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129"/>
  </p:notesMasterIdLst>
  <p:sldIdLst>
    <p:sldId id="497" r:id="rId3"/>
    <p:sldId id="259" r:id="rId4"/>
    <p:sldId id="295" r:id="rId5"/>
    <p:sldId id="297" r:id="rId6"/>
    <p:sldId id="260" r:id="rId7"/>
    <p:sldId id="261" r:id="rId8"/>
    <p:sldId id="262" r:id="rId9"/>
    <p:sldId id="263" r:id="rId10"/>
    <p:sldId id="264" r:id="rId11"/>
    <p:sldId id="265" r:id="rId12"/>
    <p:sldId id="298" r:id="rId13"/>
    <p:sldId id="266" r:id="rId14"/>
    <p:sldId id="267" r:id="rId15"/>
    <p:sldId id="268" r:id="rId16"/>
    <p:sldId id="269" r:id="rId17"/>
    <p:sldId id="270" r:id="rId18"/>
    <p:sldId id="299" r:id="rId19"/>
    <p:sldId id="300" r:id="rId20"/>
    <p:sldId id="301" r:id="rId21"/>
    <p:sldId id="302"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303" r:id="rId37"/>
    <p:sldId id="305" r:id="rId38"/>
    <p:sldId id="307" r:id="rId39"/>
    <p:sldId id="308" r:id="rId40"/>
    <p:sldId id="410" r:id="rId41"/>
    <p:sldId id="411" r:id="rId42"/>
    <p:sldId id="412" r:id="rId43"/>
    <p:sldId id="413" r:id="rId44"/>
    <p:sldId id="309" r:id="rId45"/>
    <p:sldId id="312" r:id="rId46"/>
    <p:sldId id="313" r:id="rId47"/>
    <p:sldId id="287" r:id="rId48"/>
    <p:sldId id="314" r:id="rId49"/>
    <p:sldId id="288" r:id="rId50"/>
    <p:sldId id="289" r:id="rId51"/>
    <p:sldId id="290" r:id="rId52"/>
    <p:sldId id="291" r:id="rId53"/>
    <p:sldId id="292" r:id="rId54"/>
    <p:sldId id="319" r:id="rId55"/>
    <p:sldId id="320" r:id="rId56"/>
    <p:sldId id="376" r:id="rId57"/>
    <p:sldId id="405" r:id="rId58"/>
    <p:sldId id="324" r:id="rId59"/>
    <p:sldId id="325" r:id="rId60"/>
    <p:sldId id="326" r:id="rId61"/>
    <p:sldId id="321" r:id="rId62"/>
    <p:sldId id="322" r:id="rId63"/>
    <p:sldId id="327" r:id="rId64"/>
    <p:sldId id="328" r:id="rId65"/>
    <p:sldId id="329" r:id="rId66"/>
    <p:sldId id="330" r:id="rId67"/>
    <p:sldId id="331" r:id="rId68"/>
    <p:sldId id="332" r:id="rId69"/>
    <p:sldId id="379" r:id="rId70"/>
    <p:sldId id="414" r:id="rId71"/>
    <p:sldId id="333" r:id="rId72"/>
    <p:sldId id="334" r:id="rId73"/>
    <p:sldId id="335" r:id="rId74"/>
    <p:sldId id="336" r:id="rId75"/>
    <p:sldId id="416" r:id="rId76"/>
    <p:sldId id="415" r:id="rId77"/>
    <p:sldId id="381" r:id="rId78"/>
    <p:sldId id="382" r:id="rId79"/>
    <p:sldId id="383" r:id="rId80"/>
    <p:sldId id="384" r:id="rId81"/>
    <p:sldId id="385" r:id="rId82"/>
    <p:sldId id="386" r:id="rId83"/>
    <p:sldId id="387" r:id="rId84"/>
    <p:sldId id="388" r:id="rId85"/>
    <p:sldId id="409" r:id="rId86"/>
    <p:sldId id="390" r:id="rId87"/>
    <p:sldId id="341" r:id="rId88"/>
    <p:sldId id="342" r:id="rId89"/>
    <p:sldId id="391" r:id="rId90"/>
    <p:sldId id="344" r:id="rId91"/>
    <p:sldId id="345" r:id="rId92"/>
    <p:sldId id="346" r:id="rId93"/>
    <p:sldId id="347" r:id="rId94"/>
    <p:sldId id="349" r:id="rId95"/>
    <p:sldId id="350" r:id="rId96"/>
    <p:sldId id="351" r:id="rId97"/>
    <p:sldId id="352" r:id="rId98"/>
    <p:sldId id="353" r:id="rId99"/>
    <p:sldId id="354" r:id="rId100"/>
    <p:sldId id="355" r:id="rId101"/>
    <p:sldId id="356" r:id="rId102"/>
    <p:sldId id="357" r:id="rId103"/>
    <p:sldId id="392" r:id="rId104"/>
    <p:sldId id="406" r:id="rId105"/>
    <p:sldId id="393" r:id="rId106"/>
    <p:sldId id="394" r:id="rId107"/>
    <p:sldId id="395" r:id="rId108"/>
    <p:sldId id="396"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98" r:id="rId124"/>
    <p:sldId id="399" r:id="rId125"/>
    <p:sldId id="372" r:id="rId126"/>
    <p:sldId id="373" r:id="rId127"/>
    <p:sldId id="397" r:id="rId1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5238" autoAdjust="0"/>
  </p:normalViewPr>
  <p:slideViewPr>
    <p:cSldViewPr>
      <p:cViewPr varScale="1">
        <p:scale>
          <a:sx n="77" d="100"/>
          <a:sy n="77" d="100"/>
        </p:scale>
        <p:origin x="63" y="17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381000" y="685800"/>
            <a:ext cx="6096000" cy="3429000"/>
          </a:xfrm>
          <a:ln/>
        </p:spPr>
      </p:sp>
      <p:sp>
        <p:nvSpPr>
          <p:cNvPr id="86019" name="备注占位符 2"/>
          <p:cNvSpPr>
            <a:spLocks noGrp="1"/>
          </p:cNvSpPr>
          <p:nvPr>
            <p:ph type="body" idx="1"/>
          </p:nvPr>
        </p:nvSpPr>
        <p:spPr>
          <a:noFill/>
          <a:ln/>
        </p:spPr>
        <p:txBody>
          <a:bodyPr/>
          <a:lstStyle/>
          <a:p>
            <a:r>
              <a:rPr lang="zh-CN" altLang="en-US">
                <a:ea typeface="宋体" charset="-122"/>
              </a:rPr>
              <a:t>（</a:t>
            </a:r>
            <a:r>
              <a:rPr lang="en-US" altLang="zh-CN">
                <a:ea typeface="宋体" charset="-122"/>
              </a:rPr>
              <a:t>1</a:t>
            </a:r>
            <a:r>
              <a:rPr lang="zh-CN" altLang="en-US">
                <a:ea typeface="宋体" charset="-122"/>
              </a:rPr>
              <a:t>）同一数据类型 （</a:t>
            </a:r>
            <a:r>
              <a:rPr lang="en-US" altLang="zh-CN">
                <a:ea typeface="宋体" charset="-122"/>
              </a:rPr>
              <a:t>2</a:t>
            </a:r>
            <a:r>
              <a:rPr lang="zh-CN" altLang="en-US">
                <a:ea typeface="宋体" charset="-122"/>
              </a:rPr>
              <a:t>）有限个数据元素  （</a:t>
            </a:r>
            <a:r>
              <a:rPr lang="en-US" altLang="zh-CN">
                <a:ea typeface="宋体" charset="-122"/>
              </a:rPr>
              <a:t>3</a:t>
            </a:r>
            <a:r>
              <a:rPr lang="zh-CN" altLang="en-US">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49</a:t>
            </a:fld>
            <a:endParaRPr lang="en-US" altLang="zh-CN">
              <a:ea typeface="宋体" charset="-122"/>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56</a:t>
            </a:fld>
            <a:endParaRPr lang="en-US" altLang="zh-CN"/>
          </a:p>
        </p:txBody>
      </p:sp>
      <p:sp>
        <p:nvSpPr>
          <p:cNvPr id="247811" name="Rectangle 2"/>
          <p:cNvSpPr>
            <a:spLocks noGrp="1" noRot="1" noChangeAspect="1" noChangeArrowheads="1" noTextEdit="1"/>
          </p:cNvSpPr>
          <p:nvPr>
            <p:ph type="sldImg"/>
          </p:nvPr>
        </p:nvSpPr>
        <p:spPr>
          <a:xfrm>
            <a:off x="381000" y="685800"/>
            <a:ext cx="6096000" cy="3429000"/>
          </a:xfrm>
          <a:ln/>
        </p:spPr>
      </p:sp>
      <p:sp>
        <p:nvSpPr>
          <p:cNvPr id="24781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25FB9B-91CA-4EC1-A365-86E821EF3C4D}" type="slidenum">
              <a:rPr lang="zh-CN" altLang="en-US" smtClean="0"/>
              <a:pPr/>
              <a:t>72</a:t>
            </a:fld>
            <a:endParaRPr lang="zh-CN" altLang="en-US"/>
          </a:p>
        </p:txBody>
      </p:sp>
    </p:spTree>
    <p:extLst>
      <p:ext uri="{BB962C8B-B14F-4D97-AF65-F5344CB8AC3E}">
        <p14:creationId xmlns:p14="http://schemas.microsoft.com/office/powerpoint/2010/main" val="166993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81</a:t>
            </a:fld>
            <a:endParaRPr lang="en-US" altLang="zh-CN"/>
          </a:p>
        </p:txBody>
      </p:sp>
      <p:sp>
        <p:nvSpPr>
          <p:cNvPr id="257027" name="Rectangle 2"/>
          <p:cNvSpPr>
            <a:spLocks noGrp="1" noRot="1" noChangeAspect="1" noChangeArrowheads="1" noTextEdit="1"/>
          </p:cNvSpPr>
          <p:nvPr>
            <p:ph type="sldImg"/>
          </p:nvPr>
        </p:nvSpPr>
        <p:spPr>
          <a:xfrm>
            <a:off x="381000" y="685800"/>
            <a:ext cx="6096000" cy="3429000"/>
          </a:xfrm>
          <a:ln/>
        </p:spPr>
      </p:sp>
      <p:sp>
        <p:nvSpPr>
          <p:cNvPr id="257028" name="Rectangle 3"/>
          <p:cNvSpPr>
            <a:spLocks noGrp="1" noChangeArrowheads="1"/>
          </p:cNvSpPr>
          <p:nvPr>
            <p:ph type="body" idx="1"/>
          </p:nvPr>
        </p:nvSpPr>
        <p:spPr>
          <a:noFill/>
          <a:ln/>
        </p:spPr>
        <p:txBody>
          <a:bodyPr/>
          <a:lstStyle/>
          <a:p>
            <a:pPr eaLnBrk="1" hangingPunct="1"/>
            <a:r>
              <a:rPr lang="zh-CN" altLang="en-US"/>
              <a:t>第八讲应讲至位置</a:t>
            </a: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p:spPr>
      </p:sp>
      <p:sp>
        <p:nvSpPr>
          <p:cNvPr id="65539" name="备注占位符 2"/>
          <p:cNvSpPr>
            <a:spLocks noGrp="1"/>
          </p:cNvSpPr>
          <p:nvPr>
            <p:ph type="body" idx="1"/>
          </p:nvPr>
        </p:nvSpPr>
        <p:spPr>
          <a:noFill/>
          <a:ln/>
        </p:spPr>
        <p:txBody>
          <a:bodyPr/>
          <a:lstStyle/>
          <a:p>
            <a:r>
              <a:rPr lang="zh-CN" altLang="en-US">
                <a:ea typeface="宋体" charset="-122"/>
              </a:rPr>
              <a:t>这个地方的</a:t>
            </a:r>
            <a:endParaRPr lang="en-US" altLang="zh-CN">
              <a:ea typeface="宋体" charset="-122"/>
            </a:endParaRPr>
          </a:p>
          <a:p>
            <a:r>
              <a:rPr lang="en-US" altLang="zh-CN">
                <a:ea typeface="宋体" charset="-122"/>
              </a:rPr>
              <a:t>r = p;</a:t>
            </a:r>
            <a:r>
              <a:rPr lang="zh-CN" altLang="en-US">
                <a:ea typeface="宋体" charset="-122"/>
              </a:rPr>
              <a:t>很关键，当</a:t>
            </a:r>
            <a:r>
              <a:rPr lang="en-US" altLang="zh-CN">
                <a:ea typeface="宋体" charset="-122"/>
              </a:rPr>
              <a:t>K=1</a:t>
            </a:r>
            <a:r>
              <a:rPr lang="zh-CN" altLang="en-US">
                <a:ea typeface="宋体" charset="-122"/>
              </a:rPr>
              <a:t>时，</a:t>
            </a:r>
            <a:r>
              <a:rPr lang="en-US" altLang="zh-CN">
                <a:ea typeface="宋体" charset="-122"/>
              </a:rPr>
              <a:t>r</a:t>
            </a:r>
            <a:r>
              <a:rPr lang="zh-CN" altLang="en-US">
                <a:ea typeface="宋体" charset="-122"/>
              </a:rPr>
              <a:t>当时正在最后一个结点上，还是可以的。但是，当</a:t>
            </a:r>
            <a:r>
              <a:rPr lang="en-US" altLang="zh-CN">
                <a:ea typeface="宋体" charset="-122"/>
              </a:rPr>
              <a:t>k</a:t>
            </a:r>
            <a:r>
              <a:rPr lang="zh-CN" altLang="en-US">
                <a:ea typeface="宋体" charset="-122"/>
              </a:rPr>
              <a:t>不等于</a:t>
            </a:r>
            <a:r>
              <a:rPr lang="en-US" altLang="zh-CN">
                <a:ea typeface="宋体" charset="-122"/>
              </a:rPr>
              <a:t>1</a:t>
            </a:r>
            <a:r>
              <a:rPr lang="zh-CN" altLang="en-US">
                <a:ea typeface="宋体" charset="-122"/>
              </a:rPr>
              <a:t>，</a:t>
            </a:r>
            <a:r>
              <a:rPr lang="en-US" altLang="zh-CN">
                <a:ea typeface="宋体" charset="-122"/>
              </a:rPr>
              <a:t>m = 1</a:t>
            </a:r>
            <a:r>
              <a:rPr lang="zh-CN" altLang="en-US">
                <a:ea typeface="宋体" charset="-122"/>
              </a:rPr>
              <a:t>时，</a:t>
            </a:r>
            <a:r>
              <a:rPr lang="en-US" altLang="zh-CN">
                <a:ea typeface="宋体" charset="-122"/>
              </a:rPr>
              <a:t>m</a:t>
            </a:r>
            <a:r>
              <a:rPr lang="zh-CN" altLang="en-US">
                <a:ea typeface="宋体" charset="-122"/>
              </a:rPr>
              <a:t>下面的</a:t>
            </a:r>
            <a:r>
              <a:rPr lang="en-US" altLang="zh-CN">
                <a:ea typeface="宋体" charset="-122"/>
              </a:rPr>
              <a:t>for</a:t>
            </a:r>
            <a:r>
              <a:rPr lang="zh-CN" altLang="en-US">
                <a:ea typeface="宋体" charset="-122"/>
              </a:rPr>
              <a:t>循环不会被执行，那</a:t>
            </a:r>
            <a:r>
              <a:rPr lang="en-US" altLang="zh-CN">
                <a:ea typeface="宋体" charset="-122"/>
              </a:rPr>
              <a:t>r</a:t>
            </a:r>
            <a:r>
              <a:rPr lang="zh-CN" altLang="en-US">
                <a:ea typeface="宋体" charset="-122"/>
              </a:rPr>
              <a:t>的位置是错的啊！后面就会乱套了。</a:t>
            </a:r>
            <a:endParaRPr lang="en-US" altLang="zh-CN">
              <a:ea typeface="宋体" charset="-122"/>
            </a:endParaRPr>
          </a:p>
          <a:p>
            <a:endParaRPr lang="en-US" altLang="zh-CN">
              <a:ea typeface="宋体" charset="-122"/>
            </a:endParaRPr>
          </a:p>
          <a:p>
            <a:endParaRPr lang="en-US" altLang="zh-CN">
              <a:ea typeface="宋体" charset="-122"/>
            </a:endParaRPr>
          </a:p>
          <a:p>
            <a:endParaRPr lang="zh-CN" altLang="en-US">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100</a:t>
            </a:fld>
            <a:endParaRPr lang="en-US"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102</a:t>
            </a:fld>
            <a:endParaRPr lang="en-US" altLang="zh-CN"/>
          </a:p>
        </p:txBody>
      </p:sp>
      <p:sp>
        <p:nvSpPr>
          <p:cNvPr id="248835" name="Rectangle 2"/>
          <p:cNvSpPr>
            <a:spLocks noGrp="1" noRot="1" noChangeAspect="1" noChangeArrowheads="1" noTextEdit="1"/>
          </p:cNvSpPr>
          <p:nvPr>
            <p:ph type="sldImg"/>
          </p:nvPr>
        </p:nvSpPr>
        <p:spPr>
          <a:xfrm>
            <a:off x="381000" y="685800"/>
            <a:ext cx="6096000" cy="3429000"/>
          </a:xfrm>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103</a:t>
            </a:fld>
            <a:endParaRPr lang="en-US" altLang="zh-CN"/>
          </a:p>
        </p:txBody>
      </p:sp>
      <p:sp>
        <p:nvSpPr>
          <p:cNvPr id="249859" name="Rectangle 2"/>
          <p:cNvSpPr>
            <a:spLocks noGrp="1" noRot="1" noChangeAspect="1" noChangeArrowheads="1" noTextEdit="1"/>
          </p:cNvSpPr>
          <p:nvPr>
            <p:ph type="sldImg"/>
          </p:nvPr>
        </p:nvSpPr>
        <p:spPr>
          <a:xfrm>
            <a:off x="381000" y="685800"/>
            <a:ext cx="6096000" cy="3429000"/>
          </a:xfrm>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104</a:t>
            </a:fld>
            <a:endParaRPr lang="en-US" altLang="zh-CN"/>
          </a:p>
        </p:txBody>
      </p:sp>
      <p:sp>
        <p:nvSpPr>
          <p:cNvPr id="250883" name="Rectangle 2"/>
          <p:cNvSpPr>
            <a:spLocks noGrp="1" noRot="1" noChangeAspect="1" noChangeArrowheads="1" noTextEdit="1"/>
          </p:cNvSpPr>
          <p:nvPr>
            <p:ph type="sldImg"/>
          </p:nvPr>
        </p:nvSpPr>
        <p:spPr>
          <a:xfrm>
            <a:off x="381000" y="685800"/>
            <a:ext cx="6096000" cy="3429000"/>
          </a:xfrm>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105</a:t>
            </a:fld>
            <a:endParaRPr lang="en-US" altLang="zh-CN"/>
          </a:p>
        </p:txBody>
      </p:sp>
      <p:sp>
        <p:nvSpPr>
          <p:cNvPr id="253955" name="Rectangle 2"/>
          <p:cNvSpPr>
            <a:spLocks noGrp="1" noRot="1" noChangeAspect="1" noChangeArrowheads="1" noTextEdit="1"/>
          </p:cNvSpPr>
          <p:nvPr>
            <p:ph type="sldImg"/>
          </p:nvPr>
        </p:nvSpPr>
        <p:spPr>
          <a:xfrm>
            <a:off x="381000" y="685800"/>
            <a:ext cx="6096000" cy="3429000"/>
          </a:xfrm>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106</a:t>
            </a:fld>
            <a:endParaRPr lang="en-US" altLang="zh-CN"/>
          </a:p>
        </p:txBody>
      </p:sp>
      <p:sp>
        <p:nvSpPr>
          <p:cNvPr id="254979" name="Rectangle 2"/>
          <p:cNvSpPr>
            <a:spLocks noGrp="1" noRot="1" noChangeAspect="1" noChangeArrowheads="1" noTextEdit="1"/>
          </p:cNvSpPr>
          <p:nvPr>
            <p:ph type="sldImg"/>
          </p:nvPr>
        </p:nvSpPr>
        <p:spPr>
          <a:xfrm>
            <a:off x="381000" y="685800"/>
            <a:ext cx="6096000" cy="3429000"/>
          </a:xfrm>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18</a:t>
            </a:fld>
            <a:endParaRPr lang="en-US" altLang="zh-CN"/>
          </a:p>
        </p:txBody>
      </p:sp>
      <p:sp>
        <p:nvSpPr>
          <p:cNvPr id="230403" name="Rectangle 2"/>
          <p:cNvSpPr>
            <a:spLocks noGrp="1" noRot="1" noChangeAspect="1" noChangeArrowheads="1" noTextEdit="1"/>
          </p:cNvSpPr>
          <p:nvPr>
            <p:ph type="sldImg"/>
          </p:nvPr>
        </p:nvSpPr>
        <p:spPr>
          <a:xfrm>
            <a:off x="381000" y="685800"/>
            <a:ext cx="6096000" cy="3429000"/>
          </a:xfrm>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107</a:t>
            </a:fld>
            <a:endParaRPr lang="en-US" altLang="zh-CN"/>
          </a:p>
        </p:txBody>
      </p:sp>
      <p:sp>
        <p:nvSpPr>
          <p:cNvPr id="256003" name="Rectangle 2"/>
          <p:cNvSpPr>
            <a:spLocks noGrp="1" noRot="1" noChangeAspect="1" noChangeArrowheads="1" noTextEdit="1"/>
          </p:cNvSpPr>
          <p:nvPr>
            <p:ph type="sldImg"/>
          </p:nvPr>
        </p:nvSpPr>
        <p:spPr>
          <a:xfrm>
            <a:off x="381000" y="685800"/>
            <a:ext cx="6096000" cy="3429000"/>
          </a:xfrm>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19</a:t>
            </a:fld>
            <a:endParaRPr lang="en-US" altLang="zh-CN"/>
          </a:p>
        </p:txBody>
      </p:sp>
      <p:sp>
        <p:nvSpPr>
          <p:cNvPr id="231427" name="Rectangle 2"/>
          <p:cNvSpPr>
            <a:spLocks noGrp="1" noRot="1" noChangeAspect="1" noChangeArrowheads="1" noTextEdit="1"/>
          </p:cNvSpPr>
          <p:nvPr>
            <p:ph type="sldImg"/>
          </p:nvPr>
        </p:nvSpPr>
        <p:spPr>
          <a:xfrm>
            <a:off x="381000" y="685800"/>
            <a:ext cx="6096000" cy="3429000"/>
          </a:xfrm>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20</a:t>
            </a:fld>
            <a:endParaRPr lang="en-US" altLang="zh-CN"/>
          </a:p>
        </p:txBody>
      </p:sp>
      <p:sp>
        <p:nvSpPr>
          <p:cNvPr id="232451" name="Rectangle 2"/>
          <p:cNvSpPr>
            <a:spLocks noGrp="1" noRot="1" noChangeAspect="1" noChangeArrowheads="1" noTextEdit="1"/>
          </p:cNvSpPr>
          <p:nvPr>
            <p:ph type="sldImg"/>
          </p:nvPr>
        </p:nvSpPr>
        <p:spPr>
          <a:xfrm>
            <a:off x="381000" y="685800"/>
            <a:ext cx="6096000" cy="3429000"/>
          </a:xfrm>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A7C4DAD-E12F-412E-B2E3-8257EFDE150C}" type="slidenum">
              <a:rPr lang="en-US" altLang="zh-CN" smtClean="0"/>
              <a:pPr/>
              <a:t>39</a:t>
            </a:fld>
            <a:endParaRPr lang="en-US" altLang="zh-CN"/>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24F9EA-A3A9-4555-9861-246B2C8CE2CF}" type="slidenum">
              <a:rPr lang="en-US" altLang="zh-CN" smtClean="0"/>
              <a:pPr/>
              <a:t>40</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8E45F0-14FE-473D-AAAB-4A78C71C1E5A}" type="slidenum">
              <a:rPr lang="en-US" altLang="zh-CN" smtClean="0"/>
              <a:pPr/>
              <a:t>41</a:t>
            </a:fld>
            <a:endParaRPr lang="en-US" altLang="zh-CN"/>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E19B193-A5F0-44F5-B344-B341B36F3E62}" type="slidenum">
              <a:rPr lang="en-US" altLang="zh-CN" smtClean="0"/>
              <a:pPr/>
              <a:t>42</a:t>
            </a:fld>
            <a:endParaRPr lang="en-US" altLang="zh-CN"/>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48</a:t>
            </a:fld>
            <a:endParaRPr lang="en-US" altLang="zh-CN">
              <a:ea typeface="宋体" charset="-122"/>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p:spPr>
        <p:txBody>
          <a:bodyPr/>
          <a:lstStyle/>
          <a:p>
            <a:pPr eaLnBrk="1" hangingPunct="1"/>
            <a:r>
              <a:rPr lang="zh-CN" altLang="en-US">
                <a:ea typeface="宋体" charset="-122"/>
              </a:rPr>
              <a:t>简单回顾一下Ｐ</a:t>
            </a:r>
            <a:r>
              <a:rPr lang="en-US" altLang="zh-CN">
                <a:ea typeface="宋体" charset="-122"/>
              </a:rPr>
              <a:t>30</a:t>
            </a:r>
            <a:r>
              <a:rPr lang="zh-CN" altLang="en-US">
                <a:ea typeface="宋体" charset="-122"/>
              </a:rPr>
              <a:t>页的顺序表结构的缺点，以及方式，对比引出线性链表的组织方式</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oleObject" Target="../embeddings/oleObject6.bin"/><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2103"/>
            <a:ext cx="9144000" cy="2215792"/>
          </a:xfrm>
        </p:spPr>
        <p:txBody>
          <a:bodyPr anchor="b"/>
          <a:lstStyle>
            <a:lvl1pPr algn="ctr">
              <a:defRPr sz="60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descr="C:\Users\len\Desktop\7-140129231040534.png">
            <a:extLst>
              <a:ext uri="{FF2B5EF4-FFF2-40B4-BE49-F238E27FC236}">
                <a16:creationId xmlns:a16="http://schemas.microsoft.com/office/drawing/2014/main" id="{0FBAA446-D6CD-488F-9C2C-89738D95AA54}"/>
              </a:ext>
            </a:extLst>
          </p:cNvPr>
          <p:cNvPicPr/>
          <p:nvPr/>
        </p:nvPicPr>
        <p:blipFill rotWithShape="1">
          <a:blip r:embed="rId2" cstate="email">
            <a:extLst>
              <a:ext uri="{28A0092B-C50C-407E-A947-70E740481C1C}">
                <a14:useLocalDpi xmlns:a14="http://schemas.microsoft.com/office/drawing/2010/main" val="0"/>
              </a:ext>
            </a:extLst>
          </a:blip>
          <a:srcRect/>
          <a:stretch>
            <a:fillRect/>
          </a:stretch>
        </p:blipFill>
        <p:spPr bwMode="auto">
          <a:xfrm>
            <a:off x="0" y="46153"/>
            <a:ext cx="5111520" cy="1080000"/>
          </a:xfrm>
          <a:prstGeom prst="rect">
            <a:avLst/>
          </a:prstGeom>
          <a:noFill/>
          <a:ln>
            <a:noFill/>
          </a:ln>
        </p:spPr>
      </p:pic>
      <p:pic>
        <p:nvPicPr>
          <p:cNvPr id="10" name="图片 9" descr="20100914173821095744.jpg">
            <a:extLst>
              <a:ext uri="{FF2B5EF4-FFF2-40B4-BE49-F238E27FC236}">
                <a16:creationId xmlns:a16="http://schemas.microsoft.com/office/drawing/2014/main" id="{AFD0EC82-A666-4538-B391-0D62F857604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6098622" y="99024"/>
            <a:ext cx="2947924"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12" name="Picture 6" descr="C:\Users\lenovo\Desktop\030.jpg">
            <a:extLst>
              <a:ext uri="{FF2B5EF4-FFF2-40B4-BE49-F238E27FC236}">
                <a16:creationId xmlns:a16="http://schemas.microsoft.com/office/drawing/2014/main" id="{FCF6C3C3-9BFE-4D70-91B6-62807D893A8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129182" y="99024"/>
            <a:ext cx="2954999"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79968"/>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5320081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550020"/>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381000"/>
            <a:ext cx="1036320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extLst>
      <p:ext uri="{BB962C8B-B14F-4D97-AF65-F5344CB8AC3E}">
        <p14:creationId xmlns:p14="http://schemas.microsoft.com/office/powerpoint/2010/main" val="20454425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208706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16135092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40308725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3"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name="Image" r:id="rId6" imgW="11328400" imgH="4572000" progId="">
                  <p:embed/>
                </p:oleObj>
              </mc:Choice>
              <mc:Fallback>
                <p:oleObj name="Image" r:id="rId6" imgW="11328400" imgH="4572000" progId="">
                  <p:embed/>
                  <p:pic>
                    <p:nvPicPr>
                      <p:cNvPr id="5" name="Object 3"/>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7">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name="Image" r:id="rId9" imgW="11328400" imgH="4572000" progId="">
                  <p:embed/>
                </p:oleObj>
              </mc:Choice>
              <mc:Fallback>
                <p:oleObj name="Image" r:id="rId9" imgW="11328400" imgH="4572000" progId="">
                  <p:embed/>
                  <p:pic>
                    <p:nvPicPr>
                      <p:cNvPr id="8" name="Object 4"/>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0614766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8185176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55079"/>
            <a:ext cx="10515600" cy="54595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lnSpc>
                <a:spcPct val="10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9231085" y="6352721"/>
            <a:ext cx="2743200" cy="365125"/>
          </a:xfrm>
        </p:spPr>
        <p:txBody>
          <a:bodyPr/>
          <a:lstStyle/>
          <a:p>
            <a:pPr>
              <a:defRPr/>
            </a:pPr>
            <a:fld id="{116D1347-07F4-4751-9C03-6E7F30E2E01E}" type="slidenum">
              <a:rPr lang="zh-CN" altLang="en-US"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7505433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7021922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7648973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2458747"/>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3116" y="57408"/>
            <a:ext cx="10515600" cy="733024"/>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64146515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695218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20587593"/>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46193866"/>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image" Target="../media/image5.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image" Target="../media/image7.png"/><Relationship Id="rId4" Type="http://schemas.openxmlformats.org/officeDocument/2006/relationships/slideLayout" Target="../slideLayouts/slideLayout16.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4018580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7">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8" imgW="11328400" imgH="4572000" progId="">
                  <p:embed/>
                </p:oleObj>
              </mc:Choice>
              <mc:Fallback>
                <p:oleObj name="Image" r:id="rId8" imgW="11328400" imgH="4572000" progId="">
                  <p:embed/>
                  <p:pic>
                    <p:nvPicPr>
                      <p:cNvPr id="15366" name="Object 6"/>
                      <p:cNvPicPr>
                        <a:picLocks noChangeAspect="1" noChangeArrowheads="1"/>
                      </p:cNvPicPr>
                      <p:nvPr/>
                    </p:nvPicPr>
                    <p:blipFill>
                      <a:blip r:embed="rId9">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0"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898786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7.xml"/><Relationship Id="rId5" Type="http://schemas.openxmlformats.org/officeDocument/2006/relationships/slide" Target="slide3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4D389-B489-419F-BA0D-5B06D8621C43}"/>
              </a:ext>
            </a:extLst>
          </p:cNvPr>
          <p:cNvSpPr>
            <a:spLocks noGrp="1"/>
          </p:cNvSpPr>
          <p:nvPr>
            <p:ph type="ctrTitle"/>
          </p:nvPr>
        </p:nvSpPr>
        <p:spPr/>
        <p:txBody>
          <a:bodyPr>
            <a:normAutofit/>
          </a:bodyPr>
          <a:lstStyle/>
          <a:p>
            <a:r>
              <a:rPr lang="zh-CN" altLang="en-US" b="1" dirty="0">
                <a:ea typeface="宋体" pitchFamily="2" charset="-122"/>
              </a:rPr>
              <a:t>数据结构与程序设计</a:t>
            </a:r>
            <a:br>
              <a:rPr lang="en-US" altLang="zh-CN" dirty="0">
                <a:ea typeface="宋体" pitchFamily="2" charset="-122"/>
              </a:rPr>
            </a:br>
            <a:r>
              <a:rPr lang="en-US" altLang="zh-CN" sz="4000" dirty="0">
                <a:ea typeface="宋体" pitchFamily="2" charset="-122"/>
              </a:rPr>
              <a:t>(</a:t>
            </a:r>
            <a:r>
              <a:rPr lang="en-US" altLang="zh-CN" sz="4000" dirty="0">
                <a:solidFill>
                  <a:srgbClr val="7030A0"/>
                </a:solidFill>
                <a:ea typeface="宋体" pitchFamily="2" charset="-122"/>
              </a:rPr>
              <a:t>D</a:t>
            </a:r>
            <a:r>
              <a:rPr lang="en-US" altLang="zh-CN" sz="4000" dirty="0">
                <a:ea typeface="宋体" pitchFamily="2" charset="-122"/>
              </a:rPr>
              <a:t>ata </a:t>
            </a:r>
            <a:r>
              <a:rPr lang="en-US" altLang="zh-CN" sz="4000" dirty="0">
                <a:solidFill>
                  <a:srgbClr val="7030A0"/>
                </a:solidFill>
                <a:ea typeface="宋体" pitchFamily="2" charset="-122"/>
              </a:rPr>
              <a:t>S</a:t>
            </a:r>
            <a:r>
              <a:rPr lang="en-US" altLang="zh-CN" sz="4000" dirty="0">
                <a:ea typeface="宋体" pitchFamily="2" charset="-122"/>
              </a:rPr>
              <a:t>tructure and </a:t>
            </a:r>
            <a:r>
              <a:rPr lang="en-US" altLang="zh-CN" sz="4000" dirty="0">
                <a:solidFill>
                  <a:srgbClr val="7030A0"/>
                </a:solidFill>
                <a:ea typeface="宋体" pitchFamily="2" charset="-122"/>
              </a:rPr>
              <a:t>P</a:t>
            </a:r>
            <a:r>
              <a:rPr lang="en-US" altLang="zh-CN" sz="4000" dirty="0">
                <a:ea typeface="宋体" pitchFamily="2" charset="-122"/>
              </a:rPr>
              <a:t>rogramming)</a:t>
            </a:r>
            <a:endParaRPr lang="zh-CN" altLang="en-US" dirty="0"/>
          </a:p>
        </p:txBody>
      </p:sp>
      <p:sp>
        <p:nvSpPr>
          <p:cNvPr id="3" name="副标题 2">
            <a:extLst>
              <a:ext uri="{FF2B5EF4-FFF2-40B4-BE49-F238E27FC236}">
                <a16:creationId xmlns:a16="http://schemas.microsoft.com/office/drawing/2014/main" id="{80ABD463-757F-4363-B87D-3DC40E24C096}"/>
              </a:ext>
            </a:extLst>
          </p:cNvPr>
          <p:cNvSpPr>
            <a:spLocks noGrp="1"/>
          </p:cNvSpPr>
          <p:nvPr>
            <p:ph type="subTitle" idx="1"/>
          </p:nvPr>
        </p:nvSpPr>
        <p:spPr>
          <a:xfrm>
            <a:off x="1524000" y="3557895"/>
            <a:ext cx="9144000" cy="1699170"/>
          </a:xfrm>
        </p:spPr>
        <p:txBody>
          <a:bodyPr anchor="ctr" anchorCtr="1">
            <a:normAutofit fontScale="92500" lnSpcReduction="10000"/>
          </a:bodyPr>
          <a:lstStyle/>
          <a:p>
            <a:pPr marL="0" indent="0" algn="ctr">
              <a:buNone/>
            </a:pPr>
            <a:r>
              <a:rPr lang="zh-CN" altLang="en-US" sz="4000" dirty="0">
                <a:latin typeface="隶书" panose="02010509060101010101" pitchFamily="49" charset="-122"/>
                <a:ea typeface="隶书" panose="02010509060101010101" pitchFamily="49" charset="-122"/>
              </a:rPr>
              <a:t>数据结构</a:t>
            </a:r>
            <a:endParaRPr lang="en-US" altLang="zh-CN" sz="4000" dirty="0">
              <a:latin typeface="隶书" panose="02010509060101010101" pitchFamily="49" charset="-122"/>
              <a:ea typeface="隶书" panose="02010509060101010101" pitchFamily="49" charset="-122"/>
            </a:endParaRPr>
          </a:p>
          <a:p>
            <a:pPr marL="0" indent="0" algn="ctr">
              <a:buNone/>
            </a:pPr>
            <a:r>
              <a:rPr lang="zh-CN" altLang="en-US" sz="3600" dirty="0">
                <a:latin typeface="楷体" panose="02010609060101010101" pitchFamily="49" charset="-122"/>
                <a:ea typeface="楷体" panose="02010609060101010101" pitchFamily="49" charset="-122"/>
              </a:rPr>
              <a:t>线性表</a:t>
            </a:r>
            <a:endParaRPr lang="en-US" altLang="zh-CN" sz="3600" dirty="0">
              <a:latin typeface="楷体" panose="02010609060101010101" pitchFamily="49" charset="-122"/>
              <a:ea typeface="楷体" panose="02010609060101010101" pitchFamily="49" charset="-122"/>
            </a:endParaRPr>
          </a:p>
          <a:p>
            <a:pPr marL="0" indent="0" algn="ctr">
              <a:buNone/>
            </a:pPr>
            <a:r>
              <a:rPr lang="zh-CN" altLang="en-US" sz="3600" b="0" dirty="0">
                <a:latin typeface="楷体" panose="02010609060101010101" pitchFamily="49" charset="-122"/>
                <a:ea typeface="楷体" panose="02010609060101010101" pitchFamily="49" charset="-122"/>
              </a:rPr>
              <a:t>（</a:t>
            </a:r>
            <a:r>
              <a:rPr lang="en-US" altLang="zh-CN" sz="2800" b="0" kern="0" dirty="0">
                <a:solidFill>
                  <a:schemeClr val="bg1">
                    <a:lumMod val="50000"/>
                  </a:schemeClr>
                </a:solidFill>
                <a:ea typeface="宋体" pitchFamily="2" charset="-122"/>
              </a:rPr>
              <a:t> Linear List </a:t>
            </a:r>
            <a:r>
              <a:rPr lang="zh-CN" altLang="en-US" sz="3600" b="0" dirty="0">
                <a:latin typeface="楷体" panose="02010609060101010101" pitchFamily="49" charset="-122"/>
                <a:ea typeface="楷体" panose="02010609060101010101" pitchFamily="49" charset="-122"/>
              </a:rPr>
              <a:t>）</a:t>
            </a:r>
            <a:endParaRPr lang="en-US" altLang="zh-CN" sz="3600" b="0"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D2A5747-75CD-42EB-B3B6-295D1C2EE3FC}"/>
              </a:ext>
            </a:extLst>
          </p:cNvPr>
          <p:cNvSpPr/>
          <p:nvPr/>
        </p:nvSpPr>
        <p:spPr>
          <a:xfrm>
            <a:off x="4439816" y="5949280"/>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Tree>
    <p:extLst>
      <p:ext uri="{BB962C8B-B14F-4D97-AF65-F5344CB8AC3E}">
        <p14:creationId xmlns:p14="http://schemas.microsoft.com/office/powerpoint/2010/main" val="34638604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1678236" y="2444997"/>
            <a:ext cx="4419600" cy="497444"/>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dirty="0">
                <a:solidFill>
                  <a:srgbClr val="000082"/>
                </a:solidFill>
              </a:rPr>
              <a:t>   10.  </a:t>
            </a:r>
            <a:r>
              <a:rPr lang="zh-CN" altLang="en-US" sz="2600" dirty="0">
                <a:solidFill>
                  <a:srgbClr val="FF0000"/>
                </a:solidFill>
                <a:ea typeface="黑体" pitchFamily="2" charset="-122"/>
              </a:rPr>
              <a:t>复制</a:t>
            </a:r>
            <a:r>
              <a:rPr lang="zh-CN" altLang="en-US" sz="2600" dirty="0">
                <a:solidFill>
                  <a:srgbClr val="000082"/>
                </a:solidFill>
                <a:ea typeface="幼圆" pitchFamily="49" charset="-122"/>
              </a:rPr>
              <a:t>一个线性表</a:t>
            </a:r>
            <a:r>
              <a:rPr lang="zh-CN" altLang="en-US" sz="2600" dirty="0">
                <a:solidFill>
                  <a:srgbClr val="000082"/>
                </a:solidFill>
              </a:rPr>
              <a:t>。</a:t>
            </a:r>
            <a:endParaRPr kumimoji="1" lang="zh-CN" altLang="en-US" sz="2600" dirty="0">
              <a:solidFill>
                <a:srgbClr val="000082"/>
              </a:solidFill>
            </a:endParaRPr>
          </a:p>
        </p:txBody>
      </p:sp>
      <p:sp>
        <p:nvSpPr>
          <p:cNvPr id="585731" name="Text Box 3"/>
          <p:cNvSpPr txBox="1">
            <a:spLocks noChangeArrowheads="1"/>
          </p:cNvSpPr>
          <p:nvPr/>
        </p:nvSpPr>
        <p:spPr bwMode="auto">
          <a:xfrm>
            <a:off x="1917948" y="2960934"/>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a:solidFill>
                  <a:srgbClr val="000082"/>
                </a:solidFill>
              </a:rPr>
              <a:t>11.  </a:t>
            </a:r>
            <a:r>
              <a:rPr lang="zh-CN" altLang="en-US" sz="260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a:solidFill>
                  <a:srgbClr val="000082"/>
                </a:solidFill>
                <a:latin typeface="幼圆" pitchFamily="49" charset="-122"/>
                <a:ea typeface="幼圆" pitchFamily="49" charset="-122"/>
              </a:rPr>
              <a:t>   </a:t>
            </a:r>
            <a:r>
              <a:rPr lang="en-US" altLang="zh-CN" sz="2600">
                <a:solidFill>
                  <a:srgbClr val="000082"/>
                </a:solidFill>
                <a:latin typeface="幼圆" pitchFamily="49" charset="-122"/>
                <a:ea typeface="幼圆" pitchFamily="49" charset="-122"/>
              </a:rPr>
              <a:t> </a:t>
            </a:r>
            <a:r>
              <a:rPr lang="zh-CN" altLang="en-US" sz="2600">
                <a:solidFill>
                  <a:srgbClr val="FF0000"/>
                </a:solidFill>
                <a:latin typeface="黑体" pitchFamily="2" charset="-122"/>
                <a:ea typeface="黑体" pitchFamily="2" charset="-122"/>
              </a:rPr>
              <a:t>合并</a:t>
            </a:r>
            <a:r>
              <a:rPr lang="zh-CN" altLang="en-US" sz="2600">
                <a:solidFill>
                  <a:srgbClr val="000082"/>
                </a:solidFill>
                <a:latin typeface="幼圆" pitchFamily="49" charset="-122"/>
                <a:ea typeface="幼圆" pitchFamily="49" charset="-122"/>
              </a:rPr>
              <a:t>成为一个线性表</a:t>
            </a:r>
            <a:r>
              <a:rPr lang="zh-CN" altLang="en-US" sz="2600">
                <a:solidFill>
                  <a:srgbClr val="000082"/>
                </a:solidFill>
              </a:rPr>
              <a:t>。</a:t>
            </a:r>
            <a:endParaRPr kumimoji="1" lang="zh-CN" altLang="en-US" sz="2600">
              <a:solidFill>
                <a:srgbClr val="000082"/>
              </a:solidFill>
            </a:endParaRPr>
          </a:p>
        </p:txBody>
      </p:sp>
      <p:sp>
        <p:nvSpPr>
          <p:cNvPr id="585732" name="Text Box 4"/>
          <p:cNvSpPr txBox="1">
            <a:spLocks noChangeArrowheads="1"/>
          </p:cNvSpPr>
          <p:nvPr/>
        </p:nvSpPr>
        <p:spPr bwMode="auto">
          <a:xfrm>
            <a:off x="1919536" y="3861048"/>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a:solidFill>
                  <a:srgbClr val="000082"/>
                </a:solidFill>
              </a:rPr>
              <a:t>12.  </a:t>
            </a:r>
            <a:r>
              <a:rPr lang="zh-CN" altLang="en-US" sz="2600">
                <a:solidFill>
                  <a:srgbClr val="000082"/>
                </a:solidFill>
                <a:latin typeface="幼圆" pitchFamily="49" charset="-122"/>
                <a:ea typeface="幼圆" pitchFamily="49" charset="-122"/>
              </a:rPr>
              <a:t>按照一定的原则，将一个线性表</a:t>
            </a:r>
            <a:r>
              <a:rPr lang="zh-CN" altLang="en-US" sz="2600">
                <a:solidFill>
                  <a:srgbClr val="FF0000"/>
                </a:solidFill>
                <a:latin typeface="黑体" pitchFamily="2" charset="-122"/>
                <a:ea typeface="黑体" pitchFamily="2" charset="-122"/>
              </a:rPr>
              <a:t>分解</a:t>
            </a:r>
            <a:r>
              <a:rPr lang="zh-CN" altLang="en-US" sz="260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a:solidFill>
                  <a:srgbClr val="000082"/>
                </a:solidFill>
                <a:latin typeface="幼圆" pitchFamily="49" charset="-122"/>
                <a:ea typeface="幼圆" pitchFamily="49" charset="-122"/>
              </a:rPr>
              <a:t>    两个以上的线性表</a:t>
            </a:r>
            <a:r>
              <a:rPr lang="zh-CN" altLang="en-US" sz="2600">
                <a:solidFill>
                  <a:srgbClr val="000082"/>
                </a:solidFill>
              </a:rPr>
              <a:t>。</a:t>
            </a:r>
            <a:endParaRPr lang="zh-CN" altLang="en-US" sz="2600">
              <a:solidFill>
                <a:srgbClr val="000082"/>
              </a:solidFill>
              <a:ea typeface="宋体" charset="-122"/>
            </a:endParaRPr>
          </a:p>
          <a:p>
            <a:pPr algn="just" fontAlgn="base">
              <a:spcBef>
                <a:spcPct val="0"/>
              </a:spcBef>
            </a:pPr>
            <a:r>
              <a:rPr lang="zh-CN" altLang="en-US" sz="2600">
                <a:solidFill>
                  <a:srgbClr val="000082"/>
                </a:solidFill>
                <a:latin typeface="宋体" charset="-122"/>
              </a:rPr>
              <a:t>     </a:t>
            </a:r>
            <a:r>
              <a:rPr lang="zh-CN" altLang="en-US" sz="2600">
                <a:solidFill>
                  <a:srgbClr val="000082"/>
                </a:solidFill>
              </a:rPr>
              <a:t>……</a:t>
            </a:r>
          </a:p>
        </p:txBody>
      </p:sp>
      <p:sp>
        <p:nvSpPr>
          <p:cNvPr id="585733" name="Text Box 5"/>
          <p:cNvSpPr txBox="1">
            <a:spLocks noChangeArrowheads="1"/>
          </p:cNvSpPr>
          <p:nvPr/>
        </p:nvSpPr>
        <p:spPr bwMode="auto">
          <a:xfrm>
            <a:off x="1762373" y="1975097"/>
            <a:ext cx="4419600" cy="497444"/>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a:solidFill>
                  <a:srgbClr val="000082"/>
                </a:solidFill>
              </a:rPr>
              <a:t>    9.  </a:t>
            </a:r>
            <a:r>
              <a:rPr lang="zh-CN" altLang="en-US" sz="2600">
                <a:solidFill>
                  <a:srgbClr val="FF0000"/>
                </a:solidFill>
                <a:ea typeface="黑体" pitchFamily="2" charset="-122"/>
              </a:rPr>
              <a:t>销毁</a:t>
            </a:r>
            <a:r>
              <a:rPr lang="zh-CN" altLang="en-US" sz="2600">
                <a:solidFill>
                  <a:srgbClr val="000082"/>
                </a:solidFill>
                <a:ea typeface="幼圆" pitchFamily="49" charset="-122"/>
              </a:rPr>
              <a:t>一个线性表</a:t>
            </a:r>
            <a:r>
              <a:rPr lang="zh-CN" altLang="en-US" sz="2600">
                <a:solidFill>
                  <a:srgbClr val="000082"/>
                </a:solidFill>
              </a:rPr>
              <a:t>。</a:t>
            </a:r>
            <a:endParaRPr kumimoji="1" lang="zh-CN" altLang="en-US" sz="2600">
              <a:solidFill>
                <a:srgbClr val="000082"/>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804672" y="180977"/>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dirty="0">
                  <a:ea typeface="黑体" pitchFamily="2" charset="-122"/>
                </a:rPr>
                <a:t>算法</a:t>
              </a:r>
            </a:p>
          </p:txBody>
        </p:sp>
      </p:grpSp>
      <p:sp>
        <p:nvSpPr>
          <p:cNvPr id="599045" name="Text Box 5"/>
          <p:cNvSpPr txBox="1">
            <a:spLocks noChangeArrowheads="1"/>
          </p:cNvSpPr>
          <p:nvPr/>
        </p:nvSpPr>
        <p:spPr bwMode="auto">
          <a:xfrm>
            <a:off x="1184275" y="1055689"/>
            <a:ext cx="6705600" cy="4247317"/>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dirty="0"/>
              <a:t>void </a:t>
            </a:r>
            <a:r>
              <a:rPr lang="en-US" altLang="zh-CN" sz="2400" dirty="0" err="1"/>
              <a:t>josephu</a:t>
            </a:r>
            <a:r>
              <a:rPr lang="en-US" altLang="zh-CN" sz="2400" dirty="0"/>
              <a:t>( </a:t>
            </a:r>
            <a:r>
              <a:rPr lang="en-US" altLang="zh-CN" sz="2400" dirty="0" err="1"/>
              <a:t>int</a:t>
            </a:r>
            <a:r>
              <a:rPr lang="en-US" altLang="zh-CN" sz="2400" dirty="0"/>
              <a:t> n, </a:t>
            </a:r>
            <a:r>
              <a:rPr lang="en-US" altLang="zh-CN" sz="2400" dirty="0" err="1"/>
              <a:t>int</a:t>
            </a:r>
            <a:r>
              <a:rPr lang="en-US" altLang="zh-CN" sz="2400" dirty="0"/>
              <a:t> k, </a:t>
            </a:r>
            <a:r>
              <a:rPr lang="en-US" altLang="zh-CN" sz="2400" dirty="0" err="1"/>
              <a:t>int</a:t>
            </a:r>
            <a:r>
              <a:rPr lang="en-US" altLang="zh-CN" sz="2400" dirty="0"/>
              <a:t> m )</a:t>
            </a:r>
          </a:p>
          <a:p>
            <a:pPr marL="571500" lvl="2" fontAlgn="base">
              <a:lnSpc>
                <a:spcPct val="75000"/>
              </a:lnSpc>
              <a:spcBef>
                <a:spcPct val="0"/>
              </a:spcBef>
            </a:pPr>
            <a:r>
              <a:rPr lang="en-US" altLang="zh-CN" sz="2400" dirty="0"/>
              <a:t>{    </a:t>
            </a:r>
            <a:r>
              <a:rPr lang="en-US" altLang="zh-CN" sz="2400" dirty="0" err="1"/>
              <a:t>Nodeptr</a:t>
            </a:r>
            <a:r>
              <a:rPr lang="en-US" altLang="zh-CN" sz="2400" dirty="0"/>
              <a:t> </a:t>
            </a:r>
            <a:r>
              <a:rPr lang="en-US" altLang="zh-CN" sz="2400" dirty="0" err="1"/>
              <a:t>list,p,r</a:t>
            </a:r>
            <a:r>
              <a:rPr lang="en-US" altLang="zh-CN" sz="2400" dirty="0"/>
              <a:t>;</a:t>
            </a:r>
          </a:p>
          <a:p>
            <a:pPr marL="571500" lvl="2" fontAlgn="base">
              <a:lnSpc>
                <a:spcPct val="75000"/>
              </a:lnSpc>
              <a:spcBef>
                <a:spcPct val="0"/>
              </a:spcBef>
            </a:pPr>
            <a:r>
              <a:rPr lang="en-US" altLang="zh-CN" sz="2400" dirty="0"/>
              <a:t>      </a:t>
            </a:r>
            <a:r>
              <a:rPr lang="en-US" altLang="zh-CN" sz="2400" dirty="0" err="1"/>
              <a:t>int</a:t>
            </a:r>
            <a:r>
              <a:rPr lang="en-US" altLang="zh-CN" sz="2400" dirty="0"/>
              <a:t> </a:t>
            </a:r>
            <a:r>
              <a:rPr lang="en-US" altLang="zh-CN" sz="2400" dirty="0" err="1"/>
              <a:t>i</a:t>
            </a:r>
            <a:r>
              <a:rPr lang="en-US" altLang="zh-CN" sz="2400" dirty="0"/>
              <a:t>;</a:t>
            </a:r>
            <a:endParaRPr lang="en-US" altLang="zh-CN" sz="2000" dirty="0"/>
          </a:p>
          <a:p>
            <a:pPr marL="571500" lvl="2" fontAlgn="base">
              <a:lnSpc>
                <a:spcPct val="75000"/>
              </a:lnSpc>
              <a:spcBef>
                <a:spcPct val="0"/>
              </a:spcBef>
            </a:pPr>
            <a:r>
              <a:rPr lang="en-US" altLang="zh-CN" sz="2000" dirty="0">
                <a:solidFill>
                  <a:srgbClr val="008000"/>
                </a:solidFill>
              </a:rPr>
              <a:t>       </a:t>
            </a:r>
            <a:r>
              <a:rPr lang="en-US" altLang="zh-CN" sz="2400" dirty="0">
                <a:solidFill>
                  <a:srgbClr val="008000"/>
                </a:solidFill>
              </a:rPr>
              <a:t>list=NULL;</a:t>
            </a:r>
          </a:p>
          <a:p>
            <a:pPr marL="571500" lvl="2" fontAlgn="base">
              <a:lnSpc>
                <a:spcPct val="75000"/>
              </a:lnSpc>
              <a:spcBef>
                <a:spcPct val="0"/>
              </a:spcBef>
            </a:pPr>
            <a:r>
              <a:rPr lang="en-US" altLang="zh-CN" sz="2400" dirty="0">
                <a:solidFill>
                  <a:srgbClr val="008000"/>
                </a:solidFill>
              </a:rPr>
              <a:t>      for(</a:t>
            </a:r>
            <a:r>
              <a:rPr lang="en-US" altLang="zh-CN" sz="2400" dirty="0" err="1">
                <a:solidFill>
                  <a:srgbClr val="008000"/>
                </a:solidFill>
              </a:rPr>
              <a:t>i</a:t>
            </a:r>
            <a:r>
              <a:rPr lang="en-US" altLang="zh-CN" sz="2400" dirty="0">
                <a:solidFill>
                  <a:srgbClr val="008000"/>
                </a:solidFill>
              </a:rPr>
              <a:t>=0;i&lt;</a:t>
            </a:r>
            <a:r>
              <a:rPr lang="en-US" altLang="zh-CN" sz="2400" dirty="0" err="1">
                <a:solidFill>
                  <a:srgbClr val="008000"/>
                </a:solidFill>
              </a:rPr>
              <a:t>n;i</a:t>
            </a:r>
            <a:r>
              <a:rPr lang="en-US" altLang="zh-CN" sz="2400" dirty="0">
                <a:solidFill>
                  <a:srgbClr val="008000"/>
                </a:solidFill>
              </a:rPr>
              <a:t>++) { </a:t>
            </a:r>
          </a:p>
          <a:p>
            <a:pPr marL="571500" lvl="2" fontAlgn="base">
              <a:lnSpc>
                <a:spcPct val="75000"/>
              </a:lnSpc>
              <a:spcBef>
                <a:spcPct val="0"/>
              </a:spcBef>
            </a:pPr>
            <a:r>
              <a:rPr lang="en-US" altLang="zh-CN" sz="2400" dirty="0">
                <a:solidFill>
                  <a:srgbClr val="008000"/>
                </a:solidFill>
              </a:rPr>
              <a:t>          r=(</a:t>
            </a:r>
            <a:r>
              <a:rPr lang="en-US" altLang="zh-CN" sz="2400" dirty="0" err="1">
                <a:solidFill>
                  <a:srgbClr val="008000"/>
                </a:solidFill>
              </a:rPr>
              <a:t>Nodeptr</a:t>
            </a:r>
            <a:r>
              <a:rPr lang="en-US" altLang="zh-CN" sz="2400" dirty="0">
                <a:solidFill>
                  <a:srgbClr val="008000"/>
                </a:solidFill>
              </a:rPr>
              <a:t>)</a:t>
            </a:r>
            <a:r>
              <a:rPr lang="en-US" altLang="zh-CN" sz="2400" dirty="0" err="1">
                <a:solidFill>
                  <a:srgbClr val="008000"/>
                </a:solidFill>
              </a:rPr>
              <a:t>malloc</a:t>
            </a:r>
            <a:r>
              <a:rPr lang="en-US" altLang="zh-CN" sz="2400" dirty="0">
                <a:solidFill>
                  <a:srgbClr val="008000"/>
                </a:solidFill>
              </a:rPr>
              <a:t>(</a:t>
            </a:r>
            <a:r>
              <a:rPr lang="en-US" altLang="zh-CN" sz="2400" dirty="0" err="1">
                <a:solidFill>
                  <a:srgbClr val="008000"/>
                </a:solidFill>
              </a:rPr>
              <a:t>sizeof</a:t>
            </a:r>
            <a:r>
              <a:rPr lang="en-US" altLang="zh-CN" sz="2400" dirty="0">
                <a:solidFill>
                  <a:srgbClr val="008000"/>
                </a:solidFill>
              </a:rPr>
              <a:t>(Node));</a:t>
            </a:r>
          </a:p>
          <a:p>
            <a:pPr marL="571500" lvl="2" fontAlgn="base">
              <a:lnSpc>
                <a:spcPct val="75000"/>
              </a:lnSpc>
              <a:spcBef>
                <a:spcPct val="0"/>
              </a:spcBef>
            </a:pPr>
            <a:r>
              <a:rPr lang="en-US" altLang="zh-CN" sz="2400" dirty="0">
                <a:solidFill>
                  <a:srgbClr val="008000"/>
                </a:solidFill>
              </a:rPr>
              <a:t>          r-&gt;data=</a:t>
            </a:r>
            <a:r>
              <a:rPr lang="en-US" altLang="zh-CN" sz="2400" dirty="0" err="1">
                <a:solidFill>
                  <a:srgbClr val="008000"/>
                </a:solidFill>
              </a:rPr>
              <a:t>i</a:t>
            </a:r>
            <a:r>
              <a:rPr lang="en-US" altLang="zh-CN" sz="2400" dirty="0">
                <a:solidFill>
                  <a:srgbClr val="008000"/>
                </a:solidFill>
              </a:rPr>
              <a:t>;</a:t>
            </a:r>
          </a:p>
          <a:p>
            <a:pPr marL="571500" lvl="2" fontAlgn="base">
              <a:lnSpc>
                <a:spcPct val="75000"/>
              </a:lnSpc>
              <a:spcBef>
                <a:spcPct val="0"/>
              </a:spcBef>
            </a:pPr>
            <a:r>
              <a:rPr lang="en-US" altLang="zh-CN" sz="2400" dirty="0">
                <a:solidFill>
                  <a:srgbClr val="008000"/>
                </a:solidFill>
              </a:rPr>
              <a:t>          if(list==NULL) </a:t>
            </a:r>
          </a:p>
          <a:p>
            <a:pPr marL="571500" lvl="2" fontAlgn="base">
              <a:lnSpc>
                <a:spcPct val="75000"/>
              </a:lnSpc>
              <a:spcBef>
                <a:spcPct val="0"/>
              </a:spcBef>
            </a:pPr>
            <a:r>
              <a:rPr lang="en-US" altLang="zh-CN" sz="2400" dirty="0">
                <a:solidFill>
                  <a:srgbClr val="008000"/>
                </a:solidFill>
              </a:rPr>
              <a:t>               list=p=r;</a:t>
            </a:r>
          </a:p>
          <a:p>
            <a:pPr marL="571500" lvl="2" fontAlgn="base">
              <a:lnSpc>
                <a:spcPct val="75000"/>
              </a:lnSpc>
              <a:spcBef>
                <a:spcPct val="0"/>
              </a:spcBef>
            </a:pPr>
            <a:r>
              <a:rPr lang="en-US" altLang="zh-CN" sz="2400" dirty="0">
                <a:solidFill>
                  <a:srgbClr val="008000"/>
                </a:solidFill>
              </a:rPr>
              <a:t>          else {</a:t>
            </a:r>
          </a:p>
          <a:p>
            <a:pPr marL="571500" lvl="2" fontAlgn="base">
              <a:lnSpc>
                <a:spcPct val="75000"/>
              </a:lnSpc>
              <a:spcBef>
                <a:spcPct val="0"/>
              </a:spcBef>
            </a:pPr>
            <a:r>
              <a:rPr lang="en-US" altLang="zh-CN" sz="2400" dirty="0">
                <a:solidFill>
                  <a:srgbClr val="008000"/>
                </a:solidFill>
              </a:rPr>
              <a:t>               p-&gt;link=r;</a:t>
            </a:r>
          </a:p>
          <a:p>
            <a:pPr marL="571500" lvl="2" fontAlgn="base">
              <a:lnSpc>
                <a:spcPct val="75000"/>
              </a:lnSpc>
              <a:spcBef>
                <a:spcPct val="0"/>
              </a:spcBef>
            </a:pPr>
            <a:r>
              <a:rPr lang="en-US" altLang="zh-CN" sz="2400" dirty="0">
                <a:solidFill>
                  <a:srgbClr val="008000"/>
                </a:solidFill>
              </a:rPr>
              <a:t>               p=p-&gt;link;</a:t>
            </a:r>
          </a:p>
          <a:p>
            <a:pPr marL="571500" lvl="2" fontAlgn="base">
              <a:lnSpc>
                <a:spcPct val="75000"/>
              </a:lnSpc>
              <a:spcBef>
                <a:spcPct val="0"/>
              </a:spcBef>
            </a:pPr>
            <a:r>
              <a:rPr lang="en-US" altLang="zh-CN" sz="2400" dirty="0">
                <a:solidFill>
                  <a:srgbClr val="008000"/>
                </a:solidFill>
              </a:rPr>
              <a:t>          }</a:t>
            </a:r>
          </a:p>
          <a:p>
            <a:pPr marL="571500" lvl="2" fontAlgn="base">
              <a:lnSpc>
                <a:spcPct val="75000"/>
              </a:lnSpc>
              <a:spcBef>
                <a:spcPct val="0"/>
              </a:spcBef>
            </a:pPr>
            <a:r>
              <a:rPr lang="en-US" altLang="zh-CN" sz="2400" dirty="0">
                <a:solidFill>
                  <a:srgbClr val="008000"/>
                </a:solidFill>
              </a:rPr>
              <a:t>      }</a:t>
            </a:r>
          </a:p>
          <a:p>
            <a:pPr marL="571500" lvl="2" fontAlgn="base">
              <a:lnSpc>
                <a:spcPct val="75000"/>
              </a:lnSpc>
              <a:spcBef>
                <a:spcPct val="0"/>
              </a:spcBef>
            </a:pPr>
            <a:r>
              <a:rPr lang="en-US" altLang="zh-CN" sz="2400" dirty="0">
                <a:solidFill>
                  <a:schemeClr val="bg1"/>
                </a:solidFill>
              </a:rPr>
              <a:t>    </a:t>
            </a:r>
            <a:endParaRPr lang="zh-CN" altLang="en-US" sz="2400" dirty="0">
              <a:solidFill>
                <a:schemeClr val="bg1"/>
              </a:solidFill>
            </a:endParaRPr>
          </a:p>
        </p:txBody>
      </p:sp>
      <p:sp>
        <p:nvSpPr>
          <p:cNvPr id="599046" name="Rectangle 6"/>
          <p:cNvSpPr>
            <a:spLocks noChangeArrowheads="1"/>
          </p:cNvSpPr>
          <p:nvPr/>
        </p:nvSpPr>
        <p:spPr bwMode="auto">
          <a:xfrm>
            <a:off x="1271464" y="4797153"/>
            <a:ext cx="5943600" cy="800219"/>
          </a:xfrm>
          <a:prstGeom prst="rect">
            <a:avLst/>
          </a:prstGeom>
          <a:noFill/>
          <a:ln w="9525">
            <a:noFill/>
            <a:miter lim="800000"/>
            <a:headEnd/>
            <a:tailEnd/>
          </a:ln>
        </p:spPr>
        <p:txBody>
          <a:bodyPr>
            <a:spAutoFit/>
          </a:bodyPr>
          <a:lstStyle/>
          <a:p>
            <a:pPr lvl="2" fontAlgn="base"/>
            <a:r>
              <a:rPr lang="en-US" altLang="zh-CN" sz="2400" dirty="0">
                <a:solidFill>
                  <a:srgbClr val="FF3300"/>
                </a:solidFill>
              </a:rPr>
              <a:t>p</a:t>
            </a:r>
            <a:r>
              <a:rPr lang="en-US" altLang="zh-CN" sz="2400" dirty="0">
                <a:solidFill>
                  <a:srgbClr val="FF3300"/>
                </a:solidFill>
                <a:latin typeface="宋体" charset="-122"/>
                <a:ea typeface="宋体" charset="-122"/>
              </a:rPr>
              <a:t>-</a:t>
            </a:r>
            <a:r>
              <a:rPr lang="en-US" altLang="zh-CN" sz="2400" dirty="0">
                <a:solidFill>
                  <a:srgbClr val="FF3300"/>
                </a:solidFill>
              </a:rPr>
              <a:t>&gt;link=list;     </a:t>
            </a:r>
            <a:r>
              <a:rPr lang="en-US" altLang="zh-CN" sz="2200" dirty="0">
                <a:solidFill>
                  <a:srgbClr val="FF3300"/>
                </a:solidFill>
              </a:rPr>
              <a:t>/* </a:t>
            </a:r>
            <a:r>
              <a:rPr lang="zh-CN" altLang="en-US" sz="2000" dirty="0">
                <a:solidFill>
                  <a:srgbClr val="FF3300"/>
                </a:solidFill>
                <a:ea typeface="幼圆" pitchFamily="49" charset="-122"/>
              </a:rPr>
              <a:t>建立循环链表</a:t>
            </a:r>
            <a:r>
              <a:rPr lang="zh-CN" altLang="en-US" sz="2000" dirty="0">
                <a:solidFill>
                  <a:srgbClr val="FF3300"/>
                </a:solidFill>
              </a:rPr>
              <a:t> </a:t>
            </a:r>
            <a:r>
              <a:rPr lang="zh-CN" altLang="en-US" sz="2200" dirty="0">
                <a:solidFill>
                  <a:srgbClr val="FF3300"/>
                </a:solidFill>
              </a:rPr>
              <a:t>*/</a:t>
            </a:r>
            <a:endParaRPr lang="en-US" altLang="zh-CN" sz="2200" dirty="0">
              <a:solidFill>
                <a:srgbClr val="FF3300"/>
              </a:solidFill>
            </a:endParaRPr>
          </a:p>
          <a:p>
            <a:pPr lvl="2" fontAlgn="base"/>
            <a:r>
              <a:rPr lang="en-US" altLang="zh-CN" sz="2200" dirty="0">
                <a:solidFill>
                  <a:srgbClr val="FF3300"/>
                </a:solidFill>
              </a:rPr>
              <a:t>r = p;</a:t>
            </a:r>
            <a:endParaRPr lang="zh-CN" altLang="en-US" sz="2200" dirty="0">
              <a:solidFill>
                <a:srgbClr val="FF3300"/>
              </a:solidFill>
            </a:endParaRPr>
          </a:p>
        </p:txBody>
      </p:sp>
      <p:sp>
        <p:nvSpPr>
          <p:cNvPr id="599047" name="Rectangle 7"/>
          <p:cNvSpPr>
            <a:spLocks noChangeArrowheads="1"/>
          </p:cNvSpPr>
          <p:nvPr/>
        </p:nvSpPr>
        <p:spPr bwMode="auto">
          <a:xfrm>
            <a:off x="1271464" y="5517232"/>
            <a:ext cx="556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dirty="0">
                <a:solidFill>
                  <a:srgbClr val="0033CC"/>
                </a:solidFill>
              </a:rPr>
              <a:t>for(p=</a:t>
            </a:r>
            <a:r>
              <a:rPr lang="en-US" altLang="zh-CN" sz="2400" dirty="0" err="1">
                <a:solidFill>
                  <a:srgbClr val="0033CC"/>
                </a:solidFill>
              </a:rPr>
              <a:t>list,i</a:t>
            </a:r>
            <a:r>
              <a:rPr lang="en-US" altLang="zh-CN" sz="2400" dirty="0">
                <a:solidFill>
                  <a:srgbClr val="0033CC"/>
                </a:solidFill>
              </a:rPr>
              <a:t>=0;i&lt;k-1;i++,r=</a:t>
            </a:r>
            <a:r>
              <a:rPr lang="en-US" altLang="zh-CN" sz="2400" dirty="0" err="1">
                <a:solidFill>
                  <a:srgbClr val="0033CC"/>
                </a:solidFill>
              </a:rPr>
              <a:t>p,p</a:t>
            </a:r>
            <a:r>
              <a:rPr lang="en-US" altLang="zh-CN" sz="2400" dirty="0">
                <a:solidFill>
                  <a:srgbClr val="0033CC"/>
                </a:solidFill>
              </a:rPr>
              <a:t>=p-&gt;link)</a:t>
            </a:r>
          </a:p>
          <a:p>
            <a:pPr lvl="2" fontAlgn="base">
              <a:lnSpc>
                <a:spcPct val="75000"/>
              </a:lnSpc>
              <a:spcBef>
                <a:spcPct val="0"/>
              </a:spcBef>
              <a:defRPr/>
            </a:pPr>
            <a:r>
              <a:rPr lang="en-US" altLang="zh-CN" sz="2400" dirty="0"/>
              <a:t>       ;  </a:t>
            </a:r>
          </a:p>
          <a:p>
            <a:pPr lvl="2" fontAlgn="base">
              <a:lnSpc>
                <a:spcPct val="75000"/>
              </a:lnSpc>
              <a:spcBef>
                <a:spcPct val="0"/>
              </a:spcBef>
              <a:defRPr/>
            </a:pPr>
            <a:r>
              <a:rPr lang="en-US" altLang="zh-CN" sz="2200" dirty="0">
                <a:solidFill>
                  <a:srgbClr val="0033CC"/>
                </a:solidFill>
              </a:rPr>
              <a:t>               /* </a:t>
            </a:r>
            <a:r>
              <a:rPr lang="zh-CN" altLang="en-US" sz="2000" dirty="0">
                <a:solidFill>
                  <a:srgbClr val="0033CC"/>
                </a:solidFill>
                <a:ea typeface="幼圆" pitchFamily="49" charset="-122"/>
              </a:rPr>
              <a:t>找到第一个点</a:t>
            </a:r>
            <a:r>
              <a:rPr lang="zh-CN" altLang="en-US" sz="2200" dirty="0">
                <a:solidFill>
                  <a:srgbClr val="0033CC"/>
                </a:solidFill>
              </a:rPr>
              <a:t> */</a:t>
            </a:r>
            <a:r>
              <a:rPr lang="zh-CN" altLang="en-US" sz="2400" dirty="0">
                <a:solidFill>
                  <a:srgbClr val="0033CC"/>
                </a:solidFill>
              </a:rPr>
              <a:t> </a:t>
            </a:r>
          </a:p>
        </p:txBody>
      </p:sp>
      <p:sp>
        <p:nvSpPr>
          <p:cNvPr id="599048" name="Line 8"/>
          <p:cNvSpPr>
            <a:spLocks noChangeShapeType="1"/>
          </p:cNvSpPr>
          <p:nvPr/>
        </p:nvSpPr>
        <p:spPr bwMode="auto">
          <a:xfrm>
            <a:off x="6858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5791200" y="1416051"/>
            <a:ext cx="5562600" cy="4913313"/>
            <a:chOff x="2688" y="892"/>
            <a:chExt cx="3504" cy="3095"/>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dirty="0">
                  <a:solidFill>
                    <a:schemeClr val="accent2"/>
                  </a:solidFill>
                  <a:latin typeface="宋体" charset="-122"/>
                  <a:ea typeface="宋体" charset="-122"/>
                </a:rPr>
                <a:t>  </a:t>
              </a:r>
              <a:r>
                <a:rPr lang="en-US" altLang="zh-CN" sz="2400" dirty="0">
                  <a:solidFill>
                    <a:schemeClr val="accent2"/>
                  </a:solidFill>
                </a:rPr>
                <a:t>while(p-&gt;link!=p){</a:t>
              </a:r>
            </a:p>
            <a:p>
              <a:pPr marL="1047750" lvl="2" indent="-133350" fontAlgn="base">
                <a:lnSpc>
                  <a:spcPct val="80000"/>
                </a:lnSpc>
                <a:spcBef>
                  <a:spcPct val="0"/>
                </a:spcBef>
              </a:pPr>
              <a:r>
                <a:rPr lang="en-US" altLang="zh-CN" sz="2400" dirty="0">
                  <a:solidFill>
                    <a:schemeClr val="accent2"/>
                  </a:solidFill>
                </a:rPr>
                <a:t>         for(</a:t>
              </a:r>
              <a:r>
                <a:rPr lang="en-US" altLang="zh-CN" sz="2400" dirty="0" err="1">
                  <a:solidFill>
                    <a:schemeClr val="accent2"/>
                  </a:solidFill>
                </a:rPr>
                <a:t>i</a:t>
              </a:r>
              <a:r>
                <a:rPr lang="en-US" altLang="zh-CN" sz="2400" dirty="0">
                  <a:solidFill>
                    <a:schemeClr val="accent2"/>
                  </a:solidFill>
                </a:rPr>
                <a:t>=0;i&lt;m-1;i++){</a:t>
              </a:r>
            </a:p>
            <a:p>
              <a:pPr marL="1047750" lvl="2" indent="-133350" fontAlgn="base">
                <a:lnSpc>
                  <a:spcPct val="80000"/>
                </a:lnSpc>
                <a:spcBef>
                  <a:spcPct val="0"/>
                </a:spcBef>
              </a:pPr>
              <a:r>
                <a:rPr lang="en-US" altLang="zh-CN" sz="2400" dirty="0">
                  <a:solidFill>
                    <a:schemeClr val="accent2"/>
                  </a:solidFill>
                </a:rPr>
                <a:t>               r=p;</a:t>
              </a:r>
            </a:p>
            <a:p>
              <a:pPr marL="1047750" lvl="2" indent="-133350" fontAlgn="base">
                <a:lnSpc>
                  <a:spcPct val="80000"/>
                </a:lnSpc>
                <a:spcBef>
                  <a:spcPct val="0"/>
                </a:spcBef>
              </a:pPr>
              <a:r>
                <a:rPr lang="en-US" altLang="zh-CN" sz="2400" dirty="0">
                  <a:solidFill>
                    <a:schemeClr val="accent2"/>
                  </a:solidFill>
                </a:rPr>
                <a:t>               p=p-&gt;link;</a:t>
              </a:r>
            </a:p>
            <a:p>
              <a:pPr marL="1047750" lvl="2" indent="-133350" fontAlgn="base">
                <a:lnSpc>
                  <a:spcPct val="80000"/>
                </a:lnSpc>
                <a:spcBef>
                  <a:spcPct val="0"/>
                </a:spcBef>
              </a:pPr>
              <a:r>
                <a:rPr lang="en-US" altLang="zh-CN" sz="2400" dirty="0">
                  <a:solidFill>
                    <a:schemeClr val="accent2"/>
                  </a:solidFill>
                </a:rPr>
                <a:t>          }</a:t>
              </a:r>
            </a:p>
            <a:p>
              <a:pPr marL="1047750" lvl="2" indent="-133350" fontAlgn="base">
                <a:lnSpc>
                  <a:spcPct val="80000"/>
                </a:lnSpc>
                <a:spcBef>
                  <a:spcPct val="0"/>
                </a:spcBef>
              </a:pPr>
              <a:r>
                <a:rPr lang="en-US" altLang="zh-CN" sz="2400" dirty="0">
                  <a:solidFill>
                    <a:schemeClr val="accent2"/>
                  </a:solidFill>
                </a:rPr>
                <a:t>          r-&gt;link=p-&gt;link;</a:t>
              </a:r>
            </a:p>
            <a:p>
              <a:pPr marL="1047750" lvl="2" indent="-133350" fontAlgn="base">
                <a:lnSpc>
                  <a:spcPct val="80000"/>
                </a:lnSpc>
                <a:spcBef>
                  <a:spcPct val="0"/>
                </a:spcBef>
              </a:pPr>
              <a:r>
                <a:rPr lang="en-US" altLang="zh-CN" sz="2400" dirty="0">
                  <a:solidFill>
                    <a:schemeClr val="accent2"/>
                  </a:solidFill>
                </a:rPr>
                <a:t>          </a:t>
              </a:r>
              <a:r>
                <a:rPr lang="en-US" altLang="zh-CN" sz="2400" dirty="0" err="1">
                  <a:solidFill>
                    <a:schemeClr val="accent2"/>
                  </a:solidFill>
                </a:rPr>
                <a:t>printf</a:t>
              </a:r>
              <a:r>
                <a:rPr lang="en-US" altLang="zh-CN" sz="2400" dirty="0">
                  <a:solidFill>
                    <a:schemeClr val="accent2"/>
                  </a:solidFill>
                </a:rPr>
                <a:t>(“%3d”,p-&gt;data);</a:t>
              </a:r>
            </a:p>
            <a:p>
              <a:pPr marL="1047750" lvl="2" indent="-133350" fontAlgn="base">
                <a:lnSpc>
                  <a:spcPct val="80000"/>
                </a:lnSpc>
                <a:spcBef>
                  <a:spcPct val="0"/>
                </a:spcBef>
              </a:pPr>
              <a:r>
                <a:rPr lang="en-US" altLang="zh-CN" sz="2400" dirty="0">
                  <a:solidFill>
                    <a:schemeClr val="accent2"/>
                  </a:solidFill>
                </a:rPr>
                <a:t>          free(p);</a:t>
              </a:r>
            </a:p>
            <a:p>
              <a:pPr marL="1047750" lvl="2" indent="-133350" fontAlgn="base">
                <a:lnSpc>
                  <a:spcPct val="80000"/>
                </a:lnSpc>
                <a:spcBef>
                  <a:spcPct val="0"/>
                </a:spcBef>
              </a:pPr>
              <a:r>
                <a:rPr lang="en-US" altLang="zh-CN" sz="2400" dirty="0">
                  <a:solidFill>
                    <a:schemeClr val="accent2"/>
                  </a:solidFill>
                </a:rPr>
                <a:t>          p=r-&gt;link;</a:t>
              </a:r>
            </a:p>
            <a:p>
              <a:pPr marL="1047750" lvl="2" indent="-133350" fontAlgn="base">
                <a:lnSpc>
                  <a:spcPct val="80000"/>
                </a:lnSpc>
                <a:spcBef>
                  <a:spcPct val="0"/>
                </a:spcBef>
              </a:pPr>
              <a:r>
                <a:rPr lang="en-US" altLang="zh-CN" sz="2400" dirty="0">
                  <a:solidFill>
                    <a:schemeClr val="accent2"/>
                  </a:solidFill>
                </a:rPr>
                <a:t>      }</a:t>
              </a:r>
            </a:p>
            <a:p>
              <a:pPr marL="1047750" lvl="2" indent="-133350" fontAlgn="base">
                <a:lnSpc>
                  <a:spcPct val="80000"/>
                </a:lnSpc>
                <a:spcBef>
                  <a:spcPct val="0"/>
                </a:spcBef>
              </a:pPr>
              <a:r>
                <a:rPr lang="en-US" altLang="zh-CN" sz="2400" dirty="0">
                  <a:solidFill>
                    <a:schemeClr val="accent2"/>
                  </a:solidFill>
                </a:rPr>
                <a:t>      </a:t>
              </a:r>
              <a:r>
                <a:rPr lang="en-US" altLang="zh-CN" sz="2400" dirty="0" err="1">
                  <a:solidFill>
                    <a:schemeClr val="accent2"/>
                  </a:solidFill>
                </a:rPr>
                <a:t>printf</a:t>
              </a:r>
              <a:r>
                <a:rPr lang="en-US" altLang="zh-CN" sz="2400" dirty="0">
                  <a:solidFill>
                    <a:schemeClr val="accent2"/>
                  </a:solidFill>
                </a:rPr>
                <a:t>(“%3d”, p-&gt;data);</a:t>
              </a:r>
            </a:p>
            <a:p>
              <a:pPr fontAlgn="base">
                <a:lnSpc>
                  <a:spcPct val="80000"/>
                </a:lnSpc>
                <a:spcBef>
                  <a:spcPct val="0"/>
                </a:spcBef>
              </a:pPr>
              <a:r>
                <a:rPr lang="en-US" altLang="zh-CN" sz="2400" dirty="0">
                  <a:solidFill>
                    <a:schemeClr val="accent2"/>
                  </a:solidFill>
                </a:rPr>
                <a:t>              }</a:t>
              </a:r>
              <a:endParaRPr lang="en-US" altLang="zh-CN" sz="2000" dirty="0">
                <a:solidFill>
                  <a:schemeClr val="accent2"/>
                </a:solidFill>
              </a:endParaRPr>
            </a:p>
            <a:p>
              <a:pPr eaLnBrk="1" fontAlgn="base" hangingPunct="1">
                <a:lnSpc>
                  <a:spcPct val="80000"/>
                </a:lnSpc>
              </a:pPr>
              <a:endParaRPr kumimoji="1" lang="zh-CN" altLang="en-US" sz="2000" dirty="0">
                <a:solidFill>
                  <a:schemeClr val="accent2"/>
                </a:solidFill>
                <a:ea typeface="宋体" charset="-122"/>
              </a:endParaRPr>
            </a:p>
          </p:txBody>
        </p:sp>
        <p:grpSp>
          <p:nvGrpSpPr>
            <p:cNvPr id="5" name="Group 11"/>
            <p:cNvGrpSpPr>
              <a:grpSpLocks/>
            </p:cNvGrpSpPr>
            <p:nvPr/>
          </p:nvGrpSpPr>
          <p:grpSpPr bwMode="auto">
            <a:xfrm>
              <a:off x="3569" y="3552"/>
              <a:ext cx="2051" cy="435"/>
              <a:chOff x="3617" y="3600"/>
              <a:chExt cx="2051" cy="435"/>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17" y="3600"/>
                <a:ext cx="275" cy="291"/>
              </a:xfrm>
              <a:prstGeom prst="rect">
                <a:avLst/>
              </a:prstGeom>
              <a:noFill/>
              <a:ln w="9525">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93" y="3600"/>
                <a:ext cx="275" cy="291"/>
              </a:xfrm>
              <a:prstGeom prst="rect">
                <a:avLst/>
              </a:prstGeom>
              <a:noFill/>
              <a:ln w="9525">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a:solidFill>
                      <a:srgbClr val="FF3300"/>
                    </a:solidFill>
                    <a:ea typeface="宋体" charset="-122"/>
                  </a:rPr>
                  <a:t>p</a:t>
                </a:r>
              </a:p>
            </p:txBody>
          </p:sp>
          <p:sp>
            <p:nvSpPr>
              <p:cNvPr id="45088" name="Text Box 28"/>
              <p:cNvSpPr txBox="1">
                <a:spLocks noChangeArrowheads="1"/>
              </p:cNvSpPr>
              <p:nvPr/>
            </p:nvSpPr>
            <p:spPr bwMode="auto">
              <a:xfrm>
                <a:off x="4086" y="3744"/>
                <a:ext cx="169" cy="291"/>
              </a:xfrm>
              <a:prstGeom prst="rect">
                <a:avLst/>
              </a:prstGeom>
              <a:noFill/>
              <a:ln w="9525">
                <a:noFill/>
                <a:miter lim="800000"/>
                <a:headEnd/>
                <a:tailEnd/>
              </a:ln>
            </p:spPr>
            <p:txBody>
              <a:bodyPr wrap="none">
                <a:spAutoFit/>
              </a:bodyPr>
              <a:lstStyle/>
              <a:p>
                <a:pPr algn="ctr"/>
                <a:r>
                  <a:rPr lang="en-US" altLang="zh-CN" sz="240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1600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5561718" y="6230632"/>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71751"/>
                <a:gd name="adj2" fmla="val -109532"/>
              </a:avLst>
            </a:prstGeom>
            <a:noFill/>
            <a:ln w="50800" cap="sq">
              <a:solidFill>
                <a:srgbClr val="2EB9B6"/>
              </a:solidFill>
              <a:miter lim="800000"/>
              <a:headEnd/>
              <a:tailEnd/>
            </a:ln>
          </p:spPr>
          <p:txBody>
            <a:bodyPr anchor="ctr"/>
            <a:lstStyle/>
            <a:p>
              <a:pPr algn="ctr"/>
              <a:endParaRPr lang="zh-CN" altLang="en-US" sz="260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dirty="0">
                  <a:solidFill>
                    <a:schemeClr val="accent2"/>
                  </a:solidFill>
                  <a:ea typeface="黑体" pitchFamily="2" charset="-122"/>
                </a:rPr>
                <a:t>当 </a:t>
              </a:r>
              <a:r>
                <a:rPr lang="en-US" altLang="zh-CN" sz="2300" dirty="0">
                  <a:solidFill>
                    <a:schemeClr val="accent2"/>
                  </a:solidFill>
                  <a:ea typeface="黑体" pitchFamily="2" charset="-122"/>
                </a:rPr>
                <a:t>k</a:t>
              </a:r>
              <a:r>
                <a:rPr lang="en-US" altLang="zh-CN" sz="2300" dirty="0">
                  <a:solidFill>
                    <a:schemeClr val="accent2"/>
                  </a:solidFill>
                  <a:ea typeface="黑体" pitchFamily="2" charset="-122"/>
                  <a:sym typeface="Symbol" pitchFamily="18" charset="2"/>
                </a:rPr>
                <a:t>1,m=1</a:t>
              </a:r>
              <a:r>
                <a:rPr lang="zh-CN" altLang="en-US" sz="2300" dirty="0">
                  <a:solidFill>
                    <a:schemeClr val="accent2"/>
                  </a:solidFill>
                  <a:ea typeface="黑体" pitchFamily="2" charset="-122"/>
                  <a:sym typeface="Symbol" pitchFamily="18" charset="2"/>
                </a:rPr>
                <a:t>时</a:t>
              </a:r>
              <a:endParaRPr lang="zh-CN" altLang="en-US" sz="2300" dirty="0">
                <a:solidFill>
                  <a:schemeClr val="accent2"/>
                </a:solidFill>
                <a:ea typeface="黑体" pitchFamily="2" charset="-122"/>
              </a:endParaRPr>
            </a:p>
          </p:txBody>
        </p:sp>
      </p:grpSp>
      <p:grpSp>
        <p:nvGrpSpPr>
          <p:cNvPr id="11" name="Group 37"/>
          <p:cNvGrpSpPr>
            <a:grpSpLocks/>
          </p:cNvGrpSpPr>
          <p:nvPr/>
        </p:nvGrpSpPr>
        <p:grpSpPr bwMode="auto">
          <a:xfrm>
            <a:off x="7100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057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dirty="0">
                <a:solidFill>
                  <a:srgbClr val="000096"/>
                </a:solidFill>
              </a:endParaRPr>
            </a:p>
            <a:p>
              <a:pPr>
                <a:lnSpc>
                  <a:spcPct val="90000"/>
                </a:lnSpc>
                <a:spcBef>
                  <a:spcPct val="0"/>
                </a:spcBef>
              </a:pPr>
              <a:r>
                <a:rPr lang="zh-CN" altLang="en-US" sz="2600" dirty="0">
                  <a:solidFill>
                    <a:srgbClr val="000096"/>
                  </a:solidFill>
                </a:rPr>
                <a:t>       </a:t>
              </a:r>
              <a:r>
                <a:rPr lang="zh-CN" altLang="en-US" sz="2700" dirty="0">
                  <a:solidFill>
                    <a:srgbClr val="000096"/>
                  </a:solidFill>
                </a:rPr>
                <a:t>#</a:t>
              </a:r>
              <a:r>
                <a:rPr lang="en-US" altLang="zh-CN" sz="2700" dirty="0">
                  <a:solidFill>
                    <a:srgbClr val="000096"/>
                  </a:solidFill>
                </a:rPr>
                <a:t>include   &lt;</a:t>
              </a:r>
              <a:r>
                <a:rPr lang="en-US" altLang="zh-CN" sz="2700" dirty="0" err="1">
                  <a:solidFill>
                    <a:srgbClr val="000096"/>
                  </a:solidFill>
                </a:rPr>
                <a:t>stdlib.h</a:t>
              </a:r>
              <a:r>
                <a:rPr lang="en-US" altLang="zh-CN" sz="2700" dirty="0">
                  <a:solidFill>
                    <a:srgbClr val="000096"/>
                  </a:solidFill>
                </a:rPr>
                <a:t>&gt;</a:t>
              </a:r>
            </a:p>
            <a:p>
              <a:pPr>
                <a:lnSpc>
                  <a:spcPct val="90000"/>
                </a:lnSpc>
                <a:spcBef>
                  <a:spcPct val="0"/>
                </a:spcBef>
              </a:pPr>
              <a:r>
                <a:rPr lang="en-US" altLang="zh-CN" sz="2700" dirty="0">
                  <a:solidFill>
                    <a:srgbClr val="000096"/>
                  </a:solidFill>
                </a:rPr>
                <a:t>      void </a:t>
              </a:r>
              <a:r>
                <a:rPr lang="en-US" altLang="zh-CN" sz="2700" dirty="0" err="1">
                  <a:solidFill>
                    <a:srgbClr val="000096"/>
                  </a:solidFill>
                </a:rPr>
                <a:t>josephu</a:t>
              </a:r>
              <a:r>
                <a:rPr lang="en-US" altLang="zh-CN" sz="2700" dirty="0">
                  <a:solidFill>
                    <a:srgbClr val="000096"/>
                  </a:solidFill>
                </a:rPr>
                <a:t>(</a:t>
              </a:r>
              <a:r>
                <a:rPr lang="en-US" altLang="zh-CN" sz="2700" dirty="0" err="1">
                  <a:solidFill>
                    <a:srgbClr val="000096"/>
                  </a:solidFill>
                </a:rPr>
                <a:t>int</a:t>
              </a:r>
              <a:r>
                <a:rPr lang="en-US" altLang="zh-CN" sz="2700" dirty="0">
                  <a:solidFill>
                    <a:srgbClr val="000096"/>
                  </a:solidFill>
                </a:rPr>
                <a:t> n, </a:t>
              </a:r>
              <a:r>
                <a:rPr lang="en-US" altLang="zh-CN" sz="2700" dirty="0" err="1">
                  <a:solidFill>
                    <a:srgbClr val="000096"/>
                  </a:solidFill>
                </a:rPr>
                <a:t>int</a:t>
              </a:r>
              <a:r>
                <a:rPr lang="en-US" altLang="zh-CN" sz="2700" dirty="0">
                  <a:solidFill>
                    <a:srgbClr val="000096"/>
                  </a:solidFill>
                </a:rPr>
                <a:t> k, </a:t>
              </a:r>
              <a:r>
                <a:rPr lang="en-US" altLang="zh-CN" sz="2700" dirty="0" err="1">
                  <a:solidFill>
                    <a:srgbClr val="000096"/>
                  </a:solidFill>
                </a:rPr>
                <a:t>int</a:t>
              </a:r>
              <a:r>
                <a:rPr lang="en-US" altLang="zh-CN" sz="2700" dirty="0">
                  <a:solidFill>
                    <a:srgbClr val="000096"/>
                  </a:solidFill>
                </a:rPr>
                <a:t> m);</a:t>
              </a:r>
            </a:p>
            <a:p>
              <a:pPr>
                <a:lnSpc>
                  <a:spcPct val="90000"/>
                </a:lnSpc>
                <a:spcBef>
                  <a:spcPct val="0"/>
                </a:spcBef>
              </a:pPr>
              <a:r>
                <a:rPr lang="zh-CN" altLang="en-US" sz="2700" dirty="0">
                  <a:solidFill>
                    <a:srgbClr val="000096"/>
                  </a:solidFill>
                </a:rPr>
                <a:t>       </a:t>
              </a:r>
              <a:r>
                <a:rPr lang="en-US" altLang="zh-CN" sz="2700" dirty="0" err="1">
                  <a:solidFill>
                    <a:srgbClr val="000096"/>
                  </a:solidFill>
                </a:rPr>
                <a:t>int</a:t>
              </a:r>
              <a:r>
                <a:rPr lang="en-US" altLang="zh-CN" sz="2700" dirty="0">
                  <a:solidFill>
                    <a:srgbClr val="000096"/>
                  </a:solidFill>
                </a:rPr>
                <a:t> main( )</a:t>
              </a:r>
            </a:p>
            <a:p>
              <a:pPr>
                <a:lnSpc>
                  <a:spcPct val="90000"/>
                </a:lnSpc>
                <a:spcBef>
                  <a:spcPct val="0"/>
                </a:spcBef>
              </a:pPr>
              <a:r>
                <a:rPr lang="en-US" altLang="zh-CN" sz="2700" dirty="0">
                  <a:solidFill>
                    <a:srgbClr val="000096"/>
                  </a:solidFill>
                </a:rPr>
                <a:t>       {</a:t>
              </a:r>
            </a:p>
            <a:p>
              <a:pPr>
                <a:lnSpc>
                  <a:spcPct val="90000"/>
                </a:lnSpc>
                <a:spcBef>
                  <a:spcPct val="0"/>
                </a:spcBef>
              </a:pPr>
              <a:r>
                <a:rPr lang="en-US" altLang="zh-CN" sz="2700" dirty="0">
                  <a:solidFill>
                    <a:srgbClr val="000096"/>
                  </a:solidFill>
                </a:rPr>
                <a:t>              </a:t>
              </a:r>
              <a:r>
                <a:rPr lang="en-US" altLang="zh-CN" sz="2700" dirty="0" err="1">
                  <a:solidFill>
                    <a:srgbClr val="000096"/>
                  </a:solidFill>
                </a:rPr>
                <a:t>int</a:t>
              </a:r>
              <a:r>
                <a:rPr lang="en-US" altLang="zh-CN" sz="2700" dirty="0">
                  <a:solidFill>
                    <a:srgbClr val="000096"/>
                  </a:solidFill>
                </a:rPr>
                <a:t>  n, k, m;</a:t>
              </a:r>
            </a:p>
            <a:p>
              <a:pPr>
                <a:lnSpc>
                  <a:spcPct val="90000"/>
                </a:lnSpc>
                <a:spcBef>
                  <a:spcPct val="0"/>
                </a:spcBef>
              </a:pPr>
              <a:r>
                <a:rPr lang="en-US" altLang="zh-CN" sz="2700" dirty="0">
                  <a:solidFill>
                    <a:srgbClr val="000096"/>
                  </a:solidFill>
                </a:rPr>
                <a:t>              </a:t>
              </a:r>
              <a:r>
                <a:rPr lang="en-US" altLang="zh-CN" sz="2700" dirty="0" err="1">
                  <a:solidFill>
                    <a:srgbClr val="000096"/>
                  </a:solidFill>
                </a:rPr>
                <a:t>printf</a:t>
              </a:r>
              <a:r>
                <a:rPr lang="en-US" altLang="zh-CN" sz="2700" dirty="0">
                  <a:solidFill>
                    <a:srgbClr val="000096"/>
                  </a:solidFill>
                </a:rPr>
                <a:t>(“\</a:t>
              </a:r>
              <a:r>
                <a:rPr lang="en-US" altLang="zh-CN" sz="2700" dirty="0" err="1">
                  <a:solidFill>
                    <a:srgbClr val="000096"/>
                  </a:solidFill>
                </a:rPr>
                <a:t>nInput</a:t>
              </a:r>
              <a:r>
                <a:rPr lang="en-US" altLang="zh-CN" sz="2700" dirty="0">
                  <a:solidFill>
                    <a:srgbClr val="000096"/>
                  </a:solidFill>
                </a:rPr>
                <a:t> n, k, m: ”);</a:t>
              </a:r>
            </a:p>
            <a:p>
              <a:pPr>
                <a:lnSpc>
                  <a:spcPct val="90000"/>
                </a:lnSpc>
                <a:spcBef>
                  <a:spcPct val="0"/>
                </a:spcBef>
              </a:pPr>
              <a:r>
                <a:rPr lang="en-US" altLang="zh-CN" sz="2700" dirty="0">
                  <a:solidFill>
                    <a:srgbClr val="000096"/>
                  </a:solidFill>
                </a:rPr>
                <a:t>              </a:t>
              </a:r>
              <a:r>
                <a:rPr lang="en-US" altLang="zh-CN" sz="2700" dirty="0" err="1">
                  <a:solidFill>
                    <a:srgbClr val="000096"/>
                  </a:solidFill>
                </a:rPr>
                <a:t>scanf</a:t>
              </a:r>
              <a:r>
                <a:rPr lang="en-US" altLang="zh-CN" sz="2700" dirty="0">
                  <a:solidFill>
                    <a:srgbClr val="000096"/>
                  </a:solidFill>
                </a:rPr>
                <a:t>(“%d %d %</a:t>
              </a:r>
              <a:r>
                <a:rPr lang="en-US" altLang="zh-CN" sz="2700" dirty="0" err="1">
                  <a:solidFill>
                    <a:srgbClr val="000096"/>
                  </a:solidFill>
                </a:rPr>
                <a:t>d”,&amp;n</a:t>
              </a:r>
              <a:r>
                <a:rPr lang="en-US" altLang="zh-CN" sz="2700" dirty="0">
                  <a:solidFill>
                    <a:srgbClr val="000096"/>
                  </a:solidFill>
                </a:rPr>
                <a:t>, &amp;</a:t>
              </a:r>
              <a:r>
                <a:rPr lang="en-US" altLang="zh-CN" sz="2700" dirty="0" err="1">
                  <a:solidFill>
                    <a:srgbClr val="000096"/>
                  </a:solidFill>
                </a:rPr>
                <a:t>k,&amp;m</a:t>
              </a:r>
              <a:r>
                <a:rPr lang="en-US" altLang="zh-CN" sz="2700" dirty="0">
                  <a:solidFill>
                    <a:srgbClr val="000096"/>
                  </a:solidFill>
                </a:rPr>
                <a:t>);</a:t>
              </a:r>
            </a:p>
            <a:p>
              <a:pPr>
                <a:lnSpc>
                  <a:spcPct val="90000"/>
                </a:lnSpc>
                <a:spcBef>
                  <a:spcPct val="0"/>
                </a:spcBef>
              </a:pPr>
              <a:r>
                <a:rPr lang="en-US" altLang="zh-CN" sz="2700" dirty="0">
                  <a:solidFill>
                    <a:srgbClr val="000096"/>
                  </a:solidFill>
                </a:rPr>
                <a:t>              </a:t>
              </a:r>
              <a:r>
                <a:rPr lang="en-US" altLang="zh-CN" sz="2700" dirty="0" err="1">
                  <a:solidFill>
                    <a:srgbClr val="FF3300"/>
                  </a:solidFill>
                </a:rPr>
                <a:t>josephu</a:t>
              </a:r>
              <a:r>
                <a:rPr lang="en-US" altLang="zh-CN" sz="2700" dirty="0">
                  <a:solidFill>
                    <a:srgbClr val="FF3300"/>
                  </a:solidFill>
                </a:rPr>
                <a:t>(</a:t>
              </a:r>
              <a:r>
                <a:rPr lang="en-US" altLang="zh-CN" sz="2700" dirty="0" err="1">
                  <a:solidFill>
                    <a:srgbClr val="FF3300"/>
                  </a:solidFill>
                </a:rPr>
                <a:t>n,k,m</a:t>
              </a:r>
              <a:r>
                <a:rPr lang="en-US" altLang="zh-CN" sz="2700" dirty="0">
                  <a:solidFill>
                    <a:srgbClr val="FF3300"/>
                  </a:solidFill>
                </a:rPr>
                <a:t>);</a:t>
              </a:r>
            </a:p>
            <a:p>
              <a:pPr>
                <a:lnSpc>
                  <a:spcPct val="90000"/>
                </a:lnSpc>
                <a:spcBef>
                  <a:spcPct val="0"/>
                </a:spcBef>
              </a:pPr>
              <a:r>
                <a:rPr lang="en-US" altLang="zh-CN" sz="2700" dirty="0">
                  <a:solidFill>
                    <a:srgbClr val="7030A0"/>
                  </a:solidFill>
                </a:rPr>
                <a:t>              return 0;</a:t>
              </a:r>
            </a:p>
            <a:p>
              <a:pPr>
                <a:lnSpc>
                  <a:spcPct val="90000"/>
                </a:lnSpc>
                <a:spcBef>
                  <a:spcPct val="0"/>
                </a:spcBef>
              </a:pPr>
              <a:r>
                <a:rPr lang="en-US" altLang="zh-CN" sz="270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a:solidFill>
                    <a:srgbClr val="FF6600"/>
                  </a:solidFill>
                  <a:ea typeface="黑体" pitchFamily="2" charset="-122"/>
                </a:rPr>
                <a:t>主函数</a:t>
              </a:r>
            </a:p>
          </p:txBody>
        </p:sp>
      </p:grpSp>
      <p:grpSp>
        <p:nvGrpSpPr>
          <p:cNvPr id="3" name="Group 11"/>
          <p:cNvGrpSpPr>
            <a:grpSpLocks/>
          </p:cNvGrpSpPr>
          <p:nvPr/>
        </p:nvGrpSpPr>
        <p:grpSpPr bwMode="auto">
          <a:xfrm>
            <a:off x="7086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a:solidFill>
                    <a:schemeClr val="accent2"/>
                  </a:solidFill>
                  <a:ea typeface="黑体" pitchFamily="2" charset="-122"/>
                </a:rPr>
                <a:t>n</a:t>
              </a:r>
              <a:r>
                <a:rPr lang="en-US" altLang="zh-CN" sz="2300">
                  <a:solidFill>
                    <a:schemeClr val="accent2"/>
                  </a:solidFill>
                  <a:latin typeface="黑体" pitchFamily="2" charset="-122"/>
                  <a:ea typeface="黑体" pitchFamily="2" charset="-122"/>
                </a:rPr>
                <a:t>、</a:t>
              </a:r>
              <a:r>
                <a:rPr lang="zh-CN" altLang="en-US" sz="2300">
                  <a:solidFill>
                    <a:schemeClr val="accent2"/>
                  </a:solidFill>
                  <a:latin typeface="黑体" pitchFamily="2" charset="-122"/>
                  <a:ea typeface="黑体" pitchFamily="2" charset="-122"/>
                </a:rPr>
                <a:t>报数的起始位</a:t>
              </a:r>
            </a:p>
            <a:p>
              <a:pPr>
                <a:lnSpc>
                  <a:spcPct val="85000"/>
                </a:lnSpc>
                <a:spcBef>
                  <a:spcPct val="0"/>
                </a:spcBef>
              </a:pPr>
              <a:r>
                <a:rPr lang="zh-CN" altLang="en-US" sz="2300">
                  <a:solidFill>
                    <a:schemeClr val="accent2"/>
                  </a:solidFill>
                  <a:latin typeface="黑体" pitchFamily="2" charset="-122"/>
                  <a:ea typeface="黑体" pitchFamily="2" charset="-122"/>
                </a:rPr>
                <a:t>置</a:t>
              </a:r>
              <a:r>
                <a:rPr lang="en-US" altLang="zh-CN" sz="2300">
                  <a:solidFill>
                    <a:schemeClr val="accent2"/>
                  </a:solidFill>
                  <a:ea typeface="黑体" pitchFamily="2" charset="-122"/>
                </a:rPr>
                <a:t>k</a:t>
              </a:r>
              <a:r>
                <a:rPr lang="zh-CN" altLang="en-US" sz="2300">
                  <a:solidFill>
                    <a:schemeClr val="accent2"/>
                  </a:solidFill>
                  <a:latin typeface="黑体" pitchFamily="2" charset="-122"/>
                  <a:ea typeface="黑体" pitchFamily="2" charset="-122"/>
                </a:rPr>
                <a:t>与报数</a:t>
              </a:r>
              <a:r>
                <a:rPr lang="en-US" altLang="zh-CN" sz="2300">
                  <a:solidFill>
                    <a:schemeClr val="accent2"/>
                  </a:solidFill>
                  <a:ea typeface="黑体" pitchFamily="2" charset="-122"/>
                </a:rPr>
                <a:t>m</a:t>
              </a:r>
              <a:r>
                <a:rPr lang="en-US" altLang="zh-CN" sz="230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3503712" y="6021288"/>
            <a:ext cx="295084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dirty="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None/>
            </a:pPr>
            <a:r>
              <a:rPr lang="en-US" altLang="zh-CN">
                <a:ea typeface="宋体" pitchFamily="2" charset="-122"/>
              </a:rPr>
              <a:t>tail [-n] filename</a:t>
            </a:r>
          </a:p>
          <a:p>
            <a:pPr marL="458788" lvl="1" indent="-65088">
              <a:buNone/>
            </a:pPr>
            <a:r>
              <a:rPr lang="zh-CN" altLang="en-US">
                <a:ea typeface="宋体" pitchFamily="2" charset="-122"/>
              </a:rPr>
              <a:t>其中：</a:t>
            </a:r>
          </a:p>
          <a:p>
            <a:pPr marL="458788" lvl="1" indent="-65088">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
        <p:nvSpPr>
          <p:cNvPr id="114691" name="灯片编号占位符 4"/>
          <p:cNvSpPr>
            <a:spLocks noGrp="1"/>
          </p:cNvSpPr>
          <p:nvPr>
            <p:ph type="sldNum" sz="quarter" idx="12"/>
          </p:nvPr>
        </p:nvSpPr>
        <p:spPr>
          <a:noFill/>
        </p:spPr>
        <p:txBody>
          <a:bodyPr/>
          <a:lstStyle/>
          <a:p>
            <a:fld id="{F9006A6A-1EAA-4A54-8A55-1E37DF35400F}" type="slidenum">
              <a:rPr lang="en-US" altLang="zh-CN" smtClean="0"/>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：问题分析</a:t>
            </a:r>
          </a:p>
        </p:txBody>
      </p:sp>
      <p:sp>
        <p:nvSpPr>
          <p:cNvPr id="188419" name="Rectangle 3"/>
          <p:cNvSpPr>
            <a:spLocks noGrp="1" noChangeArrowheads="1"/>
          </p:cNvSpPr>
          <p:nvPr>
            <p:ph idx="1"/>
          </p:nvPr>
        </p:nvSpPr>
        <p:spPr>
          <a:xfrm>
            <a:off x="1055440" y="2780928"/>
            <a:ext cx="7105650" cy="3295650"/>
          </a:xfrm>
        </p:spPr>
        <p:txBody>
          <a:bodyPr/>
          <a:lstStyle/>
          <a:p>
            <a:r>
              <a:rPr lang="zh-CN" altLang="en-US" dirty="0">
                <a:ea typeface="宋体" pitchFamily="2" charset="-122"/>
              </a:rPr>
              <a:t>如何得到需要显示的行数和文件名？</a:t>
            </a:r>
          </a:p>
          <a:p>
            <a:pPr lvl="1"/>
            <a:r>
              <a:rPr lang="zh-CN" altLang="en-US" dirty="0">
                <a:ea typeface="宋体" pitchFamily="2" charset="-122"/>
              </a:rPr>
              <a:t>使用命令行参数</a:t>
            </a:r>
          </a:p>
          <a:p>
            <a:pPr lvl="2">
              <a:buNone/>
            </a:pPr>
            <a:r>
              <a:rPr lang="en-US" altLang="zh-CN" dirty="0">
                <a:ea typeface="宋体" pitchFamily="2" charset="-122"/>
              </a:rPr>
              <a:t>int main(int </a:t>
            </a:r>
            <a:r>
              <a:rPr lang="en-US" altLang="zh-CN" dirty="0" err="1">
                <a:ea typeface="宋体" pitchFamily="2" charset="-122"/>
              </a:rPr>
              <a:t>argc</a:t>
            </a:r>
            <a:r>
              <a:rPr lang="en-US" altLang="zh-CN" dirty="0">
                <a:ea typeface="宋体" pitchFamily="2" charset="-122"/>
              </a:rPr>
              <a:t>, char *</a:t>
            </a:r>
            <a:r>
              <a:rPr lang="en-US" altLang="zh-CN" dirty="0" err="1">
                <a:ea typeface="宋体" pitchFamily="2" charset="-122"/>
              </a:rPr>
              <a:t>argv</a:t>
            </a:r>
            <a:r>
              <a:rPr lang="en-US" altLang="zh-CN" dirty="0">
                <a:ea typeface="宋体" pitchFamily="2" charset="-122"/>
              </a:rPr>
              <a:t>[])</a:t>
            </a:r>
          </a:p>
          <a:p>
            <a:pPr lvl="1"/>
            <a:r>
              <a:rPr lang="zh-CN" altLang="en-US" dirty="0">
                <a:ea typeface="宋体" pitchFamily="2" charset="-122"/>
              </a:rPr>
              <a:t>行数 </a:t>
            </a:r>
            <a:r>
              <a:rPr lang="en-US" altLang="zh-CN" dirty="0">
                <a:ea typeface="宋体" pitchFamily="2" charset="-122"/>
              </a:rPr>
              <a:t>n = </a:t>
            </a:r>
            <a:r>
              <a:rPr lang="en-US" altLang="zh-CN" dirty="0" err="1">
                <a:ea typeface="宋体" pitchFamily="2" charset="-122"/>
              </a:rPr>
              <a:t>atoi</a:t>
            </a:r>
            <a:r>
              <a:rPr lang="en-US" altLang="zh-CN" dirty="0">
                <a:ea typeface="宋体" pitchFamily="2" charset="-122"/>
              </a:rPr>
              <a:t>(</a:t>
            </a:r>
            <a:r>
              <a:rPr lang="en-US" altLang="zh-CN" dirty="0" err="1">
                <a:ea typeface="宋体" pitchFamily="2" charset="-122"/>
              </a:rPr>
              <a:t>argv</a:t>
            </a:r>
            <a:r>
              <a:rPr lang="en-US" altLang="zh-CN" dirty="0">
                <a:ea typeface="宋体" pitchFamily="2" charset="-122"/>
              </a:rPr>
              <a:t>[1]+1)</a:t>
            </a:r>
          </a:p>
          <a:p>
            <a:pPr lvl="1"/>
            <a:r>
              <a:rPr lang="zh-CN" altLang="en-US" dirty="0">
                <a:ea typeface="宋体" pitchFamily="2" charset="-122"/>
              </a:rPr>
              <a:t>文件名 </a:t>
            </a:r>
            <a:r>
              <a:rPr lang="en-US" altLang="zh-CN" dirty="0">
                <a:ea typeface="宋体" pitchFamily="2" charset="-122"/>
              </a:rPr>
              <a:t>filename = </a:t>
            </a:r>
            <a:r>
              <a:rPr lang="en-US" altLang="zh-CN" dirty="0" err="1">
                <a:ea typeface="宋体" pitchFamily="2" charset="-122"/>
              </a:rPr>
              <a:t>argv</a:t>
            </a:r>
            <a:r>
              <a:rPr lang="en-US" altLang="zh-CN" dirty="0">
                <a:ea typeface="宋体" pitchFamily="2" charset="-122"/>
              </a:rPr>
              <a:t>[2]</a:t>
            </a:r>
          </a:p>
          <a:p>
            <a:r>
              <a:rPr lang="zh-CN" altLang="en-US" dirty="0">
                <a:ea typeface="宋体" pitchFamily="2" charset="-122"/>
              </a:rPr>
              <a:t>如何得到最后</a:t>
            </a:r>
            <a:r>
              <a:rPr lang="en-US" altLang="zh-CN" dirty="0">
                <a:ea typeface="宋体" pitchFamily="2" charset="-122"/>
              </a:rPr>
              <a:t>n</a:t>
            </a:r>
            <a:r>
              <a:rPr lang="zh-CN" altLang="en-US" dirty="0">
                <a:ea typeface="宋体" pitchFamily="2" charset="-122"/>
              </a:rPr>
              <a:t>行？</a:t>
            </a:r>
          </a:p>
        </p:txBody>
      </p:sp>
      <p:sp>
        <p:nvSpPr>
          <p:cNvPr id="115715" name="灯片编号占位符 4"/>
          <p:cNvSpPr>
            <a:spLocks noGrp="1"/>
          </p:cNvSpPr>
          <p:nvPr>
            <p:ph type="sldNum" sz="quarter" idx="12"/>
          </p:nvPr>
        </p:nvSpPr>
        <p:spPr>
          <a:noFill/>
        </p:spPr>
        <p:txBody>
          <a:bodyPr/>
          <a:lstStyle/>
          <a:p>
            <a:fld id="{12ADE16E-E39F-45A2-946D-D0F4591FD25B}" type="slidenum">
              <a:rPr lang="en-US" altLang="zh-CN" smtClean="0"/>
              <a:pPr/>
              <a:t>103</a:t>
            </a:fld>
            <a:endParaRPr lang="en-US" altLang="zh-CN"/>
          </a:p>
        </p:txBody>
      </p:sp>
      <p:grpSp>
        <p:nvGrpSpPr>
          <p:cNvPr id="2" name="Group 4"/>
          <p:cNvGrpSpPr>
            <a:grpSpLocks/>
          </p:cNvGrpSpPr>
          <p:nvPr/>
        </p:nvGrpSpPr>
        <p:grpSpPr bwMode="auto">
          <a:xfrm>
            <a:off x="6600056"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dirty="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415802" y="1366467"/>
            <a:ext cx="3960614" cy="1200329"/>
          </a:xfrm>
          <a:prstGeom prst="rect">
            <a:avLst/>
          </a:prstGeom>
          <a:noFill/>
          <a:ln w="9525">
            <a:noFill/>
            <a:miter lim="800000"/>
            <a:headEnd/>
            <a:tailEnd/>
          </a:ln>
        </p:spPr>
        <p:txBody>
          <a:bodyPr wrap="square">
            <a:spAutoFit/>
          </a:bodyPr>
          <a:lstStyle/>
          <a:p>
            <a:r>
              <a:rPr lang="zh-CN" altLang="en-US" sz="2400" dirty="0"/>
              <a:t>若从命令行输入</a:t>
            </a:r>
            <a:r>
              <a:rPr lang="en-US" altLang="zh-CN" sz="2400" dirty="0"/>
              <a:t>:</a:t>
            </a:r>
          </a:p>
          <a:p>
            <a:r>
              <a:rPr lang="en-US" altLang="zh-CN" sz="2400" dirty="0"/>
              <a:t>	tail -20 test.txt</a:t>
            </a:r>
          </a:p>
          <a:p>
            <a:r>
              <a:rPr lang="zh-CN" altLang="en-US" sz="2400" dirty="0"/>
              <a:t>以显示文件</a:t>
            </a:r>
            <a:r>
              <a:rPr lang="en-US" altLang="zh-CN" sz="2400" dirty="0"/>
              <a:t>test.txt</a:t>
            </a:r>
            <a:r>
              <a:rPr lang="zh-CN" altLang="en-US" sz="2400" dirty="0"/>
              <a:t>的最后</a:t>
            </a:r>
            <a:r>
              <a:rPr lang="en-US" altLang="zh-CN" sz="2400" dirty="0"/>
              <a:t>20</a:t>
            </a:r>
            <a:r>
              <a:rPr lang="zh-CN" altLang="en-US" sz="2400" dirty="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5" dur="500"/>
                                        <p:tgtEl>
                                          <p:spTgt spid="1884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0" dur="500"/>
                                        <p:tgtEl>
                                          <p:spTgt spid="1884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：算法设计</a:t>
            </a:r>
          </a:p>
        </p:txBody>
      </p:sp>
      <p:sp>
        <p:nvSpPr>
          <p:cNvPr id="116741" name="Rectangle 3"/>
          <p:cNvSpPr>
            <a:spLocks noGrp="1" noChangeArrowheads="1"/>
          </p:cNvSpPr>
          <p:nvPr>
            <p:ph idx="1"/>
          </p:nvPr>
        </p:nvSpPr>
        <p:spPr/>
        <p:txBody>
          <a:bodyPr/>
          <a:lstStyle/>
          <a:p>
            <a:pPr marL="457200" indent="-457200"/>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sp>
        <p:nvSpPr>
          <p:cNvPr id="116739" name="灯片编号占位符 4"/>
          <p:cNvSpPr>
            <a:spLocks noGrp="1"/>
          </p:cNvSpPr>
          <p:nvPr>
            <p:ph type="sldNum" sz="quarter" idx="12"/>
          </p:nvPr>
        </p:nvSpPr>
        <p:spPr>
          <a:noFill/>
        </p:spPr>
        <p:txBody>
          <a:bodyPr/>
          <a:lstStyle/>
          <a:p>
            <a:fld id="{E56D2D95-2588-4C73-B42C-5D751E9540CB}" type="slidenum">
              <a:rPr lang="en-US" altLang="zh-CN" smtClean="0"/>
              <a:pPr/>
              <a:t>104</a:t>
            </a:fld>
            <a:endParaRPr lang="en-US" altLang="zh-CN"/>
          </a:p>
        </p:txBody>
      </p:sp>
      <p:grpSp>
        <p:nvGrpSpPr>
          <p:cNvPr id="2" name="Group 4"/>
          <p:cNvGrpSpPr>
            <a:grpSpLocks/>
          </p:cNvGrpSpPr>
          <p:nvPr/>
        </p:nvGrpSpPr>
        <p:grpSpPr bwMode="auto">
          <a:xfrm>
            <a:off x="4727575" y="3925889"/>
            <a:ext cx="1844675" cy="1958975"/>
            <a:chOff x="2018" y="2473"/>
            <a:chExt cx="1162" cy="1234"/>
          </a:xfrm>
        </p:grpSpPr>
        <p:sp>
          <p:nvSpPr>
            <p:cNvPr id="116750" name="Oval 5"/>
            <p:cNvSpPr>
              <a:spLocks noChangeArrowheads="1"/>
            </p:cNvSpPr>
            <p:nvPr/>
          </p:nvSpPr>
          <p:spPr bwMode="auto">
            <a:xfrm>
              <a:off x="2517" y="2473"/>
              <a:ext cx="164" cy="3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36"/>
              <a:ext cx="164" cy="3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380"/>
              <a:ext cx="164" cy="3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380"/>
              <a:ext cx="164" cy="3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36"/>
              <a:ext cx="164" cy="3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5735638" y="3644901"/>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6672264"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6456364"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5232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4295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5303839" y="3789364"/>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6527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：代码实现（循环链表）</a:t>
            </a:r>
          </a:p>
        </p:txBody>
      </p:sp>
      <p:sp>
        <p:nvSpPr>
          <p:cNvPr id="192515" name="Rectangle 3"/>
          <p:cNvSpPr>
            <a:spLocks noGrp="1" noChangeArrowheads="1"/>
          </p:cNvSpPr>
          <p:nvPr>
            <p:ph idx="1"/>
          </p:nvPr>
        </p:nvSpPr>
        <p:spPr>
          <a:xfrm>
            <a:off x="1064984" y="1591816"/>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19811" name="灯片编号占位符 4"/>
          <p:cNvSpPr>
            <a:spLocks noGrp="1"/>
          </p:cNvSpPr>
          <p:nvPr>
            <p:ph type="sldNum" sz="quarter" idx="12"/>
          </p:nvPr>
        </p:nvSpPr>
        <p:spPr>
          <a:noFill/>
        </p:spPr>
        <p:txBody>
          <a:bodyPr/>
          <a:lstStyle/>
          <a:p>
            <a:fld id="{F63F1E5F-29C4-4D51-8341-875B1719D040}" type="slidenum">
              <a:rPr lang="en-US" altLang="zh-CN" smtClean="0"/>
              <a:pPr/>
              <a:t>105</a:t>
            </a:fld>
            <a:endParaRPr lang="en-US" altLang="zh-CN"/>
          </a:p>
        </p:txBody>
      </p:sp>
      <p:sp>
        <p:nvSpPr>
          <p:cNvPr id="192516" name="Rectangle 4"/>
          <p:cNvSpPr>
            <a:spLocks noChangeArrowheads="1"/>
          </p:cNvSpPr>
          <p:nvPr/>
        </p:nvSpPr>
        <p:spPr bwMode="auto">
          <a:xfrm>
            <a:off x="4659084" y="1340990"/>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pPr>
            <a:r>
              <a:rPr lang="en-US" altLang="zh-CN" sz="1600" dirty="0" err="1">
                <a:latin typeface="Arial Narrow" pitchFamily="34" charset="0"/>
              </a:rPr>
              <a:t>int</a:t>
            </a:r>
            <a:r>
              <a:rPr lang="en-US" altLang="zh-CN" sz="1600" dirty="0">
                <a:latin typeface="Arial Narrow" pitchFamily="34" charset="0"/>
              </a:rPr>
              <a:t> main(</a:t>
            </a:r>
            <a:r>
              <a:rPr lang="en-US" altLang="zh-CN" sz="1600" dirty="0" err="1">
                <a:latin typeface="Arial Narrow" pitchFamily="34" charset="0"/>
              </a:rPr>
              <a:t>int</a:t>
            </a:r>
            <a:r>
              <a:rPr lang="en-US" altLang="zh-CN" sz="1600" dirty="0">
                <a:latin typeface="Arial Narrow" pitchFamily="34" charset="0"/>
              </a:rPr>
              <a:t> </a:t>
            </a:r>
            <a:r>
              <a:rPr lang="en-US" altLang="zh-CN" sz="1600" dirty="0" err="1">
                <a:latin typeface="Arial Narrow" pitchFamily="34" charset="0"/>
              </a:rPr>
              <a:t>argc</a:t>
            </a:r>
            <a:r>
              <a:rPr lang="en-US" altLang="zh-CN" sz="1600" dirty="0">
                <a:latin typeface="Arial Narrow" pitchFamily="34" charset="0"/>
              </a:rPr>
              <a:t>, char *</a:t>
            </a:r>
            <a:r>
              <a:rPr lang="en-US" altLang="zh-CN" sz="1600" dirty="0" err="1">
                <a:latin typeface="Arial Narrow" pitchFamily="34" charset="0"/>
              </a:rPr>
              <a:t>argv</a:t>
            </a:r>
            <a:r>
              <a:rPr lang="en-US" altLang="zh-CN" sz="1600" dirty="0">
                <a:latin typeface="Arial Narrow" pitchFamily="34" charset="0"/>
              </a:rPr>
              <a:t>[ ])</a:t>
            </a:r>
          </a:p>
          <a:p>
            <a:pPr marL="279400" indent="-279400">
              <a:lnSpc>
                <a:spcPct val="70000"/>
              </a:lnSpc>
              <a:spcBef>
                <a:spcPct val="60000"/>
              </a:spcBef>
              <a:buClr>
                <a:srgbClr val="D60093"/>
              </a:buClr>
              <a:buSzPct val="70000"/>
            </a:pPr>
            <a:r>
              <a:rPr lang="en-US" altLang="zh-CN" sz="1600" dirty="0">
                <a:latin typeface="Arial Narrow" pitchFamily="34" charset="0"/>
              </a:rPr>
              <a:t>{</a:t>
            </a:r>
          </a:p>
          <a:p>
            <a:pPr marL="279400" indent="-279400">
              <a:lnSpc>
                <a:spcPct val="70000"/>
              </a:lnSpc>
              <a:spcBef>
                <a:spcPct val="60000"/>
              </a:spcBef>
              <a:buClr>
                <a:srgbClr val="D60093"/>
              </a:buClr>
              <a:buSzPct val="70000"/>
            </a:pPr>
            <a:r>
              <a:rPr lang="en-US" altLang="zh-CN" sz="1600" dirty="0">
                <a:latin typeface="Arial Narrow" pitchFamily="34" charset="0"/>
              </a:rPr>
              <a:t>    char </a:t>
            </a:r>
            <a:r>
              <a:rPr lang="en-US" altLang="zh-CN" sz="1600" dirty="0" err="1">
                <a:latin typeface="Arial Narrow" pitchFamily="34" charset="0"/>
              </a:rPr>
              <a:t>curline</a:t>
            </a:r>
            <a:r>
              <a:rPr lang="en-US" altLang="zh-CN" sz="1600" dirty="0">
                <a:latin typeface="Arial Narrow" pitchFamily="34" charset="0"/>
              </a:rPr>
              <a:t>[MAXLEN],*filename;</a:t>
            </a:r>
          </a:p>
          <a:p>
            <a:pPr marL="279400" indent="-279400">
              <a:lnSpc>
                <a:spcPct val="70000"/>
              </a:lnSpc>
              <a:spcBef>
                <a:spcPct val="60000"/>
              </a:spcBef>
              <a:buClr>
                <a:srgbClr val="D60093"/>
              </a:buClr>
              <a:buSzPct val="70000"/>
            </a:pPr>
            <a:r>
              <a:rPr lang="en-US" altLang="zh-CN" sz="1600" dirty="0">
                <a:latin typeface="Arial Narrow" pitchFamily="34" charset="0"/>
              </a:rPr>
              <a:t>    </a:t>
            </a:r>
            <a:r>
              <a:rPr lang="en-US" altLang="zh-CN" sz="1600" dirty="0" err="1">
                <a:latin typeface="Arial Narrow" pitchFamily="34" charset="0"/>
              </a:rPr>
              <a:t>int</a:t>
            </a:r>
            <a:r>
              <a:rPr lang="en-US" altLang="zh-CN" sz="1600" dirty="0">
                <a:latin typeface="Arial Narrow" pitchFamily="34" charset="0"/>
              </a:rPr>
              <a:t> n = DEFLINES, </a:t>
            </a:r>
            <a:r>
              <a:rPr lang="en-US" altLang="zh-CN" sz="1600" dirty="0" err="1">
                <a:latin typeface="Arial Narrow" pitchFamily="34" charset="0"/>
              </a:rPr>
              <a:t>i</a:t>
            </a:r>
            <a:r>
              <a:rPr lang="en-US" altLang="zh-CN" sz="1600" dirty="0">
                <a:latin typeface="Arial Narrow" pitchFamily="34" charset="0"/>
              </a:rPr>
              <a:t>;</a:t>
            </a:r>
          </a:p>
          <a:p>
            <a:pPr marL="279400" indent="-279400">
              <a:lnSpc>
                <a:spcPct val="70000"/>
              </a:lnSpc>
              <a:spcBef>
                <a:spcPct val="60000"/>
              </a:spcBef>
              <a:buClr>
                <a:srgbClr val="D60093"/>
              </a:buClr>
              <a:buSzPct val="70000"/>
            </a:pPr>
            <a:r>
              <a:rPr lang="en-US" altLang="zh-CN" sz="1600" dirty="0">
                <a:latin typeface="Arial Narrow" pitchFamily="34" charset="0"/>
              </a:rPr>
              <a:t>    </a:t>
            </a:r>
            <a:r>
              <a:rPr lang="en-US" altLang="zh-CN" sz="1600" dirty="0" err="1">
                <a:latin typeface="Arial Narrow" pitchFamily="34" charset="0"/>
              </a:rPr>
              <a:t>struct</a:t>
            </a:r>
            <a:r>
              <a:rPr lang="en-US" altLang="zh-CN" sz="1600" dirty="0">
                <a:latin typeface="Arial Narrow" pitchFamily="34" charset="0"/>
              </a:rPr>
              <a:t> Node *first, *</a:t>
            </a:r>
            <a:r>
              <a:rPr lang="en-US" altLang="zh-CN" sz="1600" dirty="0" err="1">
                <a:latin typeface="Arial Narrow" pitchFamily="34" charset="0"/>
              </a:rPr>
              <a:t>ptr</a:t>
            </a:r>
            <a:r>
              <a:rPr lang="en-US" altLang="zh-CN" sz="1600" dirty="0">
                <a:latin typeface="Arial Narrow" pitchFamily="34" charset="0"/>
              </a:rPr>
              <a:t>;</a:t>
            </a:r>
          </a:p>
          <a:p>
            <a:pPr marL="279400" indent="-279400">
              <a:lnSpc>
                <a:spcPct val="70000"/>
              </a:lnSpc>
              <a:spcBef>
                <a:spcPct val="60000"/>
              </a:spcBef>
              <a:buClr>
                <a:srgbClr val="D60093"/>
              </a:buClr>
              <a:buSzPct val="70000"/>
            </a:pPr>
            <a:r>
              <a:rPr lang="en-US" altLang="zh-CN" sz="1600" dirty="0">
                <a:latin typeface="Arial Narrow" pitchFamily="34" charset="0"/>
              </a:rPr>
              <a:t>    FILE *</a:t>
            </a:r>
            <a:r>
              <a:rPr lang="en-US" altLang="zh-CN" sz="1600" dirty="0" err="1">
                <a:latin typeface="Arial Narrow" pitchFamily="34" charset="0"/>
              </a:rPr>
              <a:t>fp</a:t>
            </a:r>
            <a:r>
              <a:rPr lang="en-US" altLang="zh-CN" sz="1600" dirty="0">
                <a:latin typeface="Arial Narrow" pitchFamily="34" charset="0"/>
              </a:rPr>
              <a:t>;</a:t>
            </a:r>
          </a:p>
          <a:p>
            <a:pPr marL="279400" indent="-279400">
              <a:lnSpc>
                <a:spcPct val="70000"/>
              </a:lnSpc>
              <a:spcBef>
                <a:spcPct val="60000"/>
              </a:spcBef>
              <a:buClr>
                <a:srgbClr val="D60093"/>
              </a:buClr>
              <a:buSzPct val="70000"/>
            </a:pPr>
            <a:r>
              <a:rPr lang="en-US" altLang="zh-CN" sz="1600" dirty="0">
                <a:latin typeface="Arial Narrow" pitchFamily="34" charset="0"/>
              </a:rPr>
              <a:t>    if( </a:t>
            </a:r>
            <a:r>
              <a:rPr lang="en-US" altLang="zh-CN" sz="1600" dirty="0" err="1">
                <a:latin typeface="Arial Narrow" pitchFamily="34" charset="0"/>
              </a:rPr>
              <a:t>argc</a:t>
            </a:r>
            <a:r>
              <a:rPr lang="en-US" altLang="zh-CN" sz="1600" dirty="0">
                <a:latin typeface="Arial Narrow" pitchFamily="34" charset="0"/>
              </a:rPr>
              <a:t> == 3 &amp;&amp; </a:t>
            </a:r>
            <a:r>
              <a:rPr lang="en-US" altLang="zh-CN" sz="1600" dirty="0" err="1">
                <a:latin typeface="Arial Narrow" pitchFamily="34" charset="0"/>
              </a:rPr>
              <a:t>argv</a:t>
            </a:r>
            <a:r>
              <a:rPr lang="en-US" altLang="zh-CN" sz="1600" dirty="0">
                <a:latin typeface="Arial Narrow" pitchFamily="34" charset="0"/>
              </a:rPr>
              <a:t>[1][0] == '-') {</a:t>
            </a:r>
          </a:p>
          <a:p>
            <a:pPr marL="279400" indent="-279400">
              <a:lnSpc>
                <a:spcPct val="70000"/>
              </a:lnSpc>
              <a:spcBef>
                <a:spcPct val="60000"/>
              </a:spcBef>
              <a:buClr>
                <a:srgbClr val="D60093"/>
              </a:buClr>
              <a:buSzPct val="70000"/>
            </a:pPr>
            <a:r>
              <a:rPr lang="en-US" altLang="zh-CN" sz="1600" dirty="0">
                <a:latin typeface="Arial Narrow" pitchFamily="34" charset="0"/>
              </a:rPr>
              <a:t>        n = </a:t>
            </a:r>
            <a:r>
              <a:rPr lang="en-US" altLang="zh-CN" sz="1600" dirty="0" err="1">
                <a:latin typeface="Arial Narrow" pitchFamily="34" charset="0"/>
              </a:rPr>
              <a:t>atoi</a:t>
            </a:r>
            <a:r>
              <a:rPr lang="en-US" altLang="zh-CN" sz="1600" dirty="0">
                <a:latin typeface="Arial Narrow" pitchFamily="34" charset="0"/>
              </a:rPr>
              <a:t>(</a:t>
            </a:r>
            <a:r>
              <a:rPr lang="en-US" altLang="zh-CN" sz="1600" dirty="0" err="1">
                <a:latin typeface="Arial Narrow" pitchFamily="34" charset="0"/>
              </a:rPr>
              <a:t>argv</a:t>
            </a:r>
            <a:r>
              <a:rPr lang="en-US" altLang="zh-CN" sz="1600" dirty="0">
                <a:latin typeface="Arial Narrow" pitchFamily="34" charset="0"/>
              </a:rPr>
              <a:t>[1]+1);</a:t>
            </a:r>
          </a:p>
          <a:p>
            <a:pPr marL="279400" indent="-279400">
              <a:lnSpc>
                <a:spcPct val="70000"/>
              </a:lnSpc>
              <a:spcBef>
                <a:spcPct val="60000"/>
              </a:spcBef>
              <a:buClr>
                <a:srgbClr val="D60093"/>
              </a:buClr>
              <a:buSzPct val="70000"/>
            </a:pPr>
            <a:r>
              <a:rPr lang="en-US" altLang="zh-CN" sz="1600" dirty="0">
                <a:latin typeface="Arial Narrow" pitchFamily="34" charset="0"/>
              </a:rPr>
              <a:t>        filename = </a:t>
            </a:r>
            <a:r>
              <a:rPr lang="en-US" altLang="zh-CN" sz="1600" dirty="0" err="1">
                <a:latin typeface="Arial Narrow" pitchFamily="34" charset="0"/>
              </a:rPr>
              <a:t>argv</a:t>
            </a:r>
            <a:r>
              <a:rPr lang="en-US" altLang="zh-CN" sz="1600" dirty="0">
                <a:latin typeface="Arial Narrow" pitchFamily="34" charset="0"/>
              </a:rPr>
              <a:t>[2];</a:t>
            </a:r>
          </a:p>
          <a:p>
            <a:pPr marL="279400" indent="-279400">
              <a:lnSpc>
                <a:spcPct val="70000"/>
              </a:lnSpc>
              <a:spcBef>
                <a:spcPct val="60000"/>
              </a:spcBef>
              <a:buClr>
                <a:srgbClr val="D60093"/>
              </a:buClr>
              <a:buSzPct val="70000"/>
            </a:pPr>
            <a:r>
              <a:rPr lang="en-US" altLang="zh-CN" sz="1600" dirty="0">
                <a:latin typeface="Arial Narrow" pitchFamily="34" charset="0"/>
              </a:rPr>
              <a:t>    }</a:t>
            </a:r>
          </a:p>
          <a:p>
            <a:pPr marL="279400" indent="-279400">
              <a:lnSpc>
                <a:spcPct val="70000"/>
              </a:lnSpc>
              <a:spcBef>
                <a:spcPct val="60000"/>
              </a:spcBef>
              <a:buClr>
                <a:srgbClr val="D60093"/>
              </a:buClr>
              <a:buSzPct val="70000"/>
            </a:pPr>
            <a:r>
              <a:rPr lang="en-US" altLang="zh-CN" sz="1600" dirty="0">
                <a:latin typeface="Arial Narrow" pitchFamily="34" charset="0"/>
              </a:rPr>
              <a:t>    else if( </a:t>
            </a:r>
            <a:r>
              <a:rPr lang="en-US" altLang="zh-CN" sz="1600" dirty="0" err="1">
                <a:latin typeface="Arial Narrow" pitchFamily="34" charset="0"/>
              </a:rPr>
              <a:t>argc</a:t>
            </a:r>
            <a:r>
              <a:rPr lang="en-US" altLang="zh-CN" sz="1600" dirty="0">
                <a:latin typeface="Arial Narrow" pitchFamily="34" charset="0"/>
              </a:rPr>
              <a:t> == 2)</a:t>
            </a:r>
          </a:p>
          <a:p>
            <a:pPr marL="279400" indent="-279400">
              <a:lnSpc>
                <a:spcPct val="70000"/>
              </a:lnSpc>
              <a:spcBef>
                <a:spcPct val="60000"/>
              </a:spcBef>
              <a:buClr>
                <a:srgbClr val="D60093"/>
              </a:buClr>
              <a:buSzPct val="70000"/>
            </a:pPr>
            <a:r>
              <a:rPr lang="en-US" altLang="zh-CN" sz="1600" dirty="0">
                <a:latin typeface="Arial Narrow" pitchFamily="34" charset="0"/>
              </a:rPr>
              <a:t>        filename = </a:t>
            </a:r>
            <a:r>
              <a:rPr lang="en-US" altLang="zh-CN" sz="1600" dirty="0" err="1">
                <a:latin typeface="Arial Narrow" pitchFamily="34" charset="0"/>
              </a:rPr>
              <a:t>argv</a:t>
            </a:r>
            <a:r>
              <a:rPr lang="en-US" altLang="zh-CN" sz="1600" dirty="0">
                <a:latin typeface="Arial Narrow" pitchFamily="34" charset="0"/>
              </a:rPr>
              <a:t>[1];</a:t>
            </a:r>
          </a:p>
          <a:p>
            <a:pPr marL="279400" indent="-279400">
              <a:lnSpc>
                <a:spcPct val="70000"/>
              </a:lnSpc>
              <a:spcBef>
                <a:spcPct val="60000"/>
              </a:spcBef>
              <a:buClr>
                <a:srgbClr val="D60093"/>
              </a:buClr>
              <a:buSzPct val="70000"/>
            </a:pPr>
            <a:r>
              <a:rPr lang="en-US" altLang="zh-CN" sz="1600" dirty="0">
                <a:latin typeface="Arial Narrow" pitchFamily="34" charset="0"/>
              </a:rPr>
              <a:t>    else {</a:t>
            </a:r>
          </a:p>
          <a:p>
            <a:pPr marL="279400" indent="-279400">
              <a:lnSpc>
                <a:spcPct val="70000"/>
              </a:lnSpc>
              <a:spcBef>
                <a:spcPct val="60000"/>
              </a:spcBef>
              <a:buClr>
                <a:srgbClr val="D60093"/>
              </a:buClr>
              <a:buSzPct val="70000"/>
            </a:pPr>
            <a:r>
              <a:rPr lang="en-US" altLang="zh-CN" sz="1600" dirty="0">
                <a:latin typeface="Arial Narrow" pitchFamily="34" charset="0"/>
              </a:rPr>
              <a:t>        </a:t>
            </a:r>
            <a:r>
              <a:rPr lang="en-US" altLang="zh-CN" sz="1600" dirty="0" err="1">
                <a:latin typeface="Arial Narrow" pitchFamily="34" charset="0"/>
              </a:rPr>
              <a:t>printf</a:t>
            </a:r>
            <a:r>
              <a:rPr lang="en-US" altLang="zh-CN" sz="1600" dirty="0">
                <a:latin typeface="Arial Narrow" pitchFamily="34" charset="0"/>
              </a:rPr>
              <a:t>("Usage: tail [-n] filename\n");</a:t>
            </a:r>
          </a:p>
          <a:p>
            <a:pPr marL="279400" indent="-279400">
              <a:lnSpc>
                <a:spcPct val="70000"/>
              </a:lnSpc>
              <a:spcBef>
                <a:spcPct val="60000"/>
              </a:spcBef>
              <a:buClr>
                <a:srgbClr val="D60093"/>
              </a:buClr>
              <a:buSzPct val="70000"/>
            </a:pPr>
            <a:r>
              <a:rPr lang="en-US" altLang="zh-CN" sz="1600" dirty="0">
                <a:latin typeface="Arial Narrow" pitchFamily="34" charset="0"/>
              </a:rPr>
              <a:t>        return (1);</a:t>
            </a:r>
          </a:p>
          <a:p>
            <a:pPr marL="279400" indent="-279400">
              <a:lnSpc>
                <a:spcPct val="70000"/>
              </a:lnSpc>
              <a:spcBef>
                <a:spcPct val="60000"/>
              </a:spcBef>
              <a:buClr>
                <a:srgbClr val="D60093"/>
              </a:buClr>
              <a:buSzPct val="70000"/>
            </a:pPr>
            <a:r>
              <a:rPr lang="en-US" altLang="zh-CN" sz="1600" dirty="0">
                <a:latin typeface="Arial Narrow" pitchFamily="34" charset="0"/>
              </a:rPr>
              <a:t>      }</a:t>
            </a:r>
          </a:p>
        </p:txBody>
      </p:sp>
      <p:sp>
        <p:nvSpPr>
          <p:cNvPr id="192517" name="AutoShape 5"/>
          <p:cNvSpPr>
            <a:spLocks noChangeArrowheads="1"/>
          </p:cNvSpPr>
          <p:nvPr/>
        </p:nvSpPr>
        <p:spPr bwMode="auto">
          <a:xfrm>
            <a:off x="6888088" y="4005064"/>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dirty="0">
                <a:solidFill>
                  <a:srgbClr val="0000CC"/>
                </a:solidFill>
              </a:rPr>
              <a:t>命令行输入中指定打印行数时，获取行数及文件名。如</a:t>
            </a:r>
            <a:r>
              <a:rPr lang="en-US" altLang="zh-CN" sz="1600" dirty="0">
                <a:solidFill>
                  <a:srgbClr val="0000CC"/>
                </a:solidFill>
              </a:rPr>
              <a:t>tail -20 test.txt</a:t>
            </a:r>
          </a:p>
        </p:txBody>
      </p:sp>
      <p:sp>
        <p:nvSpPr>
          <p:cNvPr id="192518" name="AutoShape 6"/>
          <p:cNvSpPr>
            <a:spLocks noChangeArrowheads="1"/>
          </p:cNvSpPr>
          <p:nvPr/>
        </p:nvSpPr>
        <p:spPr bwMode="auto">
          <a:xfrm>
            <a:off x="1202701" y="4725143"/>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a:solidFill>
                  <a:srgbClr val="0000CC"/>
                </a:solidFill>
              </a:rPr>
              <a:t>命令行输入中没有指定打印行数时，获取文件名，此时行数为缺省</a:t>
            </a:r>
            <a:r>
              <a:rPr lang="en-US" altLang="zh-CN" sz="1600">
                <a:solidFill>
                  <a:srgbClr val="0000CC"/>
                </a:solidFill>
              </a:rPr>
              <a:t>10</a:t>
            </a:r>
            <a:r>
              <a:rPr lang="zh-CN" altLang="en-US" sz="1600">
                <a:solidFill>
                  <a:srgbClr val="0000CC"/>
                </a:solidFill>
              </a:rPr>
              <a:t>。如</a:t>
            </a:r>
            <a:endParaRPr lang="en-US" altLang="zh-CN" sz="1600">
              <a:solidFill>
                <a:srgbClr val="0000CC"/>
              </a:solidFill>
            </a:endParaRPr>
          </a:p>
          <a:p>
            <a:r>
              <a:rPr lang="en-US" altLang="zh-CN" sz="160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0837" name="Rectangle 3"/>
          <p:cNvSpPr>
            <a:spLocks noGrp="1" noChangeArrowheads="1"/>
          </p:cNvSpPr>
          <p:nvPr>
            <p:ph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20835" name="灯片编号占位符 4"/>
          <p:cNvSpPr>
            <a:spLocks noGrp="1"/>
          </p:cNvSpPr>
          <p:nvPr>
            <p:ph type="sldNum" sz="quarter" idx="12"/>
          </p:nvPr>
        </p:nvSpPr>
        <p:spPr>
          <a:noFill/>
        </p:spPr>
        <p:txBody>
          <a:bodyPr/>
          <a:lstStyle/>
          <a:p>
            <a:fld id="{D149A235-EC78-4927-B154-7F20F28B2E00}" type="slidenum">
              <a:rPr lang="en-US" altLang="zh-CN" smtClean="0"/>
              <a:pPr/>
              <a:t>106</a:t>
            </a:fld>
            <a:endParaRPr lang="en-US" altLang="zh-CN"/>
          </a:p>
        </p:txBody>
      </p:sp>
      <p:sp>
        <p:nvSpPr>
          <p:cNvPr id="194565" name="Rectangle 5"/>
          <p:cNvSpPr>
            <a:spLocks noChangeArrowheads="1"/>
          </p:cNvSpPr>
          <p:nvPr/>
        </p:nvSpPr>
        <p:spPr bwMode="auto">
          <a:xfrm>
            <a:off x="2279651" y="4072215"/>
            <a:ext cx="184731" cy="369332"/>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7464425" y="4005263"/>
            <a:ext cx="1569660" cy="369332"/>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4079776" y="526341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1861" name="Rectangle 3"/>
          <p:cNvSpPr>
            <a:spLocks noGrp="1" noChangeArrowheads="1"/>
          </p:cNvSpPr>
          <p:nvPr>
            <p:ph idx="1"/>
          </p:nvPr>
        </p:nvSpPr>
        <p:spPr>
          <a:solidFill>
            <a:schemeClr val="accent1"/>
          </a:solidFill>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for(</a:t>
            </a:r>
            <a:r>
              <a:rPr lang="en-US" altLang="zh-CN" sz="1400" b="0" dirty="0" err="1">
                <a:ea typeface="宋体" pitchFamily="2" charset="-122"/>
              </a:rPr>
              <a:t>i</a:t>
            </a:r>
            <a:r>
              <a:rPr lang="en-US" altLang="zh-CN" sz="1400" b="0" dirty="0">
                <a:ea typeface="宋体" pitchFamily="2" charset="-122"/>
              </a:rPr>
              <a:t>=0; </a:t>
            </a:r>
            <a:r>
              <a:rPr lang="en-US" altLang="zh-CN" sz="1400" b="0" dirty="0" err="1">
                <a:ea typeface="宋体" pitchFamily="2" charset="-122"/>
              </a:rPr>
              <a:t>i</a:t>
            </a:r>
            <a:r>
              <a:rPr lang="en-US" altLang="zh-CN" sz="1400" b="0" dirty="0">
                <a:ea typeface="宋体" pitchFamily="2" charset="-122"/>
              </a:rPr>
              <a:t>&lt;n; </a:t>
            </a:r>
            <a:r>
              <a:rPr lang="en-US" altLang="zh-CN" sz="1400" b="0" dirty="0" err="1">
                <a:ea typeface="宋体" pitchFamily="2" charset="-122"/>
              </a:rPr>
              <a:t>i</a:t>
            </a: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a:t>
            </a:r>
            <a:r>
              <a:rPr lang="en-US" altLang="zh-CN" sz="1400" b="0" dirty="0" err="1">
                <a:ea typeface="宋体" pitchFamily="2" charset="-122"/>
              </a:rPr>
              <a:t>s",ptr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21859" name="灯片编号占位符 4"/>
          <p:cNvSpPr>
            <a:spLocks noGrp="1"/>
          </p:cNvSpPr>
          <p:nvPr>
            <p:ph type="sldNum" sz="quarter" idx="12"/>
          </p:nvPr>
        </p:nvSpPr>
        <p:spPr>
          <a:noFill/>
        </p:spPr>
        <p:txBody>
          <a:bodyPr/>
          <a:lstStyle/>
          <a:p>
            <a:fld id="{A21568DB-E444-4C93-8BE6-E8C31B1DD620}" type="slidenum">
              <a:rPr lang="en-US" altLang="zh-CN" smtClean="0"/>
              <a:pPr/>
              <a:t>107</a:t>
            </a:fld>
            <a:endParaRPr lang="en-US" altLang="zh-CN"/>
          </a:p>
        </p:txBody>
      </p:sp>
      <p:sp>
        <p:nvSpPr>
          <p:cNvPr id="195588" name="Text Box 4"/>
          <p:cNvSpPr txBox="1">
            <a:spLocks noChangeArrowheads="1"/>
          </p:cNvSpPr>
          <p:nvPr/>
        </p:nvSpPr>
        <p:spPr bwMode="auto">
          <a:xfrm>
            <a:off x="6580189" y="2760664"/>
            <a:ext cx="3260725" cy="2431435"/>
          </a:xfrm>
          <a:prstGeom prst="rect">
            <a:avLst/>
          </a:prstGeom>
          <a:noFill/>
          <a:ln w="9525">
            <a:noFill/>
            <a:miter lim="800000"/>
            <a:headEnd/>
            <a:tailEnd/>
          </a:ln>
        </p:spPr>
        <p:txBody>
          <a:bodyPr>
            <a:spAutoFit/>
          </a:bodyPr>
          <a:lstStyle/>
          <a:p>
            <a:r>
              <a:rPr lang="zh-CN" altLang="en-US"/>
              <a:t>测试考虑点：</a:t>
            </a:r>
          </a:p>
          <a:p>
            <a:r>
              <a:rPr lang="zh-CN" altLang="en-US" sz="1600"/>
              <a:t>准备一个包含内容（如</a:t>
            </a:r>
            <a:r>
              <a:rPr lang="en-US" altLang="zh-CN" sz="1600"/>
              <a:t>11~20</a:t>
            </a:r>
            <a:r>
              <a:rPr lang="zh-CN" altLang="en-US" sz="1600"/>
              <a:t>行）的正文文件</a:t>
            </a:r>
            <a:r>
              <a:rPr lang="en-US" altLang="zh-CN" sz="1600"/>
              <a:t>test.txt</a:t>
            </a:r>
          </a:p>
          <a:p>
            <a:r>
              <a:rPr lang="en-US" altLang="zh-CN" sz="1600"/>
              <a:t>1</a:t>
            </a:r>
            <a:r>
              <a:rPr lang="zh-CN" altLang="en-US" sz="1600"/>
              <a:t>）</a:t>
            </a:r>
            <a:r>
              <a:rPr lang="en-US" altLang="zh-CN" sz="1600"/>
              <a:t>tail -5 test.txt 	(</a:t>
            </a:r>
            <a:r>
              <a:rPr lang="zh-CN" altLang="en-US" sz="1600"/>
              <a:t>正常</a:t>
            </a:r>
            <a:r>
              <a:rPr lang="en-US" altLang="zh-CN" sz="1600"/>
              <a:t>)</a:t>
            </a:r>
          </a:p>
          <a:p>
            <a:r>
              <a:rPr lang="en-US" altLang="zh-CN" sz="1600"/>
              <a:t>2</a:t>
            </a:r>
            <a:r>
              <a:rPr lang="zh-CN" altLang="en-US" sz="1600"/>
              <a:t>）</a:t>
            </a:r>
            <a:r>
              <a:rPr lang="en-US" altLang="zh-CN" sz="1600"/>
              <a:t>tail test.txt</a:t>
            </a:r>
            <a:r>
              <a:rPr lang="en-US" altLang="zh-CN"/>
              <a:t>	</a:t>
            </a:r>
            <a:r>
              <a:rPr lang="en-US" altLang="zh-CN" sz="1600"/>
              <a:t>(</a:t>
            </a:r>
            <a:r>
              <a:rPr lang="zh-CN" altLang="en-US" sz="1600"/>
              <a:t>正常</a:t>
            </a:r>
            <a:r>
              <a:rPr lang="en-US" altLang="zh-CN" sz="1600"/>
              <a:t>)</a:t>
            </a:r>
          </a:p>
          <a:p>
            <a:r>
              <a:rPr lang="en-US" altLang="zh-CN" sz="1600"/>
              <a:t>3</a:t>
            </a:r>
            <a:r>
              <a:rPr lang="zh-CN" altLang="en-US" sz="1600"/>
              <a:t>）</a:t>
            </a:r>
            <a:r>
              <a:rPr lang="en-US" altLang="zh-CN" sz="1600"/>
              <a:t>tail -30 test.txt	(</a:t>
            </a:r>
            <a:r>
              <a:rPr lang="zh-CN" altLang="en-US" sz="1600"/>
              <a:t>非正常</a:t>
            </a:r>
            <a:r>
              <a:rPr lang="en-US" altLang="zh-CN" sz="1600"/>
              <a:t>)</a:t>
            </a:r>
          </a:p>
          <a:p>
            <a:r>
              <a:rPr lang="en-US" altLang="zh-CN" sz="1600"/>
              <a:t>4</a:t>
            </a:r>
            <a:r>
              <a:rPr lang="zh-CN" altLang="en-US" sz="1600"/>
              <a:t>）</a:t>
            </a:r>
            <a:r>
              <a:rPr lang="en-US" altLang="zh-CN" sz="1600"/>
              <a:t>tail -0 test.txt</a:t>
            </a:r>
            <a:r>
              <a:rPr lang="en-US" altLang="zh-CN"/>
              <a:t>	</a:t>
            </a:r>
            <a:r>
              <a:rPr lang="en-US" altLang="zh-CN" sz="1600"/>
              <a:t>(</a:t>
            </a:r>
            <a:r>
              <a:rPr lang="zh-CN" altLang="en-US" sz="1600"/>
              <a:t>非正常</a:t>
            </a:r>
            <a:r>
              <a:rPr lang="en-US" altLang="zh-CN" sz="1600"/>
              <a:t>)</a:t>
            </a:r>
          </a:p>
          <a:p>
            <a:r>
              <a:rPr lang="en-US" altLang="zh-CN" sz="1600"/>
              <a:t>5</a:t>
            </a:r>
            <a:r>
              <a:rPr lang="zh-CN" altLang="en-US" sz="1600"/>
              <a:t>）</a:t>
            </a:r>
            <a:r>
              <a:rPr lang="en-US" altLang="zh-CN" sz="1600"/>
              <a:t>tail -1 test.txt</a:t>
            </a:r>
            <a:r>
              <a:rPr lang="en-US" altLang="zh-CN"/>
              <a:t>	</a:t>
            </a:r>
            <a:r>
              <a:rPr lang="en-US" altLang="zh-CN" sz="1600"/>
              <a:t>(</a:t>
            </a:r>
            <a:r>
              <a:rPr lang="zh-CN" altLang="en-US" sz="1600"/>
              <a:t>边界</a:t>
            </a:r>
            <a:r>
              <a:rPr lang="en-US" altLang="zh-CN" sz="1600"/>
              <a:t>)</a:t>
            </a:r>
          </a:p>
          <a:p>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2247900" y="404814"/>
            <a:ext cx="7088188" cy="1560513"/>
            <a:chOff x="480" y="360"/>
            <a:chExt cx="4465" cy="983"/>
          </a:xfrm>
        </p:grpSpPr>
        <p:grpSp>
          <p:nvGrpSpPr>
            <p:cNvPr id="3" name="Group 27"/>
            <p:cNvGrpSpPr>
              <a:grpSpLocks/>
            </p:cNvGrpSpPr>
            <p:nvPr/>
          </p:nvGrpSpPr>
          <p:grpSpPr bwMode="auto">
            <a:xfrm>
              <a:off x="1318" y="624"/>
              <a:ext cx="3627" cy="719"/>
              <a:chOff x="780" y="871"/>
              <a:chExt cx="3627" cy="719"/>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89" cy="310"/>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9" cy="378"/>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83" cy="378"/>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2247900" y="3500438"/>
            <a:ext cx="7239000" cy="1338262"/>
            <a:chOff x="480" y="2263"/>
            <a:chExt cx="4560" cy="843"/>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89" cy="310"/>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83" cy="378"/>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2247900" y="1844676"/>
            <a:ext cx="7088188" cy="1468438"/>
            <a:chOff x="480" y="1344"/>
            <a:chExt cx="4465" cy="925"/>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89" cy="310"/>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9" cy="378"/>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378"/>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2247900" y="4797426"/>
            <a:ext cx="7239000" cy="1376363"/>
            <a:chOff x="480" y="3103"/>
            <a:chExt cx="4560" cy="867"/>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89" cy="310"/>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378"/>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6167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1487488" y="196852"/>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a:solidFill>
                    <a:srgbClr val="FF3300"/>
                  </a:solidFill>
                </a:rPr>
                <a:t>2.5</a:t>
              </a:r>
              <a:r>
                <a:rPr kumimoji="1" lang="zh-CN" altLang="en-US" sz="380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2782889" y="2370139"/>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4038600" y="3194051"/>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dirty="0">
                <a:solidFill>
                  <a:schemeClr val="bg1"/>
                </a:solidFill>
                <a:ea typeface="幼圆" pitchFamily="49" charset="-122"/>
              </a:rPr>
              <a:t>1.  </a:t>
            </a:r>
            <a:r>
              <a:rPr lang="zh-CN" altLang="en-US" sz="300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4021138" y="3705226"/>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dirty="0">
                <a:solidFill>
                  <a:schemeClr val="bg1"/>
                </a:solidFill>
                <a:ea typeface="幼圆" pitchFamily="49" charset="-122"/>
              </a:rPr>
              <a:t>2.  </a:t>
            </a:r>
            <a:r>
              <a:rPr lang="zh-CN" altLang="en-US" sz="3000" dirty="0">
                <a:solidFill>
                  <a:schemeClr val="bg1"/>
                </a:solidFill>
                <a:latin typeface="幼圆" pitchFamily="49" charset="-122"/>
                <a:ea typeface="幼圆" pitchFamily="49" charset="-122"/>
              </a:rPr>
              <a:t>双向链表的插入与删除</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556792"/>
            <a:ext cx="10515600" cy="4351338"/>
          </a:xfrm>
        </p:spPr>
        <p:txBody>
          <a:bodyPr/>
          <a:lstStyle/>
          <a:p>
            <a:r>
              <a:rPr lang="en-US" altLang="zh-CN" sz="2000" b="0" dirty="0" err="1"/>
              <a:t>initList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创建一个空表</a:t>
            </a:r>
            <a:endParaRPr lang="en-US" altLang="zh-CN" sz="2000" b="0" dirty="0"/>
          </a:p>
          <a:p>
            <a:r>
              <a:rPr lang="en-US" altLang="zh-CN" sz="2000" b="0" dirty="0" err="1"/>
              <a:t>destroyList</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输出一个表</a:t>
            </a:r>
            <a:endParaRPr lang="en-US" altLang="zh-CN" sz="2000" b="0" dirty="0"/>
          </a:p>
          <a:p>
            <a:r>
              <a:rPr lang="en-US" altLang="zh-CN" sz="2000" b="0" dirty="0" err="1"/>
              <a:t>getNode</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获取表中指定位置元素</a:t>
            </a:r>
            <a:endParaRPr lang="en-US" altLang="zh-CN" sz="2000" b="0" dirty="0"/>
          </a:p>
          <a:p>
            <a:r>
              <a:rPr lang="en-US" altLang="zh-CN" sz="2000" b="0" dirty="0" err="1"/>
              <a:t>searchNode</a:t>
            </a:r>
            <a:r>
              <a:rPr lang="en-US" altLang="zh-CN" sz="2000" b="0" dirty="0"/>
              <a:t>(</a:t>
            </a:r>
            <a:r>
              <a:rPr lang="en-US" altLang="zh-CN" sz="2000" b="0" dirty="0" err="1"/>
              <a:t>nodeType</a:t>
            </a:r>
            <a:r>
              <a:rPr lang="en-US" altLang="zh-CN" sz="2000" b="0" dirty="0"/>
              <a:t> *list, Type node); 	//</a:t>
            </a:r>
            <a:r>
              <a:rPr lang="zh-CN" altLang="en-US" sz="2000" b="0" dirty="0"/>
              <a:t>在表中查找某一元素</a:t>
            </a:r>
            <a:endParaRPr lang="en-US" altLang="zh-CN" sz="2000" b="0" dirty="0"/>
          </a:p>
          <a:p>
            <a:r>
              <a:rPr lang="en-US" altLang="zh-CN" sz="2000" b="0" dirty="0" err="1"/>
              <a:t>insertNode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en-US" altLang="zh-CN" sz="2000" b="0" dirty="0" err="1"/>
              <a:t>nodeType</a:t>
            </a:r>
            <a:r>
              <a:rPr lang="en-US" altLang="zh-CN" sz="2000" b="0" dirty="0"/>
              <a:t> node); //</a:t>
            </a:r>
            <a:r>
              <a:rPr lang="zh-CN" altLang="en-US" sz="2000" b="0" dirty="0"/>
              <a:t>在表中指定位置插入一个结点</a:t>
            </a:r>
            <a:endParaRPr lang="en-US" altLang="zh-CN" sz="2000" b="0" dirty="0"/>
          </a:p>
          <a:p>
            <a:r>
              <a:rPr lang="en-US" altLang="zh-CN" sz="2000" b="0" dirty="0" err="1"/>
              <a:t>deleteNode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在表中指定位置删除一个结点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839416" y="116632"/>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dirty="0">
                  <a:solidFill>
                    <a:srgbClr val="002C84"/>
                  </a:solidFill>
                  <a:latin typeface="幼圆" pitchFamily="49" charset="-122"/>
                  <a:ea typeface="幼圆" pitchFamily="49" charset="-122"/>
                </a:rPr>
                <a:t>2.1.2 </a:t>
              </a:r>
              <a:r>
                <a:rPr lang="zh-CN" altLang="en-US" sz="3200" dirty="0">
                  <a:solidFill>
                    <a:srgbClr val="002C84"/>
                  </a:solidFill>
                  <a:latin typeface="幼圆" pitchFamily="49" charset="-122"/>
                  <a:ea typeface="幼圆" pitchFamily="49" charset="-122"/>
                </a:rPr>
                <a:t>线性表的基本操作 </a:t>
              </a:r>
            </a:p>
          </p:txBody>
        </p:sp>
      </p:gr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1014482" y="122124"/>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dirty="0">
                  <a:solidFill>
                    <a:srgbClr val="000096"/>
                  </a:solidFill>
                  <a:latin typeface="幼圆" pitchFamily="49" charset="-122"/>
                  <a:ea typeface="幼圆" pitchFamily="49" charset="-122"/>
                </a:rPr>
                <a:t> </a:t>
              </a:r>
              <a:r>
                <a:rPr kumimoji="1" lang="en-US" altLang="zh-CN" sz="3200" dirty="0">
                  <a:solidFill>
                    <a:srgbClr val="000096"/>
                  </a:solidFill>
                  <a:latin typeface="幼圆" pitchFamily="49" charset="-122"/>
                  <a:ea typeface="幼圆" pitchFamily="49" charset="-122"/>
                </a:rPr>
                <a:t>2.5.1 </a:t>
              </a:r>
              <a:r>
                <a:rPr kumimoji="1" lang="zh-CN" altLang="en-US" sz="320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996901" y="4318000"/>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a:solidFill>
                  <a:srgbClr val="000096"/>
                </a:solidFill>
                <a:latin typeface="幼圆" pitchFamily="49" charset="-122"/>
                <a:ea typeface="幼圆" pitchFamily="49" charset="-122"/>
              </a:rPr>
              <a:t>其中，</a:t>
            </a:r>
            <a:r>
              <a:rPr lang="en-US" altLang="zh-CN" sz="2600">
                <a:solidFill>
                  <a:srgbClr val="000096"/>
                </a:solidFill>
                <a:ea typeface="幼圆" pitchFamily="49" charset="-122"/>
              </a:rPr>
              <a:t>data </a:t>
            </a:r>
            <a:r>
              <a:rPr lang="zh-CN" altLang="en-US" sz="2600">
                <a:solidFill>
                  <a:srgbClr val="000096"/>
                </a:solidFill>
                <a:latin typeface="幼圆" pitchFamily="49" charset="-122"/>
                <a:ea typeface="幼圆" pitchFamily="49" charset="-122"/>
              </a:rPr>
              <a:t>为数据域</a:t>
            </a:r>
          </a:p>
          <a:p>
            <a:pPr>
              <a:lnSpc>
                <a:spcPct val="95000"/>
              </a:lnSpc>
              <a:spcBef>
                <a:spcPct val="0"/>
              </a:spcBef>
            </a:pPr>
            <a:r>
              <a:rPr lang="zh-CN" altLang="en-US" sz="2600">
                <a:solidFill>
                  <a:srgbClr val="000096"/>
                </a:solidFill>
                <a:latin typeface="幼圆" pitchFamily="49" charset="-122"/>
                <a:ea typeface="幼圆" pitchFamily="49" charset="-122"/>
              </a:rPr>
              <a:t>      </a:t>
            </a:r>
            <a:r>
              <a:rPr lang="en-US" altLang="zh-CN" sz="2600">
                <a:solidFill>
                  <a:srgbClr val="000096"/>
                </a:solidFill>
                <a:ea typeface="幼圆" pitchFamily="49" charset="-122"/>
              </a:rPr>
              <a:t>rlink, llink</a:t>
            </a:r>
            <a:r>
              <a:rPr lang="en-US" altLang="zh-CN" sz="2600">
                <a:solidFill>
                  <a:srgbClr val="000096"/>
                </a:solidFill>
                <a:latin typeface="幼圆" pitchFamily="49" charset="-122"/>
                <a:ea typeface="幼圆" pitchFamily="49" charset="-122"/>
              </a:rPr>
              <a:t> </a:t>
            </a:r>
            <a:r>
              <a:rPr lang="zh-CN" altLang="en-US" sz="260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3057475" y="3429000"/>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a:solidFill>
                      <a:srgbClr val="000099"/>
                    </a:solidFill>
                    <a:ea typeface="宋体" charset="-122"/>
                  </a:rPr>
                  <a:t>llink</a:t>
                </a:r>
                <a:endParaRPr lang="en-US" altLang="zh-CN" sz="360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a:solidFill>
                      <a:srgbClr val="000099"/>
                    </a:solidFill>
                    <a:ea typeface="宋体" charset="-122"/>
                  </a:rPr>
                  <a:t>data</a:t>
                </a:r>
                <a:endParaRPr lang="en-US" altLang="zh-CN" sz="360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a:solidFill>
                      <a:srgbClr val="000099"/>
                    </a:solidFill>
                    <a:ea typeface="宋体" charset="-122"/>
                  </a:rPr>
                  <a:t>rlink</a:t>
                </a:r>
                <a:endParaRPr lang="en-US" altLang="zh-CN" sz="360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562675" y="3435351"/>
            <a:ext cx="2133600" cy="427037"/>
          </a:xfrm>
          <a:prstGeom prst="rect">
            <a:avLst/>
          </a:prstGeom>
          <a:noFill/>
          <a:ln w="12700" cap="sq">
            <a:noFill/>
            <a:miter lim="800000"/>
            <a:headEnd/>
            <a:tailEnd/>
          </a:ln>
        </p:spPr>
        <p:txBody>
          <a:bodyPr>
            <a:spAutoFit/>
          </a:bodyPr>
          <a:lstStyle/>
          <a:p>
            <a:r>
              <a:rPr lang="zh-CN" altLang="en-US" sz="220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1152475" y="3435351"/>
            <a:ext cx="2133600" cy="427037"/>
          </a:xfrm>
          <a:prstGeom prst="rect">
            <a:avLst/>
          </a:prstGeom>
          <a:noFill/>
          <a:ln w="12700" cap="sq">
            <a:noFill/>
            <a:miter lim="800000"/>
            <a:headEnd/>
            <a:tailEnd/>
          </a:ln>
        </p:spPr>
        <p:txBody>
          <a:bodyPr>
            <a:spAutoFit/>
          </a:bodyPr>
          <a:lstStyle/>
          <a:p>
            <a:r>
              <a:rPr lang="zh-CN" altLang="en-US" sz="220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993725" y="1293813"/>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a:solidFill>
                    <a:srgbClr val="000096"/>
                  </a:solidFill>
                  <a:latin typeface="幼圆" pitchFamily="49" charset="-122"/>
                  <a:ea typeface="幼圆" pitchFamily="49" charset="-122"/>
                </a:rPr>
                <a:t>    所谓        是指链表的每一个结点中除了数据域以外设置两个指针域，其中之一指向结点的直接后继结点，另外一个指向结点的直接前驱结点。</a:t>
              </a:r>
            </a:p>
            <a:p>
              <a:pPr fontAlgn="base">
                <a:spcBef>
                  <a:spcPct val="0"/>
                </a:spcBef>
              </a:pPr>
              <a:r>
                <a:rPr lang="zh-CN" altLang="en-US" sz="2600">
                  <a:solidFill>
                    <a:srgbClr val="000096"/>
                  </a:solidFill>
                  <a:latin typeface="幼圆" pitchFamily="49" charset="-122"/>
                  <a:ea typeface="幼圆" pitchFamily="49" charset="-122"/>
                </a:rPr>
                <a:t>    链结点的实际构造可以形象地描述如下：</a:t>
              </a: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1279475" y="5132388"/>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47528" y="1838325"/>
            <a:ext cx="6954838" cy="1590675"/>
            <a:chOff x="563" y="572"/>
            <a:chExt cx="4381"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63" y="572"/>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a:solidFill>
                    <a:srgbClr val="000066"/>
                  </a:solidFill>
                  <a:ea typeface="幼圆" pitchFamily="49" charset="-122"/>
                </a:rPr>
                <a:t>双向链表</a:t>
              </a:r>
            </a:p>
          </p:txBody>
        </p:sp>
      </p:grpSp>
      <p:grpSp>
        <p:nvGrpSpPr>
          <p:cNvPr id="7" name="Group 33"/>
          <p:cNvGrpSpPr>
            <a:grpSpLocks/>
          </p:cNvGrpSpPr>
          <p:nvPr/>
        </p:nvGrpSpPr>
        <p:grpSpPr bwMode="auto">
          <a:xfrm>
            <a:off x="1947541" y="3614738"/>
            <a:ext cx="7107238" cy="1819275"/>
            <a:chOff x="626" y="1691"/>
            <a:chExt cx="4477"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dirty="0">
                  <a:ea typeface="宋体" charset="-122"/>
                  <a:cs typeface="Times New Roman" pitchFamily="18" charset="0"/>
                </a:rPr>
                <a:t>…</a:t>
              </a:r>
            </a:p>
          </p:txBody>
        </p:sp>
        <p:sp>
          <p:nvSpPr>
            <p:cNvPr id="50232" name="Rectangle 59"/>
            <p:cNvSpPr>
              <a:spLocks noChangeArrowheads="1"/>
            </p:cNvSpPr>
            <p:nvPr/>
          </p:nvSpPr>
          <p:spPr bwMode="auto">
            <a:xfrm>
              <a:off x="626" y="1691"/>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1006476" y="216696"/>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2454277" y="1609574"/>
            <a:ext cx="6805613" cy="3431048"/>
            <a:chOff x="586" y="1205"/>
            <a:chExt cx="4287" cy="1817"/>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a:solidFill>
                    <a:srgbClr val="003399"/>
                  </a:solidFill>
                </a:rPr>
                <a:t>struct</a:t>
              </a:r>
              <a:r>
                <a:rPr lang="en-US" altLang="zh-CN" sz="2400" dirty="0">
                  <a:solidFill>
                    <a:srgbClr val="003399"/>
                  </a:solidFill>
                </a:rPr>
                <a:t>  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a:solidFill>
                    <a:srgbClr val="003399"/>
                  </a:solidFill>
                </a:rPr>
                <a:t>} ;</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DNodeptr</a:t>
              </a:r>
              <a:r>
                <a:rPr lang="en-US" altLang="zh-CN" sz="2400" dirty="0">
                  <a:solidFill>
                    <a:srgbClr val="003399"/>
                  </a:solidFill>
                </a:rPr>
                <a:t>;</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a:t>
              </a:r>
              <a:r>
                <a:rPr lang="en-US" altLang="zh-CN" sz="24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21151543">
              <a:off x="586" y="1205"/>
              <a:ext cx="2055" cy="538"/>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271464" y="1268760"/>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633414" y="1349723"/>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dirty="0">
                <a:solidFill>
                  <a:srgbClr val="003399"/>
                </a:solidFill>
                <a:latin typeface="幼圆" pitchFamily="49" charset="-122"/>
                <a:ea typeface="幼圆" pitchFamily="49" charset="-122"/>
              </a:rPr>
              <a:t>     在非空双向循环链表中某个数据域的内容为</a:t>
            </a:r>
            <a:r>
              <a:rPr lang="en-US" altLang="zh-CN" sz="3200" dirty="0">
                <a:solidFill>
                  <a:srgbClr val="003399"/>
                </a:solidFill>
                <a:ea typeface="幼圆" pitchFamily="49" charset="-122"/>
              </a:rPr>
              <a:t>x</a:t>
            </a:r>
            <a:r>
              <a:rPr lang="zh-CN" altLang="en-US" sz="2800" dirty="0">
                <a:solidFill>
                  <a:srgbClr val="003399"/>
                </a:solidFill>
                <a:latin typeface="幼圆" pitchFamily="49" charset="-122"/>
                <a:ea typeface="幼圆" pitchFamily="49" charset="-122"/>
              </a:rPr>
              <a:t>的链结点右边插入一个数据信息为</a:t>
            </a:r>
            <a:r>
              <a:rPr lang="en-US" altLang="zh-CN" sz="2800" dirty="0">
                <a:solidFill>
                  <a:srgbClr val="003399"/>
                </a:solidFill>
                <a:ea typeface="幼圆" pitchFamily="49" charset="-122"/>
              </a:rPr>
              <a:t>item</a:t>
            </a:r>
            <a:r>
              <a:rPr lang="zh-CN" altLang="en-US" sz="280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1250827" y="3111848"/>
            <a:ext cx="7107238" cy="1312863"/>
            <a:chOff x="540" y="2016"/>
            <a:chExt cx="4477"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79" y="235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40" y="2016"/>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814264" y="4624735"/>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496889" y="5202585"/>
            <a:ext cx="4419600" cy="488950"/>
          </a:xfrm>
          <a:prstGeom prst="rect">
            <a:avLst/>
          </a:prstGeom>
          <a:noFill/>
          <a:ln w="9525">
            <a:noFill/>
            <a:miter lim="800000"/>
            <a:headEnd/>
            <a:tailEnd/>
          </a:ln>
        </p:spPr>
        <p:txBody>
          <a:bodyPr>
            <a:spAutoFit/>
          </a:bodyPr>
          <a:lstStyle/>
          <a:p>
            <a:r>
              <a:rPr lang="zh-CN" altLang="en-US" sz="2600">
                <a:solidFill>
                  <a:srgbClr val="00008A"/>
                </a:solidFill>
                <a:ea typeface="幼圆" pitchFamily="49" charset="-122"/>
              </a:rPr>
              <a:t>1.</a:t>
            </a:r>
            <a:r>
              <a:rPr lang="zh-CN" altLang="en-US" sz="260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496889" y="5601047"/>
            <a:ext cx="5410200" cy="488950"/>
          </a:xfrm>
          <a:prstGeom prst="rect">
            <a:avLst/>
          </a:prstGeom>
          <a:noFill/>
          <a:ln w="9525">
            <a:noFill/>
            <a:miter lim="800000"/>
            <a:headEnd/>
            <a:tailEnd/>
          </a:ln>
        </p:spPr>
        <p:txBody>
          <a:bodyPr>
            <a:spAutoFit/>
          </a:bodyPr>
          <a:lstStyle/>
          <a:p>
            <a:r>
              <a:rPr lang="zh-CN" altLang="en-US" sz="2600">
                <a:solidFill>
                  <a:srgbClr val="00008A"/>
                </a:solidFill>
                <a:ea typeface="幼圆" pitchFamily="49" charset="-122"/>
              </a:rPr>
              <a:t>2.</a:t>
            </a:r>
            <a:r>
              <a:rPr lang="zh-CN" altLang="en-US" sz="260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496889" y="5989985"/>
            <a:ext cx="6096000" cy="488950"/>
          </a:xfrm>
          <a:prstGeom prst="rect">
            <a:avLst/>
          </a:prstGeom>
          <a:noFill/>
          <a:ln w="9525">
            <a:noFill/>
            <a:miter lim="800000"/>
            <a:headEnd/>
            <a:tailEnd/>
          </a:ln>
        </p:spPr>
        <p:txBody>
          <a:bodyPr>
            <a:spAutoFit/>
          </a:bodyPr>
          <a:lstStyle/>
          <a:p>
            <a:pPr fontAlgn="base">
              <a:spcBef>
                <a:spcPct val="0"/>
              </a:spcBef>
            </a:pPr>
            <a:r>
              <a:rPr lang="zh-CN" altLang="en-US" sz="2600">
                <a:solidFill>
                  <a:srgbClr val="00008A"/>
                </a:solidFill>
                <a:ea typeface="幼圆" pitchFamily="49" charset="-122"/>
              </a:rPr>
              <a:t>3.</a:t>
            </a:r>
            <a:r>
              <a:rPr lang="zh-CN" altLang="en-US" sz="260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911424" y="68214"/>
            <a:ext cx="4983163" cy="685800"/>
            <a:chOff x="317" y="288"/>
            <a:chExt cx="2626" cy="432"/>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a:solidFill>
                    <a:srgbClr val="000096"/>
                  </a:solidFill>
                  <a:latin typeface="幼圆" pitchFamily="49" charset="-122"/>
                  <a:ea typeface="幼圆" pitchFamily="49" charset="-122"/>
                </a:rPr>
                <a:t> </a:t>
              </a:r>
              <a:r>
                <a:rPr kumimoji="1" lang="en-US" altLang="zh-CN" sz="3200">
                  <a:solidFill>
                    <a:srgbClr val="000096"/>
                  </a:solidFill>
                  <a:latin typeface="幼圆" pitchFamily="49" charset="-122"/>
                  <a:ea typeface="幼圆" pitchFamily="49" charset="-122"/>
                </a:rPr>
                <a:t>2.5.2 </a:t>
              </a:r>
              <a:r>
                <a:rPr kumimoji="1" lang="zh-CN" altLang="en-US" sz="320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01813" y="287339"/>
            <a:ext cx="7908926" cy="1343025"/>
            <a:chOff x="202" y="240"/>
            <a:chExt cx="4982" cy="846"/>
          </a:xfrm>
        </p:grpSpPr>
        <p:grpSp>
          <p:nvGrpSpPr>
            <p:cNvPr id="3" name="Group 3"/>
            <p:cNvGrpSpPr>
              <a:grpSpLocks/>
            </p:cNvGrpSpPr>
            <p:nvPr/>
          </p:nvGrpSpPr>
          <p:grpSpPr bwMode="auto">
            <a:xfrm>
              <a:off x="707" y="240"/>
              <a:ext cx="4477" cy="827"/>
              <a:chOff x="540" y="2016"/>
              <a:chExt cx="4477"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79" y="235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40" y="2016"/>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5414642" y="3092054"/>
            <a:ext cx="1004888" cy="828675"/>
            <a:chOff x="2391" y="2448"/>
            <a:chExt cx="633" cy="52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391" y="2640"/>
              <a:ext cx="219" cy="33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5640067" y="3079354"/>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1847528" y="1685528"/>
            <a:ext cx="6694488" cy="1054100"/>
            <a:chOff x="144" y="1488"/>
            <a:chExt cx="4217"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906" y="1738"/>
              <a:ext cx="176" cy="233"/>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19" y="1488"/>
              <a:ext cx="226" cy="349"/>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65" y="1728"/>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86" y="1717"/>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5235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5335266" y="2330054"/>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5189216" y="2142729"/>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3057203" y="3344467"/>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a:solidFill>
                    <a:srgbClr val="003399"/>
                  </a:solidFill>
                  <a:ea typeface="幼圆" pitchFamily="49" charset="-122"/>
                </a:rPr>
                <a:t>p</a:t>
              </a:r>
              <a:r>
                <a:rPr lang="zh-CN" altLang="en-US" sz="2400">
                  <a:solidFill>
                    <a:srgbClr val="003399"/>
                  </a:solidFill>
                  <a:latin typeface="宋体" charset="-122"/>
                  <a:ea typeface="宋体" charset="-122"/>
                </a:rPr>
                <a:t>-</a:t>
              </a:r>
              <a:r>
                <a:rPr lang="zh-CN" altLang="en-US" sz="2400">
                  <a:solidFill>
                    <a:srgbClr val="003399"/>
                  </a:solidFill>
                  <a:ea typeface="幼圆" pitchFamily="49" charset="-122"/>
                </a:rPr>
                <a:t>&gt;</a:t>
              </a:r>
              <a:r>
                <a:rPr lang="zh-CN" altLang="zh-CN" sz="2400">
                  <a:solidFill>
                    <a:srgbClr val="003399"/>
                  </a:solidFill>
                  <a:ea typeface="幼圆" pitchFamily="49" charset="-122"/>
                </a:rPr>
                <a:t>llink</a:t>
              </a:r>
              <a:r>
                <a:rPr lang="zh-CN" altLang="en-US" sz="2400">
                  <a:solidFill>
                    <a:srgbClr val="003399"/>
                  </a:solidFill>
                  <a:ea typeface="幼圆" pitchFamily="49" charset="-122"/>
                </a:rPr>
                <a:t>=</a:t>
              </a:r>
              <a:r>
                <a:rPr lang="zh-CN" altLang="zh-CN" sz="2400">
                  <a:solidFill>
                    <a:srgbClr val="003399"/>
                  </a:solidFill>
                  <a:ea typeface="幼圆" pitchFamily="49" charset="-122"/>
                  <a:sym typeface="Symbol" pitchFamily="18" charset="2"/>
                </a:rPr>
                <a:t>q</a:t>
              </a:r>
              <a:r>
                <a:rPr lang="zh-CN" altLang="en-US" sz="2400">
                  <a:solidFill>
                    <a:srgbClr val="003399"/>
                  </a:solidFill>
                  <a:ea typeface="幼圆" pitchFamily="49" charset="-122"/>
                  <a:sym typeface="Symbol" pitchFamily="18" charset="2"/>
                </a:rPr>
                <a:t>;</a:t>
              </a:r>
              <a:endParaRPr lang="en-US" altLang="zh-CN" sz="240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7322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a:solidFill>
                    <a:srgbClr val="003399"/>
                  </a:solidFill>
                  <a:ea typeface="幼圆" pitchFamily="49" charset="-122"/>
                </a:rPr>
                <a:t>p</a:t>
              </a:r>
              <a:r>
                <a:rPr lang="zh-CN" altLang="en-US" sz="2400">
                  <a:solidFill>
                    <a:srgbClr val="003399"/>
                  </a:solidFill>
                  <a:latin typeface="宋体" charset="-122"/>
                  <a:ea typeface="宋体" charset="-122"/>
                </a:rPr>
                <a:t>-</a:t>
              </a:r>
              <a:r>
                <a:rPr lang="zh-CN" altLang="en-US" sz="2400">
                  <a:solidFill>
                    <a:srgbClr val="003399"/>
                  </a:solidFill>
                  <a:ea typeface="幼圆" pitchFamily="49" charset="-122"/>
                </a:rPr>
                <a:t>&gt;</a:t>
              </a:r>
              <a:r>
                <a:rPr lang="zh-CN" altLang="zh-CN" sz="2400">
                  <a:solidFill>
                    <a:srgbClr val="003399"/>
                  </a:solidFill>
                  <a:ea typeface="幼圆" pitchFamily="49" charset="-122"/>
                </a:rPr>
                <a:t>rlink</a:t>
              </a:r>
              <a:r>
                <a:rPr lang="zh-CN" altLang="en-US" sz="2400">
                  <a:solidFill>
                    <a:srgbClr val="003399"/>
                  </a:solidFill>
                  <a:ea typeface="幼圆" pitchFamily="49" charset="-122"/>
                </a:rPr>
                <a:t>=</a:t>
              </a:r>
              <a:r>
                <a:rPr lang="en-US" altLang="zh-CN" sz="2400">
                  <a:solidFill>
                    <a:srgbClr val="003399"/>
                  </a:solidFill>
                  <a:ea typeface="幼圆" pitchFamily="49" charset="-122"/>
                </a:rPr>
                <a:t>q</a:t>
              </a:r>
              <a:r>
                <a:rPr lang="en-US" altLang="zh-CN" sz="2400">
                  <a:solidFill>
                    <a:srgbClr val="003399"/>
                  </a:solidFill>
                  <a:latin typeface="宋体" charset="-122"/>
                  <a:ea typeface="宋体" charset="-122"/>
                </a:rPr>
                <a:t>-</a:t>
              </a:r>
              <a:r>
                <a:rPr lang="en-US" altLang="zh-CN" sz="2400">
                  <a:solidFill>
                    <a:srgbClr val="003399"/>
                  </a:solidFill>
                  <a:ea typeface="幼圆" pitchFamily="49" charset="-122"/>
                </a:rPr>
                <a:t>&gt;</a:t>
              </a:r>
              <a:r>
                <a:rPr lang="zh-CN" altLang="zh-CN" sz="240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6281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7896201" y="2708921"/>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a:solidFill>
                    <a:srgbClr val="003399"/>
                  </a:solidFill>
                  <a:ea typeface="幼圆" pitchFamily="49" charset="-122"/>
                </a:rPr>
                <a:t>q</a:t>
              </a:r>
              <a:r>
                <a:rPr lang="zh-CN" altLang="en-US" sz="2400">
                  <a:solidFill>
                    <a:srgbClr val="003399"/>
                  </a:solidFill>
                  <a:latin typeface="宋体" charset="-122"/>
                  <a:ea typeface="宋体" charset="-122"/>
                </a:rPr>
                <a:t>-</a:t>
              </a:r>
              <a:r>
                <a:rPr lang="zh-CN" altLang="en-US" sz="2400">
                  <a:solidFill>
                    <a:srgbClr val="003399"/>
                  </a:solidFill>
                  <a:ea typeface="幼圆" pitchFamily="49" charset="-122"/>
                </a:rPr>
                <a:t>&gt;</a:t>
              </a:r>
              <a:r>
                <a:rPr lang="en-US" altLang="zh-CN" sz="2400">
                  <a:solidFill>
                    <a:srgbClr val="003399"/>
                  </a:solidFill>
                  <a:ea typeface="幼圆" pitchFamily="49" charset="-122"/>
                </a:rPr>
                <a:t>r</a:t>
              </a:r>
              <a:r>
                <a:rPr lang="zh-CN" altLang="zh-CN" sz="2400">
                  <a:solidFill>
                    <a:srgbClr val="003399"/>
                  </a:solidFill>
                  <a:ea typeface="幼圆" pitchFamily="49" charset="-122"/>
                </a:rPr>
                <a:t>link</a:t>
              </a:r>
              <a:r>
                <a:rPr lang="zh-CN" altLang="en-US" sz="2400">
                  <a:solidFill>
                    <a:srgbClr val="003399"/>
                  </a:solidFill>
                  <a:latin typeface="宋体" charset="-122"/>
                  <a:ea typeface="宋体" charset="-122"/>
                </a:rPr>
                <a:t>-</a:t>
              </a:r>
              <a:r>
                <a:rPr lang="zh-CN" altLang="en-US" sz="2400">
                  <a:solidFill>
                    <a:srgbClr val="003399"/>
                  </a:solidFill>
                  <a:ea typeface="幼圆" pitchFamily="49" charset="-122"/>
                </a:rPr>
                <a:t>&gt;</a:t>
              </a:r>
              <a:r>
                <a:rPr lang="en-US" altLang="zh-CN" sz="2400">
                  <a:solidFill>
                    <a:srgbClr val="003399"/>
                  </a:solidFill>
                  <a:ea typeface="幼圆" pitchFamily="49" charset="-122"/>
                </a:rPr>
                <a:t>l</a:t>
              </a:r>
              <a:r>
                <a:rPr lang="zh-CN" altLang="zh-CN" sz="2400">
                  <a:solidFill>
                    <a:srgbClr val="003399"/>
                  </a:solidFill>
                  <a:ea typeface="幼圆" pitchFamily="49" charset="-122"/>
                </a:rPr>
                <a:t>link</a:t>
              </a:r>
              <a:r>
                <a:rPr lang="zh-CN" altLang="en-US" sz="2400">
                  <a:solidFill>
                    <a:srgbClr val="003399"/>
                  </a:solidFill>
                  <a:ea typeface="幼圆" pitchFamily="49" charset="-122"/>
                </a:rPr>
                <a:t>=</a:t>
              </a:r>
              <a:r>
                <a:rPr lang="zh-CN" altLang="zh-CN" sz="2400">
                  <a:solidFill>
                    <a:srgbClr val="003399"/>
                  </a:solidFill>
                  <a:ea typeface="幼圆" pitchFamily="49" charset="-122"/>
                  <a:sym typeface="Symbol" pitchFamily="18" charset="2"/>
                </a:rPr>
                <a:t>p</a:t>
              </a:r>
              <a:r>
                <a:rPr lang="zh-CN" altLang="en-US" sz="2400">
                  <a:solidFill>
                    <a:srgbClr val="003399"/>
                  </a:solidFill>
                  <a:ea typeface="幼圆" pitchFamily="49" charset="-122"/>
                  <a:sym typeface="Symbol" pitchFamily="18" charset="2"/>
                </a:rPr>
                <a:t>;</a:t>
              </a:r>
              <a:endParaRPr lang="en-US" altLang="zh-CN" sz="240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2135560" y="2780929"/>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dirty="0">
                  <a:solidFill>
                    <a:srgbClr val="003399"/>
                  </a:solidFill>
                  <a:ea typeface="幼圆" pitchFamily="49" charset="-122"/>
                </a:rPr>
                <a:t>q</a:t>
              </a:r>
              <a:r>
                <a:rPr lang="zh-CN" altLang="en-US" sz="2400" dirty="0">
                  <a:solidFill>
                    <a:srgbClr val="003399"/>
                  </a:solidFill>
                  <a:latin typeface="宋体" charset="-122"/>
                  <a:ea typeface="宋体" charset="-122"/>
                </a:rPr>
                <a:t>-</a:t>
              </a:r>
              <a:r>
                <a:rPr lang="zh-CN" altLang="en-US" sz="2400" dirty="0">
                  <a:solidFill>
                    <a:srgbClr val="003399"/>
                  </a:solidFill>
                  <a:ea typeface="幼圆" pitchFamily="49" charset="-122"/>
                </a:rPr>
                <a:t>&gt;</a:t>
              </a:r>
              <a:r>
                <a:rPr lang="zh-CN" altLang="zh-CN" sz="2400" dirty="0">
                  <a:solidFill>
                    <a:srgbClr val="003399"/>
                  </a:solidFill>
                  <a:ea typeface="幼圆" pitchFamily="49" charset="-122"/>
                </a:rPr>
                <a:t>rlink</a:t>
              </a:r>
              <a:r>
                <a:rPr lang="zh-CN" altLang="en-US" sz="2400" dirty="0">
                  <a:solidFill>
                    <a:srgbClr val="003399"/>
                  </a:solidFill>
                  <a:ea typeface="幼圆" pitchFamily="49" charset="-122"/>
                </a:rPr>
                <a:t>=</a:t>
              </a:r>
              <a:r>
                <a:rPr lang="zh-CN" altLang="zh-CN" sz="2400" dirty="0">
                  <a:solidFill>
                    <a:srgbClr val="003399"/>
                  </a:solidFill>
                  <a:ea typeface="幼圆" pitchFamily="49" charset="-122"/>
                  <a:sym typeface="Symbol" pitchFamily="18" charset="2"/>
                </a:rPr>
                <a:t>p</a:t>
              </a:r>
              <a:r>
                <a:rPr lang="zh-CN" altLang="en-US" sz="2400" dirty="0">
                  <a:solidFill>
                    <a:srgbClr val="003399"/>
                  </a:solidFill>
                  <a:ea typeface="幼圆" pitchFamily="49" charset="-122"/>
                  <a:sym typeface="Symbol" pitchFamily="18" charset="2"/>
                </a:rPr>
                <a:t>;</a:t>
              </a:r>
              <a:endParaRPr lang="en-US" altLang="zh-CN" sz="240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1847528" y="4149081"/>
            <a:ext cx="8458200" cy="1312863"/>
            <a:chOff x="192" y="3120"/>
            <a:chExt cx="5328" cy="827"/>
          </a:xfrm>
        </p:grpSpPr>
        <p:sp>
          <p:nvSpPr>
            <p:cNvPr id="53263" name="Rectangle 87"/>
            <p:cNvSpPr>
              <a:spLocks noChangeArrowheads="1"/>
            </p:cNvSpPr>
            <p:nvPr/>
          </p:nvSpPr>
          <p:spPr bwMode="auto">
            <a:xfrm>
              <a:off x="2290" y="3399"/>
              <a:ext cx="176" cy="233"/>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40" y="3208"/>
              <a:ext cx="226" cy="349"/>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51" y="3378"/>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52" y="3393"/>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21" y="3213"/>
              <a:ext cx="226" cy="349"/>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99" y="3120"/>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1524000" y="5157193"/>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dirty="0">
                  <a:solidFill>
                    <a:srgbClr val="000080"/>
                  </a:solidFill>
                  <a:latin typeface="幼圆" pitchFamily="49" charset="-122"/>
                  <a:ea typeface="幼圆" pitchFamily="49" charset="-122"/>
                </a:rPr>
                <a:t>注意</a:t>
              </a:r>
              <a:r>
                <a:rPr lang="zh-CN" altLang="en-US" sz="2000" dirty="0">
                  <a:solidFill>
                    <a:srgbClr val="000080"/>
                  </a:solidFill>
                  <a:latin typeface="幼圆" pitchFamily="49" charset="-122"/>
                  <a:ea typeface="幼圆" pitchFamily="49" charset="-122"/>
                </a:rPr>
                <a:t>：在头</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第一个</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结点前插入一个结点时，步骤如下：</a:t>
              </a:r>
              <a:endParaRPr lang="en-US" altLang="zh-CN" sz="2000" dirty="0">
                <a:solidFill>
                  <a:srgbClr val="000080"/>
                </a:solidFill>
                <a:latin typeface="幼圆" pitchFamily="49" charset="-122"/>
                <a:ea typeface="幼圆" pitchFamily="49" charset="-122"/>
              </a:endParaRPr>
            </a:p>
            <a:p>
              <a:pPr lvl="2" algn="just" fontAlgn="base">
                <a:spcBef>
                  <a:spcPct val="0"/>
                </a:spcBef>
              </a:pPr>
              <a:r>
                <a:rPr lang="en-US" altLang="zh-CN" sz="2000" b="1" dirty="0">
                  <a:solidFill>
                    <a:srgbClr val="000080"/>
                  </a:solidFill>
                  <a:latin typeface="幼圆" pitchFamily="49" charset="-122"/>
                  <a:ea typeface="幼圆" pitchFamily="49" charset="-122"/>
                </a:rPr>
                <a:t>p-&gt;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 list; </a:t>
              </a:r>
              <a:r>
                <a:rPr lang="en-US" altLang="zh-CN" sz="2000" dirty="0">
                  <a:solidFill>
                    <a:srgbClr val="000080"/>
                  </a:solidFill>
                  <a:latin typeface="幼圆" pitchFamily="49" charset="-122"/>
                  <a:ea typeface="幼圆" pitchFamily="49" charset="-122"/>
                </a:rPr>
                <a:t>p-&gt;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p;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p;</a:t>
              </a:r>
            </a:p>
            <a:p>
              <a:pPr lvl="2" algn="just" fontAlgn="base">
                <a:spcBef>
                  <a:spcPct val="0"/>
                </a:spcBef>
              </a:pPr>
              <a:r>
                <a:rPr lang="en-US" altLang="zh-CN" sz="2000" b="1" dirty="0">
                  <a:solidFill>
                    <a:srgbClr val="000080"/>
                  </a:solidFill>
                  <a:latin typeface="幼圆" pitchFamily="49" charset="-122"/>
                  <a:ea typeface="幼圆" pitchFamily="49" charset="-122"/>
                </a:rPr>
                <a:t>list = p; </a:t>
              </a:r>
              <a:endParaRPr lang="zh-CN" altLang="en-US" sz="2000" b="1"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1893097" y="2140106"/>
            <a:ext cx="10069485" cy="1366528"/>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300" dirty="0">
                <a:solidFill>
                  <a:srgbClr val="002F8C"/>
                </a:solidFill>
              </a:rPr>
              <a:t>    </a:t>
            </a:r>
            <a:r>
              <a:rPr lang="zh-CN" altLang="en-US" sz="2300" dirty="0">
                <a:solidFill>
                  <a:srgbClr val="002F8C"/>
                </a:solidFill>
              </a:rPr>
              <a:t>  </a:t>
            </a:r>
            <a:r>
              <a:rPr lang="en-US" altLang="zh-CN" sz="2300" dirty="0">
                <a:solidFill>
                  <a:srgbClr val="002F8C"/>
                </a:solidFill>
              </a:rPr>
              <a:t>                            </a:t>
            </a:r>
            <a:endParaRPr lang="zh-CN" altLang="en-US" sz="2300" dirty="0">
              <a:solidFill>
                <a:srgbClr val="002F8C"/>
              </a:solidFill>
            </a:endParaRPr>
          </a:p>
          <a:p>
            <a:pPr algn="just" fontAlgn="base">
              <a:lnSpc>
                <a:spcPct val="90000"/>
              </a:lnSpc>
              <a:spcBef>
                <a:spcPct val="0"/>
              </a:spcBef>
            </a:pPr>
            <a:r>
              <a:rPr lang="zh-CN" altLang="en-US" sz="2300" dirty="0">
                <a:solidFill>
                  <a:srgbClr val="002F8C"/>
                </a:solidFill>
              </a:rPr>
              <a:t>      </a:t>
            </a:r>
            <a:r>
              <a:rPr lang="en-US" altLang="zh-CN" sz="2300" dirty="0">
                <a:solidFill>
                  <a:srgbClr val="002F8C"/>
                </a:solidFill>
              </a:rPr>
              <a:t>for(q=list; q-&gt;</a:t>
            </a:r>
            <a:r>
              <a:rPr lang="en-US" altLang="zh-CN" sz="2300" dirty="0" err="1">
                <a:solidFill>
                  <a:srgbClr val="002F8C"/>
                </a:solidFill>
              </a:rPr>
              <a:t>rlink</a:t>
            </a:r>
            <a:r>
              <a:rPr lang="en-US" altLang="zh-CN" sz="2300" dirty="0">
                <a:solidFill>
                  <a:srgbClr val="002F8C"/>
                </a:solidFill>
              </a:rPr>
              <a:t>!=list  </a:t>
            </a:r>
            <a:r>
              <a:rPr lang="en-US" altLang="zh-CN" sz="2100" dirty="0">
                <a:solidFill>
                  <a:srgbClr val="002F8C"/>
                </a:solidFill>
              </a:rPr>
              <a:t>&amp;&amp;</a:t>
            </a:r>
            <a:r>
              <a:rPr lang="en-US" altLang="zh-CN" sz="2300" dirty="0">
                <a:solidFill>
                  <a:srgbClr val="002F8C"/>
                </a:solidFill>
              </a:rPr>
              <a:t> q</a:t>
            </a:r>
            <a:r>
              <a:rPr lang="en-US" altLang="zh-CN" sz="2300" dirty="0">
                <a:solidFill>
                  <a:srgbClr val="002F8C"/>
                </a:solidFill>
                <a:latin typeface="宋体" charset="-122"/>
                <a:ea typeface="宋体" charset="-122"/>
              </a:rPr>
              <a:t>-</a:t>
            </a:r>
            <a:r>
              <a:rPr lang="en-US" altLang="zh-CN" sz="2300" dirty="0">
                <a:solidFill>
                  <a:srgbClr val="002F8C"/>
                </a:solidFill>
              </a:rPr>
              <a:t>&gt;data!=x; q=q-&gt;</a:t>
            </a:r>
            <a:r>
              <a:rPr lang="en-US" altLang="zh-CN" sz="2300" dirty="0" err="1">
                <a:solidFill>
                  <a:srgbClr val="002F8C"/>
                </a:solidFill>
              </a:rPr>
              <a:t>rlink</a:t>
            </a:r>
            <a:r>
              <a:rPr lang="en-US" altLang="zh-CN" sz="2300" dirty="0">
                <a:solidFill>
                  <a:srgbClr val="002F8C"/>
                </a:solidFill>
              </a:rPr>
              <a:t>);/* </a:t>
            </a:r>
            <a:r>
              <a:rPr lang="zh-CN" altLang="en-US" sz="2000" dirty="0">
                <a:solidFill>
                  <a:srgbClr val="002F8C"/>
                </a:solidFill>
                <a:ea typeface="幼圆" pitchFamily="49" charset="-122"/>
              </a:rPr>
              <a:t>寻找满足条件的链结点</a:t>
            </a:r>
            <a:r>
              <a:rPr lang="zh-CN" altLang="en-US" sz="2300" dirty="0">
                <a:solidFill>
                  <a:srgbClr val="002F8C"/>
                </a:solidFill>
              </a:rPr>
              <a:t>  */</a:t>
            </a:r>
            <a:endParaRPr lang="en-US" altLang="zh-CN" sz="2300" dirty="0">
              <a:solidFill>
                <a:srgbClr val="002F8C"/>
              </a:solidFill>
            </a:endParaRPr>
          </a:p>
          <a:p>
            <a:pPr algn="just" fontAlgn="base">
              <a:lnSpc>
                <a:spcPct val="90000"/>
              </a:lnSpc>
              <a:spcBef>
                <a:spcPct val="0"/>
              </a:spcBef>
            </a:pPr>
            <a:r>
              <a:rPr lang="en-US" altLang="zh-CN" sz="2300" dirty="0">
                <a:solidFill>
                  <a:srgbClr val="002F8C"/>
                </a:solidFill>
              </a:rPr>
              <a:t>       if(q-&gt;</a:t>
            </a:r>
            <a:r>
              <a:rPr lang="en-US" altLang="zh-CN" sz="2300" dirty="0" err="1">
                <a:solidFill>
                  <a:srgbClr val="002F8C"/>
                </a:solidFill>
              </a:rPr>
              <a:t>rlink</a:t>
            </a:r>
            <a:r>
              <a:rPr lang="en-US" altLang="zh-CN" sz="2300" dirty="0">
                <a:solidFill>
                  <a:srgbClr val="002F8C"/>
                </a:solidFill>
              </a:rPr>
              <a:t>==list&amp;&amp;q-&gt;data!=x)</a:t>
            </a:r>
          </a:p>
          <a:p>
            <a:pPr algn="just" fontAlgn="base">
              <a:lnSpc>
                <a:spcPct val="90000"/>
              </a:lnSpc>
              <a:spcBef>
                <a:spcPct val="0"/>
              </a:spcBef>
            </a:pPr>
            <a:r>
              <a:rPr lang="en-US" altLang="zh-CN" sz="2300" dirty="0">
                <a:solidFill>
                  <a:srgbClr val="002F8C"/>
                </a:solidFill>
              </a:rPr>
              <a:t>            return </a:t>
            </a:r>
            <a:r>
              <a:rPr lang="en-US" altLang="zh-CN" sz="2300" dirty="0">
                <a:solidFill>
                  <a:srgbClr val="002F8C"/>
                </a:solidFill>
                <a:latin typeface="宋体" charset="-122"/>
                <a:ea typeface="宋体" charset="-122"/>
              </a:rPr>
              <a:t>-</a:t>
            </a:r>
            <a:r>
              <a:rPr lang="en-US" altLang="zh-CN" sz="2300" dirty="0">
                <a:solidFill>
                  <a:srgbClr val="002F8C"/>
                </a:solidFill>
              </a:rPr>
              <a:t>1;                                    /* </a:t>
            </a:r>
            <a:r>
              <a:rPr lang="zh-CN" altLang="en-US" sz="2000" dirty="0">
                <a:solidFill>
                  <a:srgbClr val="002F8C"/>
                </a:solidFill>
                <a:ea typeface="幼圆" pitchFamily="49" charset="-122"/>
              </a:rPr>
              <a:t>没有找到满足条件的结点</a:t>
            </a:r>
            <a:r>
              <a:rPr lang="zh-CN" altLang="en-US" sz="2300" dirty="0">
                <a:solidFill>
                  <a:srgbClr val="002F8C"/>
                </a:solidFill>
              </a:rPr>
              <a:t> */</a:t>
            </a:r>
          </a:p>
        </p:txBody>
      </p:sp>
      <p:sp>
        <p:nvSpPr>
          <p:cNvPr id="610310" name="Rectangle 6"/>
          <p:cNvSpPr>
            <a:spLocks noChangeArrowheads="1"/>
          </p:cNvSpPr>
          <p:nvPr/>
        </p:nvSpPr>
        <p:spPr bwMode="auto">
          <a:xfrm>
            <a:off x="1694930" y="1143001"/>
            <a:ext cx="8363471" cy="5165725"/>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300" dirty="0" err="1">
                <a:solidFill>
                  <a:srgbClr val="002F8C"/>
                </a:solidFill>
              </a:rPr>
              <a:t>int</a:t>
            </a:r>
            <a:r>
              <a:rPr lang="en-US" altLang="zh-CN" sz="2300" dirty="0">
                <a:solidFill>
                  <a:srgbClr val="002F8C"/>
                </a:solidFill>
              </a:rPr>
              <a:t>  </a:t>
            </a:r>
            <a:r>
              <a:rPr lang="en-US" altLang="zh-CN" sz="2300" dirty="0" err="1">
                <a:solidFill>
                  <a:srgbClr val="002F8C"/>
                </a:solidFill>
              </a:rPr>
              <a:t>insertDNode</a:t>
            </a:r>
            <a:r>
              <a:rPr lang="en-US" altLang="zh-CN" sz="2300" dirty="0">
                <a:solidFill>
                  <a:srgbClr val="002F8C"/>
                </a:solidFill>
              </a:rPr>
              <a:t>(</a:t>
            </a:r>
            <a:r>
              <a:rPr lang="en-US" altLang="zh-CN" sz="2300" dirty="0" err="1">
                <a:solidFill>
                  <a:srgbClr val="002F8C"/>
                </a:solidFill>
              </a:rPr>
              <a:t>DNodeptr</a:t>
            </a:r>
            <a:r>
              <a:rPr lang="en-US" altLang="zh-CN" sz="2300" dirty="0">
                <a:solidFill>
                  <a:srgbClr val="002F8C"/>
                </a:solidFill>
              </a:rPr>
              <a:t> list, </a:t>
            </a:r>
            <a:r>
              <a:rPr lang="en-US" altLang="zh-CN" sz="2300" dirty="0" err="1">
                <a:solidFill>
                  <a:srgbClr val="002F8C"/>
                </a:solidFill>
              </a:rPr>
              <a:t>ElemType</a:t>
            </a:r>
            <a:r>
              <a:rPr lang="en-US" altLang="zh-CN" sz="2300" dirty="0">
                <a:solidFill>
                  <a:srgbClr val="002F8C"/>
                </a:solidFill>
              </a:rPr>
              <a:t> x, </a:t>
            </a:r>
            <a:r>
              <a:rPr lang="en-US" altLang="zh-CN" sz="2300" dirty="0" err="1">
                <a:solidFill>
                  <a:srgbClr val="002F8C"/>
                </a:solidFill>
              </a:rPr>
              <a:t>ElemType</a:t>
            </a:r>
            <a:r>
              <a:rPr lang="en-US" altLang="zh-CN" sz="2300" dirty="0">
                <a:solidFill>
                  <a:srgbClr val="002F8C"/>
                </a:solidFill>
              </a:rPr>
              <a:t> item)</a:t>
            </a:r>
          </a:p>
          <a:p>
            <a:pPr fontAlgn="base">
              <a:lnSpc>
                <a:spcPct val="85000"/>
              </a:lnSpc>
              <a:spcBef>
                <a:spcPct val="0"/>
              </a:spcBef>
            </a:pPr>
            <a:r>
              <a:rPr lang="en-US" altLang="zh-CN" sz="2300" dirty="0">
                <a:solidFill>
                  <a:srgbClr val="002F8C"/>
                </a:solidFill>
              </a:rPr>
              <a:t>{</a:t>
            </a:r>
          </a:p>
          <a:p>
            <a:pPr fontAlgn="base">
              <a:lnSpc>
                <a:spcPct val="85000"/>
              </a:lnSpc>
              <a:spcBef>
                <a:spcPct val="0"/>
              </a:spcBef>
            </a:pPr>
            <a:r>
              <a:rPr lang="en-US" altLang="zh-CN" sz="2300" dirty="0">
                <a:solidFill>
                  <a:srgbClr val="002F8C"/>
                </a:solidFill>
              </a:rPr>
              <a:t>    int </a:t>
            </a:r>
            <a:r>
              <a:rPr lang="en-US" altLang="zh-CN" sz="2300" dirty="0" err="1">
                <a:solidFill>
                  <a:srgbClr val="002F8C"/>
                </a:solidFill>
              </a:rPr>
              <a:t>DNodeptr</a:t>
            </a:r>
            <a:r>
              <a:rPr lang="en-US" altLang="zh-CN" sz="2300" dirty="0">
                <a:solidFill>
                  <a:srgbClr val="002F8C"/>
                </a:solidFill>
              </a:rPr>
              <a:t>  </a:t>
            </a:r>
            <a:r>
              <a:rPr lang="en-US" altLang="zh-CN" sz="2300" dirty="0" err="1">
                <a:solidFill>
                  <a:srgbClr val="002F8C"/>
                </a:solidFill>
              </a:rPr>
              <a:t>p,q</a:t>
            </a:r>
            <a:r>
              <a:rPr lang="en-US" altLang="zh-CN" sz="2300" dirty="0">
                <a:solidFill>
                  <a:srgbClr val="002F8C"/>
                </a:solidFill>
              </a:rPr>
              <a:t>;</a:t>
            </a: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r>
              <a:rPr lang="en-US" altLang="zh-CN" sz="2300" dirty="0">
                <a:solidFill>
                  <a:srgbClr val="002F8C"/>
                </a:solidFill>
              </a:rPr>
              <a:t> </a:t>
            </a: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r>
              <a:rPr lang="en-US" altLang="zh-CN" sz="2300" dirty="0">
                <a:solidFill>
                  <a:srgbClr val="002F8C"/>
                </a:solidFill>
              </a:rPr>
              <a:t> </a:t>
            </a: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endParaRPr lang="en-US" altLang="zh-CN" sz="2300" dirty="0">
              <a:solidFill>
                <a:srgbClr val="002F8C"/>
              </a:solidFill>
            </a:endParaRPr>
          </a:p>
          <a:p>
            <a:pPr fontAlgn="base">
              <a:lnSpc>
                <a:spcPct val="85000"/>
              </a:lnSpc>
              <a:spcBef>
                <a:spcPct val="0"/>
              </a:spcBef>
            </a:pPr>
            <a:r>
              <a:rPr lang="en-US" altLang="zh-CN" sz="2300" dirty="0">
                <a:solidFill>
                  <a:srgbClr val="002F8C"/>
                </a:solidFill>
              </a:rPr>
              <a:t>}</a:t>
            </a:r>
            <a:endParaRPr lang="en-US" altLang="zh-CN" sz="2400" dirty="0">
              <a:solidFill>
                <a:srgbClr val="002F8C"/>
              </a:solidFill>
            </a:endParaRPr>
          </a:p>
        </p:txBody>
      </p:sp>
      <p:sp>
        <p:nvSpPr>
          <p:cNvPr id="610311" name="Rectangle 7"/>
          <p:cNvSpPr>
            <a:spLocks noChangeArrowheads="1"/>
          </p:cNvSpPr>
          <p:nvPr/>
        </p:nvSpPr>
        <p:spPr bwMode="auto">
          <a:xfrm>
            <a:off x="1905001"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dirty="0">
                <a:solidFill>
                  <a:srgbClr val="0066FF"/>
                </a:solidFill>
              </a:rPr>
              <a:t>       p=(</a:t>
            </a:r>
            <a:r>
              <a:rPr lang="en-US" altLang="zh-CN" sz="2300" dirty="0" err="1">
                <a:solidFill>
                  <a:srgbClr val="0066FF"/>
                </a:solidFill>
              </a:rPr>
              <a:t>DNoteptr</a:t>
            </a:r>
            <a:r>
              <a:rPr lang="en-US" altLang="zh-CN" sz="2300" dirty="0">
                <a:solidFill>
                  <a:srgbClr val="0066FF"/>
                </a:solidFill>
              </a:rPr>
              <a:t>)</a:t>
            </a:r>
            <a:r>
              <a:rPr lang="en-US" altLang="zh-CN" sz="2300" dirty="0" err="1">
                <a:solidFill>
                  <a:srgbClr val="0066FF"/>
                </a:solidFill>
              </a:rPr>
              <a:t>malloc</a:t>
            </a:r>
            <a:r>
              <a:rPr lang="en-US" altLang="zh-CN" sz="2300" dirty="0">
                <a:solidFill>
                  <a:srgbClr val="0066FF"/>
                </a:solidFill>
              </a:rPr>
              <a:t>(</a:t>
            </a:r>
            <a:r>
              <a:rPr lang="en-US" altLang="zh-CN" sz="2300" dirty="0" err="1">
                <a:solidFill>
                  <a:srgbClr val="0066FF"/>
                </a:solidFill>
              </a:rPr>
              <a:t>sizeof</a:t>
            </a:r>
            <a:r>
              <a:rPr lang="en-US" altLang="zh-CN" sz="2300" dirty="0">
                <a:solidFill>
                  <a:srgbClr val="0066FF"/>
                </a:solidFill>
              </a:rPr>
              <a:t>(</a:t>
            </a:r>
            <a:r>
              <a:rPr lang="en-US" altLang="zh-CN" sz="2300" dirty="0" err="1">
                <a:solidFill>
                  <a:srgbClr val="0066FF"/>
                </a:solidFill>
              </a:rPr>
              <a:t>DNode</a:t>
            </a:r>
            <a:r>
              <a:rPr lang="en-US" altLang="zh-CN" sz="2300" dirty="0">
                <a:solidFill>
                  <a:srgbClr val="0066FF"/>
                </a:solidFill>
              </a:rPr>
              <a:t>));    </a:t>
            </a:r>
            <a:r>
              <a:rPr lang="en-US" altLang="zh-CN" sz="2300" dirty="0">
                <a:solidFill>
                  <a:srgbClr val="002F8C"/>
                </a:solidFill>
              </a:rPr>
              <a:t>/*  </a:t>
            </a:r>
            <a:r>
              <a:rPr lang="zh-CN" altLang="en-US" sz="2000" dirty="0">
                <a:solidFill>
                  <a:srgbClr val="002F8C"/>
                </a:solidFill>
                <a:ea typeface="幼圆" pitchFamily="49" charset="-122"/>
              </a:rPr>
              <a:t>申请一个新的结点</a:t>
            </a:r>
            <a:r>
              <a:rPr lang="zh-CN" altLang="en-US" sz="2300" dirty="0">
                <a:solidFill>
                  <a:srgbClr val="002F8C"/>
                </a:solidFill>
              </a:rPr>
              <a:t> */</a:t>
            </a:r>
          </a:p>
          <a:p>
            <a:pPr fontAlgn="base">
              <a:lnSpc>
                <a:spcPct val="85000"/>
              </a:lnSpc>
              <a:spcBef>
                <a:spcPct val="0"/>
              </a:spcBef>
            </a:pPr>
            <a:r>
              <a:rPr lang="zh-CN" altLang="en-US" sz="2300" dirty="0">
                <a:solidFill>
                  <a:srgbClr val="0066FF"/>
                </a:solidFill>
              </a:rPr>
              <a:t>       </a:t>
            </a:r>
            <a:r>
              <a:rPr lang="en-US" altLang="zh-CN" sz="2300" dirty="0">
                <a:solidFill>
                  <a:srgbClr val="0066FF"/>
                </a:solidFill>
              </a:rPr>
              <a:t>p</a:t>
            </a:r>
            <a:r>
              <a:rPr lang="en-US" altLang="zh-CN" sz="2300" dirty="0">
                <a:solidFill>
                  <a:srgbClr val="0066FF"/>
                </a:solidFill>
                <a:latin typeface="宋体" charset="-122"/>
                <a:ea typeface="宋体" charset="-122"/>
              </a:rPr>
              <a:t>-</a:t>
            </a:r>
            <a:r>
              <a:rPr lang="en-US" altLang="zh-CN" sz="2300" dirty="0">
                <a:solidFill>
                  <a:srgbClr val="0066FF"/>
                </a:solidFill>
              </a:rPr>
              <a:t>&gt;data=item;</a:t>
            </a:r>
            <a:endParaRPr lang="en-US" altLang="zh-CN" sz="2400" dirty="0">
              <a:solidFill>
                <a:srgbClr val="0066FF"/>
              </a:solidFill>
            </a:endParaRPr>
          </a:p>
        </p:txBody>
      </p:sp>
      <p:sp>
        <p:nvSpPr>
          <p:cNvPr id="610312" name="Rectangle 8"/>
          <p:cNvSpPr>
            <a:spLocks noChangeArrowheads="1"/>
          </p:cNvSpPr>
          <p:nvPr/>
        </p:nvSpPr>
        <p:spPr bwMode="auto">
          <a:xfrm>
            <a:off x="2351089" y="4244976"/>
            <a:ext cx="2232025" cy="442913"/>
          </a:xfrm>
          <a:prstGeom prst="rect">
            <a:avLst/>
          </a:prstGeom>
          <a:noFill/>
          <a:ln w="9525">
            <a:noFill/>
            <a:miter lim="800000"/>
            <a:headEnd/>
            <a:tailEnd/>
          </a:ln>
        </p:spPr>
        <p:txBody>
          <a:bodyPr anchor="ctr">
            <a:spAutoFit/>
          </a:bodyPr>
          <a:lstStyle/>
          <a:p>
            <a:pPr fontAlgn="base"/>
            <a:r>
              <a:rPr lang="zh-CN" altLang="zh-CN" sz="2300" dirty="0">
                <a:solidFill>
                  <a:srgbClr val="FF3300"/>
                </a:solidFill>
              </a:rPr>
              <a:t> </a:t>
            </a:r>
            <a:r>
              <a:rPr lang="zh-CN" altLang="en-US" sz="2300" dirty="0">
                <a:solidFill>
                  <a:srgbClr val="FF3300"/>
                </a:solidFill>
              </a:rPr>
              <a:t>p</a:t>
            </a:r>
            <a:r>
              <a:rPr lang="zh-CN" altLang="en-US" sz="2300" dirty="0">
                <a:solidFill>
                  <a:srgbClr val="FF3300"/>
                </a:solidFill>
                <a:latin typeface="宋体" charset="-122"/>
                <a:ea typeface="宋体" charset="-122"/>
              </a:rPr>
              <a:t>-</a:t>
            </a:r>
            <a:r>
              <a:rPr lang="zh-CN" altLang="en-US" sz="2300" dirty="0">
                <a:solidFill>
                  <a:srgbClr val="FF3300"/>
                </a:solidFill>
              </a:rPr>
              <a:t>&gt;</a:t>
            </a:r>
            <a:r>
              <a:rPr lang="en-US" altLang="zh-CN" sz="2300" dirty="0" err="1">
                <a:solidFill>
                  <a:srgbClr val="FF3300"/>
                </a:solidFill>
              </a:rPr>
              <a:t>llink</a:t>
            </a:r>
            <a:r>
              <a:rPr lang="en-US" altLang="zh-CN" sz="2300" dirty="0">
                <a:solidFill>
                  <a:srgbClr val="FF3300"/>
                </a:solidFill>
              </a:rPr>
              <a:t>=q;</a:t>
            </a:r>
            <a:endParaRPr lang="en-US" altLang="zh-CN" sz="2400" dirty="0">
              <a:solidFill>
                <a:srgbClr val="FF3300"/>
              </a:solidFill>
            </a:endParaRPr>
          </a:p>
        </p:txBody>
      </p:sp>
      <p:sp>
        <p:nvSpPr>
          <p:cNvPr id="610313" name="Rectangle 9"/>
          <p:cNvSpPr>
            <a:spLocks noChangeArrowheads="1"/>
          </p:cNvSpPr>
          <p:nvPr/>
        </p:nvSpPr>
        <p:spPr bwMode="auto">
          <a:xfrm>
            <a:off x="2413001" y="4559301"/>
            <a:ext cx="3250952" cy="442913"/>
          </a:xfrm>
          <a:prstGeom prst="rect">
            <a:avLst/>
          </a:prstGeom>
          <a:noFill/>
          <a:ln w="9525">
            <a:noFill/>
            <a:miter lim="800000"/>
            <a:headEnd/>
            <a:tailEnd/>
          </a:ln>
        </p:spPr>
        <p:txBody>
          <a:bodyPr wrap="square" anchor="ctr">
            <a:spAutoFit/>
          </a:bodyPr>
          <a:lstStyle/>
          <a:p>
            <a:pPr fontAlgn="base"/>
            <a:r>
              <a:rPr lang="en-US" altLang="zh-CN" sz="2300" dirty="0">
                <a:solidFill>
                  <a:srgbClr val="FF3300"/>
                </a:solidFill>
              </a:rPr>
              <a:t>p</a:t>
            </a:r>
            <a:r>
              <a:rPr lang="en-US" altLang="zh-CN" sz="2300" dirty="0">
                <a:solidFill>
                  <a:srgbClr val="FF3300"/>
                </a:solidFill>
                <a:latin typeface="宋体" charset="-122"/>
                <a:ea typeface="宋体" charset="-122"/>
              </a:rPr>
              <a:t>-</a:t>
            </a:r>
            <a:r>
              <a:rPr lang="en-US" altLang="zh-CN" sz="2300" dirty="0">
                <a:solidFill>
                  <a:srgbClr val="FF3300"/>
                </a:solidFill>
              </a:rPr>
              <a:t>&gt;</a:t>
            </a:r>
            <a:r>
              <a:rPr lang="en-US" altLang="zh-CN" sz="2300" dirty="0" err="1">
                <a:solidFill>
                  <a:srgbClr val="FF3300"/>
                </a:solidFill>
              </a:rPr>
              <a:t>rlink</a:t>
            </a:r>
            <a:r>
              <a:rPr lang="en-US" altLang="zh-CN" sz="2300" dirty="0">
                <a:solidFill>
                  <a:srgbClr val="FF3300"/>
                </a:solidFill>
              </a:rPr>
              <a:t>=q</a:t>
            </a:r>
            <a:r>
              <a:rPr lang="en-US" altLang="zh-CN" sz="2300" dirty="0">
                <a:solidFill>
                  <a:srgbClr val="FF3300"/>
                </a:solidFill>
                <a:latin typeface="宋体" charset="-122"/>
                <a:ea typeface="宋体" charset="-122"/>
              </a:rPr>
              <a:t>-</a:t>
            </a:r>
            <a:r>
              <a:rPr lang="en-US" altLang="zh-CN" sz="2300" dirty="0">
                <a:solidFill>
                  <a:srgbClr val="FF3300"/>
                </a:solidFill>
              </a:rPr>
              <a:t>&gt;</a:t>
            </a:r>
            <a:r>
              <a:rPr lang="en-US" altLang="zh-CN" sz="2300" dirty="0" err="1">
                <a:solidFill>
                  <a:srgbClr val="FF3300"/>
                </a:solidFill>
              </a:rPr>
              <a:t>rlink</a:t>
            </a:r>
            <a:r>
              <a:rPr lang="en-US" altLang="zh-CN" sz="2300" dirty="0">
                <a:solidFill>
                  <a:srgbClr val="FF3300"/>
                </a:solidFill>
              </a:rPr>
              <a:t>;</a:t>
            </a:r>
            <a:endParaRPr lang="en-US" altLang="zh-CN" sz="2400" dirty="0">
              <a:solidFill>
                <a:srgbClr val="FF3300"/>
              </a:solidFill>
            </a:endParaRPr>
          </a:p>
        </p:txBody>
      </p:sp>
      <p:sp>
        <p:nvSpPr>
          <p:cNvPr id="610314" name="Rectangle 10"/>
          <p:cNvSpPr>
            <a:spLocks noChangeArrowheads="1"/>
          </p:cNvSpPr>
          <p:nvPr/>
        </p:nvSpPr>
        <p:spPr bwMode="auto">
          <a:xfrm>
            <a:off x="2251076" y="4883151"/>
            <a:ext cx="3351213" cy="442913"/>
          </a:xfrm>
          <a:prstGeom prst="rect">
            <a:avLst/>
          </a:prstGeom>
          <a:noFill/>
          <a:ln w="9525">
            <a:noFill/>
            <a:miter lim="800000"/>
            <a:headEnd/>
            <a:tailEnd/>
          </a:ln>
        </p:spPr>
        <p:txBody>
          <a:bodyPr anchor="ctr">
            <a:spAutoFit/>
          </a:bodyPr>
          <a:lstStyle/>
          <a:p>
            <a:pPr fontAlgn="base"/>
            <a:r>
              <a:rPr lang="zh-CN" altLang="zh-CN" sz="2300" dirty="0">
                <a:solidFill>
                  <a:srgbClr val="009900"/>
                </a:solidFill>
              </a:rPr>
              <a:t> </a:t>
            </a:r>
            <a:r>
              <a:rPr lang="zh-CN" altLang="en-US" sz="2300" dirty="0">
                <a:solidFill>
                  <a:srgbClr val="009900"/>
                </a:solidFill>
              </a:rPr>
              <a:t> </a:t>
            </a:r>
            <a:r>
              <a:rPr lang="en-US" altLang="zh-CN" sz="2300" dirty="0">
                <a:solidFill>
                  <a:srgbClr val="009900"/>
                </a:solidFill>
              </a:rPr>
              <a:t>q</a:t>
            </a:r>
            <a:r>
              <a:rPr lang="en-US" altLang="zh-CN" sz="2300" dirty="0">
                <a:solidFill>
                  <a:srgbClr val="009900"/>
                </a:solidFill>
                <a:latin typeface="宋体" charset="-122"/>
                <a:ea typeface="宋体" charset="-122"/>
              </a:rPr>
              <a:t>-</a:t>
            </a:r>
            <a:r>
              <a:rPr lang="en-US" altLang="zh-CN" sz="2300" dirty="0">
                <a:solidFill>
                  <a:srgbClr val="009900"/>
                </a:solidFill>
              </a:rPr>
              <a:t>&gt;</a:t>
            </a:r>
            <a:r>
              <a:rPr lang="en-US" altLang="zh-CN" sz="2300" dirty="0" err="1">
                <a:solidFill>
                  <a:srgbClr val="009900"/>
                </a:solidFill>
              </a:rPr>
              <a:t>rlink</a:t>
            </a:r>
            <a:r>
              <a:rPr lang="en-US" altLang="zh-CN" sz="2300" dirty="0">
                <a:solidFill>
                  <a:srgbClr val="009900"/>
                </a:solidFill>
                <a:latin typeface="宋体" charset="-122"/>
                <a:ea typeface="宋体" charset="-122"/>
              </a:rPr>
              <a:t>-</a:t>
            </a:r>
            <a:r>
              <a:rPr lang="en-US" altLang="zh-CN" sz="2300" dirty="0">
                <a:solidFill>
                  <a:srgbClr val="009900"/>
                </a:solidFill>
              </a:rPr>
              <a:t>&gt;</a:t>
            </a:r>
            <a:r>
              <a:rPr lang="en-US" altLang="zh-CN" sz="2300" dirty="0" err="1">
                <a:solidFill>
                  <a:srgbClr val="009900"/>
                </a:solidFill>
              </a:rPr>
              <a:t>llink</a:t>
            </a:r>
            <a:r>
              <a:rPr lang="en-US" altLang="zh-CN" sz="2300" dirty="0">
                <a:solidFill>
                  <a:srgbClr val="009900"/>
                </a:solidFill>
              </a:rPr>
              <a:t>=p;</a:t>
            </a:r>
          </a:p>
        </p:txBody>
      </p:sp>
      <p:sp>
        <p:nvSpPr>
          <p:cNvPr id="610315" name="Rectangle 11"/>
          <p:cNvSpPr>
            <a:spLocks noChangeArrowheads="1"/>
          </p:cNvSpPr>
          <p:nvPr/>
        </p:nvSpPr>
        <p:spPr bwMode="auto">
          <a:xfrm>
            <a:off x="2393949" y="5210175"/>
            <a:ext cx="3241671" cy="736600"/>
          </a:xfrm>
          <a:prstGeom prst="rect">
            <a:avLst/>
          </a:prstGeom>
          <a:noFill/>
          <a:ln w="9525">
            <a:noFill/>
            <a:miter lim="800000"/>
            <a:headEnd/>
            <a:tailEnd/>
          </a:ln>
        </p:spPr>
        <p:txBody>
          <a:bodyPr wrap="square" anchor="ctr">
            <a:spAutoFit/>
          </a:bodyPr>
          <a:lstStyle/>
          <a:p>
            <a:pPr fontAlgn="base">
              <a:lnSpc>
                <a:spcPct val="90000"/>
              </a:lnSpc>
              <a:spcBef>
                <a:spcPct val="0"/>
              </a:spcBef>
            </a:pPr>
            <a:r>
              <a:rPr lang="en-US" altLang="zh-CN" sz="2300" dirty="0">
                <a:solidFill>
                  <a:srgbClr val="009900"/>
                </a:solidFill>
              </a:rPr>
              <a:t>q</a:t>
            </a:r>
            <a:r>
              <a:rPr lang="en-US" altLang="zh-CN" sz="2300" dirty="0">
                <a:solidFill>
                  <a:srgbClr val="009900"/>
                </a:solidFill>
                <a:latin typeface="宋体" charset="-122"/>
                <a:ea typeface="宋体" charset="-122"/>
              </a:rPr>
              <a:t>-</a:t>
            </a:r>
            <a:r>
              <a:rPr lang="en-US" altLang="zh-CN" sz="2300" dirty="0">
                <a:solidFill>
                  <a:srgbClr val="009900"/>
                </a:solidFill>
              </a:rPr>
              <a:t>&gt;</a:t>
            </a:r>
            <a:r>
              <a:rPr lang="en-US" altLang="zh-CN" sz="2300" dirty="0" err="1">
                <a:solidFill>
                  <a:srgbClr val="009900"/>
                </a:solidFill>
              </a:rPr>
              <a:t>rlink</a:t>
            </a:r>
            <a:r>
              <a:rPr lang="en-US" altLang="zh-CN" sz="2300" dirty="0">
                <a:solidFill>
                  <a:srgbClr val="009900"/>
                </a:solidFill>
              </a:rPr>
              <a:t>=p;</a:t>
            </a:r>
          </a:p>
          <a:p>
            <a:pPr fontAlgn="base">
              <a:lnSpc>
                <a:spcPct val="90000"/>
              </a:lnSpc>
              <a:spcBef>
                <a:spcPct val="0"/>
              </a:spcBef>
            </a:pPr>
            <a:r>
              <a:rPr lang="en-US" altLang="zh-CN" sz="2400" dirty="0">
                <a:solidFill>
                  <a:srgbClr val="000099"/>
                </a:solidFill>
              </a:rPr>
              <a:t>return 1;</a:t>
            </a:r>
            <a:r>
              <a:rPr lang="en-US" altLang="zh-CN" sz="2400" dirty="0">
                <a:solidFill>
                  <a:srgbClr val="009900"/>
                </a:solidFill>
              </a:rPr>
              <a:t>     </a:t>
            </a:r>
            <a:r>
              <a:rPr lang="en-US" altLang="zh-CN" sz="2000" dirty="0">
                <a:solidFill>
                  <a:srgbClr val="002F8C"/>
                </a:solidFill>
              </a:rPr>
              <a:t>/* </a:t>
            </a:r>
            <a:r>
              <a:rPr lang="zh-CN" altLang="en-US" sz="2000" dirty="0">
                <a:solidFill>
                  <a:srgbClr val="002F8C"/>
                </a:solidFill>
                <a:ea typeface="幼圆" pitchFamily="49" charset="-122"/>
              </a:rPr>
              <a:t>插入成功</a:t>
            </a:r>
            <a:r>
              <a:rPr lang="zh-CN" altLang="en-US" sz="2000" dirty="0">
                <a:solidFill>
                  <a:srgbClr val="002F8C"/>
                </a:solidFill>
              </a:rPr>
              <a:t> */</a:t>
            </a:r>
          </a:p>
        </p:txBody>
      </p:sp>
      <p:grpSp>
        <p:nvGrpSpPr>
          <p:cNvPr id="2" name="Group 42"/>
          <p:cNvGrpSpPr>
            <a:grpSpLocks/>
          </p:cNvGrpSpPr>
          <p:nvPr/>
        </p:nvGrpSpPr>
        <p:grpSpPr bwMode="auto">
          <a:xfrm>
            <a:off x="1975170" y="1760538"/>
            <a:ext cx="7842250" cy="1728788"/>
            <a:chOff x="532" y="971"/>
            <a:chExt cx="4940" cy="1089"/>
          </a:xfrm>
        </p:grpSpPr>
        <p:sp>
          <p:nvSpPr>
            <p:cNvPr id="54327" name="Rectangle 43"/>
            <p:cNvSpPr>
              <a:spLocks noChangeArrowheads="1"/>
            </p:cNvSpPr>
            <p:nvPr/>
          </p:nvSpPr>
          <p:spPr bwMode="auto">
            <a:xfrm>
              <a:off x="532" y="1399"/>
              <a:ext cx="3266"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6553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a:solidFill>
                    <a:srgbClr val="FF3300"/>
                  </a:solidFill>
                  <a:ea typeface="幼圆" pitchFamily="49" charset="-122"/>
                </a:rPr>
                <a:t>时间复杂度</a:t>
              </a:r>
              <a:r>
                <a:rPr lang="en-US" altLang="zh-CN" sz="2800">
                  <a:solidFill>
                    <a:srgbClr val="FF3300"/>
                  </a:solidFill>
                  <a:ea typeface="幼圆" pitchFamily="49" charset="-122"/>
                </a:rPr>
                <a:t>O(n)</a:t>
              </a:r>
              <a:endParaRPr lang="zh-CN" altLang="en-US" sz="2800">
                <a:solidFill>
                  <a:srgbClr val="FF3300"/>
                </a:solidFill>
                <a:ea typeface="幼圆" pitchFamily="49" charset="-122"/>
              </a:endParaRPr>
            </a:p>
          </p:txBody>
        </p:sp>
      </p:grpSp>
      <p:grpSp>
        <p:nvGrpSpPr>
          <p:cNvPr id="4" name="Group 72"/>
          <p:cNvGrpSpPr>
            <a:grpSpLocks/>
          </p:cNvGrpSpPr>
          <p:nvPr/>
        </p:nvGrpSpPr>
        <p:grpSpPr bwMode="auto">
          <a:xfrm>
            <a:off x="839416" y="184449"/>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dirty="0">
                  <a:solidFill>
                    <a:srgbClr val="FFFF00"/>
                  </a:solidFill>
                  <a:ea typeface="黑体" pitchFamily="2" charset="-122"/>
                </a:rPr>
                <a:t>算法</a:t>
              </a:r>
            </a:p>
          </p:txBody>
        </p:sp>
      </p:grpSp>
      <p:sp>
        <p:nvSpPr>
          <p:cNvPr id="54284" name="Rectangle 75"/>
          <p:cNvSpPr>
            <a:spLocks noChangeArrowheads="1"/>
          </p:cNvSpPr>
          <p:nvPr/>
        </p:nvSpPr>
        <p:spPr bwMode="auto">
          <a:xfrm>
            <a:off x="5638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6742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7580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8382001" y="4822826"/>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6464301"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9323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6464301"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9463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6092145" y="4710114"/>
            <a:ext cx="436337" cy="461665"/>
          </a:xfrm>
          <a:prstGeom prst="rect">
            <a:avLst/>
          </a:prstGeom>
          <a:noFill/>
          <a:ln w="9525">
            <a:noFill/>
            <a:miter lim="800000"/>
            <a:headEnd/>
            <a:tailEnd/>
          </a:ln>
        </p:spPr>
        <p:txBody>
          <a:bodyPr wrap="none">
            <a:spAutoFit/>
          </a:bodyPr>
          <a:lstStyle/>
          <a:p>
            <a:pPr algn="ctr"/>
            <a:r>
              <a:rPr lang="zh-CN" altLang="en-US" sz="2400" dirty="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9749745" y="4710114"/>
            <a:ext cx="436337" cy="461665"/>
          </a:xfrm>
          <a:prstGeom prst="rect">
            <a:avLst/>
          </a:prstGeom>
          <a:noFill/>
          <a:ln w="9525">
            <a:noFill/>
            <a:miter lim="800000"/>
            <a:headEnd/>
            <a:tailEnd/>
          </a:ln>
        </p:spPr>
        <p:txBody>
          <a:bodyPr wrap="none">
            <a:spAutoFit/>
          </a:bodyPr>
          <a:lstStyle/>
          <a:p>
            <a:pPr algn="ctr"/>
            <a:r>
              <a:rPr lang="zh-CN" altLang="en-US" sz="240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7704138" y="5045076"/>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8401050" y="5045076"/>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7646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8474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7130973" y="4776789"/>
            <a:ext cx="311304" cy="461665"/>
          </a:xfrm>
          <a:prstGeom prst="rect">
            <a:avLst/>
          </a:prstGeom>
          <a:noFill/>
          <a:ln w="9525">
            <a:noFill/>
            <a:miter lim="800000"/>
            <a:headEnd/>
            <a:tailEnd/>
          </a:ln>
        </p:spPr>
        <p:txBody>
          <a:bodyPr wrap="none">
            <a:spAutoFit/>
          </a:bodyPr>
          <a:lstStyle/>
          <a:p>
            <a:pPr algn="ctr"/>
            <a:r>
              <a:rPr lang="en-US" altLang="zh-CN" sz="2400">
                <a:solidFill>
                  <a:srgbClr val="FF3300"/>
                </a:solidFill>
                <a:ea typeface="宋体" charset="-122"/>
              </a:rPr>
              <a:t>x</a:t>
            </a:r>
          </a:p>
        </p:txBody>
      </p:sp>
      <p:sp>
        <p:nvSpPr>
          <p:cNvPr id="54299" name="Text Box 99"/>
          <p:cNvSpPr txBox="1">
            <a:spLocks noChangeArrowheads="1"/>
          </p:cNvSpPr>
          <p:nvPr/>
        </p:nvSpPr>
        <p:spPr bwMode="auto">
          <a:xfrm>
            <a:off x="7841057" y="5478463"/>
            <a:ext cx="542136" cy="369332"/>
          </a:xfrm>
          <a:prstGeom prst="rect">
            <a:avLst/>
          </a:prstGeom>
          <a:noFill/>
          <a:ln w="9525">
            <a:noFill/>
            <a:miter lim="800000"/>
            <a:headEnd/>
            <a:tailEnd/>
          </a:ln>
        </p:spPr>
        <p:txBody>
          <a:bodyPr wrap="none">
            <a:spAutoFit/>
          </a:bodyPr>
          <a:lstStyle/>
          <a:p>
            <a:pPr algn="ctr"/>
            <a:r>
              <a:rPr lang="en-US" altLang="zh-CN">
                <a:solidFill>
                  <a:srgbClr val="FF3300"/>
                </a:solidFill>
                <a:ea typeface="宋体" charset="-122"/>
              </a:rPr>
              <a:t>item</a:t>
            </a:r>
          </a:p>
        </p:txBody>
      </p:sp>
      <p:sp>
        <p:nvSpPr>
          <p:cNvPr id="54300" name="Line 100"/>
          <p:cNvSpPr>
            <a:spLocks noChangeShapeType="1"/>
          </p:cNvSpPr>
          <p:nvPr/>
        </p:nvSpPr>
        <p:spPr bwMode="auto">
          <a:xfrm>
            <a:off x="7650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7858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6724650" y="4441826"/>
            <a:ext cx="311150" cy="396875"/>
          </a:xfrm>
          <a:prstGeom prst="rect">
            <a:avLst/>
          </a:prstGeom>
          <a:noFill/>
          <a:ln w="9525">
            <a:noFill/>
            <a:miter lim="800000"/>
            <a:headEnd/>
            <a:tailEnd/>
          </a:ln>
        </p:spPr>
        <p:txBody>
          <a:bodyPr wrap="none">
            <a:spAutoFit/>
          </a:bodyPr>
          <a:lstStyle/>
          <a:p>
            <a:pPr algn="ctr"/>
            <a:r>
              <a:rPr lang="en-US" altLang="zh-CN" sz="2000" i="1">
                <a:solidFill>
                  <a:schemeClr val="accent2"/>
                </a:solidFill>
                <a:ea typeface="宋体" charset="-122"/>
              </a:rPr>
              <a:t>q</a:t>
            </a:r>
          </a:p>
        </p:txBody>
      </p:sp>
      <p:sp>
        <p:nvSpPr>
          <p:cNvPr id="54303" name="Text Box 103"/>
          <p:cNvSpPr txBox="1">
            <a:spLocks noChangeArrowheads="1"/>
          </p:cNvSpPr>
          <p:nvPr/>
        </p:nvSpPr>
        <p:spPr bwMode="auto">
          <a:xfrm>
            <a:off x="7596188" y="5773739"/>
            <a:ext cx="311150" cy="396875"/>
          </a:xfrm>
          <a:prstGeom prst="rect">
            <a:avLst/>
          </a:prstGeom>
          <a:noFill/>
          <a:ln w="9525">
            <a:noFill/>
            <a:miter lim="800000"/>
            <a:headEnd/>
            <a:tailEnd/>
          </a:ln>
        </p:spPr>
        <p:txBody>
          <a:bodyPr wrap="none">
            <a:spAutoFit/>
          </a:bodyPr>
          <a:lstStyle/>
          <a:p>
            <a:pPr algn="ctr"/>
            <a:r>
              <a:rPr lang="en-US" altLang="zh-CN" sz="2000" i="1">
                <a:solidFill>
                  <a:schemeClr val="accent2"/>
                </a:solidFill>
                <a:ea typeface="宋体" charset="-122"/>
              </a:rPr>
              <a:t>p</a:t>
            </a:r>
          </a:p>
        </p:txBody>
      </p:sp>
      <p:grpSp>
        <p:nvGrpSpPr>
          <p:cNvPr id="8" name="Group 104"/>
          <p:cNvGrpSpPr>
            <a:grpSpLocks/>
          </p:cNvGrpSpPr>
          <p:nvPr/>
        </p:nvGrpSpPr>
        <p:grpSpPr bwMode="auto">
          <a:xfrm>
            <a:off x="2335212" y="3694113"/>
            <a:ext cx="5552913" cy="2543200"/>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a:solidFill>
                    <a:srgbClr val="FF3300"/>
                  </a:solidFill>
                </a:rPr>
                <a:t>O</a:t>
              </a:r>
              <a:r>
                <a:rPr lang="en-US" altLang="zh-CN" sz="2800">
                  <a:solidFill>
                    <a:srgbClr val="FF3300"/>
                  </a:solidFill>
                </a:rPr>
                <a:t>(1)</a:t>
              </a:r>
              <a:endParaRPr lang="zh-CN" altLang="en-US" sz="280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0312"/>
                                        </p:tgtEl>
                                        <p:attrNameLst>
                                          <p:attrName>style.visibility</p:attrName>
                                        </p:attrNameLst>
                                      </p:cBhvr>
                                      <p:to>
                                        <p:strVal val="visible"/>
                                      </p:to>
                                    </p:set>
                                    <p:animEffect transition="in" filter="blinds(horizontal)">
                                      <p:cBhvr>
                                        <p:cTn id="28" dur="500"/>
                                        <p:tgtEl>
                                          <p:spTgt spid="6103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0313"/>
                                        </p:tgtEl>
                                        <p:attrNameLst>
                                          <p:attrName>style.visibility</p:attrName>
                                        </p:attrNameLst>
                                      </p:cBhvr>
                                      <p:to>
                                        <p:strVal val="visible"/>
                                      </p:to>
                                    </p:set>
                                    <p:animEffect transition="in" filter="blinds(horizontal)">
                                      <p:cBhvr>
                                        <p:cTn id="31" dur="500"/>
                                        <p:tgtEl>
                                          <p:spTgt spid="6103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0314"/>
                                        </p:tgtEl>
                                        <p:attrNameLst>
                                          <p:attrName>style.visibility</p:attrName>
                                        </p:attrNameLst>
                                      </p:cBhvr>
                                      <p:to>
                                        <p:strVal val="visible"/>
                                      </p:to>
                                    </p:set>
                                    <p:animEffect transition="in" filter="blinds(horizontal)">
                                      <p:cBhvr>
                                        <p:cTn id="34" dur="500"/>
                                        <p:tgtEl>
                                          <p:spTgt spid="6103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10315"/>
                                        </p:tgtEl>
                                        <p:attrNameLst>
                                          <p:attrName>style.visibility</p:attrName>
                                        </p:attrNameLst>
                                      </p:cBhvr>
                                      <p:to>
                                        <p:strVal val="visible"/>
                                      </p:to>
                                    </p:set>
                                    <p:animEffect transition="in" filter="blinds(horizontal)">
                                      <p:cBhvr>
                                        <p:cTn id="37" dur="500"/>
                                        <p:tgtEl>
                                          <p:spTgt spid="6103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1" grpId="0" autoUpdateAnimBg="0"/>
      <p:bldP spid="610312" grpId="0"/>
      <p:bldP spid="610313" grpId="0"/>
      <p:bldP spid="610314" grpId="0"/>
      <p:bldP spid="61031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911424" y="1196752"/>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dirty="0">
                  <a:solidFill>
                    <a:srgbClr val="002F8C"/>
                  </a:solidFill>
                  <a:latin typeface="幼圆" pitchFamily="49" charset="-122"/>
                  <a:ea typeface="幼圆" pitchFamily="49" charset="-122"/>
                </a:rPr>
                <a:t>     删除非空双向循环链表中数据域的内容为</a:t>
              </a:r>
              <a:r>
                <a:rPr lang="en-US" altLang="zh-CN" sz="2800" dirty="0">
                  <a:solidFill>
                    <a:srgbClr val="002F8C"/>
                  </a:solidFill>
                  <a:ea typeface="幼圆" pitchFamily="49" charset="-122"/>
                </a:rPr>
                <a:t>x</a:t>
              </a:r>
              <a:r>
                <a:rPr lang="zh-CN" altLang="en-US" sz="280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874961" y="2780134"/>
            <a:ext cx="7107238" cy="1312863"/>
            <a:chOff x="540" y="2016"/>
            <a:chExt cx="4477"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79" y="235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40" y="2016"/>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324049" y="4652739"/>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857448" y="5216301"/>
            <a:ext cx="4419600" cy="488950"/>
          </a:xfrm>
          <a:prstGeom prst="rect">
            <a:avLst/>
          </a:prstGeom>
          <a:noFill/>
          <a:ln w="9525">
            <a:noFill/>
            <a:miter lim="800000"/>
            <a:headEnd/>
            <a:tailEnd/>
          </a:ln>
        </p:spPr>
        <p:txBody>
          <a:bodyPr>
            <a:spAutoFit/>
          </a:bodyPr>
          <a:lstStyle/>
          <a:p>
            <a:r>
              <a:rPr lang="zh-CN" altLang="en-US" sz="2600">
                <a:solidFill>
                  <a:srgbClr val="002F8C"/>
                </a:solidFill>
                <a:ea typeface="幼圆" pitchFamily="49" charset="-122"/>
              </a:rPr>
              <a:t>1.</a:t>
            </a:r>
            <a:r>
              <a:rPr lang="zh-CN" altLang="en-US" sz="260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857448" y="5629051"/>
            <a:ext cx="6858000" cy="488950"/>
          </a:xfrm>
          <a:prstGeom prst="rect">
            <a:avLst/>
          </a:prstGeom>
          <a:noFill/>
          <a:ln w="9525">
            <a:noFill/>
            <a:miter lim="800000"/>
            <a:headEnd/>
            <a:tailEnd/>
          </a:ln>
        </p:spPr>
        <p:txBody>
          <a:bodyPr>
            <a:spAutoFit/>
          </a:bodyPr>
          <a:lstStyle/>
          <a:p>
            <a:r>
              <a:rPr lang="zh-CN" altLang="en-US" sz="2600">
                <a:solidFill>
                  <a:srgbClr val="002F8C"/>
                </a:solidFill>
                <a:ea typeface="幼圆" pitchFamily="49" charset="-122"/>
              </a:rPr>
              <a:t>2.</a:t>
            </a:r>
            <a:r>
              <a:rPr lang="zh-CN" altLang="en-US" sz="260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753319" y="42864"/>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dirty="0">
                  <a:solidFill>
                    <a:srgbClr val="000096"/>
                  </a:solidFill>
                  <a:latin typeface="幼圆" pitchFamily="49" charset="-122"/>
                  <a:ea typeface="幼圆" pitchFamily="49" charset="-122"/>
                </a:rPr>
                <a:t> </a:t>
              </a:r>
              <a:r>
                <a:rPr kumimoji="1" lang="en-US" altLang="zh-CN" sz="3200" dirty="0">
                  <a:solidFill>
                    <a:srgbClr val="000096"/>
                  </a:solidFill>
                  <a:latin typeface="幼圆" pitchFamily="49" charset="-122"/>
                  <a:ea typeface="幼圆" pitchFamily="49" charset="-122"/>
                </a:rPr>
                <a:t>2.5.3 </a:t>
              </a:r>
              <a:r>
                <a:rPr kumimoji="1" lang="zh-CN" altLang="en-US" sz="3200" dirty="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5520" y="1"/>
            <a:ext cx="7908926" cy="1343025"/>
            <a:chOff x="202" y="240"/>
            <a:chExt cx="4982" cy="846"/>
          </a:xfrm>
        </p:grpSpPr>
        <p:grpSp>
          <p:nvGrpSpPr>
            <p:cNvPr id="3" name="Group 3"/>
            <p:cNvGrpSpPr>
              <a:grpSpLocks/>
            </p:cNvGrpSpPr>
            <p:nvPr/>
          </p:nvGrpSpPr>
          <p:grpSpPr bwMode="auto">
            <a:xfrm>
              <a:off x="707" y="240"/>
              <a:ext cx="4477" cy="827"/>
              <a:chOff x="540" y="2016"/>
              <a:chExt cx="4477"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79" y="235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40" y="2016"/>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1836738" y="2060848"/>
            <a:ext cx="6926263" cy="1060450"/>
            <a:chOff x="277" y="1658"/>
            <a:chExt cx="4363"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801" y="1861"/>
              <a:ext cx="176" cy="233"/>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22" y="1658"/>
              <a:ext cx="226" cy="349"/>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86" y="187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65" y="1861"/>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4975226"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5035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7167564"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a:solidFill>
                    <a:srgbClr val="002F8C"/>
                  </a:solidFill>
                  <a:ea typeface="幼圆" pitchFamily="49" charset="-122"/>
                </a:rPr>
                <a:t>q-&gt;l</a:t>
              </a:r>
              <a:r>
                <a:rPr lang="zh-CN" altLang="zh-CN" sz="2200">
                  <a:solidFill>
                    <a:srgbClr val="002F8C"/>
                  </a:solidFill>
                  <a:ea typeface="幼圆" pitchFamily="49" charset="-122"/>
                </a:rPr>
                <a:t>link</a:t>
              </a:r>
              <a:r>
                <a:rPr lang="zh-CN" altLang="en-US" sz="2200">
                  <a:solidFill>
                    <a:srgbClr val="002F8C"/>
                  </a:solidFill>
                  <a:ea typeface="幼圆" pitchFamily="49" charset="-122"/>
                </a:rPr>
                <a:t>-&gt;</a:t>
              </a:r>
              <a:r>
                <a:rPr lang="en-US" altLang="zh-CN" sz="2200">
                  <a:solidFill>
                    <a:srgbClr val="002F8C"/>
                  </a:solidFill>
                  <a:ea typeface="幼圆" pitchFamily="49" charset="-122"/>
                </a:rPr>
                <a:t>r</a:t>
              </a:r>
              <a:r>
                <a:rPr lang="zh-CN" altLang="zh-CN" sz="2200">
                  <a:solidFill>
                    <a:srgbClr val="002F8C"/>
                  </a:solidFill>
                  <a:ea typeface="幼圆" pitchFamily="49" charset="-122"/>
                </a:rPr>
                <a:t>link</a:t>
              </a:r>
              <a:r>
                <a:rPr lang="zh-CN" altLang="en-US" sz="2200">
                  <a:solidFill>
                    <a:srgbClr val="002F8C"/>
                  </a:solidFill>
                  <a:ea typeface="幼圆" pitchFamily="49" charset="-122"/>
                </a:rPr>
                <a:t>=</a:t>
              </a:r>
              <a:r>
                <a:rPr lang="en-US" altLang="zh-CN" sz="2200">
                  <a:solidFill>
                    <a:srgbClr val="002F8C"/>
                  </a:solidFill>
                  <a:ea typeface="幼圆" pitchFamily="49" charset="-122"/>
                </a:rPr>
                <a:t>q-&gt;</a:t>
              </a:r>
              <a:r>
                <a:rPr lang="zh-CN" altLang="zh-CN" sz="2200">
                  <a:solidFill>
                    <a:srgbClr val="002F8C"/>
                  </a:solidFill>
                  <a:ea typeface="幼圆" pitchFamily="49" charset="-122"/>
                  <a:sym typeface="Symbol" pitchFamily="18" charset="2"/>
                </a:rPr>
                <a:t>rlink</a:t>
              </a:r>
              <a:r>
                <a:rPr lang="zh-CN" altLang="en-US" sz="2200">
                  <a:solidFill>
                    <a:srgbClr val="002F8C"/>
                  </a:solidFill>
                  <a:ea typeface="幼圆" pitchFamily="49" charset="-122"/>
                  <a:sym typeface="Symbol" pitchFamily="18" charset="2"/>
                </a:rPr>
                <a:t>;</a:t>
              </a:r>
              <a:endParaRPr lang="en-US" altLang="zh-CN" sz="220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7250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dirty="0">
                  <a:solidFill>
                    <a:srgbClr val="002F8C"/>
                  </a:solidFill>
                  <a:ea typeface="幼圆" pitchFamily="49" charset="-122"/>
                </a:rPr>
                <a:t>q-&gt;r</a:t>
              </a:r>
              <a:r>
                <a:rPr lang="zh-CN" altLang="zh-CN" sz="2200" dirty="0">
                  <a:solidFill>
                    <a:srgbClr val="002F8C"/>
                  </a:solidFill>
                  <a:ea typeface="幼圆" pitchFamily="49" charset="-122"/>
                </a:rPr>
                <a:t>link</a:t>
              </a:r>
              <a:r>
                <a:rPr lang="zh-CN" altLang="en-US" sz="2200" dirty="0">
                  <a:solidFill>
                    <a:srgbClr val="002F8C"/>
                  </a:solidFill>
                  <a:ea typeface="幼圆" pitchFamily="49" charset="-122"/>
                </a:rPr>
                <a:t>-&gt;</a:t>
              </a:r>
              <a:r>
                <a:rPr lang="en-US" altLang="zh-CN" sz="2200" dirty="0">
                  <a:solidFill>
                    <a:srgbClr val="002F8C"/>
                  </a:solidFill>
                  <a:ea typeface="幼圆" pitchFamily="49" charset="-122"/>
                </a:rPr>
                <a:t>l</a:t>
              </a:r>
              <a:r>
                <a:rPr lang="zh-CN" altLang="zh-CN" sz="2200" dirty="0">
                  <a:solidFill>
                    <a:srgbClr val="002F8C"/>
                  </a:solidFill>
                  <a:ea typeface="幼圆" pitchFamily="49" charset="-122"/>
                </a:rPr>
                <a:t>link</a:t>
              </a:r>
              <a:r>
                <a:rPr lang="zh-CN" altLang="en-US" sz="2200" dirty="0">
                  <a:solidFill>
                    <a:srgbClr val="002F8C"/>
                  </a:solidFill>
                  <a:ea typeface="幼圆" pitchFamily="49" charset="-122"/>
                </a:rPr>
                <a:t>=</a:t>
              </a:r>
              <a:r>
                <a:rPr lang="en-US" altLang="zh-CN" sz="2200" dirty="0">
                  <a:solidFill>
                    <a:srgbClr val="002F8C"/>
                  </a:solidFill>
                  <a:ea typeface="幼圆" pitchFamily="49" charset="-122"/>
                </a:rPr>
                <a:t>q-&gt;</a:t>
              </a:r>
              <a:r>
                <a:rPr lang="zh-CN" altLang="zh-CN" sz="2200" dirty="0">
                  <a:solidFill>
                    <a:srgbClr val="002F8C"/>
                  </a:solidFill>
                  <a:ea typeface="幼圆" pitchFamily="49" charset="-122"/>
                  <a:sym typeface="Symbol" pitchFamily="18" charset="2"/>
                </a:rPr>
                <a:t>llink</a:t>
              </a:r>
              <a:r>
                <a:rPr lang="zh-CN" altLang="en-US" sz="2200" dirty="0">
                  <a:solidFill>
                    <a:srgbClr val="002F8C"/>
                  </a:solidFill>
                  <a:ea typeface="幼圆" pitchFamily="49" charset="-122"/>
                  <a:sym typeface="Symbol" pitchFamily="18" charset="2"/>
                </a:rPr>
                <a:t>;</a:t>
              </a:r>
              <a:endParaRPr lang="en-US" altLang="zh-CN" sz="220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1847528" y="4005065"/>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59" y="3386"/>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803" y="3072"/>
              <a:ext cx="294" cy="271"/>
            </a:xfrm>
            <a:prstGeom prst="rect">
              <a:avLst/>
            </a:prstGeom>
            <a:noFill/>
            <a:ln w="12700" cap="sq">
              <a:noFill/>
              <a:miter lim="800000"/>
              <a:headEnd/>
              <a:tailEnd/>
            </a:ln>
          </p:spPr>
          <p:txBody>
            <a:bodyPr wrap="none">
              <a:spAutoFit/>
            </a:bodyPr>
            <a:lstStyle/>
            <a:p>
              <a:pPr algn="ctr"/>
              <a:r>
                <a:rPr lang="en-US" altLang="zh-CN" sz="220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88" y="3393"/>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2153187" y="5359438"/>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dirty="0">
                <a:solidFill>
                  <a:srgbClr val="000080"/>
                </a:solidFill>
                <a:latin typeface="幼圆" pitchFamily="49" charset="-122"/>
                <a:ea typeface="幼圆" pitchFamily="49" charset="-122"/>
              </a:rPr>
              <a:t>注意</a:t>
            </a:r>
            <a:r>
              <a:rPr lang="zh-CN" altLang="en-US" sz="2000" dirty="0">
                <a:solidFill>
                  <a:srgbClr val="000080"/>
                </a:solidFill>
                <a:latin typeface="幼圆" pitchFamily="49" charset="-122"/>
                <a:ea typeface="幼圆" pitchFamily="49" charset="-122"/>
              </a:rPr>
              <a:t>：删除头</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第一个</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结点时，步骤如下：</a:t>
            </a:r>
            <a:endParaRPr lang="en-US" altLang="zh-CN" sz="2000" dirty="0">
              <a:solidFill>
                <a:srgbClr val="000080"/>
              </a:solidFill>
              <a:latin typeface="幼圆" pitchFamily="49" charset="-122"/>
              <a:ea typeface="幼圆" pitchFamily="49" charset="-122"/>
            </a:endParaRP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list-&gt;link;</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b="1" dirty="0">
                <a:solidFill>
                  <a:srgbClr val="000080"/>
                </a:solidFill>
                <a:latin typeface="幼圆" pitchFamily="49" charset="-122"/>
                <a:ea typeface="幼圆" pitchFamily="49" charset="-122"/>
              </a:rPr>
              <a:t>q = list; list = list-&gt;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free(q);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1585752" y="1820289"/>
            <a:ext cx="10270888"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dirty="0">
                <a:solidFill>
                  <a:srgbClr val="002F8C"/>
                </a:solidFill>
              </a:rPr>
              <a:t>       </a:t>
            </a:r>
            <a:r>
              <a:rPr lang="zh-CN" altLang="en-US" sz="2400" dirty="0">
                <a:solidFill>
                  <a:srgbClr val="002F8C"/>
                </a:solidFill>
              </a:rPr>
              <a:t> </a:t>
            </a:r>
            <a:r>
              <a:rPr lang="en-US" altLang="zh-CN" sz="2400" dirty="0">
                <a:solidFill>
                  <a:srgbClr val="002F8C"/>
                </a:solidFill>
              </a:rPr>
              <a:t>                   </a:t>
            </a:r>
            <a:r>
              <a:rPr lang="en-US" altLang="zh-CN" sz="2100" dirty="0">
                <a:solidFill>
                  <a:srgbClr val="002F8C"/>
                </a:solidFill>
                <a:ea typeface="宋体" charset="-122"/>
              </a:rPr>
              <a:t>/*</a:t>
            </a:r>
            <a:r>
              <a:rPr lang="en-US" altLang="zh-CN" sz="2100" dirty="0">
                <a:solidFill>
                  <a:srgbClr val="002F8C"/>
                </a:solidFill>
                <a:latin typeface="宋体" charset="-122"/>
              </a:rPr>
              <a:t> </a:t>
            </a:r>
            <a:r>
              <a:rPr lang="en-US" altLang="zh-CN" sz="2100" dirty="0">
                <a:solidFill>
                  <a:srgbClr val="002F8C"/>
                </a:solidFill>
              </a:rPr>
              <a:t>q</a:t>
            </a:r>
            <a:r>
              <a:rPr lang="zh-CN" altLang="en-US" sz="2100" dirty="0">
                <a:solidFill>
                  <a:srgbClr val="002F8C"/>
                </a:solidFill>
                <a:latin typeface="宋体" charset="-122"/>
                <a:ea typeface="幼圆" pitchFamily="49" charset="-122"/>
              </a:rPr>
              <a:t>初始指向头结点的下一个结点</a:t>
            </a:r>
            <a:r>
              <a:rPr lang="zh-CN" altLang="en-US" sz="2100" dirty="0">
                <a:solidFill>
                  <a:srgbClr val="002F8C"/>
                </a:solidFill>
                <a:ea typeface="幼圆" pitchFamily="49" charset="-122"/>
              </a:rPr>
              <a:t> </a:t>
            </a:r>
            <a:r>
              <a:rPr lang="zh-CN" altLang="en-US" sz="2100" dirty="0">
                <a:solidFill>
                  <a:srgbClr val="002F8C"/>
                </a:solidFill>
              </a:rPr>
              <a:t>*</a:t>
            </a:r>
            <a:r>
              <a:rPr lang="zh-CN" altLang="zh-CN" sz="2100" dirty="0">
                <a:solidFill>
                  <a:srgbClr val="002F8C"/>
                </a:solidFill>
                <a:ea typeface="宋体" charset="-122"/>
              </a:rPr>
              <a:t>/</a:t>
            </a:r>
            <a:r>
              <a:rPr lang="zh-CN" altLang="zh-CN" sz="2000" dirty="0">
                <a:solidFill>
                  <a:srgbClr val="002F8C"/>
                </a:solidFill>
                <a:ea typeface="宋体" charset="-122"/>
              </a:rPr>
              <a:t> </a:t>
            </a:r>
            <a:endParaRPr lang="zh-CN" altLang="en-US" sz="2000" dirty="0">
              <a:solidFill>
                <a:srgbClr val="002F8C"/>
              </a:solidFill>
              <a:latin typeface="宋体" charset="-122"/>
            </a:endParaRPr>
          </a:p>
          <a:p>
            <a:pPr algn="just" fontAlgn="base">
              <a:lnSpc>
                <a:spcPct val="90000"/>
              </a:lnSpc>
              <a:spcBef>
                <a:spcPct val="0"/>
              </a:spcBef>
            </a:pPr>
            <a:r>
              <a:rPr lang="zh-CN" altLang="en-US" sz="2400" dirty="0">
                <a:solidFill>
                  <a:srgbClr val="002F8C"/>
                </a:solidFill>
              </a:rPr>
              <a:t>        </a:t>
            </a:r>
            <a:r>
              <a:rPr lang="en-US" altLang="zh-CN" sz="2400" dirty="0">
                <a:solidFill>
                  <a:srgbClr val="002F8C"/>
                </a:solidFill>
              </a:rPr>
              <a:t>for(q=list; q-&gt;</a:t>
            </a:r>
            <a:r>
              <a:rPr lang="en-US" altLang="zh-CN" sz="2400" dirty="0" err="1">
                <a:solidFill>
                  <a:srgbClr val="002F8C"/>
                </a:solidFill>
              </a:rPr>
              <a:t>rlink</a:t>
            </a:r>
            <a:r>
              <a:rPr lang="en-US" altLang="zh-CN" sz="2400" dirty="0">
                <a:solidFill>
                  <a:srgbClr val="002F8C"/>
                </a:solidFill>
              </a:rPr>
              <a:t>!=list</a:t>
            </a:r>
            <a:r>
              <a:rPr lang="en-US" altLang="zh-CN" sz="2200" dirty="0">
                <a:solidFill>
                  <a:srgbClr val="002F8C"/>
                </a:solidFill>
              </a:rPr>
              <a:t>&amp;&amp;</a:t>
            </a:r>
            <a:r>
              <a:rPr lang="en-US" altLang="zh-CN" sz="2400" dirty="0">
                <a:solidFill>
                  <a:srgbClr val="002F8C"/>
                </a:solidFill>
              </a:rPr>
              <a:t>q</a:t>
            </a:r>
            <a:r>
              <a:rPr lang="en-US" altLang="zh-CN" sz="2400" dirty="0">
                <a:solidFill>
                  <a:srgbClr val="002F8C"/>
                </a:solidFill>
                <a:latin typeface="宋体" charset="-122"/>
                <a:ea typeface="宋体" charset="-122"/>
              </a:rPr>
              <a:t>-</a:t>
            </a:r>
            <a:r>
              <a:rPr lang="en-US" altLang="zh-CN" sz="2400" dirty="0">
                <a:solidFill>
                  <a:srgbClr val="002F8C"/>
                </a:solidFill>
              </a:rPr>
              <a:t>&gt;data!=x; q=q-&gt;</a:t>
            </a:r>
            <a:r>
              <a:rPr lang="en-US" altLang="zh-CN" sz="2400" dirty="0" err="1">
                <a:solidFill>
                  <a:srgbClr val="002F8C"/>
                </a:solidFill>
              </a:rPr>
              <a:t>rlink</a:t>
            </a:r>
            <a:r>
              <a:rPr lang="en-US" altLang="zh-CN" sz="2400" dirty="0">
                <a:solidFill>
                  <a:srgbClr val="002F8C"/>
                </a:solidFill>
              </a:rPr>
              <a:t>) </a:t>
            </a:r>
            <a:r>
              <a:rPr lang="en-US" altLang="zh-CN" sz="2100" dirty="0">
                <a:solidFill>
                  <a:srgbClr val="002F8C"/>
                </a:solidFill>
                <a:ea typeface="宋体" charset="-122"/>
              </a:rPr>
              <a:t>/*</a:t>
            </a:r>
            <a:r>
              <a:rPr lang="zh-CN" altLang="en-US" sz="2100" dirty="0">
                <a:solidFill>
                  <a:srgbClr val="002F8C"/>
                </a:solidFill>
                <a:latin typeface="宋体" charset="-122"/>
                <a:ea typeface="幼圆" pitchFamily="49" charset="-122"/>
              </a:rPr>
              <a:t>找满足条件的链结点</a:t>
            </a:r>
            <a:r>
              <a:rPr lang="zh-CN" altLang="en-US" sz="2100" dirty="0">
                <a:solidFill>
                  <a:srgbClr val="002F8C"/>
                </a:solidFill>
                <a:latin typeface="宋体" charset="-122"/>
              </a:rPr>
              <a:t> </a:t>
            </a:r>
            <a:r>
              <a:rPr lang="zh-CN" altLang="en-US" sz="2100" dirty="0">
                <a:solidFill>
                  <a:srgbClr val="002F8C"/>
                </a:solidFill>
                <a:ea typeface="宋体" charset="-122"/>
              </a:rPr>
              <a:t>*</a:t>
            </a:r>
            <a:r>
              <a:rPr lang="zh-CN" altLang="zh-CN" sz="2100" dirty="0">
                <a:solidFill>
                  <a:srgbClr val="002F8C"/>
                </a:solidFill>
                <a:ea typeface="宋体" charset="-122"/>
              </a:rPr>
              <a:t>/ </a:t>
            </a:r>
            <a:endParaRPr lang="en-US" altLang="zh-CN" sz="2400" dirty="0">
              <a:solidFill>
                <a:srgbClr val="002F8C"/>
              </a:solidFill>
              <a:latin typeface="宋体" charset="-122"/>
            </a:endParaRPr>
          </a:p>
          <a:p>
            <a:pPr algn="just" fontAlgn="base">
              <a:lnSpc>
                <a:spcPct val="90000"/>
              </a:lnSpc>
              <a:spcBef>
                <a:spcPct val="0"/>
              </a:spcBef>
            </a:pPr>
            <a:r>
              <a:rPr lang="en-US" altLang="zh-CN" sz="2400" dirty="0">
                <a:solidFill>
                  <a:srgbClr val="002F8C"/>
                </a:solidFill>
              </a:rPr>
              <a:t>              ；</a:t>
            </a:r>
            <a:endParaRPr lang="en-US" altLang="zh-CN" sz="2400" dirty="0">
              <a:solidFill>
                <a:srgbClr val="002F8C"/>
              </a:solidFill>
              <a:latin typeface="宋体" charset="-122"/>
            </a:endParaRPr>
          </a:p>
          <a:p>
            <a:pPr algn="just" fontAlgn="base">
              <a:lnSpc>
                <a:spcPct val="90000"/>
              </a:lnSpc>
              <a:spcBef>
                <a:spcPct val="0"/>
              </a:spcBef>
            </a:pPr>
            <a:r>
              <a:rPr lang="en-US" altLang="zh-CN" sz="2400" dirty="0">
                <a:solidFill>
                  <a:srgbClr val="002F8C"/>
                </a:solidFill>
              </a:rPr>
              <a:t>        if(q-&gt;</a:t>
            </a:r>
            <a:r>
              <a:rPr lang="en-US" altLang="zh-CN" sz="2400" dirty="0" err="1">
                <a:solidFill>
                  <a:srgbClr val="002F8C"/>
                </a:solidFill>
              </a:rPr>
              <a:t>rlink</a:t>
            </a:r>
            <a:r>
              <a:rPr lang="en-US" altLang="zh-CN" sz="2400" dirty="0">
                <a:solidFill>
                  <a:srgbClr val="002F8C"/>
                </a:solidFill>
              </a:rPr>
              <a:t>==list&amp;&amp;q-&gt;data!=x) </a:t>
            </a:r>
          </a:p>
          <a:p>
            <a:pPr algn="just" fontAlgn="base">
              <a:lnSpc>
                <a:spcPct val="90000"/>
              </a:lnSpc>
              <a:spcBef>
                <a:spcPct val="0"/>
              </a:spcBef>
            </a:pPr>
            <a:r>
              <a:rPr lang="en-US" altLang="zh-CN" sz="2400" dirty="0">
                <a:solidFill>
                  <a:srgbClr val="002F8C"/>
                </a:solidFill>
              </a:rPr>
              <a:t>              return </a:t>
            </a:r>
            <a:r>
              <a:rPr lang="en-US" altLang="zh-CN" sz="2400" dirty="0">
                <a:solidFill>
                  <a:srgbClr val="002F8C"/>
                </a:solidFill>
                <a:latin typeface="宋体" charset="-122"/>
                <a:ea typeface="宋体" charset="-122"/>
              </a:rPr>
              <a:t>-</a:t>
            </a:r>
            <a:r>
              <a:rPr lang="en-US" altLang="zh-CN" sz="2400" dirty="0">
                <a:solidFill>
                  <a:srgbClr val="002F8C"/>
                </a:solidFill>
              </a:rPr>
              <a:t>1;                    </a:t>
            </a:r>
            <a:r>
              <a:rPr lang="en-US" altLang="zh-CN" sz="2100" dirty="0">
                <a:solidFill>
                  <a:srgbClr val="002F8C"/>
                </a:solidFill>
                <a:ea typeface="宋体" charset="-122"/>
              </a:rPr>
              <a:t>/*</a:t>
            </a:r>
            <a:r>
              <a:rPr lang="en-US" altLang="zh-CN" sz="2100" dirty="0">
                <a:solidFill>
                  <a:srgbClr val="002F8C"/>
                </a:solidFill>
                <a:latin typeface="宋体" charset="-122"/>
              </a:rPr>
              <a:t> </a:t>
            </a:r>
            <a:r>
              <a:rPr lang="zh-CN" altLang="en-US" sz="2100" dirty="0">
                <a:solidFill>
                  <a:srgbClr val="002F8C"/>
                </a:solidFill>
                <a:latin typeface="宋体" charset="-122"/>
                <a:ea typeface="幼圆" pitchFamily="49" charset="-122"/>
              </a:rPr>
              <a:t>没有找到满足条件的结点</a:t>
            </a:r>
            <a:r>
              <a:rPr lang="zh-CN" altLang="en-US" sz="2100" dirty="0">
                <a:solidFill>
                  <a:srgbClr val="002F8C"/>
                </a:solidFill>
                <a:latin typeface="宋体" charset="-122"/>
              </a:rPr>
              <a:t> *</a:t>
            </a:r>
            <a:r>
              <a:rPr lang="zh-CN" altLang="zh-CN" sz="2100" dirty="0">
                <a:solidFill>
                  <a:srgbClr val="002F8C"/>
                </a:solidFill>
                <a:ea typeface="宋体" charset="-122"/>
              </a:rPr>
              <a:t>/</a:t>
            </a:r>
            <a:r>
              <a:rPr lang="zh-CN" altLang="zh-CN" sz="2400" dirty="0">
                <a:solidFill>
                  <a:srgbClr val="002F8C"/>
                </a:solidFill>
                <a:ea typeface="宋体" charset="-122"/>
              </a:rPr>
              <a:t> </a:t>
            </a:r>
            <a:endParaRPr lang="zh-CN" altLang="en-US" sz="2400" dirty="0">
              <a:solidFill>
                <a:srgbClr val="002F8C"/>
              </a:solidFill>
              <a:ea typeface="宋体" charset="-122"/>
            </a:endParaRPr>
          </a:p>
        </p:txBody>
      </p:sp>
      <p:sp>
        <p:nvSpPr>
          <p:cNvPr id="341028" name="Rectangle 36"/>
          <p:cNvSpPr>
            <a:spLocks noChangeArrowheads="1"/>
          </p:cNvSpPr>
          <p:nvPr/>
        </p:nvSpPr>
        <p:spPr bwMode="auto">
          <a:xfrm>
            <a:off x="2497138" y="3614738"/>
            <a:ext cx="4419600" cy="457200"/>
          </a:xfrm>
          <a:prstGeom prst="rect">
            <a:avLst/>
          </a:prstGeom>
          <a:noFill/>
          <a:ln w="9525">
            <a:noFill/>
            <a:miter lim="800000"/>
            <a:headEnd/>
            <a:tailEnd/>
          </a:ln>
        </p:spPr>
        <p:txBody>
          <a:bodyPr anchor="ctr">
            <a:spAutoFit/>
          </a:bodyPr>
          <a:lstStyle/>
          <a:p>
            <a:pPr fontAlgn="base"/>
            <a:r>
              <a:rPr lang="zh-CN" altLang="en-US" sz="2400" dirty="0">
                <a:solidFill>
                  <a:srgbClr val="FF3300"/>
                </a:solidFill>
              </a:rPr>
              <a:t> </a:t>
            </a:r>
            <a:r>
              <a:rPr lang="en-US" altLang="zh-CN" sz="2400" dirty="0">
                <a:solidFill>
                  <a:srgbClr val="FF3300"/>
                </a:solidFill>
              </a:rPr>
              <a:t>q</a:t>
            </a:r>
            <a:r>
              <a:rPr lang="en-US" altLang="zh-CN" sz="2400" dirty="0">
                <a:solidFill>
                  <a:srgbClr val="FF3300"/>
                </a:solidFill>
                <a:latin typeface="宋体" charset="-122"/>
                <a:ea typeface="宋体" charset="-122"/>
              </a:rPr>
              <a:t>-</a:t>
            </a:r>
            <a:r>
              <a:rPr lang="en-US" altLang="zh-CN" sz="2400" dirty="0">
                <a:solidFill>
                  <a:srgbClr val="FF3300"/>
                </a:solidFill>
              </a:rPr>
              <a:t>&gt;</a:t>
            </a:r>
            <a:r>
              <a:rPr lang="en-US" altLang="zh-CN" sz="2400" dirty="0" err="1">
                <a:solidFill>
                  <a:srgbClr val="FF3300"/>
                </a:solidFill>
              </a:rPr>
              <a:t>llink</a:t>
            </a:r>
            <a:r>
              <a:rPr lang="en-US" altLang="zh-CN" sz="2400" dirty="0">
                <a:solidFill>
                  <a:srgbClr val="FF3300"/>
                </a:solidFill>
                <a:latin typeface="宋体" charset="-122"/>
                <a:ea typeface="宋体" charset="-122"/>
              </a:rPr>
              <a:t>-</a:t>
            </a:r>
            <a:r>
              <a:rPr lang="en-US" altLang="zh-CN" sz="2400" dirty="0">
                <a:solidFill>
                  <a:srgbClr val="FF3300"/>
                </a:solidFill>
              </a:rPr>
              <a:t>&gt;</a:t>
            </a:r>
            <a:r>
              <a:rPr lang="en-US" altLang="zh-CN" sz="2400" dirty="0" err="1">
                <a:solidFill>
                  <a:srgbClr val="FF3300"/>
                </a:solidFill>
              </a:rPr>
              <a:t>rlink</a:t>
            </a:r>
            <a:r>
              <a:rPr lang="en-US" altLang="zh-CN" sz="2400" dirty="0">
                <a:solidFill>
                  <a:srgbClr val="FF3300"/>
                </a:solidFill>
              </a:rPr>
              <a:t>=q</a:t>
            </a:r>
            <a:r>
              <a:rPr lang="en-US" altLang="zh-CN" sz="2400" dirty="0">
                <a:solidFill>
                  <a:srgbClr val="FF3300"/>
                </a:solidFill>
                <a:latin typeface="宋体" charset="-122"/>
                <a:ea typeface="宋体" charset="-122"/>
              </a:rPr>
              <a:t>-</a:t>
            </a:r>
            <a:r>
              <a:rPr lang="en-US" altLang="zh-CN" sz="2400" dirty="0">
                <a:solidFill>
                  <a:srgbClr val="FF3300"/>
                </a:solidFill>
              </a:rPr>
              <a:t>&gt;</a:t>
            </a:r>
            <a:r>
              <a:rPr lang="en-US" altLang="zh-CN" sz="2400" dirty="0" err="1">
                <a:solidFill>
                  <a:srgbClr val="FF3300"/>
                </a:solidFill>
              </a:rPr>
              <a:t>rlink</a:t>
            </a:r>
            <a:r>
              <a:rPr lang="en-US" altLang="zh-CN" sz="2400" dirty="0">
                <a:solidFill>
                  <a:srgbClr val="FF3300"/>
                </a:solidFill>
              </a:rPr>
              <a:t>;</a:t>
            </a:r>
          </a:p>
        </p:txBody>
      </p:sp>
      <p:sp>
        <p:nvSpPr>
          <p:cNvPr id="341029" name="Rectangle 37"/>
          <p:cNvSpPr>
            <a:spLocks noChangeArrowheads="1"/>
          </p:cNvSpPr>
          <p:nvPr/>
        </p:nvSpPr>
        <p:spPr bwMode="auto">
          <a:xfrm>
            <a:off x="2498726" y="3941763"/>
            <a:ext cx="4335463" cy="457200"/>
          </a:xfrm>
          <a:prstGeom prst="rect">
            <a:avLst/>
          </a:prstGeom>
          <a:noFill/>
          <a:ln w="9525">
            <a:noFill/>
            <a:miter lim="800000"/>
            <a:headEnd/>
            <a:tailEnd/>
          </a:ln>
        </p:spPr>
        <p:txBody>
          <a:bodyPr anchor="ctr">
            <a:spAutoFit/>
          </a:bodyPr>
          <a:lstStyle/>
          <a:p>
            <a:pPr fontAlgn="base"/>
            <a:r>
              <a:rPr lang="zh-CN" altLang="zh-CN" sz="2400">
                <a:solidFill>
                  <a:srgbClr val="FF3300"/>
                </a:solidFill>
              </a:rPr>
              <a:t> </a:t>
            </a:r>
            <a:r>
              <a:rPr lang="zh-CN" altLang="en-US" sz="2400">
                <a:solidFill>
                  <a:srgbClr val="FF3300"/>
                </a:solidFill>
              </a:rPr>
              <a:t>q</a:t>
            </a:r>
            <a:r>
              <a:rPr lang="zh-CN" altLang="en-US" sz="2400">
                <a:solidFill>
                  <a:srgbClr val="FF3300"/>
                </a:solidFill>
                <a:latin typeface="宋体" charset="-122"/>
                <a:ea typeface="宋体" charset="-122"/>
              </a:rPr>
              <a:t>-</a:t>
            </a:r>
            <a:r>
              <a:rPr lang="zh-CN" altLang="en-US" sz="2400">
                <a:solidFill>
                  <a:srgbClr val="FF3300"/>
                </a:solidFill>
              </a:rPr>
              <a:t>&gt;</a:t>
            </a:r>
            <a:r>
              <a:rPr lang="en-US" altLang="zh-CN" sz="2400">
                <a:solidFill>
                  <a:srgbClr val="FF3300"/>
                </a:solidFill>
              </a:rPr>
              <a:t>rlink</a:t>
            </a:r>
            <a:r>
              <a:rPr lang="en-US" altLang="zh-CN" sz="2400">
                <a:solidFill>
                  <a:srgbClr val="FF3300"/>
                </a:solidFill>
                <a:latin typeface="宋体" charset="-122"/>
                <a:ea typeface="宋体" charset="-122"/>
              </a:rPr>
              <a:t>-</a:t>
            </a:r>
            <a:r>
              <a:rPr lang="en-US" altLang="zh-CN" sz="2400">
                <a:solidFill>
                  <a:srgbClr val="FF3300"/>
                </a:solidFill>
              </a:rPr>
              <a:t>&gt;llink=q</a:t>
            </a:r>
            <a:r>
              <a:rPr lang="en-US" altLang="zh-CN" sz="2400">
                <a:solidFill>
                  <a:srgbClr val="FF3300"/>
                </a:solidFill>
                <a:latin typeface="宋体" charset="-122"/>
                <a:ea typeface="宋体" charset="-122"/>
              </a:rPr>
              <a:t>-</a:t>
            </a:r>
            <a:r>
              <a:rPr lang="en-US" altLang="zh-CN" sz="2400">
                <a:solidFill>
                  <a:srgbClr val="FF3300"/>
                </a:solidFill>
              </a:rPr>
              <a:t>&gt;llink;</a:t>
            </a:r>
          </a:p>
        </p:txBody>
      </p:sp>
      <p:sp>
        <p:nvSpPr>
          <p:cNvPr id="341030" name="Rectangle 38"/>
          <p:cNvSpPr>
            <a:spLocks noChangeArrowheads="1"/>
          </p:cNvSpPr>
          <p:nvPr/>
        </p:nvSpPr>
        <p:spPr bwMode="auto">
          <a:xfrm>
            <a:off x="2590800" y="4283075"/>
            <a:ext cx="7696200" cy="457200"/>
          </a:xfrm>
          <a:prstGeom prst="rect">
            <a:avLst/>
          </a:prstGeom>
          <a:noFill/>
          <a:ln w="9525">
            <a:noFill/>
            <a:miter lim="800000"/>
            <a:headEnd/>
            <a:tailEnd/>
          </a:ln>
        </p:spPr>
        <p:txBody>
          <a:bodyPr wrap="square" anchor="ctr">
            <a:spAutoFit/>
          </a:bodyPr>
          <a:lstStyle/>
          <a:p>
            <a:pPr fontAlgn="base"/>
            <a:r>
              <a:rPr lang="en-US" altLang="zh-CN" sz="2400" dirty="0">
                <a:solidFill>
                  <a:srgbClr val="002F8C"/>
                </a:solidFill>
              </a:rPr>
              <a:t>free(q);                               </a:t>
            </a:r>
            <a:r>
              <a:rPr lang="en-US" altLang="zh-CN" sz="2100" dirty="0">
                <a:solidFill>
                  <a:srgbClr val="002F8C"/>
                </a:solidFill>
                <a:ea typeface="宋体" charset="-122"/>
              </a:rPr>
              <a:t>/*</a:t>
            </a:r>
            <a:r>
              <a:rPr lang="en-US" altLang="zh-CN" sz="2100" dirty="0">
                <a:solidFill>
                  <a:srgbClr val="002F8C"/>
                </a:solidFill>
                <a:latin typeface="宋体" charset="-122"/>
              </a:rPr>
              <a:t> </a:t>
            </a:r>
            <a:r>
              <a:rPr lang="zh-CN" altLang="en-US" sz="2100" dirty="0">
                <a:solidFill>
                  <a:srgbClr val="002F8C"/>
                </a:solidFill>
                <a:latin typeface="宋体" charset="-122"/>
                <a:ea typeface="幼圆" pitchFamily="49" charset="-122"/>
              </a:rPr>
              <a:t>释放被删除的结点的存储空间</a:t>
            </a:r>
            <a:r>
              <a:rPr lang="zh-CN" altLang="en-US" sz="2100" dirty="0">
                <a:solidFill>
                  <a:srgbClr val="002F8C"/>
                </a:solidFill>
                <a:latin typeface="宋体" charset="-122"/>
              </a:rPr>
              <a:t> </a:t>
            </a:r>
            <a:r>
              <a:rPr lang="zh-CN" altLang="en-US" sz="2100" dirty="0">
                <a:solidFill>
                  <a:srgbClr val="002F8C"/>
                </a:solidFill>
                <a:ea typeface="宋体" charset="-122"/>
              </a:rPr>
              <a:t>*</a:t>
            </a:r>
            <a:r>
              <a:rPr lang="zh-CN" altLang="zh-CN" sz="2100" dirty="0">
                <a:solidFill>
                  <a:srgbClr val="002F8C"/>
                </a:solidFill>
                <a:ea typeface="宋体" charset="-122"/>
              </a:rPr>
              <a:t>/ </a:t>
            </a:r>
            <a:endParaRPr lang="zh-CN" altLang="en-US" sz="2100" dirty="0">
              <a:solidFill>
                <a:srgbClr val="002F8C"/>
              </a:solidFill>
              <a:ea typeface="宋体" charset="-122"/>
            </a:endParaRPr>
          </a:p>
        </p:txBody>
      </p:sp>
      <p:sp>
        <p:nvSpPr>
          <p:cNvPr id="341032" name="Rectangle 40"/>
          <p:cNvSpPr>
            <a:spLocks noChangeArrowheads="1"/>
          </p:cNvSpPr>
          <p:nvPr/>
        </p:nvSpPr>
        <p:spPr bwMode="auto">
          <a:xfrm>
            <a:off x="1754304" y="1196183"/>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dirty="0" err="1">
                <a:solidFill>
                  <a:srgbClr val="002F8C"/>
                </a:solidFill>
              </a:rPr>
              <a:t>int</a:t>
            </a:r>
            <a:r>
              <a:rPr lang="en-US" altLang="zh-CN" sz="2300" dirty="0">
                <a:solidFill>
                  <a:srgbClr val="002F8C"/>
                </a:solidFill>
              </a:rPr>
              <a:t>  </a:t>
            </a:r>
            <a:r>
              <a:rPr lang="en-US" altLang="zh-CN" sz="2300" dirty="0" err="1">
                <a:solidFill>
                  <a:srgbClr val="002F8C"/>
                </a:solidFill>
              </a:rPr>
              <a:t>deleteDNode</a:t>
            </a:r>
            <a:r>
              <a:rPr lang="en-US" altLang="zh-CN" sz="2300" dirty="0">
                <a:solidFill>
                  <a:srgbClr val="002F8C"/>
                </a:solidFill>
              </a:rPr>
              <a:t>(</a:t>
            </a:r>
            <a:r>
              <a:rPr lang="en-US" altLang="zh-CN" sz="2300" dirty="0" err="1">
                <a:solidFill>
                  <a:srgbClr val="002F8C"/>
                </a:solidFill>
              </a:rPr>
              <a:t>DNodeptr</a:t>
            </a:r>
            <a:r>
              <a:rPr lang="en-US" altLang="zh-CN" sz="2300" dirty="0">
                <a:solidFill>
                  <a:srgbClr val="002F8C"/>
                </a:solidFill>
              </a:rPr>
              <a:t> list, </a:t>
            </a:r>
            <a:r>
              <a:rPr lang="en-US" altLang="zh-CN" sz="2300" dirty="0" err="1">
                <a:solidFill>
                  <a:srgbClr val="002F8C"/>
                </a:solidFill>
              </a:rPr>
              <a:t>ElemType</a:t>
            </a:r>
            <a:r>
              <a:rPr lang="en-US" altLang="zh-CN" sz="2300" dirty="0">
                <a:solidFill>
                  <a:srgbClr val="002F8C"/>
                </a:solidFill>
              </a:rPr>
              <a:t> x)</a:t>
            </a:r>
          </a:p>
          <a:p>
            <a:pPr fontAlgn="base">
              <a:spcBef>
                <a:spcPct val="0"/>
              </a:spcBef>
            </a:pPr>
            <a:r>
              <a:rPr lang="en-US" altLang="zh-CN" sz="2300" dirty="0">
                <a:solidFill>
                  <a:srgbClr val="002F8C"/>
                </a:solidFill>
              </a:rPr>
              <a:t>{      </a:t>
            </a:r>
            <a:r>
              <a:rPr lang="en-US" altLang="zh-CN" sz="2300" dirty="0" err="1">
                <a:solidFill>
                  <a:srgbClr val="002F8C"/>
                </a:solidFill>
              </a:rPr>
              <a:t>DNodeptr</a:t>
            </a:r>
            <a:r>
              <a:rPr lang="en-US" altLang="zh-CN" sz="2300" dirty="0">
                <a:solidFill>
                  <a:srgbClr val="002F8C"/>
                </a:solidFill>
              </a:rPr>
              <a:t> q;</a:t>
            </a: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300" dirty="0">
              <a:solidFill>
                <a:srgbClr val="002F8C"/>
              </a:solidFill>
            </a:endParaRPr>
          </a:p>
          <a:p>
            <a:pPr fontAlgn="base">
              <a:spcBef>
                <a:spcPct val="0"/>
              </a:spcBef>
            </a:pPr>
            <a:endParaRPr lang="en-US" altLang="zh-CN" sz="2400" dirty="0">
              <a:solidFill>
                <a:srgbClr val="002F8C"/>
              </a:solidFill>
            </a:endParaRPr>
          </a:p>
          <a:p>
            <a:pPr fontAlgn="base">
              <a:spcBef>
                <a:spcPct val="0"/>
              </a:spcBef>
            </a:pPr>
            <a:r>
              <a:rPr lang="en-US" altLang="zh-CN" sz="2400" dirty="0">
                <a:solidFill>
                  <a:srgbClr val="002F8C"/>
                </a:solidFill>
              </a:rPr>
              <a:t>}</a:t>
            </a:r>
          </a:p>
        </p:txBody>
      </p:sp>
      <p:sp>
        <p:nvSpPr>
          <p:cNvPr id="341048" name="Rectangle 56"/>
          <p:cNvSpPr>
            <a:spLocks noChangeArrowheads="1"/>
          </p:cNvSpPr>
          <p:nvPr/>
        </p:nvSpPr>
        <p:spPr bwMode="auto">
          <a:xfrm>
            <a:off x="2590800" y="4570413"/>
            <a:ext cx="7696200" cy="457200"/>
          </a:xfrm>
          <a:prstGeom prst="rect">
            <a:avLst/>
          </a:prstGeom>
          <a:noFill/>
          <a:ln w="9525">
            <a:noFill/>
            <a:miter lim="800000"/>
            <a:headEnd/>
            <a:tailEnd/>
          </a:ln>
        </p:spPr>
        <p:txBody>
          <a:bodyPr anchor="ctr">
            <a:spAutoFit/>
          </a:bodyPr>
          <a:lstStyle/>
          <a:p>
            <a:pPr fontAlgn="base"/>
            <a:r>
              <a:rPr lang="en-US" altLang="zh-CN" sz="2400" dirty="0">
                <a:solidFill>
                  <a:srgbClr val="002F8C"/>
                </a:solidFill>
              </a:rPr>
              <a:t>return 1;                            </a:t>
            </a:r>
            <a:r>
              <a:rPr lang="en-US" altLang="zh-CN" sz="2100" dirty="0">
                <a:solidFill>
                  <a:srgbClr val="002F8C"/>
                </a:solidFill>
                <a:ea typeface="宋体" charset="-122"/>
              </a:rPr>
              <a:t>/*</a:t>
            </a:r>
            <a:r>
              <a:rPr lang="en-US" altLang="zh-CN" sz="2100" dirty="0">
                <a:solidFill>
                  <a:srgbClr val="002F8C"/>
                </a:solidFill>
                <a:latin typeface="宋体" charset="-122"/>
              </a:rPr>
              <a:t> </a:t>
            </a:r>
            <a:r>
              <a:rPr lang="zh-CN" altLang="en-US" sz="2100" dirty="0">
                <a:solidFill>
                  <a:srgbClr val="002F8C"/>
                </a:solidFill>
                <a:latin typeface="宋体" charset="-122"/>
                <a:ea typeface="幼圆" pitchFamily="49" charset="-122"/>
              </a:rPr>
              <a:t>删除成功</a:t>
            </a:r>
            <a:r>
              <a:rPr lang="zh-CN" altLang="en-US" sz="2100" dirty="0">
                <a:solidFill>
                  <a:srgbClr val="002F8C"/>
                </a:solidFill>
                <a:latin typeface="宋体" charset="-122"/>
              </a:rPr>
              <a:t> </a:t>
            </a:r>
            <a:r>
              <a:rPr lang="zh-CN" altLang="en-US" sz="2100" dirty="0">
                <a:solidFill>
                  <a:srgbClr val="002F8C"/>
                </a:solidFill>
                <a:ea typeface="宋体" charset="-122"/>
              </a:rPr>
              <a:t>*</a:t>
            </a:r>
            <a:r>
              <a:rPr lang="zh-CN" altLang="zh-CN" sz="2100" dirty="0">
                <a:solidFill>
                  <a:srgbClr val="002F8C"/>
                </a:solidFill>
                <a:ea typeface="宋体" charset="-122"/>
              </a:rPr>
              <a:t>/ </a:t>
            </a:r>
            <a:endParaRPr lang="en-US" altLang="zh-CN" sz="2100" dirty="0">
              <a:solidFill>
                <a:srgbClr val="002F8C"/>
              </a:solidFill>
              <a:ea typeface="宋体" charset="-122"/>
            </a:endParaRPr>
          </a:p>
        </p:txBody>
      </p:sp>
      <p:grpSp>
        <p:nvGrpSpPr>
          <p:cNvPr id="2" name="Group 69"/>
          <p:cNvGrpSpPr>
            <a:grpSpLocks/>
          </p:cNvGrpSpPr>
          <p:nvPr/>
        </p:nvGrpSpPr>
        <p:grpSpPr bwMode="auto">
          <a:xfrm>
            <a:off x="2235994" y="1789933"/>
            <a:ext cx="7720013" cy="1368152"/>
            <a:chOff x="672" y="1044"/>
            <a:chExt cx="4863" cy="1020"/>
          </a:xfrm>
        </p:grpSpPr>
        <p:sp>
          <p:nvSpPr>
            <p:cNvPr id="57390" name="Rectangle 60"/>
            <p:cNvSpPr>
              <a:spLocks noChangeArrowheads="1"/>
            </p:cNvSpPr>
            <p:nvPr/>
          </p:nvSpPr>
          <p:spPr bwMode="auto">
            <a:xfrm>
              <a:off x="672" y="1392"/>
              <a:ext cx="32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a:p>
          </p:txBody>
        </p:sp>
        <p:sp>
          <p:nvSpPr>
            <p:cNvPr id="57392" name="Text Box 62"/>
            <p:cNvSpPr txBox="1">
              <a:spLocks noChangeArrowheads="1"/>
            </p:cNvSpPr>
            <p:nvPr/>
          </p:nvSpPr>
          <p:spPr bwMode="auto">
            <a:xfrm>
              <a:off x="3560" y="1044"/>
              <a:ext cx="1960" cy="344"/>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6324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a:solidFill>
                    <a:srgbClr val="FF3300"/>
                  </a:solidFill>
                  <a:ea typeface="幼圆" pitchFamily="49" charset="-122"/>
                </a:rPr>
                <a:t>时间复杂度</a:t>
              </a:r>
              <a:r>
                <a:rPr lang="en-US" altLang="zh-CN" sz="2800">
                  <a:solidFill>
                    <a:srgbClr val="FF3300"/>
                  </a:solidFill>
                  <a:ea typeface="幼圆" pitchFamily="49" charset="-122"/>
                </a:rPr>
                <a:t>O(n)</a:t>
              </a:r>
              <a:endParaRPr lang="zh-CN" altLang="en-US" sz="2800">
                <a:solidFill>
                  <a:srgbClr val="FF3300"/>
                </a:solidFill>
                <a:ea typeface="幼圆" pitchFamily="49" charset="-122"/>
              </a:endParaRPr>
            </a:p>
          </p:txBody>
        </p:sp>
      </p:grpSp>
      <p:grpSp>
        <p:nvGrpSpPr>
          <p:cNvPr id="4" name="Group 76"/>
          <p:cNvGrpSpPr>
            <a:grpSpLocks/>
          </p:cNvGrpSpPr>
          <p:nvPr/>
        </p:nvGrpSpPr>
        <p:grpSpPr bwMode="auto">
          <a:xfrm>
            <a:off x="2795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45" y="3553"/>
                <a:ext cx="275" cy="291"/>
              </a:xfrm>
              <a:prstGeom prst="rect">
                <a:avLst/>
              </a:prstGeom>
              <a:noFill/>
              <a:ln w="9525">
                <a:noFill/>
                <a:miter lim="800000"/>
                <a:headEnd/>
                <a:tailEnd/>
              </a:ln>
            </p:spPr>
            <p:txBody>
              <a:bodyPr wrap="none">
                <a:spAutoFit/>
              </a:bodyPr>
              <a:lstStyle/>
              <a:p>
                <a:pPr algn="ctr"/>
                <a:r>
                  <a:rPr lang="zh-CN" altLang="en-US" sz="240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915" y="3553"/>
                <a:ext cx="275" cy="291"/>
              </a:xfrm>
              <a:prstGeom prst="rect">
                <a:avLst/>
              </a:prstGeom>
              <a:noFill/>
              <a:ln w="9525">
                <a:noFill/>
                <a:miter lim="800000"/>
                <a:headEnd/>
                <a:tailEnd/>
              </a:ln>
            </p:spPr>
            <p:txBody>
              <a:bodyPr wrap="none">
                <a:spAutoFit/>
              </a:bodyPr>
              <a:lstStyle/>
              <a:p>
                <a:pPr algn="ctr"/>
                <a:r>
                  <a:rPr lang="zh-CN" altLang="en-US" sz="240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8" y="3585"/>
                <a:ext cx="196" cy="291"/>
              </a:xfrm>
              <a:prstGeom prst="rect">
                <a:avLst/>
              </a:prstGeom>
              <a:noFill/>
              <a:ln w="9525">
                <a:noFill/>
                <a:miter lim="800000"/>
                <a:headEnd/>
                <a:tailEnd/>
              </a:ln>
            </p:spPr>
            <p:txBody>
              <a:bodyPr wrap="none">
                <a:spAutoFit/>
              </a:bodyPr>
              <a:lstStyle/>
              <a:p>
                <a:pPr algn="ctr"/>
                <a:r>
                  <a:rPr lang="en-US" altLang="zh-CN" sz="240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839416" y="182237"/>
            <a:ext cx="2371726" cy="828675"/>
            <a:chOff x="248" y="147"/>
            <a:chExt cx="1494" cy="522"/>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20903211">
              <a:off x="557" y="190"/>
              <a:ext cx="1185" cy="233"/>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dirty="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blinds(horizontal)">
                                      <p:cBhvr>
                                        <p:cTn id="17" dur="500"/>
                                        <p:tgtEl>
                                          <p:spTgt spid="3410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1029"/>
                                        </p:tgtEl>
                                        <p:attrNameLst>
                                          <p:attrName>style.visibility</p:attrName>
                                        </p:attrNameLst>
                                      </p:cBhvr>
                                      <p:to>
                                        <p:strVal val="visible"/>
                                      </p:to>
                                    </p:set>
                                    <p:animEffect transition="in" filter="blinds(horizontal)">
                                      <p:cBhvr>
                                        <p:cTn id="20" dur="500"/>
                                        <p:tgtEl>
                                          <p:spTgt spid="341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1030"/>
                                        </p:tgtEl>
                                        <p:attrNameLst>
                                          <p:attrName>style.visibility</p:attrName>
                                        </p:attrNameLst>
                                      </p:cBhvr>
                                      <p:to>
                                        <p:strVal val="visible"/>
                                      </p:to>
                                    </p:set>
                                    <p:animEffect transition="in" filter="blinds(horizontal)">
                                      <p:cBhvr>
                                        <p:cTn id="23" dur="500"/>
                                        <p:tgtEl>
                                          <p:spTgt spid="3410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p:bldP spid="341029" grpId="0"/>
      <p:bldP spid="34103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2280022" y="2601913"/>
            <a:ext cx="4897438" cy="549275"/>
          </a:xfrm>
          <a:prstGeom prst="rect">
            <a:avLst/>
          </a:prstGeom>
          <a:noFill/>
          <a:ln w="9525">
            <a:noFill/>
            <a:miter lim="800000"/>
            <a:headEnd/>
            <a:tailEnd/>
          </a:ln>
        </p:spPr>
        <p:txBody>
          <a:bodyPr>
            <a:spAutoFit/>
          </a:bodyPr>
          <a:lstStyle/>
          <a:p>
            <a:r>
              <a:rPr lang="zh-CN" altLang="en-US" sz="3000">
                <a:solidFill>
                  <a:srgbClr val="000099"/>
                </a:solidFill>
                <a:ea typeface="宋体" charset="-122"/>
              </a:rPr>
              <a:t>( </a:t>
            </a:r>
            <a:r>
              <a:rPr lang="en-US" altLang="zh-CN" sz="3000">
                <a:solidFill>
                  <a:srgbClr val="000099"/>
                </a:solidFill>
                <a:ea typeface="宋体" charset="-122"/>
              </a:rPr>
              <a:t>a</a:t>
            </a:r>
            <a:r>
              <a:rPr lang="en-US" altLang="zh-CN" sz="3000" baseline="-46000">
                <a:solidFill>
                  <a:srgbClr val="000099"/>
                </a:solidFill>
                <a:ea typeface="宋体" charset="-122"/>
              </a:rPr>
              <a:t>1</a:t>
            </a:r>
            <a:r>
              <a:rPr lang="en-US" altLang="zh-CN" sz="3000">
                <a:solidFill>
                  <a:srgbClr val="000099"/>
                </a:solidFill>
                <a:ea typeface="宋体" charset="-122"/>
              </a:rPr>
              <a:t>,  a</a:t>
            </a:r>
            <a:r>
              <a:rPr lang="en-US" altLang="zh-CN" sz="3000" baseline="-46000">
                <a:solidFill>
                  <a:srgbClr val="000099"/>
                </a:solidFill>
                <a:ea typeface="宋体" charset="-122"/>
              </a:rPr>
              <a:t>2</a:t>
            </a:r>
            <a:r>
              <a:rPr lang="en-US" altLang="zh-CN" sz="3000">
                <a:solidFill>
                  <a:srgbClr val="000099"/>
                </a:solidFill>
                <a:ea typeface="宋体" charset="-122"/>
              </a:rPr>
              <a:t>,  a</a:t>
            </a:r>
            <a:r>
              <a:rPr lang="en-US" altLang="zh-CN" sz="3000" baseline="-46000">
                <a:solidFill>
                  <a:srgbClr val="000099"/>
                </a:solidFill>
                <a:ea typeface="宋体" charset="-122"/>
              </a:rPr>
              <a:t>3</a:t>
            </a:r>
            <a:r>
              <a:rPr lang="en-US" altLang="zh-CN" sz="3000">
                <a:solidFill>
                  <a:srgbClr val="000099"/>
                </a:solidFill>
                <a:ea typeface="宋体" charset="-122"/>
              </a:rPr>
              <a:t>,   </a:t>
            </a:r>
            <a:r>
              <a:rPr lang="en-US" altLang="zh-CN" sz="3000">
                <a:solidFill>
                  <a:srgbClr val="000099"/>
                </a:solidFill>
                <a:ea typeface="宋体" charset="-122"/>
                <a:cs typeface="Times New Roman" pitchFamily="18" charset="0"/>
              </a:rPr>
              <a:t>… ,  </a:t>
            </a:r>
            <a:r>
              <a:rPr lang="en-US" altLang="zh-CN" sz="3000">
                <a:solidFill>
                  <a:srgbClr val="000099"/>
                </a:solidFill>
                <a:ea typeface="宋体" charset="-122"/>
              </a:rPr>
              <a:t>a</a:t>
            </a:r>
            <a:r>
              <a:rPr lang="en-US" altLang="zh-CN" sz="3000" baseline="-46000">
                <a:solidFill>
                  <a:srgbClr val="000099"/>
                </a:solidFill>
                <a:ea typeface="宋体" charset="-122"/>
              </a:rPr>
              <a:t>n–1</a:t>
            </a:r>
            <a:r>
              <a:rPr lang="en-US" altLang="zh-CN" sz="3000">
                <a:solidFill>
                  <a:srgbClr val="000099"/>
                </a:solidFill>
                <a:ea typeface="宋体" charset="-122"/>
              </a:rPr>
              <a:t>,  a</a:t>
            </a:r>
            <a:r>
              <a:rPr lang="en-US" altLang="zh-CN" sz="3000" baseline="-46000">
                <a:solidFill>
                  <a:srgbClr val="000099"/>
                </a:solidFill>
                <a:ea typeface="宋体" charset="-122"/>
              </a:rPr>
              <a:t>n </a:t>
            </a:r>
            <a:r>
              <a:rPr lang="en-US" altLang="zh-CN" sz="3000">
                <a:solidFill>
                  <a:srgbClr val="000099"/>
                </a:solidFill>
                <a:ea typeface="宋体" charset="-122"/>
              </a:rPr>
              <a:t>)</a:t>
            </a:r>
          </a:p>
        </p:txBody>
      </p:sp>
      <p:grpSp>
        <p:nvGrpSpPr>
          <p:cNvPr id="2" name="Group 5"/>
          <p:cNvGrpSpPr>
            <a:grpSpLocks/>
          </p:cNvGrpSpPr>
          <p:nvPr/>
        </p:nvGrpSpPr>
        <p:grpSpPr bwMode="auto">
          <a:xfrm>
            <a:off x="2135560" y="342900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78" cy="33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78" cy="33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78" cy="33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48" cy="33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78" cy="33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89" cy="310"/>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44" cy="33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7301663" y="2751183"/>
            <a:ext cx="195306" cy="406144"/>
            <a:chOff x="4747" y="532"/>
            <a:chExt cx="98" cy="222"/>
          </a:xfrm>
        </p:grpSpPr>
        <p:sp>
          <p:nvSpPr>
            <p:cNvPr id="58481" name="Freeform 59"/>
            <p:cNvSpPr>
              <a:spLocks/>
            </p:cNvSpPr>
            <p:nvPr/>
          </p:nvSpPr>
          <p:spPr bwMode="auto">
            <a:xfrm>
              <a:off x="4747" y="552"/>
              <a:ext cx="93" cy="202"/>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752" y="532"/>
              <a:ext cx="93" cy="202"/>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422897" y="171132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5796335" y="4244977"/>
            <a:ext cx="2343150" cy="1152526"/>
            <a:chOff x="3417" y="1942"/>
            <a:chExt cx="1476" cy="726"/>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3966" y="1942"/>
              <a:ext cx="649" cy="698"/>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649" y="1970"/>
              <a:ext cx="649" cy="698"/>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 calcmode="lin" valueType="num">
                                      <p:cBhvr>
                                        <p:cTn id="20" dur="500" fill="hold"/>
                                        <p:tgtEl>
                                          <p:spTgt spid="25"/>
                                        </p:tgtEl>
                                        <p:attrNameLst>
                                          <p:attrName>ppt_x</p:attrName>
                                        </p:attrNameLst>
                                      </p:cBhvr>
                                      <p:tavLst>
                                        <p:tav tm="0">
                                          <p:val>
                                            <p:fltVal val="0.5"/>
                                          </p:val>
                                        </p:tav>
                                        <p:tav tm="100000">
                                          <p:val>
                                            <p:strVal val="#ppt_x"/>
                                          </p:val>
                                        </p:tav>
                                      </p:tavLst>
                                    </p:anim>
                                    <p:anim calcmode="lin" valueType="num">
                                      <p:cBhvr>
                                        <p:cTn id="21"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1221160" y="1684784"/>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804"/>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a:solidFill>
                    <a:srgbClr val="000099"/>
                  </a:solidFill>
                  <a:latin typeface="幼圆" pitchFamily="49" charset="-122"/>
                  <a:ea typeface="幼圆" pitchFamily="49" charset="-122"/>
                </a:rPr>
                <a:t>    用一组</a:t>
              </a:r>
              <a:r>
                <a:rPr lang="zh-CN" altLang="en-US" sz="2700">
                  <a:solidFill>
                    <a:schemeClr val="accent2"/>
                  </a:solidFill>
                  <a:latin typeface="幼圆" pitchFamily="49" charset="-122"/>
                  <a:ea typeface="幼圆" pitchFamily="49" charset="-122"/>
                </a:rPr>
                <a:t>地址连续</a:t>
              </a:r>
              <a:r>
                <a:rPr lang="zh-CN" altLang="en-US" sz="270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a:solidFill>
                    <a:srgbClr val="000099"/>
                  </a:solidFill>
                  <a:latin typeface="幼圆" pitchFamily="49" charset="-122"/>
                  <a:ea typeface="幼圆" pitchFamily="49" charset="-122"/>
                </a:rPr>
                <a:t>数据元素的存储位置直接反映</a:t>
              </a:r>
              <a:r>
                <a:rPr lang="zh-CN" altLang="en-US" sz="2700">
                  <a:solidFill>
                    <a:srgbClr val="000099"/>
                  </a:solidFill>
                </a:rPr>
                <a:t>。   </a:t>
              </a:r>
              <a:endParaRPr lang="zh-CN" altLang="en-US" sz="2700">
                <a:solidFill>
                  <a:srgbClr val="000099"/>
                </a:solidFill>
                <a:ea typeface="宋体" charset="-122"/>
              </a:endParaRPr>
            </a:p>
          </p:txBody>
        </p:sp>
      </p:grpSp>
      <p:sp>
        <p:nvSpPr>
          <p:cNvPr id="424975" name="Text Box 15"/>
          <p:cNvSpPr txBox="1">
            <a:spLocks noChangeArrowheads="1"/>
          </p:cNvSpPr>
          <p:nvPr/>
        </p:nvSpPr>
        <p:spPr bwMode="auto">
          <a:xfrm>
            <a:off x="2135560" y="3284984"/>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a:solidFill>
                  <a:srgbClr val="002F8C"/>
                </a:solidFill>
              </a:rPr>
              <a:t>    </a:t>
            </a:r>
            <a:r>
              <a:rPr lang="zh-CN" altLang="en-US" sz="2900">
                <a:solidFill>
                  <a:srgbClr val="002F8C"/>
                </a:solidFill>
              </a:rPr>
              <a:t>   </a:t>
            </a:r>
            <a:r>
              <a:rPr lang="zh-CN" altLang="zh-CN" sz="2900">
                <a:solidFill>
                  <a:srgbClr val="002F8C"/>
                </a:solidFill>
              </a:rPr>
              <a:t>( </a:t>
            </a:r>
            <a:r>
              <a:rPr lang="zh-CN" altLang="en-US" sz="2900">
                <a:solidFill>
                  <a:srgbClr val="002F8C"/>
                </a:solidFill>
              </a:rPr>
              <a:t> </a:t>
            </a:r>
            <a:r>
              <a:rPr lang="en-US" altLang="zh-CN" sz="2900">
                <a:solidFill>
                  <a:srgbClr val="002F8C"/>
                </a:solidFill>
              </a:rPr>
              <a:t>a</a:t>
            </a:r>
            <a:r>
              <a:rPr lang="en-US" altLang="zh-CN" sz="2900" baseline="-25000">
                <a:solidFill>
                  <a:srgbClr val="002F8C"/>
                </a:solidFill>
              </a:rPr>
              <a:t>1</a:t>
            </a:r>
            <a:r>
              <a:rPr lang="en-US" altLang="zh-CN" sz="2900">
                <a:solidFill>
                  <a:srgbClr val="002F8C"/>
                </a:solidFill>
              </a:rPr>
              <a:t>，a</a:t>
            </a:r>
            <a:r>
              <a:rPr lang="en-US" altLang="zh-CN" sz="2900" baseline="-25000">
                <a:solidFill>
                  <a:srgbClr val="002F8C"/>
                </a:solidFill>
              </a:rPr>
              <a:t>2</a:t>
            </a:r>
            <a:r>
              <a:rPr lang="en-US" altLang="zh-CN" sz="2900">
                <a:solidFill>
                  <a:srgbClr val="002F8C"/>
                </a:solidFill>
              </a:rPr>
              <a:t>，a</a:t>
            </a:r>
            <a:r>
              <a:rPr lang="en-US" altLang="zh-CN" sz="2900" baseline="-25000">
                <a:solidFill>
                  <a:srgbClr val="002F8C"/>
                </a:solidFill>
              </a:rPr>
              <a:t>3</a:t>
            </a:r>
            <a:r>
              <a:rPr lang="en-US" altLang="zh-CN" sz="2900">
                <a:solidFill>
                  <a:srgbClr val="002F8C"/>
                </a:solidFill>
              </a:rPr>
              <a:t>， ... ... ,  a</a:t>
            </a:r>
            <a:r>
              <a:rPr lang="en-US" altLang="zh-CN" sz="2900" baseline="-25000">
                <a:solidFill>
                  <a:srgbClr val="002F8C"/>
                </a:solidFill>
              </a:rPr>
              <a:t>n  </a:t>
            </a:r>
            <a:r>
              <a:rPr lang="en-US" altLang="zh-CN" sz="2900">
                <a:solidFill>
                  <a:srgbClr val="002F8C"/>
                </a:solidFill>
              </a:rPr>
              <a:t>)</a:t>
            </a:r>
            <a:endParaRPr lang="zh-CN" altLang="en-US" sz="2900">
              <a:solidFill>
                <a:srgbClr val="002F8C"/>
              </a:solidFill>
            </a:endParaRPr>
          </a:p>
        </p:txBody>
      </p:sp>
      <p:grpSp>
        <p:nvGrpSpPr>
          <p:cNvPr id="3" name="Group 58"/>
          <p:cNvGrpSpPr>
            <a:grpSpLocks/>
          </p:cNvGrpSpPr>
          <p:nvPr/>
        </p:nvGrpSpPr>
        <p:grpSpPr bwMode="auto">
          <a:xfrm>
            <a:off x="1456110" y="4961384"/>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a:solidFill>
                    <a:srgbClr val="000099"/>
                  </a:solidFill>
                  <a:ea typeface="幼圆" pitchFamily="49" charset="-122"/>
                </a:rPr>
                <a:t>k</a:t>
              </a:r>
              <a:r>
                <a:rPr lang="zh-CN" altLang="en-US" sz="2300">
                  <a:solidFill>
                    <a:srgbClr val="000099"/>
                  </a:solidFill>
                  <a:latin typeface="幼圆" pitchFamily="49" charset="-122"/>
                  <a:ea typeface="幼圆" pitchFamily="49" charset="-122"/>
                </a:rPr>
                <a:t>个</a:t>
              </a:r>
              <a:r>
                <a:rPr lang="en-US" altLang="zh-CN" sz="2300">
                  <a:solidFill>
                    <a:srgbClr val="000099"/>
                  </a:solidFill>
                  <a:latin typeface="幼圆" pitchFamily="49" charset="-122"/>
                  <a:ea typeface="幼圆" pitchFamily="49" charset="-122"/>
                </a:rPr>
                <a:t>(</a:t>
              </a:r>
              <a:r>
                <a:rPr lang="zh-CN" altLang="en-US" sz="230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631485" y="4178747"/>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a:solidFill>
                    <a:srgbClr val="FF3300"/>
                  </a:solidFill>
                  <a:ea typeface="宋体" charset="-122"/>
                </a:rPr>
                <a:t>LOC(a</a:t>
              </a:r>
              <a:r>
                <a:rPr lang="en-US" altLang="zh-CN" sz="2700" baseline="-25000">
                  <a:solidFill>
                    <a:srgbClr val="FF3300"/>
                  </a:solidFill>
                  <a:ea typeface="宋体" charset="-122"/>
                </a:rPr>
                <a:t>i</a:t>
              </a:r>
              <a:r>
                <a:rPr lang="en-US" altLang="zh-CN" sz="2700">
                  <a:solidFill>
                    <a:srgbClr val="FF3300"/>
                  </a:solidFill>
                  <a:ea typeface="宋体" charset="-122"/>
                </a:rPr>
                <a:t>)</a:t>
              </a:r>
            </a:p>
          </p:txBody>
        </p:sp>
      </p:grpSp>
      <p:grpSp>
        <p:nvGrpSpPr>
          <p:cNvPr id="5" name="Group 50"/>
          <p:cNvGrpSpPr>
            <a:grpSpLocks/>
          </p:cNvGrpSpPr>
          <p:nvPr/>
        </p:nvGrpSpPr>
        <p:grpSpPr bwMode="auto">
          <a:xfrm>
            <a:off x="954460" y="46484"/>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dirty="0">
                  <a:solidFill>
                    <a:srgbClr val="FF3300"/>
                  </a:solidFill>
                </a:rPr>
                <a:t> 2.2  线性表</a:t>
              </a:r>
              <a:r>
                <a:rPr kumimoji="1" lang="zh-CN" altLang="en-US" sz="3600">
                  <a:solidFill>
                    <a:srgbClr val="FF3300"/>
                  </a:solidFill>
                </a:rPr>
                <a:t>的顺序存储</a:t>
              </a:r>
              <a:r>
                <a:rPr kumimoji="1" lang="zh-CN" altLang="en-US" sz="3600" dirty="0">
                  <a:solidFill>
                    <a:srgbClr val="FF3300"/>
                  </a:solidFill>
                </a:rPr>
                <a:t>结构</a:t>
              </a:r>
            </a:p>
          </p:txBody>
        </p:sp>
      </p:grpSp>
      <p:grpSp>
        <p:nvGrpSpPr>
          <p:cNvPr id="6" name="Group 52"/>
          <p:cNvGrpSpPr>
            <a:grpSpLocks/>
          </p:cNvGrpSpPr>
          <p:nvPr/>
        </p:nvGrpSpPr>
        <p:grpSpPr bwMode="auto">
          <a:xfrm>
            <a:off x="973511" y="922784"/>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317" cy="349"/>
            </a:xfrm>
            <a:prstGeom prst="rect">
              <a:avLst/>
            </a:prstGeom>
            <a:noFill/>
            <a:ln w="12700" cap="sq">
              <a:noFill/>
              <a:miter lim="800000"/>
              <a:headEnd/>
              <a:tailEnd/>
            </a:ln>
          </p:spPr>
          <p:txBody>
            <a:bodyPr wrap="none">
              <a:spAutoFit/>
            </a:bodyPr>
            <a:lstStyle/>
            <a:p>
              <a:pPr fontAlgn="base">
                <a:spcBef>
                  <a:spcPct val="0"/>
                </a:spcBef>
              </a:pPr>
              <a:r>
                <a:rPr lang="en-US" altLang="zh-CN" sz="3000">
                  <a:solidFill>
                    <a:srgbClr val="000099"/>
                  </a:solidFill>
                  <a:latin typeface="幼圆" pitchFamily="49" charset="-122"/>
                  <a:ea typeface="幼圆" pitchFamily="49" charset="-122"/>
                </a:rPr>
                <a:t>2.2.1 </a:t>
              </a:r>
              <a:r>
                <a:rPr lang="zh-CN" altLang="en-US" sz="300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2243510" y="3894585"/>
            <a:ext cx="4768850" cy="1279525"/>
            <a:chOff x="1028" y="2592"/>
            <a:chExt cx="3004" cy="806"/>
          </a:xfrm>
        </p:grpSpPr>
        <p:grpSp>
          <p:nvGrpSpPr>
            <p:cNvPr id="8" name="Group 30"/>
            <p:cNvGrpSpPr>
              <a:grpSpLocks/>
            </p:cNvGrpSpPr>
            <p:nvPr/>
          </p:nvGrpSpPr>
          <p:grpSpPr bwMode="auto">
            <a:xfrm>
              <a:off x="1044" y="2865"/>
              <a:ext cx="2988" cy="533"/>
              <a:chOff x="1044" y="2736"/>
              <a:chExt cx="2988" cy="533"/>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dirty="0">
                        <a:solidFill>
                          <a:schemeClr val="bg1"/>
                        </a:solidFill>
                      </a:rPr>
                      <a:t>a</a:t>
                    </a:r>
                    <a:r>
                      <a:rPr lang="en-US" altLang="zh-CN" sz="2800" baseline="-25000" dirty="0">
                        <a:solidFill>
                          <a:schemeClr val="bg1"/>
                        </a:solidFill>
                      </a:rPr>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45"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33" y="3206"/>
                  <a:ext cx="417" cy="252"/>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a:solidFill>
                        <a:schemeClr val="bg1"/>
                      </a:solidFill>
                      <a:ea typeface="宋体" charset="-122"/>
                    </a:rPr>
                    <a:t>… …</a:t>
                  </a:r>
                </a:p>
              </p:txBody>
            </p:sp>
          </p:grpSp>
          <p:sp>
            <p:nvSpPr>
              <p:cNvPr id="55309" name="Text Box 47"/>
              <p:cNvSpPr txBox="1">
                <a:spLocks noChangeArrowheads="1"/>
              </p:cNvSpPr>
              <p:nvPr/>
            </p:nvSpPr>
            <p:spPr bwMode="auto">
              <a:xfrm>
                <a:off x="1044" y="3036"/>
                <a:ext cx="2587" cy="233"/>
              </a:xfrm>
              <a:prstGeom prst="rect">
                <a:avLst/>
              </a:prstGeom>
              <a:noFill/>
              <a:ln w="12700" cap="sq">
                <a:noFill/>
                <a:miter lim="800000"/>
                <a:headEnd/>
                <a:tailEnd/>
              </a:ln>
            </p:spPr>
            <p:txBody>
              <a:bodyPr wrap="none">
                <a:spAutoFit/>
              </a:bodyPr>
              <a:lstStyle/>
              <a:p>
                <a:pPr fontAlgn="base">
                  <a:spcBef>
                    <a:spcPct val="0"/>
                  </a:spcBef>
                </a:pPr>
                <a:r>
                  <a:rPr lang="en-US" altLang="zh-CN">
                    <a:solidFill>
                      <a:schemeClr val="bg2"/>
                    </a:solidFill>
                    <a:ea typeface="宋体" charset="-122"/>
                  </a:rPr>
                  <a:t>d</a:t>
                </a:r>
                <a:r>
                  <a:rPr lang="en-US" altLang="zh-CN" baseline="-25000">
                    <a:solidFill>
                      <a:schemeClr val="bg2"/>
                    </a:solidFill>
                    <a:ea typeface="宋体" charset="-122"/>
                  </a:rPr>
                  <a:t>1</a:t>
                </a:r>
                <a:r>
                  <a:rPr lang="en-US" altLang="zh-CN">
                    <a:solidFill>
                      <a:schemeClr val="bg2"/>
                    </a:solidFill>
                    <a:ea typeface="宋体" charset="-122"/>
                  </a:rPr>
                  <a:t>       d</a:t>
                </a:r>
                <a:r>
                  <a:rPr lang="en-US" altLang="zh-CN" baseline="-25000">
                    <a:solidFill>
                      <a:schemeClr val="bg2"/>
                    </a:solidFill>
                    <a:ea typeface="宋体" charset="-122"/>
                  </a:rPr>
                  <a:t>2       </a:t>
                </a:r>
                <a:r>
                  <a:rPr lang="en-US" altLang="zh-CN">
                    <a:solidFill>
                      <a:schemeClr val="bg2"/>
                    </a:solidFill>
                    <a:ea typeface="宋体" charset="-122"/>
                  </a:rPr>
                  <a:t>   d</a:t>
                </a:r>
                <a:r>
                  <a:rPr lang="en-US" altLang="zh-CN" baseline="-25000">
                    <a:solidFill>
                      <a:schemeClr val="bg2"/>
                    </a:solidFill>
                    <a:ea typeface="宋体" charset="-122"/>
                  </a:rPr>
                  <a:t>3</a:t>
                </a:r>
                <a:r>
                  <a:rPr lang="en-US" altLang="zh-CN">
                    <a:solidFill>
                      <a:schemeClr val="bg2"/>
                    </a:solidFill>
                    <a:ea typeface="宋体" charset="-122"/>
                  </a:rPr>
                  <a:t>                         </a:t>
                </a:r>
                <a:r>
                  <a:rPr kumimoji="1" lang="zh-CN" altLang="en-US">
                    <a:solidFill>
                      <a:schemeClr val="bg2"/>
                    </a:solidFill>
                    <a:ea typeface="宋体" charset="-122"/>
                  </a:rPr>
                  <a:t>… …            </a:t>
                </a:r>
                <a:r>
                  <a:rPr kumimoji="1" lang="en-US" altLang="zh-CN">
                    <a:solidFill>
                      <a:schemeClr val="bg2"/>
                    </a:solidFill>
                    <a:ea typeface="宋体" charset="-122"/>
                  </a:rPr>
                  <a:t>d</a:t>
                </a:r>
                <a:r>
                  <a:rPr kumimoji="1" lang="en-US" altLang="zh-CN" baseline="-25000">
                    <a:solidFill>
                      <a:schemeClr val="bg2"/>
                    </a:solidFill>
                    <a:ea typeface="宋体" charset="-122"/>
                  </a:rPr>
                  <a:t>n</a:t>
                </a:r>
                <a:r>
                  <a:rPr lang="en-US" altLang="zh-CN">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75"/>
                                        </p:tgtEl>
                                        <p:attrNameLst>
                                          <p:attrName>style.visibility</p:attrName>
                                        </p:attrNameLst>
                                      </p:cBhvr>
                                      <p:to>
                                        <p:strVal val="visible"/>
                                      </p:to>
                                    </p:set>
                                    <p:animEffect transition="in" filter="blinds(horizontal)">
                                      <p:cBhvr>
                                        <p:cTn id="12" dur="500"/>
                                        <p:tgtEl>
                                          <p:spTgt spid="42497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5563" y="2460625"/>
            <a:ext cx="2292350" cy="742950"/>
            <a:chOff x="892" y="2600"/>
            <a:chExt cx="1444" cy="468"/>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71" y="280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a:off x="892" y="2600"/>
              <a:ext cx="344" cy="330"/>
            </a:xfrm>
            <a:prstGeom prst="rect">
              <a:avLst/>
            </a:prstGeom>
            <a:noFill/>
            <a:ln w="12700" cap="sq">
              <a:noFill/>
              <a:miter lim="800000"/>
              <a:headEnd/>
              <a:tailEnd/>
            </a:ln>
          </p:spPr>
          <p:txBody>
            <a:bodyPr wrap="non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5330825" y="2582862"/>
            <a:ext cx="1296988" cy="990599"/>
            <a:chOff x="2426" y="2645"/>
            <a:chExt cx="817" cy="624"/>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212" cy="310"/>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6661151" y="3086100"/>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4411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4151784" y="1700809"/>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4683126" y="3063875"/>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611355" name="Rectangle 27"/>
          <p:cNvSpPr>
            <a:spLocks noChangeArrowheads="1"/>
          </p:cNvSpPr>
          <p:nvPr/>
        </p:nvSpPr>
        <p:spPr bwMode="auto">
          <a:xfrm>
            <a:off x="3463926" y="3835401"/>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4538664" y="3833814"/>
            <a:ext cx="1849437" cy="523875"/>
            <a:chOff x="1955" y="3378"/>
            <a:chExt cx="1165" cy="330"/>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330"/>
            </a:xfrm>
            <a:prstGeom prst="rect">
              <a:avLst/>
            </a:prstGeom>
            <a:noFill/>
            <a:ln w="12700" cap="sq">
              <a:noFill/>
              <a:miter lim="800000"/>
              <a:headEnd/>
              <a:tailEnd/>
            </a:ln>
          </p:spPr>
          <p:txBody>
            <a:bodyPr>
              <a:spAutoFit/>
            </a:bodyPr>
            <a:lstStyle/>
            <a:p>
              <a:r>
                <a:rPr lang="en-US" altLang="zh-CN" sz="2800" dirty="0">
                  <a:solidFill>
                    <a:schemeClr val="accent2"/>
                  </a:solidFill>
                  <a:sym typeface="Symbol" pitchFamily="18" charset="2"/>
                </a:rPr>
                <a:t>list</a:t>
              </a:r>
              <a:r>
                <a:rPr lang="en-US" altLang="zh-CN" sz="2800" dirty="0">
                  <a:solidFill>
                    <a:schemeClr val="accent2"/>
                  </a:solidFill>
                  <a:latin typeface="宋体" charset="-122"/>
                  <a:ea typeface="宋体" charset="-122"/>
                  <a:sym typeface="Symbol" pitchFamily="18" charset="2"/>
                </a:rPr>
                <a:t>-</a:t>
              </a:r>
              <a:r>
                <a:rPr lang="en-US" altLang="zh-CN" sz="2800" dirty="0">
                  <a:solidFill>
                    <a:schemeClr val="accent2"/>
                  </a:solidFill>
                  <a:sym typeface="Symbol" pitchFamily="18" charset="2"/>
                </a:rPr>
                <a:t>&gt;</a:t>
              </a:r>
              <a:r>
                <a:rPr lang="en-US" altLang="zh-CN" sz="2800" dirty="0" err="1">
                  <a:solidFill>
                    <a:schemeClr val="accent2"/>
                  </a:solidFill>
                </a:rPr>
                <a:t>llink</a:t>
              </a:r>
              <a:r>
                <a:rPr lang="en-US" altLang="zh-CN" sz="2800" dirty="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7059614" y="1196976"/>
            <a:ext cx="2348755" cy="995363"/>
            <a:chOff x="3515" y="1772"/>
            <a:chExt cx="1225" cy="627"/>
          </a:xfrm>
        </p:grpSpPr>
        <p:grpSp>
          <p:nvGrpSpPr>
            <p:cNvPr id="9" name="Group 32"/>
            <p:cNvGrpSpPr>
              <a:grpSpLocks/>
            </p:cNvGrpSpPr>
            <p:nvPr/>
          </p:nvGrpSpPr>
          <p:grpSpPr bwMode="auto">
            <a:xfrm>
              <a:off x="3515" y="2069"/>
              <a:ext cx="1225" cy="330"/>
              <a:chOff x="3515" y="2069"/>
              <a:chExt cx="1225" cy="330"/>
            </a:xfrm>
          </p:grpSpPr>
          <p:sp>
            <p:nvSpPr>
              <p:cNvPr id="59469" name="Rectangle 33"/>
              <p:cNvSpPr>
                <a:spLocks noChangeArrowheads="1"/>
              </p:cNvSpPr>
              <p:nvPr/>
            </p:nvSpPr>
            <p:spPr bwMode="auto">
              <a:xfrm>
                <a:off x="3560" y="2069"/>
                <a:ext cx="1180" cy="33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330"/>
              <a:chOff x="249" y="1835"/>
              <a:chExt cx="227" cy="330"/>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82" cy="33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1" name="Group 38"/>
          <p:cNvGrpSpPr>
            <a:grpSpLocks/>
          </p:cNvGrpSpPr>
          <p:nvPr/>
        </p:nvGrpSpPr>
        <p:grpSpPr bwMode="auto">
          <a:xfrm>
            <a:off x="3625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2" name="Group 43"/>
          <p:cNvGrpSpPr>
            <a:grpSpLocks/>
          </p:cNvGrpSpPr>
          <p:nvPr/>
        </p:nvGrpSpPr>
        <p:grpSpPr bwMode="auto">
          <a:xfrm>
            <a:off x="3121026" y="2378076"/>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bg1"/>
              </a:solidFill>
              <a:round/>
              <a:headEnd/>
              <a:tailEnd/>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grpSp>
      <p:grpSp>
        <p:nvGrpSpPr>
          <p:cNvPr id="13" name="Group 52"/>
          <p:cNvGrpSpPr>
            <a:grpSpLocks/>
          </p:cNvGrpSpPr>
          <p:nvPr/>
        </p:nvGrpSpPr>
        <p:grpSpPr bwMode="auto">
          <a:xfrm>
            <a:off x="5403850" y="2605087"/>
            <a:ext cx="3240088" cy="990599"/>
            <a:chOff x="2472" y="2659"/>
            <a:chExt cx="2041" cy="624"/>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624"/>
              <a:chOff x="2426" y="2645"/>
              <a:chExt cx="817" cy="624"/>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212" cy="310"/>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3647729"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bg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3470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8" name="Group 70"/>
          <p:cNvGrpSpPr>
            <a:grpSpLocks/>
          </p:cNvGrpSpPr>
          <p:nvPr/>
        </p:nvGrpSpPr>
        <p:grpSpPr bwMode="auto">
          <a:xfrm>
            <a:off x="4318001" y="1214438"/>
            <a:ext cx="2454275" cy="914400"/>
            <a:chOff x="1788" y="1783"/>
            <a:chExt cx="1546" cy="576"/>
          </a:xfrm>
        </p:grpSpPr>
        <p:grpSp>
          <p:nvGrpSpPr>
            <p:cNvPr id="19" name="Group 71"/>
            <p:cNvGrpSpPr>
              <a:grpSpLocks/>
            </p:cNvGrpSpPr>
            <p:nvPr/>
          </p:nvGrpSpPr>
          <p:grpSpPr bwMode="auto">
            <a:xfrm>
              <a:off x="1788" y="1783"/>
              <a:ext cx="244" cy="330"/>
              <a:chOff x="249" y="1835"/>
              <a:chExt cx="244" cy="330"/>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219" cy="33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6267450" y="3813175"/>
            <a:ext cx="2492846" cy="977900"/>
            <a:chOff x="3016" y="3385"/>
            <a:chExt cx="1385" cy="616"/>
          </a:xfrm>
        </p:grpSpPr>
        <p:grpSp>
          <p:nvGrpSpPr>
            <p:cNvPr id="21" name="Group 76"/>
            <p:cNvGrpSpPr>
              <a:grpSpLocks/>
            </p:cNvGrpSpPr>
            <p:nvPr/>
          </p:nvGrpSpPr>
          <p:grpSpPr bwMode="auto">
            <a:xfrm>
              <a:off x="3016" y="3385"/>
              <a:ext cx="1385" cy="330"/>
              <a:chOff x="3016" y="3385"/>
              <a:chExt cx="1385" cy="330"/>
            </a:xfrm>
          </p:grpSpPr>
          <p:sp>
            <p:nvSpPr>
              <p:cNvPr id="59432" name="Rectangle 77"/>
              <p:cNvSpPr>
                <a:spLocks noChangeArrowheads="1"/>
              </p:cNvSpPr>
              <p:nvPr/>
            </p:nvSpPr>
            <p:spPr bwMode="auto">
              <a:xfrm>
                <a:off x="3086" y="3385"/>
                <a:ext cx="1315" cy="33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330"/>
              <a:chOff x="249" y="1835"/>
              <a:chExt cx="227" cy="330"/>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3" cy="33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3038476" y="2627314"/>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3431704" y="3933056"/>
            <a:ext cx="2449512" cy="938212"/>
            <a:chOff x="1271" y="3413"/>
            <a:chExt cx="1543" cy="591"/>
          </a:xfrm>
        </p:grpSpPr>
        <p:grpSp>
          <p:nvGrpSpPr>
            <p:cNvPr id="26" name="Group 91"/>
            <p:cNvGrpSpPr>
              <a:grpSpLocks/>
            </p:cNvGrpSpPr>
            <p:nvPr/>
          </p:nvGrpSpPr>
          <p:grpSpPr bwMode="auto">
            <a:xfrm>
              <a:off x="1285" y="3674"/>
              <a:ext cx="244" cy="330"/>
              <a:chOff x="249" y="1835"/>
              <a:chExt cx="244" cy="330"/>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219" cy="33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9004301" y="2420939"/>
            <a:ext cx="954107" cy="1015663"/>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4079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dirty="0">
                  <a:solidFill>
                    <a:srgbClr val="FFFF00"/>
                  </a:solidFill>
                  <a:ea typeface="黑体" pitchFamily="2" charset="-122"/>
                </a:rPr>
                <a:t>首先构造链表的第一个结点</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14576"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err="1">
                  <a:solidFill>
                    <a:schemeClr val="bg1"/>
                  </a:solidFill>
                </a:rPr>
                <a:t>insertNode</a:t>
              </a:r>
              <a:r>
                <a:rPr lang="en-US" altLang="zh-CN" sz="2400" dirty="0">
                  <a:solidFill>
                    <a:schemeClr val="bg1"/>
                  </a:solidFill>
                </a:rPr>
                <a:t>(</a:t>
              </a:r>
              <a:r>
                <a:rPr lang="en-US" altLang="zh-CN" sz="2400" dirty="0" err="1">
                  <a:solidFill>
                    <a:schemeClr val="bg1"/>
                  </a:solidFill>
                </a:rPr>
                <a:t>DNodeptr</a:t>
              </a:r>
              <a:r>
                <a:rPr lang="en-US" altLang="zh-CN" sz="2400" dirty="0">
                  <a:solidFill>
                    <a:schemeClr val="bg1"/>
                  </a:solidFill>
                </a:rPr>
                <a:t> list, </a:t>
              </a:r>
              <a:r>
                <a:rPr lang="en-US" altLang="zh-CN" sz="2400" dirty="0" err="1">
                  <a:solidFill>
                    <a:schemeClr val="bg1"/>
                  </a:solidFill>
                </a:rPr>
                <a:t>Dnodeptr</a:t>
              </a:r>
              <a:r>
                <a:rPr lang="en-US" altLang="zh-CN" sz="2400" dirty="0">
                  <a:solidFill>
                    <a:schemeClr val="bg1"/>
                  </a:solidFill>
                </a:rPr>
                <a:t>  p)</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2265363" y="41276"/>
            <a:ext cx="6697663" cy="4195763"/>
            <a:chOff x="467" y="26"/>
            <a:chExt cx="4219" cy="2643"/>
          </a:xfrm>
        </p:grpSpPr>
        <p:sp>
          <p:nvSpPr>
            <p:cNvPr id="60457" name="Text Box 6"/>
            <p:cNvSpPr txBox="1">
              <a:spLocks noChangeArrowheads="1"/>
            </p:cNvSpPr>
            <p:nvPr/>
          </p:nvSpPr>
          <p:spPr bwMode="auto">
            <a:xfrm>
              <a:off x="498" y="52"/>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initDLink</a:t>
              </a:r>
              <a:r>
                <a:rPr lang="en-US" altLang="zh-CN" sz="2400" dirty="0">
                  <a:solidFill>
                    <a:srgbClr val="000000"/>
                  </a:solidFill>
                </a:rPr>
                <a:t>(</a:t>
              </a:r>
              <a:r>
                <a:rPr lang="en-US" altLang="zh-CN" sz="2400" dirty="0" err="1">
                  <a:solidFill>
                    <a:srgbClr val="000000"/>
                  </a:solidFill>
                </a:rPr>
                <a:t>int</a:t>
              </a:r>
              <a:r>
                <a:rPr lang="en-US" altLang="zh-CN" sz="2400" dirty="0">
                  <a:solidFill>
                    <a:srgbClr val="000000"/>
                  </a:solidFill>
                </a:rPr>
                <a:t> 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list=(</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400" dirty="0">
                  <a:solidFill>
                    <a:schemeClr val="accent2"/>
                  </a:solidFill>
                </a:rPr>
                <a:t>        READ</a:t>
              </a:r>
              <a:r>
                <a:rPr lang="en-US" altLang="zh-CN" sz="2400" dirty="0">
                  <a:solidFill>
                    <a:srgbClr val="000000"/>
                  </a:solidFill>
                </a:rPr>
                <a:t>(list</a:t>
              </a:r>
              <a:r>
                <a:rPr lang="en-US" altLang="zh-CN" sz="2400" dirty="0">
                  <a:solidFill>
                    <a:srgbClr val="000000"/>
                  </a:solidFill>
                  <a:latin typeface="宋体" charset="-122"/>
                  <a:ea typeface="宋体" charset="-122"/>
                </a:rPr>
                <a:t>-</a:t>
              </a:r>
              <a:r>
                <a:rPr lang="en-US" altLang="zh-CN" sz="2400" dirty="0">
                  <a:solidFill>
                    <a:srgbClr val="000000"/>
                  </a:solidFill>
                </a:rPr>
                <a:t>&gt;data);</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for(</a:t>
              </a:r>
              <a:r>
                <a:rPr lang="en-US" altLang="zh-CN" sz="2400" dirty="0" err="1">
                  <a:solidFill>
                    <a:srgbClr val="000000"/>
                  </a:solidFill>
                </a:rPr>
                <a:t>i</a:t>
              </a:r>
              <a:r>
                <a:rPr lang="en-US" altLang="zh-CN" sz="2400" dirty="0">
                  <a:solidFill>
                    <a:srgbClr val="000000"/>
                  </a:solidFill>
                </a:rPr>
                <a:t>=1;i&lt;</a:t>
              </a:r>
              <a:r>
                <a:rPr lang="en-US" altLang="zh-CN" sz="2400" dirty="0" err="1">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a:solidFill>
                    <a:schemeClr val="accent2"/>
                  </a:solidFill>
                </a:rPr>
                <a:t>READ</a:t>
              </a:r>
              <a:r>
                <a:rPr lang="en-US" altLang="zh-CN" sz="2000" dirty="0">
                  <a:solidFill>
                    <a:srgbClr val="000000"/>
                  </a:solidFill>
                </a:rPr>
                <a:t>(p</a:t>
              </a:r>
              <a:r>
                <a:rPr lang="en-US" altLang="zh-CN" sz="2000" dirty="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a:solidFill>
                    <a:srgbClr val="FF0000"/>
                  </a:solidFill>
                </a:rPr>
                <a:t>insertNode</a:t>
              </a:r>
              <a:r>
                <a:rPr lang="en-US" altLang="zh-CN" sz="2400" dirty="0">
                  <a:solidFill>
                    <a:srgbClr val="000000"/>
                  </a:solidFill>
                </a:rPr>
                <a:t>(</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a:solidFill>
                    <a:srgbClr val="000000"/>
                  </a:solidFill>
                </a:rPr>
                <a:t>} </a:t>
              </a:r>
            </a:p>
          </p:txBody>
        </p:sp>
        <p:sp>
          <p:nvSpPr>
            <p:cNvPr id="60458" name="Rectangle 7"/>
            <p:cNvSpPr>
              <a:spLocks noChangeArrowheads="1"/>
            </p:cNvSpPr>
            <p:nvPr/>
          </p:nvSpPr>
          <p:spPr bwMode="auto">
            <a:xfrm>
              <a:off x="467" y="26"/>
              <a:ext cx="4219" cy="2540"/>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9048753" y="1252539"/>
            <a:ext cx="1138238" cy="1671637"/>
            <a:chOff x="4205" y="292"/>
            <a:chExt cx="717" cy="1053"/>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321" y="292"/>
              <a:ext cx="601" cy="640"/>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05" y="592"/>
              <a:ext cx="601" cy="640"/>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2927649" y="1628801"/>
            <a:ext cx="4609084" cy="871538"/>
            <a:chOff x="793" y="949"/>
            <a:chExt cx="2858" cy="549"/>
          </a:xfrm>
        </p:grpSpPr>
        <p:grpSp>
          <p:nvGrpSpPr>
            <p:cNvPr id="7" name="Group 124"/>
            <p:cNvGrpSpPr>
              <a:grpSpLocks/>
            </p:cNvGrpSpPr>
            <p:nvPr/>
          </p:nvGrpSpPr>
          <p:grpSpPr bwMode="auto">
            <a:xfrm>
              <a:off x="2362" y="1207"/>
              <a:ext cx="922" cy="291"/>
              <a:chOff x="518" y="1044"/>
              <a:chExt cx="922" cy="291"/>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311" cy="291"/>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6672064" y="4869162"/>
            <a:ext cx="2664296" cy="1783312"/>
            <a:chOff x="2880" y="3161"/>
            <a:chExt cx="1601" cy="859"/>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365"/>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252"/>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4873625" y="4724402"/>
            <a:ext cx="1130300" cy="1454151"/>
            <a:chOff x="2094" y="2976"/>
            <a:chExt cx="712" cy="916"/>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226" cy="349"/>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226" cy="349"/>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226" cy="349"/>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226" cy="349"/>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9264651"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a:solidFill>
                    <a:srgbClr val="FF3300"/>
                  </a:solidFill>
                  <a:ea typeface="幼圆" pitchFamily="49" charset="-122"/>
                </a:rPr>
                <a:t>时</a:t>
              </a:r>
            </a:p>
            <a:p>
              <a:pPr algn="ctr">
                <a:lnSpc>
                  <a:spcPct val="85000"/>
                </a:lnSpc>
                <a:spcBef>
                  <a:spcPct val="0"/>
                </a:spcBef>
              </a:pPr>
              <a:r>
                <a:rPr lang="zh-CN" altLang="en-US" sz="2500">
                  <a:solidFill>
                    <a:srgbClr val="FF3300"/>
                  </a:solidFill>
                  <a:ea typeface="幼圆" pitchFamily="49" charset="-122"/>
                </a:rPr>
                <a:t>间</a:t>
              </a:r>
            </a:p>
            <a:p>
              <a:pPr algn="ctr">
                <a:lnSpc>
                  <a:spcPct val="85000"/>
                </a:lnSpc>
                <a:spcBef>
                  <a:spcPct val="0"/>
                </a:spcBef>
              </a:pPr>
              <a:r>
                <a:rPr lang="zh-CN" altLang="en-US" sz="2500">
                  <a:solidFill>
                    <a:srgbClr val="FF3300"/>
                  </a:solidFill>
                  <a:ea typeface="幼圆" pitchFamily="49" charset="-122"/>
                </a:rPr>
                <a:t>复</a:t>
              </a:r>
            </a:p>
            <a:p>
              <a:pPr algn="ctr">
                <a:lnSpc>
                  <a:spcPct val="85000"/>
                </a:lnSpc>
                <a:spcBef>
                  <a:spcPct val="0"/>
                </a:spcBef>
              </a:pPr>
              <a:r>
                <a:rPr lang="zh-CN" altLang="en-US" sz="2500">
                  <a:solidFill>
                    <a:srgbClr val="FF3300"/>
                  </a:solidFill>
                  <a:ea typeface="幼圆" pitchFamily="49" charset="-122"/>
                </a:rPr>
                <a:t>杂</a:t>
              </a:r>
            </a:p>
            <a:p>
              <a:pPr algn="ctr">
                <a:lnSpc>
                  <a:spcPct val="85000"/>
                </a:lnSpc>
                <a:spcBef>
                  <a:spcPct val="0"/>
                </a:spcBef>
              </a:pPr>
              <a:r>
                <a:rPr lang="zh-CN" altLang="en-US" sz="2500">
                  <a:solidFill>
                    <a:srgbClr val="FF3300"/>
                  </a:solidFill>
                  <a:ea typeface="幼圆" pitchFamily="49" charset="-122"/>
                </a:rPr>
                <a:t>度</a:t>
              </a:r>
            </a:p>
            <a:p>
              <a:pPr algn="ctr">
                <a:lnSpc>
                  <a:spcPct val="85000"/>
                </a:lnSpc>
                <a:spcBef>
                  <a:spcPct val="0"/>
                </a:spcBef>
              </a:pPr>
              <a:r>
                <a:rPr lang="en-US" altLang="zh-CN" sz="2500">
                  <a:solidFill>
                    <a:srgbClr val="FF3300"/>
                  </a:solidFill>
                  <a:ea typeface="幼圆" pitchFamily="49" charset="-122"/>
                </a:rPr>
                <a:t>O(n)</a:t>
              </a:r>
              <a:endParaRPr lang="zh-CN" altLang="en-US" sz="2500">
                <a:solidFill>
                  <a:srgbClr val="FF3300"/>
                </a:solidFill>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122</a:t>
            </a:fld>
            <a:endParaRPr lang="zh-CN" altLang="en-US"/>
          </a:p>
        </p:txBody>
      </p:sp>
      <p:graphicFrame>
        <p:nvGraphicFramePr>
          <p:cNvPr id="3" name="表格 2"/>
          <p:cNvGraphicFramePr>
            <a:graphicFrameLocks noGrp="1"/>
          </p:cNvGraphicFramePr>
          <p:nvPr/>
        </p:nvGraphicFramePr>
        <p:xfrm>
          <a:off x="3431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extLst>
                    <a:ext uri="{9D8B030D-6E8A-4147-A177-3AD203B41FA5}">
                      <a16:colId xmlns:a16="http://schemas.microsoft.com/office/drawing/2014/main" val="20000"/>
                    </a:ext>
                  </a:extLst>
                </a:gridCol>
              </a:tblGrid>
              <a:tr h="639980">
                <a:tc>
                  <a:txBody>
                    <a:bodyPr/>
                    <a:lstStyle/>
                    <a:p>
                      <a:pPr algn="ctr"/>
                      <a:r>
                        <a:rPr lang="zh-CN" altLang="en-US" sz="2800" dirty="0">
                          <a:solidFill>
                            <a:srgbClr val="FFFF00"/>
                          </a:solidFill>
                          <a:latin typeface="黑体" pitchFamily="49" charset="-122"/>
                          <a:ea typeface="黑体" pitchFamily="49" charset="-122"/>
                        </a:rPr>
                        <a:t>双向链表</a:t>
                      </a:r>
                    </a:p>
                  </a:txBody>
                  <a:tcPr>
                    <a:solidFill>
                      <a:schemeClr val="tx2"/>
                    </a:solidFill>
                  </a:tcPr>
                </a:tc>
                <a:extLst>
                  <a:ext uri="{0D108BD9-81ED-4DB2-BD59-A6C34878D82A}">
                    <a16:rowId xmlns:a16="http://schemas.microsoft.com/office/drawing/2014/main" val="10000"/>
                  </a:ext>
                </a:extLst>
              </a:tr>
              <a:tr h="3032428">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123</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11011451"/>
              </p:ext>
            </p:extLst>
          </p:nvPr>
        </p:nvGraphicFramePr>
        <p:xfrm>
          <a:off x="2279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639980">
                <a:tc>
                  <a:txBody>
                    <a:bodyPr/>
                    <a:lstStyle/>
                    <a:p>
                      <a:pPr algn="l"/>
                      <a:r>
                        <a:rPr lang="zh-CN" altLang="en-US" sz="2800" dirty="0">
                          <a:solidFill>
                            <a:srgbClr val="FFFF00"/>
                          </a:solidFill>
                          <a:latin typeface="黑体" pitchFamily="49" charset="-122"/>
                          <a:ea typeface="黑体" pitchFamily="49" charset="-122"/>
                        </a:rPr>
                        <a:t>链表使用的注意事项：</a:t>
                      </a:r>
                    </a:p>
                  </a:txBody>
                  <a:tcPr>
                    <a:solidFill>
                      <a:schemeClr val="tx2"/>
                    </a:solidFill>
                  </a:tcPr>
                </a:tc>
                <a:extLst>
                  <a:ext uri="{0D108BD9-81ED-4DB2-BD59-A6C34878D82A}">
                    <a16:rowId xmlns:a16="http://schemas.microsoft.com/office/drawing/2014/main" val="10000"/>
                  </a:ext>
                </a:extLst>
              </a:tr>
              <a:tr h="4616604">
                <a:tc>
                  <a:txBody>
                    <a:bodyPr/>
                    <a:lstStyle/>
                    <a:p>
                      <a:pPr marL="514350" indent="-514350">
                        <a:buFont typeface="+mj-ea"/>
                        <a:buAutoNum type="circleNumDbPlain"/>
                      </a:pPr>
                      <a:r>
                        <a:rPr lang="zh-CN" altLang="en-US" sz="2000" dirty="0">
                          <a:solidFill>
                            <a:srgbClr val="002060"/>
                          </a:solidFill>
                          <a:latin typeface="楷体" pitchFamily="49" charset="-122"/>
                          <a:ea typeface="楷体" pitchFamily="49" charset="-122"/>
                        </a:rPr>
                        <a:t>应确保链表结点指针指向一个合法空间（通常由</a:t>
                      </a:r>
                      <a:r>
                        <a:rPr lang="en-US" altLang="zh-CN" sz="2000" dirty="0" err="1">
                          <a:solidFill>
                            <a:srgbClr val="002060"/>
                          </a:solidFill>
                          <a:latin typeface="楷体" pitchFamily="49" charset="-122"/>
                          <a:ea typeface="楷体" pitchFamily="49" charset="-122"/>
                        </a:rPr>
                        <a:t>malloc</a:t>
                      </a:r>
                      <a:r>
                        <a:rPr lang="zh-CN" altLang="en-US" sz="2000" dirty="0">
                          <a:solidFill>
                            <a:srgbClr val="002060"/>
                          </a:solidFill>
                          <a:latin typeface="楷体" pitchFamily="49" charset="-122"/>
                          <a:ea typeface="楷体" pitchFamily="49" charset="-122"/>
                        </a:rPr>
                        <a:t>申请而得），否则结点操作时会出现内存错误（</a:t>
                      </a:r>
                      <a:r>
                        <a:rPr lang="en-US" altLang="zh-CN" sz="2000" b="1" dirty="0">
                          <a:solidFill>
                            <a:srgbClr val="FF0000"/>
                          </a:solidFill>
                          <a:latin typeface="+mn-lt"/>
                          <a:ea typeface="楷体" pitchFamily="49" charset="-122"/>
                        </a:rPr>
                        <a:t>memory</a:t>
                      </a:r>
                      <a:r>
                        <a:rPr lang="en-US" altLang="zh-CN" sz="2000" b="1" baseline="0" dirty="0">
                          <a:solidFill>
                            <a:srgbClr val="FF0000"/>
                          </a:solidFill>
                          <a:latin typeface="+mn-lt"/>
                          <a:ea typeface="楷体" pitchFamily="49" charset="-122"/>
                        </a:rPr>
                        <a:t> access violation</a:t>
                      </a:r>
                      <a:r>
                        <a:rPr lang="zh-CN" altLang="en-US" sz="2000" baseline="0" dirty="0">
                          <a:solidFill>
                            <a:srgbClr val="002060"/>
                          </a:solidFill>
                          <a:latin typeface="楷体" pitchFamily="49" charset="-122"/>
                          <a:ea typeface="楷体" pitchFamily="49" charset="-122"/>
                        </a:rPr>
                        <a:t>），如：</a:t>
                      </a:r>
                      <a:endParaRPr lang="en-US" altLang="zh-CN" sz="2000" baseline="0" dirty="0">
                        <a:solidFill>
                          <a:srgbClr val="002060"/>
                        </a:solidFill>
                        <a:latin typeface="楷体" pitchFamily="49" charset="-122"/>
                        <a:ea typeface="楷体" pitchFamily="49" charset="-122"/>
                      </a:endParaRPr>
                    </a:p>
                    <a:p>
                      <a:pPr marL="1428750" lvl="2" indent="-514350">
                        <a:buFont typeface="+mj-ea"/>
                        <a:buNone/>
                      </a:pPr>
                      <a:r>
                        <a:rPr lang="en-US" altLang="zh-CN" sz="2000" kern="1200" dirty="0" err="1">
                          <a:solidFill>
                            <a:srgbClr val="FF0000"/>
                          </a:solidFill>
                          <a:latin typeface="+mn-lt"/>
                          <a:ea typeface="楷体" pitchFamily="49" charset="-122"/>
                          <a:cs typeface="+mn-cs"/>
                        </a:rPr>
                        <a:t>struct</a:t>
                      </a:r>
                      <a:r>
                        <a:rPr lang="en-US" altLang="zh-CN" sz="2000" kern="1200" baseline="0" dirty="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单向链表的最后一个结点的</a:t>
                      </a:r>
                      <a:r>
                        <a:rPr lang="en-US" altLang="zh-CN" sz="2000" kern="1200" dirty="0">
                          <a:solidFill>
                            <a:srgbClr val="002060"/>
                          </a:solidFill>
                          <a:latin typeface="楷体" pitchFamily="49" charset="-122"/>
                          <a:ea typeface="楷体" pitchFamily="49" charset="-122"/>
                          <a:cs typeface="+mn-cs"/>
                        </a:rPr>
                        <a:t>p-&gt;link</a:t>
                      </a:r>
                      <a:r>
                        <a:rPr lang="zh-CN" altLang="en-US" sz="2000" kern="1200" dirty="0">
                          <a:solidFill>
                            <a:srgbClr val="002060"/>
                          </a:solidFill>
                          <a:latin typeface="楷体" pitchFamily="49" charset="-122"/>
                          <a:ea typeface="楷体" pitchFamily="49" charset="-122"/>
                          <a:cs typeface="+mn-cs"/>
                        </a:rPr>
                        <a:t>指针一定要为</a:t>
                      </a:r>
                      <a:r>
                        <a:rPr lang="en-US" altLang="zh-CN" sz="2000" kern="1200" dirty="0">
                          <a:solidFill>
                            <a:srgbClr val="002060"/>
                          </a:solidFill>
                          <a:latin typeface="楷体" pitchFamily="49" charset="-122"/>
                          <a:ea typeface="楷体" pitchFamily="49" charset="-122"/>
                          <a:cs typeface="+mn-cs"/>
                        </a:rPr>
                        <a:t>NULL,</a:t>
                      </a:r>
                      <a:r>
                        <a:rPr lang="zh-CN" altLang="en-US" sz="2000" b="1" kern="1200" dirty="0">
                          <a:solidFill>
                            <a:srgbClr val="002060"/>
                          </a:solidFill>
                          <a:latin typeface="楷体" pitchFamily="49" charset="-122"/>
                          <a:ea typeface="楷体" pitchFamily="49" charset="-122"/>
                          <a:cs typeface="+mn-cs"/>
                        </a:rPr>
                        <a:t>通常申请一个结点</a:t>
                      </a:r>
                      <a:r>
                        <a:rPr lang="en-US" altLang="zh-CN" sz="2000" b="1" kern="1200" dirty="0">
                          <a:solidFill>
                            <a:srgbClr val="002060"/>
                          </a:solidFill>
                          <a:latin typeface="楷体" pitchFamily="49" charset="-122"/>
                          <a:ea typeface="楷体" pitchFamily="49" charset="-122"/>
                          <a:cs typeface="+mn-cs"/>
                        </a:rPr>
                        <a:t>p</a:t>
                      </a:r>
                      <a:r>
                        <a:rPr lang="zh-CN" altLang="en-US" sz="2000" b="1" kern="1200" dirty="0">
                          <a:solidFill>
                            <a:srgbClr val="002060"/>
                          </a:solidFill>
                          <a:latin typeface="楷体" pitchFamily="49" charset="-122"/>
                          <a:ea typeface="楷体" pitchFamily="49" charset="-122"/>
                          <a:cs typeface="+mn-cs"/>
                        </a:rPr>
                        <a:t>时及时执行</a:t>
                      </a:r>
                      <a:r>
                        <a:rPr lang="en-US" altLang="zh-CN" sz="2000" b="1" kern="1200" dirty="0">
                          <a:solidFill>
                            <a:srgbClr val="FF0000"/>
                          </a:solidFill>
                          <a:latin typeface="楷体" pitchFamily="49" charset="-122"/>
                          <a:ea typeface="楷体" pitchFamily="49" charset="-122"/>
                          <a:cs typeface="+mn-cs"/>
                        </a:rPr>
                        <a:t>p-&gt;link</a:t>
                      </a:r>
                      <a:r>
                        <a:rPr lang="en-US" altLang="zh-CN" sz="2000" b="1" kern="1200" baseline="0" dirty="0">
                          <a:solidFill>
                            <a:srgbClr val="FF0000"/>
                          </a:solidFill>
                          <a:latin typeface="楷体" pitchFamily="49" charset="-122"/>
                          <a:ea typeface="楷体" pitchFamily="49" charset="-122"/>
                          <a:cs typeface="+mn-cs"/>
                        </a:rPr>
                        <a:t> = NULL;</a:t>
                      </a:r>
                      <a:r>
                        <a:rPr lang="zh-CN" altLang="en-US" sz="2000" b="1" kern="1200" baseline="0" dirty="0">
                          <a:solidFill>
                            <a:srgbClr val="002060"/>
                          </a:solidFill>
                          <a:latin typeface="楷体" pitchFamily="49" charset="-122"/>
                          <a:ea typeface="楷体" pitchFamily="49" charset="-122"/>
                          <a:cs typeface="+mn-cs"/>
                        </a:rPr>
                        <a:t>语句是一个好习惯</a:t>
                      </a:r>
                      <a:r>
                        <a:rPr lang="zh-CN" altLang="en-US" sz="2000" kern="1200" baseline="0" dirty="0">
                          <a:solidFill>
                            <a:srgbClr val="002060"/>
                          </a:solidFill>
                          <a:latin typeface="楷体" pitchFamily="49" charset="-122"/>
                          <a:ea typeface="楷体" pitchFamily="49" charset="-122"/>
                          <a:cs typeface="+mn-cs"/>
                        </a:rPr>
                        <a:t>；</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当链表结点删除后应及时用</a:t>
                      </a:r>
                      <a:r>
                        <a:rPr lang="en-US" altLang="zh-CN" sz="2000" kern="1200" dirty="0">
                          <a:solidFill>
                            <a:srgbClr val="002060"/>
                          </a:solidFill>
                          <a:latin typeface="楷体" pitchFamily="49" charset="-122"/>
                          <a:ea typeface="楷体" pitchFamily="49" charset="-122"/>
                          <a:cs typeface="+mn-cs"/>
                        </a:rPr>
                        <a:t>free(p)</a:t>
                      </a:r>
                      <a:r>
                        <a:rPr lang="zh-CN" altLang="en-US" sz="2000" kern="1200" dirty="0">
                          <a:solidFill>
                            <a:srgbClr val="002060"/>
                          </a:solidFill>
                          <a:latin typeface="楷体" pitchFamily="49" charset="-122"/>
                          <a:ea typeface="楷体" pitchFamily="49" charset="-122"/>
                          <a:cs typeface="+mn-cs"/>
                        </a:rPr>
                        <a:t>释放。不释放</a:t>
                      </a:r>
                      <a:r>
                        <a:rPr lang="zh-CN" altLang="en-US" sz="2000" kern="1200" baseline="0" dirty="0">
                          <a:solidFill>
                            <a:srgbClr val="002060"/>
                          </a:solidFill>
                          <a:latin typeface="楷体" pitchFamily="49" charset="-122"/>
                          <a:ea typeface="楷体" pitchFamily="49" charset="-122"/>
                          <a:cs typeface="+mn-cs"/>
                        </a:rPr>
                        <a:t>不用的结点会造成</a:t>
                      </a:r>
                      <a:r>
                        <a:rPr lang="zh-CN" altLang="en-US" sz="2000" kern="1200" dirty="0">
                          <a:solidFill>
                            <a:srgbClr val="002060"/>
                          </a:solidFill>
                          <a:latin typeface="楷体" pitchFamily="49" charset="-122"/>
                          <a:ea typeface="楷体" pitchFamily="49" charset="-122"/>
                          <a:cs typeface="+mn-cs"/>
                        </a:rPr>
                        <a:t>内存泄漏（</a:t>
                      </a:r>
                      <a:r>
                        <a:rPr lang="en-US" altLang="zh-CN" sz="2000" b="1" kern="1200" dirty="0">
                          <a:solidFill>
                            <a:srgbClr val="7030A0"/>
                          </a:solidFill>
                          <a:latin typeface="+mn-lt"/>
                          <a:ea typeface="楷体" pitchFamily="49" charset="-122"/>
                          <a:cs typeface="+mn-cs"/>
                        </a:rPr>
                        <a:t>memory</a:t>
                      </a:r>
                      <a:r>
                        <a:rPr lang="en-US" altLang="zh-CN" sz="2000" b="1" kern="1200" baseline="0" dirty="0">
                          <a:solidFill>
                            <a:srgbClr val="7030A0"/>
                          </a:solidFill>
                          <a:latin typeface="+mn-lt"/>
                          <a:ea typeface="楷体" pitchFamily="49" charset="-122"/>
                          <a:cs typeface="+mn-cs"/>
                        </a:rPr>
                        <a:t> leak</a:t>
                      </a:r>
                      <a:r>
                        <a:rPr lang="zh-CN" altLang="en-US" sz="2000" kern="1200" dirty="0">
                          <a:solidFill>
                            <a:srgbClr val="002060"/>
                          </a:solidFill>
                          <a:latin typeface="楷体" pitchFamily="49" charset="-122"/>
                          <a:ea typeface="楷体" pitchFamily="49" charset="-122"/>
                          <a:cs typeface="+mn-cs"/>
                        </a:rPr>
                        <a:t>），这是工程应中常见问题；</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不能随意移动链表的</a:t>
                      </a:r>
                      <a:r>
                        <a:rPr lang="zh-CN" altLang="en-US" sz="2000" b="1" kern="1200" dirty="0">
                          <a:solidFill>
                            <a:srgbClr val="002060"/>
                          </a:solidFill>
                          <a:latin typeface="楷体" pitchFamily="49" charset="-122"/>
                          <a:ea typeface="楷体" pitchFamily="49" charset="-122"/>
                          <a:cs typeface="+mn-cs"/>
                        </a:rPr>
                        <a:t>头结点指针</a:t>
                      </a:r>
                      <a:r>
                        <a:rPr lang="zh-CN" altLang="en-US" sz="20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a:tc>
                <a:extLst>
                  <a:ext uri="{0D108BD9-81ED-4DB2-BD59-A6C34878D82A}">
                    <a16:rowId xmlns:a16="http://schemas.microsoft.com/office/drawing/2014/main" val="10001"/>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20778706">
            <a:off x="3468688" y="2466976"/>
            <a:ext cx="4775200" cy="1006475"/>
          </a:xfrm>
          <a:prstGeom prst="rect">
            <a:avLst/>
          </a:prstGeom>
          <a:noFill/>
          <a:ln w="9525">
            <a:noFill/>
            <a:miter lim="800000"/>
            <a:headEnd/>
            <a:tailEnd/>
          </a:ln>
        </p:spPr>
        <p:txBody>
          <a:bodyPr wrap="none">
            <a:spAutoFit/>
          </a:bodyPr>
          <a:lstStyle/>
          <a:p>
            <a:r>
              <a:rPr lang="zh-CN" altLang="en-US" sz="6000">
                <a:ea typeface="黑体" pitchFamily="2" charset="-122"/>
              </a:rPr>
              <a:t>本章内容小结</a:t>
            </a:r>
          </a:p>
        </p:txBody>
      </p:sp>
      <p:sp>
        <p:nvSpPr>
          <p:cNvPr id="61443" name="Freeform 3"/>
          <p:cNvSpPr>
            <a:spLocks/>
          </p:cNvSpPr>
          <p:nvPr/>
        </p:nvSpPr>
        <p:spPr bwMode="auto">
          <a:xfrm rot="20090327">
            <a:off x="2286000" y="2773364"/>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20122728">
            <a:off x="2667000" y="3184526"/>
            <a:ext cx="4775200" cy="1006475"/>
          </a:xfrm>
          <a:prstGeom prst="rect">
            <a:avLst/>
          </a:prstGeom>
          <a:noFill/>
          <a:ln w="9525">
            <a:noFill/>
            <a:miter lim="800000"/>
            <a:headEnd/>
            <a:tailEnd/>
          </a:ln>
        </p:spPr>
        <p:txBody>
          <a:bodyPr wrap="none">
            <a:spAutoFit/>
          </a:bodyPr>
          <a:lstStyle/>
          <a:p>
            <a:r>
              <a:rPr lang="zh-CN" altLang="en-US" sz="6000">
                <a:solidFill>
                  <a:schemeClr val="bg1"/>
                </a:solidFill>
                <a:ea typeface="幼圆" pitchFamily="49" charset="-122"/>
              </a:rPr>
              <a:t>本章内容小结</a:t>
            </a:r>
          </a:p>
        </p:txBody>
      </p:sp>
      <p:graphicFrame>
        <p:nvGraphicFramePr>
          <p:cNvPr id="61445" name="Object 19"/>
          <p:cNvGraphicFramePr>
            <a:graphicFrameLocks noChangeAspect="1"/>
          </p:cNvGraphicFramePr>
          <p:nvPr/>
        </p:nvGraphicFramePr>
        <p:xfrm>
          <a:off x="7924800" y="685800"/>
          <a:ext cx="2235200" cy="2667000"/>
        </p:xfrm>
        <a:graphic>
          <a:graphicData uri="http://schemas.openxmlformats.org/presentationml/2006/ole">
            <mc:AlternateContent xmlns:mc="http://schemas.openxmlformats.org/markup-compatibility/2006">
              <mc:Choice xmlns:v="urn:schemas-microsoft-com:vml" Requires="v">
                <p:oleObj name="Photo Editor 照片" r:id="rId2" imgW="790476" imgH="952633" progId="">
                  <p:embed/>
                </p:oleObj>
              </mc:Choice>
              <mc:Fallback>
                <p:oleObj name="Photo Editor 照片" r:id="rId2" imgW="790476" imgH="952633" progId="">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685800"/>
                        <a:ext cx="223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2399780" y="1144910"/>
            <a:ext cx="3698875" cy="493981"/>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chemeClr val="accent2"/>
                </a:solidFill>
                <a:ea typeface="黑体" pitchFamily="2" charset="-122"/>
              </a:rPr>
              <a:t>线性表的基本概念</a:t>
            </a:r>
          </a:p>
        </p:txBody>
      </p:sp>
      <p:sp>
        <p:nvSpPr>
          <p:cNvPr id="273414" name="Rectangle 6"/>
          <p:cNvSpPr>
            <a:spLocks noChangeArrowheads="1"/>
          </p:cNvSpPr>
          <p:nvPr/>
        </p:nvSpPr>
        <p:spPr bwMode="auto">
          <a:xfrm>
            <a:off x="2423592" y="3068960"/>
            <a:ext cx="4360862" cy="493981"/>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2441054" y="4919985"/>
            <a:ext cx="4495800" cy="493981"/>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chemeClr val="accent2"/>
                </a:solidFill>
                <a:ea typeface="黑体" pitchFamily="2" charset="-122"/>
              </a:rPr>
              <a:t>线性表的链式存储结构</a:t>
            </a:r>
          </a:p>
        </p:txBody>
      </p:sp>
      <p:grpSp>
        <p:nvGrpSpPr>
          <p:cNvPr id="2" name="Group 24"/>
          <p:cNvGrpSpPr>
            <a:grpSpLocks/>
          </p:cNvGrpSpPr>
          <p:nvPr/>
        </p:nvGrpSpPr>
        <p:grpSpPr bwMode="auto">
          <a:xfrm>
            <a:off x="2471217" y="1621159"/>
            <a:ext cx="3551238" cy="503238"/>
            <a:chOff x="979" y="816"/>
            <a:chExt cx="2237" cy="317"/>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什么是线性关系</a:t>
              </a:r>
              <a:r>
                <a:rPr kumimoji="1" lang="zh-CN" altLang="en-US" sz="2400">
                  <a:solidFill>
                    <a:srgbClr val="004B96"/>
                  </a:solidFill>
                  <a:ea typeface="宋体" charset="-122"/>
                </a:rPr>
                <a:t>？</a:t>
              </a:r>
            </a:p>
          </p:txBody>
        </p:sp>
        <p:sp>
          <p:nvSpPr>
            <p:cNvPr id="62499" name="Text Box 16"/>
            <p:cNvSpPr txBox="1">
              <a:spLocks noChangeArrowheads="1"/>
            </p:cNvSpPr>
            <p:nvPr/>
          </p:nvSpPr>
          <p:spPr bwMode="auto">
            <a:xfrm>
              <a:off x="979" y="842"/>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3" name="Group 25"/>
          <p:cNvGrpSpPr>
            <a:grpSpLocks/>
          </p:cNvGrpSpPr>
          <p:nvPr/>
        </p:nvGrpSpPr>
        <p:grpSpPr bwMode="auto">
          <a:xfrm>
            <a:off x="2471217" y="1991047"/>
            <a:ext cx="3544888" cy="527049"/>
            <a:chOff x="979" y="1104"/>
            <a:chExt cx="2233" cy="332"/>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什么是线性表</a:t>
              </a:r>
              <a:r>
                <a:rPr kumimoji="1" lang="zh-CN" altLang="en-US" sz="2400">
                  <a:solidFill>
                    <a:srgbClr val="004B96"/>
                  </a:solidFill>
                  <a:ea typeface="宋体" charset="-122"/>
                </a:rPr>
                <a:t>？</a:t>
              </a:r>
            </a:p>
          </p:txBody>
        </p:sp>
        <p:sp>
          <p:nvSpPr>
            <p:cNvPr id="62497" name="Text Box 17"/>
            <p:cNvSpPr txBox="1">
              <a:spLocks noChangeArrowheads="1"/>
            </p:cNvSpPr>
            <p:nvPr/>
          </p:nvSpPr>
          <p:spPr bwMode="auto">
            <a:xfrm>
              <a:off x="979" y="1145"/>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4" name="Group 26"/>
          <p:cNvGrpSpPr>
            <a:grpSpLocks/>
          </p:cNvGrpSpPr>
          <p:nvPr/>
        </p:nvGrpSpPr>
        <p:grpSpPr bwMode="auto">
          <a:xfrm>
            <a:off x="2471218" y="2365696"/>
            <a:ext cx="7302501" cy="568324"/>
            <a:chOff x="979" y="1392"/>
            <a:chExt cx="4600" cy="358"/>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线性表的基本操作有哪些？其中最主要的有哪些</a:t>
              </a:r>
              <a:r>
                <a:rPr kumimoji="1" lang="zh-CN" altLang="en-US" sz="2400">
                  <a:solidFill>
                    <a:srgbClr val="004B96"/>
                  </a:solidFill>
                  <a:ea typeface="宋体" charset="-122"/>
                </a:rPr>
                <a:t>？</a:t>
              </a:r>
            </a:p>
          </p:txBody>
        </p:sp>
        <p:sp>
          <p:nvSpPr>
            <p:cNvPr id="62495" name="Text Box 18"/>
            <p:cNvSpPr txBox="1">
              <a:spLocks noChangeArrowheads="1"/>
            </p:cNvSpPr>
            <p:nvPr/>
          </p:nvSpPr>
          <p:spPr bwMode="auto">
            <a:xfrm>
              <a:off x="979" y="1459"/>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5" name="Group 28"/>
          <p:cNvGrpSpPr>
            <a:grpSpLocks/>
          </p:cNvGrpSpPr>
          <p:nvPr/>
        </p:nvGrpSpPr>
        <p:grpSpPr bwMode="auto">
          <a:xfrm>
            <a:off x="2495030" y="3526162"/>
            <a:ext cx="3181349" cy="527051"/>
            <a:chOff x="994" y="2197"/>
            <a:chExt cx="2004" cy="332"/>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构造原理。</a:t>
              </a:r>
            </a:p>
          </p:txBody>
        </p:sp>
        <p:sp>
          <p:nvSpPr>
            <p:cNvPr id="62493" name="Text Box 19"/>
            <p:cNvSpPr txBox="1">
              <a:spLocks noChangeArrowheads="1"/>
            </p:cNvSpPr>
            <p:nvPr/>
          </p:nvSpPr>
          <p:spPr bwMode="auto">
            <a:xfrm>
              <a:off x="994" y="2238"/>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6" name="Group 29"/>
          <p:cNvGrpSpPr>
            <a:grpSpLocks/>
          </p:cNvGrpSpPr>
          <p:nvPr/>
        </p:nvGrpSpPr>
        <p:grpSpPr bwMode="auto">
          <a:xfrm>
            <a:off x="2499792" y="3889698"/>
            <a:ext cx="5614988" cy="538162"/>
            <a:chOff x="997" y="2400"/>
            <a:chExt cx="3537" cy="339"/>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997" y="2448"/>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7" name="Group 90"/>
          <p:cNvGrpSpPr>
            <a:grpSpLocks/>
          </p:cNvGrpSpPr>
          <p:nvPr/>
        </p:nvGrpSpPr>
        <p:grpSpPr bwMode="auto">
          <a:xfrm>
            <a:off x="2488679" y="4275460"/>
            <a:ext cx="3565524" cy="530225"/>
            <a:chOff x="990" y="2308"/>
            <a:chExt cx="2246" cy="334"/>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a:solidFill>
                    <a:srgbClr val="004B96"/>
                  </a:solidFill>
                  <a:ea typeface="幼圆" pitchFamily="49" charset="-122"/>
                </a:rPr>
                <a:t>特点</a:t>
              </a:r>
              <a:r>
                <a:rPr kumimoji="1" lang="en-US" altLang="zh-CN" sz="2400">
                  <a:solidFill>
                    <a:srgbClr val="004B96"/>
                  </a:solidFill>
                  <a:ea typeface="幼圆" pitchFamily="49" charset="-122"/>
                </a:rPr>
                <a:t>(</a:t>
              </a:r>
              <a:r>
                <a:rPr kumimoji="1" lang="zh-CN" altLang="en-US" sz="2400">
                  <a:solidFill>
                    <a:srgbClr val="004B96"/>
                  </a:solidFill>
                  <a:ea typeface="幼圆" pitchFamily="49" charset="-122"/>
                </a:rPr>
                <a:t>优点、缺点</a:t>
              </a:r>
              <a:r>
                <a:rPr kumimoji="1" lang="en-US" altLang="zh-CN" sz="2400">
                  <a:solidFill>
                    <a:srgbClr val="004B96"/>
                  </a:solidFill>
                  <a:ea typeface="幼圆" pitchFamily="49" charset="-122"/>
                </a:rPr>
                <a:t>)</a:t>
              </a:r>
              <a:r>
                <a:rPr kumimoji="1" lang="zh-CN" altLang="en-US" sz="2400">
                  <a:solidFill>
                    <a:srgbClr val="004B96"/>
                  </a:solidFill>
                  <a:ea typeface="幼圆" pitchFamily="49" charset="-122"/>
                </a:rPr>
                <a:t>。</a:t>
              </a:r>
            </a:p>
          </p:txBody>
        </p:sp>
        <p:sp>
          <p:nvSpPr>
            <p:cNvPr id="62489" name="Text Box 21"/>
            <p:cNvSpPr txBox="1">
              <a:spLocks noChangeArrowheads="1"/>
            </p:cNvSpPr>
            <p:nvPr/>
          </p:nvSpPr>
          <p:spPr bwMode="auto">
            <a:xfrm>
              <a:off x="990" y="2351"/>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8" name="Group 31"/>
          <p:cNvGrpSpPr>
            <a:grpSpLocks/>
          </p:cNvGrpSpPr>
          <p:nvPr/>
        </p:nvGrpSpPr>
        <p:grpSpPr bwMode="auto">
          <a:xfrm>
            <a:off x="2488679" y="5348609"/>
            <a:ext cx="7191374" cy="544513"/>
            <a:chOff x="990" y="3216"/>
            <a:chExt cx="4530" cy="343"/>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990" y="3268"/>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9" name="Group 32"/>
          <p:cNvGrpSpPr>
            <a:grpSpLocks/>
          </p:cNvGrpSpPr>
          <p:nvPr/>
        </p:nvGrpSpPr>
        <p:grpSpPr bwMode="auto">
          <a:xfrm>
            <a:off x="2488679" y="5729613"/>
            <a:ext cx="7572374" cy="530226"/>
            <a:chOff x="990" y="3489"/>
            <a:chExt cx="4770" cy="334"/>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990" y="3532"/>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sp>
        <p:nvSpPr>
          <p:cNvPr id="273441" name="AutoShape 33"/>
          <p:cNvSpPr>
            <a:spLocks/>
          </p:cNvSpPr>
          <p:nvPr/>
        </p:nvSpPr>
        <p:spPr bwMode="auto">
          <a:xfrm>
            <a:off x="2060054" y="1392559"/>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2495030" y="6093144"/>
            <a:ext cx="2419349" cy="593724"/>
            <a:chOff x="990" y="2596"/>
            <a:chExt cx="1524" cy="374"/>
          </a:xfrm>
        </p:grpSpPr>
        <p:sp>
          <p:nvSpPr>
            <p:cNvPr id="62482" name="Rectangle 52"/>
            <p:cNvSpPr>
              <a:spLocks noChangeArrowheads="1"/>
            </p:cNvSpPr>
            <p:nvPr/>
          </p:nvSpPr>
          <p:spPr bwMode="auto">
            <a:xfrm>
              <a:off x="1234" y="2596"/>
              <a:ext cx="1280" cy="291"/>
            </a:xfrm>
            <a:prstGeom prst="rect">
              <a:avLst/>
            </a:prstGeom>
            <a:noFill/>
            <a:ln w="12700" cap="sq">
              <a:noFill/>
              <a:miter lim="800000"/>
              <a:headEnd/>
              <a:tailEnd/>
            </a:ln>
          </p:spPr>
          <p:txBody>
            <a:bodyPr wrap="none">
              <a:spAutoFit/>
            </a:bodyPr>
            <a:lstStyle/>
            <a:p>
              <a:r>
                <a:rPr kumimoji="1" lang="zh-CN" altLang="en-US" sz="2400">
                  <a:solidFill>
                    <a:srgbClr val="004B96"/>
                  </a:solidFill>
                  <a:ea typeface="幼圆" pitchFamily="49" charset="-122"/>
                </a:rPr>
                <a:t>头结点问题。</a:t>
              </a:r>
            </a:p>
          </p:txBody>
        </p:sp>
        <p:sp>
          <p:nvSpPr>
            <p:cNvPr id="62483" name="Text Box 53"/>
            <p:cNvSpPr txBox="1">
              <a:spLocks noChangeArrowheads="1"/>
            </p:cNvSpPr>
            <p:nvPr/>
          </p:nvSpPr>
          <p:spPr bwMode="auto">
            <a:xfrm>
              <a:off x="990" y="2679"/>
              <a:ext cx="310" cy="291"/>
            </a:xfrm>
            <a:prstGeom prst="rect">
              <a:avLst/>
            </a:prstGeom>
            <a:noFill/>
            <a:ln w="12700" cap="sq">
              <a:noFill/>
              <a:miter lim="800000"/>
              <a:headEnd/>
              <a:tailEnd/>
            </a:ln>
          </p:spPr>
          <p:txBody>
            <a:bodyPr wrap="none">
              <a:spAutoFit/>
            </a:bodyPr>
            <a:lstStyle/>
            <a:p>
              <a:pPr algn="ctr"/>
              <a:r>
                <a:rPr lang="zh-CN" altLang="en-US" sz="2400">
                  <a:solidFill>
                    <a:srgbClr val="FD3968"/>
                  </a:solidFill>
                  <a:sym typeface="Marlett" pitchFamily="2" charset="2"/>
                </a:rPr>
                <a:t></a:t>
              </a:r>
              <a:endParaRPr lang="zh-CN" altLang="en-US" sz="2400">
                <a:solidFill>
                  <a:srgbClr val="FD3968"/>
                </a:solidFill>
              </a:endParaRPr>
            </a:p>
          </p:txBody>
        </p:sp>
      </p:grpSp>
      <p:grpSp>
        <p:nvGrpSpPr>
          <p:cNvPr id="11" name="Group 89"/>
          <p:cNvGrpSpPr>
            <a:grpSpLocks/>
          </p:cNvGrpSpPr>
          <p:nvPr/>
        </p:nvGrpSpPr>
        <p:grpSpPr bwMode="auto">
          <a:xfrm>
            <a:off x="1298054" y="2745109"/>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a:solidFill>
                    <a:srgbClr val="FF0066"/>
                  </a:solidFill>
                  <a:ea typeface="黑体" pitchFamily="2" charset="-122"/>
                </a:rPr>
                <a:t>线</a:t>
              </a:r>
            </a:p>
            <a:p>
              <a:pPr algn="ctr">
                <a:lnSpc>
                  <a:spcPct val="80000"/>
                </a:lnSpc>
                <a:spcBef>
                  <a:spcPct val="0"/>
                </a:spcBef>
              </a:pPr>
              <a:r>
                <a:rPr kumimoji="1" lang="zh-CN" altLang="en-US" sz="3100">
                  <a:solidFill>
                    <a:srgbClr val="FF0066"/>
                  </a:solidFill>
                  <a:ea typeface="黑体" pitchFamily="2" charset="-122"/>
                </a:rPr>
                <a:t>性</a:t>
              </a:r>
            </a:p>
            <a:p>
              <a:pPr algn="ctr">
                <a:lnSpc>
                  <a:spcPct val="80000"/>
                </a:lnSpc>
                <a:spcBef>
                  <a:spcPct val="0"/>
                </a:spcBef>
              </a:pPr>
              <a:r>
                <a:rPr kumimoji="1" lang="zh-CN" altLang="en-US" sz="310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126</a:t>
            </a:fld>
            <a:endParaRPr lang="zh-CN" altLang="en-US"/>
          </a:p>
        </p:txBody>
      </p:sp>
      <p:grpSp>
        <p:nvGrpSpPr>
          <p:cNvPr id="3" name="Group 38"/>
          <p:cNvGrpSpPr>
            <a:grpSpLocks/>
          </p:cNvGrpSpPr>
          <p:nvPr/>
        </p:nvGrpSpPr>
        <p:grpSpPr bwMode="auto">
          <a:xfrm>
            <a:off x="3575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533576" y="1367210"/>
            <a:ext cx="8666880" cy="1041400"/>
          </a:xfrm>
          <a:prstGeom prst="rect">
            <a:avLst/>
          </a:prstGeom>
          <a:noFill/>
          <a:ln w="9525">
            <a:noFill/>
            <a:miter lim="800000"/>
            <a:headEnd/>
            <a:tailEnd/>
          </a:ln>
        </p:spPr>
        <p:txBody>
          <a:bodyPr wrap="square">
            <a:spAutoFit/>
          </a:bodyPr>
          <a:lstStyle/>
          <a:p>
            <a:pPr fontAlgn="base">
              <a:lnSpc>
                <a:spcPct val="125000"/>
              </a:lnSpc>
              <a:spcBef>
                <a:spcPct val="0"/>
              </a:spcBef>
            </a:pPr>
            <a:r>
              <a:rPr lang="zh-CN" altLang="en-US" sz="2600" dirty="0">
                <a:solidFill>
                  <a:srgbClr val="000099"/>
                </a:solidFill>
                <a:latin typeface="幼圆" pitchFamily="49" charset="-122"/>
                <a:ea typeface="幼圆" pitchFamily="49" charset="-122"/>
              </a:rPr>
              <a:t>    若假设每个数据元素占用</a:t>
            </a:r>
            <a:r>
              <a:rPr lang="en-US" altLang="zh-CN" sz="2600" dirty="0">
                <a:solidFill>
                  <a:srgbClr val="000099"/>
                </a:solidFill>
                <a:ea typeface="幼圆" pitchFamily="49" charset="-122"/>
              </a:rPr>
              <a:t>k</a:t>
            </a:r>
            <a:r>
              <a:rPr lang="zh-CN" altLang="en-US" sz="2600" dirty="0">
                <a:solidFill>
                  <a:srgbClr val="000099"/>
                </a:solidFill>
                <a:latin typeface="幼圆" pitchFamily="49" charset="-122"/>
                <a:ea typeface="幼圆" pitchFamily="49" charset="-122"/>
              </a:rPr>
              <a:t>个存储单元，并且已知第一个元素的存储位置</a:t>
            </a:r>
            <a:r>
              <a:rPr lang="en-US" altLang="zh-CN" sz="2600" dirty="0">
                <a:solidFill>
                  <a:srgbClr val="000099"/>
                </a:solidFill>
                <a:ea typeface="幼圆" pitchFamily="49" charset="-122"/>
              </a:rPr>
              <a:t>LOC(a</a:t>
            </a:r>
            <a:r>
              <a:rPr lang="en-US" altLang="zh-CN" sz="2600" baseline="-25000" dirty="0">
                <a:solidFill>
                  <a:srgbClr val="000099"/>
                </a:solidFill>
                <a:ea typeface="幼圆" pitchFamily="49" charset="-122"/>
              </a:rPr>
              <a:t>1</a:t>
            </a:r>
            <a:r>
              <a:rPr lang="en-US" altLang="zh-CN" sz="2600" dirty="0">
                <a:solidFill>
                  <a:srgbClr val="000099"/>
                </a:solidFill>
                <a:ea typeface="幼圆" pitchFamily="49" charset="-122"/>
              </a:rPr>
              <a:t>)</a:t>
            </a:r>
            <a:r>
              <a:rPr lang="zh-CN" altLang="en-US" sz="2600" dirty="0">
                <a:solidFill>
                  <a:srgbClr val="000099"/>
                </a:solidFill>
                <a:latin typeface="幼圆" pitchFamily="49" charset="-122"/>
                <a:ea typeface="幼圆" pitchFamily="49" charset="-122"/>
              </a:rPr>
              <a:t>，则有</a:t>
            </a:r>
            <a:r>
              <a:rPr lang="zh-CN" altLang="zh-CN" sz="2600" dirty="0">
                <a:solidFill>
                  <a:srgbClr val="000099"/>
                </a:solidFill>
                <a:latin typeface="幼圆" pitchFamily="49" charset="-122"/>
                <a:ea typeface="幼圆" pitchFamily="49" charset="-122"/>
              </a:rPr>
              <a:t>                          </a:t>
            </a:r>
            <a:r>
              <a:rPr lang="zh-CN" altLang="en-US" sz="2600" dirty="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944613" y="3772272"/>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a:solidFill>
                  <a:schemeClr val="folHlink"/>
                </a:solidFill>
                <a:ea typeface="方正舒体" pitchFamily="2" charset="-122"/>
              </a:rPr>
              <a:t>例：</a:t>
            </a:r>
          </a:p>
        </p:txBody>
      </p:sp>
      <p:sp>
        <p:nvSpPr>
          <p:cNvPr id="418838" name="Text Box 22"/>
          <p:cNvSpPr txBox="1">
            <a:spLocks noChangeArrowheads="1"/>
          </p:cNvSpPr>
          <p:nvPr/>
        </p:nvSpPr>
        <p:spPr bwMode="auto">
          <a:xfrm>
            <a:off x="2495600" y="4077072"/>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dirty="0">
                <a:solidFill>
                  <a:srgbClr val="7030A0"/>
                </a:solidFill>
                <a:ea typeface="宋体" charset="-122"/>
              </a:rPr>
              <a:t>LOC(a</a:t>
            </a:r>
            <a:r>
              <a:rPr lang="en-US" altLang="zh-CN" sz="2600" baseline="-25000" dirty="0">
                <a:solidFill>
                  <a:srgbClr val="7030A0"/>
                </a:solidFill>
                <a:ea typeface="宋体" charset="-122"/>
              </a:rPr>
              <a:t>1</a:t>
            </a:r>
            <a:r>
              <a:rPr lang="en-US" altLang="zh-CN" sz="2600" dirty="0">
                <a:solidFill>
                  <a:srgbClr val="7030A0"/>
                </a:solidFill>
                <a:ea typeface="宋体" charset="-122"/>
              </a:rPr>
              <a:t>)=100     k=4      </a:t>
            </a:r>
            <a:r>
              <a:rPr lang="zh-CN" altLang="en-US" sz="2600" dirty="0">
                <a:solidFill>
                  <a:srgbClr val="7030A0"/>
                </a:solidFill>
                <a:ea typeface="宋体" charset="-122"/>
              </a:rPr>
              <a:t>求</a:t>
            </a:r>
            <a:r>
              <a:rPr lang="en-US" altLang="zh-CN" sz="2600" dirty="0">
                <a:solidFill>
                  <a:srgbClr val="7030A0"/>
                </a:solidFill>
                <a:ea typeface="宋体" charset="-122"/>
              </a:rPr>
              <a:t>LOC(a</a:t>
            </a:r>
            <a:r>
              <a:rPr lang="en-US" altLang="zh-CN" sz="2600" baseline="-25000" dirty="0">
                <a:solidFill>
                  <a:srgbClr val="7030A0"/>
                </a:solidFill>
                <a:ea typeface="宋体" charset="-122"/>
              </a:rPr>
              <a:t>5</a:t>
            </a:r>
            <a:r>
              <a:rPr lang="en-US" altLang="zh-CN" sz="2600" dirty="0">
                <a:solidFill>
                  <a:srgbClr val="7030A0"/>
                </a:solidFill>
                <a:ea typeface="宋体" charset="-122"/>
              </a:rPr>
              <a:t>)=?</a:t>
            </a:r>
            <a:endParaRPr lang="zh-CN" altLang="en-US" sz="2600" dirty="0">
              <a:solidFill>
                <a:srgbClr val="7030A0"/>
              </a:solidFill>
              <a:ea typeface="宋体" charset="-122"/>
            </a:endParaRPr>
          </a:p>
        </p:txBody>
      </p:sp>
      <p:grpSp>
        <p:nvGrpSpPr>
          <p:cNvPr id="2" name="Group 23"/>
          <p:cNvGrpSpPr>
            <a:grpSpLocks/>
          </p:cNvGrpSpPr>
          <p:nvPr/>
        </p:nvGrpSpPr>
        <p:grpSpPr bwMode="auto">
          <a:xfrm>
            <a:off x="2438450" y="4686676"/>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45"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33" y="3312"/>
              <a:ext cx="417" cy="252"/>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2004" cy="213"/>
            </a:xfrm>
            <a:prstGeom prst="rect">
              <a:avLst/>
            </a:prstGeom>
            <a:noFill/>
            <a:ln w="12700" cap="sq">
              <a:noFill/>
              <a:miter lim="800000"/>
              <a:headEnd/>
              <a:tailEnd/>
            </a:ln>
          </p:spPr>
          <p:txBody>
            <a:bodyPr wrap="square">
              <a:spAutoFit/>
            </a:bodyPr>
            <a:lstStyle/>
            <a:p>
              <a:pPr fontAlgn="base">
                <a:spcBef>
                  <a:spcPct val="0"/>
                </a:spcBef>
              </a:pPr>
              <a:r>
                <a:rPr lang="zh-CN" altLang="en-US" sz="1600" dirty="0">
                  <a:solidFill>
                    <a:srgbClr val="7030A0"/>
                  </a:solidFill>
                  <a:ea typeface="宋体" charset="-122"/>
                </a:rPr>
                <a:t>100         104       108       112       116 </a:t>
              </a:r>
            </a:p>
          </p:txBody>
        </p:sp>
      </p:grpSp>
      <p:sp>
        <p:nvSpPr>
          <p:cNvPr id="418862" name="Rectangle 46"/>
          <p:cNvSpPr>
            <a:spLocks noChangeArrowheads="1"/>
          </p:cNvSpPr>
          <p:nvPr/>
        </p:nvSpPr>
        <p:spPr bwMode="auto">
          <a:xfrm>
            <a:off x="2440038" y="5688386"/>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a:solidFill>
                  <a:srgbClr val="FF3300"/>
                </a:solidFill>
                <a:ea typeface="幼圆" pitchFamily="49" charset="-122"/>
              </a:rPr>
              <a:t> </a:t>
            </a:r>
            <a:r>
              <a:rPr lang="en-US" altLang="zh-CN" sz="270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a:solidFill>
                  <a:srgbClr val="FF3300"/>
                </a:solidFill>
                <a:ea typeface="幼圆" pitchFamily="49" charset="-122"/>
              </a:rPr>
              <a:t>) = 100+(5 </a:t>
            </a:r>
            <a:r>
              <a:rPr lang="en-US" altLang="zh-CN" sz="2700">
                <a:solidFill>
                  <a:srgbClr val="FF3300"/>
                </a:solidFill>
                <a:ea typeface="幼圆" pitchFamily="49" charset="-122"/>
                <a:sym typeface="Symbol" pitchFamily="18" charset="2"/>
              </a:rPr>
              <a:t></a:t>
            </a:r>
            <a:r>
              <a:rPr lang="en-US" altLang="zh-CN" sz="2700">
                <a:solidFill>
                  <a:srgbClr val="FF3300"/>
                </a:solidFill>
                <a:ea typeface="幼圆" pitchFamily="49" charset="-122"/>
              </a:rPr>
              <a:t>1)</a:t>
            </a:r>
            <a:r>
              <a:rPr lang="en-US" altLang="zh-CN" sz="2700">
                <a:solidFill>
                  <a:srgbClr val="FF3300"/>
                </a:solidFill>
                <a:ea typeface="幼圆" pitchFamily="49" charset="-122"/>
                <a:sym typeface="Symbol" pitchFamily="18" charset="2"/>
              </a:rPr>
              <a:t>4=116</a:t>
            </a:r>
            <a:endParaRPr lang="zh-CN" altLang="en-US" sz="2700">
              <a:solidFill>
                <a:srgbClr val="FF3300"/>
              </a:solidFill>
              <a:ea typeface="幼圆" pitchFamily="49" charset="-122"/>
            </a:endParaRPr>
          </a:p>
        </p:txBody>
      </p:sp>
      <p:sp>
        <p:nvSpPr>
          <p:cNvPr id="418873" name="Oval 57"/>
          <p:cNvSpPr>
            <a:spLocks noChangeArrowheads="1"/>
          </p:cNvSpPr>
          <p:nvPr/>
        </p:nvSpPr>
        <p:spPr bwMode="auto">
          <a:xfrm>
            <a:off x="5061119" y="518025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2114600" y="2568947"/>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a:solidFill>
                    <a:srgbClr val="FF3300"/>
                  </a:solidFill>
                  <a:ea typeface="幼圆" pitchFamily="49" charset="-122"/>
                </a:rPr>
                <a:t> </a:t>
              </a:r>
              <a:r>
                <a:rPr lang="en-US" altLang="zh-CN" sz="320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a:solidFill>
                    <a:srgbClr val="FF3300"/>
                  </a:solidFill>
                  <a:ea typeface="幼圆" pitchFamily="49" charset="-122"/>
                </a:rPr>
                <a:t>)+(i</a:t>
              </a:r>
              <a:r>
                <a:rPr lang="en-US" altLang="zh-CN" sz="3200">
                  <a:solidFill>
                    <a:srgbClr val="FF3300"/>
                  </a:solidFill>
                  <a:ea typeface="幼圆" pitchFamily="49" charset="-122"/>
                  <a:sym typeface="Symbol" pitchFamily="18" charset="2"/>
                </a:rPr>
                <a:t></a:t>
              </a:r>
              <a:r>
                <a:rPr lang="en-US" altLang="zh-CN" sz="3200">
                  <a:solidFill>
                    <a:srgbClr val="FF3300"/>
                  </a:solidFill>
                  <a:ea typeface="幼圆" pitchFamily="49" charset="-122"/>
                </a:rPr>
                <a:t>1)</a:t>
              </a:r>
              <a:r>
                <a:rPr lang="en-US" altLang="zh-CN" sz="3200">
                  <a:solidFill>
                    <a:srgbClr val="FF3300"/>
                  </a:solidFill>
                  <a:ea typeface="幼圆" pitchFamily="49" charset="-122"/>
                  <a:sym typeface="Symbol" pitchFamily="18" charset="2"/>
                </a:rPr>
                <a:t></a:t>
              </a:r>
              <a:r>
                <a:rPr lang="en-US" altLang="zh-CN" sz="3200">
                  <a:solidFill>
                    <a:srgbClr val="FF3300"/>
                  </a:solidFill>
                  <a:ea typeface="幼圆" pitchFamily="49" charset="-122"/>
                </a:rPr>
                <a:t>k   </a:t>
              </a:r>
              <a:endParaRPr lang="zh-CN" altLang="en-US" sz="320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833488" y="790948"/>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a:solidFill>
                    <a:srgbClr val="FF3300"/>
                  </a:solidFill>
                  <a:ea typeface="华文新魏" pitchFamily="2" charset="-122"/>
                </a:rPr>
                <a:t>结论</a:t>
              </a:r>
            </a:p>
          </p:txBody>
        </p:sp>
      </p:grpSp>
      <p:grpSp>
        <p:nvGrpSpPr>
          <p:cNvPr id="12" name="Group 70"/>
          <p:cNvGrpSpPr>
            <a:grpSpLocks/>
          </p:cNvGrpSpPr>
          <p:nvPr/>
        </p:nvGrpSpPr>
        <p:grpSpPr bwMode="auto">
          <a:xfrm>
            <a:off x="2633714" y="265485"/>
            <a:ext cx="4968875" cy="525462"/>
            <a:chOff x="1383" y="287"/>
            <a:chExt cx="3130" cy="331"/>
          </a:xfrm>
        </p:grpSpPr>
        <p:sp>
          <p:nvSpPr>
            <p:cNvPr id="56335" name="Rectangle 71"/>
            <p:cNvSpPr>
              <a:spLocks noChangeArrowheads="1"/>
            </p:cNvSpPr>
            <p:nvPr/>
          </p:nvSpPr>
          <p:spPr bwMode="auto">
            <a:xfrm>
              <a:off x="1388" y="302"/>
              <a:ext cx="288" cy="310"/>
            </a:xfrm>
            <a:prstGeom prst="rect">
              <a:avLst/>
            </a:prstGeom>
            <a:noFill/>
            <a:ln w="12700" cap="sq">
              <a:noFill/>
              <a:miter lim="800000"/>
              <a:headEnd/>
              <a:tailEnd/>
            </a:ln>
          </p:spPr>
          <p:txBody>
            <a:bodyPr wrap="none">
              <a:spAutoFit/>
            </a:bodyPr>
            <a:lstStyle/>
            <a:p>
              <a:pPr algn="ctr" fontAlgn="base">
                <a:spcBef>
                  <a:spcPct val="0"/>
                </a:spcBef>
              </a:pPr>
              <a:r>
                <a:rPr lang="en-US" altLang="zh-CN" sz="2600"/>
                <a:t>a</a:t>
              </a:r>
              <a:r>
                <a:rPr lang="en-US" altLang="zh-CN" sz="2600" baseline="-25000"/>
                <a:t>1</a:t>
              </a:r>
            </a:p>
          </p:txBody>
        </p:sp>
        <p:sp>
          <p:nvSpPr>
            <p:cNvPr id="56336" name="Rectangle 72"/>
            <p:cNvSpPr>
              <a:spLocks noChangeArrowheads="1"/>
            </p:cNvSpPr>
            <p:nvPr/>
          </p:nvSpPr>
          <p:spPr bwMode="auto">
            <a:xfrm>
              <a:off x="1699" y="306"/>
              <a:ext cx="288" cy="310"/>
            </a:xfrm>
            <a:prstGeom prst="rect">
              <a:avLst/>
            </a:prstGeom>
            <a:noFill/>
            <a:ln w="12700" cap="sq">
              <a:noFill/>
              <a:miter lim="800000"/>
              <a:headEnd/>
              <a:tailEnd/>
            </a:ln>
          </p:spPr>
          <p:txBody>
            <a:bodyPr wrap="none">
              <a:spAutoFit/>
            </a:bodyPr>
            <a:lstStyle/>
            <a:p>
              <a:pPr algn="ctr" fontAlgn="base">
                <a:spcBef>
                  <a:spcPct val="0"/>
                </a:spcBef>
              </a:pPr>
              <a:r>
                <a:rPr lang="en-US" altLang="zh-CN" sz="2600"/>
                <a:t>a</a:t>
              </a:r>
              <a:r>
                <a:rPr lang="en-US" altLang="zh-CN" sz="2600" baseline="-25000"/>
                <a:t>2</a:t>
              </a:r>
            </a:p>
          </p:txBody>
        </p:sp>
        <p:sp>
          <p:nvSpPr>
            <p:cNvPr id="56337" name="Rectangle 73"/>
            <p:cNvSpPr>
              <a:spLocks noChangeArrowheads="1"/>
            </p:cNvSpPr>
            <p:nvPr/>
          </p:nvSpPr>
          <p:spPr bwMode="auto">
            <a:xfrm>
              <a:off x="2040" y="302"/>
              <a:ext cx="288" cy="310"/>
            </a:xfrm>
            <a:prstGeom prst="rect">
              <a:avLst/>
            </a:prstGeom>
            <a:noFill/>
            <a:ln w="12700" cap="sq">
              <a:noFill/>
              <a:miter lim="800000"/>
              <a:headEnd/>
              <a:tailEnd/>
            </a:ln>
          </p:spPr>
          <p:txBody>
            <a:bodyPr wrap="none">
              <a:spAutoFit/>
            </a:bodyPr>
            <a:lstStyle/>
            <a:p>
              <a:pPr algn="ctr" fontAlgn="base">
                <a:spcBef>
                  <a:spcPct val="0"/>
                </a:spcBef>
              </a:pPr>
              <a:r>
                <a:rPr lang="en-US" altLang="zh-CN" sz="2600"/>
                <a:t>a</a:t>
              </a:r>
              <a:r>
                <a:rPr lang="en-US" altLang="zh-CN" sz="2600" baseline="-25000"/>
                <a:t>3</a:t>
              </a:r>
            </a:p>
          </p:txBody>
        </p:sp>
        <p:sp>
          <p:nvSpPr>
            <p:cNvPr id="56338" name="Rectangle 74"/>
            <p:cNvSpPr>
              <a:spLocks noChangeArrowheads="1"/>
            </p:cNvSpPr>
            <p:nvPr/>
          </p:nvSpPr>
          <p:spPr bwMode="auto">
            <a:xfrm>
              <a:off x="3863" y="300"/>
              <a:ext cx="404" cy="310"/>
            </a:xfrm>
            <a:prstGeom prst="rect">
              <a:avLst/>
            </a:prstGeom>
            <a:noFill/>
            <a:ln w="12700" cap="sq">
              <a:noFill/>
              <a:miter lim="800000"/>
              <a:headEnd/>
              <a:tailEnd/>
            </a:ln>
          </p:spPr>
          <p:txBody>
            <a:bodyPr wrap="none">
              <a:spAutoFit/>
            </a:bodyPr>
            <a:lstStyle/>
            <a:p>
              <a:pPr algn="ctr" fontAlgn="base">
                <a:spcBef>
                  <a:spcPct val="0"/>
                </a:spcBef>
              </a:pPr>
              <a:r>
                <a:rPr lang="en-US" altLang="zh-CN" sz="2600"/>
                <a:t>a</a:t>
              </a:r>
              <a:r>
                <a:rPr lang="en-US" altLang="zh-CN" sz="2600" baseline="-25000"/>
                <a:t>n-1</a:t>
              </a:r>
            </a:p>
          </p:txBody>
        </p:sp>
        <p:sp>
          <p:nvSpPr>
            <p:cNvPr id="56339" name="Rectangle 75"/>
            <p:cNvSpPr>
              <a:spLocks noChangeArrowheads="1"/>
            </p:cNvSpPr>
            <p:nvPr/>
          </p:nvSpPr>
          <p:spPr bwMode="auto">
            <a:xfrm>
              <a:off x="2859" y="287"/>
              <a:ext cx="428" cy="291"/>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4" y="297"/>
              <a:ext cx="291" cy="310"/>
            </a:xfrm>
            <a:prstGeom prst="rect">
              <a:avLst/>
            </a:prstGeom>
            <a:noFill/>
            <a:ln w="12700" cap="sq">
              <a:noFill/>
              <a:miter lim="800000"/>
              <a:headEnd/>
              <a:tailEnd/>
            </a:ln>
          </p:spPr>
          <p:txBody>
            <a:bodyPr wrap="none">
              <a:spAutoFit/>
            </a:bodyPr>
            <a:lstStyle/>
            <a:p>
              <a:pPr algn="ctr" fontAlgn="base">
                <a:spcBef>
                  <a:spcPct val="0"/>
                </a:spcBef>
              </a:pPr>
              <a:r>
                <a:rPr lang="en-US" altLang="zh-CN" sz="2600"/>
                <a:t>a</a:t>
              </a:r>
              <a:r>
                <a:rPr lang="en-US" altLang="zh-CN" sz="2600" baseline="-25000"/>
                <a:t>n</a:t>
              </a:r>
            </a:p>
          </p:txBody>
        </p:sp>
      </p:grpSp>
      <p:grpSp>
        <p:nvGrpSpPr>
          <p:cNvPr id="13" name="Group 137"/>
          <p:cNvGrpSpPr>
            <a:grpSpLocks/>
          </p:cNvGrpSpPr>
          <p:nvPr/>
        </p:nvGrpSpPr>
        <p:grpSpPr bwMode="auto">
          <a:xfrm>
            <a:off x="906514" y="3132511"/>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73"/>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588647" y="3556224"/>
            <a:ext cx="7328618" cy="954107"/>
          </a:xfrm>
          <a:prstGeom prst="rect">
            <a:avLst/>
          </a:prstGeom>
          <a:solidFill>
            <a:schemeClr val="bg2">
              <a:lumMod val="20000"/>
              <a:lumOff val="80000"/>
            </a:schemeClr>
          </a:solidFill>
          <a:ln w="9525">
            <a:noFill/>
            <a:miter lim="800000"/>
            <a:headEnd/>
            <a:tailEnd/>
          </a:ln>
        </p:spPr>
        <p:txBody>
          <a:bodyPr wrap="square">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14426" y="126423"/>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dirty="0">
                <a:solidFill>
                  <a:srgbClr val="FF3300"/>
                </a:solidFill>
                <a:ea typeface="黑体" pitchFamily="2" charset="-122"/>
              </a:rPr>
              <a:t>顺序存储结构示意图</a:t>
            </a:r>
          </a:p>
        </p:txBody>
      </p:sp>
      <p:grpSp>
        <p:nvGrpSpPr>
          <p:cNvPr id="2" name="Group 116"/>
          <p:cNvGrpSpPr>
            <a:grpSpLocks/>
          </p:cNvGrpSpPr>
          <p:nvPr/>
        </p:nvGrpSpPr>
        <p:grpSpPr bwMode="auto">
          <a:xfrm>
            <a:off x="2135560" y="1358960"/>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a:solidFill>
                    <a:srgbClr val="000080"/>
                  </a:solidFill>
                </a:rPr>
                <a:t> </a:t>
              </a:r>
              <a:r>
                <a:rPr lang="zh-CN" altLang="zh-CN" sz="3000">
                  <a:solidFill>
                    <a:srgbClr val="000080"/>
                  </a:solidFill>
                </a:rPr>
                <a:t>(</a:t>
              </a:r>
              <a:r>
                <a:rPr lang="zh-CN" altLang="en-US" sz="3000">
                  <a:solidFill>
                    <a:srgbClr val="000080"/>
                  </a:solidFill>
                </a:rPr>
                <a:t> </a:t>
              </a:r>
              <a:r>
                <a:rPr lang="en-US" altLang="zh-CN" sz="3000">
                  <a:solidFill>
                    <a:srgbClr val="000080"/>
                  </a:solidFill>
                </a:rPr>
                <a:t>a</a:t>
              </a:r>
              <a:r>
                <a:rPr lang="en-US" altLang="zh-CN" sz="3000" baseline="-25000">
                  <a:solidFill>
                    <a:srgbClr val="000080"/>
                  </a:solidFill>
                </a:rPr>
                <a:t>1</a:t>
              </a:r>
              <a:r>
                <a:rPr lang="en-US" altLang="zh-CN" sz="3000">
                  <a:solidFill>
                    <a:srgbClr val="000080"/>
                  </a:solidFill>
                </a:rPr>
                <a:t>, a</a:t>
              </a:r>
              <a:r>
                <a:rPr lang="en-US" altLang="zh-CN" sz="3000" baseline="-25000">
                  <a:solidFill>
                    <a:srgbClr val="000080"/>
                  </a:solidFill>
                </a:rPr>
                <a:t>2</a:t>
              </a:r>
              <a:r>
                <a:rPr lang="en-US" altLang="zh-CN" sz="3000">
                  <a:solidFill>
                    <a:srgbClr val="000080"/>
                  </a:solidFill>
                </a:rPr>
                <a:t>, a</a:t>
              </a:r>
              <a:r>
                <a:rPr lang="en-US" altLang="zh-CN" sz="3000" baseline="-25000">
                  <a:solidFill>
                    <a:srgbClr val="000080"/>
                  </a:solidFill>
                </a:rPr>
                <a:t>3</a:t>
              </a:r>
              <a:r>
                <a:rPr lang="en-US" altLang="zh-CN" sz="300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a:solidFill>
                    <a:srgbClr val="000080"/>
                  </a:solidFill>
                </a:rPr>
                <a:t>, a</a:t>
              </a:r>
              <a:r>
                <a:rPr lang="en-US" altLang="zh-CN" sz="3000" baseline="-25000">
                  <a:solidFill>
                    <a:srgbClr val="000080"/>
                  </a:solidFill>
                </a:rPr>
                <a:t>n </a:t>
              </a:r>
              <a:r>
                <a:rPr lang="en-US" altLang="zh-CN" sz="3000">
                  <a:solidFill>
                    <a:srgbClr val="000080"/>
                  </a:solidFill>
                </a:rPr>
                <a:t>)</a:t>
              </a:r>
              <a:endParaRPr lang="zh-CN" altLang="en-US" sz="3000">
                <a:solidFill>
                  <a:srgbClr val="000080"/>
                </a:solidFill>
              </a:endParaRPr>
            </a:p>
          </p:txBody>
        </p:sp>
      </p:grpSp>
      <p:grpSp>
        <p:nvGrpSpPr>
          <p:cNvPr id="3" name="Group 96"/>
          <p:cNvGrpSpPr>
            <a:grpSpLocks/>
          </p:cNvGrpSpPr>
          <p:nvPr/>
        </p:nvGrpSpPr>
        <p:grpSpPr bwMode="auto">
          <a:xfrm>
            <a:off x="2327648" y="4926073"/>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2256210" y="2906773"/>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a:solidFill>
                    <a:srgbClr val="000099"/>
                  </a:solidFill>
                  <a:ea typeface="黑体" pitchFamily="2" charset="-122"/>
                </a:rPr>
                <a:t>当前已经占用的空间</a:t>
              </a:r>
            </a:p>
          </p:txBody>
        </p:sp>
      </p:grpSp>
      <p:grpSp>
        <p:nvGrpSpPr>
          <p:cNvPr id="5" name="Group 102"/>
          <p:cNvGrpSpPr>
            <a:grpSpLocks/>
          </p:cNvGrpSpPr>
          <p:nvPr/>
        </p:nvGrpSpPr>
        <p:grpSpPr bwMode="auto">
          <a:xfrm>
            <a:off x="5721724" y="2898835"/>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a:solidFill>
                    <a:srgbClr val="0000FF"/>
                  </a:solidFill>
                  <a:ea typeface="黑体" pitchFamily="2" charset="-122"/>
                </a:rPr>
                <a:t>尚未使用的空间</a:t>
              </a:r>
            </a:p>
          </p:txBody>
        </p:sp>
      </p:grpSp>
      <p:grpSp>
        <p:nvGrpSpPr>
          <p:cNvPr id="6" name="Group 121"/>
          <p:cNvGrpSpPr>
            <a:grpSpLocks/>
          </p:cNvGrpSpPr>
          <p:nvPr/>
        </p:nvGrpSpPr>
        <p:grpSpPr bwMode="auto">
          <a:xfrm>
            <a:off x="2251449" y="3914835"/>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a:solidFill>
                    <a:srgbClr val="000000"/>
                  </a:solidFill>
                  <a:ea typeface="宋体" charset="-122"/>
                </a:rPr>
                <a:t>0       1      2      3     </a:t>
              </a:r>
              <a:r>
                <a:rPr lang="en-US" altLang="zh-CN">
                  <a:solidFill>
                    <a:srgbClr val="000000"/>
                  </a:solidFill>
                  <a:ea typeface="宋体" charset="-122"/>
                  <a:cs typeface="Times New Roman" pitchFamily="18" charset="0"/>
                </a:rPr>
                <a:t>…</a:t>
              </a:r>
              <a:r>
                <a:rPr lang="en-US" altLang="zh-CN">
                  <a:solidFill>
                    <a:srgbClr val="000000"/>
                  </a:solidFill>
                  <a:ea typeface="宋体" charset="-122"/>
                </a:rPr>
                <a:t>      n-2    n-1    n    n+1      …   MaxSize-1</a:t>
              </a:r>
              <a:endParaRPr lang="en-US" altLang="zh-CN"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921" y="2409"/>
              <a:ext cx="509" cy="310"/>
            </a:xfrm>
            <a:prstGeom prst="rect">
              <a:avLst/>
            </a:prstGeom>
            <a:noFill/>
            <a:ln w="12700" cap="sq">
              <a:noFill/>
              <a:miter lim="800000"/>
              <a:headEnd/>
              <a:tailEnd/>
            </a:ln>
          </p:spPr>
          <p:txBody>
            <a:bodyPr wrap="none">
              <a:spAutoFit/>
            </a:bodyPr>
            <a:lstStyle/>
            <a:p>
              <a:pPr algn="ctr"/>
              <a:r>
                <a:rPr kumimoji="1" lang="zh-CN" altLang="en-US" sz="260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2233985" y="3906898"/>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183" cy="342"/>
              <a:chOff x="924" y="1680"/>
              <a:chExt cx="2183" cy="342"/>
            </a:xfrm>
          </p:grpSpPr>
          <p:sp>
            <p:nvSpPr>
              <p:cNvPr id="57358" name="Rectangle 131"/>
              <p:cNvSpPr>
                <a:spLocks noChangeArrowheads="1"/>
              </p:cNvSpPr>
              <p:nvPr/>
            </p:nvSpPr>
            <p:spPr bwMode="auto">
              <a:xfrm>
                <a:off x="1921" y="1696"/>
                <a:ext cx="509" cy="310"/>
              </a:xfrm>
              <a:prstGeom prst="rect">
                <a:avLst/>
              </a:prstGeom>
              <a:noFill/>
              <a:ln w="12700" cap="sq">
                <a:noFill/>
                <a:miter lim="800000"/>
                <a:headEnd/>
                <a:tailEnd/>
              </a:ln>
            </p:spPr>
            <p:txBody>
              <a:bodyPr wrap="none">
                <a:spAutoFit/>
              </a:bodyPr>
              <a:lstStyle/>
              <a:p>
                <a:pPr algn="ctr"/>
                <a:r>
                  <a:rPr kumimoji="1" lang="zh-CN" altLang="en-US" sz="2600">
                    <a:solidFill>
                      <a:srgbClr val="000099"/>
                    </a:solidFill>
                    <a:ea typeface="宋体" charset="-122"/>
                  </a:rPr>
                  <a:t>… …</a:t>
                </a:r>
              </a:p>
            </p:txBody>
          </p:sp>
          <p:sp>
            <p:nvSpPr>
              <p:cNvPr id="57359" name="Rectangle 132"/>
              <p:cNvSpPr>
                <a:spLocks noChangeArrowheads="1"/>
              </p:cNvSpPr>
              <p:nvPr/>
            </p:nvSpPr>
            <p:spPr bwMode="auto">
              <a:xfrm>
                <a:off x="12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69" y="1680"/>
                <a:ext cx="398" cy="330"/>
              </a:xfrm>
              <a:prstGeom prst="rect">
                <a:avLst/>
              </a:prstGeom>
              <a:noFill/>
              <a:ln w="12700" cap="sq">
                <a:noFill/>
                <a:miter lim="800000"/>
                <a:headEnd/>
                <a:tailEnd/>
              </a:ln>
            </p:spPr>
            <p:txBody>
              <a:bodyPr wrap="none">
                <a:spAutoFit/>
              </a:bodyPr>
              <a:lstStyle/>
              <a:p>
                <a:pPr algn="ctr"/>
                <a:r>
                  <a:rPr kumimoji="1" lang="en-US" altLang="zh-CN" sz="280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538536" y="5607111"/>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a:ea typeface="Dotum" pitchFamily="34" charset="-127"/>
                  <a:cs typeface="Times New Roman" pitchFamily="18" charset="0"/>
                </a:rPr>
                <a:t>n&lt;MaxSize</a:t>
              </a:r>
              <a:endParaRPr lang="zh-CN" altLang="en-US" sz="260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751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2209801"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a:solidFill>
                    <a:srgbClr val="FFFF00"/>
                  </a:solidFill>
                  <a:ea typeface="黑体" pitchFamily="2" charset="-122"/>
                </a:rPr>
                <a:t>在</a:t>
              </a:r>
              <a:r>
                <a:rPr lang="en-US" altLang="zh-CN" sz="3300" i="1">
                  <a:solidFill>
                    <a:srgbClr val="FFFF00"/>
                  </a:solidFill>
                  <a:ea typeface="黑体" pitchFamily="2" charset="-122"/>
                </a:rPr>
                <a:t>C</a:t>
              </a:r>
              <a:r>
                <a:rPr lang="zh-CN" altLang="en-US" sz="3300" i="1">
                  <a:solidFill>
                    <a:srgbClr val="FFFF00"/>
                  </a:solidFill>
                  <a:ea typeface="黑体" pitchFamily="2" charset="-122"/>
                </a:rPr>
                <a:t>语言中</a:t>
              </a:r>
            </a:p>
          </p:txBody>
        </p:sp>
      </p:grpSp>
      <p:grpSp>
        <p:nvGrpSpPr>
          <p:cNvPr id="4" name="Group 17"/>
          <p:cNvGrpSpPr>
            <a:grpSpLocks/>
          </p:cNvGrpSpPr>
          <p:nvPr/>
        </p:nvGrpSpPr>
        <p:grpSpPr bwMode="auto">
          <a:xfrm>
            <a:off x="5231905"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a:solidFill>
                    <a:srgbClr val="000099"/>
                  </a:solidFill>
                  <a:latin typeface="幼圆" pitchFamily="49" charset="-122"/>
                  <a:ea typeface="幼圆" pitchFamily="49" charset="-122"/>
                </a:rPr>
                <a:t>  预先分配给线</a:t>
              </a:r>
            </a:p>
            <a:p>
              <a:pPr>
                <a:lnSpc>
                  <a:spcPct val="85000"/>
                </a:lnSpc>
                <a:spcBef>
                  <a:spcPct val="0"/>
                </a:spcBef>
              </a:pPr>
              <a:r>
                <a:rPr lang="zh-CN" altLang="en-US" sz="240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2351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a:p>
          </p:txBody>
        </p:sp>
      </p:grpSp>
      <p:grpSp>
        <p:nvGrpSpPr>
          <p:cNvPr id="6" name="Group 36"/>
          <p:cNvGrpSpPr>
            <a:grpSpLocks/>
          </p:cNvGrpSpPr>
          <p:nvPr/>
        </p:nvGrpSpPr>
        <p:grpSpPr bwMode="auto">
          <a:xfrm>
            <a:off x="4713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dirty="0">
                  <a:solidFill>
                    <a:srgbClr val="FF3300"/>
                  </a:solidFill>
                  <a:ea typeface="黑体" pitchFamily="2" charset="-122"/>
                </a:rPr>
                <a:t>数组</a:t>
              </a:r>
              <a:r>
                <a:rPr lang="en-US" altLang="zh-CN" sz="4000" i="1" dirty="0">
                  <a:solidFill>
                    <a:srgbClr val="FF3300"/>
                  </a:solidFill>
                  <a:ea typeface="黑体" pitchFamily="2" charset="-122"/>
                </a:rPr>
                <a:t>-</a:t>
              </a:r>
              <a:r>
                <a:rPr lang="zh-CN" altLang="en-US" sz="4000" i="1" dirty="0">
                  <a:solidFill>
                    <a:srgbClr val="FF3300"/>
                  </a:solidFill>
                  <a:ea typeface="黑体" pitchFamily="2" charset="-122"/>
                </a:rPr>
                <a:t>顺序表</a:t>
              </a:r>
            </a:p>
          </p:txBody>
        </p:sp>
      </p:grpSp>
      <p:grpSp>
        <p:nvGrpSpPr>
          <p:cNvPr id="7" name="Group 37"/>
          <p:cNvGrpSpPr>
            <a:grpSpLocks/>
          </p:cNvGrpSpPr>
          <p:nvPr/>
        </p:nvGrpSpPr>
        <p:grpSpPr bwMode="auto">
          <a:xfrm>
            <a:off x="3451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a:solidFill>
                    <a:srgbClr val="000080"/>
                  </a:solidFill>
                </a:rPr>
                <a:t> </a:t>
              </a:r>
              <a:r>
                <a:rPr lang="zh-CN" altLang="zh-CN" sz="3000">
                  <a:solidFill>
                    <a:srgbClr val="000080"/>
                  </a:solidFill>
                </a:rPr>
                <a:t>(</a:t>
              </a:r>
              <a:r>
                <a:rPr lang="zh-CN" altLang="en-US" sz="3000">
                  <a:solidFill>
                    <a:srgbClr val="000080"/>
                  </a:solidFill>
                </a:rPr>
                <a:t> </a:t>
              </a:r>
              <a:r>
                <a:rPr lang="en-US" altLang="zh-CN" sz="3000">
                  <a:solidFill>
                    <a:srgbClr val="000080"/>
                  </a:solidFill>
                </a:rPr>
                <a:t>a</a:t>
              </a:r>
              <a:r>
                <a:rPr lang="en-US" altLang="zh-CN" sz="3000" baseline="-25000">
                  <a:solidFill>
                    <a:srgbClr val="000080"/>
                  </a:solidFill>
                </a:rPr>
                <a:t>1</a:t>
              </a:r>
              <a:r>
                <a:rPr lang="en-US" altLang="zh-CN" sz="3000">
                  <a:solidFill>
                    <a:srgbClr val="000080"/>
                  </a:solidFill>
                </a:rPr>
                <a:t>, a</a:t>
              </a:r>
              <a:r>
                <a:rPr lang="en-US" altLang="zh-CN" sz="3000" baseline="-25000">
                  <a:solidFill>
                    <a:srgbClr val="000080"/>
                  </a:solidFill>
                </a:rPr>
                <a:t>2</a:t>
              </a:r>
              <a:r>
                <a:rPr lang="en-US" altLang="zh-CN" sz="3000">
                  <a:solidFill>
                    <a:srgbClr val="000080"/>
                  </a:solidFill>
                </a:rPr>
                <a:t>, a</a:t>
              </a:r>
              <a:r>
                <a:rPr lang="en-US" altLang="zh-CN" sz="3000" baseline="-25000">
                  <a:solidFill>
                    <a:srgbClr val="000080"/>
                  </a:solidFill>
                </a:rPr>
                <a:t>3</a:t>
              </a:r>
              <a:r>
                <a:rPr lang="en-US" altLang="zh-CN" sz="300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a:solidFill>
                    <a:srgbClr val="000080"/>
                  </a:solidFill>
                </a:rPr>
                <a:t>, a</a:t>
              </a:r>
              <a:r>
                <a:rPr lang="en-US" altLang="zh-CN" sz="3000" baseline="-25000">
                  <a:solidFill>
                    <a:srgbClr val="000080"/>
                  </a:solidFill>
                </a:rPr>
                <a:t>n </a:t>
              </a:r>
              <a:r>
                <a:rPr lang="en-US" altLang="zh-CN" sz="3000">
                  <a:solidFill>
                    <a:srgbClr val="000080"/>
                  </a:solidFill>
                </a:rPr>
                <a:t>)</a:t>
              </a:r>
              <a:endParaRPr lang="zh-CN" altLang="en-US" sz="300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751012" y="2821136"/>
            <a:ext cx="8844998"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a:latin typeface="华文新魏" pitchFamily="2" charset="-122"/>
                  <a:ea typeface="华文新魏" pitchFamily="2" charset="-122"/>
                </a:rPr>
                <a:t>法</a:t>
              </a:r>
            </a:p>
          </p:txBody>
        </p:sp>
      </p:grpSp>
      <p:grpSp>
        <p:nvGrpSpPr>
          <p:cNvPr id="3" name="Group 129"/>
          <p:cNvGrpSpPr>
            <a:grpSpLocks/>
          </p:cNvGrpSpPr>
          <p:nvPr/>
        </p:nvGrpSpPr>
        <p:grpSpPr bwMode="auto">
          <a:xfrm>
            <a:off x="1106612" y="916136"/>
            <a:ext cx="8949828"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dirty="0">
                  <a:solidFill>
                    <a:schemeClr val="accent2"/>
                  </a:solidFill>
                  <a:latin typeface="黑体" pitchFamily="2" charset="-122"/>
                  <a:ea typeface="黑体" pitchFamily="2" charset="-122"/>
                </a:rPr>
                <a:t> </a:t>
              </a:r>
              <a:r>
                <a:rPr kumimoji="1" lang="en-US" altLang="zh-CN" sz="2800" dirty="0">
                  <a:solidFill>
                    <a:schemeClr val="accent2"/>
                  </a:solidFill>
                  <a:latin typeface="黑体" pitchFamily="2" charset="-122"/>
                  <a:ea typeface="黑体" pitchFamily="2" charset="-122"/>
                </a:rPr>
                <a:t>1.</a:t>
              </a:r>
              <a:r>
                <a:rPr kumimoji="1" lang="zh-CN" altLang="en-US" sz="2800" dirty="0">
                  <a:solidFill>
                    <a:srgbClr val="7030A0"/>
                  </a:solidFill>
                  <a:latin typeface="黑体" pitchFamily="2" charset="-122"/>
                  <a:ea typeface="黑体" pitchFamily="2" charset="-122"/>
                </a:rPr>
                <a:t>查找：</a:t>
              </a:r>
              <a:r>
                <a:rPr kumimoji="1" lang="zh-CN" altLang="en-US" sz="2800" dirty="0">
                  <a:solidFill>
                    <a:schemeClr val="accent2"/>
                  </a:solidFill>
                  <a:latin typeface="黑体" pitchFamily="2" charset="-122"/>
                  <a:ea typeface="黑体" pitchFamily="2" charset="-122"/>
                </a:rPr>
                <a:t>确定元素</a:t>
              </a:r>
              <a:r>
                <a:rPr kumimoji="1" lang="en-US" altLang="zh-CN" sz="2800" dirty="0">
                  <a:solidFill>
                    <a:schemeClr val="accent2"/>
                  </a:solidFill>
                  <a:ea typeface="黑体" pitchFamily="2" charset="-122"/>
                </a:rPr>
                <a:t>item</a:t>
              </a:r>
              <a:r>
                <a:rPr kumimoji="1" lang="zh-CN" altLang="en-US" sz="2800" dirty="0">
                  <a:solidFill>
                    <a:schemeClr val="accent2"/>
                  </a:solidFill>
                  <a:latin typeface="黑体" pitchFamily="2" charset="-122"/>
                  <a:ea typeface="黑体" pitchFamily="2" charset="-122"/>
                </a:rPr>
                <a:t>在长度为</a:t>
              </a:r>
              <a:r>
                <a:rPr kumimoji="1" lang="en-US" altLang="zh-CN" sz="2800" dirty="0">
                  <a:solidFill>
                    <a:schemeClr val="accent2"/>
                  </a:solidFill>
                  <a:ea typeface="黑体" pitchFamily="2" charset="-122"/>
                </a:rPr>
                <a:t>n</a:t>
              </a:r>
              <a:r>
                <a:rPr kumimoji="1" lang="zh-CN" altLang="en-US" sz="280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dirty="0">
                  <a:solidFill>
                    <a:schemeClr val="accent2"/>
                  </a:solidFill>
                  <a:latin typeface="黑体" pitchFamily="2" charset="-122"/>
                  <a:ea typeface="黑体" pitchFamily="2" charset="-122"/>
                </a:rPr>
                <a:t>中的位置</a:t>
              </a:r>
              <a:endParaRPr kumimoji="1" lang="zh-CN" altLang="en-US" sz="280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703511" y="1844824"/>
            <a:ext cx="6794269" cy="519112"/>
          </a:xfrm>
          <a:prstGeom prst="rect">
            <a:avLst/>
          </a:prstGeom>
          <a:noFill/>
          <a:ln w="12700" cap="sq">
            <a:noFill/>
            <a:miter lim="800000"/>
            <a:headEnd/>
            <a:tailEnd/>
          </a:ln>
        </p:spPr>
        <p:txBody>
          <a:bodyPr wrap="square">
            <a:spAutoFit/>
          </a:bodyPr>
          <a:lstStyle/>
          <a:p>
            <a:pPr fontAlgn="base">
              <a:spcBef>
                <a:spcPct val="0"/>
              </a:spcBef>
            </a:pPr>
            <a:r>
              <a:rPr lang="zh-CN" altLang="en-US" sz="2800" dirty="0">
                <a:solidFill>
                  <a:schemeClr val="bg1"/>
                </a:solidFill>
              </a:rPr>
              <a:t> </a:t>
            </a:r>
            <a:r>
              <a:rPr lang="zh-CN" altLang="en-US" sz="2800" dirty="0"/>
              <a:t>( </a:t>
            </a:r>
            <a:r>
              <a:rPr lang="en-US" altLang="zh-CN" sz="2800" dirty="0"/>
              <a:t>a</a:t>
            </a:r>
            <a:r>
              <a:rPr lang="en-US" altLang="zh-CN" sz="2800" baseline="-25000" dirty="0"/>
              <a:t>1</a:t>
            </a:r>
            <a:r>
              <a:rPr lang="en-US" altLang="zh-CN" sz="2800" dirty="0"/>
              <a:t>, a</a:t>
            </a:r>
            <a:r>
              <a:rPr lang="en-US" altLang="zh-CN" sz="2800" baseline="-25000" dirty="0"/>
              <a:t>2</a:t>
            </a:r>
            <a:r>
              <a:rPr lang="en-US" altLang="zh-CN" sz="2800" dirty="0"/>
              <a:t>,</a:t>
            </a:r>
            <a:r>
              <a:rPr lang="en-US" altLang="zh-CN" sz="2800" dirty="0">
                <a:latin typeface="宋体" charset="-122"/>
              </a:rPr>
              <a:t> </a:t>
            </a:r>
            <a:r>
              <a:rPr lang="en-US" altLang="zh-CN" sz="2800" dirty="0"/>
              <a:t>a</a:t>
            </a:r>
            <a:r>
              <a:rPr lang="en-US" altLang="zh-CN" sz="2800" baseline="-25000" dirty="0"/>
              <a:t>3</a:t>
            </a:r>
            <a:r>
              <a:rPr lang="en-US" altLang="zh-CN" sz="2800" dirty="0"/>
              <a:t>,</a:t>
            </a:r>
            <a:r>
              <a:rPr lang="en-US" altLang="zh-CN" sz="2800" dirty="0">
                <a:latin typeface="宋体" charset="-122"/>
              </a:rPr>
              <a:t> </a:t>
            </a:r>
            <a:r>
              <a:rPr lang="en-US" altLang="zh-CN" sz="2800" dirty="0"/>
              <a:t>…</a:t>
            </a:r>
            <a:r>
              <a:rPr lang="en-US" altLang="zh-CN" sz="2800" dirty="0">
                <a:latin typeface="宋体" charset="-122"/>
              </a:rPr>
              <a:t> </a:t>
            </a:r>
            <a:r>
              <a:rPr lang="en-US" altLang="zh-CN" sz="2800" dirty="0"/>
              <a:t>, a</a:t>
            </a:r>
            <a:r>
              <a:rPr lang="en-US" altLang="zh-CN" sz="2800" baseline="-25000" dirty="0"/>
              <a:t>i-1</a:t>
            </a:r>
            <a:r>
              <a:rPr lang="en-US" altLang="zh-CN" sz="2800" dirty="0"/>
              <a:t>, </a:t>
            </a:r>
            <a:r>
              <a:rPr lang="en-US" altLang="zh-CN" sz="2800" dirty="0" err="1"/>
              <a:t>a</a:t>
            </a:r>
            <a:r>
              <a:rPr lang="en-US" altLang="zh-CN" sz="2800" baseline="-25000" dirty="0" err="1"/>
              <a:t>i</a:t>
            </a:r>
            <a:r>
              <a:rPr lang="en-US" altLang="zh-CN" sz="2800" baseline="-25000" dirty="0"/>
              <a:t> </a:t>
            </a:r>
            <a:r>
              <a:rPr lang="en-US" altLang="zh-CN" sz="2800" dirty="0"/>
              <a:t>,</a:t>
            </a:r>
            <a:r>
              <a:rPr lang="en-US" altLang="zh-CN" sz="2800" baseline="-25000" dirty="0"/>
              <a:t> </a:t>
            </a:r>
            <a:r>
              <a:rPr lang="en-US" altLang="zh-CN" sz="2800" dirty="0"/>
              <a:t>a</a:t>
            </a:r>
            <a:r>
              <a:rPr lang="en-US" altLang="zh-CN" sz="2800" baseline="-25000" dirty="0"/>
              <a:t>i+1</a:t>
            </a:r>
            <a:r>
              <a:rPr lang="en-US" altLang="zh-CN" sz="2800" dirty="0"/>
              <a:t>, </a:t>
            </a:r>
            <a:r>
              <a:rPr lang="en-US" altLang="zh-CN" sz="2800" baseline="-25000" dirty="0"/>
              <a:t> </a:t>
            </a:r>
            <a:r>
              <a:rPr lang="en-US" altLang="zh-CN" sz="2800" dirty="0"/>
              <a:t>…</a:t>
            </a:r>
            <a:r>
              <a:rPr lang="en-US" altLang="zh-CN" sz="2800" dirty="0">
                <a:latin typeface="宋体" charset="-122"/>
              </a:rPr>
              <a:t> </a:t>
            </a:r>
            <a:r>
              <a:rPr lang="en-US" altLang="zh-CN" sz="2800" dirty="0"/>
              <a:t>,a</a:t>
            </a:r>
            <a:r>
              <a:rPr lang="en-US" altLang="zh-CN" sz="2800" baseline="-25000" dirty="0"/>
              <a:t>n-1 </a:t>
            </a:r>
            <a:r>
              <a:rPr lang="en-US" altLang="zh-CN" sz="2800" dirty="0"/>
              <a:t>,</a:t>
            </a:r>
            <a:r>
              <a:rPr lang="en-US" altLang="zh-CN" sz="2800" baseline="-25000" dirty="0"/>
              <a:t> </a:t>
            </a:r>
            <a:r>
              <a:rPr lang="en-US" altLang="zh-CN" sz="2800" dirty="0"/>
              <a:t>a</a:t>
            </a:r>
            <a:r>
              <a:rPr lang="en-US" altLang="zh-CN" sz="2800" baseline="-25000" dirty="0"/>
              <a:t>n  </a:t>
            </a:r>
            <a:r>
              <a:rPr lang="en-US" altLang="zh-CN" sz="2800" dirty="0"/>
              <a:t>)</a:t>
            </a:r>
            <a:r>
              <a:rPr lang="zh-CN" altLang="en-US" sz="2800" dirty="0">
                <a:latin typeface="楷体_GB2312" pitchFamily="49" charset="-122"/>
              </a:rPr>
              <a:t>	</a:t>
            </a:r>
            <a:endParaRPr lang="en-US" altLang="zh-CN" sz="2800" dirty="0">
              <a:latin typeface="楷体_GB2312" pitchFamily="49" charset="-122"/>
            </a:endParaRPr>
          </a:p>
        </p:txBody>
      </p:sp>
      <p:grpSp>
        <p:nvGrpSpPr>
          <p:cNvPr id="4" name="Group 116"/>
          <p:cNvGrpSpPr>
            <a:grpSpLocks/>
          </p:cNvGrpSpPr>
          <p:nvPr/>
        </p:nvGrpSpPr>
        <p:grpSpPr bwMode="auto">
          <a:xfrm>
            <a:off x="1093913" y="135086"/>
            <a:ext cx="3949129"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a:solidFill>
                    <a:srgbClr val="000099"/>
                  </a:solidFill>
                  <a:latin typeface="幼圆" pitchFamily="49" charset="-122"/>
                  <a:ea typeface="幼圆" pitchFamily="49" charset="-122"/>
                </a:rPr>
                <a:t>2.2.2</a:t>
              </a:r>
              <a:r>
                <a:rPr lang="zh-CN" altLang="en-US" sz="300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652095" y="2418436"/>
            <a:ext cx="1038468" cy="461963"/>
            <a:chOff x="2330" y="1524"/>
            <a:chExt cx="634" cy="291"/>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30" y="1524"/>
              <a:ext cx="372" cy="291"/>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703511" y="3498999"/>
            <a:ext cx="7783599" cy="2959100"/>
          </a:xfrm>
          <a:prstGeom prst="rect">
            <a:avLst/>
          </a:prstGeom>
          <a:noFill/>
          <a:ln w="9525">
            <a:noFill/>
            <a:miter lim="800000"/>
            <a:headEnd/>
            <a:tailEnd/>
          </a:ln>
        </p:spPr>
        <p:txBody>
          <a:bodyPr wrap="square">
            <a:spAutoFit/>
          </a:bodyPr>
          <a:lstStyle/>
          <a:p>
            <a:pPr eaLnBrk="1" fontAlgn="base" hangingPunct="1">
              <a:lnSpc>
                <a:spcPct val="90000"/>
              </a:lnSpc>
              <a:spcBef>
                <a:spcPct val="0"/>
              </a:spcBef>
            </a:pPr>
            <a:r>
              <a:rPr lang="en-US" altLang="zh-CN" sz="2500" dirty="0" err="1">
                <a:solidFill>
                  <a:srgbClr val="000099"/>
                </a:solidFill>
              </a:rPr>
              <a:t>int</a:t>
            </a:r>
            <a:r>
              <a:rPr lang="en-US" altLang="zh-CN" sz="2500" dirty="0">
                <a:solidFill>
                  <a:srgbClr val="000099"/>
                </a:solidFill>
              </a:rPr>
              <a:t> </a:t>
            </a:r>
            <a:r>
              <a:rPr lang="en-US" altLang="zh-CN" sz="2500" dirty="0" err="1">
                <a:solidFill>
                  <a:srgbClr val="000099"/>
                </a:solidFill>
              </a:rPr>
              <a:t>searchElem</a:t>
            </a:r>
            <a:r>
              <a:rPr lang="en-US" altLang="zh-CN" sz="2500" dirty="0">
                <a:solidFill>
                  <a:srgbClr val="000099"/>
                </a:solidFill>
              </a:rPr>
              <a:t>(</a:t>
            </a:r>
            <a:r>
              <a:rPr lang="en-US" altLang="zh-CN" sz="2500" dirty="0" err="1">
                <a:solidFill>
                  <a:srgbClr val="000099"/>
                </a:solidFill>
              </a:rPr>
              <a:t>ElemType</a:t>
            </a:r>
            <a:r>
              <a:rPr lang="en-US" altLang="zh-CN" sz="2500" dirty="0">
                <a:solidFill>
                  <a:srgbClr val="000099"/>
                </a:solidFill>
              </a:rPr>
              <a:t> list[ ], </a:t>
            </a:r>
            <a:r>
              <a:rPr lang="en-US" altLang="zh-CN" sz="2500" dirty="0" err="1">
                <a:solidFill>
                  <a:srgbClr val="000099"/>
                </a:solidFill>
              </a:rPr>
              <a:t>int</a:t>
            </a:r>
            <a:r>
              <a:rPr lang="en-US" altLang="zh-CN" sz="2500" dirty="0">
                <a:solidFill>
                  <a:srgbClr val="000099"/>
                </a:solidFill>
              </a:rPr>
              <a:t> n, </a:t>
            </a:r>
            <a:r>
              <a:rPr lang="en-US" altLang="zh-CN" sz="2500" dirty="0" err="1">
                <a:solidFill>
                  <a:srgbClr val="000099"/>
                </a:solidFill>
              </a:rPr>
              <a:t>ElemType</a:t>
            </a:r>
            <a:r>
              <a:rPr lang="en-US" altLang="zh-CN" sz="2500" dirty="0">
                <a:solidFill>
                  <a:srgbClr val="000099"/>
                </a:solidFill>
              </a:rPr>
              <a:t> item)</a:t>
            </a:r>
          </a:p>
          <a:p>
            <a:pPr eaLnBrk="1" fontAlgn="base" hangingPunct="1">
              <a:lnSpc>
                <a:spcPct val="90000"/>
              </a:lnSpc>
              <a:spcBef>
                <a:spcPct val="0"/>
              </a:spcBef>
            </a:pPr>
            <a:r>
              <a:rPr lang="en-US" altLang="zh-CN" sz="2600" dirty="0">
                <a:solidFill>
                  <a:srgbClr val="000099"/>
                </a:solidFill>
              </a:rPr>
              <a:t>{ </a:t>
            </a:r>
          </a:p>
          <a:p>
            <a:pPr eaLnBrk="1" fontAlgn="base" hangingPunct="1">
              <a:lnSpc>
                <a:spcPct val="90000"/>
              </a:lnSpc>
              <a:spcBef>
                <a:spcPct val="0"/>
              </a:spcBef>
            </a:pPr>
            <a:r>
              <a:rPr lang="en-US" altLang="zh-CN" sz="2600" dirty="0">
                <a:solidFill>
                  <a:srgbClr val="000099"/>
                </a:solidFill>
              </a:rPr>
              <a:t>      </a:t>
            </a:r>
            <a:r>
              <a:rPr lang="en-US" altLang="zh-CN" sz="2600" dirty="0" err="1">
                <a:solidFill>
                  <a:srgbClr val="000099"/>
                </a:solidFill>
              </a:rPr>
              <a:t>int</a:t>
            </a:r>
            <a:r>
              <a:rPr lang="en-US" altLang="zh-CN" sz="2600" dirty="0">
                <a:solidFill>
                  <a:srgbClr val="000099"/>
                </a:solidFill>
              </a:rPr>
              <a:t> </a:t>
            </a:r>
            <a:r>
              <a:rPr lang="en-US" altLang="zh-CN" sz="2600" dirty="0" err="1">
                <a:solidFill>
                  <a:srgbClr val="000099"/>
                </a:solidFill>
              </a:rPr>
              <a:t>i</a:t>
            </a:r>
            <a:r>
              <a:rPr lang="en-US" altLang="zh-CN" sz="2600" dirty="0">
                <a:solidFill>
                  <a:srgbClr val="000099"/>
                </a:solidFill>
              </a:rPr>
              <a:t>;</a:t>
            </a:r>
            <a:endParaRPr lang="en-US" altLang="zh-CN" sz="2600" dirty="0">
              <a:solidFill>
                <a:srgbClr val="000099"/>
              </a:solidFill>
              <a:latin typeface="宋体" charset="-122"/>
            </a:endParaRPr>
          </a:p>
          <a:p>
            <a:pPr algn="just" fontAlgn="base">
              <a:lnSpc>
                <a:spcPct val="90000"/>
              </a:lnSpc>
              <a:spcBef>
                <a:spcPct val="0"/>
              </a:spcBef>
            </a:pPr>
            <a:r>
              <a:rPr lang="en-US" altLang="zh-CN" sz="2600" dirty="0">
                <a:solidFill>
                  <a:srgbClr val="000099"/>
                </a:solidFill>
                <a:latin typeface="宋体" charset="-122"/>
              </a:rPr>
              <a:t>   </a:t>
            </a:r>
            <a:r>
              <a:rPr lang="en-US" altLang="zh-CN" sz="2600" dirty="0">
                <a:solidFill>
                  <a:srgbClr val="000099"/>
                </a:solidFill>
              </a:rPr>
              <a:t>for(</a:t>
            </a:r>
            <a:r>
              <a:rPr lang="en-US" altLang="zh-CN" sz="2600" dirty="0" err="1">
                <a:solidFill>
                  <a:srgbClr val="000099"/>
                </a:solidFill>
              </a:rPr>
              <a:t>i</a:t>
            </a:r>
            <a:r>
              <a:rPr lang="en-US" altLang="zh-CN" sz="2600" dirty="0">
                <a:solidFill>
                  <a:srgbClr val="000099"/>
                </a:solidFill>
              </a:rPr>
              <a:t>=0;i&lt;</a:t>
            </a:r>
            <a:r>
              <a:rPr lang="en-US" altLang="zh-CN" sz="2600" dirty="0" err="1">
                <a:solidFill>
                  <a:srgbClr val="000099"/>
                </a:solidFill>
              </a:rPr>
              <a:t>n;i</a:t>
            </a:r>
            <a:r>
              <a:rPr lang="en-US" altLang="zh-CN" sz="2600" dirty="0">
                <a:solidFill>
                  <a:srgbClr val="000099"/>
                </a:solidFill>
              </a:rPr>
              <a:t>++)</a:t>
            </a:r>
          </a:p>
          <a:p>
            <a:pPr algn="just" fontAlgn="base">
              <a:lnSpc>
                <a:spcPct val="90000"/>
              </a:lnSpc>
              <a:spcBef>
                <a:spcPct val="0"/>
              </a:spcBef>
            </a:pPr>
            <a:r>
              <a:rPr lang="en-US" altLang="zh-CN" sz="2600" dirty="0">
                <a:solidFill>
                  <a:srgbClr val="000099"/>
                </a:solidFill>
              </a:rPr>
              <a:t>          if(list[</a:t>
            </a:r>
            <a:r>
              <a:rPr lang="en-US" altLang="zh-CN" sz="2600" dirty="0" err="1">
                <a:solidFill>
                  <a:srgbClr val="000099"/>
                </a:solidFill>
              </a:rPr>
              <a:t>i</a:t>
            </a:r>
            <a:r>
              <a:rPr lang="en-US" altLang="zh-CN" sz="2600" dirty="0">
                <a:solidFill>
                  <a:srgbClr val="000099"/>
                </a:solidFill>
              </a:rPr>
              <a:t>]==item) </a:t>
            </a:r>
          </a:p>
          <a:p>
            <a:pPr algn="just" fontAlgn="base">
              <a:lnSpc>
                <a:spcPct val="90000"/>
              </a:lnSpc>
              <a:spcBef>
                <a:spcPct val="0"/>
              </a:spcBef>
            </a:pPr>
            <a:r>
              <a:rPr lang="en-US" altLang="zh-CN" sz="2600" dirty="0">
                <a:solidFill>
                  <a:srgbClr val="000099"/>
                </a:solidFill>
              </a:rPr>
              <a:t>              return  </a:t>
            </a:r>
            <a:r>
              <a:rPr lang="en-US" altLang="zh-CN" sz="2600" dirty="0" err="1">
                <a:solidFill>
                  <a:srgbClr val="000099"/>
                </a:solidFill>
              </a:rPr>
              <a:t>i</a:t>
            </a:r>
            <a:r>
              <a:rPr lang="en-US" altLang="zh-CN" sz="2600" dirty="0">
                <a:solidFill>
                  <a:srgbClr val="000099"/>
                </a:solidFill>
              </a:rPr>
              <a:t> ; </a:t>
            </a:r>
            <a:r>
              <a:rPr lang="en-US" altLang="zh-CN" sz="2200" dirty="0">
                <a:solidFill>
                  <a:srgbClr val="000099"/>
                </a:solidFill>
              </a:rPr>
              <a:t>/* </a:t>
            </a:r>
            <a:r>
              <a:rPr lang="zh-CN" altLang="zh-CN" sz="2200" dirty="0">
                <a:solidFill>
                  <a:srgbClr val="000099"/>
                </a:solidFill>
                <a:latin typeface="幼圆" pitchFamily="49" charset="-122"/>
                <a:ea typeface="幼圆" pitchFamily="49" charset="-122"/>
              </a:rPr>
              <a:t>查找成功,</a:t>
            </a:r>
            <a:r>
              <a:rPr lang="zh-CN" altLang="en-US" sz="2200" dirty="0">
                <a:solidFill>
                  <a:srgbClr val="000099"/>
                </a:solidFill>
                <a:latin typeface="幼圆" pitchFamily="49" charset="-122"/>
                <a:ea typeface="幼圆" pitchFamily="49" charset="-122"/>
              </a:rPr>
              <a:t> </a:t>
            </a:r>
            <a:r>
              <a:rPr lang="zh-CN" altLang="zh-CN" sz="2200" dirty="0">
                <a:solidFill>
                  <a:srgbClr val="000099"/>
                </a:solidFill>
                <a:latin typeface="幼圆" pitchFamily="49" charset="-122"/>
                <a:ea typeface="幼圆" pitchFamily="49" charset="-122"/>
              </a:rPr>
              <a:t>返回</a:t>
            </a:r>
            <a:r>
              <a:rPr lang="zh-CN" altLang="en-US" sz="2200" dirty="0">
                <a:solidFill>
                  <a:srgbClr val="000099"/>
                </a:solidFill>
                <a:latin typeface="幼圆" pitchFamily="49" charset="-122"/>
                <a:ea typeface="幼圆" pitchFamily="49" charset="-122"/>
              </a:rPr>
              <a:t>在表中位置</a:t>
            </a:r>
            <a:r>
              <a:rPr lang="en-US" altLang="zh-CN" sz="2200" dirty="0">
                <a:solidFill>
                  <a:srgbClr val="000099"/>
                </a:solidFill>
              </a:rPr>
              <a:t> */</a:t>
            </a:r>
          </a:p>
          <a:p>
            <a:pPr algn="just" fontAlgn="base">
              <a:lnSpc>
                <a:spcPct val="90000"/>
              </a:lnSpc>
              <a:spcBef>
                <a:spcPct val="0"/>
              </a:spcBef>
            </a:pPr>
            <a:r>
              <a:rPr lang="en-US" altLang="zh-CN" sz="2600" dirty="0">
                <a:solidFill>
                  <a:srgbClr val="000099"/>
                </a:solidFill>
              </a:rPr>
              <a:t>      return </a:t>
            </a:r>
            <a:r>
              <a:rPr lang="en-US" altLang="zh-CN" sz="2600" dirty="0">
                <a:solidFill>
                  <a:srgbClr val="000099"/>
                </a:solidFill>
                <a:latin typeface="宋体" charset="-122"/>
                <a:ea typeface="宋体" charset="-122"/>
              </a:rPr>
              <a:t>-</a:t>
            </a:r>
            <a:r>
              <a:rPr lang="en-US" altLang="zh-CN" sz="2600" dirty="0">
                <a:solidFill>
                  <a:srgbClr val="000099"/>
                </a:solidFill>
              </a:rPr>
              <a:t>1;             </a:t>
            </a:r>
            <a:r>
              <a:rPr lang="en-US" altLang="zh-CN" sz="2200" dirty="0">
                <a:solidFill>
                  <a:srgbClr val="000099"/>
                </a:solidFill>
              </a:rPr>
              <a:t>/*  </a:t>
            </a:r>
            <a:r>
              <a:rPr lang="zh-CN" altLang="zh-CN" sz="2200" dirty="0">
                <a:solidFill>
                  <a:srgbClr val="000099"/>
                </a:solidFill>
                <a:latin typeface="幼圆" pitchFamily="49" charset="-122"/>
                <a:ea typeface="幼圆" pitchFamily="49" charset="-122"/>
              </a:rPr>
              <a:t>查找失败,</a:t>
            </a:r>
            <a:r>
              <a:rPr lang="zh-CN" altLang="en-US" sz="2200" dirty="0">
                <a:solidFill>
                  <a:srgbClr val="000099"/>
                </a:solidFill>
                <a:latin typeface="幼圆" pitchFamily="49" charset="-122"/>
                <a:ea typeface="幼圆" pitchFamily="49" charset="-122"/>
              </a:rPr>
              <a:t> </a:t>
            </a:r>
            <a:r>
              <a:rPr lang="zh-CN" altLang="zh-CN" sz="2200" dirty="0">
                <a:solidFill>
                  <a:srgbClr val="000099"/>
                </a:solidFill>
                <a:latin typeface="幼圆" pitchFamily="49" charset="-122"/>
                <a:ea typeface="幼圆" pitchFamily="49" charset="-122"/>
              </a:rPr>
              <a:t>返回信息</a:t>
            </a:r>
            <a:r>
              <a:rPr lang="zh-CN" altLang="en-US" sz="2200" dirty="0">
                <a:solidFill>
                  <a:srgbClr val="000099"/>
                </a:solidFill>
                <a:latin typeface="宋体" charset="-122"/>
                <a:ea typeface="宋体" charset="-122"/>
              </a:rPr>
              <a:t>-</a:t>
            </a:r>
            <a:r>
              <a:rPr lang="zh-CN" altLang="en-US" sz="2200" dirty="0">
                <a:solidFill>
                  <a:srgbClr val="000099"/>
                </a:solidFill>
              </a:rPr>
              <a:t>1 */</a:t>
            </a:r>
          </a:p>
          <a:p>
            <a:pPr algn="just" fontAlgn="base">
              <a:lnSpc>
                <a:spcPct val="90000"/>
              </a:lnSpc>
              <a:spcBef>
                <a:spcPct val="0"/>
              </a:spcBef>
            </a:pPr>
            <a:r>
              <a:rPr lang="zh-CN" altLang="en-US" sz="2600" dirty="0">
                <a:solidFill>
                  <a:srgbClr val="000099"/>
                </a:solidFill>
              </a:rPr>
              <a:t>}</a:t>
            </a:r>
            <a:endParaRPr lang="en-US" altLang="zh-CN" sz="2600" dirty="0"/>
          </a:p>
        </p:txBody>
      </p:sp>
      <p:grpSp>
        <p:nvGrpSpPr>
          <p:cNvPr id="8" name="Group 103"/>
          <p:cNvGrpSpPr>
            <a:grpSpLocks/>
          </p:cNvGrpSpPr>
          <p:nvPr/>
        </p:nvGrpSpPr>
        <p:grpSpPr bwMode="auto">
          <a:xfrm>
            <a:off x="6656512" y="2778275"/>
            <a:ext cx="2456944"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894512" y="4421337"/>
            <a:ext cx="2974540" cy="549275"/>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dirty="0">
                <a:solidFill>
                  <a:srgbClr val="FF3300"/>
                </a:solidFill>
                <a:ea typeface="幼圆" pitchFamily="49" charset="-122"/>
              </a:rPr>
              <a:t>时间复杂度</a:t>
            </a:r>
            <a:r>
              <a:rPr lang="en-US" altLang="zh-CN" sz="3000" dirty="0">
                <a:solidFill>
                  <a:srgbClr val="FF3300"/>
                </a:solidFill>
              </a:rPr>
              <a:t>O</a:t>
            </a:r>
            <a:r>
              <a:rPr lang="en-US" altLang="zh-CN" sz="2800" dirty="0">
                <a:solidFill>
                  <a:srgbClr val="FF3300"/>
                </a:solidFill>
              </a:rPr>
              <a:t>(n)</a:t>
            </a:r>
            <a:endParaRPr lang="zh-CN" altLang="en-US" sz="280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grpSp>
        <p:nvGrpSpPr>
          <p:cNvPr id="3" name="Group 129"/>
          <p:cNvGrpSpPr>
            <a:grpSpLocks/>
          </p:cNvGrpSpPr>
          <p:nvPr/>
        </p:nvGrpSpPr>
        <p:grpSpPr bwMode="auto">
          <a:xfrm>
            <a:off x="1559497" y="1844824"/>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dirty="0">
                  <a:solidFill>
                    <a:schemeClr val="accent2"/>
                  </a:solidFill>
                  <a:latin typeface="黑体" pitchFamily="2" charset="-122"/>
                  <a:ea typeface="黑体" pitchFamily="2" charset="-122"/>
                </a:rPr>
                <a:t> 如何在</a:t>
              </a:r>
              <a:r>
                <a:rPr kumimoji="1" lang="zh-CN" altLang="en-US" sz="2800" dirty="0">
                  <a:solidFill>
                    <a:srgbClr val="7030A0"/>
                  </a:solidFill>
                  <a:latin typeface="黑体" pitchFamily="2" charset="-122"/>
                  <a:ea typeface="黑体" pitchFamily="2" charset="-122"/>
                </a:rPr>
                <a:t>有序</a:t>
              </a:r>
              <a:r>
                <a:rPr kumimoji="1" lang="zh-CN" altLang="en-US" sz="2800" dirty="0">
                  <a:solidFill>
                    <a:schemeClr val="accent2"/>
                  </a:solidFill>
                  <a:latin typeface="黑体" pitchFamily="2" charset="-122"/>
                  <a:ea typeface="黑体" pitchFamily="2" charset="-122"/>
                </a:rPr>
                <a:t>顺序表中查找元素？</a:t>
              </a:r>
            </a:p>
          </p:txBody>
        </p:sp>
      </p:grpSp>
      <p:sp>
        <p:nvSpPr>
          <p:cNvPr id="6" name="矩形 5"/>
          <p:cNvSpPr/>
          <p:nvPr/>
        </p:nvSpPr>
        <p:spPr>
          <a:xfrm>
            <a:off x="2135560" y="2780928"/>
            <a:ext cx="7056784" cy="1569660"/>
          </a:xfrm>
          <a:prstGeom prst="rect">
            <a:avLst/>
          </a:prstGeom>
        </p:spPr>
        <p:txBody>
          <a:bodyPr wrap="square">
            <a:spAutoFit/>
          </a:bodyPr>
          <a:lstStyle/>
          <a:p>
            <a:pPr>
              <a:buFont typeface="Wingdings" pitchFamily="2" charset="2"/>
              <a:buChar char="n"/>
            </a:pPr>
            <a:r>
              <a:rPr lang="zh-CN" altLang="en-US" dirty="0">
                <a:solidFill>
                  <a:srgbClr val="0000CC"/>
                </a:solidFill>
                <a:ea typeface="宋体" pitchFamily="2" charset="-122"/>
              </a:rPr>
              <a:t> </a:t>
            </a:r>
            <a:r>
              <a:rPr lang="zh-CN" altLang="en-US" sz="2400" b="1" dirty="0">
                <a:solidFill>
                  <a:srgbClr val="0000CC"/>
                </a:solidFill>
                <a:ea typeface="宋体" pitchFamily="2" charset="-122"/>
              </a:rPr>
              <a:t>折半查找算法</a:t>
            </a:r>
            <a:r>
              <a:rPr lang="zh-CN" altLang="en-US" sz="2400" b="1" dirty="0">
                <a:ea typeface="宋体" pitchFamily="2" charset="-122"/>
              </a:rPr>
              <a:t>（</a:t>
            </a:r>
            <a:r>
              <a:rPr lang="en-US" altLang="zh-CN" sz="2400" b="1" dirty="0">
                <a:ea typeface="宋体" pitchFamily="2" charset="-122"/>
              </a:rPr>
              <a:t>The binary search</a:t>
            </a:r>
            <a:r>
              <a:rPr lang="zh-CN" altLang="en-US" sz="2400" b="1" dirty="0">
                <a:ea typeface="宋体" pitchFamily="2" charset="-122"/>
              </a:rPr>
              <a:t>）：</a:t>
            </a:r>
            <a:endParaRPr lang="en-US" altLang="zh-CN" b="1" dirty="0">
              <a:ea typeface="宋体" pitchFamily="2" charset="-122"/>
            </a:endParaRPr>
          </a:p>
          <a:p>
            <a:pPr lvl="1"/>
            <a:r>
              <a:rPr lang="zh-CN" altLang="en-US" sz="2400" dirty="0">
                <a:latin typeface="楷体" pitchFamily="49" charset="-122"/>
                <a:ea typeface="楷体" pitchFamily="49" charset="-122"/>
              </a:rPr>
              <a:t>在有序数据集中查找指定数据项（或数据项插入位置）最常用及效率高的算法是</a:t>
            </a:r>
            <a:r>
              <a:rPr lang="zh-CN" altLang="en-US" sz="2400" dirty="0">
                <a:solidFill>
                  <a:srgbClr val="0000CC"/>
                </a:solidFill>
                <a:latin typeface="楷体" pitchFamily="49" charset="-122"/>
                <a:ea typeface="楷体" pitchFamily="49" charset="-122"/>
              </a:rPr>
              <a:t>折半查找算法</a:t>
            </a:r>
            <a:r>
              <a:rPr lang="zh-CN" altLang="en-US" sz="2400" dirty="0">
                <a:latin typeface="楷体" pitchFamily="49" charset="-122"/>
                <a:ea typeface="楷体" pitchFamily="49" charset="-122"/>
              </a:rPr>
              <a:t>。当数据集较大时，折半查找平均效率高。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zh-CN" altLang="en-US" dirty="0">
                <a:ea typeface="宋体" pitchFamily="2" charset="-122"/>
              </a:rPr>
              <a:t>折半查找算法（</a:t>
            </a:r>
            <a:r>
              <a:rPr lang="en-US" altLang="zh-CN" dirty="0">
                <a:ea typeface="宋体" pitchFamily="2" charset="-122"/>
              </a:rPr>
              <a:t>binary search</a:t>
            </a:r>
            <a:r>
              <a:rPr lang="zh-CN" altLang="en-US" dirty="0">
                <a:ea typeface="宋体" pitchFamily="2" charset="-122"/>
              </a:rPr>
              <a:t>）</a:t>
            </a:r>
          </a:p>
        </p:txBody>
      </p:sp>
      <p:sp>
        <p:nvSpPr>
          <p:cNvPr id="95237" name="Rectangle 3"/>
          <p:cNvSpPr>
            <a:spLocks noGrp="1" noChangeArrowheads="1"/>
          </p:cNvSpPr>
          <p:nvPr>
            <p:ph idx="1"/>
          </p:nvPr>
        </p:nvSpPr>
        <p:spPr>
          <a:xfrm>
            <a:off x="983432" y="1412776"/>
            <a:ext cx="9937104" cy="4556125"/>
          </a:xfrm>
        </p:spPr>
        <p:txBody>
          <a:bodyPr/>
          <a:lstStyle/>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将要查找的有序数据集的中间元素与指定数据项相比较；</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如果指定数据项小于该中间元素，则将数据集的前半部分指定为要查找的数据集，然后转步骤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如果指定数据项大于该中间元素，则将数据集的后半部分指定为要查找的数据集，然后转步骤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如果指定数据项等于中间元素，则查找成功结束。</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最后如果数据集中没有元素再可进行查找，则查找失败。</a:t>
            </a:r>
          </a:p>
          <a:p>
            <a:pPr marL="850900" lvl="1" indent="-457200">
              <a:lnSpc>
                <a:spcPct val="80000"/>
              </a:lnSpc>
              <a:buNone/>
            </a:pPr>
            <a:endParaRPr lang="en-US" altLang="zh-CN" sz="2000" dirty="0">
              <a:ea typeface="宋体" pitchFamily="2" charset="-122"/>
            </a:endParaRPr>
          </a:p>
          <a:p>
            <a:pPr marL="361950" lvl="1" indent="31750">
              <a:lnSpc>
                <a:spcPct val="100000"/>
              </a:lnSpc>
              <a:buNone/>
            </a:pPr>
            <a:r>
              <a:rPr lang="zh-CN" altLang="en-US" sz="2000" dirty="0">
                <a:ea typeface="宋体" pitchFamily="2" charset="-122"/>
              </a:rPr>
              <a:t>下面以在一个有序整型数据集中查找给定整数为例来说明折半查找原理。</a:t>
            </a:r>
          </a:p>
        </p:txBody>
      </p:sp>
      <p:sp>
        <p:nvSpPr>
          <p:cNvPr id="95235" name="灯片编号占位符 4"/>
          <p:cNvSpPr>
            <a:spLocks noGrp="1"/>
          </p:cNvSpPr>
          <p:nvPr>
            <p:ph type="sldNum" sz="quarter" idx="12"/>
          </p:nvPr>
        </p:nvSpPr>
        <p:spPr>
          <a:noFill/>
        </p:spPr>
        <p:txBody>
          <a:bodyPr/>
          <a:lstStyle/>
          <a:p>
            <a:fld id="{EC6B9CCC-4CB6-48C8-927E-5DDABA649D5B}"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6259" name="灯片编号占位符 4"/>
          <p:cNvSpPr>
            <a:spLocks noGrp="1"/>
          </p:cNvSpPr>
          <p:nvPr>
            <p:ph type="sldNum" sz="quarter" idx="12"/>
          </p:nvPr>
        </p:nvSpPr>
        <p:spPr>
          <a:noFill/>
        </p:spPr>
        <p:txBody>
          <a:bodyPr/>
          <a:lstStyle/>
          <a:p>
            <a:fld id="{311BFF0F-32CA-4AF1-843C-C3C98E48517D}" type="slidenum">
              <a:rPr lang="en-US" altLang="zh-CN" smtClean="0"/>
              <a:pPr/>
              <a:t>19</a:t>
            </a:fld>
            <a:endParaRPr lang="en-US" altLang="zh-CN"/>
          </a:p>
        </p:txBody>
      </p:sp>
      <p:grpSp>
        <p:nvGrpSpPr>
          <p:cNvPr id="2" name="Group 3"/>
          <p:cNvGrpSpPr>
            <a:grpSpLocks/>
          </p:cNvGrpSpPr>
          <p:nvPr/>
        </p:nvGrpSpPr>
        <p:grpSpPr bwMode="auto">
          <a:xfrm>
            <a:off x="1126431" y="1628802"/>
            <a:ext cx="4519613" cy="1516063"/>
            <a:chOff x="599" y="1026"/>
            <a:chExt cx="2847" cy="955"/>
          </a:xfrm>
        </p:grpSpPr>
        <p:grpSp>
          <p:nvGrpSpPr>
            <p:cNvPr id="3"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910"/>
                <a:ext cx="2767" cy="233"/>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183" cy="233"/>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183" cy="233"/>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33"/>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50" cy="233"/>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50" cy="233"/>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50" cy="233"/>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50" cy="233"/>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50" cy="233"/>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50" cy="233"/>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50" cy="233"/>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183" cy="233"/>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183" cy="233"/>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183" cy="233"/>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183" cy="233"/>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183" cy="233"/>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183" cy="233"/>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183" cy="233"/>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183" cy="233"/>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183" cy="233"/>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33"/>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295" cy="233"/>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343" cy="233"/>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1126431" y="1197000"/>
            <a:ext cx="4089581" cy="369332"/>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807968" y="1628800"/>
            <a:ext cx="3302507" cy="1477328"/>
          </a:xfrm>
          <a:prstGeom prst="rect">
            <a:avLst/>
          </a:prstGeom>
          <a:noFill/>
          <a:ln w="9525">
            <a:noFill/>
            <a:miter lim="800000"/>
            <a:headEnd/>
            <a:tailEnd/>
          </a:ln>
        </p:spPr>
        <p:txBody>
          <a:bodyPr wrap="none">
            <a:spAutoFit/>
          </a:bodyPr>
          <a:lstStyle/>
          <a:p>
            <a:r>
              <a:rPr lang="en-US" altLang="zh-CN" dirty="0"/>
              <a:t>item = 62</a:t>
            </a:r>
            <a:r>
              <a:rPr lang="en-US" altLang="zh-CN" sz="1600" dirty="0"/>
              <a:t>(</a:t>
            </a:r>
            <a:r>
              <a:rPr lang="zh-CN" altLang="en-US" sz="1600" dirty="0"/>
              <a:t>查找顶</a:t>
            </a:r>
            <a:r>
              <a:rPr lang="en-US" altLang="zh-CN" sz="1600" dirty="0"/>
              <a:t>)</a:t>
            </a:r>
          </a:p>
          <a:p>
            <a:r>
              <a:rPr lang="en-US" altLang="zh-CN" dirty="0"/>
              <a:t>low = 0</a:t>
            </a:r>
            <a:r>
              <a:rPr lang="en-US" altLang="zh-CN" sz="1600" dirty="0"/>
              <a:t>(</a:t>
            </a:r>
            <a:r>
              <a:rPr lang="zh-CN" altLang="en-US" sz="1600" dirty="0"/>
              <a:t>查找范围开始</a:t>
            </a:r>
            <a:r>
              <a:rPr lang="en-US" altLang="zh-CN" sz="1600" dirty="0"/>
              <a:t>)</a:t>
            </a:r>
          </a:p>
          <a:p>
            <a:r>
              <a:rPr lang="en-US" altLang="zh-CN" dirty="0"/>
              <a:t>high = 9(</a:t>
            </a:r>
            <a:r>
              <a:rPr lang="zh-CN" altLang="en-US" dirty="0"/>
              <a:t>查找范围结束</a:t>
            </a:r>
            <a:r>
              <a:rPr lang="en-US" altLang="zh-CN" dirty="0"/>
              <a:t>)</a:t>
            </a:r>
            <a:endParaRPr lang="en-US" altLang="zh-CN" sz="1600" dirty="0"/>
          </a:p>
          <a:p>
            <a:r>
              <a:rPr lang="en-US" altLang="zh-CN" dirty="0"/>
              <a:t>mid = (</a:t>
            </a:r>
            <a:r>
              <a:rPr lang="en-US" altLang="zh-CN" dirty="0" err="1"/>
              <a:t>low+high</a:t>
            </a:r>
            <a:r>
              <a:rPr lang="en-US" altLang="zh-CN" dirty="0"/>
              <a:t>)/2=4</a:t>
            </a:r>
            <a:r>
              <a:rPr lang="en-US" altLang="zh-CN" sz="1600" dirty="0"/>
              <a:t>(</a:t>
            </a:r>
            <a:r>
              <a:rPr lang="zh-CN" altLang="en-US" sz="1600" dirty="0"/>
              <a:t>查找范围中间</a:t>
            </a:r>
            <a:r>
              <a:rPr lang="en-US" altLang="zh-CN" sz="1600" dirty="0"/>
              <a:t>)</a:t>
            </a:r>
          </a:p>
          <a:p>
            <a:endParaRPr lang="en-US" altLang="zh-CN" dirty="0"/>
          </a:p>
        </p:txBody>
      </p:sp>
      <p:sp>
        <p:nvSpPr>
          <p:cNvPr id="163885" name="Text Box 45"/>
          <p:cNvSpPr txBox="1">
            <a:spLocks noChangeArrowheads="1"/>
          </p:cNvSpPr>
          <p:nvPr/>
        </p:nvSpPr>
        <p:spPr bwMode="auto">
          <a:xfrm>
            <a:off x="1991618" y="2781325"/>
            <a:ext cx="2356735" cy="369332"/>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999680" y="3007029"/>
            <a:ext cx="360362" cy="412194"/>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1199456" y="3284564"/>
            <a:ext cx="6548437" cy="1449388"/>
            <a:chOff x="579" y="2160"/>
            <a:chExt cx="4125" cy="913"/>
          </a:xfrm>
        </p:grpSpPr>
        <p:grpSp>
          <p:nvGrpSpPr>
            <p:cNvPr id="5"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910"/>
                <a:ext cx="2767" cy="233"/>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183" cy="233"/>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183" cy="233"/>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33"/>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50" cy="233"/>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50" cy="233"/>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50" cy="233"/>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50" cy="233"/>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50" cy="233"/>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50" cy="233"/>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50" cy="233"/>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183" cy="233"/>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183" cy="233"/>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183" cy="233"/>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183" cy="233"/>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183" cy="233"/>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183" cy="233"/>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183" cy="233"/>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183" cy="233"/>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183" cy="233"/>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33"/>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295" cy="233"/>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343" cy="233"/>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234" cy="582"/>
            </a:xfrm>
            <a:prstGeom prst="rect">
              <a:avLst/>
            </a:prstGeom>
            <a:noFill/>
            <a:ln w="9525">
              <a:noFill/>
              <a:miter lim="800000"/>
              <a:headEnd/>
              <a:tailEnd/>
            </a:ln>
          </p:spPr>
          <p:txBody>
            <a:bodyPr wrap="none">
              <a:spAutoFit/>
            </a:bodyPr>
            <a:lstStyle/>
            <a:p>
              <a:r>
                <a:rPr lang="en-US" altLang="zh-CN"/>
                <a:t>low = mid+1=5</a:t>
              </a:r>
            </a:p>
            <a:p>
              <a:r>
                <a:rPr lang="en-US" altLang="zh-CN"/>
                <a:t>high = 9</a:t>
              </a:r>
            </a:p>
            <a:p>
              <a:r>
                <a:rPr lang="en-US" altLang="zh-CN"/>
                <a:t>mid = (low+high)/2=7</a:t>
              </a:r>
            </a:p>
          </p:txBody>
        </p:sp>
      </p:grpSp>
      <p:sp>
        <p:nvSpPr>
          <p:cNvPr id="163928" name="Text Box 88"/>
          <p:cNvSpPr txBox="1">
            <a:spLocks noChangeArrowheads="1"/>
          </p:cNvSpPr>
          <p:nvPr/>
        </p:nvSpPr>
        <p:spPr bwMode="auto">
          <a:xfrm>
            <a:off x="1775718" y="4581550"/>
            <a:ext cx="2356735" cy="369332"/>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3071118" y="4807254"/>
            <a:ext cx="360363" cy="412194"/>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1199456" y="5013352"/>
            <a:ext cx="6548437" cy="1449388"/>
            <a:chOff x="567" y="3158"/>
            <a:chExt cx="4125" cy="913"/>
          </a:xfrm>
        </p:grpSpPr>
        <p:grpSp>
          <p:nvGrpSpPr>
            <p:cNvPr id="7"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910"/>
                <a:ext cx="2767" cy="233"/>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183" cy="233"/>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183" cy="233"/>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33"/>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50" cy="233"/>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50" cy="233"/>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50" cy="233"/>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50" cy="233"/>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50" cy="233"/>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50" cy="233"/>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50" cy="233"/>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183" cy="233"/>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183" cy="233"/>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183" cy="233"/>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183" cy="233"/>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183" cy="233"/>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183" cy="233"/>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183" cy="233"/>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183" cy="233"/>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183" cy="233"/>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33"/>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295" cy="233"/>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343" cy="233"/>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234" cy="582"/>
            </a:xfrm>
            <a:prstGeom prst="rect">
              <a:avLst/>
            </a:prstGeom>
            <a:noFill/>
            <a:ln w="9525">
              <a:noFill/>
              <a:miter lim="800000"/>
              <a:headEnd/>
              <a:tailEnd/>
            </a:ln>
          </p:spPr>
          <p:txBody>
            <a:bodyPr wrap="none">
              <a:spAutoFit/>
            </a:bodyPr>
            <a:lstStyle/>
            <a:p>
              <a:r>
                <a:rPr lang="en-US" altLang="zh-CN"/>
                <a:t>low = mid+1=8</a:t>
              </a:r>
            </a:p>
            <a:p>
              <a:r>
                <a:rPr lang="en-US" altLang="zh-CN"/>
                <a:t>high = 9</a:t>
              </a:r>
            </a:p>
            <a:p>
              <a:r>
                <a:rPr lang="en-US" altLang="zh-CN"/>
                <a:t>mid = (low+high)/2=8</a:t>
              </a:r>
            </a:p>
          </p:txBody>
        </p:sp>
      </p:grpSp>
      <p:sp>
        <p:nvSpPr>
          <p:cNvPr id="163970" name="Text Box 130"/>
          <p:cNvSpPr txBox="1">
            <a:spLocks noChangeArrowheads="1"/>
          </p:cNvSpPr>
          <p:nvPr/>
        </p:nvSpPr>
        <p:spPr bwMode="auto">
          <a:xfrm>
            <a:off x="1342331" y="5949975"/>
            <a:ext cx="2356735" cy="369332"/>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1126973" y="951037"/>
            <a:ext cx="9336856"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308224" y="625600"/>
            <a:ext cx="3145046"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20646061">
            <a:off x="1530072" y="439439"/>
            <a:ext cx="3385864" cy="646331"/>
          </a:xfrm>
          <a:prstGeom prst="rect">
            <a:avLst/>
          </a:prstGeom>
          <a:noFill/>
          <a:ln w="12700" cap="sq">
            <a:noFill/>
            <a:miter lim="800000"/>
            <a:headEnd/>
            <a:tailEnd/>
          </a:ln>
          <a:effectLst>
            <a:outerShdw dist="35921" dir="2700000" algn="ctr" rotWithShape="0">
              <a:schemeClr val="bg1"/>
            </a:outerShdw>
          </a:effectLst>
        </p:spPr>
        <p:txBody>
          <a:bodyPr wrap="square">
            <a:spAutoFit/>
          </a:bodyPr>
          <a:lstStyle/>
          <a:p>
            <a:pPr eaLnBrk="0" fontAlgn="t" hangingPunct="0">
              <a:spcBef>
                <a:spcPct val="50000"/>
              </a:spcBef>
              <a:spcAft>
                <a:spcPct val="0"/>
              </a:spcAft>
            </a:pPr>
            <a:r>
              <a:rPr kumimoji="1" lang="zh-CN" altLang="en-US" sz="36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619374" y="1522538"/>
            <a:ext cx="6773316" cy="579437"/>
          </a:xfrm>
          <a:prstGeom prst="rect">
            <a:avLst/>
          </a:prstGeom>
          <a:noFill/>
          <a:ln w="9525">
            <a:noFill/>
            <a:miter lim="800000"/>
            <a:headEnd/>
            <a:tailEnd/>
          </a:ln>
        </p:spPr>
        <p:txBody>
          <a:bodyPr wrap="square">
            <a:spAutoFit/>
          </a:bodyPr>
          <a:lstStyle/>
          <a:p>
            <a:r>
              <a:rPr kumimoji="1" lang="zh-CN" altLang="en-US" sz="3200" b="1" dirty="0">
                <a:solidFill>
                  <a:srgbClr val="000099"/>
                </a:solidFill>
                <a:ea typeface="幼圆" pitchFamily="49" charset="-122"/>
              </a:rPr>
              <a:t> 2.1</a:t>
            </a:r>
            <a:r>
              <a:rPr kumimoji="1" lang="zh-CN" altLang="en-US" sz="3200" b="1" dirty="0">
                <a:solidFill>
                  <a:srgbClr val="000099"/>
                </a:solidFill>
                <a:latin typeface="幼圆" pitchFamily="49" charset="-122"/>
                <a:ea typeface="幼圆" pitchFamily="49" charset="-122"/>
              </a:rPr>
              <a:t>  线性表的基本概念</a:t>
            </a:r>
            <a:endParaRPr lang="zh-CN" altLang="en-US" sz="2400" b="1"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613023" y="2038474"/>
            <a:ext cx="7567767" cy="579438"/>
          </a:xfrm>
          <a:prstGeom prst="rect">
            <a:avLst/>
          </a:prstGeom>
          <a:noFill/>
          <a:ln w="9525">
            <a:noFill/>
            <a:miter lim="800000"/>
            <a:headEnd/>
            <a:tailEnd/>
          </a:ln>
        </p:spPr>
        <p:txBody>
          <a:bodyPr wrap="square">
            <a:spAutoFit/>
          </a:bodyPr>
          <a:lstStyle/>
          <a:p>
            <a:pPr eaLnBrk="1" fontAlgn="base" hangingPunct="1">
              <a:spcBef>
                <a:spcPct val="20000"/>
              </a:spcBef>
              <a:buClr>
                <a:schemeClr val="tx2"/>
              </a:buClr>
            </a:pPr>
            <a:r>
              <a:rPr kumimoji="1" lang="zh-CN" altLang="en-US" sz="3200" b="1" dirty="0">
                <a:solidFill>
                  <a:srgbClr val="000099"/>
                </a:solidFill>
                <a:ea typeface="幼圆" pitchFamily="49" charset="-122"/>
              </a:rPr>
              <a:t> 2.2</a:t>
            </a:r>
            <a:r>
              <a:rPr kumimoji="1" lang="zh-CN" altLang="en-US" sz="3200" b="1"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725738" y="2560763"/>
            <a:ext cx="7422390" cy="579437"/>
          </a:xfrm>
          <a:prstGeom prst="rect">
            <a:avLst/>
          </a:prstGeom>
          <a:noFill/>
          <a:ln w="9525">
            <a:noFill/>
            <a:miter lim="800000"/>
            <a:headEnd/>
            <a:tailEnd/>
          </a:ln>
        </p:spPr>
        <p:txBody>
          <a:bodyPr wrap="square">
            <a:spAutoFit/>
          </a:bodyPr>
          <a:lstStyle/>
          <a:p>
            <a:pPr eaLnBrk="1" fontAlgn="base" hangingPunct="1">
              <a:spcBef>
                <a:spcPct val="20000"/>
              </a:spcBef>
              <a:buClr>
                <a:schemeClr val="tx2"/>
              </a:buClr>
            </a:pPr>
            <a:r>
              <a:rPr kumimoji="1" lang="zh-CN" altLang="en-US" sz="3200" b="1" dirty="0">
                <a:solidFill>
                  <a:srgbClr val="000099"/>
                </a:solidFill>
                <a:ea typeface="幼圆" pitchFamily="49" charset="-122"/>
              </a:rPr>
              <a:t>2.3</a:t>
            </a:r>
            <a:r>
              <a:rPr kumimoji="1" lang="zh-CN" altLang="en-US" sz="3200" b="1"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703511" y="3105274"/>
            <a:ext cx="6173381" cy="579438"/>
          </a:xfrm>
          <a:prstGeom prst="rect">
            <a:avLst/>
          </a:prstGeom>
          <a:noFill/>
          <a:ln w="9525">
            <a:noFill/>
            <a:miter lim="800000"/>
            <a:headEnd/>
            <a:tailEnd/>
          </a:ln>
        </p:spPr>
        <p:txBody>
          <a:bodyPr wrap="square">
            <a:spAutoFit/>
          </a:bodyPr>
          <a:lstStyle/>
          <a:p>
            <a:pPr eaLnBrk="1" fontAlgn="base" hangingPunct="1">
              <a:spcBef>
                <a:spcPct val="20000"/>
              </a:spcBef>
              <a:buClr>
                <a:schemeClr val="tx2"/>
              </a:buClr>
            </a:pPr>
            <a:r>
              <a:rPr kumimoji="1" lang="zh-CN" altLang="en-US" sz="3200" b="1" dirty="0">
                <a:solidFill>
                  <a:srgbClr val="000099"/>
                </a:solidFill>
                <a:ea typeface="幼圆" pitchFamily="49" charset="-122"/>
              </a:rPr>
              <a:t>2.4</a:t>
            </a:r>
            <a:r>
              <a:rPr kumimoji="1" lang="zh-CN" altLang="en-US" sz="3200" b="1"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703512" y="3645024"/>
            <a:ext cx="5976816" cy="579438"/>
          </a:xfrm>
          <a:prstGeom prst="rect">
            <a:avLst/>
          </a:prstGeom>
          <a:noFill/>
          <a:ln w="9525">
            <a:noFill/>
            <a:miter lim="800000"/>
            <a:headEnd/>
            <a:tailEnd/>
          </a:ln>
        </p:spPr>
        <p:txBody>
          <a:bodyPr wrap="square">
            <a:spAutoFit/>
          </a:bodyPr>
          <a:lstStyle/>
          <a:p>
            <a:pPr eaLnBrk="1" fontAlgn="base" hangingPunct="1">
              <a:spcBef>
                <a:spcPct val="20000"/>
              </a:spcBef>
              <a:buClr>
                <a:schemeClr val="tx2"/>
              </a:buClr>
            </a:pPr>
            <a:r>
              <a:rPr kumimoji="1" lang="zh-CN" altLang="en-US" sz="3200" b="1" dirty="0">
                <a:solidFill>
                  <a:srgbClr val="000099"/>
                </a:solidFill>
                <a:ea typeface="幼圆" pitchFamily="49" charset="-122"/>
              </a:rPr>
              <a:t>2.5</a:t>
            </a:r>
            <a:r>
              <a:rPr kumimoji="1" lang="zh-CN" altLang="en-US" sz="3200" b="1"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593973" y="4229224"/>
            <a:ext cx="6388375" cy="579438"/>
          </a:xfrm>
          <a:prstGeom prst="rect">
            <a:avLst/>
          </a:prstGeom>
          <a:noFill/>
          <a:ln w="9525">
            <a:noFill/>
            <a:miter lim="800000"/>
            <a:headEnd/>
            <a:tailEnd/>
          </a:ln>
        </p:spPr>
        <p:txBody>
          <a:bodyPr wrap="square">
            <a:spAutoFit/>
          </a:bodyPr>
          <a:lstStyle/>
          <a:p>
            <a:pPr eaLnBrk="1" fontAlgn="base" hangingPunct="1">
              <a:spcBef>
                <a:spcPct val="20000"/>
              </a:spcBef>
              <a:buClr>
                <a:schemeClr val="tx2"/>
              </a:buClr>
            </a:pPr>
            <a:r>
              <a:rPr kumimoji="1" lang="zh-CN" altLang="en-US" sz="320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链表应用举例</a:t>
            </a:r>
          </a:p>
        </p:txBody>
      </p:sp>
      <p:grpSp>
        <p:nvGrpSpPr>
          <p:cNvPr id="2" name="Group 81"/>
          <p:cNvGrpSpPr>
            <a:grpSpLocks/>
          </p:cNvGrpSpPr>
          <p:nvPr/>
        </p:nvGrpSpPr>
        <p:grpSpPr bwMode="auto">
          <a:xfrm>
            <a:off x="1536823" y="2476625"/>
            <a:ext cx="8501453" cy="2441199"/>
            <a:chOff x="816" y="1718"/>
            <a:chExt cx="4152" cy="1138"/>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885"/>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dirty="0">
                  <a:solidFill>
                    <a:srgbClr val="FF3300"/>
                  </a:solidFill>
                  <a:latin typeface="黑体" pitchFamily="2" charset="-122"/>
                  <a:ea typeface="黑体" pitchFamily="2" charset="-122"/>
                </a:rPr>
                <a:t>链</a:t>
              </a:r>
            </a:p>
            <a:p>
              <a:pPr algn="ctr">
                <a:lnSpc>
                  <a:spcPct val="85000"/>
                </a:lnSpc>
                <a:spcBef>
                  <a:spcPct val="0"/>
                </a:spcBef>
              </a:pPr>
              <a:r>
                <a:rPr lang="zh-CN" altLang="en-US" sz="2300" dirty="0">
                  <a:solidFill>
                    <a:srgbClr val="FF3300"/>
                  </a:solidFill>
                  <a:latin typeface="黑体" pitchFamily="2" charset="-122"/>
                  <a:ea typeface="黑体" pitchFamily="2" charset="-122"/>
                </a:rPr>
                <a:t>式</a:t>
              </a:r>
            </a:p>
            <a:p>
              <a:pPr algn="ctr">
                <a:lnSpc>
                  <a:spcPct val="85000"/>
                </a:lnSpc>
                <a:spcBef>
                  <a:spcPct val="0"/>
                </a:spcBef>
              </a:pPr>
              <a:r>
                <a:rPr lang="zh-CN" altLang="en-US" sz="2300" dirty="0">
                  <a:solidFill>
                    <a:srgbClr val="FF3300"/>
                  </a:solidFill>
                  <a:latin typeface="黑体" pitchFamily="2" charset="-122"/>
                  <a:ea typeface="黑体" pitchFamily="2" charset="-122"/>
                </a:rPr>
                <a:t>存</a:t>
              </a:r>
            </a:p>
            <a:p>
              <a:pPr algn="ctr">
                <a:lnSpc>
                  <a:spcPct val="85000"/>
                </a:lnSpc>
                <a:spcBef>
                  <a:spcPct val="0"/>
                </a:spcBef>
              </a:pPr>
              <a:r>
                <a:rPr lang="zh-CN" altLang="en-US" sz="2300" dirty="0">
                  <a:solidFill>
                    <a:srgbClr val="FF3300"/>
                  </a:solidFill>
                  <a:latin typeface="黑体" pitchFamily="2" charset="-122"/>
                  <a:ea typeface="黑体" pitchFamily="2" charset="-122"/>
                </a:rPr>
                <a:t>储</a:t>
              </a:r>
            </a:p>
            <a:p>
              <a:pPr algn="ctr">
                <a:lnSpc>
                  <a:spcPct val="85000"/>
                </a:lnSpc>
                <a:spcBef>
                  <a:spcPct val="0"/>
                </a:spcBef>
              </a:pPr>
              <a:r>
                <a:rPr lang="zh-CN" altLang="en-US" sz="2300" dirty="0">
                  <a:solidFill>
                    <a:srgbClr val="FF3300"/>
                  </a:solidFill>
                  <a:latin typeface="黑体" pitchFamily="2" charset="-122"/>
                  <a:ea typeface="黑体" pitchFamily="2" charset="-122"/>
                </a:rPr>
                <a:t>结</a:t>
              </a:r>
            </a:p>
            <a:p>
              <a:pPr algn="ctr">
                <a:lnSpc>
                  <a:spcPct val="85000"/>
                </a:lnSpc>
                <a:spcBef>
                  <a:spcPct val="0"/>
                </a:spcBef>
              </a:pPr>
              <a:r>
                <a:rPr lang="zh-CN" altLang="en-US" sz="2300" dirty="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313612" y="4084763"/>
            <a:ext cx="1668758"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a:solidFill>
                    <a:srgbClr val="FF0000"/>
                  </a:solidFill>
                  <a:ea typeface="华文彩云" pitchFamily="2" charset="-122"/>
                </a:rPr>
                <a:t>重点</a:t>
              </a:r>
              <a:endParaRPr kumimoji="1" lang="zh-CN" altLang="en-US" sz="240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7283" name="灯片编号占位符 4"/>
          <p:cNvSpPr>
            <a:spLocks noGrp="1"/>
          </p:cNvSpPr>
          <p:nvPr>
            <p:ph type="sldNum" sz="quarter" idx="12"/>
          </p:nvPr>
        </p:nvSpPr>
        <p:spPr>
          <a:noFill/>
        </p:spPr>
        <p:txBody>
          <a:bodyPr/>
          <a:lstStyle/>
          <a:p>
            <a:fld id="{A5A5A117-1998-42A0-B4D5-E9BA658478F4}" type="slidenum">
              <a:rPr lang="en-US" altLang="zh-CN" smtClean="0"/>
              <a:pPr/>
              <a:t>20</a:t>
            </a:fld>
            <a:endParaRPr lang="en-US" altLang="zh-CN" dirty="0"/>
          </a:p>
        </p:txBody>
      </p:sp>
      <p:grpSp>
        <p:nvGrpSpPr>
          <p:cNvPr id="6" name="Group 131"/>
          <p:cNvGrpSpPr>
            <a:grpSpLocks/>
          </p:cNvGrpSpPr>
          <p:nvPr/>
        </p:nvGrpSpPr>
        <p:grpSpPr bwMode="auto">
          <a:xfrm>
            <a:off x="152400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20624886">
              <a:off x="269" y="1997"/>
              <a:ext cx="480" cy="373"/>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dirty="0">
                  <a:latin typeface="华文新魏" pitchFamily="2" charset="-122"/>
                  <a:ea typeface="华文新魏" pitchFamily="2" charset="-122"/>
                </a:rPr>
                <a:t>算</a:t>
              </a:r>
            </a:p>
          </p:txBody>
        </p:sp>
        <p:sp>
          <p:nvSpPr>
            <p:cNvPr id="10" name="Rectangle 101"/>
            <p:cNvSpPr>
              <a:spLocks noChangeArrowheads="1"/>
            </p:cNvSpPr>
            <p:nvPr/>
          </p:nvSpPr>
          <p:spPr bwMode="auto">
            <a:xfrm rot="20853814">
              <a:off x="545" y="1919"/>
              <a:ext cx="480" cy="373"/>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dirty="0">
                  <a:latin typeface="华文新魏" pitchFamily="2" charset="-122"/>
                  <a:ea typeface="华文新魏" pitchFamily="2" charset="-122"/>
                </a:rPr>
                <a:t>法</a:t>
              </a:r>
            </a:p>
          </p:txBody>
        </p:sp>
      </p:grpSp>
      <p:sp>
        <p:nvSpPr>
          <p:cNvPr id="11" name="矩形 10"/>
          <p:cNvSpPr/>
          <p:nvPr/>
        </p:nvSpPr>
        <p:spPr>
          <a:xfrm>
            <a:off x="3359696" y="1628801"/>
            <a:ext cx="6192688" cy="4216539"/>
          </a:xfrm>
          <a:prstGeom prst="rect">
            <a:avLst/>
          </a:prstGeom>
        </p:spPr>
        <p:txBody>
          <a:bodyPr wrap="square">
            <a:spAutoFit/>
          </a:bodyPr>
          <a:lstStyle/>
          <a:p>
            <a:pPr>
              <a:buFont typeface="Wingdings" pitchFamily="2" charset="2"/>
              <a:buNone/>
            </a:pPr>
            <a:r>
              <a:rPr lang="zh-CN" altLang="en-US" sz="1600" b="1" dirty="0">
                <a:ea typeface="宋体" pitchFamily="2" charset="-122"/>
              </a:rPr>
              <a:t>在有序（递增）顺序表</a:t>
            </a:r>
            <a:r>
              <a:rPr lang="en-US" altLang="zh-CN" sz="1600" b="1" dirty="0">
                <a:ea typeface="宋体" pitchFamily="2" charset="-122"/>
              </a:rPr>
              <a:t>list</a:t>
            </a:r>
            <a:r>
              <a:rPr lang="zh-CN" altLang="en-US" sz="1600" b="1" dirty="0">
                <a:ea typeface="宋体" pitchFamily="2" charset="-122"/>
              </a:rPr>
              <a:t>中查找给定元素的折半查找算法如下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int</a:t>
            </a:r>
            <a:r>
              <a:rPr lang="en-US" altLang="zh-CN" dirty="0">
                <a:ea typeface="宋体" pitchFamily="2" charset="-122"/>
              </a:rPr>
              <a:t> n,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a:r>
              <a:rPr lang="en-US" altLang="zh-CN" dirty="0">
                <a:ea typeface="宋体" pitchFamily="2" charset="-122"/>
              </a:rPr>
              <a:t>mid = (high + low) / 2;</a:t>
            </a:r>
          </a:p>
          <a:p>
            <a:pPr lvl="2"/>
            <a:r>
              <a:rPr lang="en-US" altLang="zh-CN" dirty="0">
                <a:ea typeface="宋体" pitchFamily="2" charset="-122"/>
              </a:rPr>
              <a:t>if(( item &lt; list[mid])</a:t>
            </a:r>
          </a:p>
          <a:p>
            <a:pPr lvl="3"/>
            <a:r>
              <a:rPr lang="en-US" altLang="zh-CN" dirty="0">
                <a:ea typeface="宋体" pitchFamily="2" charset="-122"/>
              </a:rPr>
              <a:t>   high = mid – 1;</a:t>
            </a:r>
          </a:p>
          <a:p>
            <a:pPr lvl="2"/>
            <a:r>
              <a:rPr lang="en-US" altLang="zh-CN" dirty="0">
                <a:ea typeface="宋体" pitchFamily="2" charset="-122"/>
              </a:rPr>
              <a:t>else if ( item &gt; list[mid])</a:t>
            </a:r>
          </a:p>
          <a:p>
            <a:pPr lvl="3"/>
            <a:r>
              <a:rPr lang="en-US" altLang="zh-CN" dirty="0">
                <a:ea typeface="宋体" pitchFamily="2" charset="-122"/>
              </a:rPr>
              <a:t>   low = mid + 1;</a:t>
            </a:r>
          </a:p>
          <a:p>
            <a:pPr lvl="2"/>
            <a:r>
              <a:rPr lang="en-US" altLang="zh-CN" dirty="0">
                <a:ea typeface="宋体" pitchFamily="2" charset="-122"/>
              </a:rPr>
              <a:t>else</a:t>
            </a:r>
          </a:p>
          <a:p>
            <a:pPr lvl="3"/>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return -1;</a:t>
            </a:r>
          </a:p>
          <a:p>
            <a:pPr>
              <a:buFont typeface="Wingdings" pitchFamily="2" charset="2"/>
              <a:buNone/>
            </a:pPr>
            <a:r>
              <a:rPr lang="en-US" altLang="zh-CN" dirty="0">
                <a:ea typeface="宋体" pitchFamily="2" charset="-122"/>
              </a:rPr>
              <a:t>}</a:t>
            </a:r>
          </a:p>
        </p:txBody>
      </p:sp>
      <p:sp>
        <p:nvSpPr>
          <p:cNvPr id="12" name="Rectangle 104"/>
          <p:cNvSpPr>
            <a:spLocks noChangeArrowheads="1"/>
          </p:cNvSpPr>
          <p:nvPr/>
        </p:nvSpPr>
        <p:spPr bwMode="auto">
          <a:xfrm>
            <a:off x="6888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dirty="0">
                <a:solidFill>
                  <a:srgbClr val="FF3300"/>
                </a:solidFill>
                <a:ea typeface="幼圆" pitchFamily="49" charset="-122"/>
              </a:rPr>
              <a:t>时间复杂度</a:t>
            </a:r>
            <a:r>
              <a:rPr lang="en-US" altLang="zh-CN" sz="3000" b="1" dirty="0">
                <a:solidFill>
                  <a:srgbClr val="FF3300"/>
                </a:solidFill>
              </a:rPr>
              <a:t>O</a:t>
            </a:r>
            <a:r>
              <a:rPr lang="en-US" altLang="zh-CN" sz="2800" b="1" dirty="0">
                <a:solidFill>
                  <a:srgbClr val="FF3300"/>
                </a:solidFill>
              </a:rPr>
              <a:t>(log</a:t>
            </a:r>
            <a:r>
              <a:rPr lang="en-US" altLang="zh-CN" sz="2800" b="1" baseline="-25000" dirty="0">
                <a:solidFill>
                  <a:srgbClr val="FF3300"/>
                </a:solidFill>
              </a:rPr>
              <a:t>2</a:t>
            </a:r>
            <a:r>
              <a:rPr lang="en-US" altLang="zh-CN" sz="2800" b="1" dirty="0">
                <a:solidFill>
                  <a:srgbClr val="FF3300"/>
                </a:solidFill>
              </a:rPr>
              <a:t>n)</a:t>
            </a:r>
            <a:endParaRPr lang="zh-CN" altLang="en-US" sz="2800" b="1" dirty="0">
              <a:solidFill>
                <a:srgbClr val="FF3300"/>
              </a:solidFill>
            </a:endParaRPr>
          </a:p>
        </p:txBody>
      </p:sp>
      <p:sp>
        <p:nvSpPr>
          <p:cNvPr id="13" name="Cloud"/>
          <p:cNvSpPr>
            <a:spLocks noChangeAspect="1" noEditPoints="1" noChangeArrowheads="1"/>
          </p:cNvSpPr>
          <p:nvPr/>
        </p:nvSpPr>
        <p:spPr bwMode="auto">
          <a:xfrm>
            <a:off x="5951984" y="4731662"/>
            <a:ext cx="4810794"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a:solidFill>
                  <a:srgbClr val="002060"/>
                </a:solidFill>
                <a:latin typeface="楷体" pitchFamily="49" charset="-122"/>
                <a:ea typeface="楷体" pitchFamily="49" charset="-122"/>
              </a:rPr>
              <a:t>也就是说假如一个顺序表有</a:t>
            </a:r>
            <a:r>
              <a:rPr lang="en-US" altLang="zh-CN" sz="2000" b="1" dirty="0">
                <a:solidFill>
                  <a:srgbClr val="002060"/>
                </a:solidFill>
                <a:latin typeface="楷体" pitchFamily="49" charset="-122"/>
                <a:ea typeface="楷体" pitchFamily="49" charset="-122"/>
              </a:rPr>
              <a:t>1024</a:t>
            </a:r>
            <a:r>
              <a:rPr lang="zh-CN" altLang="en-US" sz="2000" dirty="0">
                <a:solidFill>
                  <a:srgbClr val="002060"/>
                </a:solidFill>
                <a:latin typeface="楷体" pitchFamily="49" charset="-122"/>
                <a:ea typeface="楷体" pitchFamily="49" charset="-122"/>
              </a:rPr>
              <a:t>个元素，</a:t>
            </a:r>
            <a:r>
              <a:rPr lang="zh-CN" altLang="en-US" sz="2000" b="1" dirty="0">
                <a:solidFill>
                  <a:srgbClr val="002060"/>
                </a:solidFill>
                <a:latin typeface="楷体" pitchFamily="49" charset="-122"/>
                <a:ea typeface="楷体" pitchFamily="49" charset="-122"/>
              </a:rPr>
              <a:t>顺序查找算法</a:t>
            </a:r>
            <a:r>
              <a:rPr lang="zh-CN" altLang="en-US" sz="2000" dirty="0">
                <a:solidFill>
                  <a:srgbClr val="002060"/>
                </a:solidFill>
                <a:latin typeface="楷体" pitchFamily="49" charset="-122"/>
                <a:ea typeface="楷体" pitchFamily="49" charset="-122"/>
              </a:rPr>
              <a:t>平均查找次数为</a:t>
            </a:r>
            <a:r>
              <a:rPr lang="en-US" altLang="zh-CN" sz="2000" b="1" dirty="0">
                <a:solidFill>
                  <a:srgbClr val="002060"/>
                </a:solidFill>
                <a:latin typeface="楷体" pitchFamily="49" charset="-122"/>
                <a:ea typeface="楷体" pitchFamily="49" charset="-122"/>
              </a:rPr>
              <a:t>512</a:t>
            </a:r>
            <a:r>
              <a:rPr lang="zh-CN" altLang="en-US" sz="2000" dirty="0">
                <a:solidFill>
                  <a:srgbClr val="002060"/>
                </a:solidFill>
                <a:latin typeface="楷体" pitchFamily="49" charset="-122"/>
                <a:ea typeface="楷体" pitchFamily="49" charset="-122"/>
              </a:rPr>
              <a:t>次，而</a:t>
            </a:r>
            <a:r>
              <a:rPr lang="zh-CN" altLang="en-US" sz="2000" b="1" dirty="0">
                <a:solidFill>
                  <a:srgbClr val="002060"/>
                </a:solidFill>
                <a:latin typeface="楷体" pitchFamily="49" charset="-122"/>
                <a:ea typeface="楷体" pitchFamily="49" charset="-122"/>
              </a:rPr>
              <a:t>折半查找算法</a:t>
            </a:r>
            <a:r>
              <a:rPr lang="zh-CN" altLang="en-US" sz="2000" dirty="0">
                <a:solidFill>
                  <a:srgbClr val="002060"/>
                </a:solidFill>
                <a:latin typeface="楷体" pitchFamily="49" charset="-122"/>
                <a:ea typeface="楷体" pitchFamily="49" charset="-122"/>
              </a:rPr>
              <a:t>最多</a:t>
            </a:r>
            <a:r>
              <a:rPr lang="zh-CN" altLang="en-US" sz="2000" b="1" dirty="0">
                <a:solidFill>
                  <a:srgbClr val="002060"/>
                </a:solidFill>
                <a:latin typeface="楷体" pitchFamily="49" charset="-122"/>
                <a:ea typeface="楷体" pitchFamily="49" charset="-122"/>
              </a:rPr>
              <a:t> </a:t>
            </a:r>
            <a:r>
              <a:rPr lang="zh-CN" altLang="en-US" sz="2000" dirty="0">
                <a:solidFill>
                  <a:srgbClr val="002060"/>
                </a:solidFill>
                <a:latin typeface="楷体" pitchFamily="49" charset="-122"/>
                <a:ea typeface="楷体" pitchFamily="49" charset="-122"/>
              </a:rPr>
              <a:t>只须</a:t>
            </a:r>
            <a:r>
              <a:rPr lang="en-US" altLang="zh-CN" sz="2000" b="1" dirty="0">
                <a:solidFill>
                  <a:srgbClr val="002060"/>
                </a:solidFill>
                <a:latin typeface="楷体" pitchFamily="49" charset="-122"/>
                <a:ea typeface="楷体" pitchFamily="49" charset="-122"/>
              </a:rPr>
              <a:t>10</a:t>
            </a:r>
            <a:r>
              <a:rPr lang="zh-CN" altLang="en-US" sz="2000" dirty="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7320136" y="1"/>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983432" y="1556792"/>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a:solidFill>
                  <a:srgbClr val="000099"/>
                </a:solidFill>
                <a:latin typeface="幼圆" pitchFamily="49" charset="-122"/>
                <a:ea typeface="幼圆" pitchFamily="49" charset="-122"/>
              </a:rPr>
              <a:t>    在线性表的第</a:t>
            </a:r>
            <a:r>
              <a:rPr lang="en-US" altLang="zh-CN" sz="2600">
                <a:solidFill>
                  <a:srgbClr val="000099"/>
                </a:solidFill>
                <a:ea typeface="幼圆" pitchFamily="49" charset="-122"/>
              </a:rPr>
              <a:t>i</a:t>
            </a:r>
            <a:r>
              <a:rPr lang="en-US" altLang="zh-CN" sz="2600">
                <a:solidFill>
                  <a:srgbClr val="000099"/>
                </a:solidFill>
                <a:ea typeface="幼圆" pitchFamily="49" charset="-122"/>
                <a:sym typeface="Symbol" pitchFamily="18" charset="2"/>
              </a:rPr>
              <a:t></a:t>
            </a:r>
            <a:r>
              <a:rPr lang="en-US" altLang="zh-CN" sz="2600">
                <a:solidFill>
                  <a:srgbClr val="000099"/>
                </a:solidFill>
                <a:ea typeface="幼圆" pitchFamily="49" charset="-122"/>
              </a:rPr>
              <a:t>1</a:t>
            </a:r>
            <a:r>
              <a:rPr lang="zh-CN" altLang="en-US" sz="2600">
                <a:solidFill>
                  <a:srgbClr val="000099"/>
                </a:solidFill>
                <a:latin typeface="幼圆" pitchFamily="49" charset="-122"/>
                <a:ea typeface="幼圆" pitchFamily="49" charset="-122"/>
              </a:rPr>
              <a:t>个数据元素与第</a:t>
            </a:r>
            <a:r>
              <a:rPr lang="en-US" altLang="zh-CN" sz="2600">
                <a:solidFill>
                  <a:srgbClr val="000099"/>
                </a:solidFill>
                <a:ea typeface="幼圆" pitchFamily="49" charset="-122"/>
              </a:rPr>
              <a:t>i</a:t>
            </a:r>
            <a:r>
              <a:rPr lang="zh-CN" altLang="en-US" sz="2600">
                <a:solidFill>
                  <a:srgbClr val="000099"/>
                </a:solidFill>
                <a:latin typeface="幼圆" pitchFamily="49" charset="-122"/>
                <a:ea typeface="幼圆" pitchFamily="49" charset="-122"/>
              </a:rPr>
              <a:t>个数据元素之间插入一个由符号</a:t>
            </a:r>
            <a:r>
              <a:rPr lang="en-US" altLang="en-US" sz="2600">
                <a:solidFill>
                  <a:srgbClr val="000099"/>
                </a:solidFill>
                <a:ea typeface="幼圆" pitchFamily="49" charset="-122"/>
              </a:rPr>
              <a:t>item</a:t>
            </a:r>
            <a:r>
              <a:rPr lang="zh-CN" altLang="en-US" sz="2600">
                <a:solidFill>
                  <a:srgbClr val="000099"/>
                </a:solidFill>
                <a:latin typeface="幼圆" pitchFamily="49" charset="-122"/>
                <a:ea typeface="幼圆" pitchFamily="49" charset="-122"/>
              </a:rPr>
              <a:t>表示的数据元素，使得长度为</a:t>
            </a:r>
            <a:r>
              <a:rPr lang="en-US" altLang="zh-CN" sz="2600">
                <a:solidFill>
                  <a:srgbClr val="000099"/>
                </a:solidFill>
                <a:ea typeface="幼圆" pitchFamily="49" charset="-122"/>
              </a:rPr>
              <a:t>n</a:t>
            </a:r>
            <a:r>
              <a:rPr lang="zh-CN" altLang="en-US" sz="260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a:solidFill>
                  <a:srgbClr val="000099"/>
                </a:solidFill>
              </a:rPr>
              <a:t>              ( </a:t>
            </a:r>
            <a:r>
              <a:rPr lang="en-US" altLang="zh-CN" sz="2500">
                <a:solidFill>
                  <a:srgbClr val="000099"/>
                </a:solidFill>
              </a:rPr>
              <a:t>a</a:t>
            </a:r>
            <a:r>
              <a:rPr lang="en-US" altLang="zh-CN" sz="2500" baseline="-25000">
                <a:solidFill>
                  <a:srgbClr val="000099"/>
                </a:solidFill>
              </a:rPr>
              <a:t>1</a:t>
            </a:r>
            <a:r>
              <a:rPr lang="en-US" altLang="zh-CN" sz="2500">
                <a:solidFill>
                  <a:srgbClr val="000099"/>
                </a:solidFill>
              </a:rPr>
              <a:t>, a</a:t>
            </a:r>
            <a:r>
              <a:rPr lang="en-US" altLang="zh-CN" sz="2500" baseline="-25000">
                <a:solidFill>
                  <a:srgbClr val="000099"/>
                </a:solidFill>
              </a:rPr>
              <a:t>2</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 a</a:t>
            </a:r>
            <a:r>
              <a:rPr lang="en-US" altLang="zh-CN" sz="2500" baseline="-25000">
                <a:solidFill>
                  <a:srgbClr val="000099"/>
                </a:solidFill>
              </a:rPr>
              <a:t>i-1</a:t>
            </a:r>
            <a:r>
              <a:rPr lang="en-US" altLang="zh-CN" sz="2500">
                <a:solidFill>
                  <a:srgbClr val="000099"/>
                </a:solidFill>
              </a:rPr>
              <a:t>, a</a:t>
            </a:r>
            <a:r>
              <a:rPr lang="en-US" altLang="zh-CN" sz="2500" baseline="-25000">
                <a:solidFill>
                  <a:srgbClr val="000099"/>
                </a:solidFill>
              </a:rPr>
              <a:t>i </a:t>
            </a:r>
            <a:r>
              <a:rPr lang="en-US" altLang="zh-CN" sz="2500">
                <a:solidFill>
                  <a:srgbClr val="000099"/>
                </a:solidFill>
              </a:rPr>
              <a:t>,</a:t>
            </a:r>
            <a:r>
              <a:rPr lang="en-US" altLang="zh-CN" sz="2500" baseline="-25000">
                <a:solidFill>
                  <a:srgbClr val="000099"/>
                </a:solidFill>
              </a:rPr>
              <a:t> </a:t>
            </a:r>
            <a:r>
              <a:rPr lang="en-US" altLang="zh-CN" sz="2500">
                <a:solidFill>
                  <a:srgbClr val="000099"/>
                </a:solidFill>
              </a:rPr>
              <a:t>a</a:t>
            </a:r>
            <a:r>
              <a:rPr lang="en-US" altLang="zh-CN" sz="2500" baseline="-25000">
                <a:solidFill>
                  <a:srgbClr val="000099"/>
                </a:solidFill>
              </a:rPr>
              <a:t>i+1</a:t>
            </a:r>
            <a:r>
              <a:rPr lang="en-US" altLang="zh-CN" sz="2500">
                <a:solidFill>
                  <a:srgbClr val="000099"/>
                </a:solidFill>
              </a:rPr>
              <a:t>, </a:t>
            </a:r>
            <a:r>
              <a:rPr lang="en-US" altLang="zh-CN" sz="2500" baseline="-25000">
                <a:solidFill>
                  <a:srgbClr val="000099"/>
                </a:solidFill>
              </a:rPr>
              <a:t> </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,a</a:t>
            </a:r>
            <a:r>
              <a:rPr lang="en-US" altLang="zh-CN" sz="2500" baseline="-25000">
                <a:solidFill>
                  <a:srgbClr val="000099"/>
                </a:solidFill>
              </a:rPr>
              <a:t>n-1 </a:t>
            </a:r>
            <a:r>
              <a:rPr lang="en-US" altLang="zh-CN" sz="2500">
                <a:solidFill>
                  <a:srgbClr val="000099"/>
                </a:solidFill>
              </a:rPr>
              <a:t>,</a:t>
            </a:r>
            <a:r>
              <a:rPr lang="en-US" altLang="zh-CN" sz="2500" baseline="-25000">
                <a:solidFill>
                  <a:srgbClr val="000099"/>
                </a:solidFill>
              </a:rPr>
              <a:t> </a:t>
            </a:r>
            <a:r>
              <a:rPr lang="en-US" altLang="zh-CN" sz="2500">
                <a:solidFill>
                  <a:srgbClr val="000099"/>
                </a:solidFill>
              </a:rPr>
              <a:t>a</a:t>
            </a:r>
            <a:r>
              <a:rPr lang="en-US" altLang="zh-CN" sz="2500" baseline="-25000">
                <a:solidFill>
                  <a:srgbClr val="000099"/>
                </a:solidFill>
              </a:rPr>
              <a:t>n </a:t>
            </a:r>
            <a:r>
              <a:rPr lang="en-US" altLang="zh-CN" sz="2800">
                <a:solidFill>
                  <a:srgbClr val="000099"/>
                </a:solidFill>
              </a:rPr>
              <a:t>)</a:t>
            </a:r>
            <a:r>
              <a:rPr lang="zh-CN" altLang="en-US" sz="2400">
                <a:solidFill>
                  <a:srgbClr val="000099"/>
                </a:solidFill>
                <a:latin typeface="楷体_GB2312" pitchFamily="49" charset="-122"/>
              </a:rPr>
              <a:t>	</a:t>
            </a:r>
            <a:r>
              <a:rPr lang="zh-CN" altLang="en-US" sz="2400">
                <a:solidFill>
                  <a:schemeClr val="bg1"/>
                </a:solidFill>
                <a:ea typeface="宋体" charset="-122"/>
              </a:rPr>
              <a:t>	</a:t>
            </a:r>
          </a:p>
        </p:txBody>
      </p:sp>
      <p:sp>
        <p:nvSpPr>
          <p:cNvPr id="578563" name="Text Box 3"/>
          <p:cNvSpPr txBox="1">
            <a:spLocks noChangeArrowheads="1"/>
          </p:cNvSpPr>
          <p:nvPr/>
        </p:nvSpPr>
        <p:spPr bwMode="auto">
          <a:xfrm>
            <a:off x="1024707" y="4223792"/>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a:solidFill>
                  <a:srgbClr val="000099"/>
                </a:solidFill>
                <a:latin typeface="幼圆" pitchFamily="49" charset="-122"/>
                <a:ea typeface="幼圆" pitchFamily="49" charset="-122"/>
              </a:rPr>
              <a:t>转换成长度为</a:t>
            </a:r>
            <a:r>
              <a:rPr lang="en-US" altLang="zh-CN" sz="2600">
                <a:solidFill>
                  <a:srgbClr val="000099"/>
                </a:solidFill>
                <a:ea typeface="幼圆" pitchFamily="49" charset="-122"/>
              </a:rPr>
              <a:t>n+1</a:t>
            </a:r>
            <a:r>
              <a:rPr lang="zh-CN" altLang="en-US" sz="260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a:solidFill>
                  <a:srgbClr val="000099"/>
                </a:solidFill>
              </a:rPr>
              <a:t>           ( </a:t>
            </a:r>
            <a:r>
              <a:rPr lang="en-US" altLang="zh-CN" sz="2500">
                <a:solidFill>
                  <a:srgbClr val="000099"/>
                </a:solidFill>
              </a:rPr>
              <a:t>a</a:t>
            </a:r>
            <a:r>
              <a:rPr lang="en-US" altLang="zh-CN" sz="2500" baseline="-25000">
                <a:solidFill>
                  <a:srgbClr val="000099"/>
                </a:solidFill>
              </a:rPr>
              <a:t>1</a:t>
            </a:r>
            <a:r>
              <a:rPr lang="en-US" altLang="zh-CN" sz="2500">
                <a:solidFill>
                  <a:srgbClr val="000099"/>
                </a:solidFill>
              </a:rPr>
              <a:t>, a</a:t>
            </a:r>
            <a:r>
              <a:rPr lang="en-US" altLang="zh-CN" sz="2500" baseline="-25000">
                <a:solidFill>
                  <a:srgbClr val="000099"/>
                </a:solidFill>
              </a:rPr>
              <a:t>2</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 a</a:t>
            </a:r>
            <a:r>
              <a:rPr lang="en-US" altLang="zh-CN" sz="2500" baseline="-25000">
                <a:solidFill>
                  <a:srgbClr val="000099"/>
                </a:solidFill>
              </a:rPr>
              <a:t>i-1</a:t>
            </a:r>
            <a:r>
              <a:rPr lang="en-US" altLang="zh-CN" sz="2500">
                <a:solidFill>
                  <a:srgbClr val="000099"/>
                </a:solidFill>
              </a:rPr>
              <a:t>,  </a:t>
            </a:r>
            <a:r>
              <a:rPr lang="en-US" altLang="zh-CN" sz="2500">
                <a:solidFill>
                  <a:srgbClr val="FF3300"/>
                </a:solidFill>
              </a:rPr>
              <a:t>item</a:t>
            </a:r>
            <a:r>
              <a:rPr lang="en-US" altLang="zh-CN" sz="2500">
                <a:solidFill>
                  <a:srgbClr val="000099"/>
                </a:solidFill>
              </a:rPr>
              <a:t>,  a</a:t>
            </a:r>
            <a:r>
              <a:rPr lang="en-US" altLang="zh-CN" sz="2500" baseline="-25000">
                <a:solidFill>
                  <a:srgbClr val="000099"/>
                </a:solidFill>
              </a:rPr>
              <a:t>i </a:t>
            </a:r>
            <a:r>
              <a:rPr lang="en-US" altLang="zh-CN" sz="2500">
                <a:solidFill>
                  <a:srgbClr val="000099"/>
                </a:solidFill>
              </a:rPr>
              <a:t>,</a:t>
            </a:r>
            <a:r>
              <a:rPr lang="en-US" altLang="zh-CN" sz="2500" baseline="-25000">
                <a:solidFill>
                  <a:srgbClr val="000099"/>
                </a:solidFill>
              </a:rPr>
              <a:t>  </a:t>
            </a:r>
            <a:r>
              <a:rPr lang="en-US" altLang="zh-CN" sz="2500">
                <a:solidFill>
                  <a:srgbClr val="000099"/>
                </a:solidFill>
              </a:rPr>
              <a:t>…</a:t>
            </a:r>
            <a:r>
              <a:rPr lang="en-US" altLang="zh-CN" sz="2500">
                <a:solidFill>
                  <a:srgbClr val="000099"/>
                </a:solidFill>
                <a:latin typeface="宋体" charset="-122"/>
              </a:rPr>
              <a:t> </a:t>
            </a:r>
            <a:r>
              <a:rPr lang="en-US" altLang="zh-CN" sz="2500">
                <a:solidFill>
                  <a:srgbClr val="000099"/>
                </a:solidFill>
              </a:rPr>
              <a:t>, a</a:t>
            </a:r>
            <a:r>
              <a:rPr lang="en-US" altLang="zh-CN" sz="2500" baseline="-25000">
                <a:solidFill>
                  <a:srgbClr val="000099"/>
                </a:solidFill>
              </a:rPr>
              <a:t>n-1</a:t>
            </a:r>
            <a:r>
              <a:rPr lang="en-US" altLang="zh-CN" sz="250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a:solidFill>
                  <a:srgbClr val="000099"/>
                </a:solidFill>
              </a:rPr>
              <a:t>)</a:t>
            </a:r>
            <a:endParaRPr lang="zh-CN" altLang="en-US" sz="2400">
              <a:solidFill>
                <a:srgbClr val="000099"/>
              </a:solidFill>
              <a:latin typeface="楷体_GB2312" pitchFamily="49" charset="-122"/>
            </a:endParaRPr>
          </a:p>
        </p:txBody>
      </p:sp>
      <p:grpSp>
        <p:nvGrpSpPr>
          <p:cNvPr id="2" name="Group 4"/>
          <p:cNvGrpSpPr>
            <a:grpSpLocks/>
          </p:cNvGrpSpPr>
          <p:nvPr/>
        </p:nvGrpSpPr>
        <p:grpSpPr bwMode="auto">
          <a:xfrm>
            <a:off x="2545532" y="3233192"/>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a:solidFill>
                    <a:srgbClr val="993366"/>
                  </a:solidFill>
                  <a:latin typeface="宋体" charset="-122"/>
                  <a:ea typeface="宋体" charset="-122"/>
                </a:rPr>
                <a:t>n</a:t>
              </a:r>
              <a:r>
                <a:rPr lang="zh-CN" altLang="en-US" sz="230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2361382" y="5214392"/>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a:solidFill>
                    <a:srgbClr val="993366"/>
                  </a:solidFill>
                  <a:latin typeface="宋体" charset="-122"/>
                  <a:ea typeface="宋体" charset="-122"/>
                </a:rPr>
                <a:t>n+1</a:t>
              </a:r>
              <a:r>
                <a:rPr lang="zh-CN" altLang="en-US" sz="230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536632" y="3080793"/>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936432" y="126454"/>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983433" y="188367"/>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dirty="0">
                  <a:latin typeface="黑体" pitchFamily="2" charset="-122"/>
                  <a:ea typeface="黑体" pitchFamily="2" charset="-122"/>
                </a:rPr>
                <a:t> </a:t>
              </a:r>
              <a:r>
                <a:rPr kumimoji="1" lang="en-US" altLang="zh-CN" sz="2800" dirty="0">
                  <a:solidFill>
                    <a:schemeClr val="accent2"/>
                  </a:solidFill>
                  <a:latin typeface="黑体" pitchFamily="2" charset="-122"/>
                  <a:ea typeface="黑体" pitchFamily="2" charset="-122"/>
                </a:rPr>
                <a:t>2.</a:t>
              </a:r>
              <a:r>
                <a:rPr kumimoji="1" lang="zh-CN" altLang="en-US" sz="2800" dirty="0">
                  <a:solidFill>
                    <a:srgbClr val="7030A0"/>
                  </a:solidFill>
                  <a:ea typeface="黑体" pitchFamily="2" charset="-122"/>
                </a:rPr>
                <a:t>插入：</a:t>
              </a:r>
              <a:r>
                <a:rPr kumimoji="1" lang="zh-CN" altLang="en-US" sz="2800" dirty="0">
                  <a:solidFill>
                    <a:schemeClr val="accent2"/>
                  </a:solidFill>
                  <a:latin typeface="黑体" pitchFamily="2" charset="-122"/>
                  <a:ea typeface="黑体" pitchFamily="2" charset="-122"/>
                </a:rPr>
                <a:t>在长度为</a:t>
              </a:r>
              <a:r>
                <a:rPr kumimoji="1" lang="en-US" altLang="zh-CN" sz="2800" dirty="0">
                  <a:solidFill>
                    <a:schemeClr val="accent2"/>
                  </a:solidFill>
                  <a:ea typeface="黑体" pitchFamily="2" charset="-122"/>
                </a:rPr>
                <a:t>n</a:t>
              </a:r>
              <a:r>
                <a:rPr kumimoji="1" lang="zh-CN" altLang="en-US" sz="280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dirty="0">
                  <a:solidFill>
                    <a:schemeClr val="accent2"/>
                  </a:solidFill>
                  <a:latin typeface="黑体" pitchFamily="2" charset="-122"/>
                  <a:ea typeface="黑体" pitchFamily="2" charset="-122"/>
                </a:rPr>
                <a:t>的第</a:t>
              </a:r>
              <a:r>
                <a:rPr kumimoji="1" lang="en-US" altLang="zh-CN" sz="2800" dirty="0" err="1">
                  <a:solidFill>
                    <a:schemeClr val="accent2"/>
                  </a:solidFill>
                  <a:ea typeface="黑体" pitchFamily="2" charset="-122"/>
                </a:rPr>
                <a:t>i</a:t>
              </a:r>
              <a:r>
                <a:rPr kumimoji="1" lang="zh-CN" altLang="en-US" sz="2800" dirty="0">
                  <a:solidFill>
                    <a:schemeClr val="accent2"/>
                  </a:solidFill>
                  <a:latin typeface="黑体" pitchFamily="2" charset="-122"/>
                  <a:ea typeface="黑体" pitchFamily="2" charset="-122"/>
                </a:rPr>
                <a:t>个位置上插入一个新的数据元素</a:t>
              </a:r>
              <a:r>
                <a:rPr kumimoji="1" lang="en-US" altLang="zh-CN" sz="2800" dirty="0">
                  <a:solidFill>
                    <a:schemeClr val="accent2"/>
                  </a:solidFill>
                  <a:ea typeface="黑体" pitchFamily="2" charset="-122"/>
                </a:rPr>
                <a:t>item</a:t>
              </a:r>
              <a:endParaRPr kumimoji="1" lang="en-US" altLang="zh-CN" sz="280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604829" y="1065831"/>
            <a:ext cx="5724644" cy="523220"/>
          </a:xfrm>
          <a:prstGeom prst="rect">
            <a:avLst/>
          </a:prstGeom>
          <a:noFill/>
          <a:ln w="12700" cap="sq">
            <a:noFill/>
            <a:miter lim="800000"/>
            <a:headEnd/>
            <a:tailEnd/>
          </a:ln>
        </p:spPr>
        <p:txBody>
          <a:bodyPr wrap="none">
            <a:spAutoFit/>
          </a:bodyPr>
          <a:lstStyle/>
          <a:p>
            <a:pPr algn="ctr" fontAlgn="base">
              <a:spcBef>
                <a:spcPct val="0"/>
              </a:spcBef>
            </a:pPr>
            <a:r>
              <a:rPr lang="zh-CN" altLang="en-US" sz="2800">
                <a:solidFill>
                  <a:srgbClr val="002C84"/>
                </a:solidFill>
              </a:rPr>
              <a:t> ( </a:t>
            </a:r>
            <a:r>
              <a:rPr lang="en-US" altLang="zh-CN" sz="2800">
                <a:solidFill>
                  <a:srgbClr val="002C84"/>
                </a:solidFill>
              </a:rPr>
              <a:t>a</a:t>
            </a:r>
            <a:r>
              <a:rPr lang="en-US" altLang="zh-CN" sz="2800" baseline="-25000">
                <a:solidFill>
                  <a:srgbClr val="002C84"/>
                </a:solidFill>
              </a:rPr>
              <a:t>1</a:t>
            </a:r>
            <a:r>
              <a:rPr lang="en-US" altLang="zh-CN" sz="2800">
                <a:solidFill>
                  <a:srgbClr val="002C84"/>
                </a:solidFill>
              </a:rPr>
              <a:t>, a</a:t>
            </a:r>
            <a:r>
              <a:rPr lang="en-US" altLang="zh-CN" sz="2800" baseline="-25000">
                <a:solidFill>
                  <a:srgbClr val="002C84"/>
                </a:solidFill>
              </a:rPr>
              <a:t>2</a:t>
            </a:r>
            <a:r>
              <a:rPr lang="en-US" altLang="zh-CN" sz="2800">
                <a:solidFill>
                  <a:srgbClr val="002C84"/>
                </a:solidFill>
              </a:rPr>
              <a:t>,</a:t>
            </a:r>
            <a:r>
              <a:rPr lang="en-US" altLang="zh-CN" sz="2800">
                <a:solidFill>
                  <a:srgbClr val="002C84"/>
                </a:solidFill>
                <a:latin typeface="宋体" charset="-122"/>
              </a:rPr>
              <a:t> </a:t>
            </a:r>
            <a:r>
              <a:rPr lang="en-US" altLang="zh-CN" sz="2800">
                <a:solidFill>
                  <a:srgbClr val="002C84"/>
                </a:solidFill>
              </a:rPr>
              <a:t>…</a:t>
            </a:r>
            <a:r>
              <a:rPr lang="en-US" altLang="zh-CN" sz="2800">
                <a:solidFill>
                  <a:srgbClr val="002C84"/>
                </a:solidFill>
                <a:latin typeface="宋体" charset="-122"/>
              </a:rPr>
              <a:t> </a:t>
            </a:r>
            <a:r>
              <a:rPr lang="en-US" altLang="zh-CN" sz="2800">
                <a:solidFill>
                  <a:srgbClr val="002C84"/>
                </a:solidFill>
              </a:rPr>
              <a:t>, a</a:t>
            </a:r>
            <a:r>
              <a:rPr lang="en-US" altLang="zh-CN" sz="2800" baseline="-25000">
                <a:solidFill>
                  <a:srgbClr val="002C84"/>
                </a:solidFill>
              </a:rPr>
              <a:t>i-1</a:t>
            </a:r>
            <a:r>
              <a:rPr lang="en-US" altLang="zh-CN" sz="2800">
                <a:solidFill>
                  <a:srgbClr val="002C84"/>
                </a:solidFill>
              </a:rPr>
              <a:t>, a</a:t>
            </a:r>
            <a:r>
              <a:rPr lang="en-US" altLang="zh-CN" sz="2800" baseline="-25000">
                <a:solidFill>
                  <a:srgbClr val="002C84"/>
                </a:solidFill>
              </a:rPr>
              <a:t>i </a:t>
            </a:r>
            <a:r>
              <a:rPr lang="en-US" altLang="zh-CN" sz="2800">
                <a:solidFill>
                  <a:srgbClr val="002C84"/>
                </a:solidFill>
              </a:rPr>
              <a:t>,</a:t>
            </a:r>
            <a:r>
              <a:rPr lang="en-US" altLang="zh-CN" sz="2800" baseline="-25000">
                <a:solidFill>
                  <a:srgbClr val="002C84"/>
                </a:solidFill>
              </a:rPr>
              <a:t> </a:t>
            </a:r>
            <a:r>
              <a:rPr lang="en-US" altLang="zh-CN" sz="2800">
                <a:solidFill>
                  <a:srgbClr val="002C84"/>
                </a:solidFill>
              </a:rPr>
              <a:t>a</a:t>
            </a:r>
            <a:r>
              <a:rPr lang="en-US" altLang="zh-CN" sz="2800" baseline="-25000">
                <a:solidFill>
                  <a:srgbClr val="002C84"/>
                </a:solidFill>
              </a:rPr>
              <a:t>i+1</a:t>
            </a:r>
            <a:r>
              <a:rPr lang="en-US" altLang="zh-CN" sz="2800">
                <a:solidFill>
                  <a:srgbClr val="002C84"/>
                </a:solidFill>
              </a:rPr>
              <a:t>, </a:t>
            </a:r>
            <a:r>
              <a:rPr lang="en-US" altLang="zh-CN" sz="2800" baseline="-25000">
                <a:solidFill>
                  <a:srgbClr val="002C84"/>
                </a:solidFill>
              </a:rPr>
              <a:t> </a:t>
            </a:r>
            <a:r>
              <a:rPr lang="en-US" altLang="zh-CN" sz="2800">
                <a:solidFill>
                  <a:srgbClr val="002C84"/>
                </a:solidFill>
              </a:rPr>
              <a:t>…</a:t>
            </a:r>
            <a:r>
              <a:rPr lang="en-US" altLang="zh-CN" sz="2800">
                <a:solidFill>
                  <a:srgbClr val="002C84"/>
                </a:solidFill>
                <a:latin typeface="宋体" charset="-122"/>
              </a:rPr>
              <a:t> </a:t>
            </a:r>
            <a:r>
              <a:rPr lang="en-US" altLang="zh-CN" sz="2800">
                <a:solidFill>
                  <a:srgbClr val="002C84"/>
                </a:solidFill>
              </a:rPr>
              <a:t>,a</a:t>
            </a:r>
            <a:r>
              <a:rPr lang="en-US" altLang="zh-CN" sz="2800" baseline="-25000">
                <a:solidFill>
                  <a:srgbClr val="002C84"/>
                </a:solidFill>
              </a:rPr>
              <a:t>n-1 </a:t>
            </a:r>
            <a:r>
              <a:rPr lang="en-US" altLang="zh-CN" sz="2800">
                <a:solidFill>
                  <a:srgbClr val="002C84"/>
                </a:solidFill>
              </a:rPr>
              <a:t>,</a:t>
            </a:r>
            <a:r>
              <a:rPr lang="en-US" altLang="zh-CN" sz="2800" baseline="-25000">
                <a:solidFill>
                  <a:srgbClr val="002C84"/>
                </a:solidFill>
              </a:rPr>
              <a:t> </a:t>
            </a:r>
            <a:r>
              <a:rPr lang="en-US" altLang="zh-CN" sz="2800">
                <a:solidFill>
                  <a:srgbClr val="002C84"/>
                </a:solidFill>
              </a:rPr>
              <a:t>a</a:t>
            </a:r>
            <a:r>
              <a:rPr lang="en-US" altLang="zh-CN" sz="2800" baseline="-25000">
                <a:solidFill>
                  <a:srgbClr val="002C84"/>
                </a:solidFill>
              </a:rPr>
              <a:t>n  </a:t>
            </a:r>
            <a:r>
              <a:rPr lang="en-US" altLang="zh-CN" sz="2800">
                <a:solidFill>
                  <a:srgbClr val="002C84"/>
                </a:solidFill>
              </a:rPr>
              <a:t>)</a:t>
            </a:r>
            <a:r>
              <a:rPr lang="zh-CN" altLang="en-US" sz="2800">
                <a:solidFill>
                  <a:srgbClr val="002C84"/>
                </a:solidFill>
                <a:latin typeface="楷体_GB2312" pitchFamily="49" charset="-122"/>
              </a:rPr>
              <a:t>	</a:t>
            </a:r>
            <a:endParaRPr lang="en-US" altLang="zh-CN" sz="2800">
              <a:solidFill>
                <a:srgbClr val="002C84"/>
              </a:solidFill>
              <a:latin typeface="楷体_GB2312" pitchFamily="49" charset="-122"/>
            </a:endParaRPr>
          </a:p>
        </p:txBody>
      </p:sp>
      <p:sp>
        <p:nvSpPr>
          <p:cNvPr id="296963" name="Rectangle 3"/>
          <p:cNvSpPr>
            <a:spLocks noChangeArrowheads="1"/>
          </p:cNvSpPr>
          <p:nvPr/>
        </p:nvSpPr>
        <p:spPr bwMode="auto">
          <a:xfrm>
            <a:off x="4879776" y="1180131"/>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5451276" y="799131"/>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a:solidFill>
                  <a:srgbClr val="FF3300"/>
                </a:solidFill>
                <a:ea typeface="宋体" charset="-122"/>
              </a:rPr>
              <a:t>n-i+1</a:t>
            </a:r>
            <a:r>
              <a:rPr lang="zh-CN" altLang="en-US" sz="2200" i="1">
                <a:solidFill>
                  <a:srgbClr val="FF3300"/>
                </a:solidFill>
                <a:ea typeface="黑体" pitchFamily="2" charset="-122"/>
              </a:rPr>
              <a:t>个元素</a:t>
            </a:r>
          </a:p>
        </p:txBody>
      </p:sp>
      <p:sp>
        <p:nvSpPr>
          <p:cNvPr id="296965" name="Text Box 5"/>
          <p:cNvSpPr txBox="1">
            <a:spLocks noChangeArrowheads="1"/>
          </p:cNvSpPr>
          <p:nvPr/>
        </p:nvSpPr>
        <p:spPr bwMode="auto">
          <a:xfrm>
            <a:off x="5102026" y="1618281"/>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a:solidFill>
                  <a:srgbClr val="FF3300"/>
                </a:solidFill>
                <a:ea typeface="黑体" pitchFamily="2" charset="-122"/>
              </a:rPr>
              <a:t>依次后移一个位置</a:t>
            </a:r>
          </a:p>
        </p:txBody>
      </p:sp>
      <p:sp>
        <p:nvSpPr>
          <p:cNvPr id="296966" name="Text Box 6"/>
          <p:cNvSpPr txBox="1">
            <a:spLocks noChangeArrowheads="1"/>
          </p:cNvSpPr>
          <p:nvPr/>
        </p:nvSpPr>
        <p:spPr bwMode="auto">
          <a:xfrm>
            <a:off x="1522213" y="3229594"/>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2055613" y="3731245"/>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(1) </a:t>
            </a:r>
            <a:r>
              <a:rPr lang="zh-CN" altLang="en-US" sz="2500">
                <a:solidFill>
                  <a:srgbClr val="003399"/>
                </a:solidFill>
                <a:latin typeface="幼圆" pitchFamily="49" charset="-122"/>
                <a:ea typeface="幼圆" pitchFamily="49" charset="-122"/>
              </a:rPr>
              <a:t>将第</a:t>
            </a:r>
            <a:r>
              <a:rPr lang="en-US" altLang="zh-CN" sz="2500">
                <a:solidFill>
                  <a:srgbClr val="003399"/>
                </a:solidFill>
                <a:ea typeface="幼圆" pitchFamily="49" charset="-122"/>
              </a:rPr>
              <a:t>i</a:t>
            </a:r>
            <a:r>
              <a:rPr lang="zh-CN" altLang="en-US" sz="2500">
                <a:solidFill>
                  <a:srgbClr val="003399"/>
                </a:solidFill>
                <a:latin typeface="幼圆" pitchFamily="49" charset="-122"/>
                <a:ea typeface="幼圆" pitchFamily="49" charset="-122"/>
              </a:rPr>
              <a:t>个元素至第</a:t>
            </a:r>
            <a:r>
              <a:rPr lang="en-US" altLang="zh-CN" sz="2500">
                <a:solidFill>
                  <a:srgbClr val="003399"/>
                </a:solidFill>
                <a:ea typeface="幼圆" pitchFamily="49" charset="-122"/>
              </a:rPr>
              <a:t>n</a:t>
            </a:r>
            <a:r>
              <a:rPr lang="zh-CN" altLang="en-US" sz="250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2063551" y="4123357"/>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(2) </a:t>
            </a:r>
            <a:r>
              <a:rPr lang="zh-CN" altLang="en-US" sz="2500">
                <a:solidFill>
                  <a:srgbClr val="003399"/>
                </a:solidFill>
                <a:latin typeface="幼圆" pitchFamily="49" charset="-122"/>
                <a:ea typeface="幼圆" pitchFamily="49" charset="-122"/>
              </a:rPr>
              <a:t>将被插入元素插入表的第</a:t>
            </a:r>
            <a:r>
              <a:rPr lang="en-US" altLang="zh-CN" sz="2500">
                <a:solidFill>
                  <a:srgbClr val="003399"/>
                </a:solidFill>
                <a:ea typeface="幼圆" pitchFamily="49" charset="-122"/>
              </a:rPr>
              <a:t>i</a:t>
            </a:r>
            <a:r>
              <a:rPr lang="zh-CN" altLang="en-US" sz="250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2063552" y="4509120"/>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(3) </a:t>
            </a:r>
            <a:r>
              <a:rPr lang="zh-CN" altLang="en-US" sz="2500">
                <a:solidFill>
                  <a:srgbClr val="003399"/>
                </a:solidFill>
                <a:latin typeface="幼圆" pitchFamily="49" charset="-122"/>
                <a:ea typeface="幼圆" pitchFamily="49" charset="-122"/>
              </a:rPr>
              <a:t>修改表的长度(表长增</a:t>
            </a:r>
            <a:r>
              <a:rPr lang="zh-CN" altLang="en-US" sz="2500">
                <a:solidFill>
                  <a:srgbClr val="003399"/>
                </a:solidFill>
                <a:ea typeface="幼圆" pitchFamily="49" charset="-122"/>
              </a:rPr>
              <a:t>1</a:t>
            </a:r>
            <a:r>
              <a:rPr lang="zh-CN" altLang="en-US" sz="250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1541263" y="5039345"/>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2047676" y="5517182"/>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(1) </a:t>
            </a:r>
            <a:r>
              <a:rPr lang="zh-CN" altLang="en-US" sz="250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2027039" y="5910882"/>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(2) </a:t>
            </a:r>
            <a:r>
              <a:rPr lang="zh-CN" altLang="en-US" sz="2500">
                <a:solidFill>
                  <a:srgbClr val="003399"/>
                </a:solidFill>
                <a:latin typeface="幼圆" pitchFamily="49" charset="-122"/>
                <a:ea typeface="幼圆" pitchFamily="49" charset="-122"/>
              </a:rPr>
              <a:t>插入位置是否合适</a:t>
            </a:r>
            <a:r>
              <a:rPr lang="zh-CN" altLang="en-US" sz="2500">
                <a:solidFill>
                  <a:srgbClr val="003399"/>
                </a:solidFill>
                <a:ea typeface="幼圆" pitchFamily="49" charset="-122"/>
              </a:rPr>
              <a:t>？</a:t>
            </a:r>
            <a:endParaRPr lang="en-US" altLang="zh-CN" sz="2500">
              <a:solidFill>
                <a:srgbClr val="003399"/>
              </a:solidFill>
              <a:ea typeface="幼圆" pitchFamily="49" charset="-122"/>
            </a:endParaRPr>
          </a:p>
        </p:txBody>
      </p:sp>
      <p:grpSp>
        <p:nvGrpSpPr>
          <p:cNvPr id="2" name="Group 57"/>
          <p:cNvGrpSpPr>
            <a:grpSpLocks/>
          </p:cNvGrpSpPr>
          <p:nvPr/>
        </p:nvGrpSpPr>
        <p:grpSpPr bwMode="auto">
          <a:xfrm>
            <a:off x="3466901" y="2280270"/>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a:solidFill>
                    <a:srgbClr val="FF3300"/>
                  </a:solidFill>
                  <a:ea typeface="宋体" charset="-122"/>
                </a:rPr>
                <a:t>item</a:t>
              </a:r>
            </a:p>
          </p:txBody>
        </p:sp>
      </p:grpSp>
      <p:grpSp>
        <p:nvGrpSpPr>
          <p:cNvPr id="3" name="Group 43"/>
          <p:cNvGrpSpPr>
            <a:grpSpLocks/>
          </p:cNvGrpSpPr>
          <p:nvPr/>
        </p:nvGrpSpPr>
        <p:grpSpPr bwMode="auto">
          <a:xfrm>
            <a:off x="7138788" y="2288206"/>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dirty="0">
                  <a:solidFill>
                    <a:srgbClr val="000099"/>
                  </a:solidFill>
                </a:rPr>
                <a:t>A[j+1]</a:t>
              </a:r>
              <a:r>
                <a:rPr lang="en-US" altLang="zh-CN" sz="2500" dirty="0">
                  <a:solidFill>
                    <a:srgbClr val="000099"/>
                  </a:solidFill>
                  <a:sym typeface="Symbol" pitchFamily="18" charset="2"/>
                </a:rPr>
                <a:t>=</a:t>
              </a:r>
              <a:r>
                <a:rPr lang="en-US" altLang="zh-CN" sz="2500" dirty="0">
                  <a:solidFill>
                    <a:srgbClr val="000099"/>
                  </a:solidFill>
                </a:rPr>
                <a:t>A[j]；</a:t>
              </a:r>
              <a:endParaRPr lang="en-US" altLang="zh-CN" sz="2500" baseline="-25000" dirty="0">
                <a:solidFill>
                  <a:srgbClr val="000099"/>
                </a:solidFill>
              </a:endParaRPr>
            </a:p>
          </p:txBody>
        </p:sp>
      </p:grpSp>
      <p:grpSp>
        <p:nvGrpSpPr>
          <p:cNvPr id="4" name="Group 42"/>
          <p:cNvGrpSpPr>
            <a:grpSpLocks/>
          </p:cNvGrpSpPr>
          <p:nvPr/>
        </p:nvGrpSpPr>
        <p:grpSpPr bwMode="auto">
          <a:xfrm>
            <a:off x="4546475" y="5342534"/>
            <a:ext cx="3099024" cy="769938"/>
            <a:chOff x="2304" y="3300"/>
            <a:chExt cx="1392" cy="485"/>
          </a:xfrm>
        </p:grpSpPr>
        <p:sp>
          <p:nvSpPr>
            <p:cNvPr id="61458" name="Text Box 31"/>
            <p:cNvSpPr txBox="1">
              <a:spLocks noChangeArrowheads="1"/>
            </p:cNvSpPr>
            <p:nvPr/>
          </p:nvSpPr>
          <p:spPr bwMode="auto">
            <a:xfrm>
              <a:off x="2304" y="3300"/>
              <a:ext cx="1392" cy="485"/>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5410001" y="5918819"/>
            <a:ext cx="3384550" cy="457200"/>
          </a:xfrm>
          <a:prstGeom prst="rect">
            <a:avLst/>
          </a:prstGeom>
          <a:noFill/>
          <a:ln w="9525">
            <a:noFill/>
            <a:miter lim="800000"/>
            <a:headEnd/>
            <a:tailEnd/>
          </a:ln>
        </p:spPr>
        <p:txBody>
          <a:bodyPr>
            <a:spAutoFit/>
          </a:bodyPr>
          <a:lstStyle/>
          <a:p>
            <a:pPr fontAlgn="base">
              <a:spcBef>
                <a:spcPct val="0"/>
              </a:spcBef>
            </a:pPr>
            <a:r>
              <a:rPr lang="zh-CN" altLang="en-US" sz="2400" dirty="0">
                <a:solidFill>
                  <a:schemeClr val="accent2"/>
                </a:solidFill>
                <a:ea typeface="幼圆" pitchFamily="49" charset="-122"/>
              </a:rPr>
              <a:t>(</a:t>
            </a:r>
            <a:r>
              <a:rPr lang="zh-CN" altLang="en-US" sz="2400" dirty="0">
                <a:solidFill>
                  <a:schemeClr val="accent2"/>
                </a:solidFill>
                <a:latin typeface="幼圆" pitchFamily="49" charset="-122"/>
                <a:ea typeface="幼圆" pitchFamily="49" charset="-122"/>
              </a:rPr>
              <a:t>正常位置:</a:t>
            </a:r>
            <a:r>
              <a:rPr lang="en-US" altLang="zh-CN" sz="2400" dirty="0">
                <a:solidFill>
                  <a:schemeClr val="accent2"/>
                </a:solidFill>
                <a:ea typeface="幼圆" pitchFamily="49" charset="-122"/>
              </a:rPr>
              <a:t>0</a:t>
            </a:r>
            <a:r>
              <a:rPr lang="zh-CN" altLang="en-US" sz="2400" dirty="0">
                <a:solidFill>
                  <a:schemeClr val="accent2"/>
                </a:solidFill>
                <a:ea typeface="幼圆" pitchFamily="49" charset="-122"/>
              </a:rPr>
              <a:t>≤</a:t>
            </a:r>
            <a:r>
              <a:rPr lang="en-US" altLang="zh-CN" sz="2400" dirty="0" err="1">
                <a:solidFill>
                  <a:schemeClr val="accent2"/>
                </a:solidFill>
                <a:ea typeface="幼圆" pitchFamily="49" charset="-122"/>
              </a:rPr>
              <a:t>i≤n</a:t>
            </a:r>
            <a:r>
              <a:rPr lang="en-US" altLang="zh-CN" sz="2400" dirty="0">
                <a:solidFill>
                  <a:schemeClr val="accent2"/>
                </a:solidFill>
                <a:ea typeface="幼圆" pitchFamily="49" charset="-122"/>
              </a:rPr>
              <a:t>)</a:t>
            </a:r>
          </a:p>
        </p:txBody>
      </p:sp>
      <p:sp>
        <p:nvSpPr>
          <p:cNvPr id="297016" name="Rectangle 56"/>
          <p:cNvSpPr>
            <a:spLocks noChangeArrowheads="1"/>
          </p:cNvSpPr>
          <p:nvPr/>
        </p:nvSpPr>
        <p:spPr bwMode="auto">
          <a:xfrm>
            <a:off x="6052939" y="4501181"/>
            <a:ext cx="1444625" cy="457200"/>
          </a:xfrm>
          <a:prstGeom prst="rect">
            <a:avLst/>
          </a:prstGeom>
          <a:noFill/>
          <a:ln w="9525">
            <a:noFill/>
            <a:miter lim="800000"/>
            <a:headEnd/>
            <a:tailEnd/>
          </a:ln>
        </p:spPr>
        <p:txBody>
          <a:bodyPr>
            <a:spAutoFit/>
          </a:bodyPr>
          <a:lstStyle/>
          <a:p>
            <a:pPr fontAlgn="base">
              <a:spcBef>
                <a:spcPct val="0"/>
              </a:spcBef>
            </a:pPr>
            <a:r>
              <a:rPr lang="zh-CN" altLang="en-US" sz="2400">
                <a:solidFill>
                  <a:schemeClr val="accent2"/>
                </a:solidFill>
                <a:ea typeface="幼圆" pitchFamily="49" charset="-122"/>
              </a:rPr>
              <a:t>( </a:t>
            </a:r>
            <a:r>
              <a:rPr lang="en-US" altLang="zh-CN" sz="240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2711450" y="1447801"/>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a:solidFill>
                    <a:srgbClr val="FF3300"/>
                  </a:solidFill>
                  <a:latin typeface="黑体" pitchFamily="2" charset="-122"/>
                  <a:ea typeface="黑体" pitchFamily="2" charset="-122"/>
                </a:rPr>
                <a:t>若插入成功，算法返回</a:t>
              </a:r>
              <a:r>
                <a:rPr lang="zh-CN" altLang="en-US" sz="3200">
                  <a:solidFill>
                    <a:srgbClr val="FF3300"/>
                  </a:solidFill>
                  <a:ea typeface="黑体" pitchFamily="2" charset="-122"/>
                </a:rPr>
                <a:t>1</a:t>
              </a:r>
              <a:r>
                <a:rPr lang="zh-CN" altLang="en-US" sz="3200">
                  <a:solidFill>
                    <a:srgbClr val="FF3300"/>
                  </a:solidFill>
                  <a:latin typeface="黑体" pitchFamily="2" charset="-122"/>
                  <a:ea typeface="黑体" pitchFamily="2" charset="-122"/>
                </a:rPr>
                <a:t>，</a:t>
              </a:r>
            </a:p>
            <a:p>
              <a:pPr>
                <a:lnSpc>
                  <a:spcPct val="95000"/>
                </a:lnSpc>
                <a:spcBef>
                  <a:spcPct val="0"/>
                </a:spcBef>
              </a:pPr>
              <a:r>
                <a:rPr lang="zh-CN" altLang="en-US" sz="3200">
                  <a:solidFill>
                    <a:srgbClr val="FF3300"/>
                  </a:solidFill>
                  <a:latin typeface="黑体" pitchFamily="2" charset="-122"/>
                  <a:ea typeface="黑体" pitchFamily="2" charset="-122"/>
                </a:rPr>
                <a:t>否则，算法返回-</a:t>
              </a:r>
              <a:r>
                <a:rPr lang="zh-CN" altLang="en-US" sz="3200">
                  <a:solidFill>
                    <a:srgbClr val="FF3300"/>
                  </a:solidFill>
                  <a:ea typeface="黑体" pitchFamily="2" charset="-122"/>
                </a:rPr>
                <a:t>1</a:t>
              </a:r>
              <a:r>
                <a:rPr lang="zh-CN" altLang="en-US" sz="3200">
                  <a:solidFill>
                    <a:srgbClr val="FF3300"/>
                  </a:solidFill>
                  <a:latin typeface="黑体" pitchFamily="2" charset="-122"/>
                  <a:ea typeface="黑体" pitchFamily="2" charset="-122"/>
                </a:rPr>
                <a:t>。</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872680" y="3063305"/>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dirty="0"/>
              <a:t> </a:t>
            </a:r>
            <a:r>
              <a:rPr lang="en-US" altLang="zh-CN" sz="2600" dirty="0"/>
              <a:t>for( k=N-1; k&gt;=</a:t>
            </a:r>
            <a:r>
              <a:rPr lang="en-US" altLang="zh-CN" sz="2600" dirty="0" err="1"/>
              <a:t>i</a:t>
            </a:r>
            <a:r>
              <a:rPr lang="en-US" altLang="zh-CN" sz="2600" dirty="0"/>
              <a:t>; k-- )</a:t>
            </a:r>
          </a:p>
          <a:p>
            <a:pPr fontAlgn="base">
              <a:lnSpc>
                <a:spcPct val="90000"/>
              </a:lnSpc>
              <a:spcBef>
                <a:spcPct val="0"/>
              </a:spcBef>
            </a:pPr>
            <a:r>
              <a:rPr lang="en-US" altLang="zh-CN" sz="2600" dirty="0"/>
              <a:t>       list[k+1]=list[k];                 </a:t>
            </a:r>
            <a:r>
              <a:rPr lang="en-US" altLang="zh-CN" sz="2400" dirty="0">
                <a:solidFill>
                  <a:srgbClr val="009900"/>
                </a:solidFill>
              </a:rPr>
              <a:t>/* </a:t>
            </a:r>
            <a:r>
              <a:rPr lang="zh-CN" altLang="en-US" sz="2400" dirty="0">
                <a:solidFill>
                  <a:srgbClr val="007C00"/>
                </a:solidFill>
                <a:ea typeface="幼圆" pitchFamily="49" charset="-122"/>
              </a:rPr>
              <a:t>元素依次后移一个位置</a:t>
            </a:r>
            <a:r>
              <a:rPr lang="zh-CN" altLang="en-US" sz="2400" dirty="0">
                <a:solidFill>
                  <a:srgbClr val="009900"/>
                </a:solidFill>
              </a:rPr>
              <a:t> */</a:t>
            </a:r>
          </a:p>
        </p:txBody>
      </p:sp>
      <p:sp>
        <p:nvSpPr>
          <p:cNvPr id="580611" name="Text Box 3"/>
          <p:cNvSpPr txBox="1">
            <a:spLocks noChangeArrowheads="1"/>
          </p:cNvSpPr>
          <p:nvPr/>
        </p:nvSpPr>
        <p:spPr bwMode="auto">
          <a:xfrm>
            <a:off x="1644080" y="3725292"/>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dirty="0"/>
              <a:t> </a:t>
            </a:r>
            <a:r>
              <a:rPr lang="zh-CN" altLang="en-US" sz="2600" dirty="0"/>
              <a:t>   </a:t>
            </a:r>
            <a:r>
              <a:rPr lang="en-US" altLang="zh-CN" sz="2600" dirty="0"/>
              <a:t>list[</a:t>
            </a:r>
            <a:r>
              <a:rPr lang="en-US" altLang="zh-CN" sz="2600" dirty="0" err="1"/>
              <a:t>i</a:t>
            </a:r>
            <a:r>
              <a:rPr lang="en-US" altLang="zh-CN" sz="2600" dirty="0"/>
              <a:t>]=item;                              </a:t>
            </a:r>
            <a:r>
              <a:rPr lang="en-US" altLang="zh-CN" sz="2400" dirty="0">
                <a:solidFill>
                  <a:srgbClr val="009900"/>
                </a:solidFill>
              </a:rPr>
              <a:t>/</a:t>
            </a:r>
            <a:r>
              <a:rPr lang="en-US" altLang="zh-CN" sz="2400" dirty="0">
                <a:solidFill>
                  <a:srgbClr val="007C00"/>
                </a:solidFill>
              </a:rPr>
              <a:t>* </a:t>
            </a:r>
            <a:r>
              <a:rPr lang="zh-CN" altLang="en-US" sz="2400" dirty="0">
                <a:solidFill>
                  <a:srgbClr val="007C00"/>
                </a:solidFill>
                <a:ea typeface="幼圆" pitchFamily="49" charset="-122"/>
              </a:rPr>
              <a:t>将</a:t>
            </a:r>
            <a:r>
              <a:rPr lang="en-US" altLang="zh-CN" sz="2400" dirty="0">
                <a:solidFill>
                  <a:srgbClr val="007C00"/>
                </a:solidFill>
              </a:rPr>
              <a:t>item</a:t>
            </a:r>
            <a:r>
              <a:rPr lang="zh-CN" altLang="en-US" sz="2400" dirty="0">
                <a:solidFill>
                  <a:srgbClr val="007C00"/>
                </a:solidFill>
                <a:ea typeface="幼圆" pitchFamily="49" charset="-122"/>
              </a:rPr>
              <a:t>插入表的第</a:t>
            </a:r>
            <a:r>
              <a:rPr lang="en-US" altLang="zh-CN" sz="2400" dirty="0" err="1">
                <a:solidFill>
                  <a:srgbClr val="007C00"/>
                </a:solidFill>
              </a:rPr>
              <a:t>i</a:t>
            </a:r>
            <a:r>
              <a:rPr lang="zh-CN" altLang="en-US" sz="2400" dirty="0">
                <a:solidFill>
                  <a:srgbClr val="007C00"/>
                </a:solidFill>
                <a:ea typeface="幼圆" pitchFamily="49" charset="-122"/>
              </a:rPr>
              <a:t>个位置</a:t>
            </a:r>
            <a:r>
              <a:rPr lang="zh-CN" altLang="en-US" sz="2400" dirty="0">
                <a:solidFill>
                  <a:srgbClr val="007C00"/>
                </a:solidFill>
              </a:rPr>
              <a:t> */</a:t>
            </a:r>
            <a:r>
              <a:rPr lang="zh-CN" altLang="en-US" sz="2600" dirty="0">
                <a:solidFill>
                  <a:schemeClr val="bg1"/>
                </a:solidFill>
              </a:rPr>
              <a:t> </a:t>
            </a:r>
            <a:endParaRPr kumimoji="1" lang="zh-CN" altLang="en-US" sz="2600" dirty="0">
              <a:solidFill>
                <a:schemeClr val="bg1"/>
              </a:solidFill>
              <a:ea typeface="宋体" charset="-122"/>
            </a:endParaRPr>
          </a:p>
        </p:txBody>
      </p:sp>
      <p:sp>
        <p:nvSpPr>
          <p:cNvPr id="580612" name="Text Box 4"/>
          <p:cNvSpPr txBox="1">
            <a:spLocks noChangeArrowheads="1"/>
          </p:cNvSpPr>
          <p:nvPr/>
        </p:nvSpPr>
        <p:spPr bwMode="auto">
          <a:xfrm>
            <a:off x="1890143" y="4053905"/>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dirty="0">
                <a:solidFill>
                  <a:schemeClr val="bg1"/>
                </a:solidFill>
              </a:rPr>
              <a:t> </a:t>
            </a:r>
            <a:r>
              <a:rPr lang="en-US" altLang="zh-CN" sz="2600" dirty="0"/>
              <a:t>N++;                                       </a:t>
            </a:r>
            <a:r>
              <a:rPr lang="zh-CN" altLang="zh-CN" sz="2400" dirty="0">
                <a:solidFill>
                  <a:srgbClr val="007C00"/>
                </a:solidFill>
              </a:rPr>
              <a:t>/</a:t>
            </a:r>
            <a:r>
              <a:rPr lang="zh-CN" altLang="en-US" sz="2400" dirty="0">
                <a:solidFill>
                  <a:srgbClr val="007C00"/>
                </a:solidFill>
              </a:rPr>
              <a:t>* </a:t>
            </a:r>
            <a:r>
              <a:rPr lang="zh-CN" altLang="en-US" sz="2400" dirty="0">
                <a:solidFill>
                  <a:srgbClr val="007C00"/>
                </a:solidFill>
                <a:ea typeface="幼圆" pitchFamily="49" charset="-122"/>
              </a:rPr>
              <a:t>线性表的长度加</a:t>
            </a:r>
            <a:r>
              <a:rPr lang="zh-CN" altLang="en-US" sz="2400" dirty="0">
                <a:solidFill>
                  <a:srgbClr val="007C00"/>
                </a:solidFill>
              </a:rPr>
              <a:t>1 */</a:t>
            </a:r>
          </a:p>
        </p:txBody>
      </p:sp>
      <p:sp>
        <p:nvSpPr>
          <p:cNvPr id="580613" name="Text Box 5"/>
          <p:cNvSpPr txBox="1">
            <a:spLocks noChangeArrowheads="1"/>
          </p:cNvSpPr>
          <p:nvPr/>
        </p:nvSpPr>
        <p:spPr bwMode="auto">
          <a:xfrm>
            <a:off x="1720280" y="2399730"/>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dirty="0">
                <a:solidFill>
                  <a:srgbClr val="0033CC"/>
                </a:solidFill>
              </a:rPr>
              <a:t>   </a:t>
            </a:r>
            <a:r>
              <a:rPr lang="en-US" altLang="zh-CN" sz="2600" dirty="0">
                <a:solidFill>
                  <a:srgbClr val="0033CC"/>
                </a:solidFill>
              </a:rPr>
              <a:t>if (N==</a:t>
            </a:r>
            <a:r>
              <a:rPr lang="en-US" altLang="zh-CN" sz="2600" dirty="0" err="1">
                <a:solidFill>
                  <a:srgbClr val="0033CC"/>
                </a:solidFill>
              </a:rPr>
              <a:t>MaxSize</a:t>
            </a:r>
            <a:r>
              <a:rPr lang="en-US" altLang="zh-CN" sz="2600" dirty="0">
                <a:solidFill>
                  <a:srgbClr val="0033CC"/>
                </a:solidFill>
              </a:rPr>
              <a:t> || </a:t>
            </a:r>
            <a:r>
              <a:rPr lang="en-US" altLang="zh-CN" sz="2600" dirty="0" err="1">
                <a:solidFill>
                  <a:srgbClr val="0033CC"/>
                </a:solidFill>
              </a:rPr>
              <a:t>i</a:t>
            </a:r>
            <a:r>
              <a:rPr lang="en-US" altLang="zh-CN" sz="2600" dirty="0">
                <a:solidFill>
                  <a:srgbClr val="0033CC"/>
                </a:solidFill>
              </a:rPr>
              <a:t>&lt;0 || </a:t>
            </a:r>
            <a:r>
              <a:rPr lang="en-US" altLang="zh-CN" sz="2600" dirty="0" err="1">
                <a:solidFill>
                  <a:srgbClr val="0033CC"/>
                </a:solidFill>
              </a:rPr>
              <a:t>i</a:t>
            </a:r>
            <a:r>
              <a:rPr lang="en-US" altLang="zh-CN" sz="2600" dirty="0">
                <a:solidFill>
                  <a:srgbClr val="0033CC"/>
                </a:solidFill>
              </a:rPr>
              <a:t>&gt;N)</a:t>
            </a:r>
          </a:p>
          <a:p>
            <a:pPr fontAlgn="base">
              <a:lnSpc>
                <a:spcPct val="85000"/>
              </a:lnSpc>
              <a:spcBef>
                <a:spcPct val="0"/>
              </a:spcBef>
            </a:pPr>
            <a:r>
              <a:rPr lang="en-US" altLang="zh-CN" sz="2600" dirty="0">
                <a:solidFill>
                  <a:srgbClr val="0033CC"/>
                </a:solidFill>
              </a:rPr>
              <a:t>         return </a:t>
            </a:r>
            <a:r>
              <a:rPr lang="en-US" altLang="zh-CN" sz="2600" dirty="0">
                <a:solidFill>
                  <a:srgbClr val="0033CC"/>
                </a:solidFill>
                <a:sym typeface="Symbol" pitchFamily="18" charset="2"/>
              </a:rPr>
              <a:t>-</a:t>
            </a:r>
            <a:r>
              <a:rPr lang="en-US" altLang="zh-CN" sz="2600" dirty="0">
                <a:solidFill>
                  <a:srgbClr val="0033CC"/>
                </a:solidFill>
              </a:rPr>
              <a:t>1;                     </a:t>
            </a:r>
            <a:r>
              <a:rPr lang="en-US" altLang="zh-CN" sz="2200" dirty="0">
                <a:solidFill>
                  <a:srgbClr val="008000"/>
                </a:solidFill>
              </a:rPr>
              <a:t>/* </a:t>
            </a:r>
            <a:r>
              <a:rPr lang="zh-CN" altLang="en-US" sz="2200" dirty="0">
                <a:solidFill>
                  <a:srgbClr val="008000"/>
                </a:solidFill>
                <a:ea typeface="幼圆" pitchFamily="49" charset="-122"/>
              </a:rPr>
              <a:t>插入失败</a:t>
            </a:r>
            <a:r>
              <a:rPr lang="zh-CN" altLang="en-US" sz="2200" dirty="0">
                <a:solidFill>
                  <a:srgbClr val="008000"/>
                </a:solidFill>
              </a:rPr>
              <a:t> */</a:t>
            </a:r>
            <a:endParaRPr kumimoji="1" lang="zh-CN" altLang="en-US" sz="2200" dirty="0">
              <a:solidFill>
                <a:srgbClr val="008000"/>
              </a:solidFill>
              <a:ea typeface="宋体" charset="-122"/>
            </a:endParaRPr>
          </a:p>
        </p:txBody>
      </p:sp>
      <p:sp>
        <p:nvSpPr>
          <p:cNvPr id="580614" name="Text Box 6"/>
          <p:cNvSpPr txBox="1">
            <a:spLocks noChangeArrowheads="1"/>
          </p:cNvSpPr>
          <p:nvPr/>
        </p:nvSpPr>
        <p:spPr bwMode="auto">
          <a:xfrm>
            <a:off x="1415480" y="1052736"/>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dirty="0"/>
              <a:t>/* </a:t>
            </a:r>
            <a:r>
              <a:rPr lang="zh-CN" altLang="en-US" sz="2400" dirty="0"/>
              <a:t>假设</a:t>
            </a:r>
            <a:r>
              <a:rPr lang="en-US" altLang="zh-CN" sz="2400" dirty="0"/>
              <a:t>N</a:t>
            </a:r>
            <a:r>
              <a:rPr lang="zh-CN" altLang="en-US" sz="2400" dirty="0"/>
              <a:t>是顺序表的长度（元素个数），为一个全局变量</a:t>
            </a:r>
            <a:r>
              <a:rPr lang="en-US" altLang="zh-CN" sz="2400" dirty="0"/>
              <a:t>*/</a:t>
            </a:r>
          </a:p>
          <a:p>
            <a:pPr fontAlgn="base">
              <a:lnSpc>
                <a:spcPct val="85000"/>
              </a:lnSpc>
              <a:spcBef>
                <a:spcPct val="0"/>
              </a:spcBef>
            </a:pPr>
            <a:r>
              <a:rPr lang="en-US" altLang="zh-CN" sz="2400" dirty="0" err="1"/>
              <a:t>int</a:t>
            </a:r>
            <a:r>
              <a:rPr lang="en-US" altLang="zh-CN" sz="2400" dirty="0"/>
              <a:t>  </a:t>
            </a:r>
            <a:r>
              <a:rPr lang="en-US" altLang="zh-CN" sz="2400" dirty="0" err="1"/>
              <a:t>insertElem</a:t>
            </a:r>
            <a:r>
              <a:rPr lang="en-US" altLang="zh-CN" sz="2400" dirty="0"/>
              <a:t>(</a:t>
            </a:r>
            <a:r>
              <a:rPr lang="en-US" altLang="zh-CN" sz="2400" dirty="0" err="1"/>
              <a:t>ElemType</a:t>
            </a:r>
            <a:r>
              <a:rPr lang="en-US" altLang="zh-CN" sz="2400" dirty="0"/>
              <a:t> list[], </a:t>
            </a:r>
            <a:r>
              <a:rPr lang="en-US" altLang="zh-CN" sz="2400" dirty="0" err="1"/>
              <a:t>int</a:t>
            </a:r>
            <a:r>
              <a:rPr lang="en-US" altLang="zh-CN" sz="2400" dirty="0"/>
              <a:t> </a:t>
            </a:r>
            <a:r>
              <a:rPr lang="en-US" altLang="zh-CN" sz="2400" dirty="0" err="1"/>
              <a:t>i</a:t>
            </a:r>
            <a:r>
              <a:rPr lang="en-US" altLang="zh-CN" sz="2400" dirty="0"/>
              <a:t>, </a:t>
            </a:r>
            <a:r>
              <a:rPr lang="en-US" altLang="zh-CN" sz="2400" dirty="0" err="1"/>
              <a:t>ElemType</a:t>
            </a:r>
            <a:r>
              <a:rPr lang="en-US" altLang="zh-CN" sz="2400" dirty="0"/>
              <a:t> item )</a:t>
            </a:r>
          </a:p>
          <a:p>
            <a:pPr fontAlgn="base">
              <a:lnSpc>
                <a:spcPct val="85000"/>
              </a:lnSpc>
              <a:spcBef>
                <a:spcPct val="0"/>
              </a:spcBef>
            </a:pPr>
            <a:r>
              <a:rPr lang="zh-CN" altLang="en-US" sz="2600" dirty="0"/>
              <a:t>{</a:t>
            </a:r>
          </a:p>
          <a:p>
            <a:pPr fontAlgn="base">
              <a:lnSpc>
                <a:spcPct val="85000"/>
              </a:lnSpc>
              <a:spcBef>
                <a:spcPct val="0"/>
              </a:spcBef>
            </a:pPr>
            <a:r>
              <a:rPr lang="zh-CN" altLang="en-US" sz="2600" dirty="0"/>
              <a:t>      </a:t>
            </a:r>
            <a:r>
              <a:rPr lang="en-US" altLang="zh-CN" sz="2600" dirty="0" err="1"/>
              <a:t>int</a:t>
            </a:r>
            <a:r>
              <a:rPr lang="en-US" altLang="zh-CN" sz="2600" dirty="0"/>
              <a:t> k;</a:t>
            </a:r>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endParaRPr lang="zh-CN" altLang="en-US" sz="2600" dirty="0"/>
          </a:p>
          <a:p>
            <a:pPr fontAlgn="base">
              <a:lnSpc>
                <a:spcPct val="85000"/>
              </a:lnSpc>
              <a:spcBef>
                <a:spcPct val="0"/>
              </a:spcBef>
            </a:pPr>
            <a:r>
              <a:rPr lang="zh-CN" altLang="en-US" sz="2600" dirty="0"/>
              <a:t>}</a:t>
            </a:r>
            <a:endParaRPr lang="zh-CN" altLang="en-US" sz="2600" dirty="0">
              <a:latin typeface="宋体" charset="-122"/>
            </a:endParaRPr>
          </a:p>
        </p:txBody>
      </p:sp>
      <p:sp>
        <p:nvSpPr>
          <p:cNvPr id="580615" name="Rectangle 7"/>
          <p:cNvSpPr>
            <a:spLocks noChangeArrowheads="1"/>
          </p:cNvSpPr>
          <p:nvPr/>
        </p:nvSpPr>
        <p:spPr bwMode="auto">
          <a:xfrm>
            <a:off x="1983806" y="4392043"/>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t>return 1;                                 </a:t>
            </a:r>
            <a:r>
              <a:rPr lang="en-US" altLang="zh-CN" sz="2200" dirty="0">
                <a:solidFill>
                  <a:srgbClr val="008000"/>
                </a:solidFill>
              </a:rPr>
              <a:t>/* </a:t>
            </a:r>
            <a:r>
              <a:rPr lang="zh-CN" altLang="en-US" sz="2200" dirty="0">
                <a:solidFill>
                  <a:srgbClr val="008000"/>
                </a:solidFill>
                <a:ea typeface="幼圆" pitchFamily="49" charset="-122"/>
              </a:rPr>
              <a:t>插入成功</a:t>
            </a:r>
            <a:r>
              <a:rPr lang="zh-CN" altLang="en-US" sz="2200" dirty="0">
                <a:solidFill>
                  <a:srgbClr val="008000"/>
                </a:solidFill>
              </a:rPr>
              <a:t> */</a:t>
            </a:r>
          </a:p>
        </p:txBody>
      </p:sp>
      <p:grpSp>
        <p:nvGrpSpPr>
          <p:cNvPr id="2" name="Group 8"/>
          <p:cNvGrpSpPr>
            <a:grpSpLocks/>
          </p:cNvGrpSpPr>
          <p:nvPr/>
        </p:nvGrpSpPr>
        <p:grpSpPr bwMode="auto">
          <a:xfrm>
            <a:off x="2329881" y="1786955"/>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dirty="0">
                  <a:solidFill>
                    <a:schemeClr val="accent2"/>
                  </a:solidFill>
                  <a:ea typeface="黑体" pitchFamily="2" charset="-122"/>
                </a:rPr>
                <a:t>测试空间满否</a:t>
              </a:r>
            </a:p>
          </p:txBody>
        </p:sp>
      </p:grpSp>
      <p:grpSp>
        <p:nvGrpSpPr>
          <p:cNvPr id="3" name="Group 12"/>
          <p:cNvGrpSpPr>
            <a:grpSpLocks/>
          </p:cNvGrpSpPr>
          <p:nvPr/>
        </p:nvGrpSpPr>
        <p:grpSpPr bwMode="auto">
          <a:xfrm>
            <a:off x="2582144" y="2780928"/>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1266255" y="129606"/>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dirty="0">
                  <a:solidFill>
                    <a:srgbClr val="FF3300"/>
                  </a:solidFill>
                  <a:ea typeface="华文新魏" pitchFamily="2" charset="-122"/>
                </a:rPr>
                <a:t>算</a:t>
              </a:r>
            </a:p>
          </p:txBody>
        </p:sp>
      </p:grpSp>
      <p:sp>
        <p:nvSpPr>
          <p:cNvPr id="20" name="矩形 19"/>
          <p:cNvSpPr>
            <a:spLocks noChangeArrowheads="1"/>
          </p:cNvSpPr>
          <p:nvPr/>
        </p:nvSpPr>
        <p:spPr bwMode="auto">
          <a:xfrm>
            <a:off x="1588519" y="5949380"/>
            <a:ext cx="4821237" cy="584200"/>
          </a:xfrm>
          <a:prstGeom prst="rect">
            <a:avLst/>
          </a:prstGeom>
          <a:noFill/>
          <a:ln w="9525">
            <a:noFill/>
            <a:miter lim="800000"/>
            <a:headEnd/>
            <a:tailEnd/>
          </a:ln>
        </p:spPr>
        <p:txBody>
          <a:bodyPr>
            <a:spAutoFit/>
          </a:bodyPr>
          <a:lstStyle/>
          <a:p>
            <a:r>
              <a:rPr lang="zh-CN" altLang="en-US" sz="320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6110537" y="5877273"/>
            <a:ext cx="963725" cy="646331"/>
          </a:xfrm>
          <a:prstGeom prst="rect">
            <a:avLst/>
          </a:prstGeom>
          <a:noFill/>
          <a:ln w="9525">
            <a:noFill/>
            <a:miter lim="800000"/>
            <a:headEnd/>
            <a:tailEnd/>
          </a:ln>
        </p:spPr>
        <p:txBody>
          <a:bodyPr wrap="none">
            <a:spAutoFit/>
          </a:bodyPr>
          <a:lstStyle/>
          <a:p>
            <a:r>
              <a:rPr lang="en-US" altLang="zh-CN" sz="3600" b="1"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982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dirty="0">
                  <a:solidFill>
                    <a:srgbClr val="000080"/>
                  </a:solidFill>
                  <a:latin typeface="幼圆" pitchFamily="49" charset="-122"/>
                  <a:ea typeface="幼圆" pitchFamily="49" charset="-122"/>
                </a:rPr>
                <a:t>   若设</a:t>
              </a:r>
              <a:r>
                <a:rPr lang="en-US" altLang="zh-CN" sz="260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dirty="0">
                  <a:solidFill>
                    <a:srgbClr val="000080"/>
                  </a:solidFill>
                  <a:latin typeface="幼圆" pitchFamily="49" charset="-122"/>
                  <a:ea typeface="幼圆" pitchFamily="49" charset="-122"/>
                </a:rPr>
                <a:t>为插入一个元素于线性表第</a:t>
              </a:r>
              <a:r>
                <a:rPr lang="en-US" altLang="zh-CN" sz="2600" dirty="0" err="1">
                  <a:solidFill>
                    <a:srgbClr val="000080"/>
                  </a:solidFill>
                  <a:ea typeface="幼圆" pitchFamily="49" charset="-122"/>
                </a:rPr>
                <a:t>i</a:t>
              </a:r>
              <a:r>
                <a:rPr lang="zh-CN" altLang="en-US" sz="2600" dirty="0">
                  <a:solidFill>
                    <a:srgbClr val="000080"/>
                  </a:solidFill>
                  <a:latin typeface="幼圆" pitchFamily="49" charset="-122"/>
                  <a:ea typeface="幼圆" pitchFamily="49" charset="-122"/>
                </a:rPr>
                <a:t>个位置的</a:t>
              </a:r>
            </a:p>
            <a:p>
              <a:pPr algn="just" fontAlgn="base">
                <a:spcBef>
                  <a:spcPct val="0"/>
                </a:spcBef>
              </a:pPr>
              <a:r>
                <a:rPr lang="zh-CN" altLang="en-US" sz="2600" dirty="0">
                  <a:solidFill>
                    <a:srgbClr val="000080"/>
                  </a:solidFill>
                  <a:latin typeface="幼圆" pitchFamily="49" charset="-122"/>
                  <a:ea typeface="幼圆" pitchFamily="49" charset="-122"/>
                </a:rPr>
                <a:t>概率(概率相等)，则在长度为</a:t>
              </a:r>
              <a:r>
                <a:rPr lang="en-US" altLang="zh-CN" sz="2600" dirty="0">
                  <a:solidFill>
                    <a:srgbClr val="000080"/>
                  </a:solidFill>
                  <a:ea typeface="幼圆" pitchFamily="49" charset="-122"/>
                </a:rPr>
                <a:t>n</a:t>
              </a:r>
              <a:r>
                <a:rPr lang="zh-CN" altLang="en-US" sz="2600" dirty="0">
                  <a:solidFill>
                    <a:srgbClr val="000080"/>
                  </a:solidFill>
                  <a:latin typeface="幼圆" pitchFamily="49" charset="-122"/>
                  <a:ea typeface="幼圆" pitchFamily="49" charset="-122"/>
                </a:rPr>
                <a:t>的线性表中插入</a:t>
              </a:r>
            </a:p>
            <a:p>
              <a:pPr algn="just" fontAlgn="base">
                <a:spcBef>
                  <a:spcPct val="0"/>
                </a:spcBef>
              </a:pPr>
              <a:r>
                <a:rPr lang="zh-CN" altLang="en-US" sz="2600" dirty="0">
                  <a:solidFill>
                    <a:srgbClr val="000080"/>
                  </a:solidFill>
                  <a:latin typeface="幼圆" pitchFamily="49" charset="-122"/>
                  <a:ea typeface="幼圆" pitchFamily="49" charset="-122"/>
                </a:rPr>
                <a:t>一个元素需要移动其他的元素的平均次数为</a:t>
              </a:r>
            </a:p>
            <a:p>
              <a:pPr algn="just" fontAlgn="base">
                <a:lnSpc>
                  <a:spcPct val="85000"/>
                </a:lnSpc>
                <a:spcBef>
                  <a:spcPct val="0"/>
                </a:spcBef>
              </a:pPr>
              <a:r>
                <a:rPr lang="zh-CN" altLang="en-US" sz="260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dirty="0">
                  <a:solidFill>
                    <a:srgbClr val="000080"/>
                  </a:solidFill>
                  <a:ea typeface="幼圆" pitchFamily="49" charset="-122"/>
                </a:rPr>
                <a:t>               </a:t>
              </a:r>
              <a:r>
                <a:rPr lang="en-US" altLang="zh-CN" sz="260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dirty="0">
                  <a:solidFill>
                    <a:srgbClr val="000080"/>
                  </a:solidFill>
                  <a:ea typeface="幼圆" pitchFamily="49" charset="-122"/>
                </a:rPr>
                <a:t>= </a:t>
              </a:r>
              <a:r>
                <a:rPr lang="en-US" altLang="zh-CN" sz="2800" dirty="0">
                  <a:solidFill>
                    <a:srgbClr val="000080"/>
                  </a:solidFill>
                  <a:ea typeface="幼圆" pitchFamily="49" charset="-122"/>
                  <a:sym typeface="Symbol" pitchFamily="18" charset="2"/>
                </a:rPr>
                <a:t></a:t>
              </a:r>
              <a:r>
                <a:rPr lang="en-US" altLang="zh-CN" sz="260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dirty="0">
                  <a:solidFill>
                    <a:srgbClr val="000080"/>
                  </a:solidFill>
                  <a:ea typeface="幼圆" pitchFamily="49" charset="-122"/>
                </a:rPr>
                <a:t>(n-i+1) = </a:t>
              </a:r>
              <a:r>
                <a:rPr lang="en-US" altLang="zh-CN" sz="2800" dirty="0">
                  <a:solidFill>
                    <a:srgbClr val="000080"/>
                  </a:solidFill>
                  <a:ea typeface="幼圆" pitchFamily="49" charset="-122"/>
                  <a:sym typeface="Symbol" pitchFamily="18" charset="2"/>
                </a:rPr>
                <a:t></a:t>
              </a:r>
              <a:r>
                <a:rPr lang="en-US" altLang="zh-CN" sz="2600" dirty="0">
                  <a:solidFill>
                    <a:srgbClr val="000080"/>
                  </a:solidFill>
                  <a:ea typeface="幼圆" pitchFamily="49" charset="-122"/>
                </a:rPr>
                <a:t>(n-i+1)/(n+1) = n/2</a:t>
              </a:r>
            </a:p>
            <a:p>
              <a:pPr algn="just" fontAlgn="base">
                <a:lnSpc>
                  <a:spcPct val="85000"/>
                </a:lnSpc>
                <a:spcBef>
                  <a:spcPct val="0"/>
                </a:spcBef>
              </a:pPr>
              <a:endParaRPr lang="en-US" altLang="zh-CN" sz="260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a:solidFill>
                    <a:srgbClr val="000080"/>
                  </a:solidFill>
                  <a:ea typeface="宋体" charset="-122"/>
                </a:rPr>
                <a:t>n</a:t>
              </a:r>
            </a:p>
            <a:p>
              <a:pPr algn="ctr" fontAlgn="base">
                <a:lnSpc>
                  <a:spcPct val="80000"/>
                </a:lnSpc>
              </a:pPr>
              <a:endParaRPr lang="en-US" altLang="zh-CN" sz="1600" dirty="0">
                <a:solidFill>
                  <a:srgbClr val="000080"/>
                </a:solidFill>
                <a:ea typeface="宋体" charset="-122"/>
              </a:endParaRPr>
            </a:p>
            <a:p>
              <a:pPr algn="ctr" fontAlgn="base">
                <a:lnSpc>
                  <a:spcPct val="80000"/>
                </a:lnSpc>
              </a:pPr>
              <a:endParaRPr lang="en-US" altLang="zh-CN" sz="1000" dirty="0">
                <a:solidFill>
                  <a:srgbClr val="000080"/>
                </a:solidFill>
                <a:ea typeface="宋体" charset="-122"/>
              </a:endParaRPr>
            </a:p>
            <a:p>
              <a:pPr algn="ctr" fontAlgn="base">
                <a:lnSpc>
                  <a:spcPct val="80000"/>
                </a:lnSpc>
              </a:pPr>
              <a:r>
                <a:rPr lang="en-US" altLang="zh-CN" sz="1600" dirty="0" err="1">
                  <a:solidFill>
                    <a:srgbClr val="000080"/>
                  </a:solidFill>
                  <a:ea typeface="宋体" charset="-122"/>
                </a:rPr>
                <a:t>i</a:t>
              </a:r>
              <a:r>
                <a:rPr lang="en-US" altLang="zh-CN" sz="160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dirty="0">
                  <a:solidFill>
                    <a:srgbClr val="000080"/>
                  </a:solidFill>
                  <a:ea typeface="宋体" charset="-122"/>
                </a:rPr>
                <a:t>n</a:t>
              </a:r>
            </a:p>
            <a:p>
              <a:pPr algn="ctr" fontAlgn="base">
                <a:lnSpc>
                  <a:spcPct val="80000"/>
                </a:lnSpc>
              </a:pPr>
              <a:endParaRPr lang="en-US" altLang="zh-CN" sz="1000" dirty="0">
                <a:solidFill>
                  <a:srgbClr val="000080"/>
                </a:solidFill>
                <a:ea typeface="宋体" charset="-122"/>
              </a:endParaRPr>
            </a:p>
            <a:p>
              <a:pPr algn="ctr" fontAlgn="base">
                <a:lnSpc>
                  <a:spcPct val="80000"/>
                </a:lnSpc>
              </a:pPr>
              <a:endParaRPr lang="en-US" altLang="zh-CN" sz="1000" dirty="0">
                <a:solidFill>
                  <a:srgbClr val="000080"/>
                </a:solidFill>
                <a:ea typeface="宋体" charset="-122"/>
              </a:endParaRPr>
            </a:p>
            <a:p>
              <a:pPr algn="ctr" fontAlgn="base">
                <a:lnSpc>
                  <a:spcPct val="80000"/>
                </a:lnSpc>
              </a:pPr>
              <a:r>
                <a:rPr lang="en-US" altLang="zh-CN" sz="1600" dirty="0" err="1">
                  <a:solidFill>
                    <a:srgbClr val="000080"/>
                  </a:solidFill>
                  <a:ea typeface="宋体" charset="-122"/>
                </a:rPr>
                <a:t>i</a:t>
              </a:r>
              <a:r>
                <a:rPr lang="en-US" altLang="zh-CN" sz="1600" dirty="0">
                  <a:solidFill>
                    <a:srgbClr val="000080"/>
                  </a:solidFill>
                  <a:ea typeface="宋体" charset="-122"/>
                </a:rPr>
                <a:t>=1</a:t>
              </a:r>
            </a:p>
          </p:txBody>
        </p:sp>
      </p:grpSp>
      <p:sp>
        <p:nvSpPr>
          <p:cNvPr id="396327" name="Line 39"/>
          <p:cNvSpPr>
            <a:spLocks noChangeShapeType="1"/>
          </p:cNvSpPr>
          <p:nvPr/>
        </p:nvSpPr>
        <p:spPr bwMode="auto">
          <a:xfrm>
            <a:off x="3431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6083300" y="836614"/>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a:solidFill>
                    <a:schemeClr val="accent2"/>
                  </a:solidFill>
                  <a:latin typeface="黑体" pitchFamily="2" charset="-122"/>
                  <a:ea typeface="黑体" pitchFamily="2" charset="-122"/>
                </a:rPr>
                <a:t>元素移动次数的平均值</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1415480" y="1412776"/>
            <a:ext cx="8136904" cy="1303338"/>
          </a:xfrm>
          <a:prstGeom prst="rect">
            <a:avLst/>
          </a:prstGeom>
          <a:noFill/>
          <a:ln w="9525">
            <a:noFill/>
            <a:miter lim="800000"/>
            <a:headEnd/>
            <a:tailEnd/>
          </a:ln>
        </p:spPr>
        <p:txBody>
          <a:bodyPr wrap="square" anchor="ctr">
            <a:spAutoFit/>
          </a:bodyPr>
          <a:lstStyle/>
          <a:p>
            <a:pPr fontAlgn="base">
              <a:lnSpc>
                <a:spcPct val="90000"/>
              </a:lnSpc>
              <a:spcBef>
                <a:spcPct val="0"/>
              </a:spcBef>
            </a:pPr>
            <a:r>
              <a:rPr lang="zh-CN" altLang="en-US" sz="2600" dirty="0">
                <a:solidFill>
                  <a:srgbClr val="000080"/>
                </a:solidFill>
                <a:latin typeface="幼圆" pitchFamily="49" charset="-122"/>
                <a:ea typeface="幼圆" pitchFamily="49" charset="-122"/>
              </a:rPr>
              <a:t>    把线性表的第</a:t>
            </a:r>
            <a:r>
              <a:rPr lang="en-US" altLang="zh-CN" sz="2600" dirty="0" err="1">
                <a:solidFill>
                  <a:srgbClr val="000080"/>
                </a:solidFill>
                <a:ea typeface="幼圆" pitchFamily="49" charset="-122"/>
              </a:rPr>
              <a:t>i</a:t>
            </a:r>
            <a:r>
              <a:rPr lang="zh-CN" altLang="en-US" sz="2600" dirty="0">
                <a:solidFill>
                  <a:srgbClr val="000080"/>
                </a:solidFill>
                <a:latin typeface="幼圆" pitchFamily="49" charset="-122"/>
                <a:ea typeface="幼圆" pitchFamily="49" charset="-122"/>
              </a:rPr>
              <a:t>个数据元素从线性表中去掉，使得长度为</a:t>
            </a:r>
            <a:r>
              <a:rPr lang="en-US" altLang="zh-CN" sz="2600" dirty="0">
                <a:solidFill>
                  <a:srgbClr val="000080"/>
                </a:solidFill>
                <a:ea typeface="幼圆" pitchFamily="49" charset="-122"/>
              </a:rPr>
              <a:t>n </a:t>
            </a:r>
            <a:r>
              <a:rPr lang="zh-CN" altLang="en-US" sz="2600" dirty="0">
                <a:solidFill>
                  <a:srgbClr val="000080"/>
                </a:solidFill>
                <a:latin typeface="幼圆" pitchFamily="49" charset="-122"/>
                <a:ea typeface="幼圆" pitchFamily="49" charset="-122"/>
              </a:rPr>
              <a:t>的线性表</a:t>
            </a:r>
          </a:p>
          <a:p>
            <a:pPr algn="ctr" fontAlgn="base">
              <a:spcBef>
                <a:spcPct val="25000"/>
              </a:spcBef>
            </a:pPr>
            <a:r>
              <a:rPr lang="zh-CN" altLang="en-US" sz="2600" dirty="0">
                <a:solidFill>
                  <a:srgbClr val="000080"/>
                </a:solidFill>
              </a:rPr>
              <a:t>        (  </a:t>
            </a:r>
            <a:r>
              <a:rPr lang="en-US" altLang="zh-CN" sz="2500" dirty="0">
                <a:solidFill>
                  <a:srgbClr val="000080"/>
                </a:solidFill>
              </a:rPr>
              <a:t>a</a:t>
            </a:r>
            <a:r>
              <a:rPr lang="en-US" altLang="zh-CN" sz="2500" baseline="-25000" dirty="0">
                <a:solidFill>
                  <a:srgbClr val="000080"/>
                </a:solidFill>
              </a:rPr>
              <a:t>1</a:t>
            </a:r>
            <a:r>
              <a:rPr lang="en-US" altLang="zh-CN" sz="2500" dirty="0">
                <a:solidFill>
                  <a:srgbClr val="000080"/>
                </a:solidFill>
              </a:rPr>
              <a:t>, a</a:t>
            </a:r>
            <a:r>
              <a:rPr lang="en-US" altLang="zh-CN" sz="2500" baseline="-25000" dirty="0">
                <a:solidFill>
                  <a:srgbClr val="000080"/>
                </a:solidFill>
              </a:rPr>
              <a:t>2</a:t>
            </a:r>
            <a:r>
              <a:rPr lang="en-US" altLang="zh-CN" sz="2500" dirty="0">
                <a:solidFill>
                  <a:srgbClr val="000080"/>
                </a:solidFill>
              </a:rPr>
              <a:t>,</a:t>
            </a:r>
            <a:r>
              <a:rPr lang="en-US" altLang="zh-CN" sz="2500" dirty="0">
                <a:solidFill>
                  <a:srgbClr val="000080"/>
                </a:solidFill>
                <a:latin typeface="宋体" charset="-122"/>
              </a:rPr>
              <a:t>  </a:t>
            </a:r>
            <a:r>
              <a:rPr lang="en-US" altLang="zh-CN" sz="2500" dirty="0">
                <a:solidFill>
                  <a:srgbClr val="000080"/>
                </a:solidFill>
              </a:rPr>
              <a:t>…</a:t>
            </a:r>
            <a:r>
              <a:rPr lang="en-US" altLang="zh-CN" sz="2500" dirty="0">
                <a:solidFill>
                  <a:srgbClr val="000080"/>
                </a:solidFill>
                <a:latin typeface="宋体" charset="-122"/>
              </a:rPr>
              <a:t> </a:t>
            </a:r>
            <a:r>
              <a:rPr lang="en-US" altLang="zh-CN" sz="2500" dirty="0">
                <a:solidFill>
                  <a:srgbClr val="000080"/>
                </a:solidFill>
              </a:rPr>
              <a:t>, a</a:t>
            </a:r>
            <a:r>
              <a:rPr lang="en-US" altLang="zh-CN" sz="2500" baseline="-25000" dirty="0">
                <a:solidFill>
                  <a:srgbClr val="000080"/>
                </a:solidFill>
              </a:rPr>
              <a:t>i-1</a:t>
            </a:r>
            <a:r>
              <a:rPr lang="en-US" altLang="zh-CN" sz="2500" dirty="0">
                <a:solidFill>
                  <a:srgbClr val="000080"/>
                </a:solidFill>
              </a:rPr>
              <a:t>, a</a:t>
            </a:r>
            <a:r>
              <a:rPr lang="en-US" altLang="zh-CN" sz="2500" baseline="-25000" dirty="0">
                <a:solidFill>
                  <a:srgbClr val="000080"/>
                </a:solidFill>
              </a:rPr>
              <a:t>i </a:t>
            </a:r>
            <a:r>
              <a:rPr lang="en-US" altLang="zh-CN" sz="2500" dirty="0">
                <a:solidFill>
                  <a:srgbClr val="000080"/>
                </a:solidFill>
              </a:rPr>
              <a:t>,</a:t>
            </a:r>
            <a:r>
              <a:rPr lang="en-US" altLang="zh-CN" sz="2500" baseline="-25000" dirty="0">
                <a:solidFill>
                  <a:srgbClr val="000080"/>
                </a:solidFill>
              </a:rPr>
              <a:t> </a:t>
            </a:r>
            <a:r>
              <a:rPr lang="en-US" altLang="zh-CN" sz="2500" dirty="0">
                <a:solidFill>
                  <a:srgbClr val="000080"/>
                </a:solidFill>
              </a:rPr>
              <a:t>a</a:t>
            </a:r>
            <a:r>
              <a:rPr lang="en-US" altLang="zh-CN" sz="2500" baseline="-25000" dirty="0">
                <a:solidFill>
                  <a:srgbClr val="000080"/>
                </a:solidFill>
              </a:rPr>
              <a:t>i+1</a:t>
            </a:r>
            <a:r>
              <a:rPr lang="en-US" altLang="zh-CN" sz="2500" dirty="0">
                <a:solidFill>
                  <a:srgbClr val="000080"/>
                </a:solidFill>
              </a:rPr>
              <a:t>, </a:t>
            </a:r>
            <a:r>
              <a:rPr lang="en-US" altLang="zh-CN" sz="2500" baseline="-25000" dirty="0">
                <a:solidFill>
                  <a:srgbClr val="000080"/>
                </a:solidFill>
              </a:rPr>
              <a:t>  </a:t>
            </a:r>
            <a:r>
              <a:rPr lang="en-US" altLang="zh-CN" sz="2500" dirty="0">
                <a:solidFill>
                  <a:srgbClr val="000080"/>
                </a:solidFill>
              </a:rPr>
              <a:t>…</a:t>
            </a:r>
            <a:r>
              <a:rPr lang="en-US" altLang="zh-CN" sz="2500" dirty="0">
                <a:solidFill>
                  <a:srgbClr val="000080"/>
                </a:solidFill>
                <a:latin typeface="宋体" charset="-122"/>
              </a:rPr>
              <a:t> </a:t>
            </a:r>
            <a:r>
              <a:rPr lang="en-US" altLang="zh-CN" sz="2500" dirty="0">
                <a:solidFill>
                  <a:srgbClr val="000080"/>
                </a:solidFill>
              </a:rPr>
              <a:t>,a</a:t>
            </a:r>
            <a:r>
              <a:rPr lang="en-US" altLang="zh-CN" sz="2500" baseline="-25000" dirty="0">
                <a:solidFill>
                  <a:srgbClr val="000080"/>
                </a:solidFill>
              </a:rPr>
              <a:t>n-1 </a:t>
            </a:r>
            <a:r>
              <a:rPr lang="en-US" altLang="zh-CN" sz="2500" dirty="0">
                <a:solidFill>
                  <a:srgbClr val="000080"/>
                </a:solidFill>
              </a:rPr>
              <a:t>,</a:t>
            </a:r>
            <a:r>
              <a:rPr lang="en-US" altLang="zh-CN" sz="2500" baseline="-25000" dirty="0">
                <a:solidFill>
                  <a:srgbClr val="000080"/>
                </a:solidFill>
              </a:rPr>
              <a:t> </a:t>
            </a:r>
            <a:r>
              <a:rPr lang="en-US" altLang="zh-CN" sz="2500" dirty="0">
                <a:solidFill>
                  <a:srgbClr val="000080"/>
                </a:solidFill>
              </a:rPr>
              <a:t>a</a:t>
            </a:r>
            <a:r>
              <a:rPr lang="en-US" altLang="zh-CN" sz="2500" baseline="-25000" dirty="0">
                <a:solidFill>
                  <a:srgbClr val="000080"/>
                </a:solidFill>
              </a:rPr>
              <a:t>n </a:t>
            </a:r>
            <a:r>
              <a:rPr lang="en-US" altLang="zh-CN" sz="2600" baseline="-25000" dirty="0">
                <a:solidFill>
                  <a:srgbClr val="000080"/>
                </a:solidFill>
              </a:rPr>
              <a:t> </a:t>
            </a:r>
            <a:r>
              <a:rPr lang="en-US" altLang="zh-CN" sz="2600" dirty="0">
                <a:solidFill>
                  <a:srgbClr val="000080"/>
                </a:solidFill>
              </a:rPr>
              <a:t>)</a:t>
            </a:r>
            <a:r>
              <a:rPr lang="zh-CN" altLang="en-US" sz="2400" dirty="0">
                <a:solidFill>
                  <a:srgbClr val="000080"/>
                </a:solidFill>
                <a:ea typeface="宋体" charset="-122"/>
              </a:rPr>
              <a:t>	</a:t>
            </a:r>
          </a:p>
        </p:txBody>
      </p:sp>
      <p:sp>
        <p:nvSpPr>
          <p:cNvPr id="297987" name="Text Box 3"/>
          <p:cNvSpPr txBox="1">
            <a:spLocks noChangeArrowheads="1"/>
          </p:cNvSpPr>
          <p:nvPr/>
        </p:nvSpPr>
        <p:spPr bwMode="auto">
          <a:xfrm>
            <a:off x="1491680" y="4124524"/>
            <a:ext cx="6705600" cy="772519"/>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a:solidFill>
                  <a:srgbClr val="000080"/>
                </a:solidFill>
                <a:latin typeface="幼圆" pitchFamily="49" charset="-122"/>
                <a:ea typeface="幼圆" pitchFamily="49" charset="-122"/>
              </a:rPr>
              <a:t>转换成长度为 </a:t>
            </a:r>
            <a:r>
              <a:rPr lang="en-US" altLang="zh-CN" sz="2600">
                <a:solidFill>
                  <a:srgbClr val="000080"/>
                </a:solidFill>
                <a:ea typeface="幼圆" pitchFamily="49" charset="-122"/>
              </a:rPr>
              <a:t>n-1</a:t>
            </a:r>
            <a:r>
              <a:rPr lang="en-US" altLang="zh-CN" sz="2600">
                <a:solidFill>
                  <a:srgbClr val="000080"/>
                </a:solidFill>
                <a:latin typeface="幼圆" pitchFamily="49" charset="-122"/>
                <a:ea typeface="幼圆" pitchFamily="49" charset="-122"/>
              </a:rPr>
              <a:t> </a:t>
            </a:r>
            <a:r>
              <a:rPr lang="zh-CN" altLang="en-US" sz="2600">
                <a:solidFill>
                  <a:srgbClr val="000080"/>
                </a:solidFill>
                <a:latin typeface="幼圆" pitchFamily="49" charset="-122"/>
                <a:ea typeface="幼圆" pitchFamily="49" charset="-122"/>
              </a:rPr>
              <a:t>的线性表</a:t>
            </a:r>
          </a:p>
          <a:p>
            <a:pPr eaLnBrk="1" fontAlgn="base" hangingPunct="1">
              <a:lnSpc>
                <a:spcPct val="85000"/>
              </a:lnSpc>
            </a:pPr>
            <a:r>
              <a:rPr lang="zh-CN" altLang="en-US" sz="2600">
                <a:solidFill>
                  <a:srgbClr val="000080"/>
                </a:solidFill>
              </a:rPr>
              <a:t>                ( </a:t>
            </a:r>
            <a:r>
              <a:rPr lang="en-US" altLang="zh-CN" sz="2500">
                <a:solidFill>
                  <a:srgbClr val="000080"/>
                </a:solidFill>
              </a:rPr>
              <a:t>a</a:t>
            </a:r>
            <a:r>
              <a:rPr lang="en-US" altLang="zh-CN" sz="2500" baseline="-25000">
                <a:solidFill>
                  <a:srgbClr val="000080"/>
                </a:solidFill>
              </a:rPr>
              <a:t>1</a:t>
            </a:r>
            <a:r>
              <a:rPr lang="en-US" altLang="zh-CN" sz="2500">
                <a:solidFill>
                  <a:srgbClr val="000080"/>
                </a:solidFill>
              </a:rPr>
              <a:t>, a</a:t>
            </a:r>
            <a:r>
              <a:rPr lang="en-US" altLang="zh-CN" sz="2500" baseline="-25000">
                <a:solidFill>
                  <a:srgbClr val="000080"/>
                </a:solidFill>
              </a:rPr>
              <a:t>2</a:t>
            </a:r>
            <a:r>
              <a:rPr lang="en-US" altLang="zh-CN" sz="2500">
                <a:solidFill>
                  <a:srgbClr val="000080"/>
                </a:solidFill>
              </a:rPr>
              <a:t>,</a:t>
            </a:r>
            <a:r>
              <a:rPr lang="en-US" altLang="zh-CN" sz="2500">
                <a:solidFill>
                  <a:srgbClr val="000080"/>
                </a:solidFill>
                <a:latin typeface="宋体" charset="-122"/>
              </a:rPr>
              <a:t> </a:t>
            </a:r>
            <a:r>
              <a:rPr lang="en-US" altLang="zh-CN" sz="2500">
                <a:solidFill>
                  <a:srgbClr val="000080"/>
                </a:solidFill>
              </a:rPr>
              <a:t>…</a:t>
            </a:r>
            <a:r>
              <a:rPr lang="en-US" altLang="zh-CN" sz="2500">
                <a:solidFill>
                  <a:srgbClr val="000080"/>
                </a:solidFill>
                <a:latin typeface="宋体" charset="-122"/>
              </a:rPr>
              <a:t> </a:t>
            </a:r>
            <a:r>
              <a:rPr lang="en-US" altLang="zh-CN" sz="2500">
                <a:solidFill>
                  <a:srgbClr val="000080"/>
                </a:solidFill>
              </a:rPr>
              <a:t>, a</a:t>
            </a:r>
            <a:r>
              <a:rPr lang="en-US" altLang="zh-CN" sz="2500" baseline="-25000">
                <a:solidFill>
                  <a:srgbClr val="000080"/>
                </a:solidFill>
              </a:rPr>
              <a:t>i-1</a:t>
            </a:r>
            <a:r>
              <a:rPr lang="en-US" altLang="zh-CN" sz="2500">
                <a:solidFill>
                  <a:srgbClr val="000080"/>
                </a:solidFill>
              </a:rPr>
              <a:t>,  a</a:t>
            </a:r>
            <a:r>
              <a:rPr lang="en-US" altLang="zh-CN" sz="2500" baseline="-25000">
                <a:solidFill>
                  <a:srgbClr val="000080"/>
                </a:solidFill>
              </a:rPr>
              <a:t>i+1</a:t>
            </a:r>
            <a:r>
              <a:rPr lang="en-US" altLang="zh-CN" sz="2500">
                <a:solidFill>
                  <a:srgbClr val="000080"/>
                </a:solidFill>
              </a:rPr>
              <a:t>, …</a:t>
            </a:r>
            <a:r>
              <a:rPr lang="en-US" altLang="zh-CN" sz="2500">
                <a:solidFill>
                  <a:srgbClr val="000080"/>
                </a:solidFill>
                <a:latin typeface="宋体" charset="-122"/>
              </a:rPr>
              <a:t> </a:t>
            </a:r>
            <a:r>
              <a:rPr lang="en-US" altLang="zh-CN" sz="2500">
                <a:solidFill>
                  <a:srgbClr val="000080"/>
                </a:solidFill>
              </a:rPr>
              <a:t>, a</a:t>
            </a:r>
            <a:r>
              <a:rPr lang="en-US" altLang="zh-CN" sz="2500" baseline="-25000">
                <a:solidFill>
                  <a:srgbClr val="000080"/>
                </a:solidFill>
              </a:rPr>
              <a:t>n-1</a:t>
            </a:r>
            <a:r>
              <a:rPr lang="en-US" altLang="zh-CN" sz="2500">
                <a:solidFill>
                  <a:srgbClr val="000080"/>
                </a:solidFill>
              </a:rPr>
              <a:t>, a</a:t>
            </a:r>
            <a:r>
              <a:rPr lang="en-US" altLang="zh-CN" sz="2500" baseline="-25000">
                <a:solidFill>
                  <a:srgbClr val="000080"/>
                </a:solidFill>
              </a:rPr>
              <a:t>n </a:t>
            </a:r>
            <a:r>
              <a:rPr lang="en-US" altLang="zh-CN" sz="2600">
                <a:solidFill>
                  <a:srgbClr val="000080"/>
                </a:solidFill>
              </a:rPr>
              <a:t>)</a:t>
            </a:r>
            <a:endParaRPr lang="zh-CN" altLang="en-US" sz="2600">
              <a:solidFill>
                <a:srgbClr val="000080"/>
              </a:solidFill>
            </a:endParaRPr>
          </a:p>
        </p:txBody>
      </p:sp>
      <p:grpSp>
        <p:nvGrpSpPr>
          <p:cNvPr id="2" name="Group 29"/>
          <p:cNvGrpSpPr>
            <a:grpSpLocks/>
          </p:cNvGrpSpPr>
          <p:nvPr/>
        </p:nvGrpSpPr>
        <p:grpSpPr bwMode="auto">
          <a:xfrm>
            <a:off x="2939480" y="2860576"/>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a:solidFill>
                    <a:srgbClr val="993366"/>
                  </a:solidFill>
                  <a:latin typeface="幼圆" pitchFamily="49" charset="-122"/>
                  <a:ea typeface="幼圆" pitchFamily="49" charset="-122"/>
                </a:rPr>
                <a:t>n</a:t>
              </a:r>
              <a:r>
                <a:rPr lang="zh-CN" altLang="en-US" sz="230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3187130" y="5108476"/>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a:solidFill>
                    <a:srgbClr val="993366"/>
                  </a:solidFill>
                  <a:ea typeface="宋体" charset="-122"/>
                </a:rPr>
                <a:t>n-1</a:t>
              </a:r>
              <a:r>
                <a:rPr lang="zh-CN" altLang="en-US" sz="230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8197281" y="2925665"/>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1275780" y="193576"/>
            <a:ext cx="8705848" cy="762000"/>
            <a:chOff x="296" y="288"/>
            <a:chExt cx="4977"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937" cy="330"/>
            </a:xfrm>
            <a:prstGeom prst="rect">
              <a:avLst/>
            </a:prstGeom>
            <a:noFill/>
            <a:ln w="12700" cap="sq">
              <a:noFill/>
              <a:miter lim="800000"/>
              <a:headEnd/>
              <a:tailEnd/>
            </a:ln>
          </p:spPr>
          <p:txBody>
            <a:bodyPr wrap="square">
              <a:spAutoFit/>
            </a:bodyPr>
            <a:lstStyle/>
            <a:p>
              <a:pPr fontAlgn="base">
                <a:spcBef>
                  <a:spcPct val="0"/>
                </a:spcBef>
              </a:pPr>
              <a:r>
                <a:rPr lang="zh-CN" altLang="en-US" sz="2800" dirty="0">
                  <a:solidFill>
                    <a:schemeClr val="accent2"/>
                  </a:solidFill>
                  <a:latin typeface="黑体" pitchFamily="2" charset="-122"/>
                  <a:ea typeface="黑体" pitchFamily="2" charset="-122"/>
                </a:rPr>
                <a:t> </a:t>
              </a:r>
              <a:r>
                <a:rPr lang="en-US" altLang="zh-CN" sz="2800" dirty="0">
                  <a:solidFill>
                    <a:schemeClr val="accent2"/>
                  </a:solidFill>
                  <a:latin typeface="黑体" pitchFamily="2" charset="-122"/>
                  <a:ea typeface="黑体" pitchFamily="2" charset="-122"/>
                </a:rPr>
                <a:t>3.</a:t>
              </a:r>
              <a:r>
                <a:rPr lang="zh-CN" altLang="en-US" sz="2800" dirty="0">
                  <a:solidFill>
                    <a:srgbClr val="7030A0"/>
                  </a:solidFill>
                  <a:latin typeface="黑体" pitchFamily="2" charset="-122"/>
                  <a:ea typeface="黑体" pitchFamily="2" charset="-122"/>
                </a:rPr>
                <a:t>删除：</a:t>
              </a:r>
              <a:r>
                <a:rPr lang="zh-CN" altLang="en-US" sz="2800" dirty="0">
                  <a:solidFill>
                    <a:schemeClr val="accent2"/>
                  </a:solidFill>
                  <a:latin typeface="黑体" pitchFamily="2" charset="-122"/>
                  <a:ea typeface="黑体" pitchFamily="2" charset="-122"/>
                </a:rPr>
                <a:t>删除长度为</a:t>
              </a:r>
              <a:r>
                <a:rPr lang="en-US" altLang="zh-CN" sz="2800" dirty="0">
                  <a:solidFill>
                    <a:schemeClr val="accent2"/>
                  </a:solidFill>
                  <a:ea typeface="黑体" pitchFamily="2" charset="-122"/>
                </a:rPr>
                <a:t>n</a:t>
              </a:r>
              <a:r>
                <a:rPr lang="zh-CN" altLang="en-US" sz="2800" dirty="0">
                  <a:solidFill>
                    <a:schemeClr val="accent2"/>
                  </a:solidFill>
                  <a:latin typeface="黑体" pitchFamily="2" charset="-122"/>
                  <a:ea typeface="黑体" pitchFamily="2" charset="-122"/>
                </a:rPr>
                <a:t>的顺序表</a:t>
              </a:r>
              <a:r>
                <a:rPr lang="en-US" altLang="zh-CN" sz="2800" dirty="0">
                  <a:solidFill>
                    <a:schemeClr val="accent2"/>
                  </a:solidFill>
                  <a:ea typeface="黑体" pitchFamily="2" charset="-122"/>
                </a:rPr>
                <a:t>list</a:t>
              </a:r>
              <a:r>
                <a:rPr lang="zh-CN" altLang="en-US" sz="2800" dirty="0">
                  <a:solidFill>
                    <a:schemeClr val="accent2"/>
                  </a:solidFill>
                  <a:latin typeface="黑体" pitchFamily="2" charset="-122"/>
                  <a:ea typeface="黑体" pitchFamily="2" charset="-122"/>
                </a:rPr>
                <a:t>的某个数据元素</a:t>
              </a:r>
              <a:endParaRPr lang="zh-CN" altLang="en-US" sz="280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724066" y="1089719"/>
            <a:ext cx="5724644" cy="523220"/>
          </a:xfrm>
          <a:prstGeom prst="rect">
            <a:avLst/>
          </a:prstGeom>
          <a:noFill/>
          <a:ln w="12700" cap="sq">
            <a:noFill/>
            <a:miter lim="800000"/>
            <a:headEnd/>
            <a:tailEnd/>
          </a:ln>
        </p:spPr>
        <p:txBody>
          <a:bodyPr wrap="none">
            <a:spAutoFit/>
          </a:bodyPr>
          <a:lstStyle/>
          <a:p>
            <a:pPr algn="ctr" fontAlgn="base">
              <a:spcBef>
                <a:spcPct val="0"/>
              </a:spcBef>
            </a:pPr>
            <a:r>
              <a:rPr lang="zh-CN" altLang="en-US" sz="2800" dirty="0">
                <a:solidFill>
                  <a:srgbClr val="002C84"/>
                </a:solidFill>
              </a:rPr>
              <a:t> ( </a:t>
            </a:r>
            <a:r>
              <a:rPr lang="en-US" altLang="zh-CN" sz="2800" dirty="0">
                <a:solidFill>
                  <a:srgbClr val="002C84"/>
                </a:solidFill>
              </a:rPr>
              <a:t>a</a:t>
            </a:r>
            <a:r>
              <a:rPr lang="en-US" altLang="zh-CN" sz="2800" baseline="-25000" dirty="0">
                <a:solidFill>
                  <a:srgbClr val="002C84"/>
                </a:solidFill>
              </a:rPr>
              <a:t>1</a:t>
            </a:r>
            <a:r>
              <a:rPr lang="en-US" altLang="zh-CN" sz="2800" dirty="0">
                <a:solidFill>
                  <a:srgbClr val="002C84"/>
                </a:solidFill>
              </a:rPr>
              <a:t>, a</a:t>
            </a:r>
            <a:r>
              <a:rPr lang="en-US" altLang="zh-CN" sz="2800" baseline="-25000" dirty="0">
                <a:solidFill>
                  <a:srgbClr val="002C84"/>
                </a:solidFill>
              </a:rPr>
              <a:t>2</a:t>
            </a:r>
            <a:r>
              <a:rPr lang="en-US" altLang="zh-CN" sz="2800" dirty="0">
                <a:solidFill>
                  <a:srgbClr val="002C84"/>
                </a:solidFill>
              </a:rPr>
              <a:t>,</a:t>
            </a:r>
            <a:r>
              <a:rPr lang="en-US" altLang="zh-CN" sz="2800" dirty="0">
                <a:solidFill>
                  <a:srgbClr val="002C84"/>
                </a:solidFill>
                <a:latin typeface="宋体" charset="-122"/>
              </a:rPr>
              <a:t> </a:t>
            </a:r>
            <a:r>
              <a:rPr lang="en-US" altLang="zh-CN" sz="2800" dirty="0">
                <a:solidFill>
                  <a:srgbClr val="002C84"/>
                </a:solidFill>
              </a:rPr>
              <a:t>…</a:t>
            </a:r>
            <a:r>
              <a:rPr lang="en-US" altLang="zh-CN" sz="2800" dirty="0">
                <a:solidFill>
                  <a:srgbClr val="002C84"/>
                </a:solidFill>
                <a:latin typeface="宋体" charset="-122"/>
              </a:rPr>
              <a:t> </a:t>
            </a:r>
            <a:r>
              <a:rPr lang="en-US" altLang="zh-CN" sz="2800" dirty="0">
                <a:solidFill>
                  <a:srgbClr val="002C84"/>
                </a:solidFill>
              </a:rPr>
              <a:t>, a</a:t>
            </a:r>
            <a:r>
              <a:rPr lang="en-US" altLang="zh-CN" sz="2800" baseline="-25000" dirty="0">
                <a:solidFill>
                  <a:srgbClr val="002C84"/>
                </a:solidFill>
              </a:rPr>
              <a:t>i-1</a:t>
            </a:r>
            <a:r>
              <a:rPr lang="en-US" altLang="zh-CN" sz="2800" dirty="0">
                <a:solidFill>
                  <a:srgbClr val="002C84"/>
                </a:solidFill>
              </a:rPr>
              <a:t>, </a:t>
            </a:r>
            <a:r>
              <a:rPr lang="en-US" altLang="zh-CN" sz="280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dirty="0">
                <a:solidFill>
                  <a:srgbClr val="002C84"/>
                </a:solidFill>
              </a:rPr>
              <a:t>,</a:t>
            </a:r>
            <a:r>
              <a:rPr lang="en-US" altLang="zh-CN" sz="2800" baseline="-25000" dirty="0">
                <a:solidFill>
                  <a:srgbClr val="002C84"/>
                </a:solidFill>
              </a:rPr>
              <a:t> </a:t>
            </a:r>
            <a:r>
              <a:rPr lang="en-US" altLang="zh-CN" sz="2800" dirty="0">
                <a:solidFill>
                  <a:srgbClr val="002C84"/>
                </a:solidFill>
              </a:rPr>
              <a:t>a</a:t>
            </a:r>
            <a:r>
              <a:rPr lang="en-US" altLang="zh-CN" sz="2800" baseline="-25000" dirty="0">
                <a:solidFill>
                  <a:srgbClr val="002C84"/>
                </a:solidFill>
              </a:rPr>
              <a:t>i+1</a:t>
            </a:r>
            <a:r>
              <a:rPr lang="en-US" altLang="zh-CN" sz="2800" dirty="0">
                <a:solidFill>
                  <a:srgbClr val="002C84"/>
                </a:solidFill>
              </a:rPr>
              <a:t>, </a:t>
            </a:r>
            <a:r>
              <a:rPr lang="en-US" altLang="zh-CN" sz="2800" baseline="-25000" dirty="0">
                <a:solidFill>
                  <a:srgbClr val="002C84"/>
                </a:solidFill>
              </a:rPr>
              <a:t> </a:t>
            </a:r>
            <a:r>
              <a:rPr lang="en-US" altLang="zh-CN" sz="2800" dirty="0">
                <a:solidFill>
                  <a:srgbClr val="002C84"/>
                </a:solidFill>
              </a:rPr>
              <a:t>…</a:t>
            </a:r>
            <a:r>
              <a:rPr lang="en-US" altLang="zh-CN" sz="2800" dirty="0">
                <a:solidFill>
                  <a:srgbClr val="002C84"/>
                </a:solidFill>
                <a:latin typeface="宋体" charset="-122"/>
              </a:rPr>
              <a:t> </a:t>
            </a:r>
            <a:r>
              <a:rPr lang="en-US" altLang="zh-CN" sz="2800" dirty="0">
                <a:solidFill>
                  <a:srgbClr val="002C84"/>
                </a:solidFill>
              </a:rPr>
              <a:t>,a</a:t>
            </a:r>
            <a:r>
              <a:rPr lang="en-US" altLang="zh-CN" sz="2800" baseline="-25000" dirty="0">
                <a:solidFill>
                  <a:srgbClr val="002C84"/>
                </a:solidFill>
              </a:rPr>
              <a:t>n-1 </a:t>
            </a:r>
            <a:r>
              <a:rPr lang="en-US" altLang="zh-CN" sz="2800" dirty="0">
                <a:solidFill>
                  <a:srgbClr val="002C84"/>
                </a:solidFill>
              </a:rPr>
              <a:t>,</a:t>
            </a:r>
            <a:r>
              <a:rPr lang="en-US" altLang="zh-CN" sz="2800" baseline="-25000" dirty="0">
                <a:solidFill>
                  <a:srgbClr val="002C84"/>
                </a:solidFill>
              </a:rPr>
              <a:t> </a:t>
            </a:r>
            <a:r>
              <a:rPr lang="en-US" altLang="zh-CN" sz="2800" dirty="0">
                <a:solidFill>
                  <a:srgbClr val="002C84"/>
                </a:solidFill>
              </a:rPr>
              <a:t>a</a:t>
            </a:r>
            <a:r>
              <a:rPr lang="en-US" altLang="zh-CN" sz="2800" baseline="-25000" dirty="0">
                <a:solidFill>
                  <a:srgbClr val="002C84"/>
                </a:solidFill>
              </a:rPr>
              <a:t>n  </a:t>
            </a:r>
            <a:r>
              <a:rPr lang="en-US" altLang="zh-CN" sz="2800" dirty="0">
                <a:solidFill>
                  <a:srgbClr val="002C84"/>
                </a:solidFill>
              </a:rPr>
              <a:t>)</a:t>
            </a:r>
            <a:r>
              <a:rPr lang="zh-CN" altLang="en-US" sz="2800" dirty="0">
                <a:solidFill>
                  <a:srgbClr val="002C84"/>
                </a:solidFill>
                <a:latin typeface="楷体_GB2312" pitchFamily="49" charset="-122"/>
              </a:rPr>
              <a:t>	</a:t>
            </a:r>
            <a:endParaRPr lang="en-US" altLang="zh-CN" sz="2800" dirty="0">
              <a:solidFill>
                <a:srgbClr val="002C84"/>
              </a:solidFill>
              <a:latin typeface="楷体_GB2312" pitchFamily="49" charset="-122"/>
            </a:endParaRPr>
          </a:p>
        </p:txBody>
      </p:sp>
      <p:sp>
        <p:nvSpPr>
          <p:cNvPr id="581635" name="Rectangle 3"/>
          <p:cNvSpPr>
            <a:spLocks noChangeArrowheads="1"/>
          </p:cNvSpPr>
          <p:nvPr/>
        </p:nvSpPr>
        <p:spPr bwMode="auto">
          <a:xfrm>
            <a:off x="5494313" y="1204019"/>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5968975" y="823019"/>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a:solidFill>
                  <a:srgbClr val="FF3300"/>
                </a:solidFill>
                <a:ea typeface="宋体" charset="-122"/>
              </a:rPr>
              <a:t>n-i</a:t>
            </a:r>
            <a:r>
              <a:rPr lang="zh-CN" altLang="en-US" sz="2200">
                <a:solidFill>
                  <a:srgbClr val="FF3300"/>
                </a:solidFill>
                <a:ea typeface="黑体" pitchFamily="2" charset="-122"/>
              </a:rPr>
              <a:t>个元素</a:t>
            </a:r>
          </a:p>
        </p:txBody>
      </p:sp>
      <p:sp>
        <p:nvSpPr>
          <p:cNvPr id="581637" name="Text Box 5"/>
          <p:cNvSpPr txBox="1">
            <a:spLocks noChangeArrowheads="1"/>
          </p:cNvSpPr>
          <p:nvPr/>
        </p:nvSpPr>
        <p:spPr bwMode="auto">
          <a:xfrm>
            <a:off x="5487963" y="1680269"/>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a:solidFill>
                  <a:srgbClr val="FF3300"/>
                </a:solidFill>
                <a:ea typeface="黑体" pitchFamily="2" charset="-122"/>
              </a:rPr>
              <a:t>依次前移一个位置</a:t>
            </a:r>
          </a:p>
        </p:txBody>
      </p:sp>
      <p:sp>
        <p:nvSpPr>
          <p:cNvPr id="581638" name="Text Box 6"/>
          <p:cNvSpPr txBox="1">
            <a:spLocks noChangeArrowheads="1"/>
          </p:cNvSpPr>
          <p:nvPr/>
        </p:nvSpPr>
        <p:spPr bwMode="auto">
          <a:xfrm>
            <a:off x="1571600" y="3224907"/>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2009800" y="3717032"/>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dirty="0">
                <a:solidFill>
                  <a:srgbClr val="003399"/>
                </a:solidFill>
                <a:ea typeface="幼圆" pitchFamily="49" charset="-122"/>
              </a:rPr>
              <a:t>(1) </a:t>
            </a:r>
            <a:r>
              <a:rPr lang="zh-CN" altLang="en-US" sz="2500" dirty="0">
                <a:solidFill>
                  <a:srgbClr val="003399"/>
                </a:solidFill>
                <a:latin typeface="幼圆" pitchFamily="49" charset="-122"/>
                <a:ea typeface="幼圆" pitchFamily="49" charset="-122"/>
              </a:rPr>
              <a:t>将删除元素的下一元素至第</a:t>
            </a:r>
            <a:r>
              <a:rPr lang="en-US" altLang="zh-CN" sz="2500" dirty="0">
                <a:solidFill>
                  <a:srgbClr val="003399"/>
                </a:solidFill>
                <a:ea typeface="幼圆" pitchFamily="49" charset="-122"/>
              </a:rPr>
              <a:t>n</a:t>
            </a:r>
            <a:r>
              <a:rPr lang="zh-CN" altLang="en-US" sz="250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2009800" y="411549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dirty="0">
                <a:solidFill>
                  <a:srgbClr val="003399"/>
                </a:solidFill>
                <a:ea typeface="幼圆" pitchFamily="49" charset="-122"/>
              </a:rPr>
              <a:t>(2)</a:t>
            </a:r>
            <a:r>
              <a:rPr lang="zh-CN" altLang="en-US" sz="2500" dirty="0">
                <a:solidFill>
                  <a:srgbClr val="003399"/>
                </a:solidFill>
                <a:latin typeface="幼圆" pitchFamily="49" charset="-122"/>
                <a:ea typeface="幼圆" pitchFamily="49" charset="-122"/>
              </a:rPr>
              <a:t> 修改表的长度(表长减</a:t>
            </a:r>
            <a:r>
              <a:rPr lang="zh-CN" altLang="en-US" sz="2500" dirty="0">
                <a:solidFill>
                  <a:srgbClr val="003399"/>
                </a:solidFill>
                <a:ea typeface="幼圆" pitchFamily="49" charset="-122"/>
              </a:rPr>
              <a:t>1</a:t>
            </a:r>
            <a:r>
              <a:rPr lang="zh-CN" altLang="en-US" sz="250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1590650" y="470128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2171675" y="521245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(1) </a:t>
            </a:r>
            <a:r>
              <a:rPr lang="zh-CN" altLang="en-US" sz="250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2185963" y="562679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a:solidFill>
                  <a:srgbClr val="003399"/>
                </a:solidFill>
                <a:ea typeface="幼圆" pitchFamily="49" charset="-122"/>
              </a:rPr>
              <a:t>(2) </a:t>
            </a:r>
            <a:r>
              <a:rPr lang="zh-CN" altLang="en-US" sz="2500">
                <a:solidFill>
                  <a:srgbClr val="003399"/>
                </a:solidFill>
                <a:latin typeface="幼圆" pitchFamily="49" charset="-122"/>
                <a:ea typeface="幼圆" pitchFamily="49" charset="-122"/>
              </a:rPr>
              <a:t>删除位置是否合适</a:t>
            </a:r>
            <a:r>
              <a:rPr lang="zh-CN" altLang="en-US" sz="2500">
                <a:solidFill>
                  <a:srgbClr val="003399"/>
                </a:solidFill>
                <a:ea typeface="幼圆" pitchFamily="49" charset="-122"/>
              </a:rPr>
              <a:t>？</a:t>
            </a:r>
            <a:endParaRPr lang="en-US" altLang="zh-CN" sz="2500">
              <a:solidFill>
                <a:srgbClr val="003399"/>
              </a:solidFill>
              <a:ea typeface="幼圆" pitchFamily="49" charset="-122"/>
            </a:endParaRPr>
          </a:p>
        </p:txBody>
      </p:sp>
      <p:grpSp>
        <p:nvGrpSpPr>
          <p:cNvPr id="2" name="Group 12"/>
          <p:cNvGrpSpPr>
            <a:grpSpLocks/>
          </p:cNvGrpSpPr>
          <p:nvPr/>
        </p:nvGrpSpPr>
        <p:grpSpPr bwMode="auto">
          <a:xfrm>
            <a:off x="7338988" y="2350194"/>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a:solidFill>
                    <a:srgbClr val="000080"/>
                  </a:solidFill>
                </a:rPr>
                <a:t>list[j-1]</a:t>
              </a:r>
              <a:r>
                <a:rPr lang="en-US" altLang="zh-CN" sz="2600" dirty="0">
                  <a:solidFill>
                    <a:srgbClr val="000080"/>
                  </a:solidFill>
                  <a:sym typeface="Symbol" pitchFamily="18" charset="2"/>
                </a:rPr>
                <a:t>=list</a:t>
              </a:r>
              <a:r>
                <a:rPr lang="en-US" altLang="zh-CN" sz="2600" dirty="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5106144" y="1181571"/>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4505300" y="5064819"/>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a:solidFill>
                    <a:srgbClr val="003399"/>
                  </a:solidFill>
                  <a:latin typeface="幼圆" pitchFamily="49" charset="-122"/>
                  <a:ea typeface="幼圆" pitchFamily="49" charset="-122"/>
                </a:rPr>
                <a:t> </a:t>
              </a:r>
              <a:r>
                <a:rPr lang="en-US" altLang="zh-CN" sz="2800">
                  <a:solidFill>
                    <a:srgbClr val="FF3300"/>
                  </a:solidFill>
                  <a:ea typeface="宋体" charset="-122"/>
                  <a:cs typeface="Times New Roman" pitchFamily="18" charset="0"/>
                </a:rPr>
                <a:t>n=0</a:t>
              </a:r>
              <a:endParaRPr lang="zh-CN" altLang="en-US" sz="330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5526063" y="560774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dirty="0">
                <a:solidFill>
                  <a:srgbClr val="003399"/>
                </a:solidFill>
                <a:ea typeface="幼圆" pitchFamily="49" charset="-122"/>
              </a:rPr>
              <a:t>( 正常位置</a:t>
            </a:r>
            <a:r>
              <a:rPr lang="en-US" altLang="zh-CN" sz="2500" dirty="0">
                <a:solidFill>
                  <a:srgbClr val="003399"/>
                </a:solidFill>
                <a:ea typeface="幼圆" pitchFamily="49" charset="-122"/>
              </a:rPr>
              <a:t>:0</a:t>
            </a:r>
            <a:r>
              <a:rPr lang="en-US" altLang="zh-CN" sz="2500" dirty="0">
                <a:solidFill>
                  <a:srgbClr val="FF3300"/>
                </a:solidFill>
                <a:ea typeface="宋体" charset="-122"/>
                <a:cs typeface="Times New Roman" pitchFamily="18" charset="0"/>
              </a:rPr>
              <a:t>≤i≤n-1 </a:t>
            </a:r>
            <a:r>
              <a:rPr lang="en-US" altLang="zh-CN" sz="2500" dirty="0">
                <a:solidFill>
                  <a:srgbClr val="003399"/>
                </a:solidFill>
                <a:ea typeface="幼圆" pitchFamily="49" charset="-122"/>
              </a:rPr>
              <a:t>)</a:t>
            </a:r>
          </a:p>
        </p:txBody>
      </p:sp>
      <p:sp>
        <p:nvSpPr>
          <p:cNvPr id="581656" name="Rectangle 24"/>
          <p:cNvSpPr>
            <a:spLocks noChangeArrowheads="1"/>
          </p:cNvSpPr>
          <p:nvPr/>
        </p:nvSpPr>
        <p:spPr bwMode="auto">
          <a:xfrm>
            <a:off x="6286476" y="4109144"/>
            <a:ext cx="1444625" cy="457200"/>
          </a:xfrm>
          <a:prstGeom prst="rect">
            <a:avLst/>
          </a:prstGeom>
          <a:noFill/>
          <a:ln w="9525">
            <a:noFill/>
            <a:miter lim="800000"/>
            <a:headEnd/>
            <a:tailEnd/>
          </a:ln>
        </p:spPr>
        <p:txBody>
          <a:bodyPr>
            <a:spAutoFit/>
          </a:bodyPr>
          <a:lstStyle/>
          <a:p>
            <a:pPr fontAlgn="base">
              <a:spcBef>
                <a:spcPct val="0"/>
              </a:spcBef>
            </a:pPr>
            <a:r>
              <a:rPr lang="zh-CN" altLang="en-US" sz="2400">
                <a:solidFill>
                  <a:schemeClr val="accent2"/>
                </a:solidFill>
                <a:ea typeface="幼圆" pitchFamily="49" charset="-122"/>
              </a:rPr>
              <a:t>( </a:t>
            </a:r>
            <a:r>
              <a:rPr lang="en-US" altLang="zh-CN" sz="2400">
                <a:solidFill>
                  <a:schemeClr val="accent2"/>
                </a:solidFill>
                <a:ea typeface="幼圆" pitchFamily="49" charset="-122"/>
              </a:rPr>
              <a:t>n</a:t>
            </a:r>
            <a:r>
              <a:rPr lang="en-US" altLang="zh-CN" sz="2400">
                <a:solidFill>
                  <a:schemeClr val="accent2"/>
                </a:solidFill>
                <a:latin typeface="宋体" charset="-122"/>
                <a:ea typeface="宋体" charset="-122"/>
              </a:rPr>
              <a:t>--</a:t>
            </a:r>
            <a:r>
              <a:rPr lang="en-US" altLang="zh-CN" sz="240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2667000" y="2209801"/>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2819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a:solidFill>
                  <a:schemeClr val="accent2"/>
                </a:solidFill>
                <a:ea typeface="华文行楷" pitchFamily="2" charset="-122"/>
              </a:rPr>
              <a:t>约定</a:t>
            </a:r>
          </a:p>
        </p:txBody>
      </p:sp>
      <p:sp>
        <p:nvSpPr>
          <p:cNvPr id="67588" name="Rectangle 85"/>
          <p:cNvSpPr>
            <a:spLocks noChangeArrowheads="1"/>
          </p:cNvSpPr>
          <p:nvPr/>
        </p:nvSpPr>
        <p:spPr bwMode="auto">
          <a:xfrm>
            <a:off x="3657601" y="2828926"/>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a:solidFill>
                  <a:srgbClr val="FF3300"/>
                </a:solidFill>
                <a:latin typeface="黑体" pitchFamily="2" charset="-122"/>
                <a:ea typeface="黑体" pitchFamily="2" charset="-122"/>
              </a:rPr>
              <a:t>若删除成功，算法返回</a:t>
            </a:r>
            <a:r>
              <a:rPr lang="zh-CN" altLang="en-US" sz="3200">
                <a:solidFill>
                  <a:srgbClr val="FF3300"/>
                </a:solidFill>
                <a:ea typeface="黑体" pitchFamily="2" charset="-122"/>
              </a:rPr>
              <a:t>1</a:t>
            </a:r>
            <a:r>
              <a:rPr lang="zh-CN" altLang="en-US" sz="3200">
                <a:solidFill>
                  <a:srgbClr val="FF3300"/>
                </a:solidFill>
                <a:latin typeface="黑体" pitchFamily="2" charset="-122"/>
                <a:ea typeface="黑体" pitchFamily="2" charset="-122"/>
              </a:rPr>
              <a:t>，</a:t>
            </a:r>
          </a:p>
          <a:p>
            <a:pPr>
              <a:lnSpc>
                <a:spcPct val="95000"/>
              </a:lnSpc>
              <a:spcBef>
                <a:spcPct val="0"/>
              </a:spcBef>
            </a:pPr>
            <a:r>
              <a:rPr lang="zh-CN" altLang="en-US" sz="3200">
                <a:solidFill>
                  <a:srgbClr val="FF3300"/>
                </a:solidFill>
                <a:latin typeface="黑体" pitchFamily="2" charset="-122"/>
                <a:ea typeface="黑体" pitchFamily="2" charset="-122"/>
              </a:rPr>
              <a:t>否则，算法返回-</a:t>
            </a:r>
            <a:r>
              <a:rPr lang="zh-CN" altLang="en-US" sz="3200">
                <a:solidFill>
                  <a:srgbClr val="FF3300"/>
                </a:solidFill>
                <a:ea typeface="黑体" pitchFamily="2" charset="-122"/>
              </a:rPr>
              <a:t>1</a:t>
            </a:r>
            <a:r>
              <a:rPr lang="zh-CN" altLang="en-US" sz="3200">
                <a:solidFill>
                  <a:srgbClr val="FF3300"/>
                </a:solidFill>
                <a:latin typeface="黑体" pitchFamily="2" charset="-122"/>
                <a:ea typeface="黑体" pitchFamily="2"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1217239" y="3567608"/>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dirty="0"/>
              <a:t>              </a:t>
            </a:r>
            <a:r>
              <a:rPr lang="en-US" altLang="zh-CN" sz="2600" dirty="0"/>
              <a:t>for( k=i+1; k&lt;N; k++ ) </a:t>
            </a:r>
          </a:p>
          <a:p>
            <a:pPr fontAlgn="base">
              <a:lnSpc>
                <a:spcPct val="95000"/>
              </a:lnSpc>
              <a:spcBef>
                <a:spcPct val="0"/>
              </a:spcBef>
            </a:pPr>
            <a:r>
              <a:rPr lang="en-US" altLang="zh-CN" sz="2600" dirty="0"/>
              <a:t>                   list[k-1]=list[k];            </a:t>
            </a:r>
            <a:r>
              <a:rPr lang="en-US" altLang="zh-CN" sz="2200" dirty="0">
                <a:solidFill>
                  <a:srgbClr val="007C00"/>
                </a:solidFill>
              </a:rPr>
              <a:t>/* </a:t>
            </a:r>
            <a:r>
              <a:rPr lang="zh-CN" altLang="en-US" sz="2200" dirty="0">
                <a:solidFill>
                  <a:srgbClr val="007C00"/>
                </a:solidFill>
                <a:ea typeface="幼圆" pitchFamily="49" charset="-122"/>
              </a:rPr>
              <a:t>元素依次前移一个位置</a:t>
            </a:r>
            <a:r>
              <a:rPr lang="zh-CN" altLang="en-US" sz="2200" dirty="0">
                <a:solidFill>
                  <a:srgbClr val="007C00"/>
                </a:solidFill>
              </a:rPr>
              <a:t> *</a:t>
            </a:r>
            <a:r>
              <a:rPr lang="zh-CN" altLang="zh-CN" sz="2200" dirty="0">
                <a:solidFill>
                  <a:srgbClr val="007C00"/>
                </a:solidFill>
              </a:rPr>
              <a:t>/</a:t>
            </a:r>
            <a:endParaRPr lang="zh-CN" altLang="en-US" sz="2200" dirty="0">
              <a:solidFill>
                <a:srgbClr val="007C00"/>
              </a:solidFill>
            </a:endParaRPr>
          </a:p>
        </p:txBody>
      </p:sp>
      <p:sp>
        <p:nvSpPr>
          <p:cNvPr id="359428" name="Text Box 4"/>
          <p:cNvSpPr txBox="1">
            <a:spLocks noChangeArrowheads="1"/>
          </p:cNvSpPr>
          <p:nvPr/>
        </p:nvSpPr>
        <p:spPr bwMode="auto">
          <a:xfrm>
            <a:off x="1726827" y="4231182"/>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dirty="0">
                <a:solidFill>
                  <a:schemeClr val="bg1"/>
                </a:solidFill>
              </a:rPr>
              <a:t>        </a:t>
            </a:r>
            <a:r>
              <a:rPr lang="en-US" altLang="zh-CN" sz="2600" dirty="0"/>
              <a:t>N</a:t>
            </a:r>
            <a:r>
              <a:rPr lang="en-US" altLang="zh-CN" sz="2600" dirty="0">
                <a:latin typeface="宋体" charset="-122"/>
                <a:ea typeface="宋体" charset="-122"/>
              </a:rPr>
              <a:t>--</a:t>
            </a:r>
            <a:r>
              <a:rPr lang="en-US" altLang="zh-CN" sz="2600" dirty="0"/>
              <a:t>;</a:t>
            </a:r>
            <a:endParaRPr kumimoji="1" lang="zh-CN" altLang="en-US" sz="2600" dirty="0">
              <a:ea typeface="宋体" charset="-122"/>
            </a:endParaRPr>
          </a:p>
        </p:txBody>
      </p:sp>
      <p:sp>
        <p:nvSpPr>
          <p:cNvPr id="359429" name="Text Box 5"/>
          <p:cNvSpPr txBox="1">
            <a:spLocks noChangeArrowheads="1"/>
          </p:cNvSpPr>
          <p:nvPr/>
        </p:nvSpPr>
        <p:spPr bwMode="auto">
          <a:xfrm>
            <a:off x="5447928" y="4293096"/>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a:solidFill>
                  <a:srgbClr val="009900"/>
                </a:solidFill>
              </a:rPr>
              <a:t> </a:t>
            </a:r>
            <a:r>
              <a:rPr lang="zh-CN" altLang="zh-CN" sz="2200">
                <a:solidFill>
                  <a:srgbClr val="008000"/>
                </a:solidFill>
              </a:rPr>
              <a:t>/</a:t>
            </a:r>
            <a:r>
              <a:rPr lang="zh-CN" altLang="en-US" sz="2200">
                <a:solidFill>
                  <a:srgbClr val="008000"/>
                </a:solidFill>
              </a:rPr>
              <a:t>* </a:t>
            </a:r>
            <a:r>
              <a:rPr lang="zh-CN" altLang="en-US" sz="2200">
                <a:solidFill>
                  <a:srgbClr val="008000"/>
                </a:solidFill>
                <a:latin typeface="宋体" charset="-122"/>
                <a:ea typeface="幼圆" pitchFamily="49" charset="-122"/>
              </a:rPr>
              <a:t>线性表的长度减</a:t>
            </a:r>
            <a:r>
              <a:rPr lang="zh-CN" altLang="en-US" sz="2200">
                <a:solidFill>
                  <a:srgbClr val="008000"/>
                </a:solidFill>
                <a:latin typeface="宋体" charset="-122"/>
              </a:rPr>
              <a:t>1 *</a:t>
            </a:r>
            <a:r>
              <a:rPr lang="zh-CN" altLang="zh-CN" sz="2200">
                <a:solidFill>
                  <a:srgbClr val="008000"/>
                </a:solidFill>
              </a:rPr>
              <a:t>/</a:t>
            </a:r>
            <a:endParaRPr lang="zh-CN" altLang="en-US" sz="2200">
              <a:solidFill>
                <a:srgbClr val="008000"/>
              </a:solidFill>
            </a:endParaRPr>
          </a:p>
        </p:txBody>
      </p:sp>
      <p:sp>
        <p:nvSpPr>
          <p:cNvPr id="359430" name="Text Box 6"/>
          <p:cNvSpPr txBox="1">
            <a:spLocks noChangeArrowheads="1"/>
          </p:cNvSpPr>
          <p:nvPr/>
        </p:nvSpPr>
        <p:spPr bwMode="auto">
          <a:xfrm>
            <a:off x="1785564" y="2846882"/>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dirty="0">
                <a:solidFill>
                  <a:srgbClr val="0033CC"/>
                </a:solidFill>
              </a:rPr>
              <a:t>       </a:t>
            </a:r>
            <a:r>
              <a:rPr lang="en-US" altLang="zh-CN" sz="2600" dirty="0">
                <a:solidFill>
                  <a:srgbClr val="0033CC"/>
                </a:solidFill>
              </a:rPr>
              <a:t>if(N==0|| </a:t>
            </a:r>
            <a:r>
              <a:rPr lang="en-US" altLang="zh-CN" sz="2600" dirty="0" err="1">
                <a:solidFill>
                  <a:srgbClr val="0033CC"/>
                </a:solidFill>
              </a:rPr>
              <a:t>i</a:t>
            </a:r>
            <a:r>
              <a:rPr lang="en-US" altLang="zh-CN" sz="2600" dirty="0">
                <a:solidFill>
                  <a:srgbClr val="0033CC"/>
                </a:solidFill>
              </a:rPr>
              <a:t>&lt;0 || </a:t>
            </a:r>
            <a:r>
              <a:rPr lang="en-US" altLang="zh-CN" sz="2600" dirty="0" err="1">
                <a:solidFill>
                  <a:srgbClr val="0033CC"/>
                </a:solidFill>
              </a:rPr>
              <a:t>i</a:t>
            </a:r>
            <a:r>
              <a:rPr lang="en-US" altLang="zh-CN" sz="2600" dirty="0">
                <a:solidFill>
                  <a:srgbClr val="0033CC"/>
                </a:solidFill>
              </a:rPr>
              <a:t>&gt;N-1 )</a:t>
            </a:r>
            <a:endParaRPr lang="en-US" altLang="zh-CN" sz="2600" dirty="0">
              <a:solidFill>
                <a:srgbClr val="0033CC"/>
              </a:solidFill>
              <a:latin typeface="宋体" charset="-122"/>
            </a:endParaRPr>
          </a:p>
          <a:p>
            <a:pPr fontAlgn="base">
              <a:lnSpc>
                <a:spcPct val="90000"/>
              </a:lnSpc>
              <a:spcBef>
                <a:spcPct val="0"/>
              </a:spcBef>
            </a:pPr>
            <a:r>
              <a:rPr lang="en-US" altLang="zh-CN" sz="2600" dirty="0">
                <a:solidFill>
                  <a:srgbClr val="0033CC"/>
                </a:solidFill>
              </a:rPr>
              <a:t>            </a:t>
            </a:r>
            <a:r>
              <a:rPr lang="en-US" altLang="zh-CN" sz="2600" dirty="0" err="1">
                <a:solidFill>
                  <a:srgbClr val="0033CC"/>
                </a:solidFill>
              </a:rPr>
              <a:t>retutn</a:t>
            </a:r>
            <a:r>
              <a:rPr lang="en-US" altLang="zh-CN" sz="2600" dirty="0">
                <a:solidFill>
                  <a:srgbClr val="0033CC"/>
                </a:solidFill>
              </a:rPr>
              <a:t> -1;                 </a:t>
            </a:r>
            <a:r>
              <a:rPr lang="en-US" altLang="zh-CN" sz="2200" dirty="0">
                <a:solidFill>
                  <a:srgbClr val="008000"/>
                </a:solidFill>
              </a:rPr>
              <a:t>/* </a:t>
            </a:r>
            <a:r>
              <a:rPr lang="zh-CN" altLang="en-US" sz="2200" dirty="0">
                <a:solidFill>
                  <a:srgbClr val="008000"/>
                </a:solidFill>
                <a:ea typeface="幼圆" pitchFamily="49" charset="-122"/>
              </a:rPr>
              <a:t>删除失败</a:t>
            </a:r>
            <a:r>
              <a:rPr lang="zh-CN" altLang="en-US" sz="2200" dirty="0">
                <a:solidFill>
                  <a:srgbClr val="008000"/>
                </a:solidFill>
              </a:rPr>
              <a:t> */</a:t>
            </a:r>
            <a:r>
              <a:rPr lang="en-US" altLang="zh-CN" sz="2600" dirty="0">
                <a:solidFill>
                  <a:srgbClr val="0033CC"/>
                </a:solidFill>
              </a:rPr>
              <a:t>   </a:t>
            </a:r>
            <a:endParaRPr kumimoji="1" lang="zh-CN" altLang="en-US" sz="2600" dirty="0">
              <a:solidFill>
                <a:srgbClr val="0033CC"/>
              </a:solidFill>
              <a:ea typeface="宋体" charset="-122"/>
            </a:endParaRPr>
          </a:p>
        </p:txBody>
      </p:sp>
      <p:sp>
        <p:nvSpPr>
          <p:cNvPr id="359438" name="Text Box 14"/>
          <p:cNvSpPr txBox="1">
            <a:spLocks noChangeArrowheads="1"/>
          </p:cNvSpPr>
          <p:nvPr/>
        </p:nvSpPr>
        <p:spPr bwMode="auto">
          <a:xfrm>
            <a:off x="1770757" y="1403299"/>
            <a:ext cx="7713663" cy="3807196"/>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400" dirty="0">
                <a:latin typeface="宋体" charset="-122"/>
              </a:rPr>
              <a:t>/* </a:t>
            </a:r>
            <a:r>
              <a:rPr lang="zh-CN" altLang="en-US" sz="2400" dirty="0">
                <a:latin typeface="宋体" charset="-122"/>
              </a:rPr>
              <a:t>假设</a:t>
            </a:r>
            <a:r>
              <a:rPr lang="en-US" altLang="zh-CN" sz="2400" dirty="0">
                <a:latin typeface="宋体" charset="-122"/>
              </a:rPr>
              <a:t>N</a:t>
            </a:r>
            <a:r>
              <a:rPr lang="zh-CN" altLang="en-US" sz="2400" dirty="0">
                <a:latin typeface="宋体" charset="-122"/>
              </a:rPr>
              <a:t>是表的长度（元素个数），为一个全局变量 </a:t>
            </a:r>
            <a:r>
              <a:rPr lang="en-US" altLang="zh-CN" sz="2400" dirty="0">
                <a:latin typeface="宋体" charset="-122"/>
              </a:rPr>
              <a:t>*/</a:t>
            </a:r>
            <a:r>
              <a:rPr lang="zh-CN" altLang="zh-CN" sz="2400" dirty="0">
                <a:solidFill>
                  <a:schemeClr val="bg1"/>
                </a:solidFill>
                <a:latin typeface="宋体" charset="-122"/>
              </a:rPr>
              <a:t> </a:t>
            </a:r>
            <a:endParaRPr lang="en-US" altLang="zh-CN" sz="2400" dirty="0">
              <a:solidFill>
                <a:schemeClr val="bg1"/>
              </a:solidFill>
              <a:latin typeface="宋体" charset="-122"/>
            </a:endParaRPr>
          </a:p>
          <a:p>
            <a:pPr eaLnBrk="1" fontAlgn="base" hangingPunct="1">
              <a:lnSpc>
                <a:spcPct val="85000"/>
              </a:lnSpc>
              <a:spcBef>
                <a:spcPct val="0"/>
              </a:spcBef>
            </a:pPr>
            <a:r>
              <a:rPr lang="en-US" altLang="zh-CN" sz="2600" dirty="0" err="1"/>
              <a:t>int</a:t>
            </a:r>
            <a:r>
              <a:rPr lang="en-US" altLang="zh-CN" sz="2600" dirty="0"/>
              <a:t>  </a:t>
            </a:r>
            <a:r>
              <a:rPr lang="en-US" altLang="zh-CN" sz="2600" dirty="0" err="1"/>
              <a:t>deleteElem</a:t>
            </a:r>
            <a:r>
              <a:rPr lang="en-US" altLang="zh-CN" sz="2600" dirty="0"/>
              <a:t>( </a:t>
            </a:r>
            <a:r>
              <a:rPr lang="en-US" altLang="zh-CN" sz="2600" dirty="0" err="1"/>
              <a:t>ElemType</a:t>
            </a:r>
            <a:r>
              <a:rPr lang="en-US" altLang="zh-CN" sz="2600" dirty="0"/>
              <a:t> list[ ],   </a:t>
            </a:r>
            <a:r>
              <a:rPr lang="en-US" altLang="zh-CN" sz="2600" dirty="0" err="1"/>
              <a:t>int</a:t>
            </a:r>
            <a:r>
              <a:rPr lang="en-US" altLang="zh-CN" sz="2600" dirty="0"/>
              <a:t> </a:t>
            </a:r>
            <a:r>
              <a:rPr lang="en-US" altLang="zh-CN" sz="2600" dirty="0" err="1"/>
              <a:t>i</a:t>
            </a:r>
            <a:r>
              <a:rPr lang="en-US" altLang="zh-CN" sz="2600" dirty="0"/>
              <a:t> )</a:t>
            </a:r>
          </a:p>
          <a:p>
            <a:pPr eaLnBrk="1" fontAlgn="base" hangingPunct="1">
              <a:lnSpc>
                <a:spcPct val="85000"/>
              </a:lnSpc>
              <a:spcBef>
                <a:spcPct val="0"/>
              </a:spcBef>
            </a:pPr>
            <a:r>
              <a:rPr lang="zh-CN" altLang="en-US" sz="2600" dirty="0"/>
              <a:t>{</a:t>
            </a:r>
          </a:p>
          <a:p>
            <a:pPr eaLnBrk="1" fontAlgn="base" hangingPunct="1">
              <a:lnSpc>
                <a:spcPct val="85000"/>
              </a:lnSpc>
              <a:spcBef>
                <a:spcPct val="0"/>
              </a:spcBef>
            </a:pPr>
            <a:r>
              <a:rPr lang="zh-CN" altLang="en-US" sz="2600" dirty="0"/>
              <a:t>        </a:t>
            </a:r>
            <a:r>
              <a:rPr lang="en-US" altLang="zh-CN" sz="2600" dirty="0" err="1"/>
              <a:t>int</a:t>
            </a:r>
            <a:r>
              <a:rPr lang="en-US" altLang="zh-CN" sz="2600" dirty="0"/>
              <a:t> k;</a:t>
            </a:r>
          </a:p>
          <a:p>
            <a:pPr eaLnBrk="1" fontAlgn="base" hangingPunct="1">
              <a:lnSpc>
                <a:spcPct val="85000"/>
              </a:lnSpc>
              <a:spcBef>
                <a:spcPct val="0"/>
              </a:spcBef>
            </a:pPr>
            <a:endParaRPr lang="en-US" altLang="zh-CN" sz="2600" dirty="0"/>
          </a:p>
          <a:p>
            <a:pPr eaLnBrk="1" fontAlgn="base" hangingPunct="1">
              <a:lnSpc>
                <a:spcPct val="85000"/>
              </a:lnSpc>
              <a:spcBef>
                <a:spcPct val="0"/>
              </a:spcBef>
            </a:pPr>
            <a:endParaRPr lang="en-US" altLang="zh-CN" sz="2600" dirty="0"/>
          </a:p>
          <a:p>
            <a:pPr eaLnBrk="1" fontAlgn="base" hangingPunct="1">
              <a:lnSpc>
                <a:spcPct val="85000"/>
              </a:lnSpc>
              <a:spcBef>
                <a:spcPct val="0"/>
              </a:spcBef>
            </a:pPr>
            <a:endParaRPr lang="en-US" altLang="zh-CN" sz="2600" dirty="0"/>
          </a:p>
          <a:p>
            <a:pPr eaLnBrk="1" fontAlgn="base" hangingPunct="1">
              <a:lnSpc>
                <a:spcPct val="85000"/>
              </a:lnSpc>
              <a:spcBef>
                <a:spcPct val="0"/>
              </a:spcBef>
            </a:pPr>
            <a:endParaRPr lang="zh-CN" altLang="en-US" sz="2600" dirty="0"/>
          </a:p>
          <a:p>
            <a:pPr eaLnBrk="1" fontAlgn="base" hangingPunct="1">
              <a:lnSpc>
                <a:spcPct val="85000"/>
              </a:lnSpc>
              <a:spcBef>
                <a:spcPct val="0"/>
              </a:spcBef>
            </a:pPr>
            <a:endParaRPr lang="zh-CN" altLang="en-US" sz="2600" dirty="0"/>
          </a:p>
          <a:p>
            <a:pPr eaLnBrk="1" fontAlgn="base" hangingPunct="1">
              <a:lnSpc>
                <a:spcPct val="85000"/>
              </a:lnSpc>
              <a:spcBef>
                <a:spcPct val="0"/>
              </a:spcBef>
            </a:pPr>
            <a:endParaRPr lang="zh-CN" altLang="en-US" sz="2600" dirty="0"/>
          </a:p>
          <a:p>
            <a:pPr eaLnBrk="1" fontAlgn="base" hangingPunct="1">
              <a:lnSpc>
                <a:spcPct val="85000"/>
              </a:lnSpc>
              <a:spcBef>
                <a:spcPct val="0"/>
              </a:spcBef>
            </a:pPr>
            <a:r>
              <a:rPr lang="zh-CN" altLang="en-US" sz="2600" dirty="0"/>
              <a:t>}</a:t>
            </a:r>
          </a:p>
        </p:txBody>
      </p:sp>
      <p:sp>
        <p:nvSpPr>
          <p:cNvPr id="359471" name="Text Box 47"/>
          <p:cNvSpPr txBox="1">
            <a:spLocks noChangeArrowheads="1"/>
          </p:cNvSpPr>
          <p:nvPr/>
        </p:nvSpPr>
        <p:spPr bwMode="auto">
          <a:xfrm>
            <a:off x="2377702" y="4535982"/>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dirty="0"/>
              <a:t>return 1;                        </a:t>
            </a:r>
            <a:r>
              <a:rPr lang="en-US" altLang="zh-CN" sz="2200" dirty="0">
                <a:solidFill>
                  <a:srgbClr val="008000"/>
                </a:solidFill>
              </a:rPr>
              <a:t>/* </a:t>
            </a:r>
            <a:r>
              <a:rPr lang="zh-CN" altLang="en-US" sz="2200" dirty="0">
                <a:solidFill>
                  <a:srgbClr val="008000"/>
                </a:solidFill>
                <a:ea typeface="幼圆" pitchFamily="49" charset="-122"/>
              </a:rPr>
              <a:t>删除成功</a:t>
            </a:r>
            <a:r>
              <a:rPr lang="zh-CN" altLang="en-US" sz="2200" dirty="0">
                <a:solidFill>
                  <a:srgbClr val="008000"/>
                </a:solidFill>
              </a:rPr>
              <a:t> */</a:t>
            </a:r>
          </a:p>
        </p:txBody>
      </p:sp>
      <p:grpSp>
        <p:nvGrpSpPr>
          <p:cNvPr id="2" name="Group 68"/>
          <p:cNvGrpSpPr>
            <a:grpSpLocks/>
          </p:cNvGrpSpPr>
          <p:nvPr/>
        </p:nvGrpSpPr>
        <p:grpSpPr bwMode="auto">
          <a:xfrm>
            <a:off x="1175964" y="214807"/>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a:solidFill>
                    <a:srgbClr val="FF3300"/>
                  </a:solidFill>
                  <a:ea typeface="华文新魏" pitchFamily="2" charset="-122"/>
                </a:rPr>
                <a:t>算</a:t>
              </a:r>
            </a:p>
          </p:txBody>
        </p:sp>
      </p:grpSp>
      <p:grpSp>
        <p:nvGrpSpPr>
          <p:cNvPr id="3" name="Group 70"/>
          <p:cNvGrpSpPr>
            <a:grpSpLocks/>
          </p:cNvGrpSpPr>
          <p:nvPr/>
        </p:nvGrpSpPr>
        <p:grpSpPr bwMode="auto">
          <a:xfrm>
            <a:off x="2839664" y="2296020"/>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1726828" y="5736132"/>
            <a:ext cx="4821237" cy="584200"/>
          </a:xfrm>
          <a:prstGeom prst="rect">
            <a:avLst/>
          </a:prstGeom>
          <a:noFill/>
          <a:ln w="9525">
            <a:noFill/>
            <a:miter lim="800000"/>
            <a:headEnd/>
            <a:tailEnd/>
          </a:ln>
        </p:spPr>
        <p:txBody>
          <a:bodyPr>
            <a:spAutoFit/>
          </a:bodyPr>
          <a:lstStyle/>
          <a:p>
            <a:r>
              <a:rPr lang="zh-CN" altLang="en-US" sz="320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6105153" y="5604371"/>
            <a:ext cx="963725" cy="646331"/>
          </a:xfrm>
          <a:prstGeom prst="rect">
            <a:avLst/>
          </a:prstGeom>
          <a:noFill/>
          <a:ln w="9525">
            <a:noFill/>
            <a:miter lim="800000"/>
            <a:headEnd/>
            <a:tailEnd/>
          </a:ln>
        </p:spPr>
        <p:txBody>
          <a:bodyPr wrap="none">
            <a:spAutoFit/>
          </a:bodyPr>
          <a:lstStyle/>
          <a:p>
            <a:r>
              <a:rPr lang="en-US" altLang="zh-CN" sz="3600" b="1"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4" name="灯片编号占位符 3"/>
          <p:cNvSpPr>
            <a:spLocks noGrp="1"/>
          </p:cNvSpPr>
          <p:nvPr>
            <p:ph type="sldNum" sz="quarter" idx="12"/>
          </p:nvPr>
        </p:nvSpPr>
        <p:spPr>
          <a:xfrm>
            <a:off x="10056440" y="6265222"/>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767408" y="1124743"/>
            <a:ext cx="10297144"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问题：编写程序统计一个文本文件中每个单词的出现次数（词频统计），并按字典序输出每个单词及出现次数。</a:t>
            </a:r>
          </a:p>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算法分析：</a:t>
            </a:r>
            <a:r>
              <a:rPr lang="zh-CN" altLang="en-US" sz="2400" kern="0" dirty="0">
                <a:ea typeface="宋体" pitchFamily="2" charset="-122"/>
              </a:rPr>
              <a:t>本问题算法很简单，基本上只有</a:t>
            </a:r>
            <a:r>
              <a:rPr lang="zh-CN" altLang="en-US" sz="2400" b="1" kern="0" dirty="0">
                <a:ea typeface="宋体" pitchFamily="2" charset="-122"/>
              </a:rPr>
              <a:t>查找</a:t>
            </a:r>
            <a:r>
              <a:rPr lang="zh-CN" altLang="en-US" sz="2400" kern="0" dirty="0">
                <a:ea typeface="宋体" pitchFamily="2" charset="-122"/>
              </a:rPr>
              <a:t>和</a:t>
            </a:r>
            <a:r>
              <a:rPr lang="zh-CN" altLang="en-US" sz="2400" b="1" kern="0" dirty="0">
                <a:ea typeface="宋体" pitchFamily="2" charset="-122"/>
              </a:rPr>
              <a:t>插入</a:t>
            </a:r>
            <a:r>
              <a:rPr lang="zh-CN" altLang="en-US" sz="2400" kern="0" dirty="0">
                <a:ea typeface="宋体" pitchFamily="2" charset="-122"/>
              </a:rPr>
              <a:t>操作。</a:t>
            </a:r>
            <a:endParaRPr lang="en-US" altLang="zh-CN" sz="2400" b="1" kern="0" dirty="0">
              <a:ea typeface="宋体" pitchFamily="2" charset="-122"/>
            </a:endParaRPr>
          </a:p>
          <a:p>
            <a:pPr marL="457200" indent="-457200" fontAlgn="base">
              <a:lnSpc>
                <a:spcPct val="90000"/>
              </a:lnSpc>
              <a:spcBef>
                <a:spcPct val="60000"/>
              </a:spcBef>
              <a:spcAft>
                <a:spcPct val="0"/>
              </a:spcAft>
              <a:buClr>
                <a:srgbClr val="D60093"/>
              </a:buClr>
              <a:buSzPct val="70000"/>
              <a:defRPr/>
            </a:pPr>
            <a:endParaRPr lang="en-US" altLang="zh-CN" sz="2400" b="1" kern="0" dirty="0">
              <a:ea typeface="宋体" pitchFamily="2" charset="-122"/>
            </a:endParaRPr>
          </a:p>
        </p:txBody>
      </p:sp>
      <p:grpSp>
        <p:nvGrpSpPr>
          <p:cNvPr id="54" name="组合 53"/>
          <p:cNvGrpSpPr/>
          <p:nvPr/>
        </p:nvGrpSpPr>
        <p:grpSpPr>
          <a:xfrm>
            <a:off x="1631504" y="2537469"/>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55" name="Cloud"/>
          <p:cNvSpPr>
            <a:spLocks noChangeAspect="1" noEditPoints="1" noChangeArrowheads="1"/>
          </p:cNvSpPr>
          <p:nvPr/>
        </p:nvSpPr>
        <p:spPr bwMode="auto">
          <a:xfrm>
            <a:off x="7896200" y="3262673"/>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问题的关键是</a:t>
            </a:r>
            <a:r>
              <a:rPr lang="zh-CN" altLang="en-US" sz="2000" b="1" dirty="0">
                <a:solidFill>
                  <a:srgbClr val="FF3300"/>
                </a:solidFill>
                <a:latin typeface="黑体" pitchFamily="2" charset="-122"/>
                <a:ea typeface="黑体" pitchFamily="2" charset="-122"/>
              </a:rPr>
              <a:t>单词表的构造和单词的组织方式，</a:t>
            </a:r>
            <a:r>
              <a:rPr lang="zh-CN" altLang="en-US" sz="2000" dirty="0">
                <a:solidFill>
                  <a:srgbClr val="7030A0"/>
                </a:solidFill>
                <a:latin typeface="黑体" pitchFamily="2" charset="-122"/>
                <a:ea typeface="黑体" pitchFamily="2" charset="-122"/>
              </a:rPr>
              <a:t>它将影响算法的效率</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2286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dirty="0">
                  <a:solidFill>
                    <a:srgbClr val="002F8C"/>
                  </a:solidFill>
                  <a:latin typeface="幼圆" pitchFamily="49" charset="-122"/>
                  <a:ea typeface="幼圆" pitchFamily="49" charset="-122"/>
                </a:rPr>
                <a:t>    若</a:t>
              </a:r>
              <a:r>
                <a:rPr lang="en-US" altLang="zh-CN" sz="260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dirty="0">
                  <a:solidFill>
                    <a:srgbClr val="002F8C"/>
                  </a:solidFill>
                  <a:latin typeface="幼圆" pitchFamily="49" charset="-122"/>
                  <a:ea typeface="幼圆" pitchFamily="49" charset="-122"/>
                </a:rPr>
                <a:t>为删除线性表中第</a:t>
              </a:r>
              <a:r>
                <a:rPr lang="en-US" altLang="zh-CN" sz="2600" dirty="0" err="1">
                  <a:solidFill>
                    <a:srgbClr val="002F8C"/>
                  </a:solidFill>
                  <a:ea typeface="幼圆" pitchFamily="49" charset="-122"/>
                </a:rPr>
                <a:t>i</a:t>
              </a:r>
              <a:r>
                <a:rPr lang="zh-CN" altLang="en-US" sz="260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dirty="0">
                  <a:solidFill>
                    <a:srgbClr val="002F8C"/>
                  </a:solidFill>
                  <a:latin typeface="幼圆" pitchFamily="49" charset="-122"/>
                  <a:ea typeface="幼圆" pitchFamily="49" charset="-122"/>
                </a:rPr>
                <a:t>(设概率相等)，在长度为</a:t>
              </a:r>
              <a:r>
                <a:rPr lang="en-US" altLang="zh-CN" sz="2600" dirty="0">
                  <a:solidFill>
                    <a:srgbClr val="002F8C"/>
                  </a:solidFill>
                  <a:ea typeface="幼圆" pitchFamily="49" charset="-122"/>
                </a:rPr>
                <a:t>n</a:t>
              </a:r>
              <a:r>
                <a:rPr lang="zh-CN" altLang="en-US" sz="2600" dirty="0">
                  <a:solidFill>
                    <a:srgbClr val="002F8C"/>
                  </a:solidFill>
                  <a:latin typeface="幼圆" pitchFamily="49" charset="-122"/>
                  <a:ea typeface="幼圆" pitchFamily="49" charset="-122"/>
                </a:rPr>
                <a:t>的线性表中删除第</a:t>
              </a:r>
              <a:r>
                <a:rPr lang="en-US" altLang="zh-CN" sz="2600" dirty="0" err="1">
                  <a:solidFill>
                    <a:srgbClr val="002F8C"/>
                  </a:solidFill>
                  <a:ea typeface="幼圆" pitchFamily="49" charset="-122"/>
                </a:rPr>
                <a:t>i</a:t>
              </a:r>
              <a:endParaRPr lang="en-US" altLang="zh-CN" sz="2600" dirty="0">
                <a:solidFill>
                  <a:srgbClr val="002F8C"/>
                </a:solidFill>
                <a:ea typeface="幼圆" pitchFamily="49" charset="-122"/>
              </a:endParaRPr>
            </a:p>
            <a:p>
              <a:pPr algn="just" fontAlgn="base">
                <a:spcBef>
                  <a:spcPct val="0"/>
                </a:spcBef>
              </a:pPr>
              <a:r>
                <a:rPr lang="zh-CN" altLang="en-US" sz="260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dirty="0">
                  <a:solidFill>
                    <a:srgbClr val="002F8C"/>
                  </a:solidFill>
                  <a:latin typeface="幼圆" pitchFamily="49" charset="-122"/>
                  <a:ea typeface="幼圆" pitchFamily="49" charset="-122"/>
                </a:rPr>
                <a:t>      </a:t>
              </a:r>
              <a:r>
                <a:rPr lang="en-US" altLang="zh-CN" sz="260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dirty="0">
                  <a:solidFill>
                    <a:srgbClr val="002F8C"/>
                  </a:solidFill>
                  <a:ea typeface="幼圆" pitchFamily="49" charset="-122"/>
                </a:rPr>
                <a:t>= </a:t>
              </a:r>
              <a:r>
                <a:rPr lang="en-US" altLang="zh-CN" sz="2800" dirty="0">
                  <a:solidFill>
                    <a:srgbClr val="002F8C"/>
                  </a:solidFill>
                  <a:ea typeface="幼圆" pitchFamily="49" charset="-122"/>
                  <a:sym typeface="Symbol" pitchFamily="18" charset="2"/>
                </a:rPr>
                <a:t></a:t>
              </a:r>
              <a:r>
                <a:rPr lang="en-US" altLang="zh-CN" sz="260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dirty="0">
                  <a:solidFill>
                    <a:srgbClr val="002F8C"/>
                  </a:solidFill>
                  <a:ea typeface="幼圆" pitchFamily="49" charset="-122"/>
                </a:rPr>
                <a:t>(n</a:t>
              </a:r>
              <a:r>
                <a:rPr lang="en-US" altLang="zh-CN" sz="2600" dirty="0">
                  <a:solidFill>
                    <a:srgbClr val="002F8C"/>
                  </a:solidFill>
                  <a:latin typeface="宋体" charset="-122"/>
                  <a:ea typeface="宋体" charset="-122"/>
                </a:rPr>
                <a:t>-</a:t>
              </a:r>
              <a:r>
                <a:rPr lang="en-US" altLang="zh-CN" sz="2600" dirty="0" err="1">
                  <a:solidFill>
                    <a:srgbClr val="002F8C"/>
                  </a:solidFill>
                  <a:ea typeface="幼圆" pitchFamily="49" charset="-122"/>
                </a:rPr>
                <a:t>i</a:t>
              </a:r>
              <a:r>
                <a:rPr lang="en-US" altLang="zh-CN" sz="2600" dirty="0">
                  <a:solidFill>
                    <a:srgbClr val="002F8C"/>
                  </a:solidFill>
                  <a:ea typeface="幼圆" pitchFamily="49" charset="-122"/>
                </a:rPr>
                <a:t>) = </a:t>
              </a:r>
              <a:r>
                <a:rPr lang="en-US" altLang="zh-CN" sz="2800" dirty="0">
                  <a:solidFill>
                    <a:srgbClr val="002F8C"/>
                  </a:solidFill>
                  <a:ea typeface="幼圆" pitchFamily="49" charset="-122"/>
                  <a:sym typeface="Symbol" pitchFamily="18" charset="2"/>
                </a:rPr>
                <a:t></a:t>
              </a:r>
              <a:r>
                <a:rPr lang="en-US" altLang="zh-CN" sz="2600" dirty="0">
                  <a:solidFill>
                    <a:srgbClr val="002F8C"/>
                  </a:solidFill>
                  <a:ea typeface="幼圆" pitchFamily="49" charset="-122"/>
                </a:rPr>
                <a:t>(n</a:t>
              </a:r>
              <a:r>
                <a:rPr lang="en-US" altLang="zh-CN" sz="2600" dirty="0">
                  <a:solidFill>
                    <a:srgbClr val="002F8C"/>
                  </a:solidFill>
                  <a:latin typeface="宋体" charset="-122"/>
                  <a:ea typeface="宋体" charset="-122"/>
                </a:rPr>
                <a:t>-</a:t>
              </a:r>
              <a:r>
                <a:rPr lang="en-US" altLang="zh-CN" sz="2600" dirty="0" err="1">
                  <a:solidFill>
                    <a:srgbClr val="002F8C"/>
                  </a:solidFill>
                  <a:ea typeface="幼圆" pitchFamily="49" charset="-122"/>
                </a:rPr>
                <a:t>i</a:t>
              </a:r>
              <a:r>
                <a:rPr lang="en-US" altLang="zh-CN" sz="2600" dirty="0">
                  <a:solidFill>
                    <a:srgbClr val="002F8C"/>
                  </a:solidFill>
                  <a:ea typeface="幼圆" pitchFamily="49" charset="-122"/>
                </a:rPr>
                <a:t>)/n = (n</a:t>
              </a:r>
              <a:r>
                <a:rPr lang="en-US" altLang="zh-CN" sz="2600" dirty="0">
                  <a:solidFill>
                    <a:srgbClr val="002F8C"/>
                  </a:solidFill>
                  <a:latin typeface="宋体" charset="-122"/>
                  <a:ea typeface="宋体" charset="-122"/>
                </a:rPr>
                <a:t>-</a:t>
              </a:r>
              <a:r>
                <a:rPr lang="en-US" altLang="zh-CN" sz="260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dirty="0">
                  <a:solidFill>
                    <a:srgbClr val="000099"/>
                  </a:solidFill>
                  <a:ea typeface="宋体" charset="-122"/>
                </a:rPr>
                <a:t>n</a:t>
              </a:r>
            </a:p>
            <a:p>
              <a:pPr algn="ctr" fontAlgn="base">
                <a:lnSpc>
                  <a:spcPct val="80000"/>
                </a:lnSpc>
              </a:pPr>
              <a:endParaRPr lang="en-US" altLang="zh-CN" sz="1000" dirty="0">
                <a:solidFill>
                  <a:srgbClr val="000099"/>
                </a:solidFill>
                <a:ea typeface="宋体" charset="-122"/>
              </a:endParaRPr>
            </a:p>
            <a:p>
              <a:pPr algn="ctr" fontAlgn="base">
                <a:lnSpc>
                  <a:spcPct val="80000"/>
                </a:lnSpc>
              </a:pPr>
              <a:endParaRPr lang="en-US" altLang="zh-CN" sz="1000" dirty="0">
                <a:solidFill>
                  <a:srgbClr val="000099"/>
                </a:solidFill>
                <a:ea typeface="宋体" charset="-122"/>
              </a:endParaRPr>
            </a:p>
            <a:p>
              <a:pPr algn="ctr" fontAlgn="base">
                <a:lnSpc>
                  <a:spcPct val="80000"/>
                </a:lnSpc>
              </a:pPr>
              <a:r>
                <a:rPr lang="en-US" altLang="zh-CN" sz="1600" dirty="0" err="1">
                  <a:solidFill>
                    <a:srgbClr val="000099"/>
                  </a:solidFill>
                  <a:ea typeface="宋体" charset="-122"/>
                </a:rPr>
                <a:t>i</a:t>
              </a:r>
              <a:r>
                <a:rPr lang="en-US" altLang="zh-CN" sz="160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dirty="0">
                  <a:solidFill>
                    <a:srgbClr val="000099"/>
                  </a:solidFill>
                  <a:ea typeface="宋体" charset="-122"/>
                </a:rPr>
                <a:t>n</a:t>
              </a:r>
            </a:p>
            <a:p>
              <a:pPr algn="ctr" fontAlgn="base">
                <a:lnSpc>
                  <a:spcPct val="80000"/>
                </a:lnSpc>
              </a:pPr>
              <a:endParaRPr lang="en-US" altLang="zh-CN" sz="1000" dirty="0">
                <a:solidFill>
                  <a:srgbClr val="000099"/>
                </a:solidFill>
                <a:ea typeface="宋体" charset="-122"/>
              </a:endParaRPr>
            </a:p>
            <a:p>
              <a:pPr algn="ctr" fontAlgn="base">
                <a:lnSpc>
                  <a:spcPct val="80000"/>
                </a:lnSpc>
              </a:pPr>
              <a:endParaRPr lang="en-US" altLang="zh-CN" sz="1000" dirty="0">
                <a:solidFill>
                  <a:srgbClr val="000099"/>
                </a:solidFill>
                <a:ea typeface="宋体" charset="-122"/>
              </a:endParaRPr>
            </a:p>
            <a:p>
              <a:pPr algn="ctr" fontAlgn="base">
                <a:lnSpc>
                  <a:spcPct val="80000"/>
                </a:lnSpc>
              </a:pPr>
              <a:r>
                <a:rPr lang="en-US" altLang="zh-CN" sz="1600" dirty="0" err="1">
                  <a:solidFill>
                    <a:srgbClr val="000099"/>
                  </a:solidFill>
                  <a:ea typeface="宋体" charset="-122"/>
                </a:rPr>
                <a:t>i</a:t>
              </a:r>
              <a:r>
                <a:rPr lang="en-US" altLang="zh-CN" sz="1600" dirty="0">
                  <a:solidFill>
                    <a:srgbClr val="000099"/>
                  </a:solidFill>
                  <a:ea typeface="宋体" charset="-122"/>
                </a:rPr>
                <a:t>=1</a:t>
              </a:r>
            </a:p>
          </p:txBody>
        </p:sp>
      </p:grpSp>
      <p:grpSp>
        <p:nvGrpSpPr>
          <p:cNvPr id="3" name="Group 7"/>
          <p:cNvGrpSpPr>
            <a:grpSpLocks/>
          </p:cNvGrpSpPr>
          <p:nvPr/>
        </p:nvGrpSpPr>
        <p:grpSpPr bwMode="auto">
          <a:xfrm>
            <a:off x="6096000" y="609601"/>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858021" y="1688976"/>
            <a:ext cx="6105525" cy="461665"/>
          </a:xfrm>
          <a:prstGeom prst="rect">
            <a:avLst/>
          </a:prstGeom>
          <a:noFill/>
          <a:ln w="9525">
            <a:noFill/>
            <a:miter lim="800000"/>
            <a:headEnd/>
            <a:tailEnd/>
          </a:ln>
        </p:spPr>
        <p:txBody>
          <a:bodyPr>
            <a:spAutoFit/>
          </a:bodyPr>
          <a:lstStyle/>
          <a:p>
            <a:pPr fontAlgn="base">
              <a:spcBef>
                <a:spcPct val="0"/>
              </a:spcBef>
            </a:pPr>
            <a:r>
              <a:rPr lang="zh-CN" altLang="en-US"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858021" y="2103314"/>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a:solidFill>
                  <a:srgbClr val="000099"/>
                </a:solidFill>
                <a:ea typeface="幼圆" pitchFamily="49" charset="-122"/>
              </a:rPr>
              <a:t>(2)</a:t>
            </a:r>
            <a:r>
              <a:rPr lang="zh-CN" altLang="en-US" sz="240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1631505" y="5419601"/>
            <a:ext cx="4886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baseline="0" dirty="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1631505" y="5806951"/>
            <a:ext cx="5572125" cy="473075"/>
          </a:xfrm>
          <a:prstGeom prst="rect">
            <a:avLst/>
          </a:prstGeom>
          <a:noFill/>
          <a:ln w="9525">
            <a:noFill/>
            <a:miter lim="800000"/>
            <a:headEnd/>
            <a:tailEnd/>
          </a:ln>
        </p:spPr>
        <p:txBody>
          <a:bodyPr>
            <a:spAutoFit/>
          </a:bodyPr>
          <a:lstStyle/>
          <a:p>
            <a:pPr fontAlgn="base">
              <a:spcBef>
                <a:spcPct val="0"/>
              </a:spcBef>
            </a:pPr>
            <a:r>
              <a:rPr lang="zh-CN" altLang="en-US" sz="2500" dirty="0">
                <a:solidFill>
                  <a:srgbClr val="000099"/>
                </a:solidFill>
                <a:ea typeface="幼圆" pitchFamily="49" charset="-122"/>
              </a:rPr>
              <a:t>(2)</a:t>
            </a:r>
            <a:r>
              <a:rPr lang="zh-CN" altLang="en-US" sz="250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1858020" y="2827214"/>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dirty="0">
                <a:solidFill>
                  <a:srgbClr val="000099"/>
                </a:solidFill>
                <a:ea typeface="幼圆" pitchFamily="49" charset="-122"/>
              </a:rPr>
              <a:t>(3)</a:t>
            </a:r>
            <a:r>
              <a:rPr lang="en-US" altLang="zh-CN" sz="24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dirty="0">
                <a:solidFill>
                  <a:srgbClr val="000099"/>
                </a:solidFill>
                <a:latin typeface="幼圆" pitchFamily="49" charset="-122"/>
                <a:ea typeface="幼圆" pitchFamily="49" charset="-122"/>
              </a:rPr>
              <a:t>    空间开销小</a:t>
            </a:r>
            <a:endParaRPr lang="en-US" altLang="zh-CN" sz="240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1487489" y="4797151"/>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983684" y="2408114"/>
            <a:ext cx="5495925" cy="461665"/>
          </a:xfrm>
          <a:prstGeom prst="rect">
            <a:avLst/>
          </a:prstGeom>
          <a:noFill/>
          <a:ln w="9525">
            <a:noFill/>
            <a:miter lim="800000"/>
            <a:headEnd/>
            <a:tailEnd/>
          </a:ln>
        </p:spPr>
        <p:txBody>
          <a:bodyPr>
            <a:spAutoFit/>
          </a:bodyPr>
          <a:lstStyle/>
          <a:p>
            <a:pPr fontAlgn="base">
              <a:spcBef>
                <a:spcPct val="0"/>
              </a:spcBef>
            </a:pPr>
            <a:r>
              <a:rPr lang="zh-CN" altLang="en-US" sz="2400" dirty="0">
                <a:solidFill>
                  <a:srgbClr val="000099"/>
                </a:solidFill>
                <a:latin typeface="幼圆" pitchFamily="49" charset="-122"/>
                <a:ea typeface="幼圆" pitchFamily="49" charset="-122"/>
              </a:rPr>
              <a:t>是一种</a:t>
            </a:r>
            <a:r>
              <a:rPr lang="zh-CN" altLang="en-US" sz="2400" dirty="0">
                <a:solidFill>
                  <a:srgbClr val="FF0000"/>
                </a:solidFill>
                <a:latin typeface="幼圆" pitchFamily="49" charset="-122"/>
                <a:ea typeface="幼圆" pitchFamily="49" charset="-122"/>
              </a:rPr>
              <a:t>顺序存储结构</a:t>
            </a:r>
            <a:r>
              <a:rPr lang="zh-CN" altLang="en-US" sz="2400" dirty="0">
                <a:solidFill>
                  <a:srgbClr val="000099"/>
                </a:solidFill>
                <a:latin typeface="幼圆" pitchFamily="49" charset="-122"/>
                <a:ea typeface="幼圆" pitchFamily="49" charset="-122"/>
              </a:rPr>
              <a:t>,读取速度快。</a:t>
            </a:r>
          </a:p>
        </p:txBody>
      </p:sp>
      <p:grpSp>
        <p:nvGrpSpPr>
          <p:cNvPr id="3" name="Group 72"/>
          <p:cNvGrpSpPr>
            <a:grpSpLocks/>
          </p:cNvGrpSpPr>
          <p:nvPr/>
        </p:nvGrpSpPr>
        <p:grpSpPr bwMode="auto">
          <a:xfrm>
            <a:off x="956321" y="50675"/>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a:solidFill>
                    <a:srgbClr val="003399"/>
                  </a:solidFill>
                  <a:latin typeface="黑体" pitchFamily="2" charset="-122"/>
                  <a:ea typeface="黑体" pitchFamily="2" charset="-122"/>
                </a:rPr>
                <a:t> </a:t>
              </a:r>
              <a:r>
                <a:rPr kumimoji="1" lang="en-US" altLang="zh-CN" sz="2900">
                  <a:solidFill>
                    <a:srgbClr val="003399"/>
                  </a:solidFill>
                  <a:latin typeface="黑体" pitchFamily="2" charset="-122"/>
                  <a:ea typeface="黑体" pitchFamily="2" charset="-122"/>
                </a:rPr>
                <a:t>2.2.3 </a:t>
              </a:r>
              <a:r>
                <a:rPr kumimoji="1" lang="zh-CN" altLang="en-US" sz="290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1631504" y="6207001"/>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dirty="0">
                <a:solidFill>
                  <a:srgbClr val="000099"/>
                </a:solidFill>
                <a:ea typeface="幼圆" pitchFamily="49" charset="-122"/>
              </a:rPr>
              <a:t>(3)</a:t>
            </a:r>
            <a:r>
              <a:rPr lang="zh-CN" altLang="en-US" sz="250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1478608" y="1003175"/>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a:solidFill>
                    <a:srgbClr val="FFFF00"/>
                  </a:solidFill>
                  <a:latin typeface="黑体" pitchFamily="2" charset="-122"/>
                  <a:ea typeface="黑体" pitchFamily="2" charset="-122"/>
                </a:rPr>
                <a:t>1.优点</a:t>
              </a:r>
              <a:endParaRPr lang="zh-CN" altLang="en-US" sz="280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8674746" y="6046663"/>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dirty="0">
                  <a:solidFill>
                    <a:srgbClr val="FF3300"/>
                  </a:solidFill>
                  <a:ea typeface="幼圆" pitchFamily="49" charset="-122"/>
                </a:rPr>
                <a:t>O</a:t>
              </a:r>
              <a:r>
                <a:rPr lang="en-US" altLang="zh-CN" sz="3000" dirty="0">
                  <a:solidFill>
                    <a:srgbClr val="FF3300"/>
                  </a:solidFill>
                  <a:ea typeface="幼圆" pitchFamily="49" charset="-122"/>
                </a:rPr>
                <a:t>(n)</a:t>
              </a:r>
              <a:endParaRPr lang="zh-CN" altLang="en-US" sz="3000" dirty="0">
                <a:solidFill>
                  <a:srgbClr val="FF3300"/>
                </a:solidFill>
                <a:ea typeface="幼圆" pitchFamily="49" charset="-122"/>
              </a:endParaRPr>
            </a:p>
          </p:txBody>
        </p:sp>
      </p:grpSp>
      <p:grpSp>
        <p:nvGrpSpPr>
          <p:cNvPr id="6" name="Group 78"/>
          <p:cNvGrpSpPr>
            <a:grpSpLocks/>
          </p:cNvGrpSpPr>
          <p:nvPr/>
        </p:nvGrpSpPr>
        <p:grpSpPr bwMode="auto">
          <a:xfrm>
            <a:off x="5958534" y="909513"/>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a:solidFill>
                    <a:schemeClr val="accent2"/>
                  </a:solidFill>
                  <a:ea typeface="幼圆" pitchFamily="49" charset="-122"/>
                </a:rPr>
                <a:t> </a:t>
              </a:r>
              <a:r>
                <a:rPr lang="en-US" altLang="zh-CN" sz="220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a:solidFill>
                    <a:schemeClr val="accent2"/>
                  </a:solidFill>
                  <a:ea typeface="幼圆" pitchFamily="49" charset="-122"/>
                </a:rPr>
                <a:t>)+(i</a:t>
              </a:r>
              <a:r>
                <a:rPr lang="en-US" altLang="zh-CN" sz="2200">
                  <a:solidFill>
                    <a:schemeClr val="accent2"/>
                  </a:solidFill>
                  <a:ea typeface="幼圆" pitchFamily="49" charset="-122"/>
                  <a:sym typeface="Symbol" pitchFamily="18" charset="2"/>
                </a:rPr>
                <a:t></a:t>
              </a:r>
              <a:r>
                <a:rPr lang="en-US" altLang="zh-CN" sz="2200">
                  <a:solidFill>
                    <a:schemeClr val="accent2"/>
                  </a:solidFill>
                  <a:ea typeface="幼圆" pitchFamily="49" charset="-122"/>
                </a:rPr>
                <a:t>1)</a:t>
              </a:r>
              <a:r>
                <a:rPr lang="en-US" altLang="zh-CN" sz="2200">
                  <a:solidFill>
                    <a:schemeClr val="accent2"/>
                  </a:solidFill>
                  <a:ea typeface="幼圆" pitchFamily="49" charset="-122"/>
                  <a:sym typeface="Symbol" pitchFamily="18" charset="2"/>
                </a:rPr>
                <a:t></a:t>
              </a:r>
              <a:r>
                <a:rPr lang="en-US" altLang="zh-CN" sz="2200">
                  <a:solidFill>
                    <a:schemeClr val="accent2"/>
                  </a:solidFill>
                  <a:ea typeface="幼圆" pitchFamily="49" charset="-122"/>
                </a:rPr>
                <a:t>k</a:t>
              </a:r>
              <a:endParaRPr lang="zh-CN" altLang="en-US" sz="220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a:solidFill>
                  <a:schemeClr val="bg1"/>
                </a:solidFill>
                <a:ea typeface="宋体" charset="-122"/>
              </a:endParaRPr>
            </a:p>
          </p:txBody>
        </p:sp>
      </p:grpSp>
      <p:grpSp>
        <p:nvGrpSpPr>
          <p:cNvPr id="24" name="Group 78"/>
          <p:cNvGrpSpPr>
            <a:grpSpLocks/>
          </p:cNvGrpSpPr>
          <p:nvPr/>
        </p:nvGrpSpPr>
        <p:grpSpPr bwMode="auto">
          <a:xfrm>
            <a:off x="6149790" y="5445223"/>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a:solidFill>
                    <a:schemeClr val="accent2"/>
                  </a:solidFill>
                  <a:ea typeface="幼圆" pitchFamily="49" charset="-122"/>
                </a:rPr>
                <a:t>需要频繁的移动数据</a:t>
              </a: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a:solidFill>
                  <a:schemeClr val="bg1"/>
                </a:solidFill>
                <a:ea typeface="宋体" charset="-122"/>
              </a:endParaRPr>
            </a:p>
          </p:txBody>
        </p:sp>
      </p:grpSp>
      <p:sp>
        <p:nvSpPr>
          <p:cNvPr id="27" name="Text Box 2"/>
          <p:cNvSpPr txBox="1">
            <a:spLocks noChangeArrowheads="1"/>
          </p:cNvSpPr>
          <p:nvPr/>
        </p:nvSpPr>
        <p:spPr bwMode="auto">
          <a:xfrm>
            <a:off x="1847528" y="3861048"/>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dirty="0">
                <a:solidFill>
                  <a:srgbClr val="000099"/>
                </a:solidFill>
                <a:ea typeface="幼圆" pitchFamily="49" charset="-122"/>
              </a:rPr>
              <a:t>(</a:t>
            </a:r>
            <a:r>
              <a:rPr lang="en-US" altLang="zh-CN" sz="2400" dirty="0">
                <a:solidFill>
                  <a:srgbClr val="000099"/>
                </a:solidFill>
                <a:ea typeface="幼圆" pitchFamily="49" charset="-122"/>
              </a:rPr>
              <a:t>4</a:t>
            </a:r>
            <a:r>
              <a:rPr lang="zh-CN" altLang="en-US" sz="2400" dirty="0">
                <a:solidFill>
                  <a:srgbClr val="000099"/>
                </a:solidFill>
                <a:ea typeface="幼圆" pitchFamily="49" charset="-122"/>
              </a:rPr>
              <a:t>)</a:t>
            </a:r>
            <a:r>
              <a:rPr lang="zh-CN" altLang="en-US" sz="2400" dirty="0">
                <a:solidFill>
                  <a:srgbClr val="000099"/>
                </a:solidFill>
                <a:latin typeface="幼圆" pitchFamily="49" charset="-122"/>
                <a:ea typeface="幼圆" pitchFamily="49" charset="-122"/>
              </a:rPr>
              <a:t>  对于有序表，可使用折半查找等快速查找算法，</a:t>
            </a:r>
            <a:r>
              <a:rPr lang="zh-CN" altLang="en-US" sz="2400" b="1" dirty="0">
                <a:solidFill>
                  <a:srgbClr val="FF0000"/>
                </a:solidFill>
                <a:latin typeface="幼圆" pitchFamily="49" charset="-122"/>
                <a:ea typeface="幼圆" pitchFamily="49" charset="-122"/>
              </a:rPr>
              <a:t>查找效率高</a:t>
            </a:r>
            <a:r>
              <a:rPr lang="zh-CN" altLang="en-US" sz="2400" dirty="0">
                <a:solidFill>
                  <a:srgbClr val="000099"/>
                </a:solidFill>
                <a:latin typeface="幼圆" pitchFamily="49" charset="-122"/>
                <a:ea typeface="幼圆" pitchFamily="49" charset="-122"/>
              </a:rPr>
              <a:t>。</a:t>
            </a:r>
          </a:p>
        </p:txBody>
      </p:sp>
      <p:sp>
        <p:nvSpPr>
          <p:cNvPr id="29" name="Rectangle 79"/>
          <p:cNvSpPr>
            <a:spLocks noChangeArrowheads="1"/>
          </p:cNvSpPr>
          <p:nvPr/>
        </p:nvSpPr>
        <p:spPr bwMode="auto">
          <a:xfrm>
            <a:off x="4583832" y="4437111"/>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a:solidFill>
                  <a:schemeClr val="accent2"/>
                </a:solidFill>
                <a:ea typeface="幼圆" pitchFamily="49" charset="-122"/>
              </a:rPr>
              <a:t>对于</a:t>
            </a:r>
            <a:r>
              <a:rPr lang="zh-CN" altLang="en-US" b="1" dirty="0">
                <a:solidFill>
                  <a:schemeClr val="accent2"/>
                </a:solidFill>
                <a:ea typeface="幼圆" pitchFamily="49" charset="-122"/>
              </a:rPr>
              <a:t>动态表</a:t>
            </a:r>
            <a:r>
              <a:rPr lang="zh-CN" altLang="en-US" dirty="0">
                <a:solidFill>
                  <a:schemeClr val="accent2"/>
                </a:solidFill>
                <a:ea typeface="幼圆" pitchFamily="49" charset="-122"/>
              </a:rPr>
              <a:t>（即需要频繁插入和删除操作的表）往往由于问题规模不知，如果采用顺序结构的话，需要事先分配很大的空间，造成空间浪费或空间不足。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1703512" y="3645024"/>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dirty="0">
                <a:solidFill>
                  <a:srgbClr val="003399"/>
                </a:solidFill>
                <a:ea typeface="宋体" charset="-122"/>
              </a:rPr>
              <a:t>a</a:t>
            </a:r>
            <a:r>
              <a:rPr lang="en-US" altLang="zh-CN" sz="3300" baseline="-25000" dirty="0">
                <a:solidFill>
                  <a:srgbClr val="003399"/>
                </a:solidFill>
                <a:ea typeface="宋体" charset="-122"/>
              </a:rPr>
              <a:t>1</a:t>
            </a:r>
            <a:r>
              <a:rPr lang="en-US" altLang="zh-CN" sz="3300" dirty="0">
                <a:solidFill>
                  <a:srgbClr val="003399"/>
                </a:solidFill>
                <a:ea typeface="宋体" charset="-122"/>
              </a:rPr>
              <a:t>, a</a:t>
            </a:r>
            <a:r>
              <a:rPr lang="en-US" altLang="zh-CN" sz="3300" baseline="-25000" dirty="0">
                <a:solidFill>
                  <a:srgbClr val="003399"/>
                </a:solidFill>
                <a:ea typeface="宋体" charset="-122"/>
              </a:rPr>
              <a:t>2</a:t>
            </a:r>
            <a:r>
              <a:rPr lang="en-US" altLang="zh-CN" sz="3300" dirty="0">
                <a:solidFill>
                  <a:srgbClr val="003399"/>
                </a:solidFill>
                <a:ea typeface="宋体" charset="-122"/>
              </a:rPr>
              <a:t>, a</a:t>
            </a:r>
            <a:r>
              <a:rPr lang="en-US" altLang="zh-CN" sz="3300" baseline="-25000" dirty="0">
                <a:solidFill>
                  <a:srgbClr val="003399"/>
                </a:solidFill>
                <a:ea typeface="宋体" charset="-122"/>
              </a:rPr>
              <a:t>3</a:t>
            </a:r>
            <a:r>
              <a:rPr lang="en-US" altLang="zh-CN" sz="3300" dirty="0">
                <a:solidFill>
                  <a:srgbClr val="003399"/>
                </a:solidFill>
                <a:ea typeface="宋体" charset="-122"/>
              </a:rPr>
              <a:t>,  </a:t>
            </a:r>
            <a:r>
              <a:rPr lang="en-US" altLang="zh-CN" sz="3300" dirty="0">
                <a:solidFill>
                  <a:srgbClr val="003399"/>
                </a:solidFill>
                <a:ea typeface="宋体" charset="-122"/>
                <a:cs typeface="Times New Roman" pitchFamily="18" charset="0"/>
              </a:rPr>
              <a:t>…,</a:t>
            </a:r>
            <a:r>
              <a:rPr lang="en-US" altLang="zh-CN" sz="3300" dirty="0">
                <a:solidFill>
                  <a:srgbClr val="003399"/>
                </a:solidFill>
                <a:ea typeface="宋体" charset="-122"/>
              </a:rPr>
              <a:t> </a:t>
            </a:r>
            <a:r>
              <a:rPr lang="en-US" altLang="zh-CN" sz="330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dirty="0">
                <a:solidFill>
                  <a:srgbClr val="003399"/>
                </a:solidFill>
                <a:ea typeface="宋体" charset="-122"/>
              </a:rPr>
              <a:t>, a</a:t>
            </a:r>
            <a:r>
              <a:rPr lang="en-US" altLang="zh-CN" sz="3300" baseline="-25000" dirty="0">
                <a:solidFill>
                  <a:srgbClr val="003399"/>
                </a:solidFill>
                <a:ea typeface="宋体" charset="-122"/>
              </a:rPr>
              <a:t>i+1</a:t>
            </a:r>
            <a:r>
              <a:rPr lang="en-US" altLang="zh-CN" sz="3300" dirty="0">
                <a:solidFill>
                  <a:srgbClr val="003399"/>
                </a:solidFill>
                <a:ea typeface="宋体" charset="-122"/>
              </a:rPr>
              <a:t>, a</a:t>
            </a:r>
            <a:r>
              <a:rPr lang="en-US" altLang="zh-CN" sz="3300" baseline="-25000" dirty="0">
                <a:solidFill>
                  <a:srgbClr val="003399"/>
                </a:solidFill>
                <a:ea typeface="宋体" charset="-122"/>
              </a:rPr>
              <a:t>i+2</a:t>
            </a:r>
            <a:r>
              <a:rPr lang="en-US" altLang="zh-CN" sz="330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4370512" y="4330823"/>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4141912" y="3441823"/>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dirty="0">
                <a:solidFill>
                  <a:srgbClr val="FF0000"/>
                </a:solidFill>
                <a:ea typeface="宋体" charset="-122"/>
              </a:rPr>
              <a:t>item</a:t>
            </a:r>
          </a:p>
        </p:txBody>
      </p:sp>
      <p:grpSp>
        <p:nvGrpSpPr>
          <p:cNvPr id="2" name="Group 9"/>
          <p:cNvGrpSpPr>
            <a:grpSpLocks/>
          </p:cNvGrpSpPr>
          <p:nvPr/>
        </p:nvGrpSpPr>
        <p:grpSpPr bwMode="auto">
          <a:xfrm>
            <a:off x="4408612" y="4227637"/>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a:solidFill>
                    <a:srgbClr val="00AA00"/>
                  </a:solidFill>
                  <a:ea typeface="黑体" pitchFamily="2" charset="-122"/>
                </a:rPr>
                <a:t>依次后移一个位置</a:t>
              </a:r>
            </a:p>
          </p:txBody>
        </p:sp>
      </p:grpSp>
      <p:grpSp>
        <p:nvGrpSpPr>
          <p:cNvPr id="3" name="Group 22"/>
          <p:cNvGrpSpPr>
            <a:grpSpLocks/>
          </p:cNvGrpSpPr>
          <p:nvPr/>
        </p:nvGrpSpPr>
        <p:grpSpPr bwMode="auto">
          <a:xfrm>
            <a:off x="6961312" y="3041526"/>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756" cy="388"/>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dirty="0">
                  <a:solidFill>
                    <a:srgbClr val="FF3300"/>
                  </a:solidFill>
                  <a:ea typeface="宋体" charset="-122"/>
                </a:rPr>
                <a:t>a</a:t>
              </a:r>
              <a:r>
                <a:rPr lang="en-US" altLang="zh-CN" sz="3400" baseline="-42000" dirty="0">
                  <a:solidFill>
                    <a:srgbClr val="FF3300"/>
                  </a:solidFill>
                  <a:ea typeface="宋体" charset="-122"/>
                </a:rPr>
                <a:t>i</a:t>
              </a:r>
              <a:r>
                <a:rPr lang="en-US" altLang="zh-CN" sz="3400" dirty="0">
                  <a:solidFill>
                    <a:srgbClr val="FF3300"/>
                  </a:solidFill>
                  <a:ea typeface="宋体" charset="-122"/>
                  <a:sym typeface="Symbol" pitchFamily="18" charset="2"/>
                </a:rPr>
                <a:t></a:t>
              </a:r>
              <a:r>
                <a:rPr lang="en-US" altLang="zh-CN" sz="3400" dirty="0">
                  <a:solidFill>
                    <a:srgbClr val="FF3300"/>
                  </a:solidFill>
                  <a:ea typeface="宋体" charset="-122"/>
                </a:rPr>
                <a:t>a</a:t>
              </a:r>
              <a:r>
                <a:rPr lang="en-US" altLang="zh-CN" sz="3400" baseline="-46000" dirty="0">
                  <a:solidFill>
                    <a:srgbClr val="FF3300"/>
                  </a:solidFill>
                  <a:ea typeface="宋体" charset="-122"/>
                </a:rPr>
                <a:t>i+1</a:t>
              </a:r>
              <a:endParaRPr lang="en-US" altLang="zh-CN" sz="340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dirty="0">
                  <a:solidFill>
                    <a:schemeClr val="accent2"/>
                  </a:solidFill>
                  <a:ea typeface="宋体" charset="-122"/>
                </a:rPr>
                <a:t>1</a:t>
              </a:r>
              <a:r>
                <a:rPr lang="en-US" altLang="zh-CN" sz="230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2236912" y="5149973"/>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dirty="0">
                  <a:solidFill>
                    <a:srgbClr val="003399"/>
                  </a:solidFill>
                  <a:ea typeface="幼圆" pitchFamily="49" charset="-122"/>
                </a:rPr>
                <a:t>for(j</a:t>
              </a:r>
              <a:r>
                <a:rPr lang="en-US" altLang="zh-CN" sz="2600" dirty="0">
                  <a:solidFill>
                    <a:srgbClr val="003399"/>
                  </a:solidFill>
                  <a:ea typeface="幼圆" pitchFamily="49" charset="-122"/>
                  <a:sym typeface="Symbol" pitchFamily="18" charset="2"/>
                </a:rPr>
                <a:t>=</a:t>
              </a:r>
              <a:r>
                <a:rPr lang="en-US" altLang="zh-CN" sz="2600" dirty="0">
                  <a:solidFill>
                    <a:srgbClr val="003399"/>
                  </a:solidFill>
                  <a:ea typeface="幼圆" pitchFamily="49" charset="-122"/>
                </a:rPr>
                <a:t>n</a:t>
              </a:r>
              <a:r>
                <a:rPr lang="en-US" altLang="zh-CN" sz="2600" dirty="0">
                  <a:solidFill>
                    <a:srgbClr val="003399"/>
                  </a:solidFill>
                  <a:latin typeface="宋体" charset="-122"/>
                  <a:ea typeface="宋体" charset="-122"/>
                  <a:sym typeface="Symbol" pitchFamily="18" charset="2"/>
                </a:rPr>
                <a:t>-</a:t>
              </a:r>
              <a:r>
                <a:rPr lang="en-US" altLang="zh-CN" sz="2600" dirty="0">
                  <a:solidFill>
                    <a:srgbClr val="003399"/>
                  </a:solidFill>
                  <a:ea typeface="幼圆" pitchFamily="49" charset="-122"/>
                </a:rPr>
                <a:t>1;j&gt;=</a:t>
              </a:r>
              <a:r>
                <a:rPr lang="en-US" altLang="zh-CN" sz="2600" dirty="0" err="1">
                  <a:solidFill>
                    <a:srgbClr val="003399"/>
                  </a:solidFill>
                  <a:ea typeface="幼圆" pitchFamily="49" charset="-122"/>
                </a:rPr>
                <a:t>i;j</a:t>
              </a:r>
              <a:r>
                <a:rPr lang="en-US" altLang="zh-CN" sz="2600" dirty="0">
                  <a:solidFill>
                    <a:srgbClr val="003399"/>
                  </a:solidFill>
                  <a:latin typeface="宋体" charset="-122"/>
                  <a:ea typeface="宋体" charset="-122"/>
                  <a:sym typeface="Symbol" pitchFamily="18" charset="2"/>
                </a:rPr>
                <a:t>--</a:t>
              </a:r>
              <a:r>
                <a:rPr lang="en-US" altLang="zh-CN" sz="2600" dirty="0">
                  <a:solidFill>
                    <a:srgbClr val="003399"/>
                  </a:solidFill>
                  <a:ea typeface="幼圆" pitchFamily="49" charset="-122"/>
                </a:rPr>
                <a:t>)</a:t>
              </a:r>
            </a:p>
            <a:p>
              <a:pPr>
                <a:lnSpc>
                  <a:spcPct val="75000"/>
                </a:lnSpc>
                <a:spcBef>
                  <a:spcPct val="0"/>
                </a:spcBef>
              </a:pPr>
              <a:r>
                <a:rPr lang="en-US" altLang="zh-CN" sz="2600" dirty="0">
                  <a:solidFill>
                    <a:srgbClr val="003399"/>
                  </a:solidFill>
                  <a:ea typeface="幼圆" pitchFamily="49" charset="-122"/>
                </a:rPr>
                <a:t>      list[j+1]=list[j];</a:t>
              </a:r>
            </a:p>
            <a:p>
              <a:pPr>
                <a:lnSpc>
                  <a:spcPct val="75000"/>
                </a:lnSpc>
                <a:spcBef>
                  <a:spcPct val="0"/>
                </a:spcBef>
              </a:pPr>
              <a:r>
                <a:rPr lang="en-US" altLang="zh-CN" sz="2600" dirty="0">
                  <a:solidFill>
                    <a:srgbClr val="003399"/>
                  </a:solidFill>
                  <a:ea typeface="幼圆" pitchFamily="49" charset="-122"/>
                </a:rPr>
                <a:t>list[</a:t>
              </a:r>
              <a:r>
                <a:rPr lang="en-US" altLang="zh-CN" sz="2600" dirty="0" err="1">
                  <a:solidFill>
                    <a:srgbClr val="003399"/>
                  </a:solidFill>
                  <a:ea typeface="幼圆" pitchFamily="49" charset="-122"/>
                </a:rPr>
                <a:t>i</a:t>
              </a:r>
              <a:r>
                <a:rPr lang="en-US" altLang="zh-CN" sz="2600" dirty="0">
                  <a:solidFill>
                    <a:srgbClr val="003399"/>
                  </a:solidFill>
                  <a:ea typeface="幼圆" pitchFamily="49" charset="-122"/>
                </a:rPr>
                <a:t>]</a:t>
              </a:r>
              <a:r>
                <a:rPr lang="en-US" altLang="zh-CN" sz="2600" dirty="0">
                  <a:solidFill>
                    <a:srgbClr val="003399"/>
                  </a:solidFill>
                  <a:ea typeface="幼圆" pitchFamily="49" charset="-122"/>
                  <a:sym typeface="Symbol" pitchFamily="18" charset="2"/>
                </a:rPr>
                <a:t>=</a:t>
              </a:r>
              <a:r>
                <a:rPr lang="en-US" altLang="zh-CN" sz="2600" dirty="0">
                  <a:solidFill>
                    <a:srgbClr val="003399"/>
                  </a:solidFill>
                  <a:ea typeface="幼圆" pitchFamily="49" charset="-122"/>
                </a:rPr>
                <a:t>item;</a:t>
              </a:r>
            </a:p>
            <a:p>
              <a:pPr>
                <a:lnSpc>
                  <a:spcPct val="75000"/>
                </a:lnSpc>
                <a:spcBef>
                  <a:spcPct val="0"/>
                </a:spcBef>
              </a:pPr>
              <a:r>
                <a:rPr lang="en-US" altLang="zh-CN" sz="2600" dirty="0">
                  <a:solidFill>
                    <a:srgbClr val="003399"/>
                  </a:solidFill>
                  <a:ea typeface="幼圆" pitchFamily="49" charset="-122"/>
                </a:rPr>
                <a:t>n++;</a:t>
              </a:r>
            </a:p>
          </p:txBody>
        </p:sp>
        <p:sp>
          <p:nvSpPr>
            <p:cNvPr id="71703" name="Rectangle 32"/>
            <p:cNvSpPr>
              <a:spLocks noChangeArrowheads="1"/>
            </p:cNvSpPr>
            <p:nvPr/>
          </p:nvSpPr>
          <p:spPr bwMode="auto">
            <a:xfrm>
              <a:off x="1011" y="3324"/>
              <a:ext cx="334" cy="529"/>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a:solidFill>
                    <a:srgbClr val="FF3300"/>
                  </a:solidFill>
                  <a:latin typeface="黑体" pitchFamily="2" charset="-122"/>
                  <a:ea typeface="黑体" pitchFamily="2" charset="-122"/>
                </a:rPr>
                <a:t>插</a:t>
              </a:r>
            </a:p>
            <a:p>
              <a:pPr>
                <a:lnSpc>
                  <a:spcPct val="90000"/>
                </a:lnSpc>
                <a:spcBef>
                  <a:spcPct val="0"/>
                </a:spcBef>
              </a:pPr>
              <a:r>
                <a:rPr lang="zh-CN" altLang="en-US" sz="270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1322512" y="2635374"/>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1705100" y="425573"/>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dirty="0">
                  <a:solidFill>
                    <a:srgbClr val="003399"/>
                  </a:solidFill>
                  <a:latin typeface="幼圆" pitchFamily="49" charset="-122"/>
                  <a:ea typeface="幼圆" pitchFamily="49" charset="-122"/>
                </a:rPr>
                <a:t>    已知长度为</a:t>
              </a:r>
              <a:r>
                <a:rPr lang="en-US" altLang="zh-CN" sz="2600" dirty="0">
                  <a:solidFill>
                    <a:srgbClr val="003399"/>
                  </a:solidFill>
                  <a:ea typeface="幼圆" pitchFamily="49" charset="-122"/>
                </a:rPr>
                <a:t>n </a:t>
              </a:r>
              <a:r>
                <a:rPr lang="zh-CN" altLang="en-US" sz="2600" dirty="0">
                  <a:solidFill>
                    <a:srgbClr val="003399"/>
                  </a:solidFill>
                  <a:latin typeface="幼圆" pitchFamily="49" charset="-122"/>
                  <a:ea typeface="幼圆" pitchFamily="49" charset="-122"/>
                </a:rPr>
                <a:t>的非空线性表</a:t>
              </a:r>
              <a:r>
                <a:rPr lang="en-US" altLang="zh-CN" sz="2600" dirty="0">
                  <a:solidFill>
                    <a:srgbClr val="003399"/>
                  </a:solidFill>
                  <a:ea typeface="幼圆" pitchFamily="49" charset="-122"/>
                </a:rPr>
                <a:t>list</a:t>
              </a:r>
              <a:r>
                <a:rPr lang="zh-CN" altLang="en-US" sz="2600" dirty="0">
                  <a:solidFill>
                    <a:srgbClr val="003399"/>
                  </a:solidFill>
                  <a:latin typeface="幼圆" pitchFamily="49" charset="-122"/>
                  <a:ea typeface="幼圆" pitchFamily="49" charset="-122"/>
                </a:rPr>
                <a:t>采用顺序存储结构,并且数据元素按值的大小非递减排列</a:t>
              </a:r>
              <a:r>
                <a:rPr lang="en-US" altLang="zh-CN" sz="2600" dirty="0">
                  <a:solidFill>
                    <a:srgbClr val="003399"/>
                  </a:solidFill>
                  <a:latin typeface="幼圆" pitchFamily="49" charset="-122"/>
                  <a:ea typeface="幼圆" pitchFamily="49" charset="-122"/>
                </a:rPr>
                <a:t>(</a:t>
              </a:r>
              <a:r>
                <a:rPr lang="zh-CN" altLang="en-US" sz="2600" dirty="0">
                  <a:solidFill>
                    <a:srgbClr val="003399"/>
                  </a:solidFill>
                  <a:latin typeface="幼圆" pitchFamily="49" charset="-122"/>
                  <a:ea typeface="幼圆" pitchFamily="49" charset="-122"/>
                </a:rPr>
                <a:t>有序</a:t>
              </a:r>
              <a:r>
                <a:rPr lang="en-US" altLang="zh-CN" sz="2600" dirty="0">
                  <a:solidFill>
                    <a:srgbClr val="003399"/>
                  </a:solidFill>
                  <a:latin typeface="幼圆" pitchFamily="49" charset="-122"/>
                  <a:ea typeface="幼圆" pitchFamily="49" charset="-122"/>
                </a:rPr>
                <a:t>)</a:t>
              </a:r>
              <a:r>
                <a:rPr lang="zh-CN" altLang="en-US" sz="2600" dirty="0">
                  <a:solidFill>
                    <a:srgbClr val="003399"/>
                  </a:solidFill>
                  <a:latin typeface="幼圆" pitchFamily="49" charset="-122"/>
                  <a:ea typeface="幼圆" pitchFamily="49" charset="-122"/>
                </a:rPr>
                <a:t>，写一算法,在该线性表中插入一个数据元素</a:t>
              </a:r>
              <a:r>
                <a:rPr lang="en-US" altLang="zh-CN" sz="2600" dirty="0">
                  <a:solidFill>
                    <a:srgbClr val="003399"/>
                  </a:solidFill>
                  <a:ea typeface="幼圆" pitchFamily="49" charset="-122"/>
                </a:rPr>
                <a:t>item</a:t>
              </a:r>
              <a:r>
                <a:rPr lang="en-US" altLang="zh-CN" sz="2600" dirty="0">
                  <a:solidFill>
                    <a:srgbClr val="003399"/>
                  </a:solidFill>
                  <a:latin typeface="幼圆" pitchFamily="49" charset="-122"/>
                  <a:ea typeface="幼圆" pitchFamily="49" charset="-122"/>
                </a:rPr>
                <a:t>,</a:t>
              </a:r>
              <a:r>
                <a:rPr lang="zh-CN" altLang="en-US" sz="260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1290762" y="89024"/>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a:solidFill>
                    <a:srgbClr val="FF3300"/>
                  </a:solidFill>
                  <a:latin typeface="方正舒体" pitchFamily="2" charset="-122"/>
                  <a:ea typeface="华文新魏" pitchFamily="2" charset="-122"/>
                </a:rPr>
                <a:t>例</a:t>
              </a:r>
              <a:endParaRPr kumimoji="1" lang="zh-CN" altLang="en-US" sz="600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2175817" y="1282898"/>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a:solidFill>
                  <a:srgbClr val="003399"/>
                </a:solidFill>
                <a:ea typeface="幼圆" pitchFamily="49" charset="-122"/>
              </a:rPr>
              <a:t>1.  </a:t>
            </a:r>
            <a:r>
              <a:rPr lang="zh-CN" altLang="en-US" sz="260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2585393" y="1738512"/>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a:solidFill>
                  <a:schemeClr val="accent2"/>
                </a:solidFill>
                <a:latin typeface="幼圆" pitchFamily="49" charset="-122"/>
                <a:ea typeface="幼圆" pitchFamily="49" charset="-122"/>
              </a:rPr>
              <a:t>从表的第一个元素开始进行比较，若有关系</a:t>
            </a:r>
            <a:endParaRPr lang="en-US" altLang="zh-CN" sz="260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a:solidFill>
                  <a:schemeClr val="accent2"/>
                </a:solidFill>
                <a:ea typeface="幼圆" pitchFamily="49" charset="-122"/>
              </a:rPr>
              <a:t>              </a:t>
            </a:r>
            <a:r>
              <a:rPr lang="en-US" altLang="zh-CN" sz="260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a:solidFill>
                  <a:schemeClr val="accent2"/>
                </a:solidFill>
                <a:latin typeface="幼圆" pitchFamily="49" charset="-122"/>
                <a:ea typeface="幼圆" pitchFamily="49" charset="-122"/>
              </a:rPr>
              <a:t>则找到插入位置为表的第</a:t>
            </a:r>
            <a:r>
              <a:rPr lang="en-US" altLang="zh-CN" sz="2600">
                <a:solidFill>
                  <a:schemeClr val="accent2"/>
                </a:solidFill>
                <a:ea typeface="幼圆" pitchFamily="49" charset="-122"/>
              </a:rPr>
              <a:t>i</a:t>
            </a:r>
            <a:r>
              <a:rPr lang="zh-CN" altLang="en-US" sz="2600">
                <a:solidFill>
                  <a:schemeClr val="accent2"/>
                </a:solidFill>
                <a:latin typeface="幼圆" pitchFamily="49" charset="-122"/>
                <a:ea typeface="幼圆" pitchFamily="49" charset="-122"/>
              </a:rPr>
              <a:t>个位置。</a:t>
            </a:r>
            <a:endParaRPr lang="en-US" altLang="zh-CN" sz="260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2207568" y="2852936"/>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a:solidFill>
                  <a:srgbClr val="000099"/>
                </a:solidFill>
                <a:ea typeface="幼圆" pitchFamily="49" charset="-122"/>
              </a:rPr>
              <a:t>2.  </a:t>
            </a:r>
            <a:r>
              <a:rPr lang="zh-CN" altLang="en-US" sz="2600">
                <a:solidFill>
                  <a:srgbClr val="000099"/>
                </a:solidFill>
                <a:latin typeface="幼圆" pitchFamily="49" charset="-122"/>
                <a:ea typeface="幼圆" pitchFamily="49" charset="-122"/>
              </a:rPr>
              <a:t>将第</a:t>
            </a:r>
            <a:r>
              <a:rPr lang="en-US" altLang="zh-CN" sz="2600">
                <a:solidFill>
                  <a:srgbClr val="000099"/>
                </a:solidFill>
                <a:ea typeface="幼圆" pitchFamily="49" charset="-122"/>
              </a:rPr>
              <a:t>i</a:t>
            </a:r>
            <a:r>
              <a:rPr lang="zh-CN" altLang="en-US" sz="2600">
                <a:solidFill>
                  <a:srgbClr val="000099"/>
                </a:solidFill>
                <a:latin typeface="幼圆" pitchFamily="49" charset="-122"/>
                <a:ea typeface="幼圆" pitchFamily="49" charset="-122"/>
              </a:rPr>
              <a:t>个元素至第</a:t>
            </a:r>
            <a:r>
              <a:rPr lang="en-US" altLang="zh-CN" sz="2600">
                <a:solidFill>
                  <a:srgbClr val="000099"/>
                </a:solidFill>
                <a:ea typeface="幼圆" pitchFamily="49" charset="-122"/>
              </a:rPr>
              <a:t>n</a:t>
            </a:r>
            <a:r>
              <a:rPr lang="zh-CN" altLang="en-US" sz="260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2225030" y="3233936"/>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a:solidFill>
                  <a:srgbClr val="000099"/>
                </a:solidFill>
                <a:ea typeface="幼圆" pitchFamily="49" charset="-122"/>
              </a:rPr>
              <a:t>3.</a:t>
            </a:r>
            <a:r>
              <a:rPr lang="en-US" altLang="zh-CN" sz="2600">
                <a:solidFill>
                  <a:srgbClr val="000099"/>
                </a:solidFill>
                <a:latin typeface="幼圆" pitchFamily="49" charset="-122"/>
                <a:ea typeface="幼圆" pitchFamily="49" charset="-122"/>
              </a:rPr>
              <a:t> </a:t>
            </a:r>
            <a:r>
              <a:rPr lang="zh-CN" altLang="en-US" sz="2600">
                <a:solidFill>
                  <a:srgbClr val="000099"/>
                </a:solidFill>
                <a:latin typeface="幼圆" pitchFamily="49" charset="-122"/>
                <a:ea typeface="幼圆" pitchFamily="49" charset="-122"/>
              </a:rPr>
              <a:t>将</a:t>
            </a:r>
            <a:r>
              <a:rPr lang="en-US" altLang="zh-CN" sz="2600">
                <a:solidFill>
                  <a:srgbClr val="000099"/>
                </a:solidFill>
                <a:ea typeface="幼圆" pitchFamily="49" charset="-122"/>
              </a:rPr>
              <a:t>item</a:t>
            </a:r>
            <a:r>
              <a:rPr lang="zh-CN" altLang="en-US" sz="2600">
                <a:solidFill>
                  <a:srgbClr val="000099"/>
                </a:solidFill>
                <a:latin typeface="幼圆" pitchFamily="49" charset="-122"/>
                <a:ea typeface="幼圆" pitchFamily="49" charset="-122"/>
              </a:rPr>
              <a:t>插入表的第</a:t>
            </a:r>
            <a:r>
              <a:rPr lang="en-US" altLang="zh-CN" sz="2600">
                <a:solidFill>
                  <a:srgbClr val="000099"/>
                </a:solidFill>
                <a:ea typeface="幼圆" pitchFamily="49" charset="-122"/>
              </a:rPr>
              <a:t>i</a:t>
            </a:r>
            <a:r>
              <a:rPr lang="zh-CN" altLang="en-US" sz="260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2225029" y="3610173"/>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a:solidFill>
                  <a:srgbClr val="000099"/>
                </a:solidFill>
                <a:ea typeface="幼圆" pitchFamily="49" charset="-122"/>
              </a:rPr>
              <a:t>4.</a:t>
            </a:r>
            <a:r>
              <a:rPr lang="en-US" altLang="zh-CN" sz="2600">
                <a:solidFill>
                  <a:srgbClr val="000099"/>
                </a:solidFill>
                <a:latin typeface="幼圆" pitchFamily="49" charset="-122"/>
                <a:ea typeface="幼圆" pitchFamily="49" charset="-122"/>
              </a:rPr>
              <a:t> </a:t>
            </a:r>
            <a:r>
              <a:rPr lang="zh-CN" altLang="en-US" sz="2600">
                <a:solidFill>
                  <a:srgbClr val="000099"/>
                </a:solidFill>
                <a:latin typeface="幼圆" pitchFamily="49" charset="-122"/>
                <a:ea typeface="幼圆" pitchFamily="49" charset="-122"/>
              </a:rPr>
              <a:t>表的长度增</a:t>
            </a:r>
            <a:r>
              <a:rPr lang="zh-CN" altLang="en-US" sz="2600">
                <a:solidFill>
                  <a:srgbClr val="000099"/>
                </a:solidFill>
                <a:ea typeface="幼圆" pitchFamily="49" charset="-122"/>
              </a:rPr>
              <a:t>1</a:t>
            </a:r>
            <a:r>
              <a:rPr lang="zh-CN" altLang="en-US" sz="260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1361429" y="93861"/>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需要做的工作</a:t>
              </a:r>
            </a:p>
          </p:txBody>
        </p:sp>
      </p:grpSp>
      <p:grpSp>
        <p:nvGrpSpPr>
          <p:cNvPr id="3" name="Group 21"/>
          <p:cNvGrpSpPr>
            <a:grpSpLocks/>
          </p:cNvGrpSpPr>
          <p:nvPr/>
        </p:nvGrpSpPr>
        <p:grpSpPr bwMode="auto">
          <a:xfrm>
            <a:off x="1577329" y="4384874"/>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a:latin typeface="华文新魏" pitchFamily="2" charset="-122"/>
                  <a:ea typeface="华文新魏" pitchFamily="2" charset="-122"/>
                </a:rPr>
                <a:t>例</a:t>
              </a:r>
            </a:p>
          </p:txBody>
        </p:sp>
      </p:grpSp>
      <p:grpSp>
        <p:nvGrpSpPr>
          <p:cNvPr id="4" name="Group 26"/>
          <p:cNvGrpSpPr>
            <a:grpSpLocks/>
          </p:cNvGrpSpPr>
          <p:nvPr/>
        </p:nvGrpSpPr>
        <p:grpSpPr bwMode="auto">
          <a:xfrm>
            <a:off x="8430567" y="4492823"/>
            <a:ext cx="1223962" cy="503238"/>
            <a:chOff x="2147" y="3905"/>
            <a:chExt cx="771" cy="317"/>
          </a:xfrm>
        </p:grpSpPr>
        <p:sp>
          <p:nvSpPr>
            <p:cNvPr id="72719" name="Text Box 27"/>
            <p:cNvSpPr txBox="1">
              <a:spLocks noChangeArrowheads="1"/>
            </p:cNvSpPr>
            <p:nvPr/>
          </p:nvSpPr>
          <p:spPr bwMode="auto">
            <a:xfrm>
              <a:off x="2164" y="3912"/>
              <a:ext cx="664" cy="281"/>
            </a:xfrm>
            <a:prstGeom prst="rect">
              <a:avLst/>
            </a:prstGeom>
            <a:noFill/>
            <a:ln w="12700" cap="sq">
              <a:noFill/>
              <a:miter lim="800000"/>
              <a:headEnd/>
              <a:tailEnd/>
            </a:ln>
          </p:spPr>
          <p:txBody>
            <a:bodyPr wrap="none">
              <a:spAutoFit/>
            </a:bodyPr>
            <a:lstStyle/>
            <a:p>
              <a:r>
                <a:rPr lang="en-US" altLang="zh-CN" sz="230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5190479" y="4529337"/>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5323830" y="4100195"/>
            <a:ext cx="371475" cy="369332"/>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2009129" y="5207198"/>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a:solidFill>
                    <a:srgbClr val="003399"/>
                  </a:solidFill>
                  <a:ea typeface="宋体" charset="-122"/>
                </a:rPr>
                <a:t>1,  3,  5,  5,  8,  10,  </a:t>
              </a:r>
              <a:r>
                <a:rPr lang="en-US" altLang="zh-CN" sz="2800">
                  <a:solidFill>
                    <a:srgbClr val="FF0000"/>
                  </a:solidFill>
                  <a:ea typeface="宋体" charset="-122"/>
                </a:rPr>
                <a:t>12</a:t>
              </a:r>
              <a:r>
                <a:rPr lang="en-US" altLang="zh-CN" sz="280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1917574" y="1214312"/>
            <a:ext cx="9218985" cy="5198346"/>
          </a:xfrm>
          <a:prstGeom prst="rect">
            <a:avLst/>
          </a:prstGeom>
          <a:noFill/>
          <a:ln w="12700" cap="sq">
            <a:noFill/>
            <a:miter lim="800000"/>
            <a:headEnd/>
            <a:tailEnd/>
          </a:ln>
        </p:spPr>
        <p:txBody>
          <a:bodyPr wrap="square">
            <a:spAutoFit/>
          </a:bodyPr>
          <a:lstStyle/>
          <a:p>
            <a:pPr fontAlgn="base">
              <a:lnSpc>
                <a:spcPct val="80000"/>
              </a:lnSpc>
              <a:spcBef>
                <a:spcPct val="0"/>
              </a:spcBef>
            </a:pPr>
            <a:r>
              <a:rPr lang="en-US" altLang="zh-CN" sz="2800" dirty="0">
                <a:solidFill>
                  <a:srgbClr val="003399"/>
                </a:solidFill>
                <a:ea typeface="宋体" charset="-122"/>
              </a:rPr>
              <a:t>/*</a:t>
            </a:r>
            <a:r>
              <a:rPr lang="zh-CN" altLang="en-US" sz="2800" dirty="0">
                <a:solidFill>
                  <a:srgbClr val="003399"/>
                </a:solidFill>
                <a:ea typeface="宋体" charset="-122"/>
              </a:rPr>
              <a:t>假设</a:t>
            </a:r>
            <a:r>
              <a:rPr lang="en-US" altLang="zh-CN" sz="2800" dirty="0">
                <a:solidFill>
                  <a:srgbClr val="003399"/>
                </a:solidFill>
                <a:ea typeface="宋体" charset="-122"/>
              </a:rPr>
              <a:t> N</a:t>
            </a:r>
            <a:r>
              <a:rPr lang="zh-CN" altLang="en-US" sz="2800" dirty="0">
                <a:solidFill>
                  <a:srgbClr val="003399"/>
                </a:solidFill>
                <a:ea typeface="宋体" charset="-122"/>
              </a:rPr>
              <a:t>是表长度，是一个全局变量 </a:t>
            </a:r>
            <a:r>
              <a:rPr lang="en-US" altLang="zh-CN" sz="2800" dirty="0">
                <a:solidFill>
                  <a:srgbClr val="003399"/>
                </a:solidFill>
                <a:ea typeface="宋体" charset="-122"/>
              </a:rPr>
              <a:t>*/</a:t>
            </a:r>
          </a:p>
          <a:p>
            <a:pPr fontAlgn="base">
              <a:lnSpc>
                <a:spcPct val="80000"/>
              </a:lnSpc>
              <a:spcBef>
                <a:spcPct val="0"/>
              </a:spcBef>
            </a:pPr>
            <a:r>
              <a:rPr lang="en-US" altLang="zh-CN" sz="2800" dirty="0" err="1">
                <a:solidFill>
                  <a:srgbClr val="003399"/>
                </a:solidFill>
                <a:ea typeface="宋体" charset="-122"/>
              </a:rPr>
              <a:t>int</a:t>
            </a:r>
            <a:r>
              <a:rPr lang="en-US" altLang="zh-CN" sz="2800" dirty="0">
                <a:solidFill>
                  <a:srgbClr val="003399"/>
                </a:solidFill>
                <a:ea typeface="宋体" charset="-122"/>
              </a:rPr>
              <a:t> </a:t>
            </a:r>
            <a:r>
              <a:rPr lang="en-US" altLang="zh-CN" sz="2800" dirty="0" err="1">
                <a:solidFill>
                  <a:srgbClr val="003399"/>
                </a:solidFill>
                <a:ea typeface="宋体" charset="-122"/>
              </a:rPr>
              <a:t>insertElem</a:t>
            </a:r>
            <a:r>
              <a:rPr lang="en-US" altLang="zh-CN" sz="2800" dirty="0">
                <a:solidFill>
                  <a:srgbClr val="003399"/>
                </a:solidFill>
                <a:ea typeface="宋体" charset="-122"/>
              </a:rPr>
              <a:t>(</a:t>
            </a:r>
            <a:r>
              <a:rPr lang="en-US" altLang="zh-CN" sz="2700" dirty="0" err="1">
                <a:solidFill>
                  <a:srgbClr val="003399"/>
                </a:solidFill>
                <a:ea typeface="宋体" charset="-122"/>
              </a:rPr>
              <a:t>ElemType</a:t>
            </a:r>
            <a:r>
              <a:rPr lang="en-US" altLang="zh-CN" sz="2700" dirty="0">
                <a:solidFill>
                  <a:srgbClr val="003399"/>
                </a:solidFill>
                <a:ea typeface="宋体" charset="-122"/>
              </a:rPr>
              <a:t> list[ ], </a:t>
            </a:r>
            <a:r>
              <a:rPr lang="en-US" altLang="zh-CN" sz="2700" dirty="0" err="1">
                <a:solidFill>
                  <a:srgbClr val="003399"/>
                </a:solidFill>
                <a:ea typeface="宋体" charset="-122"/>
              </a:rPr>
              <a:t>ElemType</a:t>
            </a:r>
            <a:r>
              <a:rPr lang="en-US" altLang="zh-CN" sz="2700" dirty="0">
                <a:solidFill>
                  <a:srgbClr val="003399"/>
                </a:solidFill>
                <a:ea typeface="宋体" charset="-122"/>
              </a:rPr>
              <a:t> item</a:t>
            </a:r>
            <a:r>
              <a:rPr lang="en-US" altLang="zh-CN" sz="2800" dirty="0">
                <a:solidFill>
                  <a:srgbClr val="003399"/>
                </a:solidFill>
                <a:ea typeface="宋体" charset="-122"/>
              </a:rPr>
              <a:t>)</a:t>
            </a:r>
          </a:p>
          <a:p>
            <a:pPr fontAlgn="base">
              <a:lnSpc>
                <a:spcPct val="80000"/>
              </a:lnSpc>
              <a:spcBef>
                <a:spcPct val="0"/>
              </a:spcBef>
            </a:pPr>
            <a:r>
              <a:rPr lang="en-US" altLang="zh-CN" sz="2800" dirty="0">
                <a:solidFill>
                  <a:srgbClr val="003399"/>
                </a:solidFill>
                <a:ea typeface="宋体" charset="-122"/>
              </a:rPr>
              <a:t>{</a:t>
            </a:r>
          </a:p>
          <a:p>
            <a:pPr fontAlgn="base">
              <a:lnSpc>
                <a:spcPct val="80000"/>
              </a:lnSpc>
              <a:spcBef>
                <a:spcPct val="0"/>
              </a:spcBef>
            </a:pPr>
            <a:r>
              <a:rPr lang="en-US" altLang="zh-CN" sz="2800" dirty="0">
                <a:solidFill>
                  <a:srgbClr val="003399"/>
                </a:solidFill>
                <a:ea typeface="宋体" charset="-122"/>
              </a:rPr>
              <a:t>      </a:t>
            </a:r>
            <a:r>
              <a:rPr lang="en-US" altLang="zh-CN" sz="2800" dirty="0" err="1">
                <a:solidFill>
                  <a:srgbClr val="003399"/>
                </a:solidFill>
                <a:ea typeface="宋体" charset="-122"/>
              </a:rPr>
              <a:t>int</a:t>
            </a:r>
            <a:r>
              <a:rPr lang="en-US" altLang="zh-CN" sz="2800" dirty="0">
                <a:solidFill>
                  <a:srgbClr val="003399"/>
                </a:solidFill>
                <a:ea typeface="宋体" charset="-122"/>
              </a:rPr>
              <a:t> </a:t>
            </a:r>
            <a:r>
              <a:rPr lang="en-US" altLang="zh-CN" sz="2800" dirty="0" err="1">
                <a:solidFill>
                  <a:srgbClr val="003399"/>
                </a:solidFill>
                <a:ea typeface="宋体" charset="-122"/>
              </a:rPr>
              <a:t>i,j</a:t>
            </a:r>
            <a:r>
              <a:rPr lang="en-US" altLang="zh-CN" sz="2800" dirty="0">
                <a:solidFill>
                  <a:srgbClr val="003399"/>
                </a:solidFill>
                <a:ea typeface="宋体" charset="-122"/>
              </a:rPr>
              <a:t>;</a:t>
            </a:r>
          </a:p>
          <a:p>
            <a:pPr fontAlgn="base">
              <a:lnSpc>
                <a:spcPct val="80000"/>
              </a:lnSpc>
              <a:spcBef>
                <a:spcPct val="0"/>
              </a:spcBef>
            </a:pPr>
            <a:endParaRPr lang="en-US" altLang="zh-CN" sz="2800" dirty="0">
              <a:solidFill>
                <a:srgbClr val="003399"/>
              </a:solidFill>
              <a:ea typeface="宋体" charset="-122"/>
              <a:sym typeface="Symbol" pitchFamily="18" charset="2"/>
            </a:endParaRPr>
          </a:p>
          <a:p>
            <a:pPr fontAlgn="base">
              <a:lnSpc>
                <a:spcPct val="80000"/>
              </a:lnSpc>
              <a:spcBef>
                <a:spcPct val="0"/>
              </a:spcBef>
            </a:pPr>
            <a:r>
              <a:rPr lang="en-US" altLang="zh-CN" sz="2800" dirty="0">
                <a:solidFill>
                  <a:srgbClr val="003399"/>
                </a:solidFill>
                <a:ea typeface="宋体" charset="-122"/>
                <a:sym typeface="Symbol" pitchFamily="18" charset="2"/>
              </a:rPr>
              <a:t>      if(N == MAXSIZE)  return -1;</a:t>
            </a:r>
          </a:p>
          <a:p>
            <a:pPr fontAlgn="base">
              <a:lnSpc>
                <a:spcPct val="80000"/>
              </a:lnSpc>
              <a:spcBef>
                <a:spcPct val="0"/>
              </a:spcBef>
            </a:pPr>
            <a:r>
              <a:rPr lang="en-US" altLang="zh-CN" sz="2800" dirty="0">
                <a:solidFill>
                  <a:srgbClr val="003399"/>
                </a:solidFill>
                <a:ea typeface="宋体" charset="-122"/>
                <a:sym typeface="Symbol" pitchFamily="18" charset="2"/>
              </a:rPr>
              <a:t>      for(</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=0;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&lt;N&amp;&amp;item&gt;=list[</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          </a:t>
            </a:r>
            <a:r>
              <a:rPr lang="en-US" altLang="zh-CN" sz="2200" dirty="0">
                <a:solidFill>
                  <a:srgbClr val="007400"/>
                </a:solidFill>
                <a:ea typeface="宋体" charset="-122"/>
                <a:sym typeface="Symbol" pitchFamily="18" charset="2"/>
              </a:rPr>
              <a:t>/* </a:t>
            </a:r>
            <a:r>
              <a:rPr lang="zh-CN" altLang="en-US" sz="2200" dirty="0">
                <a:solidFill>
                  <a:srgbClr val="007400"/>
                </a:solidFill>
                <a:ea typeface="幼圆" pitchFamily="49" charset="-122"/>
                <a:sym typeface="Symbol" pitchFamily="18" charset="2"/>
              </a:rPr>
              <a:t>寻找</a:t>
            </a:r>
            <a:r>
              <a:rPr lang="en-US" altLang="zh-CN" sz="2200" dirty="0">
                <a:solidFill>
                  <a:srgbClr val="007400"/>
                </a:solidFill>
                <a:ea typeface="幼圆" pitchFamily="49" charset="-122"/>
                <a:sym typeface="Symbol" pitchFamily="18" charset="2"/>
              </a:rPr>
              <a:t>item</a:t>
            </a:r>
            <a:r>
              <a:rPr lang="zh-CN" altLang="en-US" sz="2200" dirty="0">
                <a:solidFill>
                  <a:srgbClr val="007400"/>
                </a:solidFill>
                <a:ea typeface="幼圆" pitchFamily="49" charset="-122"/>
                <a:sym typeface="Symbol" pitchFamily="18" charset="2"/>
              </a:rPr>
              <a:t>的合适位置 </a:t>
            </a:r>
            <a:r>
              <a:rPr lang="zh-CN" altLang="en-US" sz="2200" dirty="0">
                <a:solidFill>
                  <a:srgbClr val="007400"/>
                </a:solidFill>
                <a:ea typeface="宋体" charset="-122"/>
                <a:sym typeface="Symbol" pitchFamily="18" charset="2"/>
              </a:rPr>
              <a:t>*/</a:t>
            </a:r>
            <a:endParaRPr lang="zh-CN" altLang="en-US" sz="2800" dirty="0">
              <a:solidFill>
                <a:srgbClr val="007400"/>
              </a:solidFill>
              <a:ea typeface="宋体" charset="-122"/>
              <a:sym typeface="Symbol" pitchFamily="18" charset="2"/>
            </a:endParaRPr>
          </a:p>
          <a:p>
            <a:pPr fontAlgn="base">
              <a:lnSpc>
                <a:spcPct val="80000"/>
              </a:lnSpc>
              <a:spcBef>
                <a:spcPct val="0"/>
              </a:spcBef>
            </a:pPr>
            <a:r>
              <a:rPr lang="en-US" altLang="zh-CN" sz="2800" dirty="0">
                <a:solidFill>
                  <a:srgbClr val="003399"/>
                </a:solidFill>
                <a:ea typeface="宋体" charset="-122"/>
                <a:sym typeface="Symbol" pitchFamily="18" charset="2"/>
              </a:rPr>
              <a:t>           ;     </a:t>
            </a:r>
          </a:p>
          <a:p>
            <a:pPr fontAlgn="base">
              <a:lnSpc>
                <a:spcPct val="80000"/>
              </a:lnSpc>
              <a:spcBef>
                <a:spcPct val="0"/>
              </a:spcBef>
            </a:pPr>
            <a:r>
              <a:rPr lang="en-US" altLang="zh-CN" sz="2800" dirty="0">
                <a:solidFill>
                  <a:srgbClr val="003399"/>
                </a:solidFill>
                <a:ea typeface="宋体" charset="-122"/>
                <a:sym typeface="Symbol" pitchFamily="18" charset="2"/>
              </a:rPr>
              <a:t>     for(j=N</a:t>
            </a:r>
            <a:r>
              <a:rPr lang="en-US" altLang="zh-CN" sz="2800" dirty="0">
                <a:solidFill>
                  <a:srgbClr val="003399"/>
                </a:solidFill>
                <a:latin typeface="宋体" charset="-122"/>
                <a:ea typeface="宋体" charset="-122"/>
                <a:sym typeface="Symbol" pitchFamily="18" charset="2"/>
              </a:rPr>
              <a:t>-</a:t>
            </a:r>
            <a:r>
              <a:rPr lang="en-US" altLang="zh-CN" sz="2800" dirty="0">
                <a:solidFill>
                  <a:srgbClr val="003399"/>
                </a:solidFill>
                <a:ea typeface="宋体" charset="-122"/>
                <a:sym typeface="Symbol" pitchFamily="18" charset="2"/>
              </a:rPr>
              <a:t>1; j&gt;=</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 j</a:t>
            </a:r>
            <a:r>
              <a:rPr lang="en-US" altLang="zh-CN" sz="2800" dirty="0">
                <a:solidFill>
                  <a:srgbClr val="003399"/>
                </a:solidFill>
                <a:latin typeface="宋体" charset="-122"/>
                <a:ea typeface="宋体" charset="-122"/>
                <a:sym typeface="Symbol" pitchFamily="18" charset="2"/>
              </a:rPr>
              <a:t>--</a:t>
            </a:r>
            <a:r>
              <a:rPr lang="en-US" altLang="zh-CN" sz="2800" dirty="0">
                <a:solidFill>
                  <a:srgbClr val="003399"/>
                </a:solidFill>
                <a:ea typeface="宋体" charset="-122"/>
                <a:sym typeface="Symbol" pitchFamily="18" charset="2"/>
              </a:rPr>
              <a:t>)</a:t>
            </a:r>
          </a:p>
          <a:p>
            <a:pPr fontAlgn="base">
              <a:lnSpc>
                <a:spcPct val="80000"/>
              </a:lnSpc>
              <a:spcBef>
                <a:spcPct val="0"/>
              </a:spcBef>
            </a:pPr>
            <a:r>
              <a:rPr lang="en-US" altLang="zh-CN" sz="2800" dirty="0">
                <a:solidFill>
                  <a:srgbClr val="003399"/>
                </a:solidFill>
                <a:ea typeface="宋体" charset="-122"/>
                <a:sym typeface="Symbol" pitchFamily="18" charset="2"/>
              </a:rPr>
              <a:t>          list[j+1]=list[j];</a:t>
            </a:r>
          </a:p>
          <a:p>
            <a:pPr fontAlgn="base">
              <a:lnSpc>
                <a:spcPct val="80000"/>
              </a:lnSpc>
              <a:spcBef>
                <a:spcPct val="0"/>
              </a:spcBef>
            </a:pPr>
            <a:r>
              <a:rPr lang="en-US" altLang="zh-CN" sz="2800" dirty="0">
                <a:solidFill>
                  <a:srgbClr val="003399"/>
                </a:solidFill>
                <a:ea typeface="宋体" charset="-122"/>
                <a:sym typeface="Symbol" pitchFamily="18" charset="2"/>
              </a:rPr>
              <a:t>     </a:t>
            </a:r>
          </a:p>
          <a:p>
            <a:pPr fontAlgn="base">
              <a:lnSpc>
                <a:spcPct val="80000"/>
              </a:lnSpc>
              <a:spcBef>
                <a:spcPct val="0"/>
              </a:spcBef>
            </a:pPr>
            <a:r>
              <a:rPr lang="en-US" altLang="zh-CN" sz="2800" dirty="0">
                <a:solidFill>
                  <a:srgbClr val="003399"/>
                </a:solidFill>
                <a:ea typeface="宋体" charset="-122"/>
                <a:sym typeface="Symbol" pitchFamily="18" charset="2"/>
              </a:rPr>
              <a:t>     list[</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]=item;                                           </a:t>
            </a:r>
            <a:r>
              <a:rPr lang="en-US" altLang="zh-CN" sz="2200" dirty="0">
                <a:solidFill>
                  <a:srgbClr val="007400"/>
                </a:solidFill>
                <a:ea typeface="宋体" charset="-122"/>
                <a:sym typeface="Symbol" pitchFamily="18" charset="2"/>
              </a:rPr>
              <a:t>/* </a:t>
            </a:r>
            <a:r>
              <a:rPr lang="zh-CN" altLang="en-US" sz="2200" dirty="0">
                <a:solidFill>
                  <a:srgbClr val="007400"/>
                </a:solidFill>
                <a:ea typeface="宋体" charset="-122"/>
                <a:sym typeface="Symbol" pitchFamily="18" charset="2"/>
              </a:rPr>
              <a:t>将</a:t>
            </a:r>
            <a:r>
              <a:rPr lang="en-US" altLang="zh-CN" sz="2200" dirty="0">
                <a:solidFill>
                  <a:srgbClr val="007400"/>
                </a:solidFill>
                <a:ea typeface="宋体" charset="-122"/>
                <a:sym typeface="Symbol" pitchFamily="18" charset="2"/>
              </a:rPr>
              <a:t>item</a:t>
            </a:r>
            <a:r>
              <a:rPr lang="zh-CN" altLang="en-US" sz="2200" dirty="0">
                <a:solidFill>
                  <a:srgbClr val="007400"/>
                </a:solidFill>
                <a:ea typeface="幼圆" pitchFamily="49" charset="-122"/>
                <a:sym typeface="Symbol" pitchFamily="18" charset="2"/>
              </a:rPr>
              <a:t>插入表中</a:t>
            </a:r>
            <a:r>
              <a:rPr lang="zh-CN" altLang="en-US" sz="2200" dirty="0">
                <a:solidFill>
                  <a:srgbClr val="007400"/>
                </a:solidFill>
                <a:ea typeface="宋体" charset="-122"/>
                <a:sym typeface="Symbol" pitchFamily="18" charset="2"/>
              </a:rPr>
              <a:t> */</a:t>
            </a:r>
          </a:p>
          <a:p>
            <a:pPr fontAlgn="base">
              <a:lnSpc>
                <a:spcPct val="80000"/>
              </a:lnSpc>
              <a:spcBef>
                <a:spcPct val="0"/>
              </a:spcBef>
            </a:pPr>
            <a:r>
              <a:rPr lang="en-US" altLang="zh-CN" sz="2800" dirty="0">
                <a:solidFill>
                  <a:srgbClr val="003399"/>
                </a:solidFill>
                <a:ea typeface="宋体" charset="-122"/>
                <a:sym typeface="Symbol" pitchFamily="18" charset="2"/>
              </a:rPr>
              <a:t>     N+</a:t>
            </a:r>
            <a:r>
              <a:rPr lang="en-US" altLang="zh-CN" sz="280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p>
          <a:p>
            <a:pPr fontAlgn="base">
              <a:lnSpc>
                <a:spcPct val="65000"/>
              </a:lnSpc>
              <a:spcBef>
                <a:spcPct val="0"/>
              </a:spcBef>
            </a:pPr>
            <a:r>
              <a:rPr lang="en-US" altLang="zh-CN" sz="280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2365507" y="5183120"/>
            <a:ext cx="3281697" cy="1070786"/>
            <a:chOff x="720" y="3624"/>
            <a:chExt cx="1853" cy="3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11" y="3699"/>
              <a:ext cx="1262" cy="318"/>
              <a:chOff x="1287" y="3701"/>
              <a:chExt cx="1262" cy="318"/>
            </a:xfrm>
          </p:grpSpPr>
          <p:sp>
            <p:nvSpPr>
              <p:cNvPr id="73744" name="Freeform 11"/>
              <p:cNvSpPr>
                <a:spLocks/>
              </p:cNvSpPr>
              <p:nvPr/>
            </p:nvSpPr>
            <p:spPr bwMode="auto">
              <a:xfrm rot="20376750" flipV="1">
                <a:off x="1287" y="3701"/>
                <a:ext cx="1003" cy="23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20369234">
                <a:off x="1445" y="3721"/>
                <a:ext cx="1104" cy="298"/>
              </a:xfrm>
              <a:prstGeom prst="rect">
                <a:avLst/>
              </a:prstGeom>
              <a:noFill/>
              <a:ln w="12700" cap="sq">
                <a:noFill/>
                <a:miter lim="800000"/>
                <a:headEnd/>
                <a:tailEnd/>
              </a:ln>
            </p:spPr>
            <p:txBody>
              <a:bodyPr>
                <a:spAutoFit/>
              </a:bodyPr>
              <a:lstStyle/>
              <a:p>
                <a:r>
                  <a:rPr lang="zh-CN" altLang="en-US" sz="250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1590550" y="12576"/>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a:solidFill>
                    <a:srgbClr val="FF3300"/>
                  </a:solidFill>
                  <a:ea typeface="黑体" pitchFamily="2" charset="-122"/>
                </a:rPr>
                <a:t>算法</a:t>
              </a:r>
            </a:p>
          </p:txBody>
        </p:sp>
      </p:grpSp>
      <p:grpSp>
        <p:nvGrpSpPr>
          <p:cNvPr id="5" name="Group 16"/>
          <p:cNvGrpSpPr>
            <a:grpSpLocks/>
          </p:cNvGrpSpPr>
          <p:nvPr/>
        </p:nvGrpSpPr>
        <p:grpSpPr bwMode="auto">
          <a:xfrm>
            <a:off x="2279576" y="3166284"/>
            <a:ext cx="6648399" cy="1472825"/>
            <a:chOff x="899" y="2076"/>
            <a:chExt cx="3965" cy="1083"/>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84" y="2691"/>
              <a:ext cx="1383" cy="468"/>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wrap="square"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dirty="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6815014" y="5508501"/>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a:solidFill>
                    <a:srgbClr val="FF3300"/>
                  </a:solidFill>
                  <a:ea typeface="幼圆" pitchFamily="49" charset="-122"/>
                </a:rPr>
                <a:t>O</a:t>
              </a:r>
              <a:r>
                <a:rPr lang="en-US" altLang="zh-CN" sz="3200">
                  <a:solidFill>
                    <a:srgbClr val="FF3300"/>
                  </a:solidFill>
                  <a:ea typeface="幼圆" pitchFamily="49" charset="-122"/>
                </a:rPr>
                <a:t>(n)</a:t>
              </a:r>
              <a:endParaRPr lang="zh-CN" altLang="en-US" sz="3200">
                <a:solidFill>
                  <a:srgbClr val="FF3300"/>
                </a:solidFill>
                <a:ea typeface="幼圆" pitchFamily="49" charset="-122"/>
              </a:endParaRPr>
            </a:p>
          </p:txBody>
        </p:sp>
      </p:grpSp>
      <p:sp>
        <p:nvSpPr>
          <p:cNvPr id="18" name="Text Box 2"/>
          <p:cNvSpPr txBox="1">
            <a:spLocks noChangeArrowheads="1"/>
          </p:cNvSpPr>
          <p:nvPr/>
        </p:nvSpPr>
        <p:spPr bwMode="auto">
          <a:xfrm>
            <a:off x="2870075" y="-19814"/>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dirty="0">
                <a:solidFill>
                  <a:srgbClr val="003399"/>
                </a:solidFill>
                <a:ea typeface="宋体" charset="-122"/>
              </a:rPr>
              <a:t>a</a:t>
            </a:r>
            <a:r>
              <a:rPr lang="en-US" altLang="zh-CN" sz="3300" baseline="-25000" dirty="0">
                <a:solidFill>
                  <a:srgbClr val="003399"/>
                </a:solidFill>
                <a:ea typeface="宋体" charset="-122"/>
              </a:rPr>
              <a:t>1</a:t>
            </a:r>
            <a:r>
              <a:rPr lang="en-US" altLang="zh-CN" sz="3300" dirty="0">
                <a:solidFill>
                  <a:srgbClr val="003399"/>
                </a:solidFill>
                <a:ea typeface="宋体" charset="-122"/>
              </a:rPr>
              <a:t>, a</a:t>
            </a:r>
            <a:r>
              <a:rPr lang="en-US" altLang="zh-CN" sz="3300" baseline="-25000" dirty="0">
                <a:solidFill>
                  <a:srgbClr val="003399"/>
                </a:solidFill>
                <a:ea typeface="宋体" charset="-122"/>
              </a:rPr>
              <a:t>2</a:t>
            </a:r>
            <a:r>
              <a:rPr lang="en-US" altLang="zh-CN" sz="3300" dirty="0">
                <a:solidFill>
                  <a:srgbClr val="003399"/>
                </a:solidFill>
                <a:ea typeface="宋体" charset="-122"/>
              </a:rPr>
              <a:t>, a</a:t>
            </a:r>
            <a:r>
              <a:rPr lang="en-US" altLang="zh-CN" sz="3300" baseline="-25000" dirty="0">
                <a:solidFill>
                  <a:srgbClr val="003399"/>
                </a:solidFill>
                <a:ea typeface="宋体" charset="-122"/>
              </a:rPr>
              <a:t>3</a:t>
            </a:r>
            <a:r>
              <a:rPr lang="en-US" altLang="zh-CN" sz="3300" dirty="0">
                <a:solidFill>
                  <a:srgbClr val="003399"/>
                </a:solidFill>
                <a:ea typeface="宋体" charset="-122"/>
              </a:rPr>
              <a:t>,  </a:t>
            </a:r>
            <a:r>
              <a:rPr lang="en-US" altLang="zh-CN" sz="3300" dirty="0">
                <a:solidFill>
                  <a:srgbClr val="003399"/>
                </a:solidFill>
                <a:ea typeface="宋体" charset="-122"/>
                <a:cs typeface="Times New Roman" pitchFamily="18" charset="0"/>
              </a:rPr>
              <a:t>…,</a:t>
            </a:r>
            <a:r>
              <a:rPr lang="en-US" altLang="zh-CN" sz="3300" dirty="0">
                <a:solidFill>
                  <a:srgbClr val="003399"/>
                </a:solidFill>
                <a:ea typeface="宋体" charset="-122"/>
              </a:rPr>
              <a:t> a</a:t>
            </a:r>
            <a:r>
              <a:rPr lang="en-US" altLang="zh-CN" sz="3300" baseline="-25000" dirty="0">
                <a:solidFill>
                  <a:srgbClr val="003399"/>
                </a:solidFill>
                <a:ea typeface="宋体" charset="-122"/>
              </a:rPr>
              <a:t>i</a:t>
            </a:r>
            <a:r>
              <a:rPr lang="en-US" altLang="zh-CN" sz="3300" dirty="0">
                <a:solidFill>
                  <a:srgbClr val="003399"/>
                </a:solidFill>
                <a:ea typeface="宋体" charset="-122"/>
              </a:rPr>
              <a:t>, a</a:t>
            </a:r>
            <a:r>
              <a:rPr lang="en-US" altLang="zh-CN" sz="3300" baseline="-25000" dirty="0">
                <a:solidFill>
                  <a:srgbClr val="003399"/>
                </a:solidFill>
                <a:ea typeface="宋体" charset="-122"/>
              </a:rPr>
              <a:t>i+1</a:t>
            </a:r>
            <a:r>
              <a:rPr lang="en-US" altLang="zh-CN" sz="3300" dirty="0">
                <a:solidFill>
                  <a:srgbClr val="003399"/>
                </a:solidFill>
                <a:ea typeface="宋体" charset="-122"/>
              </a:rPr>
              <a:t>, a</a:t>
            </a:r>
            <a:r>
              <a:rPr lang="en-US" altLang="zh-CN" sz="3300" baseline="-25000" dirty="0">
                <a:solidFill>
                  <a:srgbClr val="003399"/>
                </a:solidFill>
                <a:ea typeface="宋体" charset="-122"/>
              </a:rPr>
              <a:t>i+2</a:t>
            </a:r>
            <a:r>
              <a:rPr lang="en-US" altLang="zh-CN" sz="3300" dirty="0">
                <a:solidFill>
                  <a:srgbClr val="003399"/>
                </a:solidFill>
                <a:ea typeface="宋体" charset="-122"/>
              </a:rPr>
              <a:t>,  …, a</a:t>
            </a:r>
            <a:r>
              <a:rPr lang="en-US" altLang="zh-CN" sz="3300" baseline="-25000" dirty="0">
                <a:solidFill>
                  <a:srgbClr val="003399"/>
                </a:solidFill>
                <a:ea typeface="宋体" charset="-122"/>
              </a:rPr>
              <a:t>n</a:t>
            </a:r>
          </a:p>
        </p:txBody>
      </p:sp>
      <p:sp>
        <p:nvSpPr>
          <p:cNvPr id="19" name="Text Box 3"/>
          <p:cNvSpPr txBox="1">
            <a:spLocks noChangeArrowheads="1"/>
          </p:cNvSpPr>
          <p:nvPr/>
        </p:nvSpPr>
        <p:spPr bwMode="auto">
          <a:xfrm>
            <a:off x="8526339" y="58612"/>
            <a:ext cx="829073" cy="47705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dirty="0">
                <a:solidFill>
                  <a:srgbClr val="FF0000"/>
                </a:solidFill>
                <a:ea typeface="宋体" charset="-122"/>
              </a:rPr>
              <a:t>, </a:t>
            </a:r>
            <a:r>
              <a:rPr lang="en-US" altLang="zh-CN" sz="2500" dirty="0">
                <a:solidFill>
                  <a:srgbClr val="FF0000"/>
                </a:solidFill>
                <a:ea typeface="宋体" charset="-122"/>
              </a:rPr>
              <a:t>item</a:t>
            </a:r>
          </a:p>
        </p:txBody>
      </p:sp>
      <p:grpSp>
        <p:nvGrpSpPr>
          <p:cNvPr id="20" name="Group 16"/>
          <p:cNvGrpSpPr>
            <a:grpSpLocks/>
          </p:cNvGrpSpPr>
          <p:nvPr/>
        </p:nvGrpSpPr>
        <p:grpSpPr bwMode="auto">
          <a:xfrm>
            <a:off x="8927975" y="433262"/>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8147719" y="1861529"/>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a:solidFill>
                    <a:srgbClr val="FF3300"/>
                  </a:solidFill>
                  <a:ea typeface="幼圆" pitchFamily="49" charset="-122"/>
                </a:rPr>
                <a:t>能处理吗？</a:t>
              </a:r>
              <a:endParaRPr lang="zh-CN" altLang="en-US" sz="240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962206" y="6068169"/>
            <a:ext cx="2743200" cy="365125"/>
          </a:xfrm>
        </p:spPr>
        <p:txBody>
          <a:bodyPr/>
          <a:lstStyle/>
          <a:p>
            <a:fld id="{0C913308-F349-4B6D-A68A-DD1791B4A57B}" type="slidenum">
              <a:rPr lang="zh-CN" altLang="en-US" smtClean="0"/>
              <a:pPr/>
              <a:t>35</a:t>
            </a:fld>
            <a:endParaRPr lang="zh-CN" altLang="en-US"/>
          </a:p>
        </p:txBody>
      </p:sp>
      <p:grpSp>
        <p:nvGrpSpPr>
          <p:cNvPr id="3" name="Group 18"/>
          <p:cNvGrpSpPr>
            <a:grpSpLocks/>
          </p:cNvGrpSpPr>
          <p:nvPr/>
        </p:nvGrpSpPr>
        <p:grpSpPr bwMode="auto">
          <a:xfrm>
            <a:off x="1199456" y="116632"/>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主函数</a:t>
              </a:r>
            </a:p>
          </p:txBody>
        </p:sp>
      </p:grpSp>
      <p:sp>
        <p:nvSpPr>
          <p:cNvPr id="6" name="Text Box 2"/>
          <p:cNvSpPr txBox="1">
            <a:spLocks noChangeArrowheads="1"/>
          </p:cNvSpPr>
          <p:nvPr/>
        </p:nvSpPr>
        <p:spPr bwMode="auto">
          <a:xfrm>
            <a:off x="1637606" y="98058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a:solidFill>
                  <a:srgbClr val="003399"/>
                </a:solidFill>
                <a:ea typeface="宋体" charset="-122"/>
              </a:rPr>
              <a:t>#include &lt;</a:t>
            </a:r>
            <a:r>
              <a:rPr lang="en-US" altLang="zh-CN" sz="2000" dirty="0" err="1">
                <a:solidFill>
                  <a:srgbClr val="003399"/>
                </a:solidFill>
                <a:ea typeface="宋体" charset="-122"/>
              </a:rPr>
              <a:t>stdio.h</a:t>
            </a:r>
            <a:r>
              <a:rPr lang="en-US" altLang="zh-CN" sz="2000" dirty="0">
                <a:solidFill>
                  <a:srgbClr val="003399"/>
                </a:solidFill>
                <a:ea typeface="宋体" charset="-122"/>
              </a:rPr>
              <a:t>&gt;</a:t>
            </a:r>
          </a:p>
          <a:p>
            <a:pPr fontAlgn="base">
              <a:spcBef>
                <a:spcPct val="0"/>
              </a:spcBef>
            </a:pPr>
            <a:r>
              <a:rPr lang="en-US" altLang="zh-CN" sz="2000" dirty="0">
                <a:solidFill>
                  <a:srgbClr val="003399"/>
                </a:solidFill>
                <a:ea typeface="宋体" charset="-122"/>
              </a:rPr>
              <a:t>#define MAXSIZE 1000</a:t>
            </a:r>
          </a:p>
          <a:p>
            <a:pPr fontAlgn="base">
              <a:spcBef>
                <a:spcPct val="0"/>
              </a:spcBef>
            </a:pPr>
            <a:r>
              <a:rPr lang="en-US" altLang="zh-CN" sz="2000" dirty="0" err="1">
                <a:solidFill>
                  <a:srgbClr val="003399"/>
                </a:solidFill>
                <a:ea typeface="宋体" charset="-122"/>
              </a:rPr>
              <a:t>typedef</a:t>
            </a: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N=0; </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main()</a:t>
            </a:r>
          </a:p>
          <a:p>
            <a:pPr fontAlgn="base">
              <a:spcBef>
                <a:spcPct val="0"/>
              </a:spcBef>
            </a:pP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a:t>
            </a:r>
            <a:r>
              <a:rPr lang="en-US" altLang="zh-CN" sz="2000" dirty="0" err="1">
                <a:solidFill>
                  <a:srgbClr val="003399"/>
                </a:solidFill>
                <a:ea typeface="宋体" charset="-122"/>
              </a:rPr>
              <a:t>data,list</a:t>
            </a:r>
            <a:r>
              <a:rPr lang="en-US" altLang="zh-CN" sz="2000" dirty="0">
                <a:solidFill>
                  <a:srgbClr val="003399"/>
                </a:solidFill>
                <a:ea typeface="宋体" charset="-122"/>
              </a:rPr>
              <a:t>[MAXSIZE];</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&amp;N);</a:t>
            </a:r>
          </a:p>
          <a:p>
            <a:pPr fontAlgn="base">
              <a:spcBef>
                <a:spcPct val="0"/>
              </a:spcBef>
            </a:pPr>
            <a:r>
              <a:rPr lang="en-US" altLang="zh-CN" sz="2000" dirty="0">
                <a:solidFill>
                  <a:srgbClr val="003399"/>
                </a:solidFill>
                <a:ea typeface="宋体" charset="-122"/>
              </a:rPr>
              <a:t>    for(</a:t>
            </a:r>
            <a:r>
              <a:rPr lang="en-US" altLang="zh-CN" sz="2000" dirty="0" err="1">
                <a:solidFill>
                  <a:srgbClr val="003399"/>
                </a:solidFill>
                <a:ea typeface="宋体" charset="-122"/>
              </a:rPr>
              <a:t>i</a:t>
            </a:r>
            <a:r>
              <a:rPr lang="en-US" altLang="zh-CN" sz="2000" dirty="0">
                <a:solidFill>
                  <a:srgbClr val="003399"/>
                </a:solidFill>
                <a:ea typeface="宋体" charset="-122"/>
              </a:rPr>
              <a:t>=0; </a:t>
            </a:r>
            <a:r>
              <a:rPr lang="en-US" altLang="zh-CN" sz="2000" dirty="0" err="1">
                <a:solidFill>
                  <a:srgbClr val="003399"/>
                </a:solidFill>
                <a:ea typeface="宋体" charset="-122"/>
              </a:rPr>
              <a:t>i</a:t>
            </a:r>
            <a:r>
              <a:rPr lang="en-US" altLang="zh-CN" sz="2000" dirty="0">
                <a:solidFill>
                  <a:srgbClr val="003399"/>
                </a:solidFill>
                <a:ea typeface="宋体" charset="-122"/>
              </a:rPr>
              <a:t>&lt; N;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&amp;list[</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&amp;data);</a:t>
            </a:r>
          </a:p>
          <a:p>
            <a:pPr fontAlgn="base">
              <a:spcBef>
                <a:spcPct val="0"/>
              </a:spcBef>
            </a:pPr>
            <a:r>
              <a:rPr lang="en-US" altLang="zh-CN" sz="2000" dirty="0">
                <a:solidFill>
                  <a:srgbClr val="003399"/>
                </a:solidFill>
                <a:ea typeface="宋体" charset="-122"/>
              </a:rPr>
              <a:t>    if(</a:t>
            </a:r>
            <a:r>
              <a:rPr lang="en-US" altLang="zh-CN" sz="2000" dirty="0" err="1">
                <a:solidFill>
                  <a:srgbClr val="003399"/>
                </a:solidFill>
                <a:ea typeface="宋体" charset="-122"/>
              </a:rPr>
              <a:t>insertElem</a:t>
            </a:r>
            <a:r>
              <a:rPr lang="en-US" altLang="zh-CN" sz="2000" dirty="0">
                <a:solidFill>
                  <a:srgbClr val="003399"/>
                </a:solidFill>
                <a:ea typeface="宋体" charset="-122"/>
              </a:rPr>
              <a:t>(list, data ) == 1)</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(“OK\n”);</a:t>
            </a:r>
          </a:p>
          <a:p>
            <a:pPr fontAlgn="base">
              <a:spcBef>
                <a:spcPct val="0"/>
              </a:spcBef>
            </a:pPr>
            <a:r>
              <a:rPr lang="en-US" altLang="zh-CN" sz="2000" dirty="0">
                <a:solidFill>
                  <a:srgbClr val="003399"/>
                </a:solidFill>
                <a:ea typeface="宋体" charset="-122"/>
              </a:rPr>
              <a:t>    else </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(“Fail\n”);</a:t>
            </a:r>
          </a:p>
          <a:p>
            <a:pPr fontAlgn="base">
              <a:spcBef>
                <a:spcPct val="0"/>
              </a:spcBef>
            </a:pPr>
            <a:r>
              <a:rPr lang="en-US" altLang="zh-CN" sz="2000" dirty="0">
                <a:solidFill>
                  <a:srgbClr val="003399"/>
                </a:solidFill>
                <a:ea typeface="宋体" charset="-122"/>
              </a:rPr>
              <a:t>    return 0;</a:t>
            </a:r>
          </a:p>
          <a:p>
            <a:pPr fontAlgn="base">
              <a:spcBef>
                <a:spcPct val="0"/>
              </a:spcBef>
            </a:pPr>
            <a:r>
              <a:rPr lang="en-US" altLang="zh-CN" sz="2000" dirty="0">
                <a:solidFill>
                  <a:srgbClr val="003399"/>
                </a:solidFill>
                <a:ea typeface="宋体" charset="-122"/>
              </a:rPr>
              <a: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1271464" y="1412773"/>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insertElem</a:t>
            </a:r>
            <a:r>
              <a:rPr lang="en-US" altLang="zh-CN" sz="2400" dirty="0">
                <a:solidFill>
                  <a:srgbClr val="003399"/>
                </a:solidFill>
                <a:ea typeface="宋体" charset="-122"/>
              </a:rPr>
              <a:t>(</a:t>
            </a:r>
            <a:r>
              <a:rPr lang="en-US" altLang="zh-CN" sz="2400" dirty="0" err="1">
                <a:solidFill>
                  <a:srgbClr val="003399"/>
                </a:solidFill>
                <a:ea typeface="宋体" charset="-122"/>
              </a:rPr>
              <a:t>ElemType</a:t>
            </a:r>
            <a:r>
              <a:rPr lang="en-US" altLang="zh-CN" sz="2400" dirty="0">
                <a:solidFill>
                  <a:srgbClr val="003399"/>
                </a:solidFill>
                <a:ea typeface="宋体" charset="-122"/>
              </a:rPr>
              <a:t> list[ ],  </a:t>
            </a:r>
            <a:r>
              <a:rPr lang="en-US" altLang="zh-CN" sz="2400" dirty="0" err="1">
                <a:solidFill>
                  <a:srgbClr val="003399"/>
                </a:solidFill>
                <a:ea typeface="宋体" charset="-122"/>
              </a:rPr>
              <a:t>ElemType</a:t>
            </a:r>
            <a:r>
              <a:rPr lang="en-US" altLang="zh-CN" sz="2400" dirty="0">
                <a:solidFill>
                  <a:srgbClr val="003399"/>
                </a:solidFill>
                <a:ea typeface="宋体" charset="-122"/>
              </a:rPr>
              <a:t> item)</a:t>
            </a:r>
          </a:p>
          <a:p>
            <a:pPr fontAlgn="base">
              <a:lnSpc>
                <a:spcPct val="80000"/>
              </a:lnSpc>
              <a:spcBef>
                <a:spcPct val="0"/>
              </a:spcBef>
            </a:pPr>
            <a:r>
              <a:rPr lang="en-US" altLang="zh-CN" sz="2400" dirty="0">
                <a:solidFill>
                  <a:srgbClr val="003399"/>
                </a:solidFill>
                <a:ea typeface="宋体" charset="-122"/>
              </a:rPr>
              <a:t>{</a:t>
            </a:r>
          </a:p>
          <a:p>
            <a:pPr fontAlgn="base">
              <a:lnSpc>
                <a:spcPct val="80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a:t>
            </a:r>
            <a:r>
              <a:rPr lang="en-US" altLang="zh-CN" sz="2400" dirty="0">
                <a:solidFill>
                  <a:srgbClr val="003399"/>
                </a:solidFill>
                <a:ea typeface="宋体" charset="-122"/>
              </a:rPr>
              <a:t>=0,j;</a:t>
            </a:r>
          </a:p>
          <a:p>
            <a:pPr fontAlgn="base">
              <a:lnSpc>
                <a:spcPct val="80000"/>
              </a:lnSpc>
              <a:spcBef>
                <a:spcPct val="0"/>
              </a:spcBef>
            </a:pPr>
            <a:endParaRPr lang="en-US" altLang="zh-CN" sz="2400" dirty="0">
              <a:solidFill>
                <a:srgbClr val="003399"/>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i = </a:t>
            </a:r>
            <a:r>
              <a:rPr lang="en-US" altLang="zh-CN" sz="2400" dirty="0" err="1">
                <a:solidFill>
                  <a:srgbClr val="003399"/>
                </a:solidFill>
                <a:ea typeface="宋体" charset="-122"/>
                <a:sym typeface="Symbol" pitchFamily="18" charset="2"/>
              </a:rPr>
              <a:t>searchElem</a:t>
            </a:r>
            <a:r>
              <a:rPr lang="en-US" altLang="zh-CN" sz="2400" dirty="0">
                <a:solidFill>
                  <a:srgbClr val="003399"/>
                </a:solidFill>
                <a:ea typeface="宋体" charset="-122"/>
                <a:sym typeface="Symbol" pitchFamily="18" charset="2"/>
              </a:rPr>
              <a:t>(list, item);          </a:t>
            </a:r>
            <a:r>
              <a:rPr lang="en-US" altLang="zh-CN" sz="2000" dirty="0">
                <a:solidFill>
                  <a:srgbClr val="007400"/>
                </a:solidFill>
                <a:ea typeface="宋体" charset="-122"/>
                <a:sym typeface="Symbol" pitchFamily="18" charset="2"/>
              </a:rPr>
              <a:t>/* </a:t>
            </a:r>
            <a:r>
              <a:rPr lang="zh-CN" altLang="en-US" sz="2000" dirty="0">
                <a:solidFill>
                  <a:srgbClr val="007400"/>
                </a:solidFill>
                <a:ea typeface="幼圆" pitchFamily="49" charset="-122"/>
                <a:sym typeface="Symbol" pitchFamily="18" charset="2"/>
              </a:rPr>
              <a:t>寻找</a:t>
            </a:r>
            <a:r>
              <a:rPr lang="en-US" altLang="zh-CN" sz="2000" dirty="0">
                <a:solidFill>
                  <a:srgbClr val="007400"/>
                </a:solidFill>
                <a:ea typeface="幼圆" pitchFamily="49" charset="-122"/>
                <a:sym typeface="Symbol" pitchFamily="18" charset="2"/>
              </a:rPr>
              <a:t>item</a:t>
            </a:r>
            <a:r>
              <a:rPr lang="zh-CN" altLang="en-US" sz="2000" dirty="0">
                <a:solidFill>
                  <a:srgbClr val="007400"/>
                </a:solidFill>
                <a:ea typeface="幼圆" pitchFamily="49" charset="-122"/>
                <a:sym typeface="Symbol" pitchFamily="18" charset="2"/>
              </a:rPr>
              <a:t>的合适位置 </a:t>
            </a:r>
            <a:r>
              <a:rPr lang="zh-CN" altLang="en-US" sz="2000" dirty="0">
                <a:solidFill>
                  <a:srgbClr val="007400"/>
                </a:solidFill>
                <a:ea typeface="宋体" charset="-122"/>
                <a:sym typeface="Symbol" pitchFamily="18" charset="2"/>
              </a:rPr>
              <a:t>*/</a:t>
            </a:r>
            <a:endParaRPr lang="zh-CN" altLang="en-US" sz="2400" dirty="0">
              <a:solidFill>
                <a:srgbClr val="0074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for(j=N</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1; j&gt;=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 j</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a:t>
            </a:r>
          </a:p>
          <a:p>
            <a:pPr fontAlgn="base">
              <a:lnSpc>
                <a:spcPct val="80000"/>
              </a:lnSpc>
              <a:spcBef>
                <a:spcPct val="0"/>
              </a:spcBef>
            </a:pPr>
            <a:r>
              <a:rPr lang="en-US" altLang="zh-CN" sz="2400" dirty="0">
                <a:solidFill>
                  <a:srgbClr val="003399"/>
                </a:solidFill>
                <a:ea typeface="宋体" charset="-122"/>
                <a:sym typeface="Symbol" pitchFamily="18" charset="2"/>
              </a:rPr>
              <a:t>          list[j+1]=list[j];</a:t>
            </a: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list[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]=item;                       </a:t>
            </a:r>
            <a:r>
              <a:rPr lang="en-US" altLang="zh-CN" sz="2000" dirty="0">
                <a:solidFill>
                  <a:srgbClr val="007400"/>
                </a:solidFill>
                <a:ea typeface="宋体" charset="-122"/>
                <a:sym typeface="Symbol" pitchFamily="18" charset="2"/>
              </a:rPr>
              <a:t>/* </a:t>
            </a:r>
            <a:r>
              <a:rPr lang="zh-CN" altLang="en-US" sz="2000" dirty="0">
                <a:solidFill>
                  <a:srgbClr val="007400"/>
                </a:solidFill>
                <a:ea typeface="宋体" charset="-122"/>
                <a:sym typeface="Symbol" pitchFamily="18" charset="2"/>
              </a:rPr>
              <a:t>将</a:t>
            </a:r>
            <a:r>
              <a:rPr lang="en-US" altLang="zh-CN" sz="2000" dirty="0">
                <a:solidFill>
                  <a:srgbClr val="007400"/>
                </a:solidFill>
                <a:ea typeface="宋体" charset="-122"/>
                <a:sym typeface="Symbol" pitchFamily="18" charset="2"/>
              </a:rPr>
              <a:t>item</a:t>
            </a:r>
            <a:r>
              <a:rPr lang="zh-CN" altLang="en-US" sz="2000" dirty="0">
                <a:solidFill>
                  <a:srgbClr val="007400"/>
                </a:solidFill>
                <a:ea typeface="幼圆" pitchFamily="49" charset="-122"/>
                <a:sym typeface="Symbol" pitchFamily="18" charset="2"/>
              </a:rPr>
              <a:t>插入表中</a:t>
            </a:r>
            <a:r>
              <a:rPr lang="zh-CN" altLang="en-US" sz="2000" dirty="0">
                <a:solidFill>
                  <a:srgbClr val="007400"/>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N+</a:t>
            </a:r>
            <a:r>
              <a:rPr lang="en-US" altLang="zh-CN" sz="240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p>
          <a:p>
            <a:pPr fontAlgn="base">
              <a:lnSpc>
                <a:spcPct val="65000"/>
              </a:lnSpc>
              <a:spcBef>
                <a:spcPct val="0"/>
              </a:spcBef>
            </a:pPr>
            <a:r>
              <a:rPr lang="en-US" altLang="zh-CN" sz="240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942479" y="165669"/>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a:solidFill>
                    <a:srgbClr val="FF3300"/>
                  </a:solidFill>
                  <a:ea typeface="黑体" pitchFamily="2" charset="-122"/>
                </a:rPr>
                <a:t>算法</a:t>
              </a:r>
            </a:p>
          </p:txBody>
        </p:sp>
      </p:grpSp>
      <p:grpSp>
        <p:nvGrpSpPr>
          <p:cNvPr id="5" name="Group 16"/>
          <p:cNvGrpSpPr>
            <a:grpSpLocks/>
          </p:cNvGrpSpPr>
          <p:nvPr/>
        </p:nvGrpSpPr>
        <p:grpSpPr bwMode="auto">
          <a:xfrm>
            <a:off x="1343472" y="2420888"/>
            <a:ext cx="6962774" cy="1796341"/>
            <a:chOff x="899" y="2076"/>
            <a:chExt cx="4386" cy="964"/>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91" y="2672"/>
              <a:ext cx="1636" cy="368"/>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wrap="square" anchor="ctr">
              <a:spAutoFit/>
            </a:bodyPr>
            <a:lstStyle/>
            <a:p>
              <a:endParaRPr lang="zh-CN" altLang="en-US"/>
            </a:p>
          </p:txBody>
        </p:sp>
        <p:sp>
          <p:nvSpPr>
            <p:cNvPr id="73739" name="Rectangle 19"/>
            <p:cNvSpPr>
              <a:spLocks noChangeArrowheads="1"/>
            </p:cNvSpPr>
            <p:nvPr/>
          </p:nvSpPr>
          <p:spPr bwMode="auto">
            <a:xfrm rot="20754294">
              <a:off x="3219" y="2749"/>
              <a:ext cx="2066" cy="23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折半查找确定插入位置</a:t>
              </a:r>
            </a:p>
          </p:txBody>
        </p:sp>
      </p:grpSp>
      <p:grpSp>
        <p:nvGrpSpPr>
          <p:cNvPr id="6" name="Group 20"/>
          <p:cNvGrpSpPr>
            <a:grpSpLocks/>
          </p:cNvGrpSpPr>
          <p:nvPr/>
        </p:nvGrpSpPr>
        <p:grpSpPr bwMode="auto">
          <a:xfrm>
            <a:off x="7824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算法总复杂度为：</a:t>
              </a:r>
              <a:endParaRPr lang="en-US" altLang="zh-CN" sz="2000" dirty="0">
                <a:solidFill>
                  <a:srgbClr val="FF3300"/>
                </a:solidFill>
                <a:ea typeface="幼圆" pitchFamily="49" charset="-122"/>
              </a:endParaRPr>
            </a:p>
            <a:p>
              <a:r>
                <a:rPr lang="en-US" altLang="zh-CN" sz="2400" dirty="0">
                  <a:solidFill>
                    <a:srgbClr val="FF3300"/>
                  </a:solidFill>
                  <a:ea typeface="幼圆" pitchFamily="49" charset="-122"/>
                </a:rPr>
                <a:t>O</a:t>
              </a:r>
              <a:r>
                <a:rPr lang="en-US" altLang="zh-CN" sz="2000" dirty="0">
                  <a:solidFill>
                    <a:srgbClr val="FF3300"/>
                  </a:solidFill>
                  <a:ea typeface="幼圆" pitchFamily="49" charset="-122"/>
                </a:rPr>
                <a:t>(log</a:t>
              </a:r>
              <a:r>
                <a:rPr lang="en-US" altLang="zh-CN" sz="2000" baseline="-25000" dirty="0">
                  <a:solidFill>
                    <a:srgbClr val="FF3300"/>
                  </a:solidFill>
                  <a:ea typeface="幼圆" pitchFamily="49" charset="-122"/>
                </a:rPr>
                <a:t>2</a:t>
              </a:r>
              <a:r>
                <a:rPr lang="en-US" altLang="zh-CN" sz="2000" dirty="0">
                  <a:solidFill>
                    <a:srgbClr val="FF3300"/>
                  </a:solidFill>
                  <a:ea typeface="幼圆" pitchFamily="49" charset="-122"/>
                </a:rPr>
                <a:t>n + n) </a:t>
              </a:r>
              <a:endParaRPr lang="zh-CN" altLang="en-US" sz="2000" dirty="0">
                <a:solidFill>
                  <a:srgbClr val="FF3300"/>
                </a:solidFill>
                <a:ea typeface="幼圆" pitchFamily="49" charset="-122"/>
              </a:endParaRPr>
            </a:p>
            <a:p>
              <a:r>
                <a:rPr lang="en-US" altLang="zh-CN" sz="3600" dirty="0">
                  <a:solidFill>
                    <a:srgbClr val="FF3300"/>
                  </a:solidFill>
                  <a:ea typeface="幼圆" pitchFamily="49" charset="-122"/>
                </a:rPr>
                <a:t>= O</a:t>
              </a:r>
              <a:r>
                <a:rPr lang="en-US" altLang="zh-CN" sz="3200" dirty="0">
                  <a:solidFill>
                    <a:srgbClr val="FF3300"/>
                  </a:solidFill>
                  <a:ea typeface="幼圆" pitchFamily="49" charset="-122"/>
                </a:rPr>
                <a:t>(n)</a:t>
              </a:r>
              <a:endParaRPr lang="zh-CN" altLang="en-US" sz="3200" dirty="0">
                <a:solidFill>
                  <a:srgbClr val="FF3300"/>
                </a:solidFill>
                <a:ea typeface="幼圆" pitchFamily="49" charset="-122"/>
              </a:endParaRPr>
            </a:p>
          </p:txBody>
        </p:sp>
      </p:grpSp>
      <p:sp>
        <p:nvSpPr>
          <p:cNvPr id="18" name="矩形 17"/>
          <p:cNvSpPr/>
          <p:nvPr/>
        </p:nvSpPr>
        <p:spPr>
          <a:xfrm>
            <a:off x="7335704" y="2492896"/>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a:r>
              <a:rPr lang="en-US" altLang="zh-CN" dirty="0">
                <a:ea typeface="宋体" pitchFamily="2" charset="-122"/>
              </a:rPr>
              <a:t>mid = (high + low) / 2;</a:t>
            </a:r>
          </a:p>
          <a:p>
            <a:pPr lvl="2"/>
            <a:r>
              <a:rPr lang="en-US" altLang="zh-CN" dirty="0">
                <a:ea typeface="宋体" pitchFamily="2" charset="-122"/>
              </a:rPr>
              <a:t>if(( item &lt; list[mid])</a:t>
            </a:r>
          </a:p>
          <a:p>
            <a:pPr lvl="3"/>
            <a:r>
              <a:rPr lang="en-US" altLang="zh-CN" dirty="0">
                <a:ea typeface="宋体" pitchFamily="2" charset="-122"/>
              </a:rPr>
              <a:t>   high = mid – 1;</a:t>
            </a:r>
          </a:p>
          <a:p>
            <a:pPr lvl="2"/>
            <a:r>
              <a:rPr lang="en-US" altLang="zh-CN" dirty="0">
                <a:ea typeface="宋体" pitchFamily="2" charset="-122"/>
              </a:rPr>
              <a:t>else if ( item &gt; list[mid])</a:t>
            </a:r>
          </a:p>
          <a:p>
            <a:pPr lvl="3"/>
            <a:r>
              <a:rPr lang="en-US" altLang="zh-CN" dirty="0">
                <a:ea typeface="宋体" pitchFamily="2" charset="-122"/>
              </a:rPr>
              <a:t>   low = mid + 1;</a:t>
            </a:r>
          </a:p>
          <a:p>
            <a:pPr lvl="2"/>
            <a:r>
              <a:rPr lang="en-US" altLang="zh-CN" dirty="0">
                <a:ea typeface="宋体" pitchFamily="2" charset="-122"/>
              </a:rPr>
              <a:t>else</a:t>
            </a:r>
          </a:p>
          <a:p>
            <a:pPr lvl="3"/>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8255000" y="6229350"/>
            <a:ext cx="1905000" cy="457200"/>
          </a:xfrm>
        </p:spPr>
        <p:txBody>
          <a:bodyPr/>
          <a:lstStyle/>
          <a:p>
            <a:pPr>
              <a:defRPr/>
            </a:pPr>
            <a:fld id="{116D1347-07F4-4751-9C03-6E7F30E2E01E}" type="slidenum">
              <a:rPr lang="zh-CN" altLang="en-US" smtClean="0"/>
              <a:pPr>
                <a:defRPr/>
              </a:pPr>
              <a:t>37</a:t>
            </a:fld>
            <a:endParaRPr lang="en-US" altLang="zh-CN"/>
          </a:p>
        </p:txBody>
      </p:sp>
      <p:sp>
        <p:nvSpPr>
          <p:cNvPr id="5" name="Rectangle 3"/>
          <p:cNvSpPr txBox="1">
            <a:spLocks noChangeArrowheads="1"/>
          </p:cNvSpPr>
          <p:nvPr/>
        </p:nvSpPr>
        <p:spPr bwMode="auto">
          <a:xfrm>
            <a:off x="983432" y="1357488"/>
            <a:ext cx="1008112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问题：编写程序统计一个文件中每个单词的出现次数（词频统计），并按字典序输出每个单词及出现次数。</a:t>
            </a:r>
          </a:p>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算法分析：</a:t>
            </a:r>
            <a:endParaRPr lang="en-US" altLang="zh-CN" sz="2400" kern="0" dirty="0">
              <a:ea typeface="宋体" pitchFamily="2"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1.</a:t>
            </a:r>
            <a:r>
              <a:rPr lang="zh-CN" altLang="en-US" sz="2000" kern="0" dirty="0">
                <a:latin typeface="楷体" pitchFamily="49" charset="-122"/>
                <a:ea typeface="楷体" pitchFamily="49" charset="-122"/>
              </a:rPr>
              <a:t>首先构造一个空的有序（字典序）单词表；</a:t>
            </a:r>
            <a:endParaRPr lang="en-US" altLang="zh-CN" sz="2000" kern="0" dirty="0">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2.</a:t>
            </a:r>
            <a:r>
              <a:rPr lang="zh-CN" altLang="en-US" sz="2000" kern="0" dirty="0">
                <a:latin typeface="楷体" pitchFamily="49" charset="-122"/>
                <a:ea typeface="楷体" pitchFamily="49" charset="-122"/>
              </a:rPr>
              <a:t>每次从文件中读入一个单词；</a:t>
            </a:r>
            <a:endParaRPr lang="en-US" altLang="zh-CN" sz="2000" kern="0" dirty="0">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3.</a:t>
            </a:r>
            <a:r>
              <a:rPr lang="zh-CN" altLang="en-US" sz="2000" kern="0" dirty="0">
                <a:latin typeface="楷体" pitchFamily="49" charset="-122"/>
                <a:ea typeface="楷体" pitchFamily="49" charset="-122"/>
              </a:rPr>
              <a:t>在单词表中（折半）查找该单词，若找到，则单词次数加</a:t>
            </a:r>
            <a:r>
              <a:rPr lang="en-US" altLang="zh-CN" sz="2000" kern="0" dirty="0">
                <a:latin typeface="楷体" pitchFamily="49" charset="-122"/>
                <a:ea typeface="楷体" pitchFamily="49" charset="-122"/>
              </a:rPr>
              <a:t>1</a:t>
            </a:r>
            <a:r>
              <a:rPr lang="zh-CN" altLang="en-US" sz="2000" kern="0" dirty="0">
                <a:latin typeface="楷体" pitchFamily="49" charset="-122"/>
                <a:ea typeface="楷体" pitchFamily="49" charset="-122"/>
              </a:rPr>
              <a:t>，否则将该单词插入到单词表中相应位置，并设置出现次数为</a:t>
            </a:r>
            <a:r>
              <a:rPr lang="en-US" altLang="zh-CN" sz="2000" kern="0" dirty="0">
                <a:latin typeface="楷体" pitchFamily="49" charset="-122"/>
                <a:ea typeface="楷体" pitchFamily="49" charset="-122"/>
              </a:rPr>
              <a:t>1</a:t>
            </a:r>
            <a:r>
              <a:rPr lang="zh-CN" altLang="en-US" sz="2000" kern="0" dirty="0">
                <a:latin typeface="楷体" pitchFamily="49" charset="-122"/>
                <a:ea typeface="楷体" pitchFamily="49" charset="-122"/>
              </a:rPr>
              <a:t>；</a:t>
            </a:r>
            <a:endParaRPr lang="en-US" altLang="zh-CN" sz="2000" kern="0" dirty="0">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4. </a:t>
            </a:r>
            <a:r>
              <a:rPr lang="zh-CN" altLang="en-US" sz="2000" kern="0" dirty="0">
                <a:latin typeface="楷体" pitchFamily="49" charset="-122"/>
                <a:ea typeface="楷体" pitchFamily="49" charset="-122"/>
              </a:rPr>
              <a:t>重复步骤</a:t>
            </a:r>
            <a:r>
              <a:rPr lang="en-US" altLang="zh-CN" sz="2000" kern="0" dirty="0">
                <a:latin typeface="楷体" pitchFamily="49" charset="-122"/>
                <a:ea typeface="楷体" pitchFamily="49" charset="-122"/>
              </a:rPr>
              <a:t>2</a:t>
            </a:r>
            <a:r>
              <a:rPr lang="zh-CN" altLang="en-US" sz="2000" kern="0" dirty="0">
                <a:latin typeface="楷体" pitchFamily="49" charset="-122"/>
                <a:ea typeface="楷体" pitchFamily="49" charset="-122"/>
              </a:rPr>
              <a:t>，直到文件结束。</a:t>
            </a:r>
            <a:endParaRPr lang="en-US" altLang="zh-CN" sz="2000" kern="0" dirty="0">
              <a:latin typeface="楷体" pitchFamily="49" charset="-122"/>
              <a:ea typeface="楷体" pitchFamily="49" charset="-122"/>
            </a:endParaRPr>
          </a:p>
          <a:p>
            <a:pPr marL="457200" indent="-457200" fontAlgn="base">
              <a:lnSpc>
                <a:spcPct val="90000"/>
              </a:lnSpc>
              <a:spcBef>
                <a:spcPct val="60000"/>
              </a:spcBef>
              <a:spcAft>
                <a:spcPct val="0"/>
              </a:spcAft>
              <a:buClr>
                <a:srgbClr val="D60093"/>
              </a:buClr>
              <a:buSzPct val="70000"/>
              <a:defRPr/>
            </a:pPr>
            <a:endParaRPr lang="en-US" altLang="zh-CN" sz="2400" b="1" kern="0" dirty="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组合 53"/>
          <p:cNvGrpSpPr/>
          <p:nvPr/>
        </p:nvGrpSpPr>
        <p:grpSpPr>
          <a:xfrm>
            <a:off x="1493033" y="1831035"/>
            <a:ext cx="5688632" cy="4055036"/>
            <a:chOff x="1475656" y="2802964"/>
            <a:chExt cx="5688632" cy="4055036"/>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文件中仍有单词</a:t>
              </a:r>
            </a:p>
          </p:txBody>
        </p:sp>
        <p:cxnSp>
          <p:nvCxnSpPr>
            <p:cNvPr id="12" name="直接箭头连接符 11"/>
            <p:cNvCxnSpPr>
              <a:cxnSpLocks/>
              <a:endCxn id="6" idx="0"/>
            </p:cNvCxnSpPr>
            <p:nvPr/>
          </p:nvCxnSpPr>
          <p:spPr bwMode="auto">
            <a:xfrm>
              <a:off x="4031940" y="2802964"/>
              <a:ext cx="0" cy="193988"/>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26" name="圆角矩形标注 25"/>
          <p:cNvSpPr/>
          <p:nvPr/>
        </p:nvSpPr>
        <p:spPr bwMode="auto">
          <a:xfrm>
            <a:off x="7392144" y="1"/>
            <a:ext cx="3275840" cy="2838576"/>
          </a:xfrm>
          <a:prstGeom prst="wedgeRoundRectCallout">
            <a:avLst>
              <a:gd name="adj1" fmla="val -63031"/>
              <a:gd name="adj2" fmla="val 29436"/>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a:t>Int N=0; //</a:t>
            </a:r>
            <a:r>
              <a:rPr lang="zh-CN" altLang="en-US" dirty="0"/>
              <a:t>全局变量，空表</a:t>
            </a:r>
            <a:endParaRPr lang="en-US" altLang="zh-CN" dirty="0"/>
          </a:p>
        </p:txBody>
      </p:sp>
      <p:sp>
        <p:nvSpPr>
          <p:cNvPr id="27" name="圆角矩形标注 26"/>
          <p:cNvSpPr/>
          <p:nvPr/>
        </p:nvSpPr>
        <p:spPr bwMode="auto">
          <a:xfrm>
            <a:off x="7326829" y="2970419"/>
            <a:ext cx="3275856" cy="715089"/>
          </a:xfrm>
          <a:prstGeom prst="wedgeRoundRectCallout">
            <a:avLst>
              <a:gd name="adj1" fmla="val -61362"/>
              <a:gd name="adj2" fmla="val -33354"/>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7392144" y="3817350"/>
            <a:ext cx="3275856" cy="715089"/>
          </a:xfrm>
          <a:prstGeom prst="wedgeRoundRectCallout">
            <a:avLst>
              <a:gd name="adj1" fmla="val -63320"/>
              <a:gd name="adj2" fmla="val -33055"/>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7392144" y="5373217"/>
            <a:ext cx="3275856" cy="715089"/>
          </a:xfrm>
          <a:prstGeom prst="wedgeRoundRectCallout">
            <a:avLst>
              <a:gd name="adj1" fmla="val -56008"/>
              <a:gd name="adj2" fmla="val -119450"/>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a:ea typeface="宋体" pitchFamily="2" charset="-122"/>
              </a:rPr>
              <a:t>外部（全局）变量</a:t>
            </a:r>
          </a:p>
        </p:txBody>
      </p:sp>
      <p:sp>
        <p:nvSpPr>
          <p:cNvPr id="36869" name="Rectangle 3"/>
          <p:cNvSpPr>
            <a:spLocks noGrp="1" noChangeArrowheads="1"/>
          </p:cNvSpPr>
          <p:nvPr>
            <p:ph idx="1"/>
          </p:nvPr>
        </p:nvSpPr>
        <p:spPr/>
        <p:txBody>
          <a:bodyPr/>
          <a:lstStyle/>
          <a:p>
            <a:r>
              <a:rPr lang="zh-CN" altLang="en-US" dirty="0">
                <a:ea typeface="宋体" pitchFamily="2" charset="-122"/>
              </a:rPr>
              <a:t>外部变量（全局变量，</a:t>
            </a:r>
            <a:r>
              <a:rPr lang="en-US" altLang="zh-CN" dirty="0">
                <a:ea typeface="宋体" pitchFamily="2" charset="-122"/>
              </a:rPr>
              <a:t>global variable </a:t>
            </a:r>
            <a:r>
              <a:rPr lang="zh-CN" altLang="en-US" dirty="0">
                <a:ea typeface="宋体" pitchFamily="2" charset="-122"/>
              </a:rPr>
              <a:t>）：在函数外面定义的变量。</a:t>
            </a:r>
          </a:p>
          <a:p>
            <a:pPr lvl="1"/>
            <a:r>
              <a:rPr lang="zh-CN" altLang="en-US" dirty="0">
                <a:ea typeface="宋体" pitchFamily="2" charset="-122"/>
              </a:rPr>
              <a:t>作用域（</a:t>
            </a:r>
            <a:r>
              <a:rPr lang="en-US" altLang="zh-CN" dirty="0">
                <a:ea typeface="宋体" pitchFamily="2" charset="-122"/>
              </a:rPr>
              <a:t>scope</a:t>
            </a:r>
            <a:r>
              <a:rPr lang="zh-CN" altLang="en-US" dirty="0">
                <a:ea typeface="宋体" pitchFamily="2" charset="-122"/>
              </a:rPr>
              <a:t>）为整个程序，即可在程序的所有函数中使用。</a:t>
            </a:r>
          </a:p>
          <a:p>
            <a:pPr lvl="1"/>
            <a:r>
              <a:rPr lang="zh-CN" altLang="en-US" dirty="0">
                <a:ea typeface="宋体" pitchFamily="2" charset="-122"/>
              </a:rPr>
              <a:t>外部变量有隐含初值</a:t>
            </a:r>
            <a:r>
              <a:rPr lang="en-US" altLang="zh-CN" dirty="0">
                <a:ea typeface="宋体" pitchFamily="2" charset="-122"/>
              </a:rPr>
              <a:t>0</a:t>
            </a:r>
            <a:r>
              <a:rPr lang="zh-CN" altLang="en-US" dirty="0">
                <a:ea typeface="宋体" pitchFamily="2" charset="-122"/>
              </a:rPr>
              <a:t>。</a:t>
            </a:r>
          </a:p>
          <a:p>
            <a:pPr lvl="1"/>
            <a:r>
              <a:rPr lang="zh-CN" altLang="en-US" dirty="0">
                <a:ea typeface="宋体" pitchFamily="2" charset="-122"/>
              </a:rPr>
              <a:t>生存期（</a:t>
            </a:r>
            <a:r>
              <a:rPr lang="en-US" altLang="zh-CN" dirty="0">
                <a:ea typeface="宋体" pitchFamily="2" charset="-122"/>
              </a:rPr>
              <a:t>life cycle</a:t>
            </a:r>
            <a:r>
              <a:rPr lang="zh-CN" altLang="en-US" dirty="0">
                <a:ea typeface="宋体" pitchFamily="2" charset="-122"/>
              </a:rPr>
              <a:t>）：外部变量（存储空间）在程序执行过程中始终存在（静态存储分配）。</a:t>
            </a:r>
          </a:p>
          <a:p>
            <a:pPr lvl="1"/>
            <a:endParaRPr lang="en-US" altLang="zh-CN" dirty="0">
              <a:ea typeface="宋体" pitchFamily="2" charset="-122"/>
            </a:endParaRPr>
          </a:p>
        </p:txBody>
      </p:sp>
      <p:sp>
        <p:nvSpPr>
          <p:cNvPr id="36867" name="灯片编号占位符 4"/>
          <p:cNvSpPr>
            <a:spLocks noGrp="1"/>
          </p:cNvSpPr>
          <p:nvPr>
            <p:ph type="sldNum" sz="quarter" idx="12"/>
          </p:nvPr>
        </p:nvSpPr>
        <p:spPr>
          <a:noFill/>
        </p:spPr>
        <p:txBody>
          <a:bodyPr/>
          <a:lstStyle/>
          <a:p>
            <a:fld id="{C12B67CA-400D-4243-A514-1FAD1632EC45}" type="slidenum">
              <a:rPr lang="en-US" altLang="zh-CN" smtClean="0"/>
              <a:pPr/>
              <a:t>39</a:t>
            </a:fld>
            <a:endParaRPr lang="en-US" altLang="zh-CN"/>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17723" y="1303784"/>
            <a:ext cx="7105650" cy="541040"/>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11422" y="4005063"/>
            <a:ext cx="7488833"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a:t>不同数据结构构造的单词表如何影响着算法的性能？</a:t>
            </a:r>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31704" y="2204864"/>
            <a:ext cx="1535683" cy="1543787"/>
          </a:xfrm>
          <a:prstGeom prst="rect">
            <a:avLst/>
          </a:prstGeom>
          <a:noFill/>
        </p:spPr>
      </p:pic>
      <p:sp>
        <p:nvSpPr>
          <p:cNvPr id="10" name="Cloud"/>
          <p:cNvSpPr>
            <a:spLocks noChangeAspect="1" noEditPoints="1" noChangeArrowheads="1"/>
          </p:cNvSpPr>
          <p:nvPr/>
        </p:nvSpPr>
        <p:spPr bwMode="auto">
          <a:xfrm>
            <a:off x="5231902" y="1556792"/>
            <a:ext cx="4536505"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用数组？链表？还是</a:t>
            </a:r>
            <a:r>
              <a:rPr lang="en-US" altLang="zh-CN" sz="2000" b="1" dirty="0">
                <a:solidFill>
                  <a:srgbClr val="002060"/>
                </a:solidFill>
                <a:latin typeface="楷体" pitchFamily="49" charset="-122"/>
                <a:ea typeface="楷体" pitchFamily="49" charset="-122"/>
              </a:rPr>
              <a:t>…?</a:t>
            </a:r>
            <a:r>
              <a:rPr lang="zh-CN" altLang="en-US" sz="2000" b="1" dirty="0">
                <a:solidFill>
                  <a:srgbClr val="002060"/>
                </a:solidFill>
                <a:latin typeface="楷体" pitchFamily="49" charset="-122"/>
                <a:ea typeface="楷体" pitchFamily="49" charset="-122"/>
              </a:rPr>
              <a:t>来构造单词表</a:t>
            </a:r>
            <a:endParaRPr lang="en-US" altLang="zh-CN" sz="20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31704" y="4797152"/>
            <a:ext cx="1535683" cy="1543787"/>
          </a:xfrm>
          <a:prstGeom prst="rect">
            <a:avLst/>
          </a:prstGeom>
          <a:noFill/>
        </p:spPr>
      </p:pic>
      <p:sp>
        <p:nvSpPr>
          <p:cNvPr id="12" name="Cloud"/>
          <p:cNvSpPr>
            <a:spLocks noChangeAspect="1" noEditPoints="1" noChangeArrowheads="1"/>
          </p:cNvSpPr>
          <p:nvPr/>
        </p:nvSpPr>
        <p:spPr bwMode="auto">
          <a:xfrm>
            <a:off x="5411415" y="4437112"/>
            <a:ext cx="4356992"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a:t>
            </a:r>
          </a:p>
        </p:txBody>
      </p:sp>
      <p:sp>
        <p:nvSpPr>
          <p:cNvPr id="34821" name="Rectangle 3"/>
          <p:cNvSpPr>
            <a:spLocks noGrp="1" noChangeArrowheads="1"/>
          </p:cNvSpPr>
          <p:nvPr>
            <p:ph idx="1"/>
          </p:nvPr>
        </p:nvSpPr>
        <p:spPr/>
        <p:txBody>
          <a:bodyPr/>
          <a:lstStyle/>
          <a:p>
            <a:r>
              <a:rPr lang="en-US" altLang="zh-CN" b="0" dirty="0">
                <a:ea typeface="宋体" pitchFamily="2" charset="-122"/>
              </a:rPr>
              <a:t>C</a:t>
            </a:r>
            <a:r>
              <a:rPr lang="zh-CN" altLang="en-US" b="0" dirty="0">
                <a:ea typeface="宋体" pitchFamily="2" charset="-122"/>
              </a:rPr>
              <a:t>程序可以分别放在几个文件上，每个文件可作为一个编译单位分别编译。外部变量只需在某个文件上定义一次，其它文件若要引用此变量时，应用</a:t>
            </a:r>
            <a:r>
              <a:rPr lang="en-US" altLang="zh-CN" b="0" dirty="0">
                <a:ea typeface="宋体" pitchFamily="2" charset="-122"/>
              </a:rPr>
              <a:t>extern</a:t>
            </a:r>
            <a:r>
              <a:rPr lang="zh-CN" altLang="en-US" b="0" dirty="0">
                <a:ea typeface="宋体" pitchFamily="2" charset="-122"/>
              </a:rPr>
              <a:t>加以说明。（外部变量定义时不必加</a:t>
            </a:r>
            <a:r>
              <a:rPr lang="en-US" altLang="zh-CN" b="0" dirty="0">
                <a:ea typeface="宋体" pitchFamily="2" charset="-122"/>
              </a:rPr>
              <a:t>extern</a:t>
            </a:r>
            <a:r>
              <a:rPr lang="zh-CN" altLang="en-US" b="0" dirty="0">
                <a:ea typeface="宋体" pitchFamily="2" charset="-122"/>
              </a:rPr>
              <a:t>关键字。</a:t>
            </a:r>
          </a:p>
          <a:p>
            <a:r>
              <a:rPr lang="zh-CN" altLang="en-US" b="0" dirty="0">
                <a:ea typeface="宋体" pitchFamily="2" charset="-122"/>
              </a:rPr>
              <a:t>在同一文件中，若前面的函数要引用后面定义的外部（在函数之外）变量时，也应在函数里加以</a:t>
            </a:r>
            <a:r>
              <a:rPr lang="en-US" altLang="zh-CN" b="0" dirty="0">
                <a:ea typeface="宋体" pitchFamily="2" charset="-122"/>
              </a:rPr>
              <a:t>extern</a:t>
            </a:r>
            <a:r>
              <a:rPr lang="zh-CN" altLang="en-US" b="0" dirty="0">
                <a:ea typeface="宋体" pitchFamily="2" charset="-122"/>
              </a:rPr>
              <a:t>说明。</a:t>
            </a:r>
          </a:p>
          <a:p>
            <a:pPr>
              <a:buFont typeface="Wingdings" pitchFamily="2" charset="2"/>
              <a:buNone/>
            </a:pPr>
            <a:endParaRPr lang="en-US" altLang="zh-CN" dirty="0">
              <a:ea typeface="宋体" pitchFamily="2" charset="-122"/>
            </a:endParaRPr>
          </a:p>
        </p:txBody>
      </p:sp>
      <p:sp>
        <p:nvSpPr>
          <p:cNvPr id="37891" name="灯片编号占位符 4"/>
          <p:cNvSpPr>
            <a:spLocks noGrp="1"/>
          </p:cNvSpPr>
          <p:nvPr>
            <p:ph type="sldNum" sz="quarter" idx="12"/>
          </p:nvPr>
        </p:nvSpPr>
        <p:spPr>
          <a:noFill/>
        </p:spPr>
        <p:txBody>
          <a:bodyPr/>
          <a:lstStyle/>
          <a:p>
            <a:fld id="{D198B2F5-CD42-4E4A-A69C-1E27064D1228}" type="slidenum">
              <a:rPr lang="en-US" altLang="zh-CN" smtClean="0"/>
              <a:pPr/>
              <a:t>40</a:t>
            </a:fld>
            <a:endParaRPr lang="en-US" altLang="zh-CN"/>
          </a:p>
        </p:txBody>
      </p:sp>
      <p:grpSp>
        <p:nvGrpSpPr>
          <p:cNvPr id="9" name="组合 8"/>
          <p:cNvGrpSpPr/>
          <p:nvPr/>
        </p:nvGrpSpPr>
        <p:grpSpPr>
          <a:xfrm>
            <a:off x="911424" y="4450936"/>
            <a:ext cx="5838158" cy="2336311"/>
            <a:chOff x="2445860" y="3029767"/>
            <a:chExt cx="6397648" cy="2948367"/>
          </a:xfrm>
        </p:grpSpPr>
        <p:sp>
          <p:nvSpPr>
            <p:cNvPr id="6" name="TextBox 5"/>
            <p:cNvSpPr txBox="1">
              <a:spLocks noChangeArrowheads="1"/>
            </p:cNvSpPr>
            <p:nvPr/>
          </p:nvSpPr>
          <p:spPr bwMode="auto">
            <a:xfrm>
              <a:off x="2445860" y="3029767"/>
              <a:ext cx="3714750" cy="2602323"/>
            </a:xfrm>
            <a:prstGeom prst="rect">
              <a:avLst/>
            </a:prstGeom>
            <a:solidFill>
              <a:schemeClr val="accent1"/>
            </a:solidFill>
            <a:ln w="9525">
              <a:noFill/>
              <a:miter lim="800000"/>
              <a:headEnd/>
              <a:tailEnd/>
            </a:ln>
          </p:spPr>
          <p:txBody>
            <a:bodyPr>
              <a:spAutoFit/>
            </a:bodyPr>
            <a:lstStyle/>
            <a:p>
              <a:r>
                <a:rPr lang="en-US" altLang="zh-CN" sz="1600" dirty="0"/>
                <a:t>/* t1.c */</a:t>
              </a:r>
            </a:p>
            <a:p>
              <a:r>
                <a:rPr lang="en-US" altLang="zh-CN" sz="1600" dirty="0" err="1"/>
                <a:t>int</a:t>
              </a:r>
              <a:r>
                <a:rPr lang="en-US" altLang="zh-CN" sz="1600" dirty="0"/>
                <a:t>  N;</a:t>
              </a:r>
            </a:p>
            <a:p>
              <a:r>
                <a:rPr lang="en-US" altLang="zh-CN" sz="1600" dirty="0"/>
                <a:t>main()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sp>
          <p:nvSpPr>
            <p:cNvPr id="7" name="TextBox 6"/>
            <p:cNvSpPr txBox="1">
              <a:spLocks noChangeArrowheads="1"/>
            </p:cNvSpPr>
            <p:nvPr/>
          </p:nvSpPr>
          <p:spPr bwMode="auto">
            <a:xfrm>
              <a:off x="5128758" y="3375811"/>
              <a:ext cx="3714750" cy="2602323"/>
            </a:xfrm>
            <a:prstGeom prst="rect">
              <a:avLst/>
            </a:prstGeom>
            <a:solidFill>
              <a:schemeClr val="bg2"/>
            </a:solidFill>
            <a:ln w="9525">
              <a:noFill/>
              <a:miter lim="800000"/>
              <a:headEnd/>
              <a:tailEnd/>
            </a:ln>
          </p:spPr>
          <p:txBody>
            <a:bodyPr>
              <a:spAutoFit/>
            </a:bodyPr>
            <a:lstStyle/>
            <a:p>
              <a:r>
                <a:rPr lang="en-US" altLang="zh-CN" sz="1600" dirty="0"/>
                <a:t>/* t2.c */</a:t>
              </a:r>
            </a:p>
            <a:p>
              <a:r>
                <a:rPr lang="en-US" altLang="zh-CN" sz="1600" dirty="0"/>
                <a:t>extern </a:t>
              </a:r>
              <a:r>
                <a:rPr lang="en-US" altLang="zh-CN" sz="1600" dirty="0" err="1"/>
                <a:t>int</a:t>
              </a:r>
              <a:r>
                <a:rPr lang="en-US" altLang="zh-CN" sz="1600" dirty="0"/>
                <a:t>  N;</a:t>
              </a:r>
            </a:p>
            <a:p>
              <a:r>
                <a:rPr lang="en-US" altLang="zh-CN" sz="1600" dirty="0"/>
                <a:t>fun()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grpSp>
      <p:sp>
        <p:nvSpPr>
          <p:cNvPr id="8" name="TextBox 7"/>
          <p:cNvSpPr txBox="1">
            <a:spLocks noChangeArrowheads="1"/>
          </p:cNvSpPr>
          <p:nvPr/>
        </p:nvSpPr>
        <p:spPr bwMode="auto">
          <a:xfrm>
            <a:off x="6953250" y="4303714"/>
            <a:ext cx="3714750" cy="2554287"/>
          </a:xfrm>
          <a:prstGeom prst="rect">
            <a:avLst/>
          </a:prstGeom>
          <a:solidFill>
            <a:srgbClr val="92D050"/>
          </a:solidFill>
          <a:ln w="9525">
            <a:noFill/>
            <a:miter lim="800000"/>
            <a:headEnd/>
            <a:tailEnd/>
          </a:ln>
        </p:spPr>
        <p:txBody>
          <a:bodyPr>
            <a:spAutoFit/>
          </a:bodyPr>
          <a:lstStyle/>
          <a:p>
            <a:r>
              <a:rPr lang="en-US" altLang="zh-CN" sz="1600"/>
              <a:t>extern int  N;</a:t>
            </a:r>
          </a:p>
          <a:p>
            <a:r>
              <a:rPr lang="en-US" altLang="zh-CN" sz="1600"/>
              <a:t>main()</a:t>
            </a:r>
          </a:p>
          <a:p>
            <a:r>
              <a:rPr lang="en-US" altLang="zh-CN" sz="1600"/>
              <a:t>{</a:t>
            </a:r>
          </a:p>
          <a:p>
            <a:r>
              <a:rPr lang="en-US" altLang="zh-CN" sz="1600"/>
              <a:t>       …</a:t>
            </a:r>
          </a:p>
          <a:p>
            <a:r>
              <a:rPr lang="en-US" altLang="zh-CN" sz="1600"/>
              <a:t>       N =  …</a:t>
            </a:r>
          </a:p>
          <a:p>
            <a:r>
              <a:rPr lang="en-US" altLang="zh-CN" sz="1600"/>
              <a:t>       …</a:t>
            </a:r>
          </a:p>
          <a:p>
            <a:r>
              <a:rPr lang="en-US" altLang="zh-CN" sz="1600"/>
              <a:t>}</a:t>
            </a:r>
          </a:p>
          <a:p>
            <a:r>
              <a:rPr lang="en-US" altLang="zh-CN" sz="1600"/>
              <a:t>int N=0;</a:t>
            </a:r>
          </a:p>
          <a:p>
            <a:r>
              <a:rPr lang="en-US" altLang="zh-CN" sz="1600"/>
              <a:t>void fun()</a:t>
            </a:r>
          </a:p>
          <a:p>
            <a:r>
              <a:rPr lang="en-US" altLang="zh-CN" sz="1600"/>
              <a:t>{ … </a:t>
            </a:r>
            <a:endParaRPr lang="zh-CN" altLang="en-US" sz="16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7" dur="500"/>
                                        <p:tgtEl>
                                          <p:spTgt spid="348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193539" name="Rectangle 3"/>
          <p:cNvSpPr>
            <a:spLocks noGrp="1" noChangeArrowheads="1"/>
          </p:cNvSpPr>
          <p:nvPr>
            <p:ph idx="1"/>
          </p:nvPr>
        </p:nvSpPr>
        <p:spPr/>
        <p:txBody>
          <a:bodyPr/>
          <a:lstStyle/>
          <a:p>
            <a:r>
              <a:rPr lang="zh-CN" altLang="en-US" sz="1800" b="0" dirty="0">
                <a:ea typeface="宋体" pitchFamily="2" charset="-122"/>
              </a:rPr>
              <a:t>例如，对问题</a:t>
            </a:r>
            <a:r>
              <a:rPr lang="en-US" altLang="zh-CN" sz="1800" b="0" dirty="0">
                <a:ea typeface="宋体" pitchFamily="2" charset="-122"/>
              </a:rPr>
              <a:t>4.2</a:t>
            </a:r>
            <a:r>
              <a:rPr lang="zh-CN" altLang="en-US" sz="1800" b="0" dirty="0">
                <a:ea typeface="宋体" pitchFamily="2" charset="-122"/>
              </a:rPr>
              <a:t>的代码实现中，如果外部变量</a:t>
            </a:r>
            <a:r>
              <a:rPr lang="en-US" altLang="zh-CN" sz="1800" b="0" dirty="0">
                <a:ea typeface="宋体" pitchFamily="2" charset="-122"/>
              </a:rPr>
              <a:t>N</a:t>
            </a:r>
            <a:r>
              <a:rPr lang="zh-CN" altLang="en-US" sz="1800" b="0" dirty="0">
                <a:ea typeface="宋体" pitchFamily="2" charset="-122"/>
              </a:rPr>
              <a:t>不在程序头部定义，则需要用</a:t>
            </a:r>
            <a:r>
              <a:rPr lang="en-US" altLang="zh-CN" sz="1800" b="0" dirty="0">
                <a:ea typeface="宋体" pitchFamily="2" charset="-122"/>
              </a:rPr>
              <a:t>extern</a:t>
            </a:r>
            <a:r>
              <a:rPr lang="zh-CN" altLang="en-US" sz="1800" b="0" dirty="0">
                <a:ea typeface="宋体" pitchFamily="2" charset="-122"/>
              </a:rPr>
              <a:t>加以说明。</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solidFill>
                  <a:srgbClr val="0000CC"/>
                </a:solidFill>
                <a:ea typeface="宋体" pitchFamily="2" charset="-122"/>
              </a:rPr>
              <a:t>extern int N;</a:t>
            </a:r>
          </a:p>
          <a:p>
            <a:pPr lvl="1">
              <a:lnSpc>
                <a:spcPct val="70000"/>
              </a:lnSpc>
              <a:buFont typeface="Wingdings" pitchFamily="2" charset="2"/>
              <a:buNone/>
            </a:pPr>
            <a:r>
              <a:rPr lang="en-US" altLang="zh-CN" sz="1800" dirty="0">
                <a:ea typeface="宋体" pitchFamily="2" charset="-122"/>
              </a:rPr>
              <a:t>int main()</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solidFill>
                  <a:srgbClr val="0000CC"/>
                </a:solidFill>
                <a:ea typeface="宋体" pitchFamily="2" charset="-122"/>
              </a:rPr>
              <a:t>int N = 0;</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insertData</a:t>
            </a:r>
            <a:r>
              <a:rPr lang="en-US" altLang="zh-CN" sz="1800" dirty="0">
                <a:ea typeface="宋体" pitchFamily="2" charset="-122"/>
              </a:rPr>
              <a:t>(int array[], int data)</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p:txBody>
      </p:sp>
      <p:sp>
        <p:nvSpPr>
          <p:cNvPr id="38915" name="灯片编号占位符 4"/>
          <p:cNvSpPr>
            <a:spLocks noGrp="1"/>
          </p:cNvSpPr>
          <p:nvPr>
            <p:ph type="sldNum" sz="quarter" idx="12"/>
          </p:nvPr>
        </p:nvSpPr>
        <p:spPr>
          <a:noFill/>
        </p:spPr>
        <p:txBody>
          <a:bodyPr/>
          <a:lstStyle/>
          <a:p>
            <a:fld id="{0A81D9BA-325E-413F-884E-970DFDCF6B54}" type="slidenum">
              <a:rPr lang="en-US" altLang="zh-CN" smtClean="0"/>
              <a:pPr/>
              <a:t>41</a:t>
            </a:fld>
            <a:endParaRPr lang="en-US" altLang="zh-CN"/>
          </a:p>
        </p:txBody>
      </p:sp>
      <p:sp>
        <p:nvSpPr>
          <p:cNvPr id="193540" name="AutoShape 4"/>
          <p:cNvSpPr>
            <a:spLocks noChangeArrowheads="1"/>
          </p:cNvSpPr>
          <p:nvPr/>
        </p:nvSpPr>
        <p:spPr bwMode="auto">
          <a:xfrm>
            <a:off x="5195887" y="2564142"/>
            <a:ext cx="1800225" cy="792162"/>
          </a:xfrm>
          <a:prstGeom prst="wedgeRoundRectCallout">
            <a:avLst>
              <a:gd name="adj1" fmla="val -83641"/>
              <a:gd name="adj2" fmla="val 18648"/>
              <a:gd name="adj3" fmla="val 16667"/>
            </a:avLst>
          </a:prstGeom>
          <a:solidFill>
            <a:schemeClr val="accent1"/>
          </a:solidFill>
          <a:ln w="9525">
            <a:solidFill>
              <a:schemeClr val="tx1"/>
            </a:solidFill>
            <a:miter lim="800000"/>
            <a:headEnd/>
            <a:tailEnd/>
          </a:ln>
        </p:spPr>
        <p:txBody>
          <a:bodyPr/>
          <a:lstStyle/>
          <a:p>
            <a:r>
              <a:rPr lang="en-US" altLang="zh-CN"/>
              <a:t> </a:t>
            </a:r>
            <a:r>
              <a:rPr lang="zh-CN" altLang="en-US"/>
              <a:t>外部变量定义</a:t>
            </a:r>
          </a:p>
        </p:txBody>
      </p:sp>
      <p:sp>
        <p:nvSpPr>
          <p:cNvPr id="193541" name="AutoShape 5"/>
          <p:cNvSpPr>
            <a:spLocks noChangeArrowheads="1"/>
          </p:cNvSpPr>
          <p:nvPr/>
        </p:nvSpPr>
        <p:spPr bwMode="auto">
          <a:xfrm>
            <a:off x="5195887" y="1538427"/>
            <a:ext cx="1800225" cy="792162"/>
          </a:xfrm>
          <a:prstGeom prst="wedgeRoundRectCallout">
            <a:avLst>
              <a:gd name="adj1" fmla="val -80512"/>
              <a:gd name="adj2" fmla="val 3425"/>
              <a:gd name="adj3" fmla="val 16667"/>
            </a:avLst>
          </a:prstGeom>
          <a:solidFill>
            <a:schemeClr val="accent1"/>
          </a:solidFill>
          <a:ln w="9525">
            <a:solidFill>
              <a:schemeClr val="tx1"/>
            </a:solidFill>
            <a:miter lim="800000"/>
            <a:headEnd/>
            <a:tailEnd/>
          </a:ln>
        </p:spPr>
        <p:txBody>
          <a:bodyPr/>
          <a:lstStyle/>
          <a:p>
            <a:r>
              <a:rPr lang="en-US" altLang="zh-CN" dirty="0"/>
              <a:t> </a:t>
            </a:r>
            <a:r>
              <a:rPr lang="zh-CN" altLang="en-US" dirty="0"/>
              <a:t>外部变量说明</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1000"/>
                                        <p:tgtEl>
                                          <p:spTgt spid="193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0" dur="1000"/>
                                        <p:tgtEl>
                                          <p:spTgt spid="1935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3" dur="1000"/>
                                        <p:tgtEl>
                                          <p:spTgt spid="1935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16" dur="1000"/>
                                        <p:tgtEl>
                                          <p:spTgt spid="19353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animEffect transition="in" filter="blinds(horizontal)">
                                      <p:cBhvr>
                                        <p:cTn id="19" dur="1000"/>
                                        <p:tgtEl>
                                          <p:spTgt spid="19353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9">
                                            <p:txEl>
                                              <p:pRg st="6" end="6"/>
                                            </p:txEl>
                                          </p:spTgt>
                                        </p:tgtEl>
                                        <p:attrNameLst>
                                          <p:attrName>style.visibility</p:attrName>
                                        </p:attrNameLst>
                                      </p:cBhvr>
                                      <p:to>
                                        <p:strVal val="visible"/>
                                      </p:to>
                                    </p:set>
                                    <p:animEffect transition="in" filter="blinds(horizontal)">
                                      <p:cBhvr>
                                        <p:cTn id="22" dur="1000"/>
                                        <p:tgtEl>
                                          <p:spTgt spid="19353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9">
                                            <p:txEl>
                                              <p:pRg st="7" end="7"/>
                                            </p:txEl>
                                          </p:spTgt>
                                        </p:tgtEl>
                                        <p:attrNameLst>
                                          <p:attrName>style.visibility</p:attrName>
                                        </p:attrNameLst>
                                      </p:cBhvr>
                                      <p:to>
                                        <p:strVal val="visible"/>
                                      </p:to>
                                    </p:set>
                                    <p:animEffect transition="in" filter="blinds(horizontal)">
                                      <p:cBhvr>
                                        <p:cTn id="25" dur="1000"/>
                                        <p:tgtEl>
                                          <p:spTgt spid="19353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3539">
                                            <p:txEl>
                                              <p:pRg st="8" end="8"/>
                                            </p:txEl>
                                          </p:spTgt>
                                        </p:tgtEl>
                                        <p:attrNameLst>
                                          <p:attrName>style.visibility</p:attrName>
                                        </p:attrNameLst>
                                      </p:cBhvr>
                                      <p:to>
                                        <p:strVal val="visible"/>
                                      </p:to>
                                    </p:set>
                                    <p:animEffect transition="in" filter="blinds(horizontal)">
                                      <p:cBhvr>
                                        <p:cTn id="28" dur="1000"/>
                                        <p:tgtEl>
                                          <p:spTgt spid="1935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3539">
                                            <p:txEl>
                                              <p:pRg st="9" end="9"/>
                                            </p:txEl>
                                          </p:spTgt>
                                        </p:tgtEl>
                                        <p:attrNameLst>
                                          <p:attrName>style.visibility</p:attrName>
                                        </p:attrNameLst>
                                      </p:cBhvr>
                                      <p:to>
                                        <p:strVal val="visible"/>
                                      </p:to>
                                    </p:set>
                                    <p:animEffect transition="in" filter="blinds(horizontal)">
                                      <p:cBhvr>
                                        <p:cTn id="31" dur="1000"/>
                                        <p:tgtEl>
                                          <p:spTgt spid="1935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3539">
                                            <p:txEl>
                                              <p:pRg st="10" end="10"/>
                                            </p:txEl>
                                          </p:spTgt>
                                        </p:tgtEl>
                                        <p:attrNameLst>
                                          <p:attrName>style.visibility</p:attrName>
                                        </p:attrNameLst>
                                      </p:cBhvr>
                                      <p:to>
                                        <p:strVal val="visible"/>
                                      </p:to>
                                    </p:set>
                                    <p:animEffect transition="in" filter="blinds(horizontal)">
                                      <p:cBhvr>
                                        <p:cTn id="34" dur="1000"/>
                                        <p:tgtEl>
                                          <p:spTgt spid="19353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3539">
                                            <p:txEl>
                                              <p:pRg st="11" end="11"/>
                                            </p:txEl>
                                          </p:spTgt>
                                        </p:tgtEl>
                                        <p:attrNameLst>
                                          <p:attrName>style.visibility</p:attrName>
                                        </p:attrNameLst>
                                      </p:cBhvr>
                                      <p:to>
                                        <p:strVal val="visible"/>
                                      </p:to>
                                    </p:set>
                                    <p:animEffect transition="in" filter="blinds(horizontal)">
                                      <p:cBhvr>
                                        <p:cTn id="37" dur="1000"/>
                                        <p:tgtEl>
                                          <p:spTgt spid="19353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3540"/>
                                        </p:tgtEl>
                                        <p:attrNameLst>
                                          <p:attrName>style.visibility</p:attrName>
                                        </p:attrNameLst>
                                      </p:cBhvr>
                                      <p:to>
                                        <p:strVal val="visible"/>
                                      </p:to>
                                    </p:set>
                                    <p:animEffect transition="in" filter="blinds(horizontal)">
                                      <p:cBhvr>
                                        <p:cTn id="42" dur="1000"/>
                                        <p:tgtEl>
                                          <p:spTgt spid="1935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41"/>
                                        </p:tgtEl>
                                        <p:attrNameLst>
                                          <p:attrName>style.visibility</p:attrName>
                                        </p:attrNameLst>
                                      </p:cBhvr>
                                      <p:to>
                                        <p:strVal val="visible"/>
                                      </p:to>
                                    </p:set>
                                    <p:animEffect transition="in" filter="blinds(horizontal)">
                                      <p:cBhvr>
                                        <p:cTn id="47" dur="1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p:bldP spid="1935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39941" name="Rectangle 3"/>
          <p:cNvSpPr>
            <a:spLocks noGrp="1" noChangeArrowheads="1"/>
          </p:cNvSpPr>
          <p:nvPr>
            <p:ph idx="1"/>
          </p:nvPr>
        </p:nvSpPr>
        <p:spPr/>
        <p:txBody>
          <a:bodyPr/>
          <a:lstStyle/>
          <a:p>
            <a:r>
              <a:rPr lang="zh-CN" altLang="en-US" sz="2000" b="0">
                <a:ea typeface="宋体" pitchFamily="2" charset="-122"/>
              </a:rPr>
              <a:t>使用外部变量的原因：</a:t>
            </a:r>
          </a:p>
          <a:p>
            <a:pPr lvl="1"/>
            <a:r>
              <a:rPr lang="zh-CN" altLang="en-US" sz="2000">
                <a:ea typeface="宋体" pitchFamily="2" charset="-122"/>
              </a:rPr>
              <a:t> 解决函数单独编译的协调；</a:t>
            </a:r>
          </a:p>
          <a:p>
            <a:pPr lvl="1"/>
            <a:r>
              <a:rPr lang="zh-CN" altLang="en-US" sz="2000">
                <a:ea typeface="宋体" pitchFamily="2" charset="-122"/>
              </a:rPr>
              <a:t> 与变量初始化有关；</a:t>
            </a:r>
          </a:p>
          <a:p>
            <a:pPr lvl="1"/>
            <a:r>
              <a:rPr lang="zh-CN" altLang="en-US" sz="2000">
                <a:ea typeface="宋体" pitchFamily="2" charset="-122"/>
              </a:rPr>
              <a:t> 外部变量的值是永久的；</a:t>
            </a:r>
          </a:p>
          <a:p>
            <a:pPr lvl="1"/>
            <a:r>
              <a:rPr lang="zh-CN" altLang="en-US" sz="2000">
                <a:ea typeface="宋体" pitchFamily="2" charset="-122"/>
              </a:rPr>
              <a:t> 解决数据共享；</a:t>
            </a:r>
          </a:p>
          <a:p>
            <a:r>
              <a:rPr lang="zh-CN" altLang="en-US" sz="2000" b="0">
                <a:ea typeface="宋体" pitchFamily="2" charset="-122"/>
              </a:rPr>
              <a:t>外部变量的副作用：</a:t>
            </a:r>
          </a:p>
          <a:p>
            <a:pPr lvl="1"/>
            <a:r>
              <a:rPr lang="zh-CN" altLang="en-US" sz="2000" b="1">
                <a:solidFill>
                  <a:srgbClr val="0000CC"/>
                </a:solidFill>
                <a:ea typeface="宋体" pitchFamily="2" charset="-122"/>
              </a:rPr>
              <a:t>使用外部变量的函数独立性差，通常不能单独使用在其他的程序中。而且，如果多个函数都使用到某个外部变量，一旦出现差错，就很难发现问题是由哪个函数引起的。在程序中的某个部分引起外部变量的错误，很容易误以为是由另一部分引起的。</a:t>
            </a:r>
          </a:p>
        </p:txBody>
      </p:sp>
      <p:sp>
        <p:nvSpPr>
          <p:cNvPr id="39939" name="灯片编号占位符 4"/>
          <p:cNvSpPr>
            <a:spLocks noGrp="1"/>
          </p:cNvSpPr>
          <p:nvPr>
            <p:ph type="sldNum" sz="quarter" idx="12"/>
          </p:nvPr>
        </p:nvSpPr>
        <p:spPr>
          <a:noFill/>
        </p:spPr>
        <p:txBody>
          <a:bodyPr/>
          <a:lstStyle/>
          <a:p>
            <a:fld id="{0EEFDBE1-686E-4DD7-9735-E4D915553D8F}" type="slidenum">
              <a:rPr lang="en-US" altLang="zh-CN" smtClean="0"/>
              <a:pPr/>
              <a:t>42</a:t>
            </a:fld>
            <a:endParaRPr lang="en-US" altLang="zh-CN"/>
          </a:p>
        </p:txBody>
      </p:sp>
      <p:sp>
        <p:nvSpPr>
          <p:cNvPr id="6" name="TextBox 5"/>
          <p:cNvSpPr txBox="1"/>
          <p:nvPr/>
        </p:nvSpPr>
        <p:spPr>
          <a:xfrm>
            <a:off x="3287688" y="5805264"/>
            <a:ext cx="5976664" cy="369332"/>
          </a:xfrm>
          <a:prstGeom prst="rect">
            <a:avLst/>
          </a:prstGeom>
          <a:solidFill>
            <a:srgbClr val="A6D86E"/>
          </a:solidFill>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dirty="0">
                <a:solidFill>
                  <a:schemeClr val="tx1"/>
                </a:solidFill>
                <a:latin typeface="楷体" pitchFamily="49" charset="-122"/>
                <a:ea typeface="楷体" pitchFamily="49" charset="-122"/>
              </a:rPr>
              <a:t>风格建议：</a:t>
            </a:r>
            <a:r>
              <a:rPr lang="zh-CN" altLang="en-US" dirty="0">
                <a:solidFill>
                  <a:srgbClr val="FF0000"/>
                </a:solidFill>
                <a:latin typeface="楷体" pitchFamily="49" charset="-122"/>
                <a:ea typeface="楷体" pitchFamily="49" charset="-122"/>
              </a:rPr>
              <a:t>在程序中应尽量少用或不用外部变量。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43</a:t>
            </a:fld>
            <a:endParaRPr lang="en-US" altLang="zh-CN"/>
          </a:p>
        </p:txBody>
      </p:sp>
      <p:sp>
        <p:nvSpPr>
          <p:cNvPr id="5" name="TextBox 4"/>
          <p:cNvSpPr txBox="1"/>
          <p:nvPr/>
        </p:nvSpPr>
        <p:spPr>
          <a:xfrm>
            <a:off x="1524000" y="1196752"/>
            <a:ext cx="3923928" cy="4248472"/>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#include &lt;</a:t>
            </a:r>
            <a:r>
              <a:rPr lang="en-US" altLang="zh-CN" dirty="0" err="1"/>
              <a:t>ctype.h</a:t>
            </a:r>
            <a:r>
              <a:rPr lang="en-US" altLang="zh-CN" dirty="0"/>
              <a:t>&gt;</a:t>
            </a:r>
          </a:p>
          <a:p>
            <a:r>
              <a:rPr lang="en-US" altLang="zh-CN" dirty="0"/>
              <a:t>#define MAXWORD  32</a:t>
            </a:r>
          </a:p>
          <a:p>
            <a:r>
              <a:rPr lang="en-US" altLang="zh-CN" dirty="0"/>
              <a:t>#define MAXSIZE  1024</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a:t>
            </a:r>
            <a:r>
              <a:rPr lang="en-US" altLang="zh-CN" dirty="0" err="1"/>
              <a:t>struct</a:t>
            </a:r>
            <a:r>
              <a:rPr lang="en-US" altLang="zh-CN" dirty="0"/>
              <a:t> </a:t>
            </a:r>
            <a:r>
              <a:rPr lang="en-US" altLang="zh-CN" dirty="0" err="1"/>
              <a:t>lnode</a:t>
            </a:r>
            <a:r>
              <a:rPr lang="en-US" altLang="zh-CN" dirty="0"/>
              <a:t> list[], 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a:t>
            </a:r>
            <a:r>
              <a:rPr lang="en-US" altLang="zh-CN" dirty="0" err="1">
                <a:solidFill>
                  <a:srgbClr val="003399"/>
                </a:solidFill>
                <a:ea typeface="宋体" charset="-122"/>
              </a:rPr>
              <a:t>struct</a:t>
            </a:r>
            <a:r>
              <a:rPr lang="en-US" altLang="zh-CN" dirty="0">
                <a:solidFill>
                  <a:srgbClr val="003399"/>
                </a:solidFill>
                <a:ea typeface="宋体" charset="-122"/>
              </a:rPr>
              <a:t> </a:t>
            </a:r>
            <a:r>
              <a:rPr lang="en-US" altLang="zh-CN" dirty="0" err="1">
                <a:solidFill>
                  <a:srgbClr val="003399"/>
                </a:solidFill>
                <a:ea typeface="宋体" charset="-122"/>
              </a:rPr>
              <a:t>lnode</a:t>
            </a:r>
            <a:r>
              <a:rPr lang="en-US" altLang="zh-CN" dirty="0">
                <a:solidFill>
                  <a:srgbClr val="003399"/>
                </a:solidFill>
                <a:ea typeface="宋体" charset="-122"/>
              </a:rPr>
              <a:t> list[ ],  </a:t>
            </a:r>
            <a:r>
              <a:rPr lang="en-US" altLang="zh-CN" dirty="0" err="1">
                <a:solidFill>
                  <a:srgbClr val="003399"/>
                </a:solidFill>
                <a:ea typeface="宋体" charset="-122"/>
              </a:rPr>
              <a:t>int</a:t>
            </a:r>
            <a:r>
              <a:rPr lang="en-US" altLang="zh-CN" dirty="0">
                <a:solidFill>
                  <a:srgbClr val="003399"/>
                </a:solidFill>
                <a:ea typeface="宋体" charset="-122"/>
              </a:rPr>
              <a:t> pos, char *w);</a:t>
            </a:r>
          </a:p>
          <a:p>
            <a:r>
              <a:rPr lang="en-US" altLang="zh-CN" dirty="0" err="1">
                <a:solidFill>
                  <a:srgbClr val="003399"/>
                </a:solidFill>
                <a:ea typeface="宋体" charset="-122"/>
              </a:rPr>
              <a:t>int</a:t>
            </a:r>
            <a:r>
              <a:rPr lang="en-US" altLang="zh-CN" dirty="0">
                <a:solidFill>
                  <a:srgbClr val="003399"/>
                </a:solidFill>
                <a:ea typeface="宋体" charset="-122"/>
              </a:rPr>
              <a:t> N=0; //</a:t>
            </a:r>
            <a:r>
              <a:rPr lang="zh-CN" altLang="en-US" dirty="0">
                <a:solidFill>
                  <a:srgbClr val="003399"/>
                </a:solidFill>
                <a:ea typeface="宋体" charset="-122"/>
              </a:rPr>
              <a:t>单词表中单词的实际个数</a:t>
            </a:r>
            <a:endParaRPr lang="en-US" altLang="zh-CN" dirty="0">
              <a:solidFill>
                <a:srgbClr val="003399"/>
              </a:solidFill>
              <a:ea typeface="宋体" charset="-122"/>
            </a:endParaRPr>
          </a:p>
        </p:txBody>
      </p:sp>
      <p:sp>
        <p:nvSpPr>
          <p:cNvPr id="6" name="矩形 5"/>
          <p:cNvSpPr/>
          <p:nvPr/>
        </p:nvSpPr>
        <p:spPr>
          <a:xfrm>
            <a:off x="5591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	/*</a:t>
            </a:r>
            <a:r>
              <a:rPr lang="zh-CN" altLang="en-US" dirty="0"/>
              <a:t>单词表</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t>
            </a:r>
          </a:p>
          <a:p>
            <a:r>
              <a:rPr lang="en-US" altLang="zh-CN" dirty="0"/>
              <a:t>    char filename[MAXWORD], word[MAXWORD];</a:t>
            </a:r>
          </a:p>
          <a:p>
            <a:r>
              <a:rPr lang="en-US" altLang="zh-CN" dirty="0"/>
              <a:t>    FILE *</a:t>
            </a:r>
            <a:r>
              <a:rPr lang="en-US" altLang="zh-CN" dirty="0" err="1"/>
              <a:t>bfp</a:t>
            </a:r>
            <a:r>
              <a:rPr lang="en-US" altLang="zh-CN" dirty="0"/>
              <a:t>;</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a:t>
            </a:r>
            <a:r>
              <a:rPr lang="en-US" altLang="zh-CN" dirty="0" err="1"/>
              <a:t>bname</a:t>
            </a:r>
            <a:r>
              <a:rPr lang="en-US" altLang="zh-CN" dirty="0"/>
              <a:t>, “r”)) == NULL){</a:t>
            </a: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a:t>
            </a:r>
          </a:p>
          <a:p>
            <a:r>
              <a:rPr lang="en-US" altLang="zh-CN" dirty="0"/>
              <a:t>        if(</a:t>
            </a:r>
            <a:r>
              <a:rPr lang="en-US" altLang="zh-CN" dirty="0" err="1"/>
              <a:t>searchWord</a:t>
            </a:r>
            <a:r>
              <a:rPr lang="en-US" altLang="zh-CN" dirty="0"/>
              <a:t>(wordlist, word) == -1) {</a:t>
            </a:r>
          </a:p>
          <a:p>
            <a:r>
              <a:rPr lang="en-US" altLang="zh-CN" dirty="0"/>
              <a:t>            </a:t>
            </a:r>
            <a:r>
              <a:rPr lang="en-US" altLang="zh-CN" dirty="0" err="1"/>
              <a:t>fprintf</a:t>
            </a:r>
            <a:r>
              <a:rPr lang="en-US" altLang="zh-CN" dirty="0"/>
              <a:t>(</a:t>
            </a:r>
            <a:r>
              <a:rPr lang="en-US" altLang="zh-CN" dirty="0" err="1"/>
              <a:t>stderr</a:t>
            </a:r>
            <a:r>
              <a:rPr lang="en-US" altLang="zh-CN" dirty="0"/>
              <a:t>, “Wordlist is full!\n”);</a:t>
            </a:r>
          </a:p>
          <a:p>
            <a:r>
              <a:rPr lang="en-US" altLang="zh-CN" dirty="0"/>
              <a:t>            return -1;</a:t>
            </a:r>
          </a:p>
          <a:p>
            <a:r>
              <a:rPr lang="en-US" altLang="zh-CN" dirty="0"/>
              <a:t>        }</a:t>
            </a:r>
          </a:p>
          <a:p>
            <a:r>
              <a:rPr lang="en-US" altLang="zh-CN" dirty="0"/>
              <a:t>    for(</a:t>
            </a:r>
            <a:r>
              <a:rPr lang="en-US" altLang="zh-CN" dirty="0" err="1"/>
              <a:t>i</a:t>
            </a:r>
            <a:r>
              <a:rPr lang="en-US" altLang="zh-CN" dirty="0"/>
              <a:t>=0; </a:t>
            </a:r>
            <a:r>
              <a:rPr lang="en-US" altLang="zh-CN" dirty="0" err="1"/>
              <a:t>i</a:t>
            </a:r>
            <a:r>
              <a:rPr lang="en-US" altLang="zh-CN" dirty="0"/>
              <a:t>&lt;= N-1; </a:t>
            </a:r>
            <a:r>
              <a:rPr lang="en-US" altLang="zh-CN" dirty="0" err="1"/>
              <a:t>i</a:t>
            </a:r>
            <a:r>
              <a:rPr lang="en-US" altLang="zh-CN" dirty="0"/>
              <a:t>++)</a:t>
            </a:r>
          </a:p>
          <a:p>
            <a:r>
              <a:rPr lang="en-US" altLang="zh-CN" dirty="0"/>
              <a:t>        </a:t>
            </a:r>
            <a:r>
              <a:rPr lang="en-US" altLang="zh-CN" dirty="0" err="1"/>
              <a:t>printf</a:t>
            </a:r>
            <a:r>
              <a:rPr lang="en-US" altLang="zh-CN" dirty="0"/>
              <a:t>(“%s  %d\n”, wordlist[</a:t>
            </a:r>
            <a:r>
              <a:rPr lang="en-US" altLang="zh-CN" dirty="0" err="1"/>
              <a:t>i</a:t>
            </a:r>
            <a:r>
              <a:rPr lang="en-US" altLang="zh-CN" dirty="0"/>
              <a:t>].word, wordlist[</a:t>
            </a:r>
            <a:r>
              <a:rPr lang="en-US" altLang="zh-CN" dirty="0" err="1"/>
              <a:t>i</a:t>
            </a:r>
            <a:r>
              <a:rPr lang="en-US" altLang="zh-CN" dirty="0"/>
              <a:t>].count);</a:t>
            </a:r>
          </a:p>
          <a:p>
            <a:r>
              <a:rPr lang="en-US" altLang="zh-CN" dirty="0"/>
              <a:t>    return 0;</a:t>
            </a:r>
          </a:p>
          <a:p>
            <a:r>
              <a:rPr lang="en-US" altLang="zh-CN" dirty="0"/>
              <a:t>} </a:t>
            </a:r>
            <a:endParaRPr lang="zh-CN" altLang="en-US" dirty="0"/>
          </a:p>
        </p:txBody>
      </p:sp>
      <p:sp>
        <p:nvSpPr>
          <p:cNvPr id="10" name="圆角矩形标注 9"/>
          <p:cNvSpPr/>
          <p:nvPr/>
        </p:nvSpPr>
        <p:spPr bwMode="auto">
          <a:xfrm>
            <a:off x="2557467" y="5805264"/>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b="1" dirty="0">
                <a:latin typeface="Arial" charset="0"/>
                <a:ea typeface="宋体" charset="-122"/>
              </a:rPr>
              <a:t>为什么要将</a:t>
            </a:r>
            <a:r>
              <a:rPr lang="en-US" altLang="zh-CN" b="1" dirty="0">
                <a:latin typeface="Arial" charset="0"/>
                <a:ea typeface="宋体" charset="-122"/>
              </a:rPr>
              <a:t>N</a:t>
            </a:r>
            <a:r>
              <a:rPr lang="zh-CN" altLang="en-US" b="1" dirty="0">
                <a:latin typeface="Arial" charset="0"/>
                <a:ea typeface="宋体" charset="-122"/>
              </a:rPr>
              <a:t>定义为一个</a:t>
            </a:r>
            <a:r>
              <a:rPr lang="zh-CN" altLang="en-US" b="1" dirty="0">
                <a:solidFill>
                  <a:srgbClr val="FF0000"/>
                </a:solidFill>
                <a:latin typeface="Arial" charset="0"/>
                <a:ea typeface="宋体" charset="-122"/>
              </a:rPr>
              <a:t>全局变量</a:t>
            </a:r>
            <a:r>
              <a:rPr lang="zh-CN" altLang="en-US" b="1" dirty="0">
                <a:latin typeface="Arial" charset="0"/>
                <a:ea typeface="宋体"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10208" y="1152784"/>
            <a:ext cx="7416824" cy="613048"/>
          </a:xfrm>
        </p:spPr>
        <p:txBody>
          <a:bodyPr>
            <a:normAutofit fontScale="92500" lnSpcReduction="10000"/>
          </a:bodyPr>
          <a:lstStyle/>
          <a:p>
            <a:r>
              <a:rPr lang="zh-CN" altLang="en-US" sz="20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grpSp>
        <p:nvGrpSpPr>
          <p:cNvPr id="5" name="Group 49"/>
          <p:cNvGrpSpPr>
            <a:grpSpLocks/>
          </p:cNvGrpSpPr>
          <p:nvPr/>
        </p:nvGrpSpPr>
        <p:grpSpPr bwMode="auto">
          <a:xfrm>
            <a:off x="7816850" y="1"/>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dirty="0">
                  <a:solidFill>
                    <a:srgbClr val="FF3300"/>
                  </a:solidFill>
                  <a:latin typeface="方正舒体" pitchFamily="2" charset="-122"/>
                  <a:ea typeface="华文新魏" pitchFamily="2" charset="-122"/>
                </a:rPr>
                <a:t>思考</a:t>
              </a:r>
              <a:r>
                <a:rPr kumimoji="1" lang="en-US" altLang="zh-CN" sz="6000" dirty="0">
                  <a:solidFill>
                    <a:srgbClr val="FF3300"/>
                  </a:solidFill>
                  <a:latin typeface="方正舒体" pitchFamily="2" charset="-122"/>
                  <a:ea typeface="华文新魏" pitchFamily="2" charset="-122"/>
                </a:rPr>
                <a:t>1</a:t>
              </a:r>
              <a:endParaRPr kumimoji="1" lang="zh-CN" altLang="en-US" sz="600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26232" y="1872865"/>
            <a:ext cx="8642176" cy="1021556"/>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1</a:t>
            </a:r>
            <a:r>
              <a:rPr lang="zh-CN" altLang="en-US" b="1" dirty="0">
                <a:solidFill>
                  <a:srgbClr val="7030A0"/>
                </a:solidFill>
                <a:latin typeface="楷体" pitchFamily="49" charset="-122"/>
                <a:ea typeface="楷体" pitchFamily="49" charset="-122"/>
              </a:rPr>
              <a:t>）太小，对于大文件会造成单词表溢出；</a:t>
            </a:r>
            <a:endParaRPr lang="en-US" altLang="zh-CN" b="1" dirty="0">
              <a:solidFill>
                <a:srgbClr val="7030A0"/>
              </a:solidFill>
              <a:latin typeface="楷体" pitchFamily="49" charset="-122"/>
              <a:ea typeface="楷体" pitchFamily="49" charset="-122"/>
            </a:endParaRP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p>
        </p:txBody>
      </p:sp>
      <p:sp>
        <p:nvSpPr>
          <p:cNvPr id="9" name="内容占位符 2"/>
          <p:cNvSpPr txBox="1">
            <a:spLocks/>
          </p:cNvSpPr>
          <p:nvPr/>
        </p:nvSpPr>
        <p:spPr bwMode="auto">
          <a:xfrm>
            <a:off x="838200" y="3313024"/>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indent="-279400" fontAlgn="base">
              <a:lnSpc>
                <a:spcPct val="90000"/>
              </a:lnSpc>
              <a:spcBef>
                <a:spcPct val="60000"/>
              </a:spcBef>
              <a:spcAft>
                <a:spcPct val="0"/>
              </a:spcAft>
              <a:buClr>
                <a:srgbClr val="D60093"/>
              </a:buClr>
              <a:buSzPct val="70000"/>
              <a:buFont typeface="Wingdings" pitchFamily="2" charset="2"/>
              <a:buChar char="n"/>
              <a:defRPr/>
            </a:pPr>
            <a:r>
              <a:rPr lang="zh-CN" altLang="en-US" sz="2000" b="1" kern="0" dirty="0"/>
              <a:t>词频统计需要在单词表中频繁的查找和插入单词，</a:t>
            </a:r>
            <a:r>
              <a:rPr lang="zh-CN" altLang="en-US" sz="2000" b="1" kern="0" dirty="0">
                <a:solidFill>
                  <a:srgbClr val="7030A0"/>
                </a:solidFill>
              </a:rPr>
              <a:t>有序</a:t>
            </a:r>
            <a:r>
              <a:rPr lang="zh-CN" altLang="en-US" sz="2000" b="1" kern="0" dirty="0"/>
              <a:t>顺序表结构的单词表有什么特点？</a:t>
            </a:r>
          </a:p>
        </p:txBody>
      </p:sp>
      <p:sp>
        <p:nvSpPr>
          <p:cNvPr id="10" name="圆角矩形标注 9"/>
          <p:cNvSpPr/>
          <p:nvPr/>
        </p:nvSpPr>
        <p:spPr bwMode="auto">
          <a:xfrm>
            <a:off x="1126232" y="3961096"/>
            <a:ext cx="86421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1</a:t>
            </a:r>
            <a:r>
              <a:rPr lang="zh-CN" altLang="en-US" b="1" dirty="0">
                <a:solidFill>
                  <a:srgbClr val="7030A0"/>
                </a:solidFill>
                <a:latin typeface="楷体" pitchFamily="49" charset="-122"/>
                <a:ea typeface="楷体" pitchFamily="49" charset="-122"/>
              </a:rPr>
              <a:t>）单词查找效率很高（可用折半查算法，一次查找算法复杂度为</a:t>
            </a:r>
            <a:r>
              <a:rPr lang="en-US" altLang="zh-CN" sz="20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lang="en-US" altLang="zh-CN" b="1" dirty="0">
                <a:solidFill>
                  <a:srgbClr val="7030A0"/>
                </a:solidFill>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a:solidFill>
                  <a:srgbClr val="FF3300"/>
                </a:solidFill>
              </a:rPr>
              <a:t>O(n)</a:t>
            </a:r>
            <a:r>
              <a:rPr lang="en-US" altLang="zh-CN" b="1" dirty="0">
                <a:solidFill>
                  <a:srgbClr val="7030A0"/>
                </a:solidFill>
                <a:latin typeface="楷体" pitchFamily="49" charset="-122"/>
                <a:ea typeface="楷体" pitchFamily="49" charset="-122"/>
              </a:rPr>
              <a:t>;</a:t>
            </a:r>
            <a:endParaRPr lang="zh-CN" altLang="en-US" b="1" dirty="0">
              <a:solidFill>
                <a:srgbClr val="7030A0"/>
              </a:solidFill>
              <a:latin typeface="楷体" pitchFamily="49" charset="-122"/>
              <a:ea typeface="楷体" pitchFamily="49" charset="-122"/>
            </a:endParaRPr>
          </a:p>
        </p:txBody>
      </p:sp>
      <p:sp>
        <p:nvSpPr>
          <p:cNvPr id="11" name="内容占位符 2"/>
          <p:cNvSpPr txBox="1">
            <a:spLocks/>
          </p:cNvSpPr>
          <p:nvPr/>
        </p:nvSpPr>
        <p:spPr bwMode="auto">
          <a:xfrm>
            <a:off x="838200" y="5113224"/>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indent="-279400" fontAlgn="base">
              <a:lnSpc>
                <a:spcPct val="90000"/>
              </a:lnSpc>
              <a:spcBef>
                <a:spcPct val="60000"/>
              </a:spcBef>
              <a:spcAft>
                <a:spcPct val="0"/>
              </a:spcAft>
              <a:buClr>
                <a:srgbClr val="D60093"/>
              </a:buClr>
              <a:buSzPct val="70000"/>
              <a:buFont typeface="Wingdings" pitchFamily="2" charset="2"/>
              <a:buChar char="n"/>
              <a:defRPr/>
            </a:pPr>
            <a:r>
              <a:rPr lang="zh-CN" altLang="en-US" sz="2000" b="1" kern="0" dirty="0">
                <a:solidFill>
                  <a:srgbClr val="7030A0"/>
                </a:solidFill>
              </a:rPr>
              <a:t>无序（输入序）</a:t>
            </a:r>
            <a:r>
              <a:rPr lang="zh-CN" altLang="en-US" sz="2000" b="1" kern="0" dirty="0"/>
              <a:t>顺序表结构构造的单词表</a:t>
            </a:r>
            <a:r>
              <a:rPr lang="zh-CN" altLang="en-US" sz="2000" b="1" kern="0" dirty="0">
                <a:solidFill>
                  <a:srgbClr val="7030A0"/>
                </a:solidFill>
              </a:rPr>
              <a:t>又</a:t>
            </a:r>
            <a:r>
              <a:rPr lang="zh-CN" altLang="en-US" sz="2000" b="1" kern="0" dirty="0"/>
              <a:t>有什么特点？</a:t>
            </a:r>
          </a:p>
        </p:txBody>
      </p:sp>
      <p:sp>
        <p:nvSpPr>
          <p:cNvPr id="12" name="圆角矩形标注 11"/>
          <p:cNvSpPr/>
          <p:nvPr/>
        </p:nvSpPr>
        <p:spPr bwMode="auto">
          <a:xfrm>
            <a:off x="1126232" y="5652364"/>
            <a:ext cx="86421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1</a:t>
            </a:r>
            <a:r>
              <a:rPr lang="zh-CN" altLang="en-US" b="1" dirty="0">
                <a:solidFill>
                  <a:srgbClr val="7030A0"/>
                </a:solidFill>
                <a:latin typeface="楷体" pitchFamily="49" charset="-122"/>
                <a:ea typeface="楷体" pitchFamily="49" charset="-122"/>
              </a:rPr>
              <a:t>）单词查找效率低（顺序查找算法，一次查找算法复杂度为</a:t>
            </a:r>
            <a:r>
              <a:rPr lang="en-US" altLang="zh-CN" sz="2000" b="1" dirty="0">
                <a:solidFill>
                  <a:srgbClr val="FF3300"/>
                </a:solidFill>
              </a:rPr>
              <a:t>O</a:t>
            </a:r>
            <a:r>
              <a:rPr lang="en-US" altLang="zh-CN" b="1" dirty="0">
                <a:solidFill>
                  <a:srgbClr val="FF3300"/>
                </a:solidFill>
              </a:rPr>
              <a:t>(n) </a:t>
            </a:r>
            <a:r>
              <a:rPr lang="en-US" altLang="zh-CN" b="1" dirty="0">
                <a:solidFill>
                  <a:srgbClr val="7030A0"/>
                </a:solidFill>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，简单排序算法的复杂度为</a:t>
            </a:r>
            <a:r>
              <a:rPr lang="en-US" altLang="zh-CN" sz="2000" b="1" dirty="0">
                <a:solidFill>
                  <a:srgbClr val="FF3300"/>
                </a:solidFill>
              </a:rPr>
              <a:t>O(N</a:t>
            </a:r>
            <a:r>
              <a:rPr lang="en-US" altLang="zh-CN" sz="2000" b="1" baseline="30000" dirty="0">
                <a:solidFill>
                  <a:srgbClr val="FF3300"/>
                </a:solidFill>
              </a:rPr>
              <a:t>2</a:t>
            </a:r>
            <a:r>
              <a:rPr lang="en-US" altLang="zh-CN" sz="2000" b="1" dirty="0">
                <a:solidFill>
                  <a:srgbClr val="FF3300"/>
                </a:solidFill>
              </a:rPr>
              <a:t>)</a:t>
            </a:r>
            <a:r>
              <a:rPr lang="en-US" altLang="zh-CN" b="1" dirty="0">
                <a:solidFill>
                  <a:srgbClr val="7030A0"/>
                </a:solidFill>
                <a:latin typeface="楷体" pitchFamily="49" charset="-122"/>
                <a:ea typeface="楷体" pitchFamily="49" charset="-122"/>
              </a:rPr>
              <a:t>;</a:t>
            </a:r>
            <a:endParaRPr lang="zh-CN" altLang="en-US" b="1" dirty="0">
              <a:solidFill>
                <a:srgbClr val="7030A0"/>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p:txBody>
          <a:bodyPr/>
          <a:lstStyle/>
          <a:p>
            <a:r>
              <a:rPr lang="zh-CN" altLang="en-US" dirty="0"/>
              <a:t>请用</a:t>
            </a:r>
            <a:r>
              <a:rPr lang="zh-CN" altLang="en-US" dirty="0">
                <a:solidFill>
                  <a:srgbClr val="7030A0"/>
                </a:solidFill>
              </a:rPr>
              <a:t>无序（输入序）</a:t>
            </a:r>
            <a:r>
              <a:rPr lang="zh-CN" altLang="en-US" dirty="0"/>
              <a:t>顺序表来重新实现问题</a:t>
            </a:r>
            <a:r>
              <a:rPr lang="en-US" altLang="zh-CN" dirty="0"/>
              <a:t>2.1</a:t>
            </a:r>
            <a:r>
              <a:rPr lang="zh-CN" altLang="en-US" dirty="0"/>
              <a:t>，并比较一下两个程序的实际性能。</a:t>
            </a:r>
            <a:endParaRPr lang="en-US" altLang="zh-CN" dirty="0"/>
          </a:p>
          <a:p>
            <a:pPr marL="363538" lvl="1" indent="0">
              <a:buNone/>
            </a:pPr>
            <a:r>
              <a:rPr lang="zh-CN" altLang="en-US" sz="20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45</a:t>
            </a:fld>
            <a:endParaRPr lang="en-US" altLang="zh-CN"/>
          </a:p>
        </p:txBody>
      </p:sp>
      <p:grpSp>
        <p:nvGrpSpPr>
          <p:cNvPr id="5" name="Group 49"/>
          <p:cNvGrpSpPr>
            <a:grpSpLocks/>
          </p:cNvGrpSpPr>
          <p:nvPr/>
        </p:nvGrpSpPr>
        <p:grpSpPr bwMode="auto">
          <a:xfrm>
            <a:off x="7805510" y="121425"/>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dirty="0">
                  <a:solidFill>
                    <a:srgbClr val="FF3300"/>
                  </a:solidFill>
                  <a:latin typeface="方正舒体" pitchFamily="2" charset="-122"/>
                  <a:ea typeface="华文新魏" pitchFamily="2" charset="-122"/>
                </a:rPr>
                <a:t>思考</a:t>
              </a:r>
              <a:r>
                <a:rPr kumimoji="1" lang="en-US" altLang="zh-CN" sz="6000" dirty="0">
                  <a:solidFill>
                    <a:srgbClr val="FF3300"/>
                  </a:solidFill>
                  <a:latin typeface="方正舒体" pitchFamily="2" charset="-122"/>
                  <a:ea typeface="华文新魏" pitchFamily="2" charset="-122"/>
                </a:rPr>
                <a:t>2</a:t>
              </a:r>
              <a:endParaRPr kumimoji="1" lang="zh-CN" altLang="en-US" sz="6000" dirty="0">
                <a:solidFill>
                  <a:srgbClr val="FF3300"/>
                </a:solidFill>
                <a:latin typeface="黑体" pitchFamily="2" charset="-122"/>
                <a:ea typeface="华文新魏" pitchFamily="2" charset="-122"/>
              </a:endParaRPr>
            </a:p>
          </p:txBody>
        </p:sp>
      </p:grpSp>
      <p:sp>
        <p:nvSpPr>
          <p:cNvPr id="8" name="云形 7"/>
          <p:cNvSpPr/>
          <p:nvPr/>
        </p:nvSpPr>
        <p:spPr bwMode="auto">
          <a:xfrm>
            <a:off x="6888088" y="3501009"/>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sz="2000" b="1" dirty="0">
                <a:solidFill>
                  <a:srgbClr val="C00000"/>
                </a:solidFill>
                <a:latin typeface="Arial" charset="0"/>
                <a:ea typeface="宋体" charset="-122"/>
              </a:rPr>
              <a:t>如何获取程序的实际运行时间？</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2249487" y="2060848"/>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30323" y="1724299"/>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dirty="0">
                  <a:solidFill>
                    <a:srgbClr val="FF3300"/>
                  </a:solidFill>
                  <a:latin typeface="方正舒体" pitchFamily="2" charset="-122"/>
                  <a:ea typeface="华文新魏" pitchFamily="2" charset="-122"/>
                </a:rPr>
                <a:t>思考</a:t>
              </a:r>
              <a:endParaRPr kumimoji="1" lang="zh-CN" altLang="en-US" sz="600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1277764" y="1519808"/>
            <a:ext cx="3954140" cy="4556125"/>
          </a:xfrm>
          <a:solidFill>
            <a:srgbClr val="92D050"/>
          </a:solidFill>
          <a:effectLst>
            <a:outerShdw blurRad="50800" dist="38100" dir="2700000" algn="tl" rotWithShape="0">
              <a:prstClr val="black">
                <a:alpha val="40000"/>
              </a:prstClr>
            </a:outerShdw>
          </a:effectLst>
        </p:spPr>
        <p:txBody>
          <a:bodyPr/>
          <a:lstStyle/>
          <a:p>
            <a:r>
              <a:rPr lang="zh-CN" altLang="en-US" dirty="0">
                <a:solidFill>
                  <a:srgbClr val="C00000"/>
                </a:solidFill>
              </a:rPr>
              <a:t>优点</a:t>
            </a:r>
            <a:endParaRPr lang="en-US" altLang="zh-CN" dirty="0">
              <a:solidFill>
                <a:srgbClr val="C00000"/>
              </a:solidFill>
            </a:endParaRPr>
          </a:p>
          <a:p>
            <a:pPr lvl="1"/>
            <a:r>
              <a:rPr lang="zh-CN" altLang="en-US" sz="2000" dirty="0">
                <a:solidFill>
                  <a:srgbClr val="C00000"/>
                </a:solidFill>
                <a:latin typeface="楷体" pitchFamily="49" charset="-122"/>
                <a:ea typeface="楷体" pitchFamily="49" charset="-122"/>
              </a:rPr>
              <a:t>构造原理简单（如用数组）</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无须为表中元素之间的逻辑关系而增加额外的存储空间</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可以快速地存取表中任一位置的元素。</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可将数据组织成</a:t>
            </a:r>
            <a:r>
              <a:rPr lang="zh-CN" altLang="en-US" sz="2000" b="1" dirty="0">
                <a:solidFill>
                  <a:srgbClr val="C00000"/>
                </a:solidFill>
                <a:latin typeface="楷体" pitchFamily="49" charset="-122"/>
                <a:ea typeface="楷体" pitchFamily="49" charset="-122"/>
              </a:rPr>
              <a:t>有序表，</a:t>
            </a:r>
            <a:r>
              <a:rPr lang="zh-CN" altLang="en-US" sz="2000" dirty="0">
                <a:solidFill>
                  <a:srgbClr val="C00000"/>
                </a:solidFill>
                <a:latin typeface="楷体" pitchFamily="49" charset="-122"/>
                <a:ea typeface="楷体" pitchFamily="49" charset="-122"/>
              </a:rPr>
              <a:t>可用折半查找算法查找元素，</a:t>
            </a:r>
            <a:r>
              <a:rPr lang="zh-CN" altLang="en-US" sz="2000" b="1" dirty="0">
                <a:solidFill>
                  <a:srgbClr val="C00000"/>
                </a:solidFill>
                <a:latin typeface="楷体" pitchFamily="49" charset="-122"/>
                <a:ea typeface="楷体" pitchFamily="49" charset="-122"/>
              </a:rPr>
              <a:t>查找效率高</a:t>
            </a:r>
            <a:r>
              <a:rPr lang="zh-CN" altLang="en-US" sz="20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47</a:t>
            </a:fld>
            <a:endParaRPr lang="en-US" altLang="zh-CN"/>
          </a:p>
        </p:txBody>
      </p:sp>
      <p:sp>
        <p:nvSpPr>
          <p:cNvPr id="5" name="内容占位符 2"/>
          <p:cNvSpPr txBox="1">
            <a:spLocks/>
          </p:cNvSpPr>
          <p:nvPr/>
        </p:nvSpPr>
        <p:spPr bwMode="auto">
          <a:xfrm>
            <a:off x="5735960" y="1515616"/>
            <a:ext cx="3816424"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indent="-2794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t>缺点</a:t>
            </a:r>
            <a:endParaRPr lang="en-US" altLang="zh-CN" sz="2400" b="1" kern="0" dirty="0"/>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存储空间需要事先分配（容易造成表空间不够或浪费）</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需要一块地址连续的存储空间</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b="1" kern="0" dirty="0">
                <a:latin typeface="楷体" pitchFamily="49" charset="-122"/>
                <a:ea typeface="楷体" pitchFamily="49" charset="-122"/>
              </a:rPr>
              <a:t>插入和删除操作需要移动大量元素</a:t>
            </a:r>
            <a:r>
              <a:rPr lang="zh-CN" altLang="en-US" sz="2000" kern="0" dirty="0">
                <a:latin typeface="楷体" pitchFamily="49" charset="-122"/>
                <a:ea typeface="楷体" pitchFamily="49" charset="-122"/>
              </a:rPr>
              <a:t>，效率低。</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defRPr/>
            </a:pPr>
            <a:endParaRPr lang="zh-CN" altLang="en-US" sz="2000" kern="0" dirty="0">
              <a:solidFill>
                <a:srgbClr val="C00000"/>
              </a:solidFill>
              <a:latin typeface="楷体" pitchFamily="49" charset="-122"/>
              <a:ea typeface="楷体" pitchFamily="49"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2135560" y="1101980"/>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fontAlgn="base">
                <a:spcBef>
                  <a:spcPct val="0"/>
                </a:spcBef>
                <a:buClr>
                  <a:schemeClr val="tx2"/>
                </a:buClr>
              </a:pPr>
              <a:r>
                <a:rPr kumimoji="1" lang="zh-CN" altLang="en-US" sz="3000">
                  <a:solidFill>
                    <a:srgbClr val="003399"/>
                  </a:solidFill>
                </a:rPr>
                <a:t>1.  </a:t>
              </a:r>
              <a:r>
                <a:rPr kumimoji="1" lang="zh-CN" altLang="en-US" sz="3000">
                  <a:solidFill>
                    <a:srgbClr val="003399"/>
                  </a:solidFill>
                  <a:ea typeface="幼圆" pitchFamily="49" charset="-122"/>
                </a:rPr>
                <a:t>线性链表的构造原理</a:t>
              </a:r>
            </a:p>
            <a:p>
              <a:pPr marL="342900" indent="-342900" fontAlgn="base">
                <a:spcBef>
                  <a:spcPct val="0"/>
                </a:spcBef>
                <a:buClr>
                  <a:schemeClr val="tx2"/>
                </a:buClr>
              </a:pPr>
              <a:r>
                <a:rPr kumimoji="1" lang="zh-CN" altLang="en-US" sz="3000">
                  <a:solidFill>
                    <a:srgbClr val="003399"/>
                  </a:solidFill>
                </a:rPr>
                <a:t>2.  </a:t>
              </a:r>
              <a:r>
                <a:rPr kumimoji="1" lang="zh-CN" altLang="en-US" sz="3000">
                  <a:solidFill>
                    <a:srgbClr val="003399"/>
                  </a:solidFill>
                  <a:ea typeface="幼圆" pitchFamily="49" charset="-122"/>
                </a:rPr>
                <a:t>几个常用符号的说明</a:t>
              </a:r>
            </a:p>
            <a:p>
              <a:pPr marL="342900" indent="-342900" fontAlgn="base">
                <a:spcBef>
                  <a:spcPct val="0"/>
                </a:spcBef>
                <a:buClr>
                  <a:schemeClr val="tx2"/>
                </a:buClr>
              </a:pPr>
              <a:r>
                <a:rPr kumimoji="1" lang="zh-CN" altLang="en-US" sz="3000">
                  <a:solidFill>
                    <a:srgbClr val="003399"/>
                  </a:solidFill>
                </a:rPr>
                <a:t>3.  </a:t>
              </a:r>
              <a:r>
                <a:rPr kumimoji="1" lang="zh-CN" altLang="en-US" sz="300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910010" y="20892"/>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dirty="0">
                  <a:solidFill>
                    <a:srgbClr val="FF3300"/>
                  </a:solidFill>
                </a:rPr>
                <a:t> </a:t>
              </a:r>
              <a:r>
                <a:rPr kumimoji="1" lang="zh-CN" altLang="en-US" sz="3600" b="1" dirty="0">
                  <a:solidFill>
                    <a:srgbClr val="FF3300"/>
                  </a:solidFill>
                </a:rPr>
                <a:t>2.3  线性表的链式存储结构</a:t>
              </a:r>
            </a:p>
          </p:txBody>
        </p:sp>
      </p:grpSp>
      <p:grpSp>
        <p:nvGrpSpPr>
          <p:cNvPr id="4" name="Group 147"/>
          <p:cNvGrpSpPr>
            <a:grpSpLocks/>
          </p:cNvGrpSpPr>
          <p:nvPr/>
        </p:nvGrpSpPr>
        <p:grpSpPr bwMode="auto">
          <a:xfrm>
            <a:off x="2105398" y="3924555"/>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a:solidFill>
                      <a:srgbClr val="000000"/>
                    </a:solidFill>
                    <a:ea typeface="宋体" charset="-122"/>
                  </a:rPr>
                  <a:t>0       1      2      3     </a:t>
                </a:r>
                <a:r>
                  <a:rPr lang="en-US" altLang="zh-CN">
                    <a:solidFill>
                      <a:srgbClr val="000000"/>
                    </a:solidFill>
                    <a:ea typeface="宋体" charset="-122"/>
                    <a:cs typeface="Times New Roman" pitchFamily="18" charset="0"/>
                  </a:rPr>
                  <a:t>…</a:t>
                </a:r>
                <a:r>
                  <a:rPr lang="en-US" altLang="zh-CN">
                    <a:solidFill>
                      <a:srgbClr val="000000"/>
                    </a:solidFill>
                    <a:ea typeface="宋体" charset="-122"/>
                  </a:rPr>
                  <a:t>      n-2    n-1    n    n+1      …   MaxSize-1</a:t>
                </a:r>
                <a:endParaRPr lang="en-US" altLang="zh-CN"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921" y="2409"/>
                <a:ext cx="509" cy="310"/>
              </a:xfrm>
              <a:prstGeom prst="rect">
                <a:avLst/>
              </a:prstGeom>
              <a:noFill/>
              <a:ln w="12700" cap="sq">
                <a:noFill/>
                <a:miter lim="800000"/>
                <a:headEnd/>
                <a:tailEnd/>
              </a:ln>
            </p:spPr>
            <p:txBody>
              <a:bodyPr wrap="none">
                <a:spAutoFit/>
              </a:bodyPr>
              <a:lstStyle/>
              <a:p>
                <a:pPr algn="ctr"/>
                <a:r>
                  <a:rPr kumimoji="1" lang="zh-CN" altLang="en-US" sz="260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183" cy="342"/>
                <a:chOff x="924" y="1680"/>
                <a:chExt cx="2183" cy="342"/>
              </a:xfrm>
            </p:grpSpPr>
            <p:sp>
              <p:nvSpPr>
                <p:cNvPr id="77837" name="Rectangle 137"/>
                <p:cNvSpPr>
                  <a:spLocks noChangeArrowheads="1"/>
                </p:cNvSpPr>
                <p:nvPr/>
              </p:nvSpPr>
              <p:spPr bwMode="auto">
                <a:xfrm>
                  <a:off x="1921" y="1696"/>
                  <a:ext cx="509" cy="310"/>
                </a:xfrm>
                <a:prstGeom prst="rect">
                  <a:avLst/>
                </a:prstGeom>
                <a:noFill/>
                <a:ln w="12700" cap="sq">
                  <a:noFill/>
                  <a:miter lim="800000"/>
                  <a:headEnd/>
                  <a:tailEnd/>
                </a:ln>
              </p:spPr>
              <p:txBody>
                <a:bodyPr wrap="none">
                  <a:spAutoFit/>
                </a:bodyPr>
                <a:lstStyle/>
                <a:p>
                  <a:pPr algn="ctr"/>
                  <a:r>
                    <a:rPr kumimoji="1" lang="zh-CN" altLang="en-US" sz="2600">
                      <a:solidFill>
                        <a:srgbClr val="000099"/>
                      </a:solidFill>
                      <a:ea typeface="宋体" charset="-122"/>
                    </a:rPr>
                    <a:t>… …</a:t>
                  </a:r>
                </a:p>
              </p:txBody>
            </p:sp>
            <p:sp>
              <p:nvSpPr>
                <p:cNvPr id="77838" name="Rectangle 138"/>
                <p:cNvSpPr>
                  <a:spLocks noChangeArrowheads="1"/>
                </p:cNvSpPr>
                <p:nvPr/>
              </p:nvSpPr>
              <p:spPr bwMode="auto">
                <a:xfrm>
                  <a:off x="12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69" y="1680"/>
                  <a:ext cx="398" cy="330"/>
                </a:xfrm>
                <a:prstGeom prst="rect">
                  <a:avLst/>
                </a:prstGeom>
                <a:noFill/>
                <a:ln w="12700" cap="sq">
                  <a:noFill/>
                  <a:miter lim="800000"/>
                  <a:headEnd/>
                  <a:tailEnd/>
                </a:ln>
              </p:spPr>
              <p:txBody>
                <a:bodyPr wrap="none">
                  <a:spAutoFit/>
                </a:bodyPr>
                <a:lstStyle/>
                <a:p>
                  <a:pPr algn="ctr"/>
                  <a:r>
                    <a:rPr kumimoji="1" lang="en-US" altLang="zh-CN" sz="280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288" cy="330"/>
                </a:xfrm>
                <a:prstGeom prst="rect">
                  <a:avLst/>
                </a:prstGeom>
                <a:noFill/>
                <a:ln w="12700" cap="sq">
                  <a:noFill/>
                  <a:miter lim="800000"/>
                  <a:headEnd/>
                  <a:tailEnd/>
                </a:ln>
              </p:spPr>
              <p:txBody>
                <a:bodyPr wrap="none">
                  <a:spAutoFit/>
                </a:bodyPr>
                <a:lstStyle/>
                <a:p>
                  <a:r>
                    <a:rPr kumimoji="1" lang="en-US" altLang="zh-CN" sz="280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dirty="0">
                  <a:solidFill>
                    <a:srgbClr val="000099"/>
                  </a:solidFill>
                  <a:ea typeface="幼圆" pitchFamily="49" charset="-122"/>
                </a:rPr>
                <a:t>(1)</a:t>
              </a:r>
              <a:r>
                <a:rPr lang="zh-CN" altLang="en-US" sz="2500" dirty="0">
                  <a:solidFill>
                    <a:srgbClr val="000099"/>
                  </a:solidFill>
                  <a:latin typeface="幼圆" pitchFamily="49" charset="-122"/>
                  <a:ea typeface="幼圆" pitchFamily="49" charset="-122"/>
                </a:rPr>
                <a:t>  一次分配内存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a:solidFill>
                    <a:srgbClr val="000099"/>
                  </a:solidFill>
                  <a:ea typeface="幼圆" pitchFamily="49" charset="-122"/>
                </a:rPr>
                <a:t>(2)</a:t>
              </a:r>
              <a:r>
                <a:rPr lang="zh-CN" altLang="en-US" sz="250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dirty="0">
                  <a:solidFill>
                    <a:srgbClr val="000099"/>
                  </a:solidFill>
                  <a:ea typeface="幼圆" pitchFamily="49" charset="-122"/>
                </a:rPr>
                <a:t>(3)</a:t>
              </a:r>
              <a:r>
                <a:rPr lang="zh-CN" altLang="en-US" sz="250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1487488" y="908720"/>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804"/>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a:solidFill>
                    <a:srgbClr val="003399"/>
                  </a:solidFill>
                  <a:latin typeface="幼圆" pitchFamily="49" charset="-122"/>
                  <a:ea typeface="幼圆" pitchFamily="49" charset="-122"/>
                </a:rPr>
                <a:t>间的逻辑关系通过     间接地反映出来。</a:t>
              </a:r>
              <a:endParaRPr kumimoji="1" lang="zh-CN" altLang="en-US" sz="270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a:solidFill>
                    <a:srgbClr val="FF3300"/>
                  </a:solidFill>
                  <a:ea typeface="黑体" pitchFamily="2" charset="-122"/>
                </a:rPr>
                <a:t>指针</a:t>
              </a:r>
            </a:p>
          </p:txBody>
        </p:sp>
      </p:grpSp>
      <p:sp>
        <p:nvSpPr>
          <p:cNvPr id="509958" name="Text Box 6"/>
          <p:cNvSpPr txBox="1">
            <a:spLocks noChangeArrowheads="1"/>
          </p:cNvSpPr>
          <p:nvPr/>
        </p:nvSpPr>
        <p:spPr bwMode="auto">
          <a:xfrm>
            <a:off x="2925762" y="2683546"/>
            <a:ext cx="5657850" cy="549275"/>
          </a:xfrm>
          <a:prstGeom prst="rect">
            <a:avLst/>
          </a:prstGeom>
          <a:noFill/>
          <a:ln w="9525">
            <a:noFill/>
            <a:miter lim="800000"/>
            <a:headEnd/>
            <a:tailEnd/>
          </a:ln>
        </p:spPr>
        <p:txBody>
          <a:bodyPr>
            <a:spAutoFit/>
          </a:bodyPr>
          <a:lstStyle/>
          <a:p>
            <a:r>
              <a:rPr lang="zh-CN" altLang="en-US" sz="3000">
                <a:solidFill>
                  <a:srgbClr val="003399"/>
                </a:solidFill>
                <a:ea typeface="宋体" charset="-122"/>
              </a:rPr>
              <a:t>( </a:t>
            </a:r>
            <a:r>
              <a:rPr lang="en-US" altLang="zh-CN" sz="3000">
                <a:solidFill>
                  <a:srgbClr val="003399"/>
                </a:solidFill>
                <a:ea typeface="宋体" charset="-122"/>
              </a:rPr>
              <a:t>a</a:t>
            </a:r>
            <a:r>
              <a:rPr lang="en-US" altLang="zh-CN" sz="3000" baseline="-46000">
                <a:solidFill>
                  <a:srgbClr val="003399"/>
                </a:solidFill>
                <a:ea typeface="宋体" charset="-122"/>
              </a:rPr>
              <a:t>1</a:t>
            </a:r>
            <a:r>
              <a:rPr lang="en-US" altLang="zh-CN" sz="3000">
                <a:solidFill>
                  <a:srgbClr val="003399"/>
                </a:solidFill>
                <a:ea typeface="宋体" charset="-122"/>
              </a:rPr>
              <a:t>,  a</a:t>
            </a:r>
            <a:r>
              <a:rPr lang="en-US" altLang="zh-CN" sz="3000" baseline="-46000">
                <a:solidFill>
                  <a:srgbClr val="003399"/>
                </a:solidFill>
                <a:ea typeface="宋体" charset="-122"/>
              </a:rPr>
              <a:t>2</a:t>
            </a:r>
            <a:r>
              <a:rPr lang="en-US" altLang="zh-CN" sz="3000">
                <a:solidFill>
                  <a:srgbClr val="003399"/>
                </a:solidFill>
                <a:ea typeface="宋体" charset="-122"/>
              </a:rPr>
              <a:t>,  a</a:t>
            </a:r>
            <a:r>
              <a:rPr lang="en-US" altLang="zh-CN" sz="3000" baseline="-46000">
                <a:solidFill>
                  <a:srgbClr val="003399"/>
                </a:solidFill>
                <a:ea typeface="宋体" charset="-122"/>
              </a:rPr>
              <a:t>3</a:t>
            </a:r>
            <a:r>
              <a:rPr lang="en-US" altLang="zh-CN" sz="3000">
                <a:solidFill>
                  <a:srgbClr val="003399"/>
                </a:solidFill>
                <a:ea typeface="宋体" charset="-122"/>
              </a:rPr>
              <a:t>,  a</a:t>
            </a:r>
            <a:r>
              <a:rPr lang="en-US" altLang="zh-CN" sz="3000" baseline="-46000">
                <a:solidFill>
                  <a:srgbClr val="003399"/>
                </a:solidFill>
                <a:ea typeface="宋体" charset="-122"/>
              </a:rPr>
              <a:t>4</a:t>
            </a:r>
            <a:r>
              <a:rPr lang="en-US" altLang="zh-CN" sz="3000">
                <a:solidFill>
                  <a:srgbClr val="003399"/>
                </a:solidFill>
                <a:ea typeface="宋体" charset="-122"/>
              </a:rPr>
              <a:t>,  </a:t>
            </a:r>
            <a:r>
              <a:rPr lang="en-US" altLang="zh-CN" sz="3000">
                <a:solidFill>
                  <a:srgbClr val="003399"/>
                </a:solidFill>
                <a:ea typeface="宋体" charset="-122"/>
                <a:cs typeface="Times New Roman" pitchFamily="18" charset="0"/>
              </a:rPr>
              <a:t>… , </a:t>
            </a:r>
            <a:r>
              <a:rPr lang="en-US" altLang="zh-CN" sz="3000">
                <a:solidFill>
                  <a:srgbClr val="003399"/>
                </a:solidFill>
                <a:ea typeface="宋体" charset="-122"/>
              </a:rPr>
              <a:t>a</a:t>
            </a:r>
            <a:r>
              <a:rPr lang="en-US" altLang="zh-CN" sz="3000" baseline="-46000">
                <a:solidFill>
                  <a:srgbClr val="003399"/>
                </a:solidFill>
                <a:ea typeface="宋体" charset="-122"/>
              </a:rPr>
              <a:t>n-1</a:t>
            </a:r>
            <a:r>
              <a:rPr lang="en-US" altLang="zh-CN" sz="3000">
                <a:solidFill>
                  <a:srgbClr val="003399"/>
                </a:solidFill>
                <a:ea typeface="宋体" charset="-122"/>
              </a:rPr>
              <a:t>,  a</a:t>
            </a:r>
            <a:r>
              <a:rPr lang="en-US" altLang="zh-CN" sz="3000" baseline="-46000">
                <a:solidFill>
                  <a:srgbClr val="003399"/>
                </a:solidFill>
                <a:ea typeface="宋体" charset="-122"/>
              </a:rPr>
              <a:t>n </a:t>
            </a:r>
            <a:r>
              <a:rPr lang="en-US" altLang="zh-CN" sz="3000">
                <a:solidFill>
                  <a:srgbClr val="003399"/>
                </a:solidFill>
                <a:ea typeface="宋体" charset="-122"/>
              </a:rPr>
              <a:t>)</a:t>
            </a:r>
          </a:p>
        </p:txBody>
      </p:sp>
      <p:grpSp>
        <p:nvGrpSpPr>
          <p:cNvPr id="3" name="Group 7"/>
          <p:cNvGrpSpPr>
            <a:grpSpLocks/>
          </p:cNvGrpSpPr>
          <p:nvPr/>
        </p:nvGrpSpPr>
        <p:grpSpPr bwMode="auto">
          <a:xfrm>
            <a:off x="1381124" y="3978945"/>
            <a:ext cx="8077200" cy="533400"/>
            <a:chOff x="384" y="2688"/>
            <a:chExt cx="5088"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93" y="2688"/>
              <a:ext cx="275"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1562100" y="3883696"/>
            <a:ext cx="1079500" cy="966787"/>
            <a:chOff x="484" y="2631"/>
            <a:chExt cx="680" cy="609"/>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84" y="2988"/>
              <a:ext cx="240" cy="252"/>
            </a:xfrm>
            <a:prstGeom prst="rect">
              <a:avLst/>
            </a:prstGeom>
            <a:noFill/>
            <a:ln w="12700" cap="sq">
              <a:noFill/>
              <a:miter lim="800000"/>
              <a:headEnd/>
              <a:tailEnd/>
            </a:ln>
          </p:spPr>
          <p:txBody>
            <a:bodyPr wrap="none">
              <a:spAutoFit/>
            </a:bodyPr>
            <a:lstStyle/>
            <a:p>
              <a:pPr algn="ctr" fontAlgn="base">
                <a:spcBef>
                  <a:spcPct val="0"/>
                </a:spcBef>
              </a:pPr>
              <a:r>
                <a:rPr lang="en-US" altLang="zh-CN" sz="200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3540126" y="3883695"/>
            <a:ext cx="1117600" cy="971550"/>
            <a:chOff x="1744" y="2628"/>
            <a:chExt cx="704" cy="612"/>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44" y="2988"/>
              <a:ext cx="240" cy="252"/>
            </a:xfrm>
            <a:prstGeom prst="rect">
              <a:avLst/>
            </a:prstGeom>
            <a:noFill/>
            <a:ln w="12700" cap="sq">
              <a:noFill/>
              <a:miter lim="800000"/>
              <a:headEnd/>
              <a:tailEnd/>
            </a:ln>
          </p:spPr>
          <p:txBody>
            <a:bodyPr wrap="none">
              <a:spAutoFit/>
            </a:bodyPr>
            <a:lstStyle/>
            <a:p>
              <a:pPr algn="ctr" fontAlgn="base">
                <a:spcBef>
                  <a:spcPct val="0"/>
                </a:spcBef>
              </a:pPr>
              <a:r>
                <a:rPr lang="en-US" altLang="zh-CN" sz="200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5387977" y="3883695"/>
            <a:ext cx="1136650" cy="990600"/>
            <a:chOff x="2920" y="2628"/>
            <a:chExt cx="716" cy="624"/>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20" y="3000"/>
              <a:ext cx="240" cy="252"/>
            </a:xfrm>
            <a:prstGeom prst="rect">
              <a:avLst/>
            </a:prstGeom>
            <a:noFill/>
            <a:ln w="12700" cap="sq">
              <a:noFill/>
              <a:miter lim="800000"/>
              <a:headEnd/>
              <a:tailEnd/>
            </a:ln>
          </p:spPr>
          <p:txBody>
            <a:bodyPr wrap="none">
              <a:spAutoFit/>
            </a:bodyPr>
            <a:lstStyle/>
            <a:p>
              <a:pPr algn="ctr" fontAlgn="base">
                <a:spcBef>
                  <a:spcPct val="0"/>
                </a:spcBef>
              </a:pPr>
              <a:r>
                <a:rPr lang="en-US" altLang="zh-CN" sz="200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7605716" y="3883695"/>
            <a:ext cx="1071563" cy="971550"/>
            <a:chOff x="4305" y="2628"/>
            <a:chExt cx="675" cy="612"/>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305" y="2988"/>
              <a:ext cx="240" cy="252"/>
            </a:xfrm>
            <a:prstGeom prst="rect">
              <a:avLst/>
            </a:prstGeom>
            <a:noFill/>
            <a:ln w="12700" cap="sq">
              <a:noFill/>
              <a:miter lim="800000"/>
              <a:headEnd/>
              <a:tailEnd/>
            </a:ln>
          </p:spPr>
          <p:txBody>
            <a:bodyPr wrap="none">
              <a:spAutoFit/>
            </a:bodyPr>
            <a:lstStyle/>
            <a:p>
              <a:pPr algn="ctr" fontAlgn="base">
                <a:spcBef>
                  <a:spcPct val="0"/>
                </a:spcBef>
              </a:pPr>
              <a:r>
                <a:rPr lang="en-US" altLang="zh-CN" sz="200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4589462" y="4017046"/>
            <a:ext cx="400050" cy="490537"/>
            <a:chOff x="2405" y="2715"/>
            <a:chExt cx="252" cy="309"/>
          </a:xfrm>
        </p:grpSpPr>
        <p:sp>
          <p:nvSpPr>
            <p:cNvPr id="78915" name="Rectangle 61"/>
            <p:cNvSpPr>
              <a:spLocks noChangeArrowheads="1"/>
            </p:cNvSpPr>
            <p:nvPr/>
          </p:nvSpPr>
          <p:spPr bwMode="auto">
            <a:xfrm>
              <a:off x="2405" y="2715"/>
              <a:ext cx="252" cy="271"/>
            </a:xfrm>
            <a:prstGeom prst="rect">
              <a:avLst/>
            </a:prstGeom>
            <a:noFill/>
            <a:ln w="12700" cap="sq">
              <a:noFill/>
              <a:miter lim="800000"/>
              <a:headEnd/>
              <a:tailEnd/>
            </a:ln>
          </p:spPr>
          <p:txBody>
            <a:bodyPr wrap="none">
              <a:spAutoFit/>
            </a:bodyPr>
            <a:lstStyle/>
            <a:p>
              <a:pPr algn="ctr" fontAlgn="base">
                <a:spcBef>
                  <a:spcPct val="0"/>
                </a:spcBef>
              </a:pPr>
              <a:r>
                <a:rPr lang="en-US" altLang="zh-CN" sz="220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2571750" y="4047207"/>
            <a:ext cx="400050" cy="457200"/>
            <a:chOff x="1127" y="2736"/>
            <a:chExt cx="252"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27" y="2736"/>
              <a:ext cx="252" cy="271"/>
            </a:xfrm>
            <a:prstGeom prst="rect">
              <a:avLst/>
            </a:prstGeom>
            <a:noFill/>
            <a:ln w="12700" cap="sq">
              <a:noFill/>
              <a:miter lim="800000"/>
              <a:headEnd/>
              <a:tailEnd/>
            </a:ln>
          </p:spPr>
          <p:txBody>
            <a:bodyPr wrap="none">
              <a:spAutoFit/>
            </a:bodyPr>
            <a:lstStyle/>
            <a:p>
              <a:pPr algn="ctr" fontAlgn="base">
                <a:spcBef>
                  <a:spcPct val="0"/>
                </a:spcBef>
              </a:pPr>
              <a:r>
                <a:rPr lang="en-US" altLang="zh-CN" sz="220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8580437" y="4055145"/>
            <a:ext cx="400050" cy="457200"/>
            <a:chOff x="4931" y="2736"/>
            <a:chExt cx="252"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31" y="2736"/>
              <a:ext cx="252" cy="271"/>
            </a:xfrm>
            <a:prstGeom prst="rect">
              <a:avLst/>
            </a:prstGeom>
            <a:noFill/>
            <a:ln w="12700" cap="sq">
              <a:noFill/>
              <a:miter lim="800000"/>
              <a:headEnd/>
              <a:tailEnd/>
            </a:ln>
          </p:spPr>
          <p:txBody>
            <a:bodyPr wrap="none">
              <a:spAutoFit/>
            </a:bodyPr>
            <a:lstStyle/>
            <a:p>
              <a:pPr algn="ctr" fontAlgn="base">
                <a:spcBef>
                  <a:spcPct val="0"/>
                </a:spcBef>
              </a:pPr>
              <a:r>
                <a:rPr lang="en-US" altLang="zh-CN" sz="220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6492881" y="4055145"/>
            <a:ext cx="381000" cy="457200"/>
            <a:chOff x="3604" y="2736"/>
            <a:chExt cx="240"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604" y="2760"/>
              <a:ext cx="240" cy="252"/>
            </a:xfrm>
            <a:prstGeom prst="rect">
              <a:avLst/>
            </a:prstGeom>
            <a:noFill/>
            <a:ln w="12700" cap="sq">
              <a:noFill/>
              <a:miter lim="800000"/>
              <a:headEnd/>
              <a:tailEnd/>
            </a:ln>
          </p:spPr>
          <p:txBody>
            <a:bodyPr wrap="none">
              <a:spAutoFit/>
            </a:bodyPr>
            <a:lstStyle/>
            <a:p>
              <a:pPr algn="ctr" fontAlgn="base">
                <a:spcBef>
                  <a:spcPct val="0"/>
                </a:spcBef>
              </a:pPr>
              <a:r>
                <a:rPr lang="en-US" altLang="zh-CN" sz="200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817687" y="3597945"/>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2752724" y="4512345"/>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5280024" y="3597945"/>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842290" y="5790283"/>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dirty="0">
                <a:ea typeface="宋体" charset="-122"/>
              </a:rPr>
              <a:t>^</a:t>
            </a:r>
          </a:p>
        </p:txBody>
      </p:sp>
      <p:grpSp>
        <p:nvGrpSpPr>
          <p:cNvPr id="15" name="Group 76"/>
          <p:cNvGrpSpPr>
            <a:grpSpLocks/>
          </p:cNvGrpSpPr>
          <p:nvPr/>
        </p:nvGrpSpPr>
        <p:grpSpPr bwMode="auto">
          <a:xfrm>
            <a:off x="1860550" y="5479137"/>
            <a:ext cx="7292975" cy="747713"/>
            <a:chOff x="686" y="3372"/>
            <a:chExt cx="4594" cy="471"/>
          </a:xfrm>
        </p:grpSpPr>
        <p:grpSp>
          <p:nvGrpSpPr>
            <p:cNvPr id="16" name="Group 77"/>
            <p:cNvGrpSpPr>
              <a:grpSpLocks/>
            </p:cNvGrpSpPr>
            <p:nvPr/>
          </p:nvGrpSpPr>
          <p:grpSpPr bwMode="auto">
            <a:xfrm>
              <a:off x="686" y="3372"/>
              <a:ext cx="4594" cy="471"/>
              <a:chOff x="494" y="3528"/>
              <a:chExt cx="4594" cy="471"/>
            </a:xfrm>
          </p:grpSpPr>
          <p:grpSp>
            <p:nvGrpSpPr>
              <p:cNvPr id="17" name="Group 78"/>
              <p:cNvGrpSpPr>
                <a:grpSpLocks/>
              </p:cNvGrpSpPr>
              <p:nvPr/>
            </p:nvGrpSpPr>
            <p:grpSpPr bwMode="auto">
              <a:xfrm>
                <a:off x="494" y="3537"/>
                <a:ext cx="610" cy="462"/>
                <a:chOff x="254" y="3533"/>
                <a:chExt cx="610"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1</a:t>
                  </a:r>
                </a:p>
              </p:txBody>
            </p:sp>
          </p:grpSp>
          <p:grpSp>
            <p:nvGrpSpPr>
              <p:cNvPr id="18" name="Group 83"/>
              <p:cNvGrpSpPr>
                <a:grpSpLocks/>
              </p:cNvGrpSpPr>
              <p:nvPr/>
            </p:nvGrpSpPr>
            <p:grpSpPr bwMode="auto">
              <a:xfrm>
                <a:off x="1304" y="3528"/>
                <a:ext cx="610" cy="462"/>
                <a:chOff x="254" y="3533"/>
                <a:chExt cx="610"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2</a:t>
                  </a:r>
                </a:p>
              </p:txBody>
            </p:sp>
          </p:grpSp>
          <p:grpSp>
            <p:nvGrpSpPr>
              <p:cNvPr id="19" name="Group 88"/>
              <p:cNvGrpSpPr>
                <a:grpSpLocks/>
              </p:cNvGrpSpPr>
              <p:nvPr/>
            </p:nvGrpSpPr>
            <p:grpSpPr bwMode="auto">
              <a:xfrm>
                <a:off x="2120" y="3528"/>
                <a:ext cx="610" cy="462"/>
                <a:chOff x="254" y="3533"/>
                <a:chExt cx="610"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3</a:t>
                  </a:r>
                </a:p>
              </p:txBody>
            </p:sp>
          </p:grpSp>
          <p:grpSp>
            <p:nvGrpSpPr>
              <p:cNvPr id="20" name="Group 93"/>
              <p:cNvGrpSpPr>
                <a:grpSpLocks/>
              </p:cNvGrpSpPr>
              <p:nvPr/>
            </p:nvGrpSpPr>
            <p:grpSpPr bwMode="auto">
              <a:xfrm>
                <a:off x="2942" y="3528"/>
                <a:ext cx="610" cy="462"/>
                <a:chOff x="254" y="3533"/>
                <a:chExt cx="610"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4</a:t>
                  </a:r>
                </a:p>
              </p:txBody>
            </p:sp>
          </p:grpSp>
          <p:grpSp>
            <p:nvGrpSpPr>
              <p:cNvPr id="21" name="Group 98"/>
              <p:cNvGrpSpPr>
                <a:grpSpLocks/>
              </p:cNvGrpSpPr>
              <p:nvPr/>
            </p:nvGrpSpPr>
            <p:grpSpPr bwMode="auto">
              <a:xfrm>
                <a:off x="4479" y="3537"/>
                <a:ext cx="609" cy="462"/>
                <a:chOff x="255" y="3533"/>
                <a:chExt cx="609"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55"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31" y="346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a:solidFill>
                    <a:schemeClr val="accent2"/>
                  </a:solidFill>
                  <a:ea typeface="宋体" charset="-122"/>
                  <a:cs typeface="Times New Roman" pitchFamily="18" charset="0"/>
                </a:rPr>
                <a:t>…</a:t>
              </a:r>
              <a:endParaRPr lang="zh-CN" altLang="en-US" sz="280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1268413" y="5079082"/>
            <a:ext cx="646113" cy="762000"/>
            <a:chOff x="169" y="3216"/>
            <a:chExt cx="407" cy="480"/>
          </a:xfrm>
        </p:grpSpPr>
        <p:sp>
          <p:nvSpPr>
            <p:cNvPr id="78875" name="Text Box 110"/>
            <p:cNvSpPr txBox="1">
              <a:spLocks noChangeArrowheads="1"/>
            </p:cNvSpPr>
            <p:nvPr/>
          </p:nvSpPr>
          <p:spPr bwMode="auto">
            <a:xfrm>
              <a:off x="169" y="3216"/>
              <a:ext cx="311" cy="291"/>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1076325" y="175295"/>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a:solidFill>
                    <a:srgbClr val="003399"/>
                  </a:solidFill>
                  <a:latin typeface="幼圆" pitchFamily="49" charset="-122"/>
                  <a:ea typeface="幼圆" pitchFamily="49" charset="-122"/>
                </a:rPr>
                <a:t>一.</a:t>
              </a:r>
              <a:r>
                <a:rPr kumimoji="1" lang="zh-CN" altLang="en-US" sz="320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6638925" y="4302793"/>
            <a:ext cx="2681288" cy="904874"/>
            <a:chOff x="3696" y="2652"/>
            <a:chExt cx="1689" cy="570"/>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83" y="2892"/>
              <a:ext cx="302" cy="330"/>
            </a:xfrm>
            <a:prstGeom prst="rect">
              <a:avLst/>
            </a:prstGeom>
            <a:noFill/>
            <a:ln w="12700" cap="sq">
              <a:noFill/>
              <a:miter lim="800000"/>
              <a:headEnd/>
              <a:tailEnd/>
            </a:ln>
          </p:spPr>
          <p:txBody>
            <a:bodyPr wrap="none">
              <a:spAutoFit/>
            </a:bodyPr>
            <a:lstStyle/>
            <a:p>
              <a:pPr algn="ctr"/>
              <a:r>
                <a:rPr lang="zh-CN" altLang="en-US" sz="280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1022350" y="4890170"/>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8755062" y="6190333"/>
            <a:ext cx="1047082" cy="584775"/>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695400" y="1633518"/>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a:solidFill>
                  <a:srgbClr val="002C84"/>
                </a:solidFill>
              </a:rPr>
              <a:t>    </a:t>
            </a:r>
            <a:r>
              <a:rPr lang="en-US" altLang="zh-CN" sz="3200">
                <a:solidFill>
                  <a:srgbClr val="002C84"/>
                </a:solidFill>
              </a:rPr>
              <a:t>A=( a</a:t>
            </a:r>
            <a:r>
              <a:rPr lang="en-US" altLang="zh-CN" sz="3200" baseline="-25000">
                <a:solidFill>
                  <a:srgbClr val="002C84"/>
                </a:solidFill>
              </a:rPr>
              <a:t>1</a:t>
            </a:r>
            <a:r>
              <a:rPr lang="en-US" altLang="zh-CN" sz="3200">
                <a:solidFill>
                  <a:srgbClr val="002C84"/>
                </a:solidFill>
              </a:rPr>
              <a:t>，a</a:t>
            </a:r>
            <a:r>
              <a:rPr lang="en-US" altLang="zh-CN" sz="3200" baseline="-25000">
                <a:solidFill>
                  <a:srgbClr val="002C84"/>
                </a:solidFill>
              </a:rPr>
              <a:t>2</a:t>
            </a:r>
            <a:r>
              <a:rPr lang="en-US" altLang="zh-CN" sz="3200">
                <a:solidFill>
                  <a:srgbClr val="002C84"/>
                </a:solidFill>
              </a:rPr>
              <a:t>，a</a:t>
            </a:r>
            <a:r>
              <a:rPr lang="en-US" altLang="zh-CN" sz="3200" baseline="-25000">
                <a:solidFill>
                  <a:srgbClr val="002C84"/>
                </a:solidFill>
              </a:rPr>
              <a:t>3</a:t>
            </a:r>
            <a:r>
              <a:rPr lang="en-US" altLang="zh-CN" sz="3200">
                <a:solidFill>
                  <a:srgbClr val="002C84"/>
                </a:solidFill>
              </a:rPr>
              <a:t>， ... ... ,  a</a:t>
            </a:r>
            <a:r>
              <a:rPr lang="en-US" altLang="zh-CN" sz="3200" baseline="-25000">
                <a:solidFill>
                  <a:srgbClr val="002C84"/>
                </a:solidFill>
              </a:rPr>
              <a:t>n </a:t>
            </a:r>
            <a:r>
              <a:rPr lang="en-US" altLang="zh-CN" sz="3200">
                <a:solidFill>
                  <a:srgbClr val="002C84"/>
                </a:solidFill>
              </a:rPr>
              <a:t>)</a:t>
            </a:r>
            <a:endParaRPr lang="zh-CN" altLang="en-US" sz="3200">
              <a:solidFill>
                <a:srgbClr val="002C84"/>
              </a:solidFill>
            </a:endParaRPr>
          </a:p>
        </p:txBody>
      </p:sp>
      <p:grpSp>
        <p:nvGrpSpPr>
          <p:cNvPr id="2" name="Group 3"/>
          <p:cNvGrpSpPr>
            <a:grpSpLocks/>
          </p:cNvGrpSpPr>
          <p:nvPr/>
        </p:nvGrpSpPr>
        <p:grpSpPr bwMode="auto">
          <a:xfrm>
            <a:off x="1354212" y="2989243"/>
            <a:ext cx="9782348"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a:solidFill>
                    <a:srgbClr val="002C84"/>
                  </a:solidFill>
                  <a:ea typeface="幼圆" pitchFamily="49" charset="-122"/>
                </a:rPr>
                <a:t>(1)</a:t>
              </a:r>
              <a:r>
                <a:rPr lang="zh-CN" altLang="en-US" sz="2600">
                  <a:solidFill>
                    <a:srgbClr val="002C84"/>
                  </a:solidFill>
                  <a:latin typeface="幼圆" pitchFamily="49" charset="-122"/>
                  <a:ea typeface="幼圆" pitchFamily="49" charset="-122"/>
                </a:rPr>
                <a:t> 当</a:t>
              </a:r>
              <a:r>
                <a:rPr lang="zh-CN" altLang="en-US" sz="2600">
                  <a:solidFill>
                    <a:srgbClr val="002C84"/>
                  </a:solidFill>
                  <a:ea typeface="幼圆" pitchFamily="49" charset="-122"/>
                </a:rPr>
                <a:t>1&lt;</a:t>
              </a:r>
              <a:r>
                <a:rPr lang="en-US" altLang="zh-CN" sz="2600">
                  <a:solidFill>
                    <a:srgbClr val="002C84"/>
                  </a:solidFill>
                  <a:ea typeface="幼圆" pitchFamily="49" charset="-122"/>
                </a:rPr>
                <a:t>i&lt;n</a:t>
              </a:r>
              <a:r>
                <a:rPr lang="zh-CN" altLang="zh-CN" sz="2600">
                  <a:solidFill>
                    <a:srgbClr val="002C84"/>
                  </a:solidFill>
                  <a:latin typeface="幼圆" pitchFamily="49" charset="-122"/>
                  <a:ea typeface="幼圆" pitchFamily="49" charset="-122"/>
                </a:rPr>
                <a:t>时，</a:t>
              </a:r>
              <a:endParaRPr lang="zh-CN" altLang="en-US" sz="2600">
                <a:solidFill>
                  <a:srgbClr val="002C84"/>
                </a:solidFill>
                <a:latin typeface="幼圆" pitchFamily="49" charset="-122"/>
                <a:ea typeface="幼圆" pitchFamily="49" charset="-122"/>
              </a:endParaRPr>
            </a:p>
            <a:p>
              <a:pPr fontAlgn="base">
                <a:lnSpc>
                  <a:spcPct val="85000"/>
                </a:lnSpc>
                <a:spcBef>
                  <a:spcPct val="0"/>
                </a:spcBef>
              </a:pPr>
              <a:r>
                <a:rPr lang="en-US" altLang="zh-CN" sz="2600">
                  <a:solidFill>
                    <a:srgbClr val="002C84"/>
                  </a:solidFill>
                  <a:latin typeface="幼圆" pitchFamily="49" charset="-122"/>
                  <a:ea typeface="幼圆" pitchFamily="49" charset="-122"/>
                </a:rPr>
                <a:t>   </a:t>
              </a:r>
              <a:r>
                <a:rPr lang="en-US" altLang="zh-CN" sz="260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a:solidFill>
                    <a:srgbClr val="002C84"/>
                  </a:solidFill>
                  <a:latin typeface="幼圆" pitchFamily="49" charset="-122"/>
                  <a:ea typeface="幼圆" pitchFamily="49" charset="-122"/>
                </a:rPr>
                <a:t>的直接前驱为</a:t>
              </a:r>
              <a:r>
                <a:rPr lang="en-US" altLang="zh-CN" sz="260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a:solidFill>
                    <a:srgbClr val="002C84"/>
                  </a:solidFill>
                  <a:latin typeface="幼圆" pitchFamily="49" charset="-122"/>
                  <a:ea typeface="幼圆" pitchFamily="49" charset="-122"/>
                </a:rPr>
                <a:t>的直接后继为</a:t>
              </a:r>
              <a:r>
                <a:rPr lang="en-US" altLang="zh-CN" sz="260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a:solidFill>
                    <a:srgbClr val="002C84"/>
                  </a:solidFill>
                  <a:latin typeface="幼圆" pitchFamily="49" charset="-122"/>
                  <a:ea typeface="幼圆" pitchFamily="49" charset="-122"/>
                </a:rPr>
                <a:t>。</a:t>
              </a:r>
              <a:endParaRPr lang="en-US" altLang="zh-CN" sz="260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716683" y="4041944"/>
            <a:ext cx="9387434" cy="732508"/>
          </a:xfrm>
          <a:prstGeom prst="rect">
            <a:avLst/>
          </a:prstGeom>
          <a:noFill/>
          <a:ln w="12700" cap="sq">
            <a:noFill/>
            <a:miter lim="800000"/>
            <a:headEnd/>
            <a:tailEnd/>
          </a:ln>
        </p:spPr>
        <p:txBody>
          <a:bodyPr wrap="square">
            <a:spAutoFit/>
          </a:bodyPr>
          <a:lstStyle/>
          <a:p>
            <a:pPr eaLnBrk="1" fontAlgn="base" hangingPunct="1">
              <a:lnSpc>
                <a:spcPct val="80000"/>
              </a:lnSpc>
              <a:spcBef>
                <a:spcPct val="0"/>
              </a:spcBef>
            </a:pPr>
            <a:r>
              <a:rPr lang="zh-CN" altLang="zh-CN" sz="2600" dirty="0">
                <a:solidFill>
                  <a:srgbClr val="002C84"/>
                </a:solidFill>
                <a:ea typeface="幼圆" pitchFamily="49" charset="-122"/>
              </a:rPr>
              <a:t>(2)</a:t>
            </a:r>
            <a:r>
              <a:rPr lang="zh-CN" altLang="zh-CN" sz="2600" dirty="0">
                <a:solidFill>
                  <a:srgbClr val="002C84"/>
                </a:solidFill>
                <a:latin typeface="幼圆" pitchFamily="49" charset="-122"/>
                <a:ea typeface="幼圆" pitchFamily="49" charset="-122"/>
              </a:rPr>
              <a:t> </a:t>
            </a:r>
            <a:r>
              <a:rPr lang="zh-CN" altLang="en-US" sz="2600" dirty="0">
                <a:solidFill>
                  <a:srgbClr val="002C84"/>
                </a:solidFill>
                <a:latin typeface="幼圆" pitchFamily="49" charset="-122"/>
                <a:ea typeface="幼圆" pitchFamily="49" charset="-122"/>
              </a:rPr>
              <a:t>除了第一个元素与最后一个元素，序列中任何一个元素</a:t>
            </a:r>
            <a:r>
              <a:rPr lang="zh-CN" altLang="en-US" sz="2600" dirty="0">
                <a:solidFill>
                  <a:schemeClr val="accent2"/>
                </a:solidFill>
                <a:latin typeface="幼圆" pitchFamily="49" charset="-122"/>
                <a:ea typeface="幼圆" pitchFamily="49" charset="-122"/>
              </a:rPr>
              <a:t>有       且仅有</a:t>
            </a:r>
            <a:r>
              <a:rPr lang="zh-CN" altLang="en-US" sz="2600" dirty="0">
                <a:solidFill>
                  <a:srgbClr val="002C84"/>
                </a:solidFill>
                <a:latin typeface="幼圆" pitchFamily="49" charset="-122"/>
                <a:ea typeface="幼圆" pitchFamily="49" charset="-122"/>
              </a:rPr>
              <a:t>一个直接前驱元素, </a:t>
            </a:r>
            <a:r>
              <a:rPr lang="zh-CN" altLang="en-US" sz="2600" dirty="0">
                <a:solidFill>
                  <a:schemeClr val="accent2"/>
                </a:solidFill>
                <a:latin typeface="幼圆" pitchFamily="49" charset="-122"/>
                <a:ea typeface="幼圆" pitchFamily="49" charset="-122"/>
              </a:rPr>
              <a:t>有且仅有</a:t>
            </a:r>
            <a:r>
              <a:rPr lang="zh-CN" altLang="en-US" sz="2600" dirty="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659012" y="5014896"/>
            <a:ext cx="9387434" cy="838200"/>
            <a:chOff x="720" y="3292"/>
            <a:chExt cx="4564" cy="528"/>
          </a:xfrm>
        </p:grpSpPr>
        <p:sp>
          <p:nvSpPr>
            <p:cNvPr id="49168" name="Text Box 8"/>
            <p:cNvSpPr txBox="1">
              <a:spLocks noChangeArrowheads="1"/>
            </p:cNvSpPr>
            <p:nvPr/>
          </p:nvSpPr>
          <p:spPr bwMode="auto">
            <a:xfrm>
              <a:off x="720" y="3333"/>
              <a:ext cx="4564" cy="48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dirty="0">
                  <a:solidFill>
                    <a:srgbClr val="002C84"/>
                  </a:solidFill>
                  <a:ea typeface="幼圆" pitchFamily="49" charset="-122"/>
                </a:rPr>
                <a:t>(</a:t>
              </a:r>
              <a:r>
                <a:rPr lang="zh-CN" altLang="en-US" sz="2600" dirty="0">
                  <a:solidFill>
                    <a:srgbClr val="002C84"/>
                  </a:solidFill>
                  <a:ea typeface="幼圆" pitchFamily="49" charset="-122"/>
                </a:rPr>
                <a:t>3</a:t>
              </a:r>
              <a:r>
                <a:rPr lang="zh-CN" altLang="zh-CN" sz="2600" dirty="0">
                  <a:solidFill>
                    <a:srgbClr val="002C84"/>
                  </a:solidFill>
                  <a:ea typeface="幼圆" pitchFamily="49" charset="-122"/>
                </a:rPr>
                <a:t>)</a:t>
              </a:r>
              <a:r>
                <a:rPr lang="zh-CN" altLang="en-US" sz="2600" dirty="0">
                  <a:solidFill>
                    <a:srgbClr val="002C84"/>
                  </a:solidFill>
                  <a:latin typeface="幼圆" pitchFamily="49" charset="-122"/>
                  <a:ea typeface="幼圆" pitchFamily="49" charset="-122"/>
                </a:rPr>
                <a:t> 数据元素之间的先后顺序为</a:t>
              </a:r>
              <a:r>
                <a:rPr lang="zh-CN" altLang="en-US" sz="2600" dirty="0">
                  <a:solidFill>
                    <a:srgbClr val="002C84"/>
                  </a:solidFill>
                  <a:ea typeface="幼圆" pitchFamily="49" charset="-122"/>
                </a:rPr>
                <a:t>“</a:t>
              </a:r>
              <a:r>
                <a:rPr lang="zh-CN" altLang="en-US" sz="2600" dirty="0">
                  <a:solidFill>
                    <a:srgbClr val="002C84"/>
                  </a:solidFill>
                  <a:latin typeface="幼圆" pitchFamily="49" charset="-122"/>
                  <a:ea typeface="幼圆" pitchFamily="49" charset="-122"/>
                </a:rPr>
                <a:t>        </a:t>
              </a:r>
              <a:r>
                <a:rPr lang="zh-CN" altLang="en-US" sz="2600" dirty="0">
                  <a:solidFill>
                    <a:srgbClr val="002C84"/>
                  </a:solidFill>
                  <a:ea typeface="幼圆" pitchFamily="49" charset="-122"/>
                </a:rPr>
                <a:t>”</a:t>
              </a:r>
              <a:r>
                <a:rPr lang="zh-CN" altLang="en-US" sz="2600" dirty="0">
                  <a:solidFill>
                    <a:srgbClr val="002C84"/>
                  </a:solidFill>
                  <a:latin typeface="幼圆" pitchFamily="49" charset="-122"/>
                  <a:ea typeface="幼圆" pitchFamily="49" charset="-122"/>
                </a:rPr>
                <a:t>的关系。</a:t>
              </a:r>
              <a:endParaRPr lang="en-US" altLang="zh-CN" sz="2600" dirty="0">
                <a:solidFill>
                  <a:srgbClr val="002C84"/>
                </a:solidFill>
                <a:latin typeface="幼圆" pitchFamily="49" charset="-122"/>
                <a:ea typeface="幼圆" pitchFamily="49" charset="-122"/>
              </a:endParaRPr>
            </a:p>
            <a:p>
              <a:pPr fontAlgn="base">
                <a:lnSpc>
                  <a:spcPct val="85000"/>
                </a:lnSpc>
                <a:spcBef>
                  <a:spcPct val="0"/>
                </a:spcBef>
              </a:pPr>
              <a:endParaRPr lang="zh-CN" altLang="en-US" sz="2600" dirty="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093" y="3292"/>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dirty="0">
                  <a:solidFill>
                    <a:srgbClr val="FF3300"/>
                  </a:solidFill>
                  <a:ea typeface="黑体" pitchFamily="2" charset="-122"/>
                </a:rPr>
                <a:t>一对一</a:t>
              </a:r>
            </a:p>
          </p:txBody>
        </p:sp>
      </p:grpSp>
      <p:grpSp>
        <p:nvGrpSpPr>
          <p:cNvPr id="5" name="Group 10"/>
          <p:cNvGrpSpPr>
            <a:grpSpLocks/>
          </p:cNvGrpSpPr>
          <p:nvPr/>
        </p:nvGrpSpPr>
        <p:grpSpPr bwMode="auto">
          <a:xfrm>
            <a:off x="954162" y="17444"/>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a:solidFill>
                    <a:srgbClr val="FF0000"/>
                  </a:solidFill>
                </a:rPr>
                <a:t>2.1  线性表的基本概念</a:t>
              </a:r>
            </a:p>
          </p:txBody>
        </p:sp>
      </p:grpSp>
      <p:grpSp>
        <p:nvGrpSpPr>
          <p:cNvPr id="6" name="Group 13"/>
          <p:cNvGrpSpPr>
            <a:grpSpLocks/>
          </p:cNvGrpSpPr>
          <p:nvPr/>
        </p:nvGrpSpPr>
        <p:grpSpPr bwMode="auto">
          <a:xfrm>
            <a:off x="1049412" y="2247881"/>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a:solidFill>
                    <a:schemeClr val="accent2"/>
                  </a:solidFill>
                  <a:ea typeface="黑体" pitchFamily="2" charset="-122"/>
                </a:rPr>
                <a:t>1</a:t>
              </a:r>
              <a:r>
                <a:rPr lang="zh-CN" altLang="en-US" sz="290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1125613" y="931843"/>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a:solidFill>
                    <a:srgbClr val="002C84"/>
                  </a:solidFill>
                  <a:latin typeface="幼圆" pitchFamily="49" charset="-122"/>
                  <a:ea typeface="幼圆" pitchFamily="49" charset="-122"/>
                </a:rPr>
                <a:t>2.1.1</a:t>
              </a:r>
              <a:r>
                <a:rPr lang="zh-CN" altLang="en-US" sz="320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7785721" y="931843"/>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2207568" y="1052736"/>
            <a:ext cx="8229600" cy="1104900"/>
            <a:chOff x="384" y="306"/>
            <a:chExt cx="5184" cy="696"/>
          </a:xfrm>
        </p:grpSpPr>
        <p:sp>
          <p:nvSpPr>
            <p:cNvPr id="79924" name="Rectangle 3"/>
            <p:cNvSpPr>
              <a:spLocks noChangeArrowheads="1"/>
            </p:cNvSpPr>
            <p:nvPr/>
          </p:nvSpPr>
          <p:spPr bwMode="auto">
            <a:xfrm>
              <a:off x="384" y="351"/>
              <a:ext cx="5184" cy="623"/>
            </a:xfrm>
            <a:prstGeom prst="rect">
              <a:avLst/>
            </a:prstGeom>
            <a:noFill/>
            <a:ln w="12700" cap="sq">
              <a:noFill/>
              <a:miter lim="800000"/>
              <a:headEnd/>
              <a:tailEnd/>
            </a:ln>
          </p:spPr>
          <p:txBody>
            <a:bodyPr>
              <a:spAutoFit/>
            </a:bodyPr>
            <a:lstStyle/>
            <a:p>
              <a:pPr>
                <a:lnSpc>
                  <a:spcPct val="120000"/>
                </a:lnSpc>
                <a:spcBef>
                  <a:spcPct val="0"/>
                </a:spcBef>
              </a:pPr>
              <a:r>
                <a:rPr lang="zh-CN" altLang="en-US" sz="2600" dirty="0">
                  <a:solidFill>
                    <a:schemeClr val="bg1"/>
                  </a:solidFill>
                  <a:latin typeface="幼圆" pitchFamily="49" charset="-122"/>
                  <a:ea typeface="幼圆" pitchFamily="49" charset="-122"/>
                </a:rPr>
                <a:t>     </a:t>
              </a:r>
              <a:r>
                <a:rPr lang="zh-CN" altLang="en-US" sz="2600" dirty="0">
                  <a:solidFill>
                    <a:srgbClr val="000099"/>
                  </a:solidFill>
                  <a:latin typeface="幼圆" pitchFamily="49" charset="-122"/>
                  <a:ea typeface="幼圆" pitchFamily="49" charset="-122"/>
                </a:rPr>
                <a:t>线性表的这种存储结构称为 </a:t>
              </a:r>
              <a:r>
                <a:rPr lang="zh-CN" altLang="en-US" sz="2600" i="1" dirty="0">
                  <a:solidFill>
                    <a:srgbClr val="000099"/>
                  </a:solidFill>
                  <a:latin typeface="幼圆" pitchFamily="49" charset="-122"/>
                  <a:ea typeface="幼圆" pitchFamily="49" charset="-122"/>
                </a:rPr>
                <a:t>          </a:t>
              </a:r>
              <a:r>
                <a:rPr lang="zh-CN" altLang="en-US" sz="2600" dirty="0">
                  <a:solidFill>
                    <a:srgbClr val="000099"/>
                  </a:solidFill>
                  <a:latin typeface="幼圆" pitchFamily="49" charset="-122"/>
                  <a:ea typeface="幼圆" pitchFamily="49" charset="-122"/>
                </a:rPr>
                <a:t>，或</a:t>
              </a:r>
            </a:p>
            <a:p>
              <a:pPr>
                <a:lnSpc>
                  <a:spcPct val="120000"/>
                </a:lnSpc>
                <a:spcBef>
                  <a:spcPct val="0"/>
                </a:spcBef>
              </a:pPr>
              <a:r>
                <a:rPr lang="zh-CN" altLang="en-US" sz="2600" dirty="0">
                  <a:solidFill>
                    <a:srgbClr val="000099"/>
                  </a:solidFill>
                  <a:latin typeface="幼圆" pitchFamily="49" charset="-122"/>
                  <a:ea typeface="幼圆" pitchFamily="49" charset="-122"/>
                </a:rPr>
                <a:t>者</a:t>
              </a:r>
              <a:r>
                <a:rPr lang="zh-CN" altLang="en-US" sz="2600" dirty="0">
                  <a:solidFill>
                    <a:schemeClr val="bg1"/>
                  </a:solidFill>
                  <a:latin typeface="幼圆" pitchFamily="49" charset="-122"/>
                  <a:ea typeface="幼圆" pitchFamily="49" charset="-122"/>
                </a:rPr>
                <a:t>               </a:t>
              </a:r>
              <a:r>
                <a:rPr lang="zh-CN" altLang="en-US" sz="260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560" y="598"/>
              <a:ext cx="1638" cy="404"/>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pPr fontAlgn="base">
                <a:spcBef>
                  <a:spcPct val="0"/>
                </a:spcBef>
              </a:pPr>
              <a:r>
                <a:rPr lang="zh-CN" altLang="en-US" sz="3600" i="1" dirty="0">
                  <a:solidFill>
                    <a:srgbClr val="FF3300"/>
                  </a:solidFill>
                  <a:ea typeface="黑体" pitchFamily="2" charset="-122"/>
                </a:rPr>
                <a:t>单</a:t>
              </a:r>
              <a:r>
                <a:rPr lang="en-US" altLang="zh-CN" sz="3600" i="1" dirty="0">
                  <a:solidFill>
                    <a:srgbClr val="FF3300"/>
                  </a:solidFill>
                  <a:ea typeface="黑体" pitchFamily="2" charset="-122"/>
                </a:rPr>
                <a:t>(</a:t>
              </a:r>
              <a:r>
                <a:rPr lang="zh-CN" altLang="en-US" sz="3600" i="1" dirty="0">
                  <a:solidFill>
                    <a:srgbClr val="FF3300"/>
                  </a:solidFill>
                  <a:ea typeface="黑体" pitchFamily="2" charset="-122"/>
                </a:rPr>
                <a:t>向</a:t>
              </a:r>
              <a:r>
                <a:rPr lang="en-US" altLang="zh-CN" sz="3600" i="1" dirty="0">
                  <a:solidFill>
                    <a:srgbClr val="FF3300"/>
                  </a:solidFill>
                  <a:ea typeface="黑体" pitchFamily="2" charset="-122"/>
                </a:rPr>
                <a:t>)</a:t>
              </a:r>
              <a:r>
                <a:rPr lang="zh-CN" altLang="en-US" sz="3600" i="1" dirty="0">
                  <a:solidFill>
                    <a:srgbClr val="FF3300"/>
                  </a:solidFill>
                  <a:ea typeface="黑体" pitchFamily="2" charset="-122"/>
                </a:rPr>
                <a:t>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a:solidFill>
                    <a:srgbClr val="FF3300"/>
                  </a:solidFill>
                  <a:ea typeface="黑体" pitchFamily="2" charset="-122"/>
                </a:rPr>
                <a:t>线性链表</a:t>
              </a:r>
            </a:p>
          </p:txBody>
        </p:sp>
      </p:grpSp>
      <p:grpSp>
        <p:nvGrpSpPr>
          <p:cNvPr id="3" name="Group 6"/>
          <p:cNvGrpSpPr>
            <a:grpSpLocks/>
          </p:cNvGrpSpPr>
          <p:nvPr/>
        </p:nvGrpSpPr>
        <p:grpSpPr bwMode="auto">
          <a:xfrm>
            <a:off x="2060575" y="2319340"/>
            <a:ext cx="7893050" cy="1185863"/>
            <a:chOff x="217" y="1584"/>
            <a:chExt cx="4972" cy="747"/>
          </a:xfrm>
        </p:grpSpPr>
        <p:grpSp>
          <p:nvGrpSpPr>
            <p:cNvPr id="4" name="Group 7"/>
            <p:cNvGrpSpPr>
              <a:grpSpLocks/>
            </p:cNvGrpSpPr>
            <p:nvPr/>
          </p:nvGrpSpPr>
          <p:grpSpPr bwMode="auto">
            <a:xfrm>
              <a:off x="590" y="1824"/>
              <a:ext cx="4594" cy="471"/>
              <a:chOff x="494" y="3528"/>
              <a:chExt cx="4594" cy="471"/>
            </a:xfrm>
          </p:grpSpPr>
          <p:grpSp>
            <p:nvGrpSpPr>
              <p:cNvPr id="5" name="Group 8"/>
              <p:cNvGrpSpPr>
                <a:grpSpLocks/>
              </p:cNvGrpSpPr>
              <p:nvPr/>
            </p:nvGrpSpPr>
            <p:grpSpPr bwMode="auto">
              <a:xfrm>
                <a:off x="494" y="3537"/>
                <a:ext cx="610" cy="462"/>
                <a:chOff x="254" y="3533"/>
                <a:chExt cx="610"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1</a:t>
                  </a:r>
                </a:p>
              </p:txBody>
            </p:sp>
          </p:grpSp>
          <p:grpSp>
            <p:nvGrpSpPr>
              <p:cNvPr id="6" name="Group 13"/>
              <p:cNvGrpSpPr>
                <a:grpSpLocks/>
              </p:cNvGrpSpPr>
              <p:nvPr/>
            </p:nvGrpSpPr>
            <p:grpSpPr bwMode="auto">
              <a:xfrm>
                <a:off x="1304" y="3528"/>
                <a:ext cx="610" cy="462"/>
                <a:chOff x="254" y="3533"/>
                <a:chExt cx="610"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2</a:t>
                  </a:r>
                </a:p>
              </p:txBody>
            </p:sp>
          </p:grpSp>
          <p:grpSp>
            <p:nvGrpSpPr>
              <p:cNvPr id="7" name="Group 18"/>
              <p:cNvGrpSpPr>
                <a:grpSpLocks/>
              </p:cNvGrpSpPr>
              <p:nvPr/>
            </p:nvGrpSpPr>
            <p:grpSpPr bwMode="auto">
              <a:xfrm>
                <a:off x="2120" y="3528"/>
                <a:ext cx="610" cy="462"/>
                <a:chOff x="254" y="3533"/>
                <a:chExt cx="610"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3</a:t>
                  </a:r>
                </a:p>
              </p:txBody>
            </p:sp>
          </p:grpSp>
          <p:grpSp>
            <p:nvGrpSpPr>
              <p:cNvPr id="8" name="Group 23"/>
              <p:cNvGrpSpPr>
                <a:grpSpLocks/>
              </p:cNvGrpSpPr>
              <p:nvPr/>
            </p:nvGrpSpPr>
            <p:grpSpPr bwMode="auto">
              <a:xfrm>
                <a:off x="2942" y="3528"/>
                <a:ext cx="610" cy="462"/>
                <a:chOff x="254" y="3533"/>
                <a:chExt cx="610"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54"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4</a:t>
                  </a:r>
                </a:p>
              </p:txBody>
            </p:sp>
          </p:grpSp>
          <p:grpSp>
            <p:nvGrpSpPr>
              <p:cNvPr id="9" name="Group 28"/>
              <p:cNvGrpSpPr>
                <a:grpSpLocks/>
              </p:cNvGrpSpPr>
              <p:nvPr/>
            </p:nvGrpSpPr>
            <p:grpSpPr bwMode="auto">
              <a:xfrm>
                <a:off x="4479" y="3537"/>
                <a:ext cx="609" cy="462"/>
                <a:chOff x="255" y="3533"/>
                <a:chExt cx="609"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55" y="3533"/>
                  <a:ext cx="227" cy="233"/>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dirty="0">
                    <a:ea typeface="宋体" charset="-122"/>
                    <a:cs typeface="Times New Roman" pitchFamily="18" charset="0"/>
                  </a:rPr>
                  <a:t>…</a:t>
                </a:r>
                <a:endParaRPr lang="zh-CN" altLang="en-US" sz="280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dirty="0">
                  <a:ea typeface="宋体" charset="-122"/>
                </a:rPr>
                <a:t>^</a:t>
              </a:r>
            </a:p>
          </p:txBody>
        </p:sp>
        <p:grpSp>
          <p:nvGrpSpPr>
            <p:cNvPr id="11" name="Group 41"/>
            <p:cNvGrpSpPr>
              <a:grpSpLocks/>
            </p:cNvGrpSpPr>
            <p:nvPr/>
          </p:nvGrpSpPr>
          <p:grpSpPr bwMode="auto">
            <a:xfrm>
              <a:off x="217" y="1584"/>
              <a:ext cx="407" cy="480"/>
              <a:chOff x="169" y="3216"/>
              <a:chExt cx="407" cy="480"/>
            </a:xfrm>
          </p:grpSpPr>
          <p:sp>
            <p:nvSpPr>
              <p:cNvPr id="79891" name="Text Box 42"/>
              <p:cNvSpPr txBox="1">
                <a:spLocks noChangeArrowheads="1"/>
              </p:cNvSpPr>
              <p:nvPr/>
            </p:nvSpPr>
            <p:spPr bwMode="auto">
              <a:xfrm>
                <a:off x="169" y="3216"/>
                <a:ext cx="311" cy="291"/>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3163888" y="4973639"/>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a:solidFill>
                  <a:schemeClr val="bg1"/>
                </a:solidFill>
                <a:ea typeface="宋体" charset="-122"/>
              </a:endParaRPr>
            </a:p>
          </p:txBody>
        </p:sp>
      </p:grpSp>
      <p:sp>
        <p:nvSpPr>
          <p:cNvPr id="438320" name="Text Box 48"/>
          <p:cNvSpPr txBox="1">
            <a:spLocks noChangeArrowheads="1"/>
          </p:cNvSpPr>
          <p:nvPr/>
        </p:nvSpPr>
        <p:spPr bwMode="auto">
          <a:xfrm>
            <a:off x="5507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dirty="0">
                <a:solidFill>
                  <a:srgbClr val="002F8C"/>
                </a:solidFill>
                <a:ea typeface="幼圆" pitchFamily="49" charset="-122"/>
              </a:rPr>
              <a:t>数据域</a:t>
            </a:r>
          </a:p>
        </p:txBody>
      </p:sp>
      <p:sp>
        <p:nvSpPr>
          <p:cNvPr id="438321" name="Text Box 49"/>
          <p:cNvSpPr txBox="1">
            <a:spLocks noChangeArrowheads="1"/>
          </p:cNvSpPr>
          <p:nvPr/>
        </p:nvSpPr>
        <p:spPr bwMode="auto">
          <a:xfrm>
            <a:off x="6573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dirty="0">
                <a:solidFill>
                  <a:srgbClr val="002F8C"/>
                </a:solidFill>
                <a:ea typeface="幼圆" pitchFamily="49" charset="-122"/>
              </a:rPr>
              <a:t>指针域</a:t>
            </a:r>
          </a:p>
        </p:txBody>
      </p:sp>
      <p:sp>
        <p:nvSpPr>
          <p:cNvPr id="438322" name="Text Box 50"/>
          <p:cNvSpPr txBox="1">
            <a:spLocks noChangeArrowheads="1"/>
          </p:cNvSpPr>
          <p:nvPr/>
        </p:nvSpPr>
        <p:spPr bwMode="auto">
          <a:xfrm>
            <a:off x="5654676" y="5426076"/>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a:solidFill>
                  <a:srgbClr val="FF3300"/>
                </a:solidFill>
                <a:ea typeface="宋体" charset="-122"/>
              </a:rPr>
              <a:t>data</a:t>
            </a:r>
          </a:p>
        </p:txBody>
      </p:sp>
      <p:sp>
        <p:nvSpPr>
          <p:cNvPr id="438323" name="Text Box 51"/>
          <p:cNvSpPr txBox="1">
            <a:spLocks noChangeArrowheads="1"/>
          </p:cNvSpPr>
          <p:nvPr/>
        </p:nvSpPr>
        <p:spPr bwMode="auto">
          <a:xfrm>
            <a:off x="6743701"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a:solidFill>
                  <a:srgbClr val="FF3300"/>
                </a:solidFill>
                <a:ea typeface="宋体" charset="-122"/>
              </a:rPr>
              <a:t>link</a:t>
            </a:r>
          </a:p>
        </p:txBody>
      </p:sp>
      <p:grpSp>
        <p:nvGrpSpPr>
          <p:cNvPr id="13" name="Group 71"/>
          <p:cNvGrpSpPr>
            <a:grpSpLocks/>
          </p:cNvGrpSpPr>
          <p:nvPr/>
        </p:nvGrpSpPr>
        <p:grpSpPr bwMode="auto">
          <a:xfrm>
            <a:off x="5546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87" y="2136"/>
              <a:ext cx="1109" cy="252"/>
            </a:xfrm>
            <a:prstGeom prst="rect">
              <a:avLst/>
            </a:prstGeom>
            <a:noFill/>
            <a:ln w="12700" cap="sq">
              <a:noFill/>
              <a:miter lim="800000"/>
              <a:headEnd/>
              <a:tailEnd/>
            </a:ln>
          </p:spPr>
          <p:txBody>
            <a:bodyPr wrap="square">
              <a:spAutoFit/>
            </a:bodyPr>
            <a:lstStyle/>
            <a:p>
              <a:pPr>
                <a:spcBef>
                  <a:spcPct val="0"/>
                </a:spcBef>
              </a:pPr>
              <a:r>
                <a:rPr lang="en-US" altLang="zh-CN" sz="2000" dirty="0">
                  <a:solidFill>
                    <a:schemeClr val="accent2"/>
                  </a:solidFill>
                  <a:ea typeface="幼圆" pitchFamily="49" charset="-122"/>
                </a:rPr>
                <a:t>k</a:t>
              </a:r>
              <a:r>
                <a:rPr lang="zh-CN" altLang="en-US" sz="2000" dirty="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59896" y="188640"/>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a:solidFill>
                    <a:srgbClr val="FF3300"/>
                  </a:solidFill>
                  <a:ea typeface="黑体" pitchFamily="2" charset="-122"/>
                </a:rPr>
                <a:t>链结点：</a:t>
              </a:r>
            </a:p>
          </p:txBody>
        </p:sp>
      </p:grpSp>
      <p:grpSp>
        <p:nvGrpSpPr>
          <p:cNvPr id="3" name="Group 8"/>
          <p:cNvGrpSpPr>
            <a:grpSpLocks/>
          </p:cNvGrpSpPr>
          <p:nvPr/>
        </p:nvGrpSpPr>
        <p:grpSpPr bwMode="auto">
          <a:xfrm>
            <a:off x="5231904" y="1484732"/>
            <a:ext cx="4764408" cy="3040102"/>
            <a:chOff x="549" y="1338"/>
            <a:chExt cx="3601" cy="1690"/>
          </a:xfrm>
        </p:grpSpPr>
        <p:sp>
          <p:nvSpPr>
            <p:cNvPr id="80918" name="AutoShape 9"/>
            <p:cNvSpPr>
              <a:spLocks noChangeArrowheads="1"/>
            </p:cNvSpPr>
            <p:nvPr/>
          </p:nvSpPr>
          <p:spPr bwMode="auto">
            <a:xfrm>
              <a:off x="1057" y="1338"/>
              <a:ext cx="3002" cy="164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3002" cy="1690"/>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dirty="0" err="1">
                  <a:solidFill>
                    <a:srgbClr val="003399"/>
                  </a:solidFill>
                  <a:ea typeface="宋体" charset="-122"/>
                </a:rPr>
                <a:t>struct</a:t>
              </a:r>
              <a:r>
                <a:rPr lang="en-US" altLang="zh-CN" sz="2500" dirty="0">
                  <a:solidFill>
                    <a:srgbClr val="003399"/>
                  </a:solidFill>
                  <a:ea typeface="宋体" charset="-122"/>
                </a:rPr>
                <a:t> node {   </a:t>
              </a:r>
            </a:p>
            <a:p>
              <a:pPr fontAlgn="base">
                <a:lnSpc>
                  <a:spcPct val="95000"/>
                </a:lnSpc>
                <a:spcBef>
                  <a:spcPct val="0"/>
                </a:spcBef>
              </a:pPr>
              <a:r>
                <a:rPr lang="en-US" altLang="zh-CN" sz="2500" dirty="0">
                  <a:solidFill>
                    <a:srgbClr val="003399"/>
                  </a:solidFill>
                  <a:ea typeface="宋体" charset="-122"/>
                </a:rPr>
                <a:t>        </a:t>
              </a:r>
              <a:r>
                <a:rPr lang="en-US" altLang="zh-CN" sz="2500" dirty="0" err="1">
                  <a:solidFill>
                    <a:srgbClr val="003399"/>
                  </a:solidFill>
                  <a:ea typeface="宋体" charset="-122"/>
                </a:rPr>
                <a:t>ElemType</a:t>
              </a:r>
              <a:r>
                <a:rPr lang="en-US" altLang="zh-CN" sz="2500" dirty="0">
                  <a:solidFill>
                    <a:srgbClr val="003399"/>
                  </a:solidFill>
                  <a:ea typeface="宋体" charset="-122"/>
                </a:rPr>
                <a:t>   data;</a:t>
              </a:r>
            </a:p>
            <a:p>
              <a:pPr fontAlgn="base">
                <a:lnSpc>
                  <a:spcPct val="95000"/>
                </a:lnSpc>
                <a:spcBef>
                  <a:spcPct val="0"/>
                </a:spcBef>
              </a:pP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*link;</a:t>
              </a:r>
            </a:p>
            <a:p>
              <a:pPr fontAlgn="base">
                <a:lnSpc>
                  <a:spcPct val="95000"/>
                </a:lnSpc>
                <a:spcBef>
                  <a:spcPct val="0"/>
                </a:spcBef>
              </a:pPr>
              <a:r>
                <a:rPr lang="en-US" altLang="zh-CN" sz="2500" dirty="0">
                  <a:solidFill>
                    <a:srgbClr val="003399"/>
                  </a:solidFill>
                  <a:ea typeface="宋体" charset="-122"/>
                </a:rPr>
                <a:t>}  ;</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Nodeptr</a:t>
              </a:r>
              <a:r>
                <a:rPr lang="en-US" altLang="zh-CN" sz="250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a:t>
              </a:r>
              <a:r>
                <a:rPr lang="en-US" altLang="zh-CN" sz="2500"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
          <p:nvSpPr>
            <p:cNvPr id="80920" name="Text Box 11"/>
            <p:cNvSpPr txBox="1">
              <a:spLocks noChangeArrowheads="1"/>
            </p:cNvSpPr>
            <p:nvPr/>
          </p:nvSpPr>
          <p:spPr bwMode="auto">
            <a:xfrm>
              <a:off x="549" y="1411"/>
              <a:ext cx="547" cy="107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类</a:t>
              </a:r>
            </a:p>
            <a:p>
              <a:pPr>
                <a:lnSpc>
                  <a:spcPct val="70000"/>
                </a:lnSpc>
                <a:spcBef>
                  <a:spcPct val="0"/>
                </a:spcBef>
              </a:pPr>
              <a:r>
                <a:rPr lang="zh-CN" altLang="en-US" sz="4200" dirty="0">
                  <a:solidFill>
                    <a:srgbClr val="FF3300"/>
                  </a:solidFill>
                  <a:ea typeface="华文新魏" pitchFamily="2" charset="-122"/>
                </a:rPr>
                <a:t>型</a:t>
              </a:r>
            </a:p>
            <a:p>
              <a:pPr>
                <a:lnSpc>
                  <a:spcPct val="70000"/>
                </a:lnSpc>
                <a:spcBef>
                  <a:spcPct val="0"/>
                </a:spcBef>
              </a:pPr>
              <a:r>
                <a:rPr lang="zh-CN" altLang="en-US" sz="4200" dirty="0">
                  <a:solidFill>
                    <a:srgbClr val="FF3300"/>
                  </a:solidFill>
                  <a:ea typeface="华文新魏" pitchFamily="2" charset="-122"/>
                </a:rPr>
                <a:t>定</a:t>
              </a:r>
            </a:p>
            <a:p>
              <a:pPr>
                <a:lnSpc>
                  <a:spcPct val="70000"/>
                </a:lnSpc>
                <a:spcBef>
                  <a:spcPct val="0"/>
                </a:spcBef>
              </a:pPr>
              <a:r>
                <a:rPr lang="zh-CN" altLang="en-US" sz="4200" dirty="0">
                  <a:solidFill>
                    <a:srgbClr val="FF3300"/>
                  </a:solidFill>
                  <a:ea typeface="华文新魏" pitchFamily="2" charset="-122"/>
                </a:rPr>
                <a:t>义</a:t>
              </a:r>
            </a:p>
          </p:txBody>
        </p:sp>
      </p:grpSp>
      <p:grpSp>
        <p:nvGrpSpPr>
          <p:cNvPr id="4" name="Group 40"/>
          <p:cNvGrpSpPr>
            <a:grpSpLocks/>
          </p:cNvGrpSpPr>
          <p:nvPr/>
        </p:nvGrpSpPr>
        <p:grpSpPr bwMode="auto">
          <a:xfrm>
            <a:off x="2063825" y="4220469"/>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a:solidFill>
                    <a:schemeClr val="accent2"/>
                  </a:solidFill>
                </a:rPr>
                <a:t>a</a:t>
              </a:r>
              <a:r>
                <a:rPr lang="en-US" altLang="zh-CN" sz="1300" baseline="-30000">
                  <a:solidFill>
                    <a:schemeClr val="accent2"/>
                  </a:solidFill>
                </a:rPr>
                <a:t>1</a:t>
              </a:r>
            </a:p>
            <a:p>
              <a:pPr>
                <a:spcBef>
                  <a:spcPct val="10000"/>
                </a:spcBef>
              </a:pPr>
              <a:r>
                <a:rPr lang="en-US" altLang="zh-CN" sz="1300">
                  <a:solidFill>
                    <a:schemeClr val="accent2"/>
                  </a:solidFill>
                </a:rPr>
                <a:t>a</a:t>
              </a:r>
              <a:r>
                <a:rPr lang="en-US" altLang="zh-CN" sz="1300" baseline="-30000">
                  <a:solidFill>
                    <a:schemeClr val="accent2"/>
                  </a:solidFill>
                </a:rPr>
                <a:t>2</a:t>
              </a:r>
            </a:p>
            <a:p>
              <a:pPr>
                <a:spcBef>
                  <a:spcPct val="10000"/>
                </a:spcBef>
              </a:pPr>
              <a:r>
                <a:rPr lang="en-US" altLang="zh-CN" sz="1300">
                  <a:solidFill>
                    <a:schemeClr val="accent2"/>
                  </a:solidFill>
                </a:rPr>
                <a:t>a</a:t>
              </a:r>
              <a:r>
                <a:rPr lang="en-US" altLang="zh-CN" sz="1300" baseline="-30000">
                  <a:solidFill>
                    <a:schemeClr val="accent2"/>
                  </a:solidFill>
                </a:rPr>
                <a:t>3</a:t>
              </a:r>
            </a:p>
            <a:p>
              <a:pPr>
                <a:spcBef>
                  <a:spcPct val="10000"/>
                </a:spcBef>
              </a:pPr>
              <a:endParaRPr lang="en-US" altLang="zh-CN" sz="1300">
                <a:solidFill>
                  <a:schemeClr val="accent2"/>
                </a:solidFill>
              </a:endParaRPr>
            </a:p>
            <a:p>
              <a:pPr>
                <a:spcBef>
                  <a:spcPct val="10000"/>
                </a:spcBef>
              </a:pPr>
              <a:endParaRPr lang="en-US" altLang="zh-CN" sz="1300">
                <a:solidFill>
                  <a:schemeClr val="accent2"/>
                </a:solidFill>
              </a:endParaRPr>
            </a:p>
            <a:p>
              <a:pPr>
                <a:spcBef>
                  <a:spcPct val="10000"/>
                </a:spcBef>
              </a:pPr>
              <a:r>
                <a:rPr lang="en-US" altLang="zh-CN" sz="130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a:solidFill>
                    <a:srgbClr val="003399"/>
                  </a:solidFill>
                </a:rPr>
                <a:t>60101      </a:t>
              </a:r>
              <a:r>
                <a:rPr lang="zh-CN" altLang="en-US" sz="1300">
                  <a:solidFill>
                    <a:srgbClr val="003399"/>
                  </a:solidFill>
                </a:rPr>
                <a:t>张三        </a:t>
              </a:r>
              <a:r>
                <a:rPr lang="en-US" altLang="zh-CN" sz="1300">
                  <a:solidFill>
                    <a:srgbClr val="003399"/>
                  </a:solidFill>
                </a:rPr>
                <a:t>17</a:t>
              </a:r>
            </a:p>
            <a:p>
              <a:pPr>
                <a:spcBef>
                  <a:spcPct val="10000"/>
                </a:spcBef>
              </a:pPr>
              <a:r>
                <a:rPr lang="en-US" altLang="zh-CN" sz="1300">
                  <a:solidFill>
                    <a:srgbClr val="003399"/>
                  </a:solidFill>
                </a:rPr>
                <a:t>60102      </a:t>
              </a:r>
              <a:r>
                <a:rPr lang="zh-CN" altLang="en-US" sz="1300">
                  <a:solidFill>
                    <a:srgbClr val="003399"/>
                  </a:solidFill>
                </a:rPr>
                <a:t>李四        </a:t>
              </a:r>
              <a:r>
                <a:rPr lang="en-US" altLang="zh-CN" sz="1300">
                  <a:solidFill>
                    <a:srgbClr val="003399"/>
                  </a:solidFill>
                </a:rPr>
                <a:t>16</a:t>
              </a:r>
            </a:p>
            <a:p>
              <a:pPr>
                <a:spcBef>
                  <a:spcPct val="10000"/>
                </a:spcBef>
              </a:pPr>
              <a:r>
                <a:rPr lang="en-US" altLang="zh-CN" sz="1300">
                  <a:solidFill>
                    <a:srgbClr val="003399"/>
                  </a:solidFill>
                </a:rPr>
                <a:t>60103      </a:t>
              </a:r>
              <a:r>
                <a:rPr lang="zh-CN" altLang="en-US" sz="1300">
                  <a:solidFill>
                    <a:srgbClr val="003399"/>
                  </a:solidFill>
                </a:rPr>
                <a:t>王五        </a:t>
              </a:r>
              <a:r>
                <a:rPr lang="en-US" altLang="zh-CN" sz="1300">
                  <a:solidFill>
                    <a:srgbClr val="003399"/>
                  </a:solidFill>
                </a:rPr>
                <a:t>20</a:t>
              </a:r>
            </a:p>
            <a:p>
              <a:pPr>
                <a:spcBef>
                  <a:spcPct val="10000"/>
                </a:spcBef>
              </a:pPr>
              <a:endParaRPr lang="en-US" altLang="zh-CN" sz="1300">
                <a:solidFill>
                  <a:srgbClr val="003399"/>
                </a:solidFill>
              </a:endParaRPr>
            </a:p>
          </p:txBody>
        </p:sp>
      </p:grpSp>
      <p:sp>
        <p:nvSpPr>
          <p:cNvPr id="603162" name="Rectangle 26"/>
          <p:cNvSpPr>
            <a:spLocks noChangeArrowheads="1"/>
          </p:cNvSpPr>
          <p:nvPr/>
        </p:nvSpPr>
        <p:spPr bwMode="auto">
          <a:xfrm>
            <a:off x="1631504" y="3429000"/>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dirty="0">
              <a:solidFill>
                <a:srgbClr val="FF3300"/>
              </a:solidFill>
              <a:ea typeface="宋体" charset="-122"/>
            </a:endParaRPr>
          </a:p>
        </p:txBody>
      </p:sp>
      <p:grpSp>
        <p:nvGrpSpPr>
          <p:cNvPr id="5" name="Group 27"/>
          <p:cNvGrpSpPr>
            <a:grpSpLocks/>
          </p:cNvGrpSpPr>
          <p:nvPr/>
        </p:nvGrpSpPr>
        <p:grpSpPr bwMode="auto">
          <a:xfrm>
            <a:off x="4719712" y="4738959"/>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dirty="0" err="1">
                  <a:solidFill>
                    <a:srgbClr val="003399"/>
                  </a:solidFill>
                </a:rPr>
                <a:t>typedef</a:t>
              </a:r>
              <a:r>
                <a:rPr lang="en-US" altLang="zh-CN" sz="1900" dirty="0">
                  <a:solidFill>
                    <a:srgbClr val="003399"/>
                  </a:solidFill>
                </a:rPr>
                <a:t>  </a:t>
              </a:r>
              <a:r>
                <a:rPr lang="en-US" altLang="zh-CN" sz="1900" dirty="0" err="1">
                  <a:solidFill>
                    <a:srgbClr val="003399"/>
                  </a:solidFill>
                </a:rPr>
                <a:t>struct</a:t>
              </a:r>
              <a:r>
                <a:rPr lang="en-US" altLang="zh-CN" sz="1900" dirty="0">
                  <a:solidFill>
                    <a:srgbClr val="003399"/>
                  </a:solidFill>
                </a:rPr>
                <a:t> {</a:t>
              </a:r>
            </a:p>
            <a:p>
              <a:pPr>
                <a:lnSpc>
                  <a:spcPct val="85000"/>
                </a:lnSpc>
                <a:spcBef>
                  <a:spcPct val="0"/>
                </a:spcBef>
              </a:pPr>
              <a:r>
                <a:rPr lang="en-US" altLang="zh-CN" sz="1900" dirty="0">
                  <a:solidFill>
                    <a:srgbClr val="003399"/>
                  </a:solidFill>
                </a:rPr>
                <a:t>       </a:t>
              </a:r>
              <a:r>
                <a:rPr lang="en-US" altLang="zh-CN" sz="1900" dirty="0" err="1">
                  <a:solidFill>
                    <a:srgbClr val="003399"/>
                  </a:solidFill>
                </a:rPr>
                <a:t>int</a:t>
              </a:r>
              <a:r>
                <a:rPr lang="en-US" altLang="zh-CN" sz="1900" dirty="0">
                  <a:solidFill>
                    <a:srgbClr val="003399"/>
                  </a:solidFill>
                </a:rPr>
                <a:t> Num;</a:t>
              </a:r>
            </a:p>
            <a:p>
              <a:pPr>
                <a:lnSpc>
                  <a:spcPct val="85000"/>
                </a:lnSpc>
                <a:spcBef>
                  <a:spcPct val="0"/>
                </a:spcBef>
              </a:pPr>
              <a:r>
                <a:rPr lang="en-US" altLang="zh-CN" sz="1900" dirty="0">
                  <a:solidFill>
                    <a:srgbClr val="003399"/>
                  </a:solidFill>
                </a:rPr>
                <a:t>       char Name[10];</a:t>
              </a:r>
            </a:p>
            <a:p>
              <a:pPr>
                <a:lnSpc>
                  <a:spcPct val="85000"/>
                </a:lnSpc>
                <a:spcBef>
                  <a:spcPct val="0"/>
                </a:spcBef>
              </a:pPr>
              <a:r>
                <a:rPr lang="en-US" altLang="zh-CN" sz="1900" dirty="0">
                  <a:solidFill>
                    <a:srgbClr val="003399"/>
                  </a:solidFill>
                </a:rPr>
                <a:t>       </a:t>
              </a:r>
              <a:r>
                <a:rPr lang="en-US" altLang="zh-CN" sz="1900" dirty="0" err="1">
                  <a:solidFill>
                    <a:srgbClr val="003399"/>
                  </a:solidFill>
                </a:rPr>
                <a:t>int</a:t>
              </a:r>
              <a:r>
                <a:rPr lang="en-US" altLang="zh-CN" sz="1900" dirty="0">
                  <a:solidFill>
                    <a:srgbClr val="003399"/>
                  </a:solidFill>
                </a:rPr>
                <a:t> Age;</a:t>
              </a:r>
            </a:p>
            <a:p>
              <a:pPr>
                <a:lnSpc>
                  <a:spcPct val="85000"/>
                </a:lnSpc>
                <a:spcBef>
                  <a:spcPct val="0"/>
                </a:spcBef>
              </a:pPr>
              <a:r>
                <a:rPr lang="en-US" altLang="zh-CN" sz="1900" dirty="0">
                  <a:solidFill>
                    <a:srgbClr val="003399"/>
                  </a:solidFill>
                </a:rPr>
                <a:t>}  </a:t>
              </a:r>
              <a:r>
                <a:rPr lang="en-US" altLang="zh-CN" sz="1900" dirty="0" err="1">
                  <a:solidFill>
                    <a:srgbClr val="F20000"/>
                  </a:solidFill>
                </a:rPr>
                <a:t>ElemType</a:t>
              </a:r>
              <a:r>
                <a:rPr lang="en-US" altLang="zh-CN" sz="190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1055761" y="116782"/>
            <a:ext cx="3456062" cy="622057"/>
            <a:chOff x="1968" y="528"/>
            <a:chExt cx="1920" cy="432"/>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406"/>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线性链表的定义</a:t>
              </a:r>
            </a:p>
          </p:txBody>
        </p:sp>
      </p:grpSp>
      <p:grpSp>
        <p:nvGrpSpPr>
          <p:cNvPr id="33" name="Group 8"/>
          <p:cNvGrpSpPr>
            <a:grpSpLocks/>
          </p:cNvGrpSpPr>
          <p:nvPr/>
        </p:nvGrpSpPr>
        <p:grpSpPr bwMode="auto">
          <a:xfrm>
            <a:off x="731912" y="1484784"/>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dirty="0" err="1">
                  <a:solidFill>
                    <a:srgbClr val="003399"/>
                  </a:solidFill>
                  <a:ea typeface="宋体" charset="-122"/>
                </a:rPr>
                <a:t>struct</a:t>
              </a:r>
              <a:r>
                <a:rPr lang="en-US" altLang="zh-CN" sz="2500" dirty="0">
                  <a:solidFill>
                    <a:srgbClr val="003399"/>
                  </a:solidFill>
                  <a:ea typeface="宋体" charset="-122"/>
                </a:rPr>
                <a:t> node {   </a:t>
              </a:r>
            </a:p>
            <a:p>
              <a:pPr fontAlgn="base">
                <a:lnSpc>
                  <a:spcPct val="95000"/>
                </a:lnSpc>
                <a:spcBef>
                  <a:spcPct val="0"/>
                </a:spcBef>
              </a:pPr>
              <a:r>
                <a:rPr lang="en-US" altLang="zh-CN" sz="2500" dirty="0">
                  <a:solidFill>
                    <a:srgbClr val="003399"/>
                  </a:solidFill>
                  <a:ea typeface="宋体" charset="-122"/>
                </a:rPr>
                <a:t>        </a:t>
              </a:r>
              <a:r>
                <a:rPr lang="en-US" altLang="zh-CN" sz="2500" dirty="0" err="1">
                  <a:solidFill>
                    <a:srgbClr val="003399"/>
                  </a:solidFill>
                  <a:ea typeface="宋体" charset="-122"/>
                </a:rPr>
                <a:t>ElemType</a:t>
              </a:r>
              <a:r>
                <a:rPr lang="en-US" altLang="zh-CN" sz="2500" dirty="0">
                  <a:solidFill>
                    <a:srgbClr val="003399"/>
                  </a:solidFill>
                  <a:ea typeface="宋体" charset="-122"/>
                </a:rPr>
                <a:t>   data;</a:t>
              </a:r>
            </a:p>
            <a:p>
              <a:pPr fontAlgn="base">
                <a:lnSpc>
                  <a:spcPct val="95000"/>
                </a:lnSpc>
                <a:spcBef>
                  <a:spcPct val="0"/>
                </a:spcBef>
              </a:pP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*link;</a:t>
              </a:r>
            </a:p>
            <a:p>
              <a:pPr fontAlgn="base">
                <a:lnSpc>
                  <a:spcPct val="95000"/>
                </a:lnSpc>
                <a:spcBef>
                  <a:spcPct val="0"/>
                </a:spcBef>
              </a:pPr>
              <a:r>
                <a:rPr lang="en-US" altLang="zh-CN" sz="2500" dirty="0">
                  <a:solidFill>
                    <a:srgbClr val="003399"/>
                  </a:solidFill>
                  <a:ea typeface="宋体" charset="-122"/>
                </a:rPr>
                <a:t>} ;</a:t>
              </a:r>
            </a:p>
            <a:p>
              <a:pPr fontAlgn="base">
                <a:lnSpc>
                  <a:spcPct val="95000"/>
                </a:lnSpc>
                <a:spcBef>
                  <a:spcPct val="0"/>
                </a:spcBef>
              </a:pPr>
              <a:r>
                <a:rPr lang="en-US" altLang="zh-CN" sz="2500" b="1" dirty="0" err="1">
                  <a:solidFill>
                    <a:srgbClr val="FF0000"/>
                  </a:solidFill>
                  <a:ea typeface="宋体" charset="-122"/>
                </a:rPr>
                <a:t>struct</a:t>
              </a:r>
              <a:r>
                <a:rPr lang="en-US" altLang="zh-CN" sz="2500" b="1" dirty="0">
                  <a:solidFill>
                    <a:srgbClr val="FF0000"/>
                  </a:solidFill>
                  <a:ea typeface="宋体" charset="-122"/>
                </a:rPr>
                <a:t> node *list, *p;</a:t>
              </a:r>
            </a:p>
          </p:txBody>
        </p:sp>
        <p:sp>
          <p:nvSpPr>
            <p:cNvPr id="36" name="Text Box 11"/>
            <p:cNvSpPr txBox="1">
              <a:spLocks noChangeArrowheads="1"/>
            </p:cNvSpPr>
            <p:nvPr/>
          </p:nvSpPr>
          <p:spPr bwMode="auto">
            <a:xfrm>
              <a:off x="549" y="1411"/>
              <a:ext cx="590" cy="107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链</a:t>
              </a:r>
              <a:endParaRPr lang="en-US" altLang="zh-CN" sz="4200" dirty="0">
                <a:solidFill>
                  <a:srgbClr val="FF3300"/>
                </a:solidFill>
                <a:ea typeface="华文新魏" pitchFamily="2" charset="-122"/>
              </a:endParaRPr>
            </a:p>
            <a:p>
              <a:pPr>
                <a:lnSpc>
                  <a:spcPct val="70000"/>
                </a:lnSpc>
                <a:spcBef>
                  <a:spcPct val="0"/>
                </a:spcBef>
              </a:pPr>
              <a:r>
                <a:rPr lang="zh-CN" altLang="en-US" sz="4200" dirty="0">
                  <a:solidFill>
                    <a:srgbClr val="FF3300"/>
                  </a:solidFill>
                  <a:ea typeface="华文新魏" pitchFamily="2" charset="-122"/>
                </a:rPr>
                <a:t>表</a:t>
              </a:r>
            </a:p>
            <a:p>
              <a:pPr>
                <a:lnSpc>
                  <a:spcPct val="70000"/>
                </a:lnSpc>
                <a:spcBef>
                  <a:spcPct val="0"/>
                </a:spcBef>
              </a:pPr>
              <a:r>
                <a:rPr lang="zh-CN" altLang="en-US" sz="4200" dirty="0">
                  <a:solidFill>
                    <a:srgbClr val="FF3300"/>
                  </a:solidFill>
                  <a:ea typeface="华文新魏" pitchFamily="2" charset="-122"/>
                </a:rPr>
                <a:t>定</a:t>
              </a:r>
            </a:p>
            <a:p>
              <a:pPr>
                <a:lnSpc>
                  <a:spcPct val="70000"/>
                </a:lnSpc>
                <a:spcBef>
                  <a:spcPct val="0"/>
                </a:spcBef>
              </a:pPr>
              <a:r>
                <a:rPr lang="zh-CN" altLang="en-US" sz="420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1646312" y="112474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dirty="0">
                <a:solidFill>
                  <a:srgbClr val="002F8C"/>
                </a:solidFill>
                <a:latin typeface="幼圆" pitchFamily="49" charset="-122"/>
                <a:ea typeface="幼圆" pitchFamily="49" charset="-122"/>
              </a:rPr>
              <a:t>    若指针变量</a:t>
            </a:r>
            <a:r>
              <a:rPr lang="en-US" altLang="zh-CN" sz="2600" dirty="0">
                <a:solidFill>
                  <a:srgbClr val="002F8C"/>
                </a:solidFill>
                <a:ea typeface="幼圆" pitchFamily="49" charset="-122"/>
              </a:rPr>
              <a:t>p</a:t>
            </a:r>
            <a:r>
              <a:rPr lang="zh-CN" altLang="en-US" sz="2600" dirty="0">
                <a:solidFill>
                  <a:srgbClr val="002F8C"/>
                </a:solidFill>
                <a:latin typeface="幼圆" pitchFamily="49" charset="-122"/>
                <a:ea typeface="幼圆" pitchFamily="49" charset="-122"/>
              </a:rPr>
              <a:t>为指向链表中某结点的指针(即</a:t>
            </a:r>
            <a:r>
              <a:rPr lang="en-US" altLang="zh-CN" sz="2600" dirty="0">
                <a:solidFill>
                  <a:srgbClr val="002F8C"/>
                </a:solidFill>
                <a:ea typeface="幼圆" pitchFamily="49" charset="-122"/>
              </a:rPr>
              <a:t>p</a:t>
            </a:r>
          </a:p>
          <a:p>
            <a:pPr fontAlgn="base">
              <a:lnSpc>
                <a:spcPct val="90000"/>
              </a:lnSpc>
              <a:spcBef>
                <a:spcPct val="0"/>
              </a:spcBef>
            </a:pPr>
            <a:r>
              <a:rPr lang="zh-CN" altLang="en-US" sz="260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3143672" y="206084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dirty="0">
                <a:solidFill>
                  <a:srgbClr val="000099"/>
                </a:solidFill>
                <a:latin typeface="幼圆" pitchFamily="49" charset="-122"/>
                <a:ea typeface="幼圆" pitchFamily="49" charset="-122"/>
              </a:rPr>
              <a:t>表示由</a:t>
            </a:r>
            <a:r>
              <a:rPr lang="en-US" altLang="zh-CN" sz="2500" dirty="0">
                <a:solidFill>
                  <a:srgbClr val="000099"/>
                </a:solidFill>
                <a:ea typeface="幼圆" pitchFamily="49" charset="-122"/>
              </a:rPr>
              <a:t>p</a:t>
            </a:r>
            <a:r>
              <a:rPr lang="zh-CN" altLang="en-US" sz="2500" dirty="0">
                <a:solidFill>
                  <a:srgbClr val="000099"/>
                </a:solidFill>
                <a:latin typeface="幼圆" pitchFamily="49" charset="-122"/>
                <a:ea typeface="幼圆" pitchFamily="49" charset="-122"/>
              </a:rPr>
              <a:t>指向的链结点的数据域</a:t>
            </a:r>
            <a:endParaRPr lang="zh-CN" altLang="en-US" sz="2500" dirty="0">
              <a:solidFill>
                <a:srgbClr val="000099"/>
              </a:solidFill>
            </a:endParaRPr>
          </a:p>
        </p:txBody>
      </p:sp>
      <p:grpSp>
        <p:nvGrpSpPr>
          <p:cNvPr id="2" name="Group 4"/>
          <p:cNvGrpSpPr>
            <a:grpSpLocks/>
          </p:cNvGrpSpPr>
          <p:nvPr/>
        </p:nvGrpSpPr>
        <p:grpSpPr bwMode="auto">
          <a:xfrm>
            <a:off x="1271464" y="2780928"/>
            <a:ext cx="7918450" cy="1409701"/>
            <a:chOff x="340" y="1968"/>
            <a:chExt cx="4988" cy="888"/>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a:solidFill>
                    <a:srgbClr val="FF3300"/>
                  </a:solidFill>
                  <a:ea typeface="宋体" charset="-122"/>
                </a:rPr>
                <a:t>list</a:t>
              </a: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dirty="0">
                  <a:ea typeface="宋体" charset="-122"/>
                </a:rPr>
                <a:t>^</a:t>
              </a:r>
            </a:p>
          </p:txBody>
        </p:sp>
        <p:sp>
          <p:nvSpPr>
            <p:cNvPr id="81948" name="Text Box 8"/>
            <p:cNvSpPr txBox="1">
              <a:spLocks noChangeArrowheads="1"/>
            </p:cNvSpPr>
            <p:nvPr/>
          </p:nvSpPr>
          <p:spPr bwMode="auto">
            <a:xfrm>
              <a:off x="1676" y="2171"/>
              <a:ext cx="367"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1024</a:t>
              </a:r>
            </a:p>
          </p:txBody>
        </p:sp>
        <p:sp>
          <p:nvSpPr>
            <p:cNvPr id="81949" name="Text Box 9"/>
            <p:cNvSpPr txBox="1">
              <a:spLocks noChangeArrowheads="1"/>
            </p:cNvSpPr>
            <p:nvPr/>
          </p:nvSpPr>
          <p:spPr bwMode="auto">
            <a:xfrm>
              <a:off x="785" y="2186"/>
              <a:ext cx="304"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735</a:t>
              </a:r>
            </a:p>
          </p:txBody>
        </p:sp>
        <p:sp>
          <p:nvSpPr>
            <p:cNvPr id="81950" name="Text Box 10"/>
            <p:cNvSpPr txBox="1">
              <a:spLocks noChangeArrowheads="1"/>
            </p:cNvSpPr>
            <p:nvPr/>
          </p:nvSpPr>
          <p:spPr bwMode="auto">
            <a:xfrm>
              <a:off x="2598" y="2182"/>
              <a:ext cx="304"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711" y="2256"/>
              <a:ext cx="302" cy="330"/>
            </a:xfrm>
            <a:prstGeom prst="rect">
              <a:avLst/>
            </a:prstGeom>
            <a:noFill/>
            <a:ln w="12700" cap="sq">
              <a:noFill/>
              <a:miter lim="800000"/>
              <a:headEnd/>
              <a:tailEnd/>
            </a:ln>
          </p:spPr>
          <p:txBody>
            <a:bodyPr wrap="none">
              <a:spAutoFit/>
            </a:bodyPr>
            <a:lstStyle/>
            <a:p>
              <a:pPr algn="ctr"/>
              <a:r>
                <a:rPr lang="en-US" altLang="zh-CN" sz="2800">
                  <a:solidFill>
                    <a:schemeClr val="bg1"/>
                  </a:solidFill>
                  <a:ea typeface="宋体" charset="-122"/>
                  <a:cs typeface="Times New Roman" pitchFamily="18" charset="0"/>
                </a:rPr>
                <a:t>…</a:t>
              </a:r>
              <a:endParaRPr lang="zh-CN" altLang="en-US" sz="280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dirty="0">
                  <a:solidFill>
                    <a:srgbClr val="000099"/>
                  </a:solidFill>
                  <a:ea typeface="幼圆" pitchFamily="49" charset="-122"/>
                </a:rPr>
                <a:t>张三 </a:t>
              </a:r>
              <a:r>
                <a:rPr kumimoji="1" lang="en-US" altLang="zh-CN" sz="1600" dirty="0">
                  <a:solidFill>
                    <a:srgbClr val="000099"/>
                  </a:solidFill>
                  <a:latin typeface="宋体" charset="-122"/>
                  <a:ea typeface="宋体" charset="-122"/>
                </a:rPr>
                <a:t>…</a:t>
              </a:r>
              <a:endParaRPr kumimoji="1" lang="en-US" altLang="zh-CN" sz="160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a:solidFill>
                    <a:srgbClr val="000099"/>
                  </a:solidFill>
                  <a:ea typeface="幼圆" pitchFamily="49" charset="-122"/>
                </a:rPr>
                <a:t>李四 </a:t>
              </a:r>
              <a:r>
                <a:rPr kumimoji="1" lang="en-US" altLang="zh-CN" sz="1600">
                  <a:solidFill>
                    <a:srgbClr val="000099"/>
                  </a:solidFill>
                  <a:latin typeface="宋体" charset="-122"/>
                  <a:ea typeface="宋体" charset="-122"/>
                </a:rPr>
                <a:t>…</a:t>
              </a:r>
              <a:endParaRPr kumimoji="1" lang="en-US" altLang="zh-CN" sz="160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a:solidFill>
                    <a:srgbClr val="000099"/>
                  </a:solidFill>
                  <a:ea typeface="幼圆" pitchFamily="49" charset="-122"/>
                </a:rPr>
                <a:t>王五 </a:t>
              </a:r>
              <a:r>
                <a:rPr kumimoji="1" lang="en-US" altLang="zh-CN" sz="1600">
                  <a:solidFill>
                    <a:srgbClr val="000099"/>
                  </a:solidFill>
                  <a:latin typeface="宋体" charset="-122"/>
                  <a:ea typeface="宋体" charset="-122"/>
                </a:rPr>
                <a:t>…</a:t>
              </a:r>
              <a:endParaRPr kumimoji="1" lang="en-US" altLang="zh-CN" sz="1600">
                <a:solidFill>
                  <a:srgbClr val="000099"/>
                </a:solidFill>
                <a:ea typeface="幼圆" pitchFamily="49" charset="-122"/>
              </a:endParaRPr>
            </a:p>
          </p:txBody>
        </p:sp>
        <p:sp>
          <p:nvSpPr>
            <p:cNvPr id="81963" name="Text Box 31"/>
            <p:cNvSpPr txBox="1">
              <a:spLocks noChangeArrowheads="1"/>
            </p:cNvSpPr>
            <p:nvPr/>
          </p:nvSpPr>
          <p:spPr bwMode="auto">
            <a:xfrm>
              <a:off x="1680" y="2507"/>
              <a:ext cx="226" cy="349"/>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960512" y="156590"/>
            <a:ext cx="4775448" cy="609600"/>
            <a:chOff x="144" y="144"/>
            <a:chExt cx="2448" cy="384"/>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359"/>
            </a:xfrm>
            <a:prstGeom prst="rect">
              <a:avLst/>
            </a:prstGeom>
            <a:noFill/>
            <a:ln w="12700" cap="sq">
              <a:noFill/>
              <a:miter lim="800000"/>
              <a:headEnd/>
              <a:tailEnd/>
            </a:ln>
          </p:spPr>
          <p:txBody>
            <a:bodyPr>
              <a:spAutoFit/>
            </a:bodyPr>
            <a:lstStyle/>
            <a:p>
              <a:pPr fontAlgn="base">
                <a:spcBef>
                  <a:spcPct val="0"/>
                </a:spcBef>
              </a:pPr>
              <a:r>
                <a:rPr kumimoji="1" lang="zh-CN" altLang="en-US" sz="3100" dirty="0">
                  <a:solidFill>
                    <a:srgbClr val="003399"/>
                  </a:solidFill>
                  <a:latin typeface="幼圆" pitchFamily="49" charset="-122"/>
                  <a:ea typeface="幼圆" pitchFamily="49" charset="-122"/>
                </a:rPr>
                <a:t> 二</a:t>
              </a:r>
              <a:r>
                <a:rPr kumimoji="1" lang="zh-CN" altLang="zh-CN" sz="3100" dirty="0">
                  <a:solidFill>
                    <a:srgbClr val="003399"/>
                  </a:solidFill>
                  <a:latin typeface="幼圆" pitchFamily="49" charset="-122"/>
                  <a:ea typeface="幼圆" pitchFamily="49" charset="-122"/>
                </a:rPr>
                <a:t>.</a:t>
              </a:r>
              <a:r>
                <a:rPr kumimoji="1" lang="zh-CN" altLang="en-US" sz="3100" dirty="0">
                  <a:solidFill>
                    <a:srgbClr val="003399"/>
                  </a:solidFill>
                  <a:latin typeface="幼圆" pitchFamily="49" charset="-122"/>
                  <a:ea typeface="幼圆" pitchFamily="49" charset="-122"/>
                </a:rPr>
                <a:t>链表结点的基本操作</a:t>
              </a:r>
            </a:p>
          </p:txBody>
        </p:sp>
      </p:grpSp>
      <p:grpSp>
        <p:nvGrpSpPr>
          <p:cNvPr id="8" name="Group 35"/>
          <p:cNvGrpSpPr>
            <a:grpSpLocks/>
          </p:cNvGrpSpPr>
          <p:nvPr/>
        </p:nvGrpSpPr>
        <p:grpSpPr bwMode="auto">
          <a:xfrm>
            <a:off x="1333575" y="195522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a:solidFill>
                    <a:srgbClr val="FF3300"/>
                  </a:solidFill>
                </a:rPr>
                <a:t>p</a:t>
              </a:r>
              <a:r>
                <a:rPr lang="en-US" altLang="zh-CN" sz="3000">
                  <a:solidFill>
                    <a:srgbClr val="FF3300"/>
                  </a:solidFill>
                  <a:latin typeface="宋体" charset="-122"/>
                  <a:ea typeface="宋体" charset="-122"/>
                </a:rPr>
                <a:t>-</a:t>
              </a:r>
              <a:r>
                <a:rPr lang="en-US" altLang="zh-CN" sz="3000">
                  <a:solidFill>
                    <a:srgbClr val="FF3300"/>
                  </a:solidFill>
                </a:rPr>
                <a:t>&gt;data</a:t>
              </a:r>
              <a:endParaRPr lang="zh-CN" altLang="en-US" sz="3000">
                <a:solidFill>
                  <a:srgbClr val="FF3300"/>
                </a:solidFill>
              </a:endParaRPr>
            </a:p>
          </p:txBody>
        </p:sp>
      </p:grpSp>
      <p:sp>
        <p:nvSpPr>
          <p:cNvPr id="604200" name="Rectangle 40"/>
          <p:cNvSpPr>
            <a:spLocks noChangeArrowheads="1"/>
          </p:cNvSpPr>
          <p:nvPr/>
        </p:nvSpPr>
        <p:spPr bwMode="auto">
          <a:xfrm>
            <a:off x="2063552" y="4077071"/>
            <a:ext cx="5126038" cy="504241"/>
          </a:xfrm>
          <a:prstGeom prst="rect">
            <a:avLst/>
          </a:prstGeom>
          <a:noFill/>
          <a:ln w="9525">
            <a:noFill/>
            <a:miter lim="800000"/>
            <a:headEnd/>
            <a:tailEnd/>
          </a:ln>
        </p:spPr>
        <p:txBody>
          <a:bodyPr>
            <a:spAutoFit/>
          </a:bodyPr>
          <a:lstStyle/>
          <a:p>
            <a:pPr>
              <a:lnSpc>
                <a:spcPct val="125000"/>
              </a:lnSpc>
              <a:spcBef>
                <a:spcPct val="0"/>
              </a:spcBef>
            </a:pPr>
            <a:r>
              <a:rPr lang="en-US" altLang="zh-CN" sz="2400" dirty="0">
                <a:latin typeface="宋体" charset="-122"/>
                <a:ea typeface="宋体" charset="-122"/>
              </a:rPr>
              <a:t>X =</a:t>
            </a:r>
            <a:r>
              <a:rPr lang="en-US" altLang="zh-CN" sz="2400" dirty="0">
                <a:solidFill>
                  <a:schemeClr val="bg1"/>
                </a:solidFill>
                <a:latin typeface="宋体" charset="-122"/>
                <a:ea typeface="宋体" charset="-122"/>
              </a:rPr>
              <a:t> </a:t>
            </a:r>
            <a:r>
              <a:rPr lang="en-US" altLang="zh-CN" sz="2400" dirty="0">
                <a:solidFill>
                  <a:srgbClr val="F20000"/>
                </a:solidFill>
              </a:rPr>
              <a:t>p-&gt;data</a:t>
            </a:r>
            <a:r>
              <a:rPr lang="zh-CN" altLang="en-US" sz="2400" dirty="0">
                <a:latin typeface="宋体" charset="-122"/>
                <a:ea typeface="宋体" charset="-122"/>
              </a:rPr>
              <a:t>； </a:t>
            </a:r>
            <a:r>
              <a:rPr lang="en-US" altLang="zh-CN" sz="2400" dirty="0">
                <a:latin typeface="宋体" charset="-122"/>
                <a:ea typeface="宋体" charset="-122"/>
              </a:rPr>
              <a:t>X = </a:t>
            </a:r>
            <a:r>
              <a:rPr lang="en-US" altLang="zh-CN" sz="2400" dirty="0">
                <a:solidFill>
                  <a:srgbClr val="FF0000"/>
                </a:solidFill>
                <a:latin typeface="宋体" charset="-122"/>
                <a:ea typeface="宋体" charset="-122"/>
              </a:rPr>
              <a:t>“</a:t>
            </a:r>
            <a:r>
              <a:rPr lang="zh-CN" altLang="en-US" sz="2400" dirty="0">
                <a:solidFill>
                  <a:srgbClr val="FF0000"/>
                </a:solidFill>
                <a:latin typeface="宋体" charset="-122"/>
                <a:ea typeface="宋体" charset="-122"/>
              </a:rPr>
              <a:t>李四”</a:t>
            </a:r>
            <a:r>
              <a:rPr lang="zh-CN" altLang="en-US" sz="2400" dirty="0">
                <a:latin typeface="宋体" charset="-122"/>
                <a:ea typeface="宋体" charset="-122"/>
              </a:rPr>
              <a:t>；</a:t>
            </a:r>
            <a:endParaRPr lang="en-US" altLang="zh-CN" sz="2400" dirty="0">
              <a:latin typeface="宋体" charset="-122"/>
              <a:ea typeface="宋体" charset="-122"/>
            </a:endParaRPr>
          </a:p>
        </p:txBody>
      </p:sp>
      <p:grpSp>
        <p:nvGrpSpPr>
          <p:cNvPr id="9" name="Group 41"/>
          <p:cNvGrpSpPr>
            <a:grpSpLocks/>
          </p:cNvGrpSpPr>
          <p:nvPr/>
        </p:nvGrpSpPr>
        <p:grpSpPr bwMode="auto">
          <a:xfrm>
            <a:off x="1370088" y="4167013"/>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dirty="0">
                    <a:solidFill>
                      <a:srgbClr val="FF3300"/>
                    </a:solidFill>
                  </a:rPr>
                  <a:t>p</a:t>
                </a:r>
                <a:r>
                  <a:rPr lang="en-US" altLang="zh-CN" sz="3000" dirty="0">
                    <a:solidFill>
                      <a:srgbClr val="FF3300"/>
                    </a:solidFill>
                    <a:latin typeface="宋体" charset="-122"/>
                    <a:ea typeface="宋体" charset="-122"/>
                  </a:rPr>
                  <a:t>-</a:t>
                </a:r>
                <a:r>
                  <a:rPr lang="en-US" altLang="zh-CN" sz="3000" dirty="0">
                    <a:solidFill>
                      <a:srgbClr val="FF3300"/>
                    </a:solidFill>
                  </a:rPr>
                  <a:t>&gt;link</a:t>
                </a:r>
                <a:endParaRPr lang="zh-CN" altLang="en-US" sz="3000" dirty="0">
                  <a:solidFill>
                    <a:srgbClr val="FF3300"/>
                  </a:solidFill>
                </a:endParaRPr>
              </a:p>
            </p:txBody>
          </p:sp>
        </p:grpSp>
      </p:grpSp>
      <p:sp>
        <p:nvSpPr>
          <p:cNvPr id="604206" name="Text Box 46"/>
          <p:cNvSpPr txBox="1">
            <a:spLocks noChangeArrowheads="1"/>
          </p:cNvSpPr>
          <p:nvPr/>
        </p:nvSpPr>
        <p:spPr bwMode="auto">
          <a:xfrm>
            <a:off x="3184848" y="4363958"/>
            <a:ext cx="6166048" cy="709361"/>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dirty="0">
                <a:solidFill>
                  <a:srgbClr val="000099"/>
                </a:solidFill>
                <a:latin typeface="幼圆" pitchFamily="49" charset="-122"/>
                <a:ea typeface="幼圆" pitchFamily="49" charset="-122"/>
              </a:rPr>
              <a:t>表示由</a:t>
            </a:r>
            <a:r>
              <a:rPr lang="en-US" altLang="zh-CN" sz="2500" dirty="0">
                <a:solidFill>
                  <a:srgbClr val="000099"/>
                </a:solidFill>
                <a:ea typeface="幼圆" pitchFamily="49" charset="-122"/>
              </a:rPr>
              <a:t>p</a:t>
            </a:r>
            <a:r>
              <a:rPr lang="zh-CN" altLang="en-US" sz="2500" dirty="0">
                <a:solidFill>
                  <a:srgbClr val="000099"/>
                </a:solidFill>
                <a:latin typeface="幼圆" pitchFamily="49" charset="-122"/>
                <a:ea typeface="幼圆" pitchFamily="49" charset="-122"/>
              </a:rPr>
              <a:t>指向的链结点的指针域</a:t>
            </a:r>
            <a:r>
              <a:rPr lang="zh-CN" altLang="en-US" sz="2500" dirty="0">
                <a:solidFill>
                  <a:srgbClr val="000099"/>
                </a:solidFill>
              </a:rPr>
              <a:t>，</a:t>
            </a:r>
            <a:r>
              <a:rPr lang="zh-CN" altLang="en-US" sz="2500" dirty="0">
                <a:solidFill>
                  <a:srgbClr val="000099"/>
                </a:solidFill>
                <a:latin typeface="幼圆" pitchFamily="49" charset="-122"/>
                <a:ea typeface="幼圆" pitchFamily="49" charset="-122"/>
              </a:rPr>
              <a:t>即</a:t>
            </a:r>
            <a:r>
              <a:rPr lang="en-US" altLang="zh-CN" sz="2500" dirty="0">
                <a:solidFill>
                  <a:srgbClr val="000099"/>
                </a:solidFill>
                <a:ea typeface="幼圆" pitchFamily="49" charset="-122"/>
              </a:rPr>
              <a:t>p</a:t>
            </a:r>
            <a:r>
              <a:rPr lang="zh-CN" altLang="en-US" sz="2500" dirty="0">
                <a:solidFill>
                  <a:srgbClr val="000099"/>
                </a:solidFill>
                <a:latin typeface="幼圆" pitchFamily="49" charset="-122"/>
                <a:ea typeface="幼圆" pitchFamily="49" charset="-122"/>
              </a:rPr>
              <a:t>所指的链结点的下一个链结点的指针（地址）</a:t>
            </a:r>
            <a:r>
              <a:rPr lang="zh-CN" altLang="en-US" sz="2500" dirty="0">
                <a:solidFill>
                  <a:srgbClr val="000099"/>
                </a:solidFill>
              </a:rPr>
              <a:t>。</a:t>
            </a:r>
            <a:endParaRPr kumimoji="1" lang="zh-CN" altLang="en-US" sz="250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631504" y="1124744"/>
            <a:ext cx="9217024" cy="4343400"/>
          </a:xfrm>
        </p:spPr>
        <p:txBody>
          <a:bodyPr/>
          <a:lstStyle/>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FF0000"/>
                </a:solidFill>
                <a:latin typeface="幼圆" pitchFamily="49" charset="-122"/>
                <a:ea typeface="幼圆" pitchFamily="49" charset="-122"/>
              </a:rPr>
              <a:t>建立</a:t>
            </a:r>
            <a:r>
              <a:rPr lang="zh-CN" altLang="en-US" sz="2700"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在非空线性链表的第一个结点前</a:t>
            </a:r>
            <a:r>
              <a:rPr lang="zh-CN" altLang="en-US" sz="2700" dirty="0">
                <a:solidFill>
                  <a:srgbClr val="FF0000"/>
                </a:solidFill>
                <a:latin typeface="幼圆" pitchFamily="49" charset="-122"/>
                <a:ea typeface="幼圆" pitchFamily="49" charset="-122"/>
              </a:rPr>
              <a:t>插入</a:t>
            </a:r>
            <a:r>
              <a:rPr lang="zh-CN" altLang="en-US" sz="2700"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rPr>
              <a:t>  信息为</a:t>
            </a:r>
            <a:r>
              <a:rPr lang="en-US" altLang="zh-CN" sz="2700" dirty="0">
                <a:solidFill>
                  <a:srgbClr val="000099"/>
                </a:solidFill>
                <a:ea typeface="幼圆" pitchFamily="49" charset="-122"/>
              </a:rPr>
              <a:t>item</a:t>
            </a:r>
            <a:r>
              <a:rPr lang="zh-CN" altLang="en-US" sz="2700"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在线性链表中由指针</a:t>
            </a:r>
            <a:r>
              <a:rPr lang="en-US" altLang="zh-CN" sz="2700" dirty="0">
                <a:solidFill>
                  <a:srgbClr val="000099"/>
                </a:solidFill>
                <a:ea typeface="幼圆" pitchFamily="49" charset="-122"/>
              </a:rPr>
              <a:t>q </a:t>
            </a:r>
            <a:r>
              <a:rPr lang="zh-CN" altLang="en-US" sz="2700" dirty="0">
                <a:solidFill>
                  <a:srgbClr val="000099"/>
                </a:solidFill>
                <a:latin typeface="幼圆" pitchFamily="49" charset="-122"/>
                <a:ea typeface="幼圆" pitchFamily="49" charset="-122"/>
              </a:rPr>
              <a:t>指出的结点之后</a:t>
            </a:r>
            <a:r>
              <a:rPr lang="zh-CN" altLang="en-US" sz="2700" dirty="0">
                <a:solidFill>
                  <a:srgbClr val="FF0000"/>
                </a:solidFill>
                <a:latin typeface="幼圆" pitchFamily="49" charset="-122"/>
                <a:ea typeface="幼圆" pitchFamily="49" charset="-122"/>
              </a:rPr>
              <a:t>插入</a:t>
            </a:r>
            <a:r>
              <a:rPr lang="zh-CN" altLang="en-US" sz="2700"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rPr>
              <a:t>  个数据信息为</a:t>
            </a:r>
            <a:r>
              <a:rPr lang="en-US" altLang="zh-CN" sz="2700" dirty="0">
                <a:solidFill>
                  <a:srgbClr val="000099"/>
                </a:solidFill>
                <a:ea typeface="幼圆" pitchFamily="49" charset="-122"/>
              </a:rPr>
              <a:t>item</a:t>
            </a:r>
            <a:r>
              <a:rPr lang="zh-CN" altLang="en-US" sz="2700"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在线性链表中满足某条件的结点后面插入一个数据信息为</a:t>
            </a:r>
            <a:r>
              <a:rPr lang="en-US" altLang="zh-CN" sz="2700" dirty="0">
                <a:solidFill>
                  <a:srgbClr val="000099"/>
                </a:solidFill>
                <a:ea typeface="幼圆" pitchFamily="49" charset="-122"/>
              </a:rPr>
              <a:t>item</a:t>
            </a:r>
            <a:r>
              <a:rPr lang="zh-CN" altLang="en-US" sz="2700"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从非空线性链表中</a:t>
            </a:r>
            <a:r>
              <a:rPr lang="zh-CN" altLang="en-US" sz="2700" dirty="0">
                <a:solidFill>
                  <a:srgbClr val="FF0000"/>
                </a:solidFill>
                <a:latin typeface="幼圆" pitchFamily="49" charset="-122"/>
                <a:ea typeface="幼圆" pitchFamily="49" charset="-122"/>
              </a:rPr>
              <a:t>删除</a:t>
            </a:r>
            <a:r>
              <a:rPr lang="zh-CN" altLang="en-US" sz="2700" dirty="0">
                <a:solidFill>
                  <a:srgbClr val="000099"/>
                </a:solidFill>
                <a:latin typeface="幼圆" pitchFamily="49" charset="-122"/>
                <a:ea typeface="幼圆" pitchFamily="49" charset="-122"/>
              </a:rPr>
              <a:t>链结点</a:t>
            </a:r>
            <a:r>
              <a:rPr lang="en-US" altLang="zh-CN" sz="2700" dirty="0">
                <a:solidFill>
                  <a:srgbClr val="000099"/>
                </a:solidFill>
                <a:ea typeface="幼圆" pitchFamily="49" charset="-122"/>
              </a:rPr>
              <a:t>q(q</a:t>
            </a:r>
            <a:r>
              <a:rPr lang="zh-CN" altLang="en-US" sz="2700"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dirty="0">
                <a:solidFill>
                  <a:srgbClr val="000099"/>
                </a:solidFill>
                <a:latin typeface="幼圆" pitchFamily="49" charset="-122"/>
                <a:ea typeface="幼圆" pitchFamily="49" charset="-122"/>
              </a:rPr>
              <a:t>  链结点的指针</a:t>
            </a:r>
            <a:r>
              <a:rPr lang="zh-CN" altLang="en-US" sz="2700" dirty="0">
                <a:solidFill>
                  <a:srgbClr val="000099"/>
                </a:solidFill>
                <a:ea typeface="幼圆" pitchFamily="49" charset="-122"/>
              </a:rPr>
              <a:t>)</a:t>
            </a:r>
            <a:r>
              <a:rPr lang="zh-CN" altLang="en-US" sz="2700"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977455" y="124619"/>
            <a:ext cx="6293634"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a:solidFill>
                    <a:srgbClr val="003399"/>
                  </a:solidFill>
                  <a:latin typeface="幼圆" pitchFamily="49" charset="-122"/>
                  <a:ea typeface="幼圆" pitchFamily="49" charset="-122"/>
                </a:rPr>
                <a:t>   </a:t>
              </a:r>
              <a:r>
                <a:rPr kumimoji="1" lang="en-US" altLang="zh-CN" sz="3200">
                  <a:solidFill>
                    <a:srgbClr val="003399"/>
                  </a:solidFill>
                  <a:latin typeface="幼圆" pitchFamily="49" charset="-122"/>
                  <a:ea typeface="幼圆" pitchFamily="49" charset="-122"/>
                </a:rPr>
                <a:t>2.3.3 </a:t>
              </a:r>
              <a:r>
                <a:rPr kumimoji="1" lang="zh-CN" altLang="en-US" sz="3200">
                  <a:solidFill>
                    <a:srgbClr val="003399"/>
                  </a:solidFill>
                  <a:latin typeface="幼圆" pitchFamily="49" charset="-122"/>
                  <a:ea typeface="幼圆" pitchFamily="49" charset="-122"/>
                </a:rPr>
                <a:t>链表的基本操作</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351584" y="1340768"/>
            <a:ext cx="7924800" cy="3429000"/>
          </a:xfrm>
        </p:spPr>
        <p:txBody>
          <a:bodyPr/>
          <a:lstStyle/>
          <a:p>
            <a:pPr eaLnBrk="1" hangingPunct="1">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线性链表的逆转。</a:t>
            </a:r>
          </a:p>
          <a:p>
            <a:pPr eaLnBrk="1" hangingPunct="1">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dirty="0">
                <a:solidFill>
                  <a:srgbClr val="000099"/>
                </a:solidFill>
                <a:latin typeface="幼圆" pitchFamily="49" charset="-122"/>
                <a:ea typeface="幼圆" pitchFamily="49" charset="-122"/>
                <a:sym typeface="Symbol" pitchFamily="18" charset="2"/>
              </a:rPr>
              <a:t> </a:t>
            </a:r>
            <a:r>
              <a:rPr lang="zh-CN" altLang="en-US" sz="2700" dirty="0">
                <a:solidFill>
                  <a:srgbClr val="000099"/>
                </a:solidFill>
                <a:latin typeface="幼圆" pitchFamily="49" charset="-122"/>
                <a:ea typeface="幼圆" pitchFamily="49" charset="-122"/>
              </a:rPr>
              <a:t>检索线性链表中的第</a:t>
            </a:r>
            <a:r>
              <a:rPr lang="en-US" altLang="en-US" sz="2700" dirty="0" err="1">
                <a:solidFill>
                  <a:srgbClr val="000099"/>
                </a:solidFill>
                <a:ea typeface="幼圆" pitchFamily="49" charset="-122"/>
              </a:rPr>
              <a:t>i</a:t>
            </a:r>
            <a:r>
              <a:rPr lang="zh-CN" altLang="en-US" sz="2700" dirty="0">
                <a:solidFill>
                  <a:srgbClr val="000099"/>
                </a:solidFill>
                <a:latin typeface="幼圆" pitchFamily="49" charset="-122"/>
                <a:ea typeface="幼圆" pitchFamily="49" charset="-122"/>
              </a:rPr>
              <a:t>个链结点。</a:t>
            </a:r>
          </a:p>
          <a:p>
            <a:pPr eaLnBrk="1" hangingPunct="1">
              <a:buFontTx/>
              <a:buNone/>
            </a:pPr>
            <a:r>
              <a:rPr lang="zh-CN" altLang="zh-CN" sz="2700" dirty="0">
                <a:solidFill>
                  <a:srgbClr val="000099"/>
                </a:solidFill>
                <a:latin typeface="幼圆" pitchFamily="49" charset="-122"/>
                <a:ea typeface="幼圆" pitchFamily="49" charset="-122"/>
              </a:rPr>
              <a:t> </a:t>
            </a:r>
            <a:r>
              <a:rPr lang="zh-CN" altLang="zh-CN" sz="2700" dirty="0">
                <a:solidFill>
                  <a:srgbClr val="000099"/>
                </a:solidFill>
                <a:ea typeface="幼圆" pitchFamily="49" charset="-122"/>
              </a:rPr>
              <a:t>……</a:t>
            </a:r>
            <a:endParaRPr lang="zh-CN" altLang="en-US" sz="2700" dirty="0">
              <a:solidFill>
                <a:srgbClr val="000099"/>
              </a:solidFill>
              <a:latin typeface="幼圆" pitchFamily="49" charset="-122"/>
              <a:ea typeface="幼圆"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194" y="1412776"/>
            <a:ext cx="10008342" cy="4556125"/>
          </a:xfrm>
          <a:solidFill>
            <a:schemeClr val="bg2">
              <a:lumMod val="20000"/>
              <a:lumOff val="80000"/>
            </a:schemeClr>
          </a:solidFill>
          <a:effectLst>
            <a:outerShdw blurRad="50800" dist="38100" dir="2700000" algn="tl" rotWithShape="0">
              <a:prstClr val="black">
                <a:alpha val="40000"/>
              </a:prstClr>
            </a:outerShdw>
          </a:effectLst>
        </p:spPr>
        <p:txBody>
          <a:bodyPr>
            <a:normAutofit/>
          </a:bodyPr>
          <a:lstStyle/>
          <a:p>
            <a:r>
              <a:rPr lang="en-US" altLang="zh-CN" sz="2000" b="0" dirty="0" err="1"/>
              <a:t>createList</a:t>
            </a:r>
            <a:r>
              <a:rPr lang="en-US" altLang="zh-CN" sz="2000" b="0" dirty="0"/>
              <a:t>(</a:t>
            </a:r>
            <a:r>
              <a:rPr lang="en-US" altLang="zh-CN" sz="2000" b="0" dirty="0" err="1"/>
              <a:t>int</a:t>
            </a:r>
            <a:r>
              <a:rPr lang="en-US" altLang="zh-CN" sz="2000" b="0" dirty="0"/>
              <a:t> n); 	//</a:t>
            </a:r>
            <a:r>
              <a:rPr lang="zh-CN" altLang="en-US" sz="2000" b="0" dirty="0"/>
              <a:t>创建一个具有</a:t>
            </a:r>
            <a:r>
              <a:rPr lang="en-US" altLang="zh-CN" sz="2000" b="0" dirty="0"/>
              <a:t>n</a:t>
            </a:r>
            <a:r>
              <a:rPr lang="zh-CN" altLang="en-US" sz="2000" b="0" dirty="0"/>
              <a:t>个结点的链表</a:t>
            </a:r>
            <a:endParaRPr lang="en-US" altLang="zh-CN" sz="2000" b="0" dirty="0"/>
          </a:p>
          <a:p>
            <a:r>
              <a:rPr lang="en-US" altLang="zh-CN" sz="2000" b="0" dirty="0" err="1"/>
              <a:t>getLength</a:t>
            </a:r>
            <a:r>
              <a:rPr lang="en-US" altLang="zh-CN" sz="2000" b="0" dirty="0"/>
              <a:t>(</a:t>
            </a:r>
            <a:r>
              <a:rPr lang="en-US" altLang="zh-CN" sz="2000" b="0" dirty="0" err="1"/>
              <a:t>Nodeptr</a:t>
            </a:r>
            <a:r>
              <a:rPr lang="en-US" altLang="zh-CN" sz="2000" b="0" dirty="0"/>
              <a:t> list);	//</a:t>
            </a:r>
            <a:r>
              <a:rPr lang="zh-CN" altLang="en-US" sz="2000" b="0" dirty="0"/>
              <a:t>获得链表的长度</a:t>
            </a:r>
            <a:endParaRPr lang="en-US" altLang="zh-CN" sz="2000" b="0" dirty="0"/>
          </a:p>
          <a:p>
            <a:r>
              <a:rPr lang="en-US" altLang="zh-CN" sz="2000" b="0" dirty="0" err="1"/>
              <a:t>destroyList</a:t>
            </a:r>
            <a:r>
              <a:rPr lang="en-US" altLang="zh-CN" sz="2000" b="0" dirty="0"/>
              <a:t> (</a:t>
            </a:r>
            <a:r>
              <a:rPr lang="en-US" altLang="zh-CN" sz="2000" b="0" dirty="0" err="1"/>
              <a:t>Nodeprt</a:t>
            </a:r>
            <a:r>
              <a:rPr lang="en-US" altLang="zh-CN" sz="2000" b="0" dirty="0"/>
              <a:t> list);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Nodeptr</a:t>
            </a:r>
            <a:r>
              <a:rPr lang="en-US" altLang="zh-CN" sz="2000" b="0" dirty="0"/>
              <a:t> list);	//</a:t>
            </a:r>
            <a:r>
              <a:rPr lang="zh-CN" altLang="en-US" sz="2000" b="0" dirty="0"/>
              <a:t>输出一个表</a:t>
            </a:r>
            <a:endParaRPr lang="en-US" altLang="zh-CN" sz="2000" b="0" dirty="0"/>
          </a:p>
          <a:p>
            <a:r>
              <a:rPr lang="en-US" altLang="zh-CN" sz="2000" b="0" dirty="0" err="1"/>
              <a:t>insertFirst</a:t>
            </a:r>
            <a:r>
              <a:rPr lang="en-US" altLang="zh-CN" sz="2000" b="0" dirty="0"/>
              <a:t> (</a:t>
            </a:r>
            <a:r>
              <a:rPr lang="en-US" altLang="zh-CN" sz="2000" b="0" dirty="0" err="1"/>
              <a:t>Nodeptr</a:t>
            </a:r>
            <a:r>
              <a:rPr lang="en-US" altLang="zh-CN" sz="2000" b="0" dirty="0"/>
              <a:t> list,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在链表头插入一个元素</a:t>
            </a:r>
            <a:endParaRPr lang="en-US" altLang="zh-CN" sz="2000" b="0" dirty="0"/>
          </a:p>
          <a:p>
            <a:r>
              <a:rPr lang="en-US" altLang="zh-CN" sz="2000" b="0" dirty="0" err="1"/>
              <a:t>insertLast</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在链表尾插入一个元素</a:t>
            </a:r>
            <a:endParaRPr lang="en-US" altLang="zh-CN" sz="2000" b="0" dirty="0"/>
          </a:p>
          <a:p>
            <a:r>
              <a:rPr lang="en-US" altLang="zh-CN" sz="2000" b="0" dirty="0" err="1"/>
              <a:t>insertNode</a:t>
            </a:r>
            <a:r>
              <a:rPr lang="en-US" altLang="zh-CN" sz="2000" b="0" dirty="0"/>
              <a:t>(</a:t>
            </a:r>
            <a:r>
              <a:rPr lang="en-US" altLang="zh-CN" sz="2000" b="0" dirty="0" err="1"/>
              <a:t>Nodeptr</a:t>
            </a:r>
            <a:r>
              <a:rPr lang="en-US" altLang="zh-CN" sz="2000" b="0" dirty="0"/>
              <a:t> list , </a:t>
            </a:r>
            <a:r>
              <a:rPr lang="en-US" altLang="zh-CN" sz="2000" b="0" dirty="0" err="1"/>
              <a:t>Nodeptr</a:t>
            </a:r>
            <a:r>
              <a:rPr lang="en-US" altLang="zh-CN" sz="2000" b="0" dirty="0"/>
              <a:t> p,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在链表某一结点后插入包含某一个元素的结点</a:t>
            </a:r>
            <a:endParaRPr lang="en-US" altLang="zh-CN" sz="2000" b="0" dirty="0"/>
          </a:p>
          <a:p>
            <a:r>
              <a:rPr lang="en-US" altLang="zh-CN" sz="2000" b="0" dirty="0" err="1"/>
              <a:t>searchNode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在链表中查找某一元素</a:t>
            </a:r>
            <a:endParaRPr lang="en-US" altLang="zh-CN" sz="2000" b="0" dirty="0"/>
          </a:p>
          <a:p>
            <a:r>
              <a:rPr lang="en-US" altLang="zh-CN" sz="2000" b="0" dirty="0" err="1"/>
              <a:t>deleteNode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在链表中删除包含某一元素结点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55</a:t>
            </a:fld>
            <a:endParaRPr lang="en-US" altLang="zh-CN"/>
          </a:p>
        </p:txBody>
      </p:sp>
      <p:grpSp>
        <p:nvGrpSpPr>
          <p:cNvPr id="2" name="Group 2"/>
          <p:cNvGrpSpPr>
            <a:grpSpLocks/>
          </p:cNvGrpSpPr>
          <p:nvPr/>
        </p:nvGrpSpPr>
        <p:grpSpPr bwMode="auto">
          <a:xfrm>
            <a:off x="912194" y="106956"/>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a:solidFill>
                    <a:srgbClr val="002C84"/>
                  </a:solidFill>
                  <a:latin typeface="幼圆" pitchFamily="49" charset="-122"/>
                  <a:ea typeface="幼圆" pitchFamily="49" charset="-122"/>
                </a:rPr>
                <a:t>链表的基本操作 </a:t>
              </a:r>
            </a:p>
          </p:txBody>
        </p:sp>
      </p:gr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idx="1"/>
          </p:nvPr>
        </p:nvSpPr>
        <p:spPr>
          <a:xfrm>
            <a:off x="1103313" y="1294020"/>
            <a:ext cx="7105650" cy="4968552"/>
          </a:xfrm>
          <a:solidFill>
            <a:schemeClr val="bg2">
              <a:lumMod val="20000"/>
              <a:lumOff val="80000"/>
            </a:schemeClr>
          </a:solidFill>
        </p:spPr>
        <p:txBody>
          <a:bodyPr>
            <a:normAutofit fontScale="92500" lnSpcReduction="20000"/>
          </a:bodyPr>
          <a:lstStyle/>
          <a:p>
            <a:pPr>
              <a:buNone/>
            </a:pPr>
            <a:r>
              <a:rPr lang="zh-CN" altLang="en-US" sz="2000" dirty="0">
                <a:ea typeface="宋体" pitchFamily="2" charset="-122"/>
              </a:rPr>
              <a:t>指向下一个结点：</a:t>
            </a:r>
            <a:endParaRPr lang="en-US" altLang="zh-CN" sz="2000" dirty="0">
              <a:ea typeface="宋体" pitchFamily="2" charset="-122"/>
            </a:endParaRPr>
          </a:p>
          <a:p>
            <a:pPr lvl="1">
              <a:lnSpc>
                <a:spcPct val="100000"/>
              </a:lnSpc>
              <a:buNone/>
            </a:pPr>
            <a:r>
              <a:rPr lang="en-US" altLang="zh-CN" dirty="0">
                <a:solidFill>
                  <a:srgbClr val="7030A0"/>
                </a:solidFill>
                <a:ea typeface="宋体" pitchFamily="2" charset="-122"/>
              </a:rPr>
              <a:t>p = p-&gt;link;</a:t>
            </a:r>
          </a:p>
          <a:p>
            <a:pPr>
              <a:buNone/>
            </a:pPr>
            <a:r>
              <a:rPr lang="zh-CN" altLang="en-US" sz="2000" dirty="0">
                <a:ea typeface="宋体" pitchFamily="2" charset="-122"/>
              </a:rPr>
              <a:t>插入一个结点：</a:t>
            </a:r>
          </a:p>
          <a:p>
            <a:pPr lvl="1">
              <a:lnSpc>
                <a:spcPct val="100000"/>
              </a:lnSpc>
              <a:buNone/>
            </a:pPr>
            <a:r>
              <a:rPr lang="en-US" altLang="zh-CN" dirty="0">
                <a:solidFill>
                  <a:srgbClr val="7030A0"/>
                </a:solidFill>
                <a:ea typeface="宋体" pitchFamily="2" charset="-122"/>
              </a:rPr>
              <a:t>q-&gt;link = p-&gt;link;</a:t>
            </a:r>
          </a:p>
          <a:p>
            <a:pPr lvl="1">
              <a:lnSpc>
                <a:spcPct val="100000"/>
              </a:lnSpc>
              <a:buNone/>
            </a:pPr>
            <a:r>
              <a:rPr lang="en-US" altLang="zh-CN" dirty="0">
                <a:solidFill>
                  <a:srgbClr val="7030A0"/>
                </a:solidFill>
                <a:ea typeface="宋体" pitchFamily="2" charset="-122"/>
              </a:rPr>
              <a:t>p-&gt;link = q;</a:t>
            </a:r>
          </a:p>
          <a:p>
            <a:pPr lvl="1">
              <a:lnSpc>
                <a:spcPct val="100000"/>
              </a:lnSpc>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buNone/>
            </a:pPr>
            <a:r>
              <a:rPr lang="zh-CN" altLang="en-US" sz="2000" dirty="0">
                <a:ea typeface="宋体" pitchFamily="2" charset="-122"/>
              </a:rPr>
              <a:t>删除一个结点：</a:t>
            </a:r>
          </a:p>
          <a:p>
            <a:pPr lvl="1">
              <a:lnSpc>
                <a:spcPct val="100000"/>
              </a:lnSpc>
              <a:buNone/>
            </a:pPr>
            <a:r>
              <a:rPr lang="en-US" altLang="zh-CN" dirty="0">
                <a:solidFill>
                  <a:srgbClr val="7030A0"/>
                </a:solidFill>
                <a:ea typeface="宋体" pitchFamily="2" charset="-122"/>
              </a:rPr>
              <a:t>q = p-&gt;link;</a:t>
            </a:r>
          </a:p>
          <a:p>
            <a:pPr lvl="1">
              <a:lnSpc>
                <a:spcPct val="100000"/>
              </a:lnSpc>
              <a:buNone/>
            </a:pPr>
            <a:r>
              <a:rPr lang="en-US" altLang="zh-CN" dirty="0">
                <a:solidFill>
                  <a:srgbClr val="7030A0"/>
                </a:solidFill>
                <a:ea typeface="宋体" pitchFamily="2" charset="-122"/>
              </a:rPr>
              <a:t>p-&gt;link = p-&gt;link-&gt;link; </a:t>
            </a:r>
            <a:r>
              <a:rPr lang="zh-CN" altLang="en-US" dirty="0">
                <a:solidFill>
                  <a:srgbClr val="7030A0"/>
                </a:solidFill>
                <a:ea typeface="宋体" pitchFamily="2" charset="-122"/>
              </a:rPr>
              <a:t>或 </a:t>
            </a:r>
            <a:r>
              <a:rPr lang="en-US" altLang="zh-CN" dirty="0">
                <a:solidFill>
                  <a:srgbClr val="7030A0"/>
                </a:solidFill>
                <a:ea typeface="宋体" pitchFamily="2" charset="-122"/>
              </a:rPr>
              <a:t>p-&gt;link = q-&gt;link;</a:t>
            </a:r>
          </a:p>
          <a:p>
            <a:pPr lvl="1">
              <a:lnSpc>
                <a:spcPct val="100000"/>
              </a:lnSpc>
              <a:buNone/>
            </a:pPr>
            <a:r>
              <a:rPr lang="en-US" altLang="zh-CN" dirty="0">
                <a:solidFill>
                  <a:srgbClr val="7030A0"/>
                </a:solidFill>
                <a:ea typeface="宋体" pitchFamily="2" charset="-122"/>
              </a:rPr>
              <a:t>free(q);</a:t>
            </a:r>
          </a:p>
          <a:p>
            <a:pPr lvl="1">
              <a:lnSpc>
                <a:spcPct val="100000"/>
              </a:lnSpc>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buNone/>
            </a:pPr>
            <a:r>
              <a:rPr lang="zh-CN" altLang="en-US" sz="2000" dirty="0">
                <a:ea typeface="宋体" pitchFamily="2" charset="-122"/>
              </a:rPr>
              <a:t>遍历一个链表：</a:t>
            </a:r>
          </a:p>
          <a:p>
            <a:pPr lvl="1">
              <a:lnSpc>
                <a:spcPct val="100000"/>
              </a:lnSpc>
              <a:buNone/>
            </a:pPr>
            <a:r>
              <a:rPr lang="en-US" altLang="zh-CN" dirty="0">
                <a:solidFill>
                  <a:srgbClr val="7030A0"/>
                </a:solidFill>
                <a:ea typeface="宋体" pitchFamily="2" charset="-122"/>
              </a:rPr>
              <a:t>for(p=list; p != NULL; p=p-&gt;link)</a:t>
            </a:r>
          </a:p>
          <a:p>
            <a:pPr lvl="1">
              <a:lnSpc>
                <a:spcPct val="100000"/>
              </a:lnSpc>
              <a:buNone/>
            </a:pPr>
            <a:r>
              <a:rPr lang="en-US" altLang="zh-CN" dirty="0">
                <a:solidFill>
                  <a:srgbClr val="7030A0"/>
                </a:solidFill>
                <a:ea typeface="宋体" pitchFamily="2" charset="-122"/>
              </a:rPr>
              <a:t>    ….</a:t>
            </a:r>
          </a:p>
          <a:p>
            <a:pPr lvl="1">
              <a:lnSpc>
                <a:spcPts val="1200"/>
              </a:lnSpc>
              <a:buNone/>
            </a:pPr>
            <a:endParaRPr lang="en-US" altLang="zh-CN" dirty="0">
              <a:solidFill>
                <a:srgbClr val="7030A0"/>
              </a:solidFill>
              <a:ea typeface="宋体" pitchFamily="2" charset="-122"/>
            </a:endParaRPr>
          </a:p>
        </p:txBody>
      </p:sp>
      <p:sp>
        <p:nvSpPr>
          <p:cNvPr id="113667" name="灯片编号占位符 4"/>
          <p:cNvSpPr>
            <a:spLocks noGrp="1"/>
          </p:cNvSpPr>
          <p:nvPr>
            <p:ph type="sldNum" sz="quarter" idx="12"/>
          </p:nvPr>
        </p:nvSpPr>
        <p:spPr>
          <a:noFill/>
        </p:spPr>
        <p:txBody>
          <a:bodyPr/>
          <a:lstStyle/>
          <a:p>
            <a:fld id="{22D8E201-68DD-4941-856A-98BF8C39D514}" type="slidenum">
              <a:rPr lang="en-US" altLang="zh-CN" smtClean="0"/>
              <a:pPr/>
              <a:t>56</a:t>
            </a:fld>
            <a:endParaRPr lang="en-US" altLang="zh-CN"/>
          </a:p>
        </p:txBody>
      </p:sp>
      <p:grpSp>
        <p:nvGrpSpPr>
          <p:cNvPr id="2" name="Group 4"/>
          <p:cNvGrpSpPr>
            <a:grpSpLocks/>
          </p:cNvGrpSpPr>
          <p:nvPr/>
        </p:nvGrpSpPr>
        <p:grpSpPr bwMode="auto">
          <a:xfrm>
            <a:off x="7392762" y="244445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1</a:t>
              </a:r>
            </a:p>
          </p:txBody>
        </p:sp>
        <p:sp>
          <p:nvSpPr>
            <p:cNvPr id="113708" name="Text Box 14"/>
            <p:cNvSpPr txBox="1">
              <a:spLocks noChangeArrowheads="1"/>
            </p:cNvSpPr>
            <p:nvPr/>
          </p:nvSpPr>
          <p:spPr bwMode="auto">
            <a:xfrm>
              <a:off x="2837" y="1512"/>
              <a:ext cx="189" cy="233"/>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p</a:t>
              </a:r>
            </a:p>
          </p:txBody>
        </p:sp>
      </p:grpSp>
      <p:grpSp>
        <p:nvGrpSpPr>
          <p:cNvPr id="4" name="Group 15"/>
          <p:cNvGrpSpPr>
            <a:grpSpLocks/>
          </p:cNvGrpSpPr>
          <p:nvPr/>
        </p:nvGrpSpPr>
        <p:grpSpPr bwMode="auto">
          <a:xfrm>
            <a:off x="9985149" y="280481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dirty="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dirty="0">
                  <a:latin typeface="Times New Roman" pitchFamily="18" charset="0"/>
                </a:rPr>
                <a:t>NULL</a:t>
              </a:r>
            </a:p>
          </p:txBody>
        </p:sp>
      </p:grpSp>
      <p:sp>
        <p:nvSpPr>
          <p:cNvPr id="113672" name="Rectangle 21"/>
          <p:cNvSpPr>
            <a:spLocks noChangeArrowheads="1"/>
          </p:cNvSpPr>
          <p:nvPr/>
        </p:nvSpPr>
        <p:spPr bwMode="auto">
          <a:xfrm>
            <a:off x="9480324" y="412244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673" name="Line 22"/>
          <p:cNvSpPr>
            <a:spLocks noChangeShapeType="1"/>
          </p:cNvSpPr>
          <p:nvPr/>
        </p:nvSpPr>
        <p:spPr bwMode="auto">
          <a:xfrm>
            <a:off x="9480324" y="450344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9708924" y="4046243"/>
            <a:ext cx="336550" cy="457200"/>
          </a:xfrm>
          <a:prstGeom prst="rect">
            <a:avLst/>
          </a:prstGeom>
          <a:noFill/>
          <a:ln w="12700" cap="sq">
            <a:noFill/>
            <a:miter lim="800000"/>
            <a:headEnd type="none" w="sm" len="sm"/>
            <a:tailEnd type="none" w="sm" len="sm"/>
          </a:ln>
        </p:spPr>
        <p:txBody>
          <a:bodyPr wrap="none">
            <a:spAutoFit/>
          </a:bodyPr>
          <a:lstStyle/>
          <a:p>
            <a:r>
              <a:rPr lang="en-US" altLang="zh-CN" sz="2400" dirty="0">
                <a:latin typeface="Times New Roman" pitchFamily="18" charset="0"/>
              </a:rPr>
              <a:t>3</a:t>
            </a:r>
          </a:p>
        </p:txBody>
      </p:sp>
      <p:sp>
        <p:nvSpPr>
          <p:cNvPr id="174104" name="Freeform 24"/>
          <p:cNvSpPr>
            <a:spLocks/>
          </p:cNvSpPr>
          <p:nvPr/>
        </p:nvSpPr>
        <p:spPr bwMode="auto">
          <a:xfrm>
            <a:off x="9683524" y="305564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9137424" y="322074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9480324" y="3741443"/>
            <a:ext cx="300082" cy="369332"/>
          </a:xfrm>
          <a:prstGeom prst="rect">
            <a:avLst/>
          </a:prstGeom>
          <a:noFill/>
          <a:ln w="12700" cap="sq">
            <a:noFill/>
            <a:miter lim="800000"/>
            <a:headEnd type="none" w="sm" len="sm"/>
            <a:tailEnd type="none" w="sm" len="sm"/>
          </a:ln>
        </p:spPr>
        <p:txBody>
          <a:bodyPr wrap="none">
            <a:spAutoFit/>
          </a:bodyPr>
          <a:lstStyle/>
          <a:p>
            <a:r>
              <a:rPr lang="en-US" altLang="zh-CN" dirty="0">
                <a:latin typeface="Times New Roman" pitchFamily="18" charset="0"/>
              </a:rPr>
              <a:t>q</a:t>
            </a:r>
          </a:p>
        </p:txBody>
      </p:sp>
      <p:sp>
        <p:nvSpPr>
          <p:cNvPr id="174107" name="Freeform 27"/>
          <p:cNvSpPr>
            <a:spLocks/>
          </p:cNvSpPr>
          <p:nvPr/>
        </p:nvSpPr>
        <p:spPr bwMode="auto">
          <a:xfrm>
            <a:off x="9121549" y="302071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7394349" y="585398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680" name="Line 29"/>
          <p:cNvSpPr>
            <a:spLocks noChangeShapeType="1"/>
          </p:cNvSpPr>
          <p:nvPr/>
        </p:nvSpPr>
        <p:spPr bwMode="auto">
          <a:xfrm>
            <a:off x="7394349" y="623498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7622949" y="5777784"/>
            <a:ext cx="3365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a:t>
            </a:r>
          </a:p>
        </p:txBody>
      </p:sp>
      <p:sp>
        <p:nvSpPr>
          <p:cNvPr id="174111" name="Freeform 31"/>
          <p:cNvSpPr>
            <a:spLocks/>
          </p:cNvSpPr>
          <p:nvPr/>
        </p:nvSpPr>
        <p:spPr bwMode="auto">
          <a:xfrm>
            <a:off x="7775349" y="600638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9908949" y="5871447"/>
            <a:ext cx="793750" cy="366713"/>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nvGrpSpPr>
          <p:cNvPr id="5" name="Group 33"/>
          <p:cNvGrpSpPr>
            <a:grpSpLocks/>
          </p:cNvGrpSpPr>
          <p:nvPr/>
        </p:nvGrpSpPr>
        <p:grpSpPr bwMode="auto">
          <a:xfrm>
            <a:off x="9985149" y="577778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sp>
        <p:nvSpPr>
          <p:cNvPr id="174119" name="Freeform 39"/>
          <p:cNvSpPr>
            <a:spLocks/>
          </p:cNvSpPr>
          <p:nvPr/>
        </p:nvSpPr>
        <p:spPr bwMode="auto">
          <a:xfrm>
            <a:off x="7786462" y="551108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7622949" y="5396784"/>
            <a:ext cx="300082" cy="369332"/>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p</a:t>
            </a:r>
          </a:p>
        </p:txBody>
      </p:sp>
      <p:grpSp>
        <p:nvGrpSpPr>
          <p:cNvPr id="6" name="Group 41"/>
          <p:cNvGrpSpPr>
            <a:grpSpLocks/>
          </p:cNvGrpSpPr>
          <p:nvPr/>
        </p:nvGrpSpPr>
        <p:grpSpPr bwMode="auto">
          <a:xfrm>
            <a:off x="8613549" y="539678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89" cy="233"/>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q</a:t>
              </a:r>
            </a:p>
          </p:txBody>
        </p:sp>
      </p:grpSp>
      <p:sp>
        <p:nvSpPr>
          <p:cNvPr id="50" name="圆角矩形标注 49"/>
          <p:cNvSpPr/>
          <p:nvPr/>
        </p:nvSpPr>
        <p:spPr bwMode="auto">
          <a:xfrm>
            <a:off x="-79297" y="3933056"/>
            <a:ext cx="1403648" cy="1055608"/>
          </a:xfrm>
          <a:prstGeom prst="wedgeRoundRectCallout">
            <a:avLst>
              <a:gd name="adj1" fmla="val 49229"/>
              <a:gd name="adj2" fmla="val -62849"/>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为什么首先要执行：</a:t>
            </a:r>
            <a:endParaRPr lang="en-US" altLang="zh-CN" dirty="0">
              <a:latin typeface="楷体" pitchFamily="49" charset="-122"/>
              <a:ea typeface="楷体" pitchFamily="49" charset="-122"/>
            </a:endParaRPr>
          </a:p>
          <a:p>
            <a:r>
              <a:rPr lang="en-US" altLang="zh-CN" sz="1600" dirty="0"/>
              <a:t>q = p-&gt;link</a:t>
            </a:r>
            <a:r>
              <a:rPr lang="zh-CN" altLang="en-US" dirty="0"/>
              <a:t>？</a:t>
            </a:r>
            <a:endParaRPr lang="zh-CN" altLang="en-US" sz="1600" dirty="0">
              <a:latin typeface="楷体" pitchFamily="49" charset="-122"/>
              <a:ea typeface="楷体" pitchFamily="49" charset="-122"/>
            </a:endParaRPr>
          </a:p>
        </p:txBody>
      </p:sp>
      <p:grpSp>
        <p:nvGrpSpPr>
          <p:cNvPr id="7" name="Group 3"/>
          <p:cNvGrpSpPr>
            <a:grpSpLocks/>
          </p:cNvGrpSpPr>
          <p:nvPr/>
        </p:nvGrpSpPr>
        <p:grpSpPr bwMode="auto">
          <a:xfrm>
            <a:off x="2836864" y="-1589"/>
            <a:ext cx="7808913" cy="1082674"/>
            <a:chOff x="457" y="1658"/>
            <a:chExt cx="4919" cy="682"/>
          </a:xfrm>
        </p:grpSpPr>
        <p:sp>
          <p:nvSpPr>
            <p:cNvPr id="52" name="Text Box 4"/>
            <p:cNvSpPr txBox="1">
              <a:spLocks noChangeArrowheads="1"/>
            </p:cNvSpPr>
            <p:nvPr/>
          </p:nvSpPr>
          <p:spPr bwMode="auto">
            <a:xfrm>
              <a:off x="457" y="1658"/>
              <a:ext cx="311" cy="291"/>
            </a:xfrm>
            <a:prstGeom prst="rect">
              <a:avLst/>
            </a:prstGeom>
            <a:noFill/>
            <a:ln w="9525">
              <a:noFill/>
              <a:miter lim="800000"/>
              <a:headEnd/>
              <a:tailEnd/>
            </a:ln>
          </p:spPr>
          <p:txBody>
            <a:bodyPr wrap="none" anchor="ctr">
              <a:spAutoFit/>
            </a:bodyPr>
            <a:lstStyle/>
            <a:p>
              <a:pPr algn="ctr" eaLnBrk="1" fontAlgn="base" hangingPunct="1"/>
              <a:r>
                <a:rPr kumimoji="1" lang="en-US" altLang="zh-CN" sz="2400">
                  <a:solidFill>
                    <a:srgbClr val="FF3300"/>
                  </a:solidFill>
                  <a:ea typeface="宋体" charset="-122"/>
                </a:rPr>
                <a:t>list</a:t>
              </a: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80" y="2049"/>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a:solidFill>
                    <a:schemeClr val="bg1"/>
                  </a:solidFill>
                  <a:ea typeface="宋体" charset="-122"/>
                </a:rPr>
                <a:t>^</a:t>
              </a:r>
            </a:p>
          </p:txBody>
        </p:sp>
        <p:sp>
          <p:nvSpPr>
            <p:cNvPr id="55" name="Text Box 7"/>
            <p:cNvSpPr txBox="1">
              <a:spLocks noChangeArrowheads="1"/>
            </p:cNvSpPr>
            <p:nvPr/>
          </p:nvSpPr>
          <p:spPr bwMode="auto">
            <a:xfrm>
              <a:off x="1724" y="1862"/>
              <a:ext cx="367"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1024</a:t>
              </a:r>
            </a:p>
          </p:txBody>
        </p:sp>
        <p:sp>
          <p:nvSpPr>
            <p:cNvPr id="56" name="Text Box 8"/>
            <p:cNvSpPr txBox="1">
              <a:spLocks noChangeArrowheads="1"/>
            </p:cNvSpPr>
            <p:nvPr/>
          </p:nvSpPr>
          <p:spPr bwMode="auto">
            <a:xfrm>
              <a:off x="833" y="1877"/>
              <a:ext cx="304"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735</a:t>
              </a:r>
            </a:p>
          </p:txBody>
        </p:sp>
        <p:sp>
          <p:nvSpPr>
            <p:cNvPr id="57" name="Text Box 9"/>
            <p:cNvSpPr txBox="1">
              <a:spLocks noChangeArrowheads="1"/>
            </p:cNvSpPr>
            <p:nvPr/>
          </p:nvSpPr>
          <p:spPr bwMode="auto">
            <a:xfrm>
              <a:off x="2646" y="1873"/>
              <a:ext cx="304" cy="223"/>
            </a:xfrm>
            <a:prstGeom prst="rect">
              <a:avLst/>
            </a:prstGeom>
            <a:noFill/>
            <a:ln w="9525">
              <a:noFill/>
              <a:miter lim="800000"/>
              <a:headEnd/>
              <a:tailEnd/>
            </a:ln>
          </p:spPr>
          <p:txBody>
            <a:bodyPr wrap="none">
              <a:spAutoFit/>
            </a:bodyPr>
            <a:lstStyle/>
            <a:p>
              <a:pPr algn="ctr"/>
              <a:r>
                <a:rPr lang="zh-CN" altLang="en-US" sz="170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59" y="1947"/>
              <a:ext cx="302" cy="330"/>
            </a:xfrm>
            <a:prstGeom prst="rect">
              <a:avLst/>
            </a:prstGeom>
            <a:noFill/>
            <a:ln w="12700" cap="sq">
              <a:noFill/>
              <a:miter lim="800000"/>
              <a:headEnd/>
              <a:tailEnd/>
            </a:ln>
          </p:spPr>
          <p:txBody>
            <a:bodyPr wrap="none">
              <a:spAutoFit/>
            </a:bodyPr>
            <a:lstStyle/>
            <a:p>
              <a:pPr algn="ctr"/>
              <a:r>
                <a:rPr lang="en-US" altLang="zh-CN" sz="2800">
                  <a:solidFill>
                    <a:schemeClr val="bg1"/>
                  </a:solidFill>
                  <a:ea typeface="宋体" charset="-122"/>
                  <a:cs typeface="Times New Roman" pitchFamily="18" charset="0"/>
                </a:rPr>
                <a:t>…</a:t>
              </a:r>
              <a:endParaRPr lang="zh-CN" altLang="en-US" sz="280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27" y="2032"/>
              <a:ext cx="572" cy="252"/>
            </a:xfrm>
            <a:prstGeom prst="rect">
              <a:avLst/>
            </a:prstGeom>
            <a:noFill/>
            <a:ln w="12700" cap="sq">
              <a:noFill/>
              <a:miter lim="800000"/>
              <a:headEnd/>
              <a:tailEnd/>
            </a:ln>
          </p:spPr>
          <p:txBody>
            <a:bodyPr wrap="none">
              <a:spAutoFit/>
            </a:bodyPr>
            <a:lstStyle/>
            <a:p>
              <a:pPr algn="ctr"/>
              <a:r>
                <a:rPr kumimoji="1" lang="zh-CN" altLang="en-US" sz="2000">
                  <a:solidFill>
                    <a:srgbClr val="000099"/>
                  </a:solidFill>
                  <a:ea typeface="幼圆" pitchFamily="49" charset="-122"/>
                </a:rPr>
                <a:t>张三…</a:t>
              </a:r>
            </a:p>
          </p:txBody>
        </p:sp>
        <p:sp>
          <p:nvSpPr>
            <p:cNvPr id="68" name="Rectangle 28"/>
            <p:cNvSpPr>
              <a:spLocks noChangeArrowheads="1"/>
            </p:cNvSpPr>
            <p:nvPr/>
          </p:nvSpPr>
          <p:spPr bwMode="auto">
            <a:xfrm>
              <a:off x="1734" y="2039"/>
              <a:ext cx="572" cy="252"/>
            </a:xfrm>
            <a:prstGeom prst="rect">
              <a:avLst/>
            </a:prstGeom>
            <a:noFill/>
            <a:ln w="12700" cap="sq">
              <a:noFill/>
              <a:miter lim="800000"/>
              <a:headEnd/>
              <a:tailEnd/>
            </a:ln>
          </p:spPr>
          <p:txBody>
            <a:bodyPr wrap="none">
              <a:spAutoFit/>
            </a:bodyPr>
            <a:lstStyle/>
            <a:p>
              <a:pPr algn="ctr"/>
              <a:r>
                <a:rPr kumimoji="1" lang="zh-CN" altLang="en-US" sz="2000" dirty="0">
                  <a:solidFill>
                    <a:srgbClr val="000099"/>
                  </a:solidFill>
                  <a:ea typeface="幼圆" pitchFamily="49" charset="-122"/>
                </a:rPr>
                <a:t>李四…</a:t>
              </a:r>
            </a:p>
          </p:txBody>
        </p:sp>
        <p:sp>
          <p:nvSpPr>
            <p:cNvPr id="69" name="Rectangle 29"/>
            <p:cNvSpPr>
              <a:spLocks noChangeArrowheads="1"/>
            </p:cNvSpPr>
            <p:nvPr/>
          </p:nvSpPr>
          <p:spPr bwMode="auto">
            <a:xfrm>
              <a:off x="2653" y="2043"/>
              <a:ext cx="572" cy="252"/>
            </a:xfrm>
            <a:prstGeom prst="rect">
              <a:avLst/>
            </a:prstGeom>
            <a:noFill/>
            <a:ln w="12700" cap="sq">
              <a:noFill/>
              <a:miter lim="800000"/>
              <a:headEnd/>
              <a:tailEnd/>
            </a:ln>
          </p:spPr>
          <p:txBody>
            <a:bodyPr wrap="none">
              <a:spAutoFit/>
            </a:bodyPr>
            <a:lstStyle/>
            <a:p>
              <a:pPr algn="ctr"/>
              <a:r>
                <a:rPr kumimoji="1" lang="zh-CN" altLang="en-US" sz="2000">
                  <a:solidFill>
                    <a:srgbClr val="000099"/>
                  </a:solidFill>
                  <a:ea typeface="幼圆" pitchFamily="49" charset="-122"/>
                </a:rPr>
                <a:t>王五…</a:t>
              </a:r>
            </a:p>
          </p:txBody>
        </p:sp>
      </p:grpSp>
      <p:sp>
        <p:nvSpPr>
          <p:cNvPr id="78" name="Text Box 30"/>
          <p:cNvSpPr txBox="1">
            <a:spLocks noChangeArrowheads="1"/>
          </p:cNvSpPr>
          <p:nvPr/>
        </p:nvSpPr>
        <p:spPr bwMode="auto">
          <a:xfrm>
            <a:off x="3418372" y="884237"/>
            <a:ext cx="359394" cy="553998"/>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4875697" y="849312"/>
            <a:ext cx="359394" cy="553998"/>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6340960" y="849312"/>
            <a:ext cx="359394" cy="553998"/>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1343472" y="4590189"/>
            <a:ext cx="4114800" cy="461665"/>
          </a:xfrm>
          <a:prstGeom prst="rect">
            <a:avLst/>
          </a:prstGeom>
          <a:noFill/>
          <a:ln w="9525">
            <a:noFill/>
            <a:miter lim="800000"/>
            <a:headEnd/>
            <a:tailEnd/>
          </a:ln>
        </p:spPr>
        <p:txBody>
          <a:bodyPr>
            <a:spAutoFit/>
          </a:bodyPr>
          <a:lstStyle/>
          <a:p>
            <a:r>
              <a:rPr lang="zh-CN" altLang="en-US" sz="240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1292151" y="5505407"/>
            <a:ext cx="3962400" cy="461665"/>
          </a:xfrm>
          <a:prstGeom prst="rect">
            <a:avLst/>
          </a:prstGeom>
          <a:noFill/>
          <a:ln w="9525">
            <a:noFill/>
            <a:miter lim="800000"/>
            <a:headEnd/>
            <a:tailEnd/>
          </a:ln>
        </p:spPr>
        <p:txBody>
          <a:bodyPr>
            <a:spAutoFit/>
          </a:bodyPr>
          <a:lstStyle/>
          <a:p>
            <a:r>
              <a:rPr lang="zh-CN" altLang="en-US" sz="240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6024564" y="373064"/>
            <a:ext cx="4664075" cy="549275"/>
          </a:xfrm>
          <a:prstGeom prst="rect">
            <a:avLst/>
          </a:prstGeom>
          <a:noFill/>
          <a:ln w="9525">
            <a:noFill/>
            <a:miter lim="800000"/>
            <a:headEnd/>
            <a:tailEnd/>
          </a:ln>
        </p:spPr>
        <p:txBody>
          <a:bodyPr>
            <a:spAutoFit/>
          </a:bodyPr>
          <a:lstStyle/>
          <a:p>
            <a:r>
              <a:rPr lang="zh-CN" altLang="en-US" sz="3000">
                <a:solidFill>
                  <a:srgbClr val="000099"/>
                </a:solidFill>
                <a:ea typeface="宋体" charset="-122"/>
              </a:rPr>
              <a:t>( </a:t>
            </a:r>
            <a:r>
              <a:rPr lang="en-US" altLang="zh-CN" sz="3000">
                <a:solidFill>
                  <a:srgbClr val="000099"/>
                </a:solidFill>
                <a:ea typeface="宋体" charset="-122"/>
              </a:rPr>
              <a:t>a</a:t>
            </a:r>
            <a:r>
              <a:rPr lang="en-US" altLang="zh-CN" sz="3000" baseline="-46000">
                <a:solidFill>
                  <a:srgbClr val="000099"/>
                </a:solidFill>
                <a:ea typeface="宋体" charset="-122"/>
              </a:rPr>
              <a:t>1</a:t>
            </a:r>
            <a:r>
              <a:rPr lang="en-US" altLang="zh-CN" sz="3000">
                <a:solidFill>
                  <a:srgbClr val="000099"/>
                </a:solidFill>
                <a:ea typeface="宋体" charset="-122"/>
              </a:rPr>
              <a:t>,  a</a:t>
            </a:r>
            <a:r>
              <a:rPr lang="en-US" altLang="zh-CN" sz="3000" baseline="-46000">
                <a:solidFill>
                  <a:srgbClr val="000099"/>
                </a:solidFill>
                <a:ea typeface="宋体" charset="-122"/>
              </a:rPr>
              <a:t>2</a:t>
            </a:r>
            <a:r>
              <a:rPr lang="en-US" altLang="zh-CN" sz="3000">
                <a:solidFill>
                  <a:srgbClr val="000099"/>
                </a:solidFill>
                <a:ea typeface="宋体" charset="-122"/>
              </a:rPr>
              <a:t>,  a</a:t>
            </a:r>
            <a:r>
              <a:rPr lang="en-US" altLang="zh-CN" sz="3000" baseline="-46000">
                <a:solidFill>
                  <a:srgbClr val="000099"/>
                </a:solidFill>
                <a:ea typeface="宋体" charset="-122"/>
              </a:rPr>
              <a:t>3</a:t>
            </a:r>
            <a:r>
              <a:rPr lang="en-US" altLang="zh-CN" sz="3000">
                <a:solidFill>
                  <a:srgbClr val="000099"/>
                </a:solidFill>
                <a:ea typeface="宋体" charset="-122"/>
              </a:rPr>
              <a:t>,   </a:t>
            </a:r>
            <a:r>
              <a:rPr lang="en-US" altLang="zh-CN" sz="3000">
                <a:solidFill>
                  <a:srgbClr val="000099"/>
                </a:solidFill>
                <a:ea typeface="宋体" charset="-122"/>
                <a:cs typeface="Times New Roman" pitchFamily="18" charset="0"/>
              </a:rPr>
              <a:t>… ,  </a:t>
            </a:r>
            <a:r>
              <a:rPr lang="en-US" altLang="zh-CN" sz="3000">
                <a:solidFill>
                  <a:srgbClr val="000099"/>
                </a:solidFill>
                <a:ea typeface="宋体" charset="-122"/>
              </a:rPr>
              <a:t>a</a:t>
            </a:r>
            <a:r>
              <a:rPr lang="en-US" altLang="zh-CN" sz="3000" baseline="-46000">
                <a:solidFill>
                  <a:srgbClr val="000099"/>
                </a:solidFill>
                <a:ea typeface="宋体" charset="-122"/>
              </a:rPr>
              <a:t>n–1</a:t>
            </a:r>
            <a:r>
              <a:rPr lang="en-US" altLang="zh-CN" sz="3000">
                <a:solidFill>
                  <a:srgbClr val="000099"/>
                </a:solidFill>
                <a:ea typeface="宋体" charset="-122"/>
              </a:rPr>
              <a:t>,  a</a:t>
            </a:r>
            <a:r>
              <a:rPr lang="en-US" altLang="zh-CN" sz="3000" baseline="-46000">
                <a:solidFill>
                  <a:srgbClr val="000099"/>
                </a:solidFill>
                <a:ea typeface="宋体" charset="-122"/>
              </a:rPr>
              <a:t>n </a:t>
            </a:r>
            <a:r>
              <a:rPr lang="en-US" altLang="zh-CN" sz="3000">
                <a:solidFill>
                  <a:srgbClr val="000099"/>
                </a:solidFill>
                <a:ea typeface="宋体" charset="-122"/>
              </a:rPr>
              <a:t>)</a:t>
            </a:r>
          </a:p>
        </p:txBody>
      </p:sp>
      <p:sp>
        <p:nvSpPr>
          <p:cNvPr id="184380" name="Text Box 60"/>
          <p:cNvSpPr txBox="1">
            <a:spLocks noChangeArrowheads="1"/>
          </p:cNvSpPr>
          <p:nvPr/>
        </p:nvSpPr>
        <p:spPr bwMode="auto">
          <a:xfrm>
            <a:off x="2279577" y="5022236"/>
            <a:ext cx="5718175" cy="488950"/>
          </a:xfrm>
          <a:prstGeom prst="rect">
            <a:avLst/>
          </a:prstGeom>
          <a:noFill/>
          <a:ln w="9525">
            <a:noFill/>
            <a:miter lim="800000"/>
            <a:headEnd/>
            <a:tailEnd/>
          </a:ln>
        </p:spPr>
        <p:txBody>
          <a:bodyPr>
            <a:spAutoFit/>
          </a:bodyPr>
          <a:lstStyle/>
          <a:p>
            <a:r>
              <a:rPr lang="en-US" altLang="zh-CN" sz="2600" dirty="0">
                <a:solidFill>
                  <a:schemeClr val="accent2"/>
                </a:solidFill>
                <a:ea typeface="宋体" charset="-122"/>
              </a:rPr>
              <a:t>p=(</a:t>
            </a:r>
            <a:r>
              <a:rPr lang="en-US" altLang="zh-CN" sz="2600" dirty="0" err="1">
                <a:solidFill>
                  <a:schemeClr val="accent2"/>
                </a:solidFill>
                <a:ea typeface="宋体" charset="-122"/>
              </a:rPr>
              <a:t>Nodeptr</a:t>
            </a:r>
            <a:r>
              <a:rPr lang="en-US" altLang="zh-CN" sz="2600" dirty="0">
                <a:solidFill>
                  <a:schemeClr val="accent2"/>
                </a:solidFill>
                <a:ea typeface="宋体" charset="-122"/>
              </a:rPr>
              <a:t>)</a:t>
            </a:r>
            <a:r>
              <a:rPr lang="en-US" altLang="zh-CN" sz="2600" dirty="0" err="1">
                <a:solidFill>
                  <a:schemeClr val="accent2"/>
                </a:solidFill>
                <a:ea typeface="宋体" charset="-122"/>
              </a:rPr>
              <a:t>malloc</a:t>
            </a:r>
            <a:r>
              <a:rPr lang="en-US" altLang="zh-CN" sz="2600" dirty="0">
                <a:solidFill>
                  <a:schemeClr val="accent2"/>
                </a:solidFill>
                <a:ea typeface="宋体" charset="-122"/>
              </a:rPr>
              <a:t>(</a:t>
            </a:r>
            <a:r>
              <a:rPr lang="en-US" altLang="zh-CN" sz="2600" dirty="0" err="1">
                <a:solidFill>
                  <a:schemeClr val="accent2"/>
                </a:solidFill>
                <a:ea typeface="宋体" charset="-122"/>
              </a:rPr>
              <a:t>sizeof</a:t>
            </a:r>
            <a:r>
              <a:rPr lang="en-US" altLang="zh-CN" sz="2600" dirty="0">
                <a:solidFill>
                  <a:schemeClr val="accent2"/>
                </a:solidFill>
                <a:ea typeface="宋体" charset="-122"/>
              </a:rPr>
              <a:t>(Node));</a:t>
            </a:r>
          </a:p>
        </p:txBody>
      </p:sp>
      <p:sp>
        <p:nvSpPr>
          <p:cNvPr id="12294" name="Text Box 62"/>
          <p:cNvSpPr txBox="1">
            <a:spLocks noChangeArrowheads="1"/>
          </p:cNvSpPr>
          <p:nvPr/>
        </p:nvSpPr>
        <p:spPr bwMode="auto">
          <a:xfrm>
            <a:off x="8189035" y="5571813"/>
            <a:ext cx="1082348" cy="52322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871865" y="5526292"/>
            <a:ext cx="1639887" cy="488950"/>
          </a:xfrm>
          <a:prstGeom prst="rect">
            <a:avLst/>
          </a:prstGeom>
          <a:noFill/>
          <a:ln w="9525">
            <a:noFill/>
            <a:miter lim="800000"/>
            <a:headEnd/>
            <a:tailEnd/>
          </a:ln>
        </p:spPr>
        <p:txBody>
          <a:bodyPr>
            <a:spAutoFit/>
          </a:bodyPr>
          <a:lstStyle/>
          <a:p>
            <a:r>
              <a:rPr lang="en-US" altLang="zh-CN" sz="2600" dirty="0">
                <a:solidFill>
                  <a:schemeClr val="accent2"/>
                </a:solidFill>
                <a:ea typeface="宋体" charset="-122"/>
              </a:rPr>
              <a:t>free(p);</a:t>
            </a:r>
            <a:endParaRPr lang="en-US" altLang="zh-CN" sz="2600" dirty="0">
              <a:solidFill>
                <a:srgbClr val="00FF00"/>
              </a:solidFill>
              <a:ea typeface="宋体" charset="-122"/>
            </a:endParaRPr>
          </a:p>
        </p:txBody>
      </p:sp>
      <p:grpSp>
        <p:nvGrpSpPr>
          <p:cNvPr id="2" name="Group 174"/>
          <p:cNvGrpSpPr>
            <a:grpSpLocks/>
          </p:cNvGrpSpPr>
          <p:nvPr/>
        </p:nvGrpSpPr>
        <p:grpSpPr bwMode="auto">
          <a:xfrm>
            <a:off x="904469" y="60203"/>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dirty="0">
                  <a:solidFill>
                    <a:schemeClr val="accent2"/>
                  </a:solidFill>
                  <a:ea typeface="黑体" pitchFamily="2" charset="-122"/>
                </a:rPr>
                <a:t> </a:t>
              </a:r>
              <a:r>
                <a:rPr kumimoji="1" lang="en-US" altLang="zh-CN" sz="2900" dirty="0">
                  <a:solidFill>
                    <a:schemeClr val="accent2"/>
                  </a:solidFill>
                  <a:ea typeface="黑体" pitchFamily="2" charset="-122"/>
                </a:rPr>
                <a:t>1</a:t>
              </a:r>
              <a:r>
                <a:rPr kumimoji="1" lang="zh-CN" altLang="en-US" sz="290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451719" y="1042573"/>
            <a:ext cx="6646863" cy="1011238"/>
            <a:chOff x="715" y="1165"/>
            <a:chExt cx="4187" cy="637"/>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711" y="1501"/>
              <a:ext cx="191" cy="291"/>
            </a:xfrm>
            <a:prstGeom prst="rect">
              <a:avLst/>
            </a:prstGeom>
            <a:noFill/>
            <a:ln w="9525">
              <a:noFill/>
              <a:miter lim="800000"/>
              <a:headEnd/>
              <a:tailEnd/>
            </a:ln>
          </p:spPr>
          <p:txBody>
            <a:bodyPr wrap="none">
              <a:spAutoFit/>
            </a:bodyPr>
            <a:lstStyle/>
            <a:p>
              <a:pPr algn="ctr"/>
              <a:r>
                <a:rPr lang="zh-CN" altLang="en-US" sz="2400">
                  <a:solidFill>
                    <a:srgbClr val="000099"/>
                  </a:solidFill>
                  <a:ea typeface="宋体" charset="-122"/>
                </a:rPr>
                <a:t>^</a:t>
              </a:r>
            </a:p>
          </p:txBody>
        </p:sp>
        <p:grpSp>
          <p:nvGrpSpPr>
            <p:cNvPr id="4" name="Group 183"/>
            <p:cNvGrpSpPr>
              <a:grpSpLocks/>
            </p:cNvGrpSpPr>
            <p:nvPr/>
          </p:nvGrpSpPr>
          <p:grpSpPr bwMode="auto">
            <a:xfrm>
              <a:off x="1146" y="1483"/>
              <a:ext cx="628" cy="291"/>
              <a:chOff x="907" y="1476"/>
              <a:chExt cx="628" cy="291"/>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6" y="1476"/>
                <a:ext cx="264" cy="291"/>
              </a:xfrm>
              <a:prstGeom prst="rect">
                <a:avLst/>
              </a:prstGeom>
              <a:noFill/>
              <a:ln w="9525">
                <a:noFill/>
                <a:miter lim="800000"/>
                <a:headEnd/>
                <a:tailEnd/>
              </a:ln>
            </p:spPr>
            <p:txBody>
              <a:bodyPr wrap="none">
                <a:spAutoFit/>
              </a:bodyPr>
              <a:lstStyle/>
              <a:p>
                <a:pPr algn="ctr"/>
                <a:r>
                  <a:rPr lang="en-US" altLang="zh-CN" sz="240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91"/>
              <a:chOff x="907" y="1476"/>
              <a:chExt cx="628" cy="291"/>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6" y="1476"/>
                <a:ext cx="264" cy="291"/>
              </a:xfrm>
              <a:prstGeom prst="rect">
                <a:avLst/>
              </a:prstGeom>
              <a:noFill/>
              <a:ln w="9525">
                <a:noFill/>
                <a:miter lim="800000"/>
                <a:headEnd/>
                <a:tailEnd/>
              </a:ln>
            </p:spPr>
            <p:txBody>
              <a:bodyPr wrap="none">
                <a:spAutoFit/>
              </a:bodyPr>
              <a:lstStyle/>
              <a:p>
                <a:pPr algn="ctr"/>
                <a:r>
                  <a:rPr lang="en-US" altLang="zh-CN" sz="240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91"/>
              <a:chOff x="907" y="1476"/>
              <a:chExt cx="628" cy="291"/>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6" y="1476"/>
                <a:ext cx="264" cy="291"/>
              </a:xfrm>
              <a:prstGeom prst="rect">
                <a:avLst/>
              </a:prstGeom>
              <a:noFill/>
              <a:ln w="9525">
                <a:noFill/>
                <a:miter lim="800000"/>
                <a:headEnd/>
                <a:tailEnd/>
              </a:ln>
            </p:spPr>
            <p:txBody>
              <a:bodyPr wrap="none">
                <a:spAutoFit/>
              </a:bodyPr>
              <a:lstStyle/>
              <a:p>
                <a:pPr algn="ctr"/>
                <a:r>
                  <a:rPr lang="en-US" altLang="zh-CN" sz="240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75" y="1464"/>
              <a:ext cx="358" cy="291"/>
            </a:xfrm>
            <a:prstGeom prst="rect">
              <a:avLst/>
            </a:prstGeom>
            <a:noFill/>
            <a:ln w="9525">
              <a:noFill/>
              <a:miter lim="800000"/>
              <a:headEnd/>
              <a:tailEnd/>
            </a:ln>
          </p:spPr>
          <p:txBody>
            <a:bodyPr wrap="none">
              <a:spAutoFit/>
            </a:bodyPr>
            <a:lstStyle/>
            <a:p>
              <a:pPr algn="ctr"/>
              <a:r>
                <a:rPr lang="en-US" altLang="zh-CN" sz="240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71" y="1459"/>
              <a:ext cx="264" cy="291"/>
            </a:xfrm>
            <a:prstGeom prst="rect">
              <a:avLst/>
            </a:prstGeom>
            <a:noFill/>
            <a:ln w="9525">
              <a:noFill/>
              <a:miter lim="800000"/>
              <a:headEnd/>
              <a:tailEnd/>
            </a:ln>
          </p:spPr>
          <p:txBody>
            <a:bodyPr wrap="none">
              <a:spAutoFit/>
            </a:bodyPr>
            <a:lstStyle/>
            <a:p>
              <a:pPr algn="ctr"/>
              <a:r>
                <a:rPr lang="en-US" altLang="zh-CN" sz="240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328" cy="368"/>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3173065" y="6050221"/>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9"/>
            </a:xfrm>
            <a:prstGeom prst="rect">
              <a:avLst/>
            </a:prstGeom>
            <a:noFill/>
            <a:ln w="12700" cap="sq">
              <a:noFill/>
              <a:miter lim="800000"/>
              <a:headEnd/>
              <a:tailEnd/>
            </a:ln>
          </p:spPr>
          <p:txBody>
            <a:bodyPr wrap="square">
              <a:spAutoFit/>
            </a:bodyPr>
            <a:lstStyle/>
            <a:p>
              <a:r>
                <a:rPr lang="zh-CN" altLang="en-US" sz="2400" b="1" dirty="0">
                  <a:solidFill>
                    <a:srgbClr val="003399"/>
                  </a:solidFill>
                </a:rPr>
                <a:t>头文件</a:t>
              </a:r>
              <a:r>
                <a:rPr lang="zh-CN" altLang="en-US" sz="2800" dirty="0">
                  <a:solidFill>
                    <a:srgbClr val="003399"/>
                  </a:solidFill>
                </a:rPr>
                <a:t>：#</a:t>
              </a:r>
              <a:r>
                <a:rPr lang="en-US" altLang="zh-CN" sz="2800" dirty="0">
                  <a:solidFill>
                    <a:srgbClr val="003399"/>
                  </a:solidFill>
                </a:rPr>
                <a:t>include  &lt;</a:t>
              </a:r>
              <a:r>
                <a:rPr lang="en-US" altLang="zh-CN" sz="2800" dirty="0" err="1">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423592" y="2069909"/>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dirty="0" err="1">
                <a:solidFill>
                  <a:srgbClr val="003399"/>
                </a:solidFill>
                <a:ea typeface="宋体" charset="-122"/>
              </a:rPr>
              <a:t>struct</a:t>
            </a:r>
            <a:r>
              <a:rPr lang="en-US" altLang="zh-CN" sz="2400" dirty="0">
                <a:solidFill>
                  <a:srgbClr val="003399"/>
                </a:solidFill>
                <a:ea typeface="宋体" charset="-122"/>
              </a:rPr>
              <a:t> node{   </a:t>
            </a:r>
          </a:p>
          <a:p>
            <a:pPr fontAlgn="base">
              <a:lnSpc>
                <a:spcPct val="95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ElemType</a:t>
            </a:r>
            <a:r>
              <a:rPr lang="en-US" altLang="zh-CN" sz="2400" dirty="0">
                <a:solidFill>
                  <a:srgbClr val="003399"/>
                </a:solidFill>
                <a:ea typeface="宋体" charset="-122"/>
              </a:rPr>
              <a:t>   data;</a:t>
            </a:r>
          </a:p>
          <a:p>
            <a:pPr fontAlgn="base">
              <a:lnSpc>
                <a:spcPct val="95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struct</a:t>
            </a:r>
            <a:r>
              <a:rPr lang="en-US" altLang="zh-CN" sz="2400" dirty="0">
                <a:solidFill>
                  <a:srgbClr val="003399"/>
                </a:solidFill>
                <a:ea typeface="宋体" charset="-122"/>
              </a:rPr>
              <a:t> node   *link;</a:t>
            </a:r>
          </a:p>
          <a:p>
            <a:pPr fontAlgn="base">
              <a:lnSpc>
                <a:spcPct val="95000"/>
              </a:lnSpc>
              <a:spcBef>
                <a:spcPct val="0"/>
              </a:spcBef>
            </a:pPr>
            <a:r>
              <a:rPr lang="en-US" altLang="zh-CN" sz="2400" dirty="0">
                <a:solidFill>
                  <a:srgbClr val="003399"/>
                </a:solidFill>
                <a:ea typeface="宋体" charset="-122"/>
              </a:rPr>
              <a:t>} ;</a:t>
            </a:r>
          </a:p>
        </p:txBody>
      </p:sp>
      <p:sp>
        <p:nvSpPr>
          <p:cNvPr id="43" name="矩形 42"/>
          <p:cNvSpPr/>
          <p:nvPr/>
        </p:nvSpPr>
        <p:spPr>
          <a:xfrm>
            <a:off x="2351584" y="3510069"/>
            <a:ext cx="4572000" cy="1086451"/>
          </a:xfrm>
          <a:prstGeom prst="rect">
            <a:avLst/>
          </a:prstGeom>
        </p:spPr>
        <p:txBody>
          <a:bodyPr>
            <a:spAutoFit/>
          </a:bodyPr>
          <a:lstStyle/>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Nodeptr</a:t>
            </a:r>
            <a:r>
              <a:rPr lang="en-US" altLang="zh-CN" sz="2400" b="1" dirty="0">
                <a:solidFill>
                  <a:srgbClr val="003399"/>
                </a:solidFill>
                <a:ea typeface="宋体" charset="-122"/>
              </a:rPr>
              <a:t>;</a:t>
            </a:r>
          </a:p>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a:t>
            </a:r>
            <a:r>
              <a:rPr lang="en-US" altLang="zh-CN" sz="2400" b="1" dirty="0">
                <a:solidFill>
                  <a:srgbClr val="003399"/>
                </a:solidFill>
                <a:ea typeface="宋体" charset="-122"/>
              </a:rPr>
              <a:t>; </a:t>
            </a:r>
          </a:p>
          <a:p>
            <a:pPr fontAlgn="base">
              <a:lnSpc>
                <a:spcPct val="95000"/>
              </a:lnSpc>
              <a:spcBef>
                <a:spcPct val="0"/>
              </a:spcBef>
            </a:pPr>
            <a:r>
              <a:rPr lang="en-US" altLang="zh-CN" sz="2000" b="1" dirty="0" err="1">
                <a:solidFill>
                  <a:schemeClr val="accent2"/>
                </a:solidFill>
                <a:ea typeface="宋体" charset="-122"/>
              </a:rPr>
              <a:t>Nodeptr</a:t>
            </a:r>
            <a:r>
              <a:rPr lang="en-US" altLang="zh-CN" sz="2000" b="1" dirty="0">
                <a:solidFill>
                  <a:srgbClr val="FF3300"/>
                </a:solidFill>
                <a:ea typeface="宋体" charset="-122"/>
              </a:rPr>
              <a:t>   list, p;</a:t>
            </a:r>
            <a:endParaRPr lang="zh-CN" altLang="en-US" sz="20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3"/>
                                        </p:tgtEl>
                                        <p:attrNameLst>
                                          <p:attrName>style.visibility</p:attrName>
                                        </p:attrNameLst>
                                      </p:cBhvr>
                                      <p:to>
                                        <p:strVal val="visible"/>
                                      </p:to>
                                    </p:set>
                                    <p:animEffect transition="in" filter="blinds(horizontal)">
                                      <p:cBhvr>
                                        <p:cTn id="15" dur="500"/>
                                        <p:tgtEl>
                                          <p:spTgt spid="1843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24"/>
                                        </p:tgtEl>
                                        <p:attrNameLst>
                                          <p:attrName>style.visibility</p:attrName>
                                        </p:attrNameLst>
                                      </p:cBhvr>
                                      <p:to>
                                        <p:strVal val="visible"/>
                                      </p:to>
                                    </p:set>
                                    <p:animEffect transition="in" filter="blinds(horizontal)">
                                      <p:cBhvr>
                                        <p:cTn id="18" dur="500"/>
                                        <p:tgtEl>
                                          <p:spTgt spid="1843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80"/>
                                        </p:tgtEl>
                                        <p:attrNameLst>
                                          <p:attrName>style.visibility</p:attrName>
                                        </p:attrNameLst>
                                      </p:cBhvr>
                                      <p:to>
                                        <p:strVal val="visible"/>
                                      </p:to>
                                    </p:set>
                                    <p:animEffect transition="in" filter="blinds(horizontal)">
                                      <p:cBhvr>
                                        <p:cTn id="21" dur="500"/>
                                        <p:tgtEl>
                                          <p:spTgt spid="1843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87"/>
                                        </p:tgtEl>
                                        <p:attrNameLst>
                                          <p:attrName>style.visibility</p:attrName>
                                        </p:attrNameLst>
                                      </p:cBhvr>
                                      <p:to>
                                        <p:strVal val="visible"/>
                                      </p:to>
                                    </p:set>
                                    <p:animEffect transition="in" filter="blinds(horizontal)">
                                      <p:cBhvr>
                                        <p:cTn id="24" dur="500"/>
                                        <p:tgtEl>
                                          <p:spTgt spid="1843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6414" y="457201"/>
            <a:ext cx="6434137" cy="625475"/>
          </a:xfrm>
          <a:prstGeom prst="rect">
            <a:avLst/>
          </a:prstGeom>
          <a:noFill/>
          <a:ln w="9525">
            <a:noFill/>
            <a:miter lim="800000"/>
            <a:headEnd/>
            <a:tailEnd/>
          </a:ln>
        </p:spPr>
        <p:txBody>
          <a:bodyPr>
            <a:spAutoFit/>
          </a:bodyPr>
          <a:lstStyle/>
          <a:p>
            <a:r>
              <a:rPr lang="zh-CN" altLang="en-US" sz="3500" dirty="0">
                <a:solidFill>
                  <a:srgbClr val="000099"/>
                </a:solidFill>
                <a:ea typeface="宋体" charset="-122"/>
              </a:rPr>
              <a:t>(  </a:t>
            </a:r>
            <a:r>
              <a:rPr lang="en-US" altLang="zh-CN" sz="3500" dirty="0">
                <a:solidFill>
                  <a:srgbClr val="000099"/>
                </a:solidFill>
                <a:ea typeface="宋体" charset="-122"/>
              </a:rPr>
              <a:t>a</a:t>
            </a:r>
            <a:r>
              <a:rPr lang="en-US" altLang="zh-CN" sz="3500" baseline="-46000" dirty="0">
                <a:solidFill>
                  <a:srgbClr val="000099"/>
                </a:solidFill>
                <a:ea typeface="宋体" charset="-122"/>
              </a:rPr>
              <a:t>1</a:t>
            </a:r>
            <a:r>
              <a:rPr lang="en-US" altLang="zh-CN" sz="3500" dirty="0">
                <a:solidFill>
                  <a:srgbClr val="000099"/>
                </a:solidFill>
                <a:ea typeface="宋体" charset="-122"/>
              </a:rPr>
              <a:t>,  a</a:t>
            </a:r>
            <a:r>
              <a:rPr lang="en-US" altLang="zh-CN" sz="3500" baseline="-46000" dirty="0">
                <a:solidFill>
                  <a:srgbClr val="000099"/>
                </a:solidFill>
                <a:ea typeface="宋体" charset="-122"/>
              </a:rPr>
              <a:t>2</a:t>
            </a:r>
            <a:r>
              <a:rPr lang="en-US" altLang="zh-CN" sz="3500" dirty="0">
                <a:solidFill>
                  <a:srgbClr val="000099"/>
                </a:solidFill>
                <a:ea typeface="宋体" charset="-122"/>
              </a:rPr>
              <a:t>,  a</a:t>
            </a:r>
            <a:r>
              <a:rPr lang="en-US" altLang="zh-CN" sz="3500" baseline="-46000" dirty="0">
                <a:solidFill>
                  <a:srgbClr val="000099"/>
                </a:solidFill>
                <a:ea typeface="宋体" charset="-122"/>
              </a:rPr>
              <a:t>3</a:t>
            </a:r>
            <a:r>
              <a:rPr lang="en-US" altLang="zh-CN" sz="3500" dirty="0">
                <a:solidFill>
                  <a:srgbClr val="000099"/>
                </a:solidFill>
                <a:ea typeface="宋体" charset="-122"/>
              </a:rPr>
              <a:t>,  a</a:t>
            </a:r>
            <a:r>
              <a:rPr lang="en-US" altLang="zh-CN" sz="3500" baseline="-46000" dirty="0">
                <a:solidFill>
                  <a:srgbClr val="000099"/>
                </a:solidFill>
                <a:ea typeface="宋体" charset="-122"/>
              </a:rPr>
              <a:t>4</a:t>
            </a:r>
            <a:r>
              <a:rPr lang="en-US" altLang="zh-CN" sz="3500" dirty="0">
                <a:solidFill>
                  <a:srgbClr val="000099"/>
                </a:solidFill>
                <a:ea typeface="宋体" charset="-122"/>
              </a:rPr>
              <a:t>,  </a:t>
            </a:r>
            <a:r>
              <a:rPr lang="en-US" altLang="zh-CN" sz="3500" dirty="0">
                <a:solidFill>
                  <a:srgbClr val="000099"/>
                </a:solidFill>
                <a:ea typeface="宋体" charset="-122"/>
                <a:cs typeface="Times New Roman" pitchFamily="18" charset="0"/>
              </a:rPr>
              <a:t>… ,  </a:t>
            </a:r>
            <a:r>
              <a:rPr lang="en-US" altLang="zh-CN" sz="3500" dirty="0">
                <a:solidFill>
                  <a:srgbClr val="000099"/>
                </a:solidFill>
                <a:ea typeface="宋体" charset="-122"/>
              </a:rPr>
              <a:t>a</a:t>
            </a:r>
            <a:r>
              <a:rPr lang="en-US" altLang="zh-CN" sz="3500" baseline="-46000" dirty="0">
                <a:solidFill>
                  <a:srgbClr val="000099"/>
                </a:solidFill>
                <a:ea typeface="宋体" charset="-122"/>
              </a:rPr>
              <a:t>n-1</a:t>
            </a:r>
            <a:r>
              <a:rPr lang="en-US" altLang="zh-CN" sz="3500" dirty="0">
                <a:solidFill>
                  <a:srgbClr val="000099"/>
                </a:solidFill>
                <a:ea typeface="宋体" charset="-122"/>
              </a:rPr>
              <a:t>,  a</a:t>
            </a:r>
            <a:r>
              <a:rPr lang="en-US" altLang="zh-CN" sz="3500" baseline="-46000" dirty="0">
                <a:solidFill>
                  <a:srgbClr val="000099"/>
                </a:solidFill>
                <a:ea typeface="宋体" charset="-122"/>
              </a:rPr>
              <a:t>n  </a:t>
            </a:r>
            <a:r>
              <a:rPr lang="en-US" altLang="zh-CN" sz="3500" dirty="0">
                <a:solidFill>
                  <a:srgbClr val="000099"/>
                </a:solidFill>
                <a:ea typeface="宋体" charset="-122"/>
              </a:rPr>
              <a:t>)</a:t>
            </a:r>
          </a:p>
        </p:txBody>
      </p:sp>
      <p:grpSp>
        <p:nvGrpSpPr>
          <p:cNvPr id="2" name="Group 3"/>
          <p:cNvGrpSpPr>
            <a:grpSpLocks/>
          </p:cNvGrpSpPr>
          <p:nvPr/>
        </p:nvGrpSpPr>
        <p:grpSpPr bwMode="auto">
          <a:xfrm>
            <a:off x="3048000" y="2060579"/>
            <a:ext cx="762000" cy="554038"/>
            <a:chOff x="672" y="2518"/>
            <a:chExt cx="480" cy="349"/>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2534956" y="1447801"/>
            <a:ext cx="518091" cy="492443"/>
          </a:xfrm>
          <a:prstGeom prst="rect">
            <a:avLst/>
          </a:prstGeom>
          <a:noFill/>
          <a:ln w="9525">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40680" name="Line 8"/>
          <p:cNvSpPr>
            <a:spLocks noChangeShapeType="1"/>
          </p:cNvSpPr>
          <p:nvPr/>
        </p:nvSpPr>
        <p:spPr bwMode="auto">
          <a:xfrm>
            <a:off x="2819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4191000" y="2060579"/>
            <a:ext cx="762000" cy="554038"/>
            <a:chOff x="672" y="2518"/>
            <a:chExt cx="480" cy="349"/>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3651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5351463" y="2060579"/>
            <a:ext cx="762000" cy="554038"/>
            <a:chOff x="672" y="2518"/>
            <a:chExt cx="480" cy="349"/>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4818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5978525" y="2060577"/>
            <a:ext cx="2268538" cy="560388"/>
            <a:chOff x="2795" y="1728"/>
            <a:chExt cx="1429" cy="353"/>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65" y="1728"/>
              <a:ext cx="275" cy="291"/>
            </a:xfrm>
            <a:prstGeom prst="rect">
              <a:avLst/>
            </a:prstGeom>
            <a:noFill/>
            <a:ln w="12700" cap="sq">
              <a:noFill/>
              <a:miter lim="800000"/>
              <a:headEnd/>
              <a:tailEnd/>
            </a:ln>
          </p:spPr>
          <p:txBody>
            <a:bodyPr wrap="none">
              <a:spAutoFit/>
            </a:bodyPr>
            <a:lstStyle/>
            <a:p>
              <a:pPr algn="ctr"/>
              <a:r>
                <a:rPr lang="zh-CN" altLang="en-US" sz="240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701" y="1732"/>
              <a:ext cx="523" cy="349"/>
              <a:chOff x="629" y="2518"/>
              <a:chExt cx="523" cy="349"/>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29" y="2518"/>
                <a:ext cx="418"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8129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8674105" y="2060577"/>
            <a:ext cx="830263" cy="649288"/>
            <a:chOff x="4460" y="1717"/>
            <a:chExt cx="523" cy="409"/>
          </a:xfrm>
        </p:grpSpPr>
        <p:grpSp>
          <p:nvGrpSpPr>
            <p:cNvPr id="8" name="Group 29"/>
            <p:cNvGrpSpPr>
              <a:grpSpLocks/>
            </p:cNvGrpSpPr>
            <p:nvPr/>
          </p:nvGrpSpPr>
          <p:grpSpPr bwMode="auto">
            <a:xfrm>
              <a:off x="4460" y="1717"/>
              <a:ext cx="480" cy="349"/>
              <a:chOff x="672" y="2518"/>
              <a:chExt cx="480" cy="349"/>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7" y="1787"/>
              <a:ext cx="206" cy="339"/>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2486026" y="3775077"/>
            <a:ext cx="3675063" cy="1106488"/>
            <a:chOff x="606" y="2378"/>
            <a:chExt cx="2315" cy="697"/>
          </a:xfrm>
        </p:grpSpPr>
        <p:grpSp>
          <p:nvGrpSpPr>
            <p:cNvPr id="10" name="Group 35"/>
            <p:cNvGrpSpPr>
              <a:grpSpLocks/>
            </p:cNvGrpSpPr>
            <p:nvPr/>
          </p:nvGrpSpPr>
          <p:grpSpPr bwMode="auto">
            <a:xfrm>
              <a:off x="960" y="2726"/>
              <a:ext cx="480" cy="349"/>
              <a:chOff x="672" y="2518"/>
              <a:chExt cx="480" cy="349"/>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9"/>
              <a:chOff x="672" y="2518"/>
              <a:chExt cx="480" cy="349"/>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9"/>
              <a:chOff x="672" y="2518"/>
              <a:chExt cx="480" cy="349"/>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606" y="2378"/>
              <a:ext cx="326" cy="310"/>
            </a:xfrm>
            <a:prstGeom prst="rect">
              <a:avLst/>
            </a:prstGeom>
            <a:noFill/>
            <a:ln w="9525">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6600056" y="4005066"/>
            <a:ext cx="782638" cy="841376"/>
            <a:chOff x="3170" y="2548"/>
            <a:chExt cx="493" cy="530"/>
          </a:xfrm>
        </p:grpSpPr>
        <p:grpSp>
          <p:nvGrpSpPr>
            <p:cNvPr id="14" name="Group 53"/>
            <p:cNvGrpSpPr>
              <a:grpSpLocks/>
            </p:cNvGrpSpPr>
            <p:nvPr/>
          </p:nvGrpSpPr>
          <p:grpSpPr bwMode="auto">
            <a:xfrm>
              <a:off x="3183" y="2729"/>
              <a:ext cx="480" cy="349"/>
              <a:chOff x="672" y="2518"/>
              <a:chExt cx="480" cy="349"/>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87" y="2518"/>
                <a:ext cx="300" cy="349"/>
              </a:xfrm>
              <a:prstGeom prst="rect">
                <a:avLst/>
              </a:prstGeom>
              <a:noFill/>
              <a:ln w="12700" cap="sq">
                <a:noFill/>
                <a:miter lim="800000"/>
                <a:headEnd/>
                <a:tailEnd/>
              </a:ln>
            </p:spPr>
            <p:txBody>
              <a:bodyPr wrap="none">
                <a:spAutoFit/>
              </a:bodyPr>
              <a:lstStyle/>
              <a:p>
                <a:pPr algn="ctr"/>
                <a:r>
                  <a:rPr lang="en-US" altLang="zh-CN" sz="300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6019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4440238" y="5445124"/>
            <a:ext cx="2879053" cy="769938"/>
            <a:chOff x="1844" y="3544"/>
            <a:chExt cx="1604" cy="485"/>
          </a:xfrm>
        </p:grpSpPr>
        <p:sp>
          <p:nvSpPr>
            <p:cNvPr id="13345" name="AutoShape 60"/>
            <p:cNvSpPr>
              <a:spLocks noChangeArrowheads="1"/>
            </p:cNvSpPr>
            <p:nvPr/>
          </p:nvSpPr>
          <p:spPr bwMode="auto">
            <a:xfrm>
              <a:off x="1844" y="3593"/>
              <a:ext cx="1493" cy="424"/>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a:p>
          </p:txBody>
        </p:sp>
        <p:sp>
          <p:nvSpPr>
            <p:cNvPr id="13346" name="Rectangle 61"/>
            <p:cNvSpPr>
              <a:spLocks noChangeArrowheads="1"/>
            </p:cNvSpPr>
            <p:nvPr/>
          </p:nvSpPr>
          <p:spPr bwMode="auto">
            <a:xfrm>
              <a:off x="1916" y="3544"/>
              <a:ext cx="1532" cy="485"/>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en-US" altLang="zh-CN" sz="4400" dirty="0">
                  <a:solidFill>
                    <a:srgbClr val="FF3300"/>
                  </a:solidFill>
                </a:rPr>
                <a:t>p</a:t>
              </a:r>
              <a:r>
                <a:rPr lang="en-US" altLang="zh-CN" sz="4400" dirty="0">
                  <a:solidFill>
                    <a:srgbClr val="FF3300"/>
                  </a:solidFill>
                  <a:latin typeface="宋体" charset="-122"/>
                  <a:ea typeface="宋体" charset="-122"/>
                </a:rPr>
                <a:t>-</a:t>
              </a:r>
              <a:r>
                <a:rPr lang="en-US" altLang="zh-CN" sz="4400" dirty="0">
                  <a:solidFill>
                    <a:srgbClr val="FF3300"/>
                  </a:solidFill>
                </a:rPr>
                <a:t>&gt;link</a:t>
              </a:r>
              <a:r>
                <a:rPr lang="en-US" altLang="zh-CN" sz="4400" dirty="0">
                  <a:solidFill>
                    <a:srgbClr val="FF3300"/>
                  </a:solidFill>
                  <a:sym typeface="Symbol" pitchFamily="18" charset="2"/>
                </a:rPr>
                <a:t>=q;</a:t>
              </a:r>
            </a:p>
          </p:txBody>
        </p:sp>
      </p:grpSp>
      <p:grpSp>
        <p:nvGrpSpPr>
          <p:cNvPr id="16" name="Group 72"/>
          <p:cNvGrpSpPr>
            <a:grpSpLocks/>
          </p:cNvGrpSpPr>
          <p:nvPr/>
        </p:nvGrpSpPr>
        <p:grpSpPr bwMode="auto">
          <a:xfrm>
            <a:off x="5375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a:solidFill>
                    <a:schemeClr val="accent2"/>
                  </a:solidFill>
                </a:rPr>
                <a:t>p</a:t>
              </a:r>
            </a:p>
          </p:txBody>
        </p:sp>
      </p:grpSp>
      <p:grpSp>
        <p:nvGrpSpPr>
          <p:cNvPr id="17" name="Group 75"/>
          <p:cNvGrpSpPr>
            <a:grpSpLocks/>
          </p:cNvGrpSpPr>
          <p:nvPr/>
        </p:nvGrpSpPr>
        <p:grpSpPr bwMode="auto">
          <a:xfrm>
            <a:off x="8002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2362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40730"/>
                                        </p:tgtEl>
                                        <p:attrNameLst>
                                          <p:attrName>style.visibility</p:attrName>
                                        </p:attrNameLst>
                                      </p:cBhvr>
                                      <p:to>
                                        <p:strVal val="visible"/>
                                      </p:to>
                                    </p:set>
                                    <p:animEffect transition="in" filter="wipe(left)">
                                      <p:cBhvr>
                                        <p:cTn id="23" dur="500"/>
                                        <p:tgtEl>
                                          <p:spTgt spid="540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50949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1276597" y="582614"/>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a:solidFill>
                  <a:srgbClr val="00297C"/>
                </a:solidFill>
              </a:rPr>
              <a:t>Nodeptr</a:t>
            </a:r>
            <a:r>
              <a:rPr lang="en-US" altLang="zh-CN" sz="2600" dirty="0">
                <a:solidFill>
                  <a:srgbClr val="00297C"/>
                </a:solidFill>
              </a:rPr>
              <a:t> </a:t>
            </a:r>
            <a:r>
              <a:rPr lang="en-US" altLang="zh-CN" sz="2600" dirty="0" err="1">
                <a:solidFill>
                  <a:srgbClr val="00297C"/>
                </a:solidFill>
              </a:rPr>
              <a:t>createList</a:t>
            </a:r>
            <a:r>
              <a:rPr lang="en-US" altLang="zh-CN" sz="2600" dirty="0">
                <a:solidFill>
                  <a:srgbClr val="00297C"/>
                </a:solidFill>
              </a:rPr>
              <a:t>( </a:t>
            </a:r>
            <a:r>
              <a:rPr lang="en-US" altLang="zh-CN" sz="2600" dirty="0" err="1">
                <a:solidFill>
                  <a:srgbClr val="00297C"/>
                </a:solidFill>
              </a:rPr>
              <a:t>int</a:t>
            </a:r>
            <a:r>
              <a:rPr lang="en-US" altLang="zh-CN" sz="2600" dirty="0">
                <a:solidFill>
                  <a:srgbClr val="00297C"/>
                </a:solidFill>
              </a:rPr>
              <a:t> n ) </a:t>
            </a:r>
            <a:r>
              <a:rPr lang="zh-CN" altLang="en-US" sz="2600" dirty="0">
                <a:solidFill>
                  <a:srgbClr val="00297C"/>
                </a:solidFill>
              </a:rPr>
              <a:t> </a:t>
            </a:r>
            <a:r>
              <a:rPr lang="en-US" altLang="zh-CN" sz="2000" dirty="0">
                <a:solidFill>
                  <a:srgbClr val="00297C"/>
                </a:solidFill>
              </a:rPr>
              <a:t>/*</a:t>
            </a:r>
            <a:r>
              <a:rPr lang="zh-CN" altLang="en-US" sz="2000" dirty="0">
                <a:solidFill>
                  <a:srgbClr val="00297C"/>
                </a:solidFill>
              </a:rPr>
              <a:t>创建一个具有</a:t>
            </a:r>
            <a:r>
              <a:rPr lang="en-US" altLang="zh-CN" sz="2000" dirty="0">
                <a:solidFill>
                  <a:srgbClr val="00297C"/>
                </a:solidFill>
              </a:rPr>
              <a:t>n</a:t>
            </a:r>
            <a:r>
              <a:rPr lang="zh-CN" altLang="en-US" sz="2000" dirty="0">
                <a:solidFill>
                  <a:srgbClr val="00297C"/>
                </a:solidFill>
              </a:rPr>
              <a:t>个结点的链表</a:t>
            </a:r>
            <a:r>
              <a:rPr lang="en-US" altLang="zh-CN" sz="2000" dirty="0">
                <a:solidFill>
                  <a:srgbClr val="00297C"/>
                </a:solidFill>
              </a:rPr>
              <a:t> */</a:t>
            </a:r>
            <a:endParaRPr lang="en-US" altLang="zh-CN" sz="2600" dirty="0">
              <a:solidFill>
                <a:srgbClr val="00297C"/>
              </a:solidFill>
            </a:endParaRPr>
          </a:p>
          <a:p>
            <a:pPr lvl="2" indent="-247650" algn="just" fontAlgn="base">
              <a:lnSpc>
                <a:spcPct val="70000"/>
              </a:lnSpc>
              <a:spcBef>
                <a:spcPct val="0"/>
              </a:spcBef>
            </a:pPr>
            <a:r>
              <a:rPr lang="en-US" altLang="zh-CN" sz="2600" dirty="0">
                <a:solidFill>
                  <a:srgbClr val="00297C"/>
                </a:solidFill>
              </a:rPr>
              <a:t>{</a:t>
            </a:r>
          </a:p>
          <a:p>
            <a:pPr lvl="2" indent="-247650" algn="just" fontAlgn="base">
              <a:lnSpc>
                <a:spcPct val="80000"/>
              </a:lnSpc>
              <a:spcBef>
                <a:spcPct val="0"/>
              </a:spcBef>
            </a:pPr>
            <a:r>
              <a:rPr lang="en-US" altLang="zh-CN" sz="2600" dirty="0">
                <a:solidFill>
                  <a:srgbClr val="00297C"/>
                </a:solidFill>
                <a:latin typeface="楷体_GB2312" pitchFamily="49" charset="-122"/>
              </a:rPr>
              <a:t>   </a:t>
            </a:r>
            <a:r>
              <a:rPr lang="en-US" altLang="zh-CN" sz="2000" dirty="0">
                <a:solidFill>
                  <a:srgbClr val="00297C"/>
                </a:solidFill>
                <a:ea typeface="幼圆" pitchFamily="49" charset="-122"/>
              </a:rPr>
              <a:t>/* list</a:t>
            </a:r>
            <a:r>
              <a:rPr lang="zh-CN" altLang="en-US" sz="2000" dirty="0">
                <a:solidFill>
                  <a:srgbClr val="00297C"/>
                </a:solidFill>
                <a:ea typeface="幼圆" pitchFamily="49" charset="-122"/>
              </a:rPr>
              <a:t>是链表头指针</a:t>
            </a:r>
            <a:r>
              <a:rPr lang="en-US" altLang="zh-CN" sz="2000" dirty="0">
                <a:solidFill>
                  <a:srgbClr val="00297C"/>
                </a:solidFill>
                <a:ea typeface="幼圆" pitchFamily="49" charset="-122"/>
              </a:rPr>
              <a:t>, q</a:t>
            </a:r>
            <a:r>
              <a:rPr lang="zh-CN" altLang="en-US" sz="2000" dirty="0">
                <a:solidFill>
                  <a:srgbClr val="00297C"/>
                </a:solidFill>
                <a:ea typeface="幼圆" pitchFamily="49" charset="-122"/>
              </a:rPr>
              <a:t>指向新申请的结点，</a:t>
            </a:r>
            <a:r>
              <a:rPr lang="en-US" altLang="zh-CN" sz="2000" dirty="0">
                <a:solidFill>
                  <a:srgbClr val="00297C"/>
                </a:solidFill>
                <a:ea typeface="幼圆" pitchFamily="49" charset="-122"/>
              </a:rPr>
              <a:t>p</a:t>
            </a:r>
            <a:r>
              <a:rPr lang="zh-CN" altLang="en-US" sz="2000" dirty="0">
                <a:solidFill>
                  <a:srgbClr val="00297C"/>
                </a:solidFill>
                <a:ea typeface="幼圆" pitchFamily="49" charset="-122"/>
              </a:rPr>
              <a:t>指向最后一个结点*</a:t>
            </a:r>
            <a:r>
              <a:rPr lang="en-US" altLang="zh-CN" sz="2000" dirty="0">
                <a:solidFill>
                  <a:srgbClr val="00297C"/>
                </a:solidFill>
                <a:ea typeface="幼圆" pitchFamily="49" charset="-122"/>
              </a:rPr>
              <a:t>/</a:t>
            </a:r>
          </a:p>
          <a:p>
            <a:pPr lvl="2" indent="-247650" algn="just" fontAlgn="base">
              <a:lnSpc>
                <a:spcPct val="80000"/>
              </a:lnSpc>
              <a:spcBef>
                <a:spcPct val="0"/>
              </a:spcBef>
            </a:pPr>
            <a:r>
              <a:rPr lang="en-US" altLang="zh-CN" sz="2600" dirty="0">
                <a:solidFill>
                  <a:srgbClr val="00297C"/>
                </a:solidFill>
              </a:rPr>
              <a:t>     </a:t>
            </a:r>
            <a:r>
              <a:rPr lang="en-US" altLang="zh-CN" sz="2600" dirty="0" err="1">
                <a:solidFill>
                  <a:srgbClr val="00297C"/>
                </a:solidFill>
              </a:rPr>
              <a:t>Nodeptr</a:t>
            </a:r>
            <a:r>
              <a:rPr lang="en-US" altLang="zh-CN" sz="2600" dirty="0">
                <a:solidFill>
                  <a:srgbClr val="00297C"/>
                </a:solidFill>
              </a:rPr>
              <a:t>  p, q, list=NULL;</a:t>
            </a:r>
          </a:p>
          <a:p>
            <a:pPr lvl="2" indent="-247650" algn="just" fontAlgn="base">
              <a:lnSpc>
                <a:spcPct val="80000"/>
              </a:lnSpc>
              <a:spcBef>
                <a:spcPct val="0"/>
              </a:spcBef>
            </a:pPr>
            <a:r>
              <a:rPr lang="zh-CN" altLang="en-US" sz="2200" dirty="0">
                <a:solidFill>
                  <a:srgbClr val="00297C"/>
                </a:solidFill>
              </a:rPr>
              <a:t>　  </a:t>
            </a:r>
            <a:r>
              <a:rPr lang="en-US" altLang="zh-CN" sz="2200" dirty="0" err="1">
                <a:solidFill>
                  <a:srgbClr val="00297C"/>
                </a:solidFill>
              </a:rPr>
              <a:t>int</a:t>
            </a:r>
            <a:r>
              <a:rPr lang="en-US" altLang="zh-CN" sz="2200" dirty="0">
                <a:solidFill>
                  <a:srgbClr val="00297C"/>
                </a:solidFill>
              </a:rPr>
              <a:t> </a:t>
            </a:r>
            <a:r>
              <a:rPr lang="en-US" altLang="zh-CN" sz="2200" dirty="0" err="1">
                <a:solidFill>
                  <a:srgbClr val="00297C"/>
                </a:solidFill>
              </a:rPr>
              <a:t>i</a:t>
            </a:r>
            <a:r>
              <a:rPr lang="en-US" altLang="zh-CN" sz="2200" dirty="0">
                <a:solidFill>
                  <a:srgbClr val="00297C"/>
                </a:solidFill>
              </a:rPr>
              <a:t>;</a:t>
            </a:r>
            <a:endParaRPr lang="en-US" altLang="zh-CN" sz="2600" dirty="0">
              <a:solidFill>
                <a:srgbClr val="00297C"/>
              </a:solidFill>
            </a:endParaRPr>
          </a:p>
          <a:p>
            <a:pPr lvl="2" indent="-247650" algn="just" fontAlgn="base">
              <a:lnSpc>
                <a:spcPct val="80000"/>
              </a:lnSpc>
              <a:spcBef>
                <a:spcPct val="0"/>
              </a:spcBef>
            </a:pPr>
            <a:r>
              <a:rPr lang="zh-CN" altLang="en-US" sz="2600" dirty="0">
                <a:solidFill>
                  <a:srgbClr val="00297C"/>
                </a:solidFill>
              </a:rPr>
              <a:t>     </a:t>
            </a:r>
            <a:r>
              <a:rPr lang="en-US" altLang="zh-CN" sz="2600" dirty="0">
                <a:solidFill>
                  <a:srgbClr val="00297C"/>
                </a:solidFill>
              </a:rPr>
              <a:t>for(</a:t>
            </a:r>
            <a:r>
              <a:rPr lang="en-US" altLang="zh-CN" sz="2600" dirty="0" err="1">
                <a:solidFill>
                  <a:srgbClr val="00297C"/>
                </a:solidFill>
              </a:rPr>
              <a:t>i</a:t>
            </a:r>
            <a:r>
              <a:rPr lang="en-US" altLang="zh-CN" sz="2600" dirty="0">
                <a:solidFill>
                  <a:srgbClr val="00297C"/>
                </a:solidFill>
              </a:rPr>
              <a:t>=0;i&lt;</a:t>
            </a:r>
            <a:r>
              <a:rPr lang="en-US" altLang="zh-CN" sz="2600" dirty="0" err="1">
                <a:solidFill>
                  <a:srgbClr val="00297C"/>
                </a:solidFill>
              </a:rPr>
              <a:t>n;i</a:t>
            </a:r>
            <a:r>
              <a:rPr lang="en-US" altLang="zh-CN" sz="2600" dirty="0">
                <a:solidFill>
                  <a:srgbClr val="00297C"/>
                </a:solidFill>
              </a:rPr>
              <a:t>++){</a:t>
            </a:r>
          </a:p>
          <a:p>
            <a:pPr lvl="2" indent="-247650" algn="just" fontAlgn="base">
              <a:lnSpc>
                <a:spcPct val="80000"/>
              </a:lnSpc>
              <a:spcBef>
                <a:spcPct val="0"/>
              </a:spcBef>
            </a:pPr>
            <a:r>
              <a:rPr lang="en-US" altLang="zh-CN" sz="2600" dirty="0">
                <a:solidFill>
                  <a:srgbClr val="00297C"/>
                </a:solidFill>
              </a:rPr>
              <a:t>          </a:t>
            </a:r>
            <a:r>
              <a:rPr lang="en-US" altLang="zh-CN" sz="2600" dirty="0">
                <a:solidFill>
                  <a:srgbClr val="FF3300"/>
                </a:solidFill>
              </a:rPr>
              <a:t>q=(</a:t>
            </a:r>
            <a:r>
              <a:rPr lang="en-US" altLang="zh-CN" sz="2600" dirty="0" err="1">
                <a:solidFill>
                  <a:srgbClr val="FF3300"/>
                </a:solidFill>
              </a:rPr>
              <a:t>Nodeptr</a:t>
            </a:r>
            <a:r>
              <a:rPr lang="en-US" altLang="zh-CN" sz="2600" dirty="0">
                <a:solidFill>
                  <a:srgbClr val="FF3300"/>
                </a:solidFill>
              </a:rPr>
              <a:t>)</a:t>
            </a:r>
            <a:r>
              <a:rPr lang="en-US" altLang="zh-CN" sz="2600" dirty="0" err="1">
                <a:solidFill>
                  <a:srgbClr val="FF3300"/>
                </a:solidFill>
              </a:rPr>
              <a:t>malloc</a:t>
            </a:r>
            <a:r>
              <a:rPr lang="en-US" altLang="zh-CN" sz="2600" dirty="0">
                <a:solidFill>
                  <a:srgbClr val="FF3300"/>
                </a:solidFill>
              </a:rPr>
              <a:t>(</a:t>
            </a:r>
            <a:r>
              <a:rPr lang="en-US" altLang="zh-CN" sz="2600" dirty="0" err="1">
                <a:solidFill>
                  <a:srgbClr val="FF3300"/>
                </a:solidFill>
              </a:rPr>
              <a:t>sizeof</a:t>
            </a:r>
            <a:r>
              <a:rPr lang="en-US" altLang="zh-CN" sz="2600" dirty="0">
                <a:solidFill>
                  <a:srgbClr val="FF3300"/>
                </a:solidFill>
              </a:rPr>
              <a:t>(Node));</a:t>
            </a:r>
          </a:p>
          <a:p>
            <a:pPr lvl="2" indent="-247650" algn="just" fontAlgn="base">
              <a:lnSpc>
                <a:spcPct val="80000"/>
              </a:lnSpc>
              <a:spcBef>
                <a:spcPct val="0"/>
              </a:spcBef>
            </a:pPr>
            <a:r>
              <a:rPr lang="zh-CN" altLang="en-US" sz="2600" dirty="0">
                <a:solidFill>
                  <a:srgbClr val="00297C"/>
                </a:solidFill>
              </a:rPr>
              <a:t>         </a:t>
            </a:r>
            <a:r>
              <a:rPr lang="zh-CN" altLang="zh-CN" sz="2600" dirty="0">
                <a:solidFill>
                  <a:srgbClr val="00297C"/>
                </a:solidFill>
              </a:rPr>
              <a:t> </a:t>
            </a:r>
            <a:r>
              <a:rPr lang="en-US" altLang="zh-CN" sz="2600" dirty="0">
                <a:solidFill>
                  <a:srgbClr val="00297C"/>
                </a:solidFill>
              </a:rPr>
              <a:t>q</a:t>
            </a:r>
            <a:r>
              <a:rPr lang="zh-CN" altLang="en-US" sz="2600" dirty="0">
                <a:solidFill>
                  <a:srgbClr val="00297C"/>
                </a:solidFill>
                <a:latin typeface="宋体" charset="-122"/>
                <a:ea typeface="宋体" charset="-122"/>
              </a:rPr>
              <a:t>-</a:t>
            </a:r>
            <a:r>
              <a:rPr lang="zh-CN" altLang="en-US" sz="2600" dirty="0">
                <a:solidFill>
                  <a:srgbClr val="00297C"/>
                </a:solidFill>
              </a:rPr>
              <a:t>&gt;</a:t>
            </a:r>
            <a:r>
              <a:rPr lang="en-US" altLang="zh-CN" sz="2600" dirty="0">
                <a:solidFill>
                  <a:srgbClr val="00297C"/>
                </a:solidFill>
              </a:rPr>
              <a:t>data=read();</a:t>
            </a:r>
            <a:r>
              <a:rPr lang="en-US" altLang="zh-CN" sz="2000" dirty="0">
                <a:solidFill>
                  <a:srgbClr val="00297C"/>
                </a:solidFill>
              </a:rPr>
              <a:t>     	/* </a:t>
            </a:r>
            <a:r>
              <a:rPr lang="zh-CN" altLang="en-US" sz="2000" dirty="0">
                <a:solidFill>
                  <a:srgbClr val="00297C"/>
                </a:solidFill>
                <a:ea typeface="幼圆" pitchFamily="49" charset="-122"/>
              </a:rPr>
              <a:t>取一个数据元素</a:t>
            </a:r>
            <a:r>
              <a:rPr lang="zh-CN" altLang="en-US" sz="2000" dirty="0">
                <a:solidFill>
                  <a:srgbClr val="00297C"/>
                </a:solidFill>
              </a:rPr>
              <a:t> */</a:t>
            </a:r>
            <a:r>
              <a:rPr lang="zh-CN" altLang="en-US" sz="3200" dirty="0">
                <a:solidFill>
                  <a:srgbClr val="00297C"/>
                </a:solidFill>
              </a:rPr>
              <a:t> </a:t>
            </a:r>
            <a:endParaRPr lang="en-US" altLang="zh-CN" sz="2600" dirty="0">
              <a:solidFill>
                <a:srgbClr val="00297C"/>
              </a:solidFill>
            </a:endParaRPr>
          </a:p>
          <a:p>
            <a:pPr lvl="2" indent="-247650" algn="just" fontAlgn="base">
              <a:lnSpc>
                <a:spcPct val="80000"/>
              </a:lnSpc>
              <a:spcBef>
                <a:spcPct val="0"/>
              </a:spcBef>
            </a:pPr>
            <a:r>
              <a:rPr lang="en-US" altLang="zh-CN" sz="2600" dirty="0">
                <a:solidFill>
                  <a:srgbClr val="00297C"/>
                </a:solidFill>
              </a:rPr>
              <a:t>          q</a:t>
            </a:r>
            <a:r>
              <a:rPr lang="en-US" altLang="zh-CN" sz="2600" dirty="0">
                <a:solidFill>
                  <a:srgbClr val="00297C"/>
                </a:solidFill>
                <a:latin typeface="宋体" charset="-122"/>
                <a:ea typeface="宋体" charset="-122"/>
              </a:rPr>
              <a:t>-</a:t>
            </a:r>
            <a:r>
              <a:rPr lang="en-US" altLang="zh-CN" sz="2600" dirty="0">
                <a:solidFill>
                  <a:srgbClr val="00297C"/>
                </a:solidFill>
              </a:rPr>
              <a:t>&gt;link=NULL;</a:t>
            </a:r>
          </a:p>
          <a:p>
            <a:pPr lvl="2" indent="-247650" algn="just" fontAlgn="base">
              <a:lnSpc>
                <a:spcPct val="70000"/>
              </a:lnSpc>
              <a:spcBef>
                <a:spcPct val="0"/>
              </a:spcBef>
            </a:pPr>
            <a:r>
              <a:rPr lang="en-US" altLang="zh-CN" sz="2600" dirty="0">
                <a:solidFill>
                  <a:srgbClr val="00297C"/>
                </a:solidFill>
              </a:rPr>
              <a:t>          </a:t>
            </a:r>
          </a:p>
          <a:p>
            <a:pPr lvl="2" indent="-247650" algn="just" fontAlgn="base">
              <a:lnSpc>
                <a:spcPct val="70000"/>
              </a:lnSpc>
              <a:spcBef>
                <a:spcPct val="0"/>
              </a:spcBef>
            </a:pPr>
            <a:r>
              <a:rPr lang="en-US" altLang="zh-CN" sz="2600" dirty="0">
                <a:solidFill>
                  <a:srgbClr val="3333FF"/>
                </a:solidFill>
              </a:rPr>
              <a:t>	       if (list==NULL) 	/*</a:t>
            </a:r>
            <a:r>
              <a:rPr lang="zh-CN" altLang="en-US" sz="2600" dirty="0">
                <a:solidFill>
                  <a:srgbClr val="3333FF"/>
                </a:solidFill>
              </a:rPr>
              <a:t>链表为空</a:t>
            </a:r>
            <a:r>
              <a:rPr lang="en-US" altLang="zh-CN" sz="2600" dirty="0">
                <a:solidFill>
                  <a:srgbClr val="3333FF"/>
                </a:solidFill>
              </a:rPr>
              <a:t>*/</a:t>
            </a:r>
          </a:p>
          <a:p>
            <a:pPr lvl="2" indent="-247650" algn="just" fontAlgn="base">
              <a:lnSpc>
                <a:spcPct val="70000"/>
              </a:lnSpc>
              <a:spcBef>
                <a:spcPct val="0"/>
              </a:spcBef>
            </a:pPr>
            <a:r>
              <a:rPr lang="en-US" altLang="zh-CN" sz="2600" dirty="0">
                <a:solidFill>
                  <a:srgbClr val="3333FF"/>
                </a:solidFill>
              </a:rPr>
              <a:t>                list=p=q;</a:t>
            </a:r>
          </a:p>
          <a:p>
            <a:pPr lvl="2" indent="-247650" algn="just" fontAlgn="base">
              <a:lnSpc>
                <a:spcPct val="70000"/>
              </a:lnSpc>
              <a:spcBef>
                <a:spcPct val="0"/>
              </a:spcBef>
            </a:pPr>
            <a:r>
              <a:rPr lang="en-US" altLang="zh-CN" sz="2600" dirty="0">
                <a:solidFill>
                  <a:srgbClr val="3333FF"/>
                </a:solidFill>
              </a:rPr>
              <a:t>          else</a:t>
            </a:r>
          </a:p>
          <a:p>
            <a:pPr lvl="2" indent="-247650" algn="just" fontAlgn="base">
              <a:lnSpc>
                <a:spcPct val="70000"/>
              </a:lnSpc>
              <a:spcBef>
                <a:spcPct val="0"/>
              </a:spcBef>
            </a:pPr>
            <a:r>
              <a:rPr lang="en-US" altLang="zh-CN" sz="2600" dirty="0">
                <a:solidFill>
                  <a:srgbClr val="3333FF"/>
                </a:solidFill>
              </a:rPr>
              <a:t>                p</a:t>
            </a:r>
            <a:r>
              <a:rPr lang="en-US" altLang="zh-CN" sz="2600" dirty="0">
                <a:solidFill>
                  <a:srgbClr val="3333FF"/>
                </a:solidFill>
                <a:latin typeface="宋体" charset="-122"/>
                <a:ea typeface="宋体" charset="-122"/>
              </a:rPr>
              <a:t>-</a:t>
            </a:r>
            <a:r>
              <a:rPr lang="en-US" altLang="zh-CN" sz="2600" dirty="0">
                <a:solidFill>
                  <a:srgbClr val="3333FF"/>
                </a:solidFill>
              </a:rPr>
              <a:t>&gt;link=q;       </a:t>
            </a:r>
            <a:r>
              <a:rPr lang="en-US" altLang="zh-CN" sz="2200" dirty="0">
                <a:solidFill>
                  <a:srgbClr val="3333FF"/>
                </a:solidFill>
              </a:rPr>
              <a:t>/* </a:t>
            </a:r>
            <a:r>
              <a:rPr lang="zh-CN" altLang="en-US" sz="2200" dirty="0">
                <a:solidFill>
                  <a:srgbClr val="3333FF"/>
                </a:solidFill>
                <a:ea typeface="幼圆" pitchFamily="49" charset="-122"/>
              </a:rPr>
              <a:t>将新结点链接在链表尾部</a:t>
            </a:r>
            <a:r>
              <a:rPr lang="zh-CN" altLang="en-US" sz="2200" dirty="0">
                <a:solidFill>
                  <a:srgbClr val="3333FF"/>
                </a:solidFill>
              </a:rPr>
              <a:t> */</a:t>
            </a:r>
          </a:p>
          <a:p>
            <a:pPr algn="just" fontAlgn="base">
              <a:lnSpc>
                <a:spcPct val="65000"/>
              </a:lnSpc>
              <a:spcBef>
                <a:spcPct val="0"/>
              </a:spcBef>
            </a:pPr>
            <a:r>
              <a:rPr lang="zh-CN" altLang="en-US" sz="2600" dirty="0">
                <a:solidFill>
                  <a:srgbClr val="00297C"/>
                </a:solidFill>
              </a:rPr>
              <a:t>                  </a:t>
            </a:r>
          </a:p>
          <a:p>
            <a:pPr algn="just" fontAlgn="base">
              <a:lnSpc>
                <a:spcPct val="65000"/>
              </a:lnSpc>
              <a:spcBef>
                <a:spcPct val="0"/>
              </a:spcBef>
            </a:pPr>
            <a:r>
              <a:rPr lang="en-US" altLang="zh-CN" sz="2600" dirty="0">
                <a:solidFill>
                  <a:srgbClr val="00297C"/>
                </a:solidFill>
              </a:rPr>
              <a:t>	       p=q;</a:t>
            </a:r>
          </a:p>
          <a:p>
            <a:pPr algn="just" fontAlgn="base">
              <a:lnSpc>
                <a:spcPct val="65000"/>
              </a:lnSpc>
              <a:spcBef>
                <a:spcPct val="0"/>
              </a:spcBef>
            </a:pPr>
            <a:r>
              <a:rPr lang="en-US" altLang="zh-CN" sz="2600" dirty="0">
                <a:solidFill>
                  <a:srgbClr val="00297C"/>
                </a:solidFill>
              </a:rPr>
              <a:t>             }</a:t>
            </a:r>
          </a:p>
          <a:p>
            <a:pPr algn="just" fontAlgn="base">
              <a:lnSpc>
                <a:spcPct val="65000"/>
              </a:lnSpc>
              <a:spcBef>
                <a:spcPct val="0"/>
              </a:spcBef>
            </a:pPr>
            <a:r>
              <a:rPr lang="en-US" altLang="zh-CN" sz="2600" dirty="0">
                <a:solidFill>
                  <a:srgbClr val="00297C"/>
                </a:solidFill>
              </a:rPr>
              <a:t>             return list;</a:t>
            </a:r>
          </a:p>
          <a:p>
            <a:pPr algn="just" fontAlgn="base">
              <a:lnSpc>
                <a:spcPct val="65000"/>
              </a:lnSpc>
              <a:spcBef>
                <a:spcPct val="0"/>
              </a:spcBef>
            </a:pPr>
            <a:r>
              <a:rPr lang="zh-CN" altLang="zh-CN" sz="2600" dirty="0">
                <a:solidFill>
                  <a:srgbClr val="00297C"/>
                </a:solidFill>
              </a:rPr>
              <a:t>        </a:t>
            </a:r>
            <a:r>
              <a:rPr lang="zh-CN" altLang="en-US" sz="2600" dirty="0">
                <a:solidFill>
                  <a:srgbClr val="00297C"/>
                </a:solidFill>
              </a:rPr>
              <a:t>}</a:t>
            </a:r>
            <a:endParaRPr lang="en-US" altLang="zh-CN" sz="2600" dirty="0">
              <a:solidFill>
                <a:srgbClr val="00297C"/>
              </a:solidFill>
            </a:endParaRPr>
          </a:p>
        </p:txBody>
      </p:sp>
      <p:grpSp>
        <p:nvGrpSpPr>
          <p:cNvPr id="2" name="Group 12"/>
          <p:cNvGrpSpPr>
            <a:grpSpLocks/>
          </p:cNvGrpSpPr>
          <p:nvPr/>
        </p:nvGrpSpPr>
        <p:grpSpPr bwMode="auto">
          <a:xfrm rot="-647433">
            <a:off x="8183564"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dirty="0">
                  <a:solidFill>
                    <a:srgbClr val="FF0000"/>
                  </a:solidFill>
                  <a:ea typeface="黑体" pitchFamily="2" charset="-122"/>
                </a:rPr>
                <a:t>算法</a:t>
              </a:r>
            </a:p>
          </p:txBody>
        </p:sp>
      </p:grpSp>
      <p:grpSp>
        <p:nvGrpSpPr>
          <p:cNvPr id="3" name="Group 28"/>
          <p:cNvGrpSpPr>
            <a:grpSpLocks/>
          </p:cNvGrpSpPr>
          <p:nvPr/>
        </p:nvGrpSpPr>
        <p:grpSpPr bwMode="auto">
          <a:xfrm>
            <a:off x="2788443"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4497634"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dirty="0">
                  <a:solidFill>
                    <a:srgbClr val="FF3300"/>
                  </a:solidFill>
                  <a:ea typeface="幼圆" pitchFamily="49" charset="-122"/>
                </a:rPr>
                <a:t>时间复杂度</a:t>
              </a:r>
              <a:r>
                <a:rPr lang="en-US" altLang="zh-CN" sz="2900" dirty="0">
                  <a:solidFill>
                    <a:srgbClr val="FF3300"/>
                  </a:solidFill>
                  <a:ea typeface="幼圆" pitchFamily="49" charset="-122"/>
                </a:rPr>
                <a:t>O(n)</a:t>
              </a:r>
              <a:endParaRPr lang="zh-CN" altLang="en-US" sz="290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199456" y="1052736"/>
            <a:ext cx="828092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a:solidFill>
                    <a:srgbClr val="002F8C"/>
                  </a:solidFill>
                  <a:latin typeface="幼圆" pitchFamily="49" charset="-122"/>
                  <a:ea typeface="幼圆" pitchFamily="49" charset="-122"/>
                </a:rPr>
                <a:t>    数据元素之间具有的逻辑关系为</a:t>
              </a:r>
              <a:r>
                <a:rPr lang="zh-CN" altLang="en-US" sz="310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a:solidFill>
                    <a:schemeClr val="accent2"/>
                  </a:solidFill>
                  <a:latin typeface="幼圆" pitchFamily="49" charset="-122"/>
                  <a:ea typeface="幼圆" pitchFamily="49" charset="-122"/>
                </a:rPr>
                <a:t>性关系</a:t>
              </a:r>
              <a:r>
                <a:rPr lang="zh-CN" altLang="en-US" sz="3100">
                  <a:solidFill>
                    <a:srgbClr val="002F8C"/>
                  </a:solidFill>
                  <a:latin typeface="幼圆" pitchFamily="49" charset="-122"/>
                  <a:ea typeface="幼圆" pitchFamily="49" charset="-122"/>
                </a:rPr>
                <a:t>的数据元素集合称为       ，数</a:t>
              </a:r>
              <a:endParaRPr lang="en-US" altLang="zh-CN" sz="310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a:solidFill>
                    <a:srgbClr val="002F8C"/>
                  </a:solidFill>
                  <a:latin typeface="幼圆" pitchFamily="49" charset="-122"/>
                  <a:ea typeface="幼圆" pitchFamily="49" charset="-122"/>
                </a:rPr>
                <a:t>据元素的个数</a:t>
              </a:r>
              <a:r>
                <a:rPr lang="en-US" altLang="en-US" sz="3100">
                  <a:solidFill>
                    <a:srgbClr val="002F8C"/>
                  </a:solidFill>
                  <a:ea typeface="幼圆" pitchFamily="49" charset="-122"/>
                </a:rPr>
                <a:t>n</a:t>
              </a:r>
              <a:r>
                <a:rPr lang="zh-CN" altLang="en-US" sz="3100">
                  <a:solidFill>
                    <a:srgbClr val="002F8C"/>
                  </a:solidFill>
                  <a:latin typeface="幼圆" pitchFamily="49" charset="-122"/>
                  <a:ea typeface="幼圆" pitchFamily="49" charset="-122"/>
                </a:rPr>
                <a:t>为线性表的长度,长度为</a:t>
              </a:r>
              <a:r>
                <a:rPr lang="zh-CN" altLang="en-US" sz="3100">
                  <a:solidFill>
                    <a:srgbClr val="002F8C"/>
                  </a:solidFill>
                  <a:ea typeface="幼圆" pitchFamily="49" charset="-122"/>
                </a:rPr>
                <a:t>0</a:t>
              </a:r>
              <a:endParaRPr lang="en-US" altLang="zh-CN" sz="3100">
                <a:solidFill>
                  <a:srgbClr val="002F8C"/>
                </a:solidFill>
                <a:ea typeface="幼圆" pitchFamily="49" charset="-122"/>
              </a:endParaRPr>
            </a:p>
            <a:p>
              <a:pPr eaLnBrk="1" fontAlgn="base" hangingPunct="1">
                <a:lnSpc>
                  <a:spcPct val="150000"/>
                </a:lnSpc>
                <a:spcBef>
                  <a:spcPct val="0"/>
                </a:spcBef>
              </a:pPr>
              <a:r>
                <a:rPr lang="zh-CN" altLang="en-US" sz="310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289"/>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891481" y="117698"/>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1251200" y="5014093"/>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dirty="0">
                <a:solidFill>
                  <a:srgbClr val="000099"/>
                </a:solidFill>
                <a:latin typeface="幼圆" pitchFamily="49" charset="-122"/>
                <a:ea typeface="幼圆" pitchFamily="49" charset="-122"/>
              </a:rPr>
              <a:t>（</a:t>
            </a:r>
            <a:r>
              <a:rPr lang="en-US" altLang="zh-CN" sz="3100" dirty="0">
                <a:solidFill>
                  <a:srgbClr val="000099"/>
                </a:solidFill>
                <a:latin typeface="幼圆" pitchFamily="49" charset="-122"/>
                <a:ea typeface="幼圆" pitchFamily="49" charset="-122"/>
              </a:rPr>
              <a:t>1</a:t>
            </a:r>
            <a:r>
              <a:rPr lang="zh-CN" altLang="en-US" sz="3100" dirty="0">
                <a:solidFill>
                  <a:srgbClr val="000099"/>
                </a:solidFill>
                <a:latin typeface="幼圆" pitchFamily="49" charset="-122"/>
                <a:ea typeface="幼圆" pitchFamily="49" charset="-122"/>
              </a:rPr>
              <a:t>）同一性 （</a:t>
            </a:r>
            <a:r>
              <a:rPr lang="en-US" altLang="zh-CN" sz="3100" dirty="0">
                <a:solidFill>
                  <a:srgbClr val="000099"/>
                </a:solidFill>
                <a:latin typeface="幼圆" pitchFamily="49" charset="-122"/>
                <a:ea typeface="幼圆" pitchFamily="49" charset="-122"/>
              </a:rPr>
              <a:t>2</a:t>
            </a:r>
            <a:r>
              <a:rPr lang="zh-CN" altLang="en-US" sz="3100" dirty="0">
                <a:solidFill>
                  <a:srgbClr val="000099"/>
                </a:solidFill>
                <a:latin typeface="幼圆" pitchFamily="49" charset="-122"/>
                <a:ea typeface="幼圆" pitchFamily="49" charset="-122"/>
              </a:rPr>
              <a:t>）有穷性  （</a:t>
            </a:r>
            <a:r>
              <a:rPr lang="en-US" altLang="zh-CN" sz="3100" dirty="0">
                <a:solidFill>
                  <a:srgbClr val="000099"/>
                </a:solidFill>
                <a:latin typeface="幼圆" pitchFamily="49" charset="-122"/>
                <a:ea typeface="幼圆" pitchFamily="49" charset="-122"/>
              </a:rPr>
              <a:t>3</a:t>
            </a:r>
            <a:r>
              <a:rPr lang="zh-CN" altLang="en-US" sz="3100" dirty="0">
                <a:solidFill>
                  <a:srgbClr val="000099"/>
                </a:solidFill>
                <a:latin typeface="幼圆" pitchFamily="49" charset="-122"/>
                <a:ea typeface="幼圆" pitchFamily="49" charset="-122"/>
              </a:rPr>
              <a:t>）有序性</a:t>
            </a:r>
            <a:endParaRPr lang="zh-CN" altLang="en-US" sz="310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45344" y="56592"/>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dirty="0">
                  <a:solidFill>
                    <a:srgbClr val="CC0000"/>
                  </a:solidFill>
                  <a:latin typeface="黑体" pitchFamily="2" charset="-122"/>
                  <a:ea typeface="黑体" pitchFamily="2" charset="-122"/>
                </a:rPr>
                <a:t> </a:t>
              </a:r>
              <a:r>
                <a:rPr kumimoji="1" lang="en-US" altLang="zh-CN" sz="2900" dirty="0">
                  <a:solidFill>
                    <a:srgbClr val="CC0000"/>
                  </a:solidFill>
                  <a:ea typeface="黑体" pitchFamily="2" charset="-122"/>
                </a:rPr>
                <a:t>2</a:t>
              </a:r>
              <a:r>
                <a:rPr kumimoji="1" lang="zh-CN" altLang="en-US" sz="290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2176463" y="2133600"/>
            <a:ext cx="7227888" cy="1358900"/>
            <a:chOff x="487" y="1440"/>
            <a:chExt cx="4553" cy="856"/>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69" y="1876"/>
              <a:ext cx="275" cy="291"/>
            </a:xfrm>
            <a:prstGeom prst="rect">
              <a:avLst/>
            </a:prstGeom>
            <a:noFill/>
            <a:ln w="12700" cap="sq">
              <a:noFill/>
              <a:miter lim="800000"/>
              <a:headEnd/>
              <a:tailEnd/>
            </a:ln>
          </p:spPr>
          <p:txBody>
            <a:bodyPr wrap="none">
              <a:spAutoFit/>
            </a:bodyPr>
            <a:lstStyle/>
            <a:p>
              <a:pPr algn="ctr" eaLnBrk="1" fontAlgn="base" hangingPunct="1"/>
              <a:r>
                <a:rPr kumimoji="1" lang="zh-CN" altLang="en-US" sz="2400">
                  <a:solidFill>
                    <a:srgbClr val="000099"/>
                  </a:solidFill>
                  <a:ea typeface="宋体" charset="-122"/>
                </a:rPr>
                <a:t>…</a:t>
              </a:r>
            </a:p>
          </p:txBody>
        </p:sp>
        <p:sp>
          <p:nvSpPr>
            <p:cNvPr id="9246" name="Rectangle 23"/>
            <p:cNvSpPr>
              <a:spLocks noChangeArrowheads="1"/>
            </p:cNvSpPr>
            <p:nvPr/>
          </p:nvSpPr>
          <p:spPr bwMode="auto">
            <a:xfrm>
              <a:off x="3765" y="1872"/>
              <a:ext cx="275" cy="291"/>
            </a:xfrm>
            <a:prstGeom prst="rect">
              <a:avLst/>
            </a:prstGeom>
            <a:noFill/>
            <a:ln w="12700" cap="sq">
              <a:noFill/>
              <a:miter lim="800000"/>
              <a:headEnd/>
              <a:tailEnd/>
            </a:ln>
          </p:spPr>
          <p:txBody>
            <a:bodyPr wrap="none">
              <a:spAutoFit/>
            </a:bodyPr>
            <a:lstStyle/>
            <a:p>
              <a:pPr algn="ctr" eaLnBrk="1" fontAlgn="base" hangingPunct="1"/>
              <a:r>
                <a:rPr kumimoji="1" lang="zh-CN" altLang="en-US" sz="2400">
                  <a:solidFill>
                    <a:srgbClr val="000099"/>
                  </a:solidFill>
                  <a:ea typeface="宋体" charset="-122"/>
                </a:rPr>
                <a:t>…</a:t>
              </a:r>
            </a:p>
          </p:txBody>
        </p:sp>
        <p:sp>
          <p:nvSpPr>
            <p:cNvPr id="9247" name="Text Box 24"/>
            <p:cNvSpPr txBox="1">
              <a:spLocks noChangeArrowheads="1"/>
            </p:cNvSpPr>
            <p:nvPr/>
          </p:nvSpPr>
          <p:spPr bwMode="auto">
            <a:xfrm>
              <a:off x="487" y="1440"/>
              <a:ext cx="393" cy="388"/>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2" y="1957"/>
              <a:ext cx="206" cy="339"/>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4953000" y="4127501"/>
            <a:ext cx="2209800" cy="549275"/>
          </a:xfrm>
          <a:prstGeom prst="rect">
            <a:avLst/>
          </a:prstGeom>
          <a:noFill/>
          <a:ln w="9525">
            <a:noFill/>
            <a:miter lim="800000"/>
            <a:headEnd/>
            <a:tailEnd/>
          </a:ln>
        </p:spPr>
        <p:txBody>
          <a:bodyPr>
            <a:spAutoFit/>
          </a:bodyPr>
          <a:lstStyle/>
          <a:p>
            <a:pPr algn="ctr"/>
            <a:r>
              <a:rPr lang="en-US" altLang="zh-CN" sz="3000">
                <a:solidFill>
                  <a:srgbClr val="000099"/>
                </a:solidFill>
              </a:rPr>
              <a:t>p=p</a:t>
            </a:r>
            <a:r>
              <a:rPr lang="en-US" altLang="zh-CN" sz="3000">
                <a:solidFill>
                  <a:srgbClr val="000099"/>
                </a:solidFill>
                <a:latin typeface="宋体" charset="-122"/>
                <a:ea typeface="宋体" charset="-122"/>
              </a:rPr>
              <a:t>-</a:t>
            </a:r>
            <a:r>
              <a:rPr lang="en-US" altLang="zh-CN" sz="3000">
                <a:solidFill>
                  <a:srgbClr val="000099"/>
                </a:solidFill>
              </a:rPr>
              <a:t>&gt;link;</a:t>
            </a:r>
            <a:endParaRPr lang="zh-CN" altLang="en-US" sz="3000">
              <a:solidFill>
                <a:srgbClr val="000099"/>
              </a:solidFill>
            </a:endParaRPr>
          </a:p>
        </p:txBody>
      </p:sp>
      <p:sp>
        <p:nvSpPr>
          <p:cNvPr id="436252" name="Text Box 28"/>
          <p:cNvSpPr txBox="1">
            <a:spLocks noChangeArrowheads="1"/>
          </p:cNvSpPr>
          <p:nvPr/>
        </p:nvSpPr>
        <p:spPr bwMode="auto">
          <a:xfrm>
            <a:off x="2740510" y="3235325"/>
            <a:ext cx="359394" cy="553998"/>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4953000" y="4572000"/>
            <a:ext cx="1219200" cy="565150"/>
          </a:xfrm>
          <a:prstGeom prst="rect">
            <a:avLst/>
          </a:prstGeom>
          <a:noFill/>
          <a:ln w="9525">
            <a:noFill/>
            <a:miter lim="800000"/>
            <a:headEnd/>
            <a:tailEnd/>
          </a:ln>
        </p:spPr>
        <p:txBody>
          <a:bodyPr>
            <a:spAutoFit/>
          </a:bodyPr>
          <a:lstStyle/>
          <a:p>
            <a:pPr algn="ctr"/>
            <a:r>
              <a:rPr lang="en-US" altLang="zh-CN" sz="3100">
                <a:solidFill>
                  <a:schemeClr val="accent2"/>
                </a:solidFill>
              </a:rPr>
              <a:t>n++;</a:t>
            </a:r>
            <a:endParaRPr lang="zh-CN" altLang="en-US" sz="3100">
              <a:solidFill>
                <a:schemeClr val="accent2"/>
              </a:solidFill>
            </a:endParaRPr>
          </a:p>
        </p:txBody>
      </p:sp>
      <p:sp>
        <p:nvSpPr>
          <p:cNvPr id="436260" name="Text Box 36"/>
          <p:cNvSpPr txBox="1">
            <a:spLocks noChangeArrowheads="1"/>
          </p:cNvSpPr>
          <p:nvPr/>
        </p:nvSpPr>
        <p:spPr bwMode="auto">
          <a:xfrm>
            <a:off x="9545639" y="3313113"/>
            <a:ext cx="992579" cy="400110"/>
          </a:xfrm>
          <a:prstGeom prst="rect">
            <a:avLst/>
          </a:prstGeom>
          <a:noFill/>
          <a:ln w="12700" cap="sq">
            <a:noFill/>
            <a:miter lim="800000"/>
            <a:headEnd/>
            <a:tailEnd/>
          </a:ln>
        </p:spPr>
        <p:txBody>
          <a:bodyPr wrap="none">
            <a:spAutoFit/>
          </a:bodyPr>
          <a:lstStyle/>
          <a:p>
            <a:r>
              <a:rPr lang="zh-CN" altLang="en-US" sz="2000" b="1" dirty="0">
                <a:solidFill>
                  <a:srgbClr val="0000CC"/>
                </a:solidFill>
              </a:rPr>
              <a:t>=</a:t>
            </a:r>
            <a:r>
              <a:rPr lang="en-US" altLang="zh-CN" sz="2000" b="1" dirty="0">
                <a:solidFill>
                  <a:srgbClr val="0000CC"/>
                </a:solidFill>
              </a:rPr>
              <a:t>=NULL</a:t>
            </a:r>
          </a:p>
        </p:txBody>
      </p:sp>
      <p:grpSp>
        <p:nvGrpSpPr>
          <p:cNvPr id="10" name="Group 68"/>
          <p:cNvGrpSpPr>
            <a:grpSpLocks/>
          </p:cNvGrpSpPr>
          <p:nvPr/>
        </p:nvGrpSpPr>
        <p:grpSpPr bwMode="auto">
          <a:xfrm>
            <a:off x="5478463" y="5421314"/>
            <a:ext cx="2849785" cy="830262"/>
            <a:chOff x="2400" y="3415"/>
            <a:chExt cx="1387" cy="5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a:p>
          </p:txBody>
        </p:sp>
        <p:sp>
          <p:nvSpPr>
            <p:cNvPr id="9232" name="Text Box 49"/>
            <p:cNvSpPr txBox="1">
              <a:spLocks noChangeArrowheads="1"/>
            </p:cNvSpPr>
            <p:nvPr/>
          </p:nvSpPr>
          <p:spPr bwMode="auto">
            <a:xfrm>
              <a:off x="2448" y="3415"/>
              <a:ext cx="1339" cy="52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9319112" y="3284542"/>
            <a:ext cx="359394" cy="553998"/>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1981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dirty="0">
                <a:solidFill>
                  <a:schemeClr val="accent2"/>
                </a:solidFill>
              </a:rPr>
              <a:t>n=0;</a:t>
            </a:r>
          </a:p>
          <a:p>
            <a:pPr algn="r">
              <a:lnSpc>
                <a:spcPct val="90000"/>
              </a:lnSpc>
              <a:spcBef>
                <a:spcPct val="0"/>
              </a:spcBef>
            </a:pPr>
            <a:r>
              <a:rPr lang="en-US" altLang="zh-CN" sz="3100" dirty="0">
                <a:solidFill>
                  <a:schemeClr val="accent2"/>
                </a:solidFill>
              </a:rPr>
              <a:t>p=list;</a:t>
            </a:r>
            <a:endParaRPr lang="zh-CN" altLang="en-US" sz="3100" dirty="0">
              <a:solidFill>
                <a:schemeClr val="accent2"/>
              </a:solidFill>
            </a:endParaRPr>
          </a:p>
        </p:txBody>
      </p:sp>
      <p:sp>
        <p:nvSpPr>
          <p:cNvPr id="44" name="TextBox 43"/>
          <p:cNvSpPr txBox="1"/>
          <p:nvPr/>
        </p:nvSpPr>
        <p:spPr>
          <a:xfrm>
            <a:off x="7032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a:ea typeface="楷体" pitchFamily="49" charset="-122"/>
              </a:rPr>
              <a:t>list</a:t>
            </a:r>
            <a:r>
              <a:rPr lang="zh-CN" altLang="en-US" sz="2000" dirty="0">
                <a:ea typeface="楷体" pitchFamily="49" charset="-122"/>
              </a:rPr>
              <a:t>实际上就是一个指向链表头节点的指针。在实际使用时千万不要</a:t>
            </a:r>
            <a:r>
              <a:rPr lang="zh-CN" altLang="en-US" sz="2000" b="1" dirty="0">
                <a:solidFill>
                  <a:srgbClr val="FF0000"/>
                </a:solidFill>
                <a:ea typeface="楷体" pitchFamily="49" charset="-122"/>
              </a:rPr>
              <a:t>移动链表头结点指针！</a:t>
            </a:r>
            <a:r>
              <a:rPr lang="zh-CN" altLang="en-US" sz="2000" dirty="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5519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1561727" y="908497"/>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1631504" y="1268760"/>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dirty="0" err="1">
                <a:solidFill>
                  <a:srgbClr val="003399"/>
                </a:solidFill>
              </a:rPr>
              <a:t>int</a:t>
            </a:r>
            <a:r>
              <a:rPr lang="en-US" altLang="zh-CN" sz="2800" dirty="0">
                <a:solidFill>
                  <a:srgbClr val="003399"/>
                </a:solidFill>
              </a:rPr>
              <a:t> </a:t>
            </a:r>
            <a:r>
              <a:rPr lang="en-US" altLang="zh-CN" sz="2800" dirty="0" err="1">
                <a:solidFill>
                  <a:srgbClr val="003399"/>
                </a:solidFill>
              </a:rPr>
              <a:t>getLength</a:t>
            </a:r>
            <a:r>
              <a:rPr lang="en-US" altLang="zh-CN" sz="2800" dirty="0">
                <a:solidFill>
                  <a:srgbClr val="003399"/>
                </a:solidFill>
              </a:rPr>
              <a:t>( </a:t>
            </a:r>
            <a:r>
              <a:rPr lang="en-US" altLang="zh-CN" sz="2800" dirty="0" err="1">
                <a:solidFill>
                  <a:srgbClr val="003399"/>
                </a:solidFill>
              </a:rPr>
              <a:t>Nodeptr</a:t>
            </a:r>
            <a:r>
              <a:rPr lang="en-US" altLang="zh-CN" sz="2800" dirty="0">
                <a:solidFill>
                  <a:srgbClr val="003399"/>
                </a:solidFill>
              </a:rPr>
              <a:t> list )</a:t>
            </a:r>
          </a:p>
          <a:p>
            <a:pPr marL="381000" lvl="2" fontAlgn="base">
              <a:lnSpc>
                <a:spcPct val="80000"/>
              </a:lnSpc>
              <a:spcBef>
                <a:spcPct val="0"/>
              </a:spcBef>
            </a:pPr>
            <a:r>
              <a:rPr lang="en-US" altLang="zh-CN" sz="2800" dirty="0">
                <a:solidFill>
                  <a:srgbClr val="003399"/>
                </a:solidFill>
              </a:rPr>
              <a:t>{</a:t>
            </a:r>
          </a:p>
          <a:p>
            <a:pPr marL="381000" lvl="2" fontAlgn="base">
              <a:lnSpc>
                <a:spcPct val="80000"/>
              </a:lnSpc>
              <a:spcBef>
                <a:spcPct val="0"/>
              </a:spcBef>
            </a:pPr>
            <a:r>
              <a:rPr lang="en-US" altLang="zh-CN" sz="2800" dirty="0">
                <a:solidFill>
                  <a:srgbClr val="003399"/>
                </a:solidFill>
              </a:rPr>
              <a:t>      </a:t>
            </a:r>
            <a:r>
              <a:rPr lang="en-US" altLang="zh-CN" sz="2800" dirty="0" err="1">
                <a:solidFill>
                  <a:srgbClr val="003399"/>
                </a:solidFill>
              </a:rPr>
              <a:t>Nodeptr</a:t>
            </a:r>
            <a:r>
              <a:rPr lang="en-US" altLang="zh-CN" sz="2800" dirty="0">
                <a:solidFill>
                  <a:srgbClr val="003399"/>
                </a:solidFill>
              </a:rPr>
              <a:t> p;     </a:t>
            </a:r>
            <a:r>
              <a:rPr lang="en-US" altLang="zh-CN" sz="2200" dirty="0">
                <a:solidFill>
                  <a:srgbClr val="003399"/>
                </a:solidFill>
                <a:latin typeface="幼圆" pitchFamily="49" charset="-122"/>
                <a:ea typeface="幼圆" pitchFamily="49" charset="-122"/>
              </a:rPr>
              <a:t>/* p</a:t>
            </a:r>
            <a:r>
              <a:rPr lang="zh-CN" altLang="en-US" sz="2200" dirty="0">
                <a:solidFill>
                  <a:srgbClr val="003399"/>
                </a:solidFill>
                <a:latin typeface="幼圆" pitchFamily="49" charset="-122"/>
                <a:ea typeface="幼圆" pitchFamily="49" charset="-122"/>
              </a:rPr>
              <a:t>为遍历链表结点的指针 */</a:t>
            </a:r>
            <a:r>
              <a:rPr lang="en-US" altLang="zh-CN" sz="2800" dirty="0">
                <a:solidFill>
                  <a:srgbClr val="003399"/>
                </a:solidFill>
              </a:rPr>
              <a:t> </a:t>
            </a:r>
          </a:p>
          <a:p>
            <a:pPr marL="381000" lvl="2" fontAlgn="base">
              <a:lnSpc>
                <a:spcPct val="80000"/>
              </a:lnSpc>
              <a:spcBef>
                <a:spcPct val="0"/>
              </a:spcBef>
            </a:pPr>
            <a:r>
              <a:rPr lang="en-US" altLang="zh-CN" sz="2800" dirty="0">
                <a:solidFill>
                  <a:srgbClr val="003399"/>
                </a:solidFill>
              </a:rPr>
              <a:t>      </a:t>
            </a:r>
            <a:r>
              <a:rPr lang="en-US" altLang="zh-CN" sz="2800" dirty="0" err="1">
                <a:solidFill>
                  <a:srgbClr val="003399"/>
                </a:solidFill>
              </a:rPr>
              <a:t>int</a:t>
            </a:r>
            <a:r>
              <a:rPr lang="en-US" altLang="zh-CN" sz="2800" dirty="0">
                <a:solidFill>
                  <a:srgbClr val="003399"/>
                </a:solidFill>
              </a:rPr>
              <a:t> n=0;                  </a:t>
            </a:r>
            <a:r>
              <a:rPr lang="en-US" altLang="zh-CN" sz="2200" dirty="0">
                <a:solidFill>
                  <a:srgbClr val="003399"/>
                </a:solidFill>
              </a:rPr>
              <a:t>/* </a:t>
            </a:r>
            <a:r>
              <a:rPr lang="zh-CN" altLang="en-US" sz="2200" dirty="0">
                <a:solidFill>
                  <a:srgbClr val="003399"/>
                </a:solidFill>
                <a:latin typeface="幼圆" pitchFamily="49" charset="-122"/>
                <a:ea typeface="幼圆" pitchFamily="49" charset="-122"/>
              </a:rPr>
              <a:t>链表的长度</a:t>
            </a:r>
            <a:r>
              <a:rPr lang="zh-CN" altLang="zh-CN" sz="2200" dirty="0">
                <a:solidFill>
                  <a:srgbClr val="003399"/>
                </a:solidFill>
                <a:latin typeface="幼圆" pitchFamily="49" charset="-122"/>
                <a:ea typeface="幼圆" pitchFamily="49" charset="-122"/>
              </a:rPr>
              <a:t>置</a:t>
            </a:r>
            <a:r>
              <a:rPr lang="zh-CN" altLang="en-US" sz="2200" dirty="0">
                <a:solidFill>
                  <a:srgbClr val="003399"/>
                </a:solidFill>
                <a:latin typeface="幼圆" pitchFamily="49" charset="-122"/>
                <a:ea typeface="幼圆" pitchFamily="49" charset="-122"/>
              </a:rPr>
              <a:t>初值</a:t>
            </a:r>
            <a:r>
              <a:rPr lang="zh-CN" altLang="en-US" sz="2200" dirty="0">
                <a:solidFill>
                  <a:srgbClr val="003399"/>
                </a:solidFill>
                <a:ea typeface="幼圆" pitchFamily="49" charset="-122"/>
              </a:rPr>
              <a:t>0</a:t>
            </a:r>
            <a:r>
              <a:rPr lang="zh-CN" altLang="en-US" sz="2200" dirty="0">
                <a:solidFill>
                  <a:srgbClr val="003399"/>
                </a:solidFill>
                <a:latin typeface="宋体" charset="-122"/>
              </a:rPr>
              <a:t> */</a:t>
            </a:r>
            <a:r>
              <a:rPr lang="zh-CN" altLang="en-US" sz="2500" dirty="0">
                <a:solidFill>
                  <a:srgbClr val="003399"/>
                </a:solidFill>
                <a:latin typeface="宋体" charset="-122"/>
              </a:rPr>
              <a:t> </a:t>
            </a:r>
            <a:endParaRPr lang="zh-CN" altLang="en-US" sz="2800" dirty="0">
              <a:solidFill>
                <a:srgbClr val="003399"/>
              </a:solidFill>
            </a:endParaRPr>
          </a:p>
          <a:p>
            <a:pPr marL="381000" lvl="2" algn="just" fontAlgn="base">
              <a:lnSpc>
                <a:spcPct val="80000"/>
              </a:lnSpc>
              <a:spcBef>
                <a:spcPct val="0"/>
              </a:spcBef>
            </a:pPr>
            <a:r>
              <a:rPr lang="zh-CN" altLang="zh-CN" sz="2800" dirty="0">
                <a:solidFill>
                  <a:srgbClr val="003399"/>
                </a:solidFill>
                <a:latin typeface="宋体" charset="-122"/>
              </a:rPr>
              <a:t>  </a:t>
            </a:r>
            <a:r>
              <a:rPr lang="en-US" altLang="zh-CN" sz="2800" dirty="0">
                <a:solidFill>
                  <a:srgbClr val="003399"/>
                </a:solidFill>
                <a:latin typeface="宋体" charset="-122"/>
              </a:rPr>
              <a:t> </a:t>
            </a:r>
            <a:r>
              <a:rPr lang="en-US" altLang="zh-CN" sz="2800" dirty="0">
                <a:solidFill>
                  <a:srgbClr val="003399"/>
                </a:solidFill>
              </a:rPr>
              <a:t>for(p=list; p!=NULL; p=p-&gt;link)</a:t>
            </a:r>
          </a:p>
          <a:p>
            <a:pPr marL="381000" lvl="2" algn="just" fontAlgn="base">
              <a:lnSpc>
                <a:spcPct val="80000"/>
              </a:lnSpc>
              <a:spcBef>
                <a:spcPct val="0"/>
              </a:spcBef>
            </a:pPr>
            <a:r>
              <a:rPr lang="en-US" altLang="zh-CN" sz="2200" dirty="0">
                <a:solidFill>
                  <a:srgbClr val="003399"/>
                </a:solidFill>
                <a:latin typeface="幼圆" pitchFamily="49" charset="-122"/>
                <a:ea typeface="幼圆" pitchFamily="49" charset="-122"/>
              </a:rPr>
              <a:t>                      /* p</a:t>
            </a:r>
            <a:r>
              <a:rPr lang="zh-CN" altLang="en-US" sz="2200" dirty="0">
                <a:solidFill>
                  <a:srgbClr val="003399"/>
                </a:solidFill>
                <a:latin typeface="幼圆" pitchFamily="49" charset="-122"/>
                <a:ea typeface="幼圆" pitchFamily="49" charset="-122"/>
              </a:rPr>
              <a:t>依次指向链表的下一结点 */</a:t>
            </a:r>
            <a:r>
              <a:rPr lang="zh-CN" altLang="en-US" dirty="0"/>
              <a:t> </a:t>
            </a:r>
            <a:endParaRPr lang="en-US" altLang="zh-CN" sz="2800" dirty="0">
              <a:solidFill>
                <a:srgbClr val="003399"/>
              </a:solidFill>
            </a:endParaRPr>
          </a:p>
          <a:p>
            <a:pPr marL="381000" lvl="2" fontAlgn="base">
              <a:lnSpc>
                <a:spcPct val="80000"/>
              </a:lnSpc>
              <a:spcBef>
                <a:spcPct val="0"/>
              </a:spcBef>
            </a:pPr>
            <a:r>
              <a:rPr lang="en-US" altLang="zh-CN" sz="2800" dirty="0">
                <a:solidFill>
                  <a:srgbClr val="003399"/>
                </a:solidFill>
              </a:rPr>
              <a:t>            n++;    	</a:t>
            </a:r>
            <a:r>
              <a:rPr lang="zh-CN" altLang="en-US" sz="2800" dirty="0">
                <a:solidFill>
                  <a:srgbClr val="003399"/>
                </a:solidFill>
              </a:rPr>
              <a:t>　　</a:t>
            </a:r>
            <a:r>
              <a:rPr lang="en-US" altLang="zh-CN" sz="2200" dirty="0">
                <a:solidFill>
                  <a:srgbClr val="003399"/>
                </a:solidFill>
                <a:latin typeface="幼圆" pitchFamily="49" charset="-122"/>
                <a:ea typeface="幼圆" pitchFamily="49" charset="-122"/>
              </a:rPr>
              <a:t>/* </a:t>
            </a:r>
            <a:r>
              <a:rPr lang="zh-CN" altLang="en-US" sz="2200" dirty="0">
                <a:solidFill>
                  <a:srgbClr val="003399"/>
                </a:solidFill>
                <a:latin typeface="幼圆" pitchFamily="49" charset="-122"/>
                <a:ea typeface="幼圆" pitchFamily="49" charset="-122"/>
              </a:rPr>
              <a:t>对链表结点累计计数 */</a:t>
            </a:r>
            <a:r>
              <a:rPr lang="zh-CN" altLang="en-US" dirty="0"/>
              <a:t> </a:t>
            </a:r>
            <a:endParaRPr lang="en-US" altLang="zh-CN" sz="2800" dirty="0">
              <a:solidFill>
                <a:srgbClr val="003399"/>
              </a:solidFill>
            </a:endParaRPr>
          </a:p>
          <a:p>
            <a:pPr marL="381000" lvl="2" algn="just" fontAlgn="base">
              <a:lnSpc>
                <a:spcPct val="80000"/>
              </a:lnSpc>
              <a:spcBef>
                <a:spcPct val="0"/>
              </a:spcBef>
            </a:pPr>
            <a:r>
              <a:rPr lang="en-US" altLang="zh-CN" sz="2800" dirty="0">
                <a:solidFill>
                  <a:srgbClr val="003399"/>
                </a:solidFill>
              </a:rPr>
              <a:t>      </a:t>
            </a:r>
          </a:p>
          <a:p>
            <a:pPr marL="381000" lvl="2" algn="just" fontAlgn="base">
              <a:lnSpc>
                <a:spcPct val="80000"/>
              </a:lnSpc>
              <a:spcBef>
                <a:spcPct val="0"/>
              </a:spcBef>
            </a:pPr>
            <a:r>
              <a:rPr lang="en-US" altLang="zh-CN" sz="2800" dirty="0">
                <a:solidFill>
                  <a:srgbClr val="003399"/>
                </a:solidFill>
              </a:rPr>
              <a:t>      return n;                   </a:t>
            </a:r>
            <a:r>
              <a:rPr lang="en-US" altLang="zh-CN" sz="2200" dirty="0">
                <a:solidFill>
                  <a:srgbClr val="003399"/>
                </a:solidFill>
              </a:rPr>
              <a:t>/* </a:t>
            </a:r>
            <a:r>
              <a:rPr lang="zh-CN" altLang="en-US" sz="2200" dirty="0">
                <a:solidFill>
                  <a:srgbClr val="003399"/>
                </a:solidFill>
                <a:latin typeface="宋体" charset="-122"/>
                <a:ea typeface="幼圆" pitchFamily="49" charset="-122"/>
              </a:rPr>
              <a:t>返回链表的长度</a:t>
            </a:r>
            <a:r>
              <a:rPr lang="en-US" altLang="en-US" sz="2200" dirty="0">
                <a:solidFill>
                  <a:srgbClr val="003399"/>
                </a:solidFill>
                <a:latin typeface="宋体" charset="-122"/>
              </a:rPr>
              <a:t>n </a:t>
            </a:r>
            <a:r>
              <a:rPr lang="en-US" altLang="zh-CN" sz="2200" dirty="0">
                <a:solidFill>
                  <a:srgbClr val="003399"/>
                </a:solidFill>
              </a:rPr>
              <a:t>*/</a:t>
            </a:r>
            <a:r>
              <a:rPr lang="en-US" altLang="zh-CN" sz="2800" dirty="0">
                <a:solidFill>
                  <a:srgbClr val="003399"/>
                </a:solidFill>
              </a:rPr>
              <a:t> </a:t>
            </a:r>
            <a:endParaRPr lang="en-US" altLang="zh-CN" sz="2800" dirty="0">
              <a:solidFill>
                <a:srgbClr val="003399"/>
              </a:solidFill>
              <a:latin typeface="宋体" charset="-122"/>
            </a:endParaRPr>
          </a:p>
          <a:p>
            <a:pPr algn="just" fontAlgn="base">
              <a:lnSpc>
                <a:spcPct val="80000"/>
              </a:lnSpc>
              <a:spcBef>
                <a:spcPct val="0"/>
              </a:spcBef>
            </a:pPr>
            <a:r>
              <a:rPr lang="zh-CN" altLang="en-US" sz="2800" dirty="0">
                <a:solidFill>
                  <a:srgbClr val="003399"/>
                </a:solidFill>
                <a:latin typeface="宋体" charset="-122"/>
              </a:rPr>
              <a:t>  </a:t>
            </a:r>
            <a:r>
              <a:rPr lang="en-US" altLang="zh-CN" sz="2800" dirty="0">
                <a:solidFill>
                  <a:srgbClr val="003399"/>
                </a:solidFill>
              </a:rPr>
              <a:t>}</a:t>
            </a:r>
            <a:endParaRPr lang="zh-CN" altLang="en-US" sz="2800" dirty="0">
              <a:solidFill>
                <a:srgbClr val="003399"/>
              </a:solidFill>
            </a:endParaRPr>
          </a:p>
        </p:txBody>
      </p:sp>
      <p:grpSp>
        <p:nvGrpSpPr>
          <p:cNvPr id="2" name="Group 5"/>
          <p:cNvGrpSpPr>
            <a:grpSpLocks/>
          </p:cNvGrpSpPr>
          <p:nvPr/>
        </p:nvGrpSpPr>
        <p:grpSpPr bwMode="auto">
          <a:xfrm>
            <a:off x="1093415" y="149672"/>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a:solidFill>
                    <a:srgbClr val="FF3300"/>
                  </a:solidFill>
                  <a:ea typeface="黑体" pitchFamily="2" charset="-122"/>
                </a:rPr>
                <a:t>算法</a:t>
              </a:r>
            </a:p>
          </p:txBody>
        </p:sp>
      </p:grpSp>
      <p:sp>
        <p:nvSpPr>
          <p:cNvPr id="598025" name="Rectangle 9"/>
          <p:cNvSpPr>
            <a:spLocks noChangeArrowheads="1"/>
          </p:cNvSpPr>
          <p:nvPr/>
        </p:nvSpPr>
        <p:spPr bwMode="auto">
          <a:xfrm>
            <a:off x="6528047" y="1268760"/>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dirty="0">
                <a:solidFill>
                  <a:srgbClr val="FF3300"/>
                </a:solidFill>
                <a:ea typeface="幼圆" pitchFamily="49" charset="-122"/>
              </a:rPr>
              <a:t>时间复杂度</a:t>
            </a:r>
            <a:r>
              <a:rPr lang="en-US" altLang="zh-CN" sz="3200" b="1" dirty="0">
                <a:solidFill>
                  <a:srgbClr val="FF3300"/>
                </a:solidFill>
                <a:ea typeface="幼圆" pitchFamily="49" charset="-122"/>
              </a:rPr>
              <a:t>O(n)</a:t>
            </a:r>
            <a:endParaRPr lang="zh-CN" altLang="en-US" sz="3200" b="1" dirty="0">
              <a:solidFill>
                <a:srgbClr val="FF3300"/>
              </a:solidFill>
              <a:ea typeface="幼圆" pitchFamily="49" charset="-122"/>
            </a:endParaRPr>
          </a:p>
        </p:txBody>
      </p:sp>
      <p:sp>
        <p:nvSpPr>
          <p:cNvPr id="598033" name="Text Box 17"/>
          <p:cNvSpPr txBox="1">
            <a:spLocks noChangeArrowheads="1"/>
          </p:cNvSpPr>
          <p:nvPr/>
        </p:nvSpPr>
        <p:spPr bwMode="auto">
          <a:xfrm>
            <a:off x="3720728" y="5755135"/>
            <a:ext cx="5688013" cy="549275"/>
          </a:xfrm>
          <a:prstGeom prst="rect">
            <a:avLst/>
          </a:prstGeom>
          <a:noFill/>
          <a:ln w="9525">
            <a:noFill/>
            <a:miter lim="800000"/>
            <a:headEnd/>
            <a:tailEnd/>
          </a:ln>
        </p:spPr>
        <p:txBody>
          <a:bodyPr>
            <a:spAutoFit/>
          </a:bodyPr>
          <a:lstStyle/>
          <a:p>
            <a:r>
              <a:rPr lang="zh-CN" altLang="en-US" sz="3000" dirty="0">
                <a:solidFill>
                  <a:srgbClr val="000099"/>
                </a:solidFill>
                <a:ea typeface="宋体" charset="-122"/>
              </a:rPr>
              <a:t>( </a:t>
            </a:r>
            <a:r>
              <a:rPr lang="en-US" altLang="zh-CN" sz="3000" dirty="0">
                <a:solidFill>
                  <a:srgbClr val="000099"/>
                </a:solidFill>
                <a:ea typeface="宋体" charset="-122"/>
              </a:rPr>
              <a:t>a</a:t>
            </a:r>
            <a:r>
              <a:rPr lang="en-US" altLang="zh-CN" sz="3000" baseline="-46000" dirty="0">
                <a:solidFill>
                  <a:srgbClr val="000099"/>
                </a:solidFill>
                <a:ea typeface="宋体" charset="-122"/>
              </a:rPr>
              <a:t>1</a:t>
            </a:r>
            <a:r>
              <a:rPr lang="en-US" altLang="zh-CN" sz="3000" dirty="0">
                <a:solidFill>
                  <a:srgbClr val="000099"/>
                </a:solidFill>
                <a:ea typeface="宋体" charset="-122"/>
              </a:rPr>
              <a:t>,  a</a:t>
            </a:r>
            <a:r>
              <a:rPr lang="en-US" altLang="zh-CN" sz="3000" baseline="-46000" dirty="0">
                <a:solidFill>
                  <a:srgbClr val="000099"/>
                </a:solidFill>
                <a:ea typeface="宋体" charset="-122"/>
              </a:rPr>
              <a:t>2</a:t>
            </a:r>
            <a:r>
              <a:rPr lang="en-US" altLang="zh-CN" sz="3000" dirty="0">
                <a:solidFill>
                  <a:srgbClr val="000099"/>
                </a:solidFill>
                <a:ea typeface="宋体" charset="-122"/>
              </a:rPr>
              <a:t>,  a</a:t>
            </a:r>
            <a:r>
              <a:rPr lang="en-US" altLang="zh-CN" sz="3000" baseline="-46000" dirty="0">
                <a:solidFill>
                  <a:srgbClr val="000099"/>
                </a:solidFill>
                <a:ea typeface="宋体" charset="-122"/>
              </a:rPr>
              <a:t>3</a:t>
            </a:r>
            <a:r>
              <a:rPr lang="en-US" altLang="zh-CN" sz="3000" dirty="0">
                <a:solidFill>
                  <a:srgbClr val="000099"/>
                </a:solidFill>
                <a:ea typeface="宋体" charset="-122"/>
              </a:rPr>
              <a:t>,   </a:t>
            </a:r>
            <a:r>
              <a:rPr lang="en-US" altLang="zh-CN" sz="3000" dirty="0">
                <a:solidFill>
                  <a:srgbClr val="000099"/>
                </a:solidFill>
                <a:ea typeface="宋体" charset="-122"/>
                <a:cs typeface="Times New Roman" pitchFamily="18" charset="0"/>
              </a:rPr>
              <a:t>… ,  </a:t>
            </a:r>
            <a:r>
              <a:rPr lang="en-US" altLang="zh-CN" sz="3000" dirty="0">
                <a:solidFill>
                  <a:srgbClr val="000099"/>
                </a:solidFill>
                <a:ea typeface="宋体" charset="-122"/>
              </a:rPr>
              <a:t>a</a:t>
            </a:r>
            <a:r>
              <a:rPr lang="en-US" altLang="zh-CN" sz="3000" baseline="-46000" dirty="0">
                <a:solidFill>
                  <a:srgbClr val="000099"/>
                </a:solidFill>
                <a:ea typeface="宋体" charset="-122"/>
              </a:rPr>
              <a:t>n–1</a:t>
            </a:r>
            <a:r>
              <a:rPr lang="en-US" altLang="zh-CN" sz="3000" dirty="0">
                <a:solidFill>
                  <a:srgbClr val="000099"/>
                </a:solidFill>
                <a:ea typeface="宋体" charset="-122"/>
              </a:rPr>
              <a:t>,  a</a:t>
            </a:r>
            <a:r>
              <a:rPr lang="en-US" altLang="zh-CN" sz="3000" baseline="-46000" dirty="0">
                <a:solidFill>
                  <a:srgbClr val="000099"/>
                </a:solidFill>
                <a:ea typeface="宋体" charset="-122"/>
              </a:rPr>
              <a:t>n </a:t>
            </a:r>
            <a:r>
              <a:rPr lang="en-US" altLang="zh-CN" sz="3000" dirty="0">
                <a:solidFill>
                  <a:srgbClr val="000099"/>
                </a:solidFill>
                <a:ea typeface="宋体" charset="-122"/>
              </a:rPr>
              <a:t>)  </a:t>
            </a:r>
            <a:r>
              <a:rPr lang="zh-CN" altLang="en-US" sz="3000" dirty="0">
                <a:solidFill>
                  <a:srgbClr val="000099"/>
                </a:solidFill>
                <a:ea typeface="宋体" charset="-122"/>
              </a:rPr>
              <a:t>求</a:t>
            </a:r>
            <a:r>
              <a:rPr lang="en-US" altLang="zh-CN" sz="300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3663950" y="1676400"/>
            <a:ext cx="6015038" cy="1422400"/>
            <a:chOff x="1226" y="1584"/>
            <a:chExt cx="3789" cy="896"/>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45" y="2016"/>
              <a:ext cx="275" cy="291"/>
            </a:xfrm>
            <a:prstGeom prst="rect">
              <a:avLst/>
            </a:prstGeom>
            <a:noFill/>
            <a:ln w="12700" cap="sq">
              <a:noFill/>
              <a:miter lim="800000"/>
              <a:headEnd/>
              <a:tailEnd/>
            </a:ln>
          </p:spPr>
          <p:txBody>
            <a:bodyPr wrap="none">
              <a:spAutoFit/>
            </a:bodyPr>
            <a:lstStyle/>
            <a:p>
              <a:pPr algn="ctr"/>
              <a:r>
                <a:rPr lang="zh-CN" altLang="en-US" sz="240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799" y="2112"/>
              <a:ext cx="216" cy="368"/>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26" y="1584"/>
              <a:ext cx="376" cy="368"/>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2782888" y="1989139"/>
            <a:ext cx="1103312" cy="896938"/>
            <a:chOff x="793" y="1787"/>
            <a:chExt cx="695" cy="565"/>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tx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tx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3" y="1787"/>
              <a:ext cx="215" cy="368"/>
            </a:xfrm>
            <a:prstGeom prst="rect">
              <a:avLst/>
            </a:prstGeom>
            <a:noFill/>
            <a:ln w="12700" cap="sq">
              <a:noFill/>
              <a:miter lim="800000"/>
              <a:headEnd/>
              <a:tailEnd/>
            </a:ln>
          </p:spPr>
          <p:txBody>
            <a:bodyPr wrap="squar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2895601" y="2439989"/>
            <a:ext cx="1039813" cy="584775"/>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3733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3173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3935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2244726" y="4522789"/>
            <a:ext cx="7516813" cy="1309687"/>
            <a:chOff x="454" y="2736"/>
            <a:chExt cx="4735" cy="825"/>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19" y="3097"/>
              <a:ext cx="275" cy="291"/>
            </a:xfrm>
            <a:prstGeom prst="rect">
              <a:avLst/>
            </a:prstGeom>
            <a:noFill/>
            <a:ln w="12700" cap="sq">
              <a:noFill/>
              <a:miter lim="800000"/>
              <a:headEnd/>
              <a:tailEnd/>
            </a:ln>
          </p:spPr>
          <p:txBody>
            <a:bodyPr wrap="none">
              <a:spAutoFit/>
            </a:bodyPr>
            <a:lstStyle/>
            <a:p>
              <a:pPr algn="ctr"/>
              <a:r>
                <a:rPr lang="zh-CN" altLang="en-US" sz="240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3" y="3193"/>
              <a:ext cx="216" cy="368"/>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878" y="3164"/>
              <a:ext cx="517" cy="368"/>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54" y="2736"/>
              <a:ext cx="376" cy="368"/>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4200525" y="3313114"/>
            <a:ext cx="2133600" cy="547687"/>
            <a:chOff x="1632" y="2151"/>
            <a:chExt cx="1344"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a:p>
          </p:txBody>
        </p:sp>
        <p:sp>
          <p:nvSpPr>
            <p:cNvPr id="15377" name="Text Box 81"/>
            <p:cNvSpPr txBox="1">
              <a:spLocks noChangeArrowheads="1"/>
            </p:cNvSpPr>
            <p:nvPr/>
          </p:nvSpPr>
          <p:spPr bwMode="auto">
            <a:xfrm>
              <a:off x="1649" y="2151"/>
              <a:ext cx="1281" cy="330"/>
            </a:xfrm>
            <a:prstGeom prst="rect">
              <a:avLst/>
            </a:prstGeom>
            <a:noFill/>
            <a:ln w="12700" cap="sq">
              <a:noFill/>
              <a:miter lim="800000"/>
              <a:headEnd/>
              <a:tailEnd/>
            </a:ln>
          </p:spPr>
          <p:txBody>
            <a:bodyPr wrap="none">
              <a:spAutoFit/>
            </a:bodyPr>
            <a:lstStyle/>
            <a:p>
              <a:r>
                <a:rPr kumimoji="1" lang="en-US" altLang="zh-CN" sz="2800">
                  <a:solidFill>
                    <a:srgbClr val="00297C"/>
                  </a:solidFill>
                  <a:ea typeface="黑体" pitchFamily="2" charset="-122"/>
                </a:rPr>
                <a:t>p</a:t>
              </a:r>
              <a:r>
                <a:rPr kumimoji="1" lang="en-US" altLang="zh-CN" sz="2800">
                  <a:solidFill>
                    <a:srgbClr val="00297C"/>
                  </a:solidFill>
                  <a:latin typeface="宋体" charset="-122"/>
                  <a:ea typeface="宋体" charset="-122"/>
                </a:rPr>
                <a:t>-</a:t>
              </a:r>
              <a:r>
                <a:rPr kumimoji="1" lang="en-US" altLang="zh-CN" sz="2800">
                  <a:solidFill>
                    <a:srgbClr val="00297C"/>
                  </a:solidFill>
                  <a:ea typeface="黑体" pitchFamily="2" charset="-122"/>
                </a:rPr>
                <a:t>&gt;link</a:t>
              </a:r>
              <a:r>
                <a:rPr kumimoji="1" lang="en-US" altLang="zh-CN" sz="2800">
                  <a:solidFill>
                    <a:srgbClr val="00297C"/>
                  </a:solidFill>
                  <a:ea typeface="黑体" pitchFamily="2" charset="-122"/>
                  <a:sym typeface="Symbol" pitchFamily="18" charset="2"/>
                </a:rPr>
                <a:t>=</a:t>
              </a:r>
              <a:r>
                <a:rPr kumimoji="1" lang="en-US" altLang="zh-CN" sz="2800">
                  <a:solidFill>
                    <a:srgbClr val="00297C"/>
                  </a:solidFill>
                  <a:ea typeface="黑体" pitchFamily="2" charset="-122"/>
                </a:rPr>
                <a:t>list；</a:t>
              </a:r>
            </a:p>
          </p:txBody>
        </p:sp>
      </p:grpSp>
      <p:grpSp>
        <p:nvGrpSpPr>
          <p:cNvPr id="16" name="Group 91"/>
          <p:cNvGrpSpPr>
            <a:grpSpLocks/>
          </p:cNvGrpSpPr>
          <p:nvPr/>
        </p:nvGrpSpPr>
        <p:grpSpPr bwMode="auto">
          <a:xfrm>
            <a:off x="962026" y="103189"/>
            <a:ext cx="8878888" cy="1066800"/>
            <a:chOff x="360" y="288"/>
            <a:chExt cx="5593" cy="672"/>
          </a:xfrm>
        </p:grpSpPr>
        <p:sp>
          <p:nvSpPr>
            <p:cNvPr id="15374" name="Rectangle 88"/>
            <p:cNvSpPr>
              <a:spLocks noChangeArrowheads="1"/>
            </p:cNvSpPr>
            <p:nvPr/>
          </p:nvSpPr>
          <p:spPr bwMode="auto">
            <a:xfrm>
              <a:off x="360" y="288"/>
              <a:ext cx="5184"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593" cy="516"/>
            </a:xfrm>
            <a:prstGeom prst="rect">
              <a:avLst/>
            </a:prstGeom>
            <a:noFill/>
            <a:ln w="12700" cap="sq">
              <a:noFill/>
              <a:miter lim="800000"/>
              <a:headEnd/>
              <a:tailEnd/>
            </a:ln>
            <a:effectLst>
              <a:outerShdw dist="12700" algn="ctr" rotWithShape="0">
                <a:schemeClr val="bg1"/>
              </a:outerShdw>
            </a:effectLst>
          </p:spPr>
          <p:txBody>
            <a:bodyPr wrap="square">
              <a:spAutoFit/>
            </a:bodyPr>
            <a:lstStyle/>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a:t>
              </a:r>
              <a:r>
                <a:rPr kumimoji="1" lang="zh-CN" altLang="en-US" sz="2800" dirty="0">
                  <a:solidFill>
                    <a:schemeClr val="accent2"/>
                  </a:solidFill>
                  <a:ea typeface="黑体" pitchFamily="2" charset="-122"/>
                </a:rPr>
                <a:t>3</a:t>
              </a:r>
              <a:r>
                <a:rPr kumimoji="1" lang="zh-CN" altLang="en-US" sz="2800" dirty="0">
                  <a:solidFill>
                    <a:schemeClr val="accent2"/>
                  </a:solidFill>
                  <a:latin typeface="黑体" pitchFamily="2" charset="-122"/>
                  <a:ea typeface="黑体" pitchFamily="2" charset="-122"/>
                </a:rPr>
                <a:t>. 在非空线性链表的</a:t>
              </a:r>
              <a:r>
                <a:rPr kumimoji="1" lang="zh-CN" altLang="en-US" sz="2800" dirty="0">
                  <a:solidFill>
                    <a:srgbClr val="FF0000"/>
                  </a:solidFill>
                  <a:latin typeface="黑体" pitchFamily="2" charset="-122"/>
                  <a:ea typeface="黑体" pitchFamily="2" charset="-122"/>
                </a:rPr>
                <a:t>第一个结点前</a:t>
              </a:r>
              <a:r>
                <a:rPr kumimoji="1" lang="zh-CN" altLang="en-US" sz="280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数据项为</a:t>
              </a:r>
              <a:r>
                <a:rPr kumimoji="1" lang="en-US" altLang="zh-CN" sz="2800" dirty="0">
                  <a:solidFill>
                    <a:schemeClr val="accent2"/>
                  </a:solidFill>
                  <a:ea typeface="黑体" pitchFamily="2" charset="-122"/>
                </a:rPr>
                <a:t>item</a:t>
              </a:r>
              <a:r>
                <a:rPr kumimoji="1" lang="zh-CN" altLang="en-US" sz="280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2063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57722" y="1214413"/>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1275134" y="134566"/>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a:solidFill>
                    <a:srgbClr val="FF3300"/>
                  </a:solidFill>
                  <a:ea typeface="黑体" pitchFamily="2" charset="-122"/>
                </a:rPr>
                <a:t>算法</a:t>
              </a:r>
            </a:p>
          </p:txBody>
        </p:sp>
      </p:grpSp>
      <p:sp>
        <p:nvSpPr>
          <p:cNvPr id="541702" name="Rectangle 6"/>
          <p:cNvSpPr>
            <a:spLocks noChangeArrowheads="1"/>
          </p:cNvSpPr>
          <p:nvPr/>
        </p:nvSpPr>
        <p:spPr bwMode="auto">
          <a:xfrm>
            <a:off x="1141784" y="2385641"/>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dirty="0">
                <a:solidFill>
                  <a:srgbClr val="FF0066"/>
                </a:solidFill>
              </a:rPr>
              <a:t> </a:t>
            </a:r>
            <a:r>
              <a:rPr lang="en-US" altLang="zh-CN" sz="2600" dirty="0">
                <a:solidFill>
                  <a:srgbClr val="FF0066"/>
                </a:solidFill>
              </a:rPr>
              <a:t>p=(</a:t>
            </a:r>
            <a:r>
              <a:rPr lang="en-US" altLang="zh-CN" sz="2600" dirty="0" err="1">
                <a:solidFill>
                  <a:srgbClr val="FF0066"/>
                </a:solidFill>
              </a:rPr>
              <a:t>Nodeptr</a:t>
            </a:r>
            <a:r>
              <a:rPr lang="en-US" altLang="zh-CN" sz="2600" dirty="0">
                <a:solidFill>
                  <a:srgbClr val="FF0066"/>
                </a:solidFill>
              </a:rPr>
              <a:t>)</a:t>
            </a:r>
            <a:r>
              <a:rPr lang="en-US" altLang="zh-CN" sz="2600" dirty="0" err="1">
                <a:solidFill>
                  <a:srgbClr val="FF0066"/>
                </a:solidFill>
              </a:rPr>
              <a:t>malloc</a:t>
            </a:r>
            <a:r>
              <a:rPr lang="en-US" altLang="zh-CN" sz="2600" dirty="0">
                <a:solidFill>
                  <a:srgbClr val="FF0066"/>
                </a:solidFill>
              </a:rPr>
              <a:t>(</a:t>
            </a:r>
            <a:r>
              <a:rPr lang="en-US" altLang="zh-CN" sz="2600" dirty="0" err="1">
                <a:solidFill>
                  <a:srgbClr val="FF0066"/>
                </a:solidFill>
              </a:rPr>
              <a:t>sizeof</a:t>
            </a:r>
            <a:r>
              <a:rPr lang="en-US" altLang="zh-CN" sz="2600" dirty="0">
                <a:solidFill>
                  <a:srgbClr val="FF0066"/>
                </a:solidFill>
              </a:rPr>
              <a:t>(Node));</a:t>
            </a:r>
            <a:r>
              <a:rPr lang="zh-CN" altLang="zh-CN" sz="2000" dirty="0">
                <a:solidFill>
                  <a:schemeClr val="bg1"/>
                </a:solidFill>
              </a:rPr>
              <a:t> </a:t>
            </a:r>
            <a:endParaRPr lang="zh-CN" altLang="en-US" sz="2000" dirty="0">
              <a:solidFill>
                <a:schemeClr val="bg1"/>
              </a:solidFill>
            </a:endParaRPr>
          </a:p>
        </p:txBody>
      </p:sp>
      <p:grpSp>
        <p:nvGrpSpPr>
          <p:cNvPr id="4" name="Group 7"/>
          <p:cNvGrpSpPr>
            <a:grpSpLocks/>
          </p:cNvGrpSpPr>
          <p:nvPr/>
        </p:nvGrpSpPr>
        <p:grpSpPr bwMode="auto">
          <a:xfrm>
            <a:off x="7194922" y="1798266"/>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2135560" y="2780928"/>
            <a:ext cx="6293711" cy="523220"/>
          </a:xfrm>
          <a:prstGeom prst="rect">
            <a:avLst/>
          </a:prstGeom>
          <a:noFill/>
          <a:ln w="12700" cap="sq">
            <a:noFill/>
            <a:miter lim="800000"/>
            <a:headEnd/>
            <a:tailEnd/>
          </a:ln>
        </p:spPr>
        <p:txBody>
          <a:bodyPr wrap="none">
            <a:spAutoFit/>
          </a:bodyPr>
          <a:lstStyle/>
          <a:p>
            <a:r>
              <a:rPr lang="zh-CN" altLang="en-US" sz="2800" dirty="0">
                <a:solidFill>
                  <a:srgbClr val="00297C"/>
                </a:solidFill>
              </a:rPr>
              <a:t>p</a:t>
            </a:r>
            <a:r>
              <a:rPr lang="zh-CN" altLang="en-US" sz="2800" dirty="0">
                <a:solidFill>
                  <a:srgbClr val="00297C"/>
                </a:solidFill>
                <a:latin typeface="宋体" charset="-122"/>
                <a:ea typeface="宋体" charset="-122"/>
              </a:rPr>
              <a:t>-</a:t>
            </a:r>
            <a:r>
              <a:rPr lang="zh-CN" altLang="en-US" sz="2800" dirty="0">
                <a:solidFill>
                  <a:srgbClr val="00297C"/>
                </a:solidFill>
              </a:rPr>
              <a:t>&gt;</a:t>
            </a:r>
            <a:r>
              <a:rPr lang="en-US" altLang="zh-CN" sz="2600" dirty="0">
                <a:solidFill>
                  <a:srgbClr val="00297C"/>
                </a:solidFill>
              </a:rPr>
              <a:t>data=item;</a:t>
            </a:r>
            <a:r>
              <a:rPr lang="en-US" altLang="zh-CN" sz="2800" dirty="0">
                <a:solidFill>
                  <a:srgbClr val="00297C"/>
                </a:solidFill>
              </a:rPr>
              <a:t>           </a:t>
            </a:r>
            <a:r>
              <a:rPr lang="en-US" altLang="zh-CN" sz="2200" dirty="0">
                <a:solidFill>
                  <a:srgbClr val="00297C"/>
                </a:solidFill>
              </a:rPr>
              <a:t>/* </a:t>
            </a:r>
            <a:r>
              <a:rPr lang="zh-CN" altLang="en-US" sz="2200" dirty="0">
                <a:solidFill>
                  <a:srgbClr val="00297C"/>
                </a:solidFill>
                <a:latin typeface="宋体" charset="-122"/>
                <a:ea typeface="幼圆" pitchFamily="49" charset="-122"/>
              </a:rPr>
              <a:t>将</a:t>
            </a:r>
            <a:r>
              <a:rPr lang="en-US" altLang="zh-CN" sz="2200" dirty="0">
                <a:solidFill>
                  <a:srgbClr val="00297C"/>
                </a:solidFill>
              </a:rPr>
              <a:t>item</a:t>
            </a:r>
            <a:r>
              <a:rPr lang="zh-CN" altLang="en-US" sz="2200" dirty="0">
                <a:solidFill>
                  <a:srgbClr val="00297C"/>
                </a:solidFill>
                <a:latin typeface="宋体" charset="-122"/>
                <a:ea typeface="幼圆" pitchFamily="49" charset="-122"/>
              </a:rPr>
              <a:t>赋给新结点数据域</a:t>
            </a:r>
            <a:r>
              <a:rPr lang="zh-CN" altLang="en-US" sz="2200" dirty="0">
                <a:solidFill>
                  <a:srgbClr val="00297C"/>
                </a:solidFill>
              </a:rPr>
              <a:t> *</a:t>
            </a:r>
            <a:r>
              <a:rPr lang="zh-CN" altLang="zh-CN" sz="2200" dirty="0">
                <a:solidFill>
                  <a:srgbClr val="00297C"/>
                </a:solidFill>
              </a:rPr>
              <a:t>/</a:t>
            </a:r>
            <a:endParaRPr lang="zh-CN" altLang="en-US" sz="2200" dirty="0">
              <a:solidFill>
                <a:srgbClr val="00297C"/>
              </a:solidFill>
            </a:endParaRPr>
          </a:p>
        </p:txBody>
      </p:sp>
      <p:sp>
        <p:nvSpPr>
          <p:cNvPr id="541707" name="Rectangle 11"/>
          <p:cNvSpPr>
            <a:spLocks noChangeArrowheads="1"/>
          </p:cNvSpPr>
          <p:nvPr/>
        </p:nvSpPr>
        <p:spPr bwMode="auto">
          <a:xfrm>
            <a:off x="2140323" y="3185741"/>
            <a:ext cx="7539243" cy="523220"/>
          </a:xfrm>
          <a:prstGeom prst="rect">
            <a:avLst/>
          </a:prstGeom>
          <a:noFill/>
          <a:ln w="12700" cap="sq">
            <a:noFill/>
            <a:miter lim="800000"/>
            <a:headEnd/>
            <a:tailEnd/>
          </a:ln>
        </p:spPr>
        <p:txBody>
          <a:bodyPr wrap="none">
            <a:spAutoFit/>
          </a:bodyPr>
          <a:lstStyle/>
          <a:p>
            <a:r>
              <a:rPr lang="zh-CN" altLang="en-US" sz="2800" dirty="0">
                <a:solidFill>
                  <a:srgbClr val="00297C"/>
                </a:solidFill>
              </a:rPr>
              <a:t>p</a:t>
            </a:r>
            <a:r>
              <a:rPr lang="zh-CN" altLang="en-US" sz="2800" dirty="0">
                <a:solidFill>
                  <a:srgbClr val="00297C"/>
                </a:solidFill>
                <a:latin typeface="宋体" charset="-122"/>
                <a:ea typeface="宋体" charset="-122"/>
              </a:rPr>
              <a:t>-</a:t>
            </a:r>
            <a:r>
              <a:rPr lang="zh-CN" altLang="en-US" sz="2800" dirty="0">
                <a:solidFill>
                  <a:srgbClr val="00297C"/>
                </a:solidFill>
              </a:rPr>
              <a:t>&gt;</a:t>
            </a:r>
            <a:r>
              <a:rPr lang="en-US" altLang="zh-CN" sz="2600" dirty="0">
                <a:solidFill>
                  <a:srgbClr val="00297C"/>
                </a:solidFill>
              </a:rPr>
              <a:t>link=list;</a:t>
            </a:r>
            <a:r>
              <a:rPr lang="en-US" altLang="zh-CN" sz="2800" dirty="0">
                <a:solidFill>
                  <a:srgbClr val="00297C"/>
                </a:solidFill>
                <a:latin typeface="宋体" charset="-122"/>
              </a:rPr>
              <a:t>       </a:t>
            </a:r>
            <a:r>
              <a:rPr lang="en-US" altLang="zh-CN" sz="2200" dirty="0">
                <a:solidFill>
                  <a:srgbClr val="00297C"/>
                </a:solidFill>
              </a:rPr>
              <a:t>/* </a:t>
            </a:r>
            <a:r>
              <a:rPr lang="zh-CN" altLang="en-US" sz="2200" dirty="0">
                <a:solidFill>
                  <a:srgbClr val="00297C"/>
                </a:solidFill>
                <a:latin typeface="宋体" charset="-122"/>
                <a:ea typeface="幼圆" pitchFamily="49" charset="-122"/>
              </a:rPr>
              <a:t>将新结点指向原链表第一个结点</a:t>
            </a:r>
            <a:r>
              <a:rPr lang="zh-CN" altLang="en-US" sz="2200" dirty="0">
                <a:solidFill>
                  <a:srgbClr val="00297C"/>
                </a:solidFill>
              </a:rPr>
              <a:t>*</a:t>
            </a:r>
            <a:r>
              <a:rPr lang="zh-CN" altLang="zh-CN" sz="2200" dirty="0">
                <a:solidFill>
                  <a:srgbClr val="00297C"/>
                </a:solidFill>
              </a:rPr>
              <a:t>/</a:t>
            </a:r>
            <a:endParaRPr lang="zh-CN" altLang="en-US" sz="2200" dirty="0">
              <a:solidFill>
                <a:srgbClr val="00297C"/>
              </a:solidFill>
            </a:endParaRPr>
          </a:p>
        </p:txBody>
      </p:sp>
      <p:sp>
        <p:nvSpPr>
          <p:cNvPr id="541708" name="Rectangle 12"/>
          <p:cNvSpPr>
            <a:spLocks noChangeArrowheads="1"/>
          </p:cNvSpPr>
          <p:nvPr/>
        </p:nvSpPr>
        <p:spPr bwMode="auto">
          <a:xfrm>
            <a:off x="1237035" y="3585792"/>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a:solidFill>
                  <a:srgbClr val="00297C"/>
                </a:solidFill>
              </a:rPr>
              <a:t>return  p;</a:t>
            </a:r>
            <a:r>
              <a:rPr lang="en-US" altLang="zh-CN" sz="2800" dirty="0">
                <a:solidFill>
                  <a:srgbClr val="00297C"/>
                </a:solidFill>
                <a:latin typeface="宋体" charset="-122"/>
              </a:rPr>
              <a:t>            </a:t>
            </a:r>
            <a:r>
              <a:rPr lang="en-US" altLang="zh-CN" sz="2200" dirty="0">
                <a:solidFill>
                  <a:srgbClr val="00297C"/>
                </a:solidFill>
              </a:rPr>
              <a:t>/* </a:t>
            </a:r>
            <a:r>
              <a:rPr lang="zh-CN" altLang="en-US" sz="2200" dirty="0">
                <a:solidFill>
                  <a:srgbClr val="00297C"/>
                </a:solidFill>
                <a:latin typeface="宋体" charset="-122"/>
                <a:ea typeface="幼圆" pitchFamily="49" charset="-122"/>
              </a:rPr>
              <a:t>将链表新头指针返回</a:t>
            </a:r>
            <a:r>
              <a:rPr lang="zh-CN" altLang="en-US" sz="2200" dirty="0">
                <a:solidFill>
                  <a:srgbClr val="00297C"/>
                </a:solidFill>
              </a:rPr>
              <a:t> *</a:t>
            </a:r>
            <a:r>
              <a:rPr lang="zh-CN" altLang="zh-CN" sz="2200" dirty="0">
                <a:solidFill>
                  <a:srgbClr val="00297C"/>
                </a:solidFill>
              </a:rPr>
              <a:t>/ </a:t>
            </a:r>
            <a:endParaRPr lang="zh-CN" altLang="en-US" sz="2200" dirty="0">
              <a:solidFill>
                <a:srgbClr val="00297C"/>
              </a:solidFill>
            </a:endParaRPr>
          </a:p>
        </p:txBody>
      </p:sp>
      <p:sp>
        <p:nvSpPr>
          <p:cNvPr id="541709" name="Rectangle 13"/>
          <p:cNvSpPr>
            <a:spLocks noChangeArrowheads="1"/>
          </p:cNvSpPr>
          <p:nvPr/>
        </p:nvSpPr>
        <p:spPr bwMode="auto">
          <a:xfrm>
            <a:off x="817934" y="1214413"/>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a:solidFill>
                  <a:srgbClr val="00297C"/>
                </a:solidFill>
              </a:rPr>
              <a:t>Nodeptr</a:t>
            </a:r>
            <a:r>
              <a:rPr lang="en-US" altLang="zh-CN" sz="2500" dirty="0">
                <a:solidFill>
                  <a:srgbClr val="00297C"/>
                </a:solidFill>
              </a:rPr>
              <a:t> </a:t>
            </a:r>
            <a:r>
              <a:rPr lang="en-US" altLang="zh-CN" sz="2500" dirty="0" err="1">
                <a:solidFill>
                  <a:srgbClr val="00297C"/>
                </a:solidFill>
              </a:rPr>
              <a:t>insertFirst</a:t>
            </a:r>
            <a:r>
              <a:rPr lang="en-US" altLang="zh-CN" sz="2500" dirty="0">
                <a:solidFill>
                  <a:srgbClr val="00297C"/>
                </a:solidFill>
              </a:rPr>
              <a:t>( </a:t>
            </a:r>
            <a:r>
              <a:rPr lang="en-US" altLang="zh-CN" sz="2500" dirty="0" err="1">
                <a:solidFill>
                  <a:srgbClr val="00297C"/>
                </a:solidFill>
              </a:rPr>
              <a:t>Nodeptr</a:t>
            </a:r>
            <a:r>
              <a:rPr lang="en-US" altLang="zh-CN" sz="2500" dirty="0">
                <a:solidFill>
                  <a:srgbClr val="00297C"/>
                </a:solidFill>
              </a:rPr>
              <a:t> list, </a:t>
            </a:r>
            <a:r>
              <a:rPr lang="en-US" altLang="zh-CN" sz="2500" dirty="0" err="1">
                <a:solidFill>
                  <a:srgbClr val="00297C"/>
                </a:solidFill>
              </a:rPr>
              <a:t>ElemType</a:t>
            </a:r>
            <a:r>
              <a:rPr lang="en-US" altLang="zh-CN" sz="2500" dirty="0">
                <a:solidFill>
                  <a:srgbClr val="00297C"/>
                </a:solidFill>
              </a:rPr>
              <a:t> item )</a:t>
            </a:r>
          </a:p>
          <a:p>
            <a:pPr lvl="2" fontAlgn="base">
              <a:lnSpc>
                <a:spcPct val="90000"/>
              </a:lnSpc>
              <a:spcBef>
                <a:spcPct val="5000"/>
              </a:spcBef>
            </a:pPr>
            <a:r>
              <a:rPr lang="en-US" altLang="zh-CN" sz="2600" dirty="0">
                <a:solidFill>
                  <a:srgbClr val="00297C"/>
                </a:solidFill>
              </a:rPr>
              <a:t>{</a:t>
            </a:r>
          </a:p>
          <a:p>
            <a:pPr lvl="2" fontAlgn="base">
              <a:lnSpc>
                <a:spcPct val="90000"/>
              </a:lnSpc>
              <a:spcBef>
                <a:spcPct val="5000"/>
              </a:spcBef>
              <a:spcAft>
                <a:spcPct val="25000"/>
              </a:spcAft>
            </a:pPr>
            <a:r>
              <a:rPr lang="en-US" altLang="zh-CN" sz="2200" dirty="0">
                <a:solidFill>
                  <a:srgbClr val="00297C"/>
                </a:solidFill>
                <a:latin typeface="宋体" charset="-122"/>
              </a:rPr>
              <a:t>    </a:t>
            </a:r>
            <a:r>
              <a:rPr lang="en-US" altLang="zh-CN" sz="2200" dirty="0">
                <a:solidFill>
                  <a:srgbClr val="00297C"/>
                </a:solidFill>
              </a:rPr>
              <a:t>/*</a:t>
            </a:r>
            <a:r>
              <a:rPr lang="en-US" altLang="zh-CN" sz="2200" dirty="0">
                <a:solidFill>
                  <a:srgbClr val="00297C"/>
                </a:solidFill>
                <a:latin typeface="宋体" charset="-122"/>
              </a:rPr>
              <a:t> </a:t>
            </a:r>
            <a:r>
              <a:rPr lang="en-US" altLang="zh-CN" sz="2200" dirty="0">
                <a:solidFill>
                  <a:srgbClr val="00297C"/>
                </a:solidFill>
              </a:rPr>
              <a:t>list</a:t>
            </a:r>
            <a:r>
              <a:rPr lang="zh-CN" altLang="en-US" sz="2200" dirty="0">
                <a:solidFill>
                  <a:srgbClr val="00297C"/>
                </a:solidFill>
                <a:latin typeface="宋体" charset="-122"/>
                <a:ea typeface="幼圆" pitchFamily="49" charset="-122"/>
              </a:rPr>
              <a:t>指向链表第一个链结点</a:t>
            </a:r>
            <a:r>
              <a:rPr lang="zh-CN" altLang="en-US" sz="2200" dirty="0">
                <a:solidFill>
                  <a:srgbClr val="00297C"/>
                </a:solidFill>
                <a:latin typeface="宋体" charset="-122"/>
              </a:rPr>
              <a:t> *</a:t>
            </a:r>
            <a:r>
              <a:rPr lang="zh-CN" altLang="zh-CN" sz="2200" dirty="0">
                <a:solidFill>
                  <a:srgbClr val="00297C"/>
                </a:solidFill>
              </a:rPr>
              <a:t>/</a:t>
            </a:r>
            <a:r>
              <a:rPr lang="zh-CN" altLang="zh-CN" sz="2600" dirty="0">
                <a:solidFill>
                  <a:srgbClr val="00297C"/>
                </a:solidFill>
              </a:rPr>
              <a:t> </a:t>
            </a:r>
            <a:endParaRPr lang="zh-CN" altLang="en-US" sz="2600" dirty="0">
              <a:solidFill>
                <a:srgbClr val="00297C"/>
              </a:solidFill>
            </a:endParaRPr>
          </a:p>
          <a:p>
            <a:pPr lvl="2" fontAlgn="base">
              <a:lnSpc>
                <a:spcPct val="90000"/>
              </a:lnSpc>
              <a:spcBef>
                <a:spcPct val="5000"/>
              </a:spcBef>
            </a:pPr>
            <a:endParaRPr lang="zh-CN" altLang="en-US" sz="2600" dirty="0">
              <a:solidFill>
                <a:srgbClr val="00297C"/>
              </a:solidFill>
            </a:endParaRPr>
          </a:p>
          <a:p>
            <a:pPr lvl="2" fontAlgn="base">
              <a:lnSpc>
                <a:spcPct val="90000"/>
              </a:lnSpc>
              <a:spcBef>
                <a:spcPct val="5000"/>
              </a:spcBef>
            </a:pPr>
            <a:endParaRPr lang="zh-CN" altLang="en-US" sz="2600" dirty="0">
              <a:solidFill>
                <a:srgbClr val="00297C"/>
              </a:solidFill>
            </a:endParaRPr>
          </a:p>
          <a:p>
            <a:pPr lvl="2" fontAlgn="base">
              <a:lnSpc>
                <a:spcPct val="90000"/>
              </a:lnSpc>
              <a:spcBef>
                <a:spcPct val="5000"/>
              </a:spcBef>
            </a:pPr>
            <a:endParaRPr lang="zh-CN" altLang="en-US" sz="2600" dirty="0">
              <a:solidFill>
                <a:srgbClr val="00297C"/>
              </a:solidFill>
            </a:endParaRPr>
          </a:p>
          <a:p>
            <a:pPr lvl="2" fontAlgn="base">
              <a:lnSpc>
                <a:spcPct val="90000"/>
              </a:lnSpc>
              <a:spcBef>
                <a:spcPct val="5000"/>
              </a:spcBef>
            </a:pPr>
            <a:endParaRPr lang="zh-CN" altLang="en-US" sz="2600" dirty="0">
              <a:solidFill>
                <a:srgbClr val="00297C"/>
              </a:solidFill>
            </a:endParaRPr>
          </a:p>
          <a:p>
            <a:pPr lvl="2" fontAlgn="base">
              <a:lnSpc>
                <a:spcPct val="90000"/>
              </a:lnSpc>
              <a:spcBef>
                <a:spcPct val="5000"/>
              </a:spcBef>
            </a:pPr>
            <a:r>
              <a:rPr lang="en-US" altLang="zh-CN" sz="2600" dirty="0">
                <a:solidFill>
                  <a:srgbClr val="00297C"/>
                </a:solidFill>
              </a:rPr>
              <a:t>}</a:t>
            </a:r>
            <a:endParaRPr lang="zh-CN" altLang="en-US" sz="2600" dirty="0">
              <a:solidFill>
                <a:srgbClr val="00297C"/>
              </a:solidFill>
            </a:endParaRPr>
          </a:p>
        </p:txBody>
      </p:sp>
      <p:grpSp>
        <p:nvGrpSpPr>
          <p:cNvPr id="5" name="Group 14"/>
          <p:cNvGrpSpPr>
            <a:grpSpLocks/>
          </p:cNvGrpSpPr>
          <p:nvPr/>
        </p:nvGrpSpPr>
        <p:grpSpPr bwMode="auto">
          <a:xfrm>
            <a:off x="6398046" y="5318870"/>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dirty="0">
                  <a:solidFill>
                    <a:srgbClr val="FF3300"/>
                  </a:solidFill>
                  <a:latin typeface="黑体" pitchFamily="2" charset="-122"/>
                  <a:ea typeface="黑体" pitchFamily="2" charset="-122"/>
                </a:rPr>
                <a:t>时间复杂度：</a:t>
              </a:r>
              <a:endParaRPr lang="zh-CN" altLang="en-US" sz="3200" dirty="0">
                <a:solidFill>
                  <a:srgbClr val="FF3300"/>
                </a:solidFill>
                <a:ea typeface="黑体" pitchFamily="2" charset="-122"/>
              </a:endParaRPr>
            </a:p>
          </p:txBody>
        </p:sp>
      </p:grpSp>
      <p:grpSp>
        <p:nvGrpSpPr>
          <p:cNvPr id="6" name="Group 27"/>
          <p:cNvGrpSpPr>
            <a:grpSpLocks/>
          </p:cNvGrpSpPr>
          <p:nvPr/>
        </p:nvGrpSpPr>
        <p:grpSpPr bwMode="auto">
          <a:xfrm>
            <a:off x="1841873" y="5211394"/>
            <a:ext cx="5610225" cy="1490663"/>
            <a:chOff x="464" y="3317"/>
            <a:chExt cx="3534" cy="939"/>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23" y="3692"/>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888" y="3745"/>
              <a:ext cx="517" cy="368"/>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64" y="3317"/>
              <a:ext cx="376" cy="368"/>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212" cy="310"/>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8702303" y="5318870"/>
            <a:ext cx="857927" cy="584775"/>
          </a:xfrm>
          <a:prstGeom prst="rect">
            <a:avLst/>
          </a:prstGeom>
          <a:noFill/>
          <a:ln w="9525">
            <a:noFill/>
            <a:miter lim="800000"/>
            <a:headEnd/>
            <a:tailEnd/>
          </a:ln>
        </p:spPr>
        <p:txBody>
          <a:bodyPr wrap="none">
            <a:spAutoFit/>
          </a:bodyPr>
          <a:lstStyle/>
          <a:p>
            <a:r>
              <a:rPr lang="en-US" altLang="zh-CN" sz="3200" b="1" dirty="0">
                <a:solidFill>
                  <a:srgbClr val="FF3300"/>
                </a:solidFill>
                <a:ea typeface="黑体" pitchFamily="2" charset="-122"/>
              </a:rPr>
              <a:t>O(1)</a:t>
            </a:r>
            <a:endParaRPr lang="zh-CN" altLang="en-US" sz="3200" b="1" dirty="0">
              <a:solidFill>
                <a:srgbClr val="FF3300"/>
              </a:solidFill>
              <a:ea typeface="黑体" pitchFamily="2" charset="-122"/>
            </a:endParaRPr>
          </a:p>
        </p:txBody>
      </p:sp>
      <p:sp>
        <p:nvSpPr>
          <p:cNvPr id="40" name="TextBox 39"/>
          <p:cNvSpPr txBox="1"/>
          <p:nvPr/>
        </p:nvSpPr>
        <p:spPr>
          <a:xfrm>
            <a:off x="5461942" y="4382766"/>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insertFisrt</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insertFirst</a:t>
            </a:r>
            <a:r>
              <a:rPr lang="en-US" altLang="zh-CN" b="1" dirty="0">
                <a:solidFill>
                  <a:srgbClr val="7030A0"/>
                </a:solidFill>
              </a:rPr>
              <a:t>(list, item);</a:t>
            </a:r>
            <a:endParaRPr lang="zh-CN" altLang="en-US" b="1" dirty="0">
              <a:solidFill>
                <a:srgbClr val="7030A0"/>
              </a:solidFill>
            </a:endParaRPr>
          </a:p>
        </p:txBody>
      </p:sp>
      <p:sp>
        <p:nvSpPr>
          <p:cNvPr id="41" name="思想气泡: 云 40">
            <a:extLst>
              <a:ext uri="{FF2B5EF4-FFF2-40B4-BE49-F238E27FC236}">
                <a16:creationId xmlns:a16="http://schemas.microsoft.com/office/drawing/2014/main" id="{17688252-8FE3-49E4-A51E-5932D4ADD260}"/>
              </a:ext>
            </a:extLst>
          </p:cNvPr>
          <p:cNvSpPr/>
          <p:nvPr/>
        </p:nvSpPr>
        <p:spPr bwMode="auto">
          <a:xfrm>
            <a:off x="2178424" y="4231924"/>
            <a:ext cx="3097211" cy="1264980"/>
          </a:xfrm>
          <a:prstGeom prst="cloudCallout">
            <a:avLst>
              <a:gd name="adj1" fmla="val -21758"/>
              <a:gd name="adj2" fmla="val -63404"/>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sz="1600" b="1" dirty="0">
                <a:solidFill>
                  <a:srgbClr val="7030A0"/>
                </a:solidFill>
                <a:latin typeface="Arial" charset="0"/>
                <a:ea typeface="宋体" charset="-122"/>
              </a:rPr>
              <a:t>请思考一下为什么要返回</a:t>
            </a:r>
            <a:r>
              <a:rPr lang="en-US" altLang="zh-CN" sz="1600" b="1" dirty="0">
                <a:solidFill>
                  <a:srgbClr val="7030A0"/>
                </a:solidFill>
                <a:latin typeface="Arial" charset="0"/>
                <a:ea typeface="宋体" charset="-122"/>
              </a:rPr>
              <a:t>p</a:t>
            </a:r>
            <a:r>
              <a:rPr lang="zh-CN" altLang="en-US" sz="1600" b="1" dirty="0">
                <a:solidFill>
                  <a:srgbClr val="7030A0"/>
                </a:solidFill>
                <a:latin typeface="Arial" charset="0"/>
                <a:ea typeface="宋体" charset="-122"/>
              </a:rPr>
              <a:t>，而不用：</a:t>
            </a:r>
            <a:endParaRPr lang="en-US" altLang="zh-CN" sz="1600" b="1" dirty="0">
              <a:solidFill>
                <a:srgbClr val="7030A0"/>
              </a:solidFill>
              <a:latin typeface="Arial" charset="0"/>
              <a:ea typeface="宋体" charset="-122"/>
            </a:endParaRPr>
          </a:p>
          <a:p>
            <a:pPr eaLnBrk="0" fontAlgn="base" hangingPunct="0">
              <a:spcBef>
                <a:spcPct val="0"/>
              </a:spcBef>
              <a:spcAft>
                <a:spcPct val="0"/>
              </a:spcAft>
            </a:pPr>
            <a:r>
              <a:rPr lang="en-US" altLang="zh-CN" sz="1600" b="1" dirty="0">
                <a:solidFill>
                  <a:srgbClr val="7030A0"/>
                </a:solidFill>
                <a:latin typeface="Arial" charset="0"/>
                <a:ea typeface="宋体" charset="-122"/>
              </a:rPr>
              <a:t>list = p?</a:t>
            </a:r>
            <a:endParaRPr lang="zh-CN" altLang="en-US" sz="1600" b="1" dirty="0">
              <a:solidFill>
                <a:srgbClr val="7030A0"/>
              </a:solidFill>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P spid="4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2141539" y="2590800"/>
            <a:ext cx="7535863" cy="1219200"/>
            <a:chOff x="389" y="1776"/>
            <a:chExt cx="4747"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61" y="2190"/>
              <a:ext cx="275" cy="291"/>
            </a:xfrm>
            <a:prstGeom prst="rect">
              <a:avLst/>
            </a:prstGeom>
            <a:noFill/>
            <a:ln w="12700" cap="sq">
              <a:noFill/>
              <a:miter lim="800000"/>
              <a:headEnd/>
              <a:tailEnd/>
            </a:ln>
          </p:spPr>
          <p:txBody>
            <a:bodyPr wrap="none">
              <a:spAutoFit/>
            </a:bodyPr>
            <a:lstStyle/>
            <a:p>
              <a:pPr algn="ctr"/>
              <a:r>
                <a:rPr lang="en-US" altLang="zh-CN" sz="2400" dirty="0">
                  <a:solidFill>
                    <a:schemeClr val="bg2"/>
                  </a:solidFill>
                </a:rPr>
                <a:t>…</a:t>
              </a:r>
              <a:endParaRPr lang="zh-CN" altLang="en-US" sz="2400" dirty="0">
                <a:solidFill>
                  <a:schemeClr val="bg2"/>
                </a:solidFill>
                <a:latin typeface="宋体" charset="-122"/>
              </a:endParaRPr>
            </a:p>
          </p:txBody>
        </p:sp>
        <p:sp>
          <p:nvSpPr>
            <p:cNvPr id="17442" name="Rectangle 27"/>
            <p:cNvSpPr>
              <a:spLocks noChangeArrowheads="1"/>
            </p:cNvSpPr>
            <p:nvPr/>
          </p:nvSpPr>
          <p:spPr bwMode="auto">
            <a:xfrm>
              <a:off x="3968" y="2208"/>
              <a:ext cx="275" cy="291"/>
            </a:xfrm>
            <a:prstGeom prst="rect">
              <a:avLst/>
            </a:prstGeom>
            <a:noFill/>
            <a:ln w="12700" cap="sq">
              <a:noFill/>
              <a:miter lim="800000"/>
              <a:headEnd/>
              <a:tailEnd/>
            </a:ln>
          </p:spPr>
          <p:txBody>
            <a:bodyPr wrap="none">
              <a:spAutoFit/>
            </a:bodyPr>
            <a:lstStyle/>
            <a:p>
              <a:pPr algn="ctr"/>
              <a:r>
                <a:rPr lang="en-US" altLang="zh-CN" sz="2400" dirty="0">
                  <a:solidFill>
                    <a:schemeClr val="bg2"/>
                  </a:solidFill>
                </a:rPr>
                <a:t>…</a:t>
              </a:r>
              <a:endParaRPr lang="zh-CN" altLang="en-US" sz="240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sp>
          <p:nvSpPr>
            <p:cNvPr id="17445" name="Text Box 33"/>
            <p:cNvSpPr txBox="1">
              <a:spLocks noChangeArrowheads="1"/>
            </p:cNvSpPr>
            <p:nvPr/>
          </p:nvSpPr>
          <p:spPr bwMode="auto">
            <a:xfrm>
              <a:off x="389" y="1776"/>
              <a:ext cx="407" cy="407"/>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5805489"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q</a:t>
              </a:r>
            </a:p>
          </p:txBody>
        </p:sp>
      </p:grpSp>
      <p:sp>
        <p:nvSpPr>
          <p:cNvPr id="321603" name="Rectangle 67"/>
          <p:cNvSpPr>
            <a:spLocks noChangeArrowheads="1"/>
          </p:cNvSpPr>
          <p:nvPr/>
        </p:nvSpPr>
        <p:spPr bwMode="auto">
          <a:xfrm>
            <a:off x="5803901" y="4402139"/>
            <a:ext cx="821059" cy="584775"/>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6553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5761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5773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7391400" y="4652964"/>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dirty="0">
                  <a:solidFill>
                    <a:srgbClr val="FF3300"/>
                  </a:solidFill>
                  <a:latin typeface="宋体" charset="-122"/>
                  <a:ea typeface="宋体" charset="-122"/>
                </a:rPr>
                <a:t>-</a:t>
              </a:r>
              <a:r>
                <a:rPr kumimoji="1" lang="en-US" altLang="zh-CN" sz="2800" dirty="0">
                  <a:solidFill>
                    <a:srgbClr val="FF3300"/>
                  </a:solidFill>
                  <a:ea typeface="黑体" pitchFamily="2" charset="-122"/>
                </a:rPr>
                <a:t>&gt;link=p</a:t>
              </a:r>
              <a:r>
                <a:rPr kumimoji="1" lang="en-US" altLang="zh-CN" sz="2800" dirty="0">
                  <a:solidFill>
                    <a:srgbClr val="FF3300"/>
                  </a:solidFill>
                  <a:latin typeface="宋体" charset="-122"/>
                  <a:ea typeface="宋体" charset="-122"/>
                </a:rPr>
                <a:t>-</a:t>
              </a:r>
              <a:r>
                <a:rPr kumimoji="1" lang="en-US" altLang="zh-CN" sz="2800" dirty="0">
                  <a:solidFill>
                    <a:srgbClr val="FF3300"/>
                  </a:solidFill>
                  <a:ea typeface="黑体" pitchFamily="2" charset="-122"/>
                </a:rPr>
                <a:t>&gt;</a:t>
              </a:r>
              <a:r>
                <a:rPr kumimoji="1" lang="en-US" altLang="zh-CN" sz="2800" dirty="0">
                  <a:solidFill>
                    <a:srgbClr val="FF3300"/>
                  </a:solidFill>
                  <a:ea typeface="黑体" pitchFamily="2" charset="-122"/>
                  <a:sym typeface="Symbol" pitchFamily="18" charset="2"/>
                </a:rPr>
                <a:t>link;</a:t>
              </a:r>
              <a:endParaRPr kumimoji="1" lang="en-US" altLang="zh-CN" sz="2800" dirty="0">
                <a:solidFill>
                  <a:srgbClr val="FF3300"/>
                </a:solidFill>
                <a:ea typeface="黑体" pitchFamily="2" charset="-122"/>
              </a:endParaRPr>
            </a:p>
          </p:txBody>
        </p:sp>
      </p:grpSp>
      <p:grpSp>
        <p:nvGrpSpPr>
          <p:cNvPr id="11" name="Group 105"/>
          <p:cNvGrpSpPr>
            <a:grpSpLocks/>
          </p:cNvGrpSpPr>
          <p:nvPr/>
        </p:nvGrpSpPr>
        <p:grpSpPr bwMode="auto">
          <a:xfrm>
            <a:off x="3216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dirty="0">
                  <a:solidFill>
                    <a:srgbClr val="FF3300"/>
                  </a:solidFill>
                  <a:latin typeface="宋体" charset="-122"/>
                  <a:ea typeface="宋体" charset="-122"/>
                </a:rPr>
                <a:t>-</a:t>
              </a:r>
              <a:r>
                <a:rPr kumimoji="1" lang="en-US" altLang="zh-CN" sz="2800" dirty="0">
                  <a:solidFill>
                    <a:srgbClr val="FF3300"/>
                  </a:solidFill>
                  <a:ea typeface="黑体" pitchFamily="2" charset="-122"/>
                </a:rPr>
                <a:t>&gt;link</a:t>
              </a:r>
              <a:r>
                <a:rPr kumimoji="1" lang="en-US" altLang="zh-CN" sz="2800" dirty="0">
                  <a:solidFill>
                    <a:srgbClr val="FF3300"/>
                  </a:solidFill>
                  <a:ea typeface="黑体" pitchFamily="2" charset="-122"/>
                  <a:sym typeface="Symbol" pitchFamily="18" charset="2"/>
                </a:rPr>
                <a:t>=q;</a:t>
              </a:r>
              <a:endParaRPr kumimoji="1" lang="en-US" altLang="zh-CN" sz="2800" dirty="0">
                <a:solidFill>
                  <a:srgbClr val="FF3300"/>
                </a:solidFill>
                <a:ea typeface="黑体" pitchFamily="2" charset="-122"/>
              </a:endParaRPr>
            </a:p>
          </p:txBody>
        </p:sp>
      </p:grpSp>
      <p:grpSp>
        <p:nvGrpSpPr>
          <p:cNvPr id="12" name="Group 107"/>
          <p:cNvGrpSpPr>
            <a:grpSpLocks/>
          </p:cNvGrpSpPr>
          <p:nvPr/>
        </p:nvGrpSpPr>
        <p:grpSpPr bwMode="auto">
          <a:xfrm>
            <a:off x="911424" y="94548"/>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dirty="0">
                  <a:solidFill>
                    <a:schemeClr val="accent2"/>
                  </a:solidFill>
                  <a:latin typeface="黑体" pitchFamily="2" charset="-122"/>
                  <a:ea typeface="黑体" pitchFamily="2" charset="-122"/>
                </a:rPr>
                <a:t> </a:t>
              </a:r>
              <a:r>
                <a:rPr kumimoji="1" lang="zh-CN" altLang="en-US" sz="2800" dirty="0">
                  <a:solidFill>
                    <a:schemeClr val="accent2"/>
                  </a:solidFill>
                  <a:ea typeface="黑体" pitchFamily="2" charset="-122"/>
                </a:rPr>
                <a:t>4 .</a:t>
              </a:r>
              <a:r>
                <a:rPr kumimoji="1" lang="zh-CN" altLang="en-US" sz="2800" dirty="0">
                  <a:solidFill>
                    <a:schemeClr val="accent2"/>
                  </a:solidFill>
                  <a:latin typeface="黑体" pitchFamily="2" charset="-122"/>
                  <a:ea typeface="黑体" pitchFamily="2" charset="-122"/>
                </a:rPr>
                <a:t> 在线性链表中由指针</a:t>
              </a:r>
              <a:r>
                <a:rPr kumimoji="1" lang="en-US" altLang="zh-CN" sz="2800" dirty="0">
                  <a:solidFill>
                    <a:schemeClr val="accent2"/>
                  </a:solidFill>
                  <a:ea typeface="黑体" pitchFamily="2" charset="-122"/>
                </a:rPr>
                <a:t>p</a:t>
              </a:r>
              <a:r>
                <a:rPr kumimoji="1" lang="zh-CN" altLang="en-US" sz="2800" dirty="0">
                  <a:solidFill>
                    <a:schemeClr val="accent2"/>
                  </a:solidFill>
                  <a:latin typeface="黑体" pitchFamily="2" charset="-122"/>
                  <a:ea typeface="黑体" pitchFamily="2" charset="-122"/>
                </a:rPr>
                <a:t>指的链结点之后</a:t>
              </a:r>
              <a:br>
                <a:rPr kumimoji="1" lang="zh-CN" altLang="en-US" sz="2800" dirty="0">
                  <a:solidFill>
                    <a:schemeClr val="accent2"/>
                  </a:solidFill>
                  <a:latin typeface="黑体" pitchFamily="2" charset="-122"/>
                  <a:ea typeface="黑体" pitchFamily="2" charset="-122"/>
                </a:rPr>
              </a:br>
              <a:r>
                <a:rPr kumimoji="1" lang="zh-CN" altLang="en-US" sz="2800" dirty="0">
                  <a:solidFill>
                    <a:schemeClr val="accent2"/>
                  </a:solidFill>
                  <a:latin typeface="黑体" pitchFamily="2" charset="-122"/>
                  <a:ea typeface="黑体" pitchFamily="2" charset="-122"/>
                </a:rPr>
                <a:t>    插入一个数据项为</a:t>
              </a:r>
              <a:r>
                <a:rPr kumimoji="1" lang="en-US" altLang="zh-CN" sz="2800" dirty="0">
                  <a:solidFill>
                    <a:schemeClr val="accent2"/>
                  </a:solidFill>
                  <a:ea typeface="黑体" pitchFamily="2" charset="-122"/>
                </a:rPr>
                <a:t>item </a:t>
              </a:r>
              <a:r>
                <a:rPr kumimoji="1" lang="zh-CN" altLang="en-US" sz="280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2133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388418" y="740568"/>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1312218" y="65880"/>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a:solidFill>
                    <a:srgbClr val="FF3300"/>
                  </a:solidFill>
                  <a:ea typeface="黑体" pitchFamily="2" charset="-122"/>
                </a:rPr>
                <a:t>算法</a:t>
              </a:r>
            </a:p>
          </p:txBody>
        </p:sp>
      </p:grpSp>
      <p:grpSp>
        <p:nvGrpSpPr>
          <p:cNvPr id="3" name="Group 18"/>
          <p:cNvGrpSpPr>
            <a:grpSpLocks/>
          </p:cNvGrpSpPr>
          <p:nvPr/>
        </p:nvGrpSpPr>
        <p:grpSpPr bwMode="auto">
          <a:xfrm>
            <a:off x="2207568" y="1726405"/>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dirty="0" err="1">
                  <a:solidFill>
                    <a:srgbClr val="FF3300"/>
                  </a:solidFill>
                </a:rPr>
                <a:t>Nodeptr</a:t>
              </a:r>
              <a:r>
                <a:rPr lang="en-US" altLang="zh-CN" sz="2600" dirty="0">
                  <a:solidFill>
                    <a:srgbClr val="FF3300"/>
                  </a:solidFill>
                </a:rPr>
                <a:t>)</a:t>
              </a:r>
              <a:r>
                <a:rPr lang="en-US" altLang="zh-CN" sz="2600" dirty="0" err="1">
                  <a:solidFill>
                    <a:srgbClr val="FF3300"/>
                  </a:solidFill>
                </a:rPr>
                <a:t>malloc</a:t>
              </a:r>
              <a:r>
                <a:rPr lang="en-US" altLang="zh-CN" sz="2600" dirty="0">
                  <a:solidFill>
                    <a:srgbClr val="FF3300"/>
                  </a:solidFill>
                </a:rPr>
                <a:t>(</a:t>
              </a:r>
              <a:r>
                <a:rPr lang="en-US" altLang="zh-CN" sz="2600" dirty="0" err="1">
                  <a:solidFill>
                    <a:srgbClr val="FF3300"/>
                  </a:solidFill>
                </a:rPr>
                <a:t>sizeof</a:t>
              </a:r>
              <a:r>
                <a:rPr lang="en-US" altLang="zh-CN" sz="2600" dirty="0">
                  <a:solidFill>
                    <a:srgbClr val="FF3300"/>
                  </a:solidFill>
                </a:rPr>
                <a:t>(Node));</a:t>
              </a:r>
              <a:endParaRPr lang="zh-CN" altLang="en-US" sz="220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dirty="0">
                  <a:solidFill>
                    <a:srgbClr val="003399"/>
                  </a:solidFill>
                  <a:latin typeface="宋体" charset="-122"/>
                  <a:ea typeface="宋体" charset="-122"/>
                </a:rPr>
                <a:t>-</a:t>
              </a:r>
              <a:r>
                <a:rPr lang="en-US" altLang="zh-CN" sz="2600" dirty="0">
                  <a:solidFill>
                    <a:srgbClr val="003399"/>
                  </a:solidFill>
                </a:rPr>
                <a:t>&gt;data=item;                 </a:t>
              </a:r>
              <a:r>
                <a:rPr lang="en-US" altLang="zh-CN" sz="2200" dirty="0">
                  <a:solidFill>
                    <a:srgbClr val="003399"/>
                  </a:solidFill>
                </a:rPr>
                <a:t>/* </a:t>
              </a:r>
              <a:r>
                <a:rPr lang="zh-CN" altLang="en-US" sz="2200" dirty="0">
                  <a:solidFill>
                    <a:srgbClr val="003399"/>
                  </a:solidFill>
                  <a:ea typeface="幼圆" pitchFamily="49" charset="-122"/>
                </a:rPr>
                <a:t>将</a:t>
              </a:r>
              <a:r>
                <a:rPr lang="en-US" altLang="zh-CN" sz="2200" dirty="0">
                  <a:solidFill>
                    <a:srgbClr val="003399"/>
                  </a:solidFill>
                </a:rPr>
                <a:t>item</a:t>
              </a:r>
              <a:r>
                <a:rPr lang="zh-CN" altLang="en-US" sz="2200" dirty="0">
                  <a:solidFill>
                    <a:srgbClr val="003399"/>
                  </a:solidFill>
                  <a:ea typeface="幼圆" pitchFamily="49" charset="-122"/>
                </a:rPr>
                <a:t>送新结点数据域</a:t>
              </a:r>
              <a:r>
                <a:rPr lang="zh-CN" altLang="en-US" sz="220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2267050" y="3506564"/>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dirty="0">
                <a:solidFill>
                  <a:srgbClr val="003399"/>
                </a:solidFill>
              </a:rPr>
              <a:t> </a:t>
            </a:r>
            <a:r>
              <a:rPr lang="en-US" altLang="zh-CN" sz="2600" dirty="0">
                <a:solidFill>
                  <a:srgbClr val="003399"/>
                </a:solidFill>
              </a:rPr>
              <a:t>q</a:t>
            </a:r>
            <a:r>
              <a:rPr lang="en-US" altLang="zh-CN" sz="2600" dirty="0">
                <a:solidFill>
                  <a:srgbClr val="003399"/>
                </a:solidFill>
                <a:latin typeface="宋体" charset="-122"/>
                <a:ea typeface="宋体" charset="-122"/>
              </a:rPr>
              <a:t>-</a:t>
            </a:r>
            <a:r>
              <a:rPr lang="en-US" altLang="zh-CN" sz="2600" dirty="0">
                <a:solidFill>
                  <a:srgbClr val="003399"/>
                </a:solidFill>
              </a:rPr>
              <a:t>&gt;link=p</a:t>
            </a:r>
            <a:r>
              <a:rPr lang="en-US" altLang="zh-CN" sz="2600" dirty="0">
                <a:solidFill>
                  <a:srgbClr val="003399"/>
                </a:solidFill>
                <a:latin typeface="宋体" charset="-122"/>
                <a:ea typeface="宋体" charset="-122"/>
              </a:rPr>
              <a:t>-</a:t>
            </a:r>
            <a:r>
              <a:rPr lang="en-US" altLang="zh-CN" sz="2600" dirty="0">
                <a:solidFill>
                  <a:srgbClr val="003399"/>
                </a:solidFill>
              </a:rPr>
              <a:t>&gt;link;</a:t>
            </a:r>
          </a:p>
          <a:p>
            <a:pPr fontAlgn="base">
              <a:lnSpc>
                <a:spcPct val="80000"/>
              </a:lnSpc>
              <a:spcBef>
                <a:spcPct val="0"/>
              </a:spcBef>
            </a:pPr>
            <a:r>
              <a:rPr lang="en-US" altLang="zh-CN" sz="2600" dirty="0">
                <a:solidFill>
                  <a:srgbClr val="003399"/>
                </a:solidFill>
              </a:rPr>
              <a:t> p</a:t>
            </a:r>
            <a:r>
              <a:rPr lang="en-US" altLang="zh-CN" sz="2600" dirty="0">
                <a:solidFill>
                  <a:srgbClr val="003399"/>
                </a:solidFill>
                <a:latin typeface="宋体" charset="-122"/>
                <a:ea typeface="宋体" charset="-122"/>
              </a:rPr>
              <a:t>-</a:t>
            </a:r>
            <a:r>
              <a:rPr lang="en-US" altLang="zh-CN" sz="2600" dirty="0">
                <a:solidFill>
                  <a:srgbClr val="003399"/>
                </a:solidFill>
              </a:rPr>
              <a:t>&gt;link=q;</a:t>
            </a:r>
          </a:p>
        </p:txBody>
      </p:sp>
      <p:grpSp>
        <p:nvGrpSpPr>
          <p:cNvPr id="4" name="Group 36"/>
          <p:cNvGrpSpPr>
            <a:grpSpLocks/>
          </p:cNvGrpSpPr>
          <p:nvPr/>
        </p:nvGrpSpPr>
        <p:grpSpPr bwMode="auto">
          <a:xfrm>
            <a:off x="4162425" y="5300662"/>
            <a:ext cx="3576638" cy="1654174"/>
            <a:chOff x="1474" y="3294"/>
            <a:chExt cx="2253"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89" cy="310"/>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89" cy="310"/>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441" cy="310"/>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6155681" y="4772819"/>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a:solidFill>
                    <a:srgbClr val="FF3300"/>
                  </a:solidFill>
                  <a:latin typeface="黑体" pitchFamily="2" charset="-122"/>
                  <a:ea typeface="黑体" pitchFamily="2" charset="-122"/>
                </a:rPr>
                <a:t>时间复杂度</a:t>
              </a:r>
              <a:r>
                <a:rPr lang="en-US" altLang="zh-CN" sz="3200">
                  <a:solidFill>
                    <a:srgbClr val="FF3300"/>
                  </a:solidFill>
                  <a:ea typeface="黑体" pitchFamily="2" charset="-122"/>
                </a:rPr>
                <a:t>O(1)</a:t>
              </a:r>
              <a:endParaRPr lang="zh-CN" altLang="en-US" sz="3200">
                <a:solidFill>
                  <a:srgbClr val="FF3300"/>
                </a:solidFill>
                <a:ea typeface="黑体" pitchFamily="2" charset="-122"/>
              </a:endParaRPr>
            </a:p>
          </p:txBody>
        </p:sp>
      </p:grpSp>
      <p:sp>
        <p:nvSpPr>
          <p:cNvPr id="37" name="Text Box 21"/>
          <p:cNvSpPr txBox="1">
            <a:spLocks noChangeArrowheads="1"/>
          </p:cNvSpPr>
          <p:nvPr/>
        </p:nvSpPr>
        <p:spPr bwMode="auto">
          <a:xfrm>
            <a:off x="1510458" y="1059409"/>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dirty="0">
                <a:solidFill>
                  <a:srgbClr val="003399"/>
                </a:solidFill>
              </a:rPr>
              <a:t>void  </a:t>
            </a:r>
            <a:r>
              <a:rPr lang="en-US" altLang="zh-CN" sz="2600" dirty="0" err="1">
                <a:solidFill>
                  <a:srgbClr val="003399"/>
                </a:solidFill>
              </a:rPr>
              <a:t>insertNode</a:t>
            </a:r>
            <a:r>
              <a:rPr lang="en-US" altLang="zh-CN" sz="2600" dirty="0">
                <a:solidFill>
                  <a:srgbClr val="003399"/>
                </a:solidFill>
              </a:rPr>
              <a:t>(</a:t>
            </a:r>
            <a:r>
              <a:rPr lang="en-US" altLang="zh-CN" sz="2600" dirty="0" err="1">
                <a:solidFill>
                  <a:srgbClr val="003399"/>
                </a:solidFill>
              </a:rPr>
              <a:t>Nodeptr</a:t>
            </a:r>
            <a:r>
              <a:rPr lang="en-US" altLang="zh-CN" sz="2600" dirty="0">
                <a:solidFill>
                  <a:srgbClr val="003399"/>
                </a:solidFill>
              </a:rPr>
              <a:t> p, </a:t>
            </a:r>
            <a:r>
              <a:rPr lang="en-US" altLang="zh-CN" sz="2600" dirty="0" err="1">
                <a:solidFill>
                  <a:srgbClr val="003399"/>
                </a:solidFill>
              </a:rPr>
              <a:t>ElemType</a:t>
            </a:r>
            <a:r>
              <a:rPr lang="en-US" altLang="zh-CN" sz="2600" dirty="0">
                <a:solidFill>
                  <a:srgbClr val="003399"/>
                </a:solidFill>
              </a:rPr>
              <a:t> item)</a:t>
            </a:r>
          </a:p>
          <a:p>
            <a:pPr algn="just" fontAlgn="base">
              <a:lnSpc>
                <a:spcPct val="75000"/>
              </a:lnSpc>
              <a:spcBef>
                <a:spcPct val="0"/>
              </a:spcBef>
            </a:pPr>
            <a:r>
              <a:rPr lang="en-US" altLang="zh-CN" sz="2600" dirty="0">
                <a:solidFill>
                  <a:srgbClr val="003399"/>
                </a:solidFill>
              </a:rPr>
              <a:t>{    </a:t>
            </a:r>
          </a:p>
          <a:p>
            <a:pPr algn="just"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q;</a:t>
            </a: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r>
              <a:rPr lang="zh-CN" altLang="en-US" sz="2600" dirty="0">
                <a:solidFill>
                  <a:srgbClr val="003399"/>
                </a:solidFill>
              </a:rPr>
              <a:t>         </a:t>
            </a:r>
            <a:r>
              <a:rPr lang="en-US" altLang="zh-CN" sz="2600" dirty="0">
                <a:solidFill>
                  <a:srgbClr val="003399"/>
                </a:solidFill>
              </a:rPr>
              <a:t>q-&gt;link = NULL;</a:t>
            </a: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0"/>
              </a:spcBef>
            </a:pPr>
            <a:endParaRPr lang="zh-CN" altLang="en-US" sz="2600" dirty="0">
              <a:solidFill>
                <a:srgbClr val="003399"/>
              </a:solidFill>
            </a:endParaRPr>
          </a:p>
          <a:p>
            <a:pPr algn="just" fontAlgn="base">
              <a:lnSpc>
                <a:spcPct val="75000"/>
              </a:lnSpc>
              <a:spcBef>
                <a:spcPct val="15000"/>
              </a:spcBef>
            </a:pPr>
            <a:r>
              <a:rPr lang="zh-CN" altLang="en-US" sz="2600" dirty="0">
                <a:solidFill>
                  <a:srgbClr val="003399"/>
                </a:solidFill>
              </a:rPr>
              <a:t>}</a:t>
            </a:r>
            <a:endParaRPr kumimoji="1" lang="zh-CN" altLang="en-US" sz="260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9150" y="75062"/>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a:t>
              </a:r>
              <a:r>
                <a:rPr kumimoji="1" lang="zh-CN" altLang="en-US" sz="2800" dirty="0">
                  <a:solidFill>
                    <a:schemeClr val="accent2"/>
                  </a:solidFill>
                  <a:ea typeface="黑体" pitchFamily="2" charset="-122"/>
                </a:rPr>
                <a:t>5 . </a:t>
              </a:r>
              <a:r>
                <a:rPr kumimoji="1" lang="zh-CN" altLang="en-US" sz="2800" dirty="0">
                  <a:solidFill>
                    <a:schemeClr val="accent2"/>
                  </a:solidFill>
                  <a:latin typeface="黑体" pitchFamily="2" charset="-122"/>
                  <a:ea typeface="黑体" pitchFamily="2" charset="-122"/>
                </a:rPr>
                <a:t>在线性链表中第</a:t>
              </a:r>
              <a:r>
                <a:rPr kumimoji="1" lang="en-US" altLang="zh-CN" sz="2800" dirty="0">
                  <a:solidFill>
                    <a:schemeClr val="accent2"/>
                  </a:solidFill>
                  <a:ea typeface="黑体" pitchFamily="2" charset="-122"/>
                </a:rPr>
                <a:t>n(n&gt;0)</a:t>
              </a:r>
              <a:r>
                <a:rPr kumimoji="1" lang="zh-CN" altLang="en-US" sz="280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数据项为</a:t>
              </a:r>
              <a:r>
                <a:rPr kumimoji="1" lang="en-US" altLang="zh-CN" sz="2800" dirty="0">
                  <a:solidFill>
                    <a:schemeClr val="accent2"/>
                  </a:solidFill>
                  <a:ea typeface="黑体" pitchFamily="2" charset="-122"/>
                </a:rPr>
                <a:t>item</a:t>
              </a:r>
              <a:r>
                <a:rPr kumimoji="1" lang="zh-CN" altLang="en-US" sz="280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2209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dirty="0">
                  <a:solidFill>
                    <a:srgbClr val="FF3300"/>
                  </a:solidFill>
                  <a:latin typeface="黑体" pitchFamily="2" charset="-122"/>
                  <a:ea typeface="黑体" pitchFamily="2" charset="-122"/>
                </a:rPr>
                <a:t>寻找第</a:t>
              </a:r>
              <a:r>
                <a:rPr kumimoji="1" lang="en-US" altLang="zh-CN" sz="2700" dirty="0">
                  <a:solidFill>
                    <a:srgbClr val="FF3300"/>
                  </a:solidFill>
                  <a:ea typeface="黑体" pitchFamily="2" charset="-122"/>
                </a:rPr>
                <a:t>n</a:t>
              </a:r>
              <a:r>
                <a:rPr kumimoji="1" lang="zh-CN" altLang="en-US" sz="270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3543301" y="2514600"/>
            <a:ext cx="5673725" cy="1754188"/>
            <a:chOff x="1272" y="1988"/>
            <a:chExt cx="3574" cy="1105"/>
          </a:xfrm>
        </p:grpSpPr>
        <p:sp>
          <p:nvSpPr>
            <p:cNvPr id="19561" name="Text Box 11"/>
            <p:cNvSpPr txBox="1">
              <a:spLocks noChangeArrowheads="1"/>
            </p:cNvSpPr>
            <p:nvPr/>
          </p:nvSpPr>
          <p:spPr bwMode="auto">
            <a:xfrm>
              <a:off x="1398" y="1988"/>
              <a:ext cx="3448" cy="1105"/>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a:solidFill>
                    <a:srgbClr val="000099"/>
                  </a:solidFill>
                  <a:latin typeface="幼圆" pitchFamily="49" charset="-122"/>
                  <a:ea typeface="幼圆" pitchFamily="49" charset="-122"/>
                </a:rPr>
                <a:t>若不存在第</a:t>
              </a:r>
              <a:r>
                <a:rPr kumimoji="1" lang="en-US" altLang="zh-CN" sz="2400">
                  <a:solidFill>
                    <a:srgbClr val="000099"/>
                  </a:solidFill>
                  <a:ea typeface="幼圆" pitchFamily="49" charset="-122"/>
                </a:rPr>
                <a:t>i</a:t>
              </a:r>
              <a:r>
                <a:rPr kumimoji="1" lang="zh-CN" altLang="en-US" sz="240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a:solidFill>
                    <a:srgbClr val="000099"/>
                  </a:solidFill>
                  <a:latin typeface="幼圆" pitchFamily="49" charset="-122"/>
                  <a:ea typeface="幼圆" pitchFamily="49" charset="-122"/>
                </a:rPr>
                <a:t>若存在第</a:t>
              </a:r>
              <a:r>
                <a:rPr kumimoji="1" lang="en-US" altLang="zh-CN" sz="2400">
                  <a:solidFill>
                    <a:srgbClr val="000099"/>
                  </a:solidFill>
                  <a:ea typeface="幼圆" pitchFamily="49" charset="-122"/>
                </a:rPr>
                <a:t>i</a:t>
              </a:r>
              <a:r>
                <a:rPr kumimoji="1" lang="zh-CN" altLang="en-US" sz="240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a:solidFill>
                    <a:srgbClr val="000099"/>
                  </a:solidFill>
                  <a:latin typeface="幼圆" pitchFamily="49" charset="-122"/>
                  <a:ea typeface="幼圆" pitchFamily="49" charset="-122"/>
                </a:rPr>
                <a:t>    </a:t>
              </a:r>
              <a:r>
                <a:rPr kumimoji="1" lang="zh-CN" altLang="en-US" sz="2400">
                  <a:solidFill>
                    <a:srgbClr val="000099"/>
                  </a:solidFill>
                  <a:ea typeface="幼圆" pitchFamily="49" charset="-122"/>
                </a:rPr>
                <a:t>1</a:t>
              </a:r>
              <a:r>
                <a:rPr kumimoji="1" lang="zh-CN" altLang="en-US" sz="240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a:solidFill>
                    <a:srgbClr val="000099"/>
                  </a:solidFill>
                  <a:latin typeface="幼圆" pitchFamily="49" charset="-122"/>
                  <a:ea typeface="幼圆" pitchFamily="49" charset="-122"/>
                </a:rPr>
                <a:t>    </a:t>
              </a:r>
              <a:r>
                <a:rPr kumimoji="1" lang="zh-CN" altLang="en-US" sz="2400">
                  <a:solidFill>
                    <a:srgbClr val="000099"/>
                  </a:solidFill>
                  <a:ea typeface="幼圆" pitchFamily="49" charset="-122"/>
                </a:rPr>
                <a:t>2</a:t>
              </a:r>
              <a:r>
                <a:rPr kumimoji="1" lang="zh-CN" altLang="en-US" sz="2400">
                  <a:solidFill>
                    <a:srgbClr val="000099"/>
                  </a:solidFill>
                  <a:latin typeface="幼圆" pitchFamily="49" charset="-122"/>
                  <a:ea typeface="幼圆" pitchFamily="49" charset="-122"/>
                </a:rPr>
                <a:t>.将</a:t>
              </a:r>
              <a:r>
                <a:rPr kumimoji="1" lang="en-US" altLang="zh-CN" sz="2400">
                  <a:solidFill>
                    <a:srgbClr val="000099"/>
                  </a:solidFill>
                  <a:ea typeface="幼圆" pitchFamily="49" charset="-122"/>
                </a:rPr>
                <a:t>item</a:t>
              </a:r>
              <a:r>
                <a:rPr kumimoji="1" lang="zh-CN" altLang="en-US" sz="240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a:solidFill>
                    <a:srgbClr val="000099"/>
                  </a:solidFill>
                  <a:latin typeface="幼圆" pitchFamily="49" charset="-122"/>
                  <a:ea typeface="幼圆" pitchFamily="49" charset="-122"/>
                </a:rPr>
                <a:t>    </a:t>
              </a:r>
              <a:r>
                <a:rPr kumimoji="1" lang="zh-CN" altLang="en-US" sz="2400">
                  <a:solidFill>
                    <a:srgbClr val="000099"/>
                  </a:solidFill>
                  <a:ea typeface="幼圆" pitchFamily="49" charset="-122"/>
                </a:rPr>
                <a:t>3</a:t>
              </a:r>
              <a:r>
                <a:rPr kumimoji="1" lang="zh-CN" altLang="en-US" sz="2400">
                  <a:solidFill>
                    <a:srgbClr val="000099"/>
                  </a:solidFill>
                  <a:latin typeface="幼圆" pitchFamily="49" charset="-122"/>
                  <a:ea typeface="幼圆" pitchFamily="49" charset="-122"/>
                </a:rPr>
                <a:t>.将新结点插入第</a:t>
              </a:r>
              <a:r>
                <a:rPr kumimoji="1" lang="en-US" altLang="zh-CN" sz="2400">
                  <a:solidFill>
                    <a:srgbClr val="000099"/>
                  </a:solidFill>
                  <a:ea typeface="幼圆" pitchFamily="49" charset="-122"/>
                </a:rPr>
                <a:t>i</a:t>
              </a:r>
              <a:r>
                <a:rPr kumimoji="1" lang="zh-CN" altLang="en-US" sz="240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6477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a:solidFill>
                    <a:srgbClr val="FF6600"/>
                  </a:solidFill>
                  <a:latin typeface="华文新魏" pitchFamily="2" charset="-122"/>
                  <a:ea typeface="华文新魏" pitchFamily="2" charset="-122"/>
                </a:rPr>
                <a:t>如何找到第</a:t>
              </a:r>
              <a:r>
                <a:rPr kumimoji="1" lang="en-US" altLang="zh-CN" sz="3000">
                  <a:solidFill>
                    <a:srgbClr val="FF6600"/>
                  </a:solidFill>
                  <a:ea typeface="华文新魏" pitchFamily="2" charset="-122"/>
                </a:rPr>
                <a:t>i</a:t>
              </a:r>
              <a:r>
                <a:rPr kumimoji="1" lang="zh-CN" altLang="en-US" sz="300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3411539" y="5124455"/>
            <a:ext cx="4386263" cy="554038"/>
            <a:chOff x="1260" y="3396"/>
            <a:chExt cx="2763" cy="349"/>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315" cy="349"/>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315" cy="349"/>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4916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q</a:t>
              </a:r>
              <a:endParaRPr lang="zh-CN" altLang="en-US" sz="2000" dirty="0">
                <a:solidFill>
                  <a:srgbClr val="FF6600"/>
                </a:solidFill>
              </a:endParaRPr>
            </a:p>
          </p:txBody>
        </p:sp>
      </p:grpSp>
      <p:sp>
        <p:nvSpPr>
          <p:cNvPr id="497038" name="Rectangle 398"/>
          <p:cNvSpPr>
            <a:spLocks noChangeArrowheads="1"/>
          </p:cNvSpPr>
          <p:nvPr/>
        </p:nvSpPr>
        <p:spPr bwMode="auto">
          <a:xfrm>
            <a:off x="5224463" y="5927725"/>
            <a:ext cx="542136" cy="369332"/>
          </a:xfrm>
          <a:prstGeom prst="rect">
            <a:avLst/>
          </a:prstGeom>
          <a:noFill/>
          <a:ln w="12700" cap="sq">
            <a:noFill/>
            <a:miter lim="800000"/>
            <a:headEnd/>
            <a:tailEnd/>
          </a:ln>
        </p:spPr>
        <p:txBody>
          <a:bodyPr wrap="none">
            <a:spAutoFit/>
          </a:bodyPr>
          <a:lstStyle/>
          <a:p>
            <a:r>
              <a:rPr kumimoji="1" lang="en-US" altLang="zh-CN">
                <a:solidFill>
                  <a:srgbClr val="000099"/>
                </a:solidFill>
                <a:ea typeface="幼圆" pitchFamily="49" charset="-122"/>
              </a:rPr>
              <a:t>item</a:t>
            </a:r>
            <a:endParaRPr kumimoji="1" lang="zh-CN" altLang="en-US">
              <a:solidFill>
                <a:srgbClr val="000099"/>
              </a:solidFill>
              <a:ea typeface="幼圆" pitchFamily="49" charset="-122"/>
            </a:endParaRPr>
          </a:p>
        </p:txBody>
      </p:sp>
      <p:sp>
        <p:nvSpPr>
          <p:cNvPr id="497039" name="Line 399"/>
          <p:cNvSpPr>
            <a:spLocks noChangeShapeType="1"/>
          </p:cNvSpPr>
          <p:nvPr/>
        </p:nvSpPr>
        <p:spPr bwMode="auto">
          <a:xfrm flipV="1">
            <a:off x="5907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5145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1905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9" cy="769"/>
              <a:chOff x="240" y="912"/>
              <a:chExt cx="4989" cy="769"/>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334" cy="378"/>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5" cy="397"/>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83" cy="378"/>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2489200" y="2914651"/>
            <a:ext cx="312906" cy="430887"/>
          </a:xfrm>
          <a:prstGeom prst="rect">
            <a:avLst/>
          </a:prstGeom>
          <a:noFill/>
          <a:ln w="12700" cap="sq">
            <a:noFill/>
            <a:miter lim="800000"/>
            <a:headEnd/>
            <a:tailEnd/>
          </a:ln>
        </p:spPr>
        <p:txBody>
          <a:bodyPr wrap="none">
            <a:spAutoFit/>
          </a:bodyPr>
          <a:lstStyle/>
          <a:p>
            <a:r>
              <a:rPr lang="en-US" altLang="zh-CN" sz="2200">
                <a:solidFill>
                  <a:srgbClr val="FF6600"/>
                </a:solidFill>
              </a:rPr>
              <a:t>q</a:t>
            </a:r>
            <a:endParaRPr lang="zh-CN" altLang="en-US" sz="2200">
              <a:solidFill>
                <a:srgbClr val="FF6600"/>
              </a:solidFill>
            </a:endParaRPr>
          </a:p>
        </p:txBody>
      </p:sp>
      <p:grpSp>
        <p:nvGrpSpPr>
          <p:cNvPr id="25" name="Group 443"/>
          <p:cNvGrpSpPr>
            <a:grpSpLocks/>
          </p:cNvGrpSpPr>
          <p:nvPr/>
        </p:nvGrpSpPr>
        <p:grpSpPr bwMode="auto">
          <a:xfrm>
            <a:off x="4476750" y="3863978"/>
            <a:ext cx="2438400" cy="598488"/>
            <a:chOff x="1860" y="2602"/>
            <a:chExt cx="1536" cy="377"/>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a:solidFill>
                    <a:srgbClr val="FF6600"/>
                  </a:solidFill>
                </a:rPr>
                <a:t>p=p</a:t>
              </a:r>
              <a:endParaRPr lang="zh-CN" altLang="en-US" sz="3000" dirty="0">
                <a:solidFill>
                  <a:srgbClr val="FF6600"/>
                </a:solidFill>
              </a:endParaRPr>
            </a:p>
          </p:txBody>
        </p:sp>
        <p:sp>
          <p:nvSpPr>
            <p:cNvPr id="19499" name="Rectangle 446"/>
            <p:cNvSpPr>
              <a:spLocks noChangeArrowheads="1"/>
            </p:cNvSpPr>
            <p:nvPr/>
          </p:nvSpPr>
          <p:spPr bwMode="auto">
            <a:xfrm>
              <a:off x="2429" y="2630"/>
              <a:ext cx="707"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a:solidFill>
                    <a:srgbClr val="FF6600"/>
                  </a:solidFill>
                  <a:latin typeface="宋体" charset="-122"/>
                  <a:ea typeface="宋体" charset="-122"/>
                </a:rPr>
                <a:t>-</a:t>
              </a:r>
              <a:r>
                <a:rPr lang="en-US" altLang="zh-CN" sz="3000">
                  <a:solidFill>
                    <a:srgbClr val="FF6600"/>
                  </a:solidFill>
                </a:rPr>
                <a:t>&gt;link;</a:t>
              </a:r>
              <a:endParaRPr lang="zh-CN" altLang="en-US" sz="3000">
                <a:solidFill>
                  <a:srgbClr val="FF6600"/>
                </a:solidFill>
              </a:endParaRPr>
            </a:p>
          </p:txBody>
        </p:sp>
      </p:grpSp>
      <p:grpSp>
        <p:nvGrpSpPr>
          <p:cNvPr id="26" name="Group 447"/>
          <p:cNvGrpSpPr>
            <a:grpSpLocks/>
          </p:cNvGrpSpPr>
          <p:nvPr/>
        </p:nvGrpSpPr>
        <p:grpSpPr bwMode="auto">
          <a:xfrm>
            <a:off x="2514600" y="2898776"/>
            <a:ext cx="1119188" cy="415925"/>
            <a:chOff x="624" y="2018"/>
            <a:chExt cx="705"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a:solidFill>
                    <a:srgbClr val="FF6600"/>
                  </a:solidFill>
                </a:rPr>
                <a:t>q</a:t>
              </a:r>
              <a:endParaRPr lang="zh-CN" altLang="en-US" sz="2000">
                <a:solidFill>
                  <a:srgbClr val="FF6600"/>
                </a:solidFill>
              </a:endParaRPr>
            </a:p>
          </p:txBody>
        </p:sp>
      </p:grpSp>
      <p:grpSp>
        <p:nvGrpSpPr>
          <p:cNvPr id="27" name="Group 450"/>
          <p:cNvGrpSpPr>
            <a:grpSpLocks/>
          </p:cNvGrpSpPr>
          <p:nvPr/>
        </p:nvGrpSpPr>
        <p:grpSpPr bwMode="auto">
          <a:xfrm>
            <a:off x="3314700" y="2933701"/>
            <a:ext cx="1119188" cy="415925"/>
            <a:chOff x="624" y="2018"/>
            <a:chExt cx="705"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a:solidFill>
                    <a:srgbClr val="FF6600"/>
                  </a:solidFill>
                </a:rPr>
                <a:t>q</a:t>
              </a:r>
              <a:endParaRPr lang="zh-CN" altLang="en-US" sz="2000">
                <a:solidFill>
                  <a:srgbClr val="FF6600"/>
                </a:solidFill>
              </a:endParaRPr>
            </a:p>
          </p:txBody>
        </p:sp>
      </p:grpSp>
      <p:grpSp>
        <p:nvGrpSpPr>
          <p:cNvPr id="28" name="Group 453"/>
          <p:cNvGrpSpPr>
            <a:grpSpLocks/>
          </p:cNvGrpSpPr>
          <p:nvPr/>
        </p:nvGrpSpPr>
        <p:grpSpPr bwMode="auto">
          <a:xfrm>
            <a:off x="4152900" y="2933701"/>
            <a:ext cx="1119188" cy="415925"/>
            <a:chOff x="624" y="2018"/>
            <a:chExt cx="705"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a:solidFill>
                    <a:srgbClr val="FF6600"/>
                  </a:solidFill>
                </a:rPr>
                <a:t>q</a:t>
              </a:r>
              <a:endParaRPr lang="zh-CN" altLang="en-US" sz="2000">
                <a:solidFill>
                  <a:srgbClr val="FF6600"/>
                </a:solidFill>
              </a:endParaRPr>
            </a:p>
          </p:txBody>
        </p:sp>
      </p:grpSp>
      <p:grpSp>
        <p:nvGrpSpPr>
          <p:cNvPr id="29" name="Group 456"/>
          <p:cNvGrpSpPr>
            <a:grpSpLocks/>
          </p:cNvGrpSpPr>
          <p:nvPr/>
        </p:nvGrpSpPr>
        <p:grpSpPr bwMode="auto">
          <a:xfrm>
            <a:off x="4991100" y="2933701"/>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dirty="0">
                <a:solidFill>
                  <a:srgbClr val="FF6600"/>
                </a:solidFill>
              </a:endParaRPr>
            </a:p>
          </p:txBody>
        </p:sp>
      </p:grpSp>
      <p:grpSp>
        <p:nvGrpSpPr>
          <p:cNvPr id="30" name="Group 459"/>
          <p:cNvGrpSpPr>
            <a:grpSpLocks/>
          </p:cNvGrpSpPr>
          <p:nvPr/>
        </p:nvGrpSpPr>
        <p:grpSpPr bwMode="auto">
          <a:xfrm>
            <a:off x="6892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dirty="0">
                  <a:solidFill>
                    <a:srgbClr val="FF6600"/>
                  </a:solidFill>
                  <a:latin typeface="宋体" charset="-122"/>
                  <a:ea typeface="宋体" charset="-122"/>
                </a:rPr>
                <a:t>-</a:t>
              </a:r>
              <a:r>
                <a:rPr kumimoji="1" lang="en-US" altLang="zh-CN" sz="2000" dirty="0">
                  <a:solidFill>
                    <a:srgbClr val="FF6600"/>
                  </a:solidFill>
                  <a:ea typeface="华文新魏" pitchFamily="2" charset="-122"/>
                </a:rPr>
                <a:t>&gt;link=p</a:t>
              </a:r>
              <a:r>
                <a:rPr kumimoji="1" lang="en-US" altLang="zh-CN" sz="2000" dirty="0">
                  <a:solidFill>
                    <a:srgbClr val="FF6600"/>
                  </a:solidFill>
                  <a:latin typeface="宋体" charset="-122"/>
                  <a:ea typeface="宋体" charset="-122"/>
                </a:rPr>
                <a:t>-</a:t>
              </a:r>
              <a:r>
                <a:rPr kumimoji="1" lang="en-US" altLang="zh-CN" sz="2000" dirty="0">
                  <a:solidFill>
                    <a:srgbClr val="FF6600"/>
                  </a:solidFill>
                  <a:ea typeface="华文新魏" pitchFamily="2" charset="-122"/>
                </a:rPr>
                <a:t>&gt;link;</a:t>
              </a:r>
              <a:endParaRPr kumimoji="1" lang="zh-CN" altLang="en-US" sz="200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2782888" y="5984876"/>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dirty="0">
                  <a:solidFill>
                    <a:srgbClr val="FF6600"/>
                  </a:solidFill>
                  <a:latin typeface="宋体" charset="-122"/>
                  <a:ea typeface="宋体" charset="-122"/>
                </a:rPr>
                <a:t>-</a:t>
              </a:r>
              <a:r>
                <a:rPr kumimoji="1" lang="en-US" altLang="zh-CN" sz="2100" dirty="0">
                  <a:solidFill>
                    <a:srgbClr val="FF6600"/>
                  </a:solidFill>
                  <a:ea typeface="华文新魏" pitchFamily="2" charset="-122"/>
                </a:rPr>
                <a:t>&gt;link=q;</a:t>
              </a:r>
              <a:endParaRPr kumimoji="1" lang="zh-CN" altLang="en-US" sz="2100" dirty="0">
                <a:solidFill>
                  <a:srgbClr val="FF6600"/>
                </a:solidFill>
                <a:ea typeface="华文新魏" pitchFamily="2" charset="-122"/>
              </a:endParaRPr>
            </a:p>
          </p:txBody>
        </p:sp>
      </p:grpSp>
      <p:grpSp>
        <p:nvGrpSpPr>
          <p:cNvPr id="497024" name="Group 465"/>
          <p:cNvGrpSpPr>
            <a:grpSpLocks/>
          </p:cNvGrpSpPr>
          <p:nvPr/>
        </p:nvGrpSpPr>
        <p:grpSpPr bwMode="auto">
          <a:xfrm>
            <a:off x="7734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dirty="0">
                  <a:solidFill>
                    <a:srgbClr val="FF6600"/>
                  </a:solidFill>
                  <a:latin typeface="华文新魏" pitchFamily="2" charset="-122"/>
                  <a:ea typeface="华文新魏" pitchFamily="2" charset="-122"/>
                </a:rPr>
                <a:t>执行</a:t>
              </a:r>
              <a:r>
                <a:rPr kumimoji="1" lang="en-US" altLang="zh-CN" sz="2800" dirty="0">
                  <a:solidFill>
                    <a:srgbClr val="FF6600"/>
                  </a:solidFill>
                  <a:ea typeface="华文新魏" pitchFamily="2" charset="-122"/>
                </a:rPr>
                <a:t>n</a:t>
              </a:r>
              <a:r>
                <a:rPr kumimoji="1" lang="en-US" altLang="zh-CN" sz="2800" dirty="0">
                  <a:solidFill>
                    <a:srgbClr val="FF6600"/>
                  </a:solidFill>
                  <a:latin typeface="宋体" charset="-122"/>
                  <a:ea typeface="宋体" charset="-122"/>
                </a:rPr>
                <a:t>-</a:t>
              </a:r>
              <a:r>
                <a:rPr kumimoji="1" lang="en-US" altLang="zh-CN" sz="2800" dirty="0">
                  <a:solidFill>
                    <a:srgbClr val="FF6600"/>
                  </a:solidFill>
                  <a:ea typeface="华文新魏" pitchFamily="2" charset="-122"/>
                </a:rPr>
                <a:t>1</a:t>
              </a:r>
              <a:r>
                <a:rPr kumimoji="1" lang="zh-CN" altLang="en-US" sz="2800" dirty="0">
                  <a:solidFill>
                    <a:srgbClr val="FF6600"/>
                  </a:solidFill>
                  <a:ea typeface="华文新魏" pitchFamily="2" charset="-122"/>
                </a:rPr>
                <a:t>次</a:t>
              </a:r>
              <a:endParaRPr kumimoji="1" lang="zh-CN" altLang="en-US" sz="280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4295776" y="4843464"/>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a:solidFill>
                    <a:srgbClr val="000099"/>
                  </a:solidFill>
                  <a:latin typeface="幼圆" pitchFamily="49" charset="-122"/>
                  <a:ea typeface="幼圆" pitchFamily="49" charset="-122"/>
                </a:rPr>
                <a:t>第</a:t>
              </a:r>
              <a:r>
                <a:rPr kumimoji="1" lang="en-US" altLang="zh-CN">
                  <a:solidFill>
                    <a:srgbClr val="000099"/>
                  </a:solidFill>
                  <a:ea typeface="幼圆" pitchFamily="49" charset="-122"/>
                </a:rPr>
                <a:t>i</a:t>
              </a:r>
              <a:r>
                <a:rPr kumimoji="1" lang="zh-CN" altLang="en-US">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a:solidFill>
                    <a:srgbClr val="FF0000"/>
                  </a:solidFill>
                </a:rPr>
                <a:t>p</a:t>
              </a:r>
              <a:endParaRPr lang="zh-CN" altLang="en-US" sz="2000" dirty="0">
                <a:solidFill>
                  <a:srgbClr val="FF0000"/>
                </a:solidFill>
              </a:endParaRPr>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62702" y="482723"/>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44"/>
              <a:ext cx="1108" cy="802"/>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dirty="0">
                  <a:ea typeface="华文新魏" pitchFamily="2" charset="-122"/>
                </a:rPr>
                <a:t>算</a:t>
              </a:r>
            </a:p>
            <a:p>
              <a:pPr algn="ctr">
                <a:lnSpc>
                  <a:spcPct val="70000"/>
                </a:lnSpc>
                <a:spcBef>
                  <a:spcPct val="0"/>
                </a:spcBef>
              </a:pPr>
              <a:r>
                <a:rPr lang="zh-CN" altLang="en-US" sz="5300" dirty="0">
                  <a:ea typeface="华文新魏" pitchFamily="2" charset="-122"/>
                </a:rPr>
                <a:t>法</a:t>
              </a:r>
            </a:p>
          </p:txBody>
        </p:sp>
      </p:grpSp>
      <p:sp>
        <p:nvSpPr>
          <p:cNvPr id="512005" name="Text Box 5"/>
          <p:cNvSpPr txBox="1">
            <a:spLocks noChangeArrowheads="1"/>
          </p:cNvSpPr>
          <p:nvPr/>
        </p:nvSpPr>
        <p:spPr bwMode="auto">
          <a:xfrm>
            <a:off x="1004814" y="1150267"/>
            <a:ext cx="8307388" cy="5270674"/>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dirty="0">
                <a:solidFill>
                  <a:srgbClr val="003399"/>
                </a:solidFill>
              </a:rPr>
              <a:t>void  insertNode1( </a:t>
            </a:r>
            <a:r>
              <a:rPr lang="en-US" altLang="zh-CN" sz="2600" dirty="0" err="1">
                <a:solidFill>
                  <a:srgbClr val="003399"/>
                </a:solidFill>
              </a:rPr>
              <a:t>Nodeptr</a:t>
            </a:r>
            <a:r>
              <a:rPr lang="en-US" altLang="zh-CN" sz="2600" dirty="0">
                <a:solidFill>
                  <a:srgbClr val="003399"/>
                </a:solidFill>
              </a:rPr>
              <a:t> list, </a:t>
            </a:r>
            <a:r>
              <a:rPr lang="en-US" altLang="zh-CN" sz="2600" dirty="0" err="1">
                <a:solidFill>
                  <a:srgbClr val="003399"/>
                </a:solidFill>
              </a:rPr>
              <a:t>int</a:t>
            </a:r>
            <a:r>
              <a:rPr lang="en-US" altLang="zh-CN" sz="2600" dirty="0">
                <a:solidFill>
                  <a:srgbClr val="003399"/>
                </a:solidFill>
              </a:rPr>
              <a:t> n, </a:t>
            </a:r>
            <a:r>
              <a:rPr lang="en-US" altLang="zh-CN" sz="2600" dirty="0" err="1">
                <a:solidFill>
                  <a:srgbClr val="003399"/>
                </a:solidFill>
              </a:rPr>
              <a:t>ElemType</a:t>
            </a:r>
            <a:r>
              <a:rPr lang="en-US" altLang="zh-CN" sz="2600" dirty="0">
                <a:solidFill>
                  <a:srgbClr val="003399"/>
                </a:solidFill>
              </a:rPr>
              <a:t> item )</a:t>
            </a:r>
          </a:p>
          <a:p>
            <a:pPr lvl="2" indent="-342900" fontAlgn="base">
              <a:lnSpc>
                <a:spcPct val="75000"/>
              </a:lnSpc>
              <a:spcBef>
                <a:spcPct val="0"/>
              </a:spcBef>
            </a:pPr>
            <a:r>
              <a:rPr lang="en-US" altLang="zh-CN" sz="2600" dirty="0">
                <a:solidFill>
                  <a:srgbClr val="003399"/>
                </a:solidFill>
              </a:rPr>
              <a:t>{</a:t>
            </a:r>
          </a:p>
          <a:p>
            <a:pPr lvl="2" indent="-342900"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p=list, q;</a:t>
            </a:r>
          </a:p>
          <a:p>
            <a:pPr lvl="2" indent="-342900" fontAlgn="base">
              <a:lnSpc>
                <a:spcPct val="75000"/>
              </a:lnSpc>
              <a:spcBef>
                <a:spcPct val="0"/>
              </a:spcBef>
            </a:pPr>
            <a:r>
              <a:rPr lang="en-US" altLang="zh-CN" sz="2600" dirty="0">
                <a:solidFill>
                  <a:srgbClr val="003399"/>
                </a:solidFill>
              </a:rPr>
              <a:t>     </a:t>
            </a:r>
            <a:r>
              <a:rPr lang="en-US" altLang="zh-CN" sz="2600" dirty="0" err="1">
                <a:solidFill>
                  <a:srgbClr val="003399"/>
                </a:solidFill>
              </a:rPr>
              <a:t>int</a:t>
            </a:r>
            <a:r>
              <a:rPr lang="en-US" altLang="zh-CN" sz="2600" dirty="0">
                <a:solidFill>
                  <a:srgbClr val="003399"/>
                </a:solidFill>
              </a:rPr>
              <a:t> </a:t>
            </a:r>
            <a:r>
              <a:rPr lang="en-US" altLang="zh-CN" sz="2600" dirty="0" err="1">
                <a:solidFill>
                  <a:srgbClr val="003399"/>
                </a:solidFill>
              </a:rPr>
              <a:t>i</a:t>
            </a:r>
            <a:r>
              <a:rPr lang="en-US" altLang="zh-CN" sz="2600" dirty="0">
                <a:solidFill>
                  <a:srgbClr val="003399"/>
                </a:solidFill>
              </a:rPr>
              <a:t>;</a:t>
            </a:r>
          </a:p>
          <a:p>
            <a:pPr lvl="2" indent="-342900" fontAlgn="base">
              <a:lnSpc>
                <a:spcPct val="75000"/>
              </a:lnSpc>
              <a:spcBef>
                <a:spcPct val="0"/>
              </a:spcBef>
            </a:pPr>
            <a:r>
              <a:rPr lang="en-US" altLang="zh-CN" sz="2600" dirty="0">
                <a:solidFill>
                  <a:srgbClr val="003399"/>
                </a:solidFill>
              </a:rPr>
              <a:t>     for(</a:t>
            </a:r>
            <a:r>
              <a:rPr lang="en-US" altLang="zh-CN" sz="2600" dirty="0" err="1">
                <a:solidFill>
                  <a:srgbClr val="003399"/>
                </a:solidFill>
              </a:rPr>
              <a:t>i</a:t>
            </a:r>
            <a:r>
              <a:rPr lang="en-US" altLang="zh-CN" sz="2600" dirty="0">
                <a:solidFill>
                  <a:srgbClr val="003399"/>
                </a:solidFill>
              </a:rPr>
              <a:t>=1;i&lt;=n</a:t>
            </a:r>
            <a:r>
              <a:rPr lang="en-US" altLang="zh-CN" sz="2600" dirty="0">
                <a:solidFill>
                  <a:srgbClr val="003399"/>
                </a:solidFill>
                <a:latin typeface="宋体" charset="-122"/>
                <a:ea typeface="宋体" charset="-122"/>
              </a:rPr>
              <a:t>-</a:t>
            </a:r>
            <a:r>
              <a:rPr lang="en-US" altLang="zh-CN" sz="2600" dirty="0">
                <a:solidFill>
                  <a:srgbClr val="003399"/>
                </a:solidFill>
              </a:rPr>
              <a:t>1;i++){      </a:t>
            </a:r>
            <a:r>
              <a:rPr lang="en-US" altLang="zh-CN" sz="2200" dirty="0">
                <a:solidFill>
                  <a:srgbClr val="007400"/>
                </a:solidFill>
              </a:rPr>
              <a:t>/* </a:t>
            </a:r>
            <a:r>
              <a:rPr lang="zh-CN" altLang="en-US" sz="2200" dirty="0">
                <a:solidFill>
                  <a:srgbClr val="007400"/>
                </a:solidFill>
                <a:ea typeface="幼圆" pitchFamily="49" charset="-122"/>
              </a:rPr>
              <a:t>寻找第</a:t>
            </a:r>
            <a:r>
              <a:rPr lang="en-US" altLang="zh-CN" sz="2200" dirty="0" err="1">
                <a:solidFill>
                  <a:srgbClr val="007400"/>
                </a:solidFill>
              </a:rPr>
              <a:t>i</a:t>
            </a:r>
            <a:r>
              <a:rPr lang="zh-CN" altLang="en-US" sz="2200" dirty="0">
                <a:solidFill>
                  <a:srgbClr val="007400"/>
                </a:solidFill>
                <a:ea typeface="幼圆" pitchFamily="49" charset="-122"/>
              </a:rPr>
              <a:t>个结点</a:t>
            </a:r>
            <a:r>
              <a:rPr lang="zh-CN" altLang="en-US" sz="2200" dirty="0">
                <a:solidFill>
                  <a:srgbClr val="007400"/>
                </a:solidFill>
              </a:rPr>
              <a:t> */</a:t>
            </a:r>
            <a:endParaRPr lang="en-US" altLang="zh-CN" sz="2600" dirty="0">
              <a:solidFill>
                <a:srgbClr val="007400"/>
              </a:solidFill>
            </a:endParaRPr>
          </a:p>
          <a:p>
            <a:pPr lvl="2" indent="-342900" fontAlgn="base">
              <a:lnSpc>
                <a:spcPct val="75000"/>
              </a:lnSpc>
              <a:spcBef>
                <a:spcPct val="0"/>
              </a:spcBef>
            </a:pPr>
            <a:r>
              <a:rPr lang="en-US" altLang="zh-CN" sz="2600" dirty="0">
                <a:solidFill>
                  <a:srgbClr val="003399"/>
                </a:solidFill>
              </a:rPr>
              <a:t>           if(p-&gt;link==NULL)</a:t>
            </a:r>
          </a:p>
          <a:p>
            <a:pPr lvl="2" indent="-342900" fontAlgn="base">
              <a:lnSpc>
                <a:spcPct val="75000"/>
              </a:lnSpc>
              <a:spcBef>
                <a:spcPct val="0"/>
              </a:spcBef>
            </a:pPr>
            <a:r>
              <a:rPr lang="en-US" altLang="zh-CN" sz="2600" dirty="0">
                <a:solidFill>
                  <a:srgbClr val="003399"/>
                </a:solidFill>
              </a:rPr>
              <a:t>                 break;                 </a:t>
            </a:r>
            <a:r>
              <a:rPr lang="en-US" altLang="zh-CN" sz="2200" dirty="0">
                <a:solidFill>
                  <a:srgbClr val="007400"/>
                </a:solidFill>
              </a:rPr>
              <a:t>/* </a:t>
            </a:r>
            <a:r>
              <a:rPr lang="zh-CN" altLang="en-US" sz="2200" dirty="0">
                <a:solidFill>
                  <a:srgbClr val="007400"/>
                </a:solidFill>
                <a:ea typeface="幼圆" pitchFamily="49" charset="-122"/>
              </a:rPr>
              <a:t>不存在第</a:t>
            </a:r>
            <a:r>
              <a:rPr lang="en-US" altLang="zh-CN" sz="2200" dirty="0" err="1">
                <a:solidFill>
                  <a:srgbClr val="007400"/>
                </a:solidFill>
              </a:rPr>
              <a:t>i</a:t>
            </a:r>
            <a:r>
              <a:rPr lang="zh-CN" altLang="en-US" sz="2200" dirty="0">
                <a:solidFill>
                  <a:srgbClr val="007400"/>
                </a:solidFill>
                <a:ea typeface="幼圆" pitchFamily="49" charset="-122"/>
              </a:rPr>
              <a:t>个结点</a:t>
            </a:r>
            <a:r>
              <a:rPr lang="zh-CN" altLang="en-US" sz="2200" dirty="0">
                <a:solidFill>
                  <a:srgbClr val="007400"/>
                </a:solidFill>
              </a:rPr>
              <a:t> */</a:t>
            </a:r>
            <a:endParaRPr lang="en-US" altLang="zh-CN" sz="2200" dirty="0">
              <a:solidFill>
                <a:srgbClr val="007400"/>
              </a:solidFill>
            </a:endParaRPr>
          </a:p>
          <a:p>
            <a:pPr lvl="2" indent="-342900" fontAlgn="base">
              <a:lnSpc>
                <a:spcPct val="75000"/>
              </a:lnSpc>
              <a:spcBef>
                <a:spcPct val="0"/>
              </a:spcBef>
            </a:pPr>
            <a:r>
              <a:rPr lang="en-US" altLang="zh-CN" sz="2200" dirty="0">
                <a:solidFill>
                  <a:srgbClr val="007400"/>
                </a:solidFill>
              </a:rPr>
              <a:t>             </a:t>
            </a:r>
            <a:r>
              <a:rPr lang="en-US" altLang="zh-CN" sz="2400" dirty="0">
                <a:solidFill>
                  <a:srgbClr val="003399"/>
                </a:solidFill>
              </a:rPr>
              <a:t>p=p</a:t>
            </a:r>
            <a:r>
              <a:rPr lang="en-US" altLang="zh-CN" sz="2400" dirty="0">
                <a:solidFill>
                  <a:srgbClr val="003399"/>
                </a:solidFill>
                <a:latin typeface="宋体" charset="-122"/>
                <a:ea typeface="宋体" charset="-122"/>
              </a:rPr>
              <a:t>-</a:t>
            </a:r>
            <a:r>
              <a:rPr lang="en-US" altLang="zh-CN" sz="2400" dirty="0">
                <a:solidFill>
                  <a:srgbClr val="003399"/>
                </a:solidFill>
              </a:rPr>
              <a:t>&gt;link;</a:t>
            </a:r>
            <a:endParaRPr lang="zh-CN" altLang="en-US" sz="2200" dirty="0">
              <a:solidFill>
                <a:srgbClr val="007400"/>
              </a:solidFill>
            </a:endParaRPr>
          </a:p>
          <a:p>
            <a:pPr lvl="2" indent="-342900" fontAlgn="base">
              <a:lnSpc>
                <a:spcPct val="75000"/>
              </a:lnSpc>
              <a:spcBef>
                <a:spcPct val="0"/>
              </a:spcBef>
            </a:pPr>
            <a:r>
              <a:rPr lang="zh-CN" altLang="en-US" sz="2600" dirty="0">
                <a:solidFill>
                  <a:srgbClr val="003399"/>
                </a:solidFill>
              </a:rPr>
              <a:t>     </a:t>
            </a:r>
            <a:r>
              <a:rPr lang="en-US" altLang="en-US" sz="2600" dirty="0">
                <a:solidFill>
                  <a:srgbClr val="003399"/>
                </a:solidFill>
              </a:rPr>
              <a:t>}</a:t>
            </a:r>
            <a:r>
              <a:rPr lang="zh-CN" altLang="en-US" sz="2600" dirty="0">
                <a:solidFill>
                  <a:srgbClr val="003399"/>
                </a:solidFill>
              </a:rPr>
              <a:t>   </a:t>
            </a:r>
          </a:p>
          <a:p>
            <a:pPr lvl="2" indent="-342900" fontAlgn="base">
              <a:lnSpc>
                <a:spcPct val="75000"/>
              </a:lnSpc>
              <a:spcBef>
                <a:spcPct val="0"/>
              </a:spcBef>
            </a:pPr>
            <a:r>
              <a:rPr lang="zh-CN" altLang="en-US" sz="2600" dirty="0">
                <a:solidFill>
                  <a:srgbClr val="003399"/>
                </a:solidFill>
              </a:rPr>
              <a:t>  </a:t>
            </a:r>
            <a:endParaRPr lang="en-US" altLang="zh-CN" sz="2600" dirty="0">
              <a:solidFill>
                <a:srgbClr val="003399"/>
              </a:solidFill>
            </a:endParaRPr>
          </a:p>
          <a:p>
            <a:pPr lvl="2" indent="-342900" fontAlgn="base">
              <a:lnSpc>
                <a:spcPct val="75000"/>
              </a:lnSpc>
              <a:spcBef>
                <a:spcPct val="0"/>
              </a:spcBef>
            </a:pPr>
            <a:endParaRPr lang="en-US" altLang="zh-CN" sz="2600" dirty="0">
              <a:solidFill>
                <a:srgbClr val="003399"/>
              </a:solidFill>
            </a:endParaRPr>
          </a:p>
          <a:p>
            <a:pPr lvl="2" indent="-342900" fontAlgn="base">
              <a:lnSpc>
                <a:spcPct val="75000"/>
              </a:lnSpc>
              <a:spcBef>
                <a:spcPct val="0"/>
              </a:spcBef>
            </a:pPr>
            <a:r>
              <a:rPr lang="zh-CN" altLang="en-US" sz="2600" dirty="0">
                <a:solidFill>
                  <a:srgbClr val="003399"/>
                </a:solidFill>
              </a:rPr>
              <a:t>  </a:t>
            </a:r>
          </a:p>
          <a:p>
            <a:pPr lvl="2" indent="-342900" fontAlgn="base">
              <a:lnSpc>
                <a:spcPct val="80000"/>
              </a:lnSpc>
              <a:spcBef>
                <a:spcPct val="0"/>
              </a:spcBef>
            </a:pPr>
            <a:endParaRPr lang="zh-CN" altLang="en-US" sz="2600" dirty="0">
              <a:solidFill>
                <a:srgbClr val="003399"/>
              </a:solidFill>
            </a:endParaRPr>
          </a:p>
          <a:p>
            <a:pPr lvl="2" indent="-342900" fontAlgn="base">
              <a:lnSpc>
                <a:spcPct val="80000"/>
              </a:lnSpc>
              <a:spcBef>
                <a:spcPct val="0"/>
              </a:spcBef>
            </a:pPr>
            <a:endParaRPr lang="zh-CN" altLang="en-US" sz="2600" dirty="0">
              <a:solidFill>
                <a:srgbClr val="003399"/>
              </a:solidFill>
            </a:endParaRPr>
          </a:p>
          <a:p>
            <a:pPr lvl="2" indent="-342900" fontAlgn="base">
              <a:lnSpc>
                <a:spcPct val="80000"/>
              </a:lnSpc>
              <a:spcBef>
                <a:spcPct val="0"/>
              </a:spcBef>
            </a:pPr>
            <a:endParaRPr lang="zh-CN" altLang="en-US" sz="2600" dirty="0">
              <a:solidFill>
                <a:srgbClr val="003399"/>
              </a:solidFill>
            </a:endParaRPr>
          </a:p>
          <a:p>
            <a:pPr lvl="2" indent="-342900" fontAlgn="base">
              <a:lnSpc>
                <a:spcPct val="80000"/>
              </a:lnSpc>
              <a:spcBef>
                <a:spcPct val="0"/>
              </a:spcBef>
            </a:pPr>
            <a:endParaRPr lang="zh-CN" altLang="en-US" sz="2600" dirty="0">
              <a:solidFill>
                <a:srgbClr val="003399"/>
              </a:solidFill>
            </a:endParaRPr>
          </a:p>
          <a:p>
            <a:pPr lvl="2" indent="-342900" fontAlgn="base">
              <a:lnSpc>
                <a:spcPct val="80000"/>
              </a:lnSpc>
              <a:spcBef>
                <a:spcPct val="0"/>
              </a:spcBef>
            </a:pPr>
            <a:r>
              <a:rPr lang="zh-CN" altLang="en-US" sz="2600" dirty="0">
                <a:solidFill>
                  <a:srgbClr val="003399"/>
                </a:solidFill>
              </a:rPr>
              <a:t>}</a:t>
            </a:r>
          </a:p>
        </p:txBody>
      </p:sp>
      <p:grpSp>
        <p:nvGrpSpPr>
          <p:cNvPr id="3" name="Group 25"/>
          <p:cNvGrpSpPr>
            <a:grpSpLocks/>
          </p:cNvGrpSpPr>
          <p:nvPr/>
        </p:nvGrpSpPr>
        <p:grpSpPr bwMode="auto">
          <a:xfrm>
            <a:off x="2063552" y="3645024"/>
            <a:ext cx="7696200" cy="1550988"/>
            <a:chOff x="780" y="2280"/>
            <a:chExt cx="4848" cy="977"/>
          </a:xfrm>
        </p:grpSpPr>
        <p:sp>
          <p:nvSpPr>
            <p:cNvPr id="20489" name="Rectangle 7"/>
            <p:cNvSpPr>
              <a:spLocks noChangeArrowheads="1"/>
            </p:cNvSpPr>
            <p:nvPr/>
          </p:nvSpPr>
          <p:spPr bwMode="auto">
            <a:xfrm>
              <a:off x="780" y="2472"/>
              <a:ext cx="4704" cy="785"/>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dirty="0" err="1">
                  <a:solidFill>
                    <a:srgbClr val="FF3300"/>
                  </a:solidFill>
                </a:rPr>
                <a:t>Nodeptr</a:t>
              </a:r>
              <a:r>
                <a:rPr lang="en-US" altLang="zh-CN" sz="2600" dirty="0">
                  <a:solidFill>
                    <a:srgbClr val="FF3300"/>
                  </a:solidFill>
                </a:rPr>
                <a:t>)</a:t>
              </a:r>
              <a:r>
                <a:rPr lang="en-US" altLang="zh-CN" sz="2600" dirty="0" err="1">
                  <a:solidFill>
                    <a:srgbClr val="FF3300"/>
                  </a:solidFill>
                </a:rPr>
                <a:t>malloc</a:t>
              </a:r>
              <a:r>
                <a:rPr lang="en-US" altLang="zh-CN" sz="2600" dirty="0">
                  <a:solidFill>
                    <a:srgbClr val="FF3300"/>
                  </a:solidFill>
                </a:rPr>
                <a:t>(</a:t>
              </a:r>
              <a:r>
                <a:rPr lang="en-US" altLang="zh-CN" sz="2600" dirty="0" err="1">
                  <a:solidFill>
                    <a:srgbClr val="FF3300"/>
                  </a:solidFill>
                </a:rPr>
                <a:t>sizeof</a:t>
              </a:r>
              <a:r>
                <a:rPr lang="en-US" altLang="zh-CN" sz="2600" dirty="0">
                  <a:solidFill>
                    <a:srgbClr val="FF3300"/>
                  </a:solidFill>
                </a:rPr>
                <a:t>(Node));</a:t>
              </a:r>
              <a:endParaRPr lang="zh-CN" altLang="en-US" sz="220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dirty="0">
                  <a:solidFill>
                    <a:srgbClr val="003399"/>
                  </a:solidFill>
                  <a:latin typeface="宋体" charset="-122"/>
                  <a:ea typeface="宋体" charset="-122"/>
                </a:rPr>
                <a:t>-</a:t>
              </a:r>
              <a:r>
                <a:rPr lang="en-US" altLang="zh-CN" sz="2600" dirty="0">
                  <a:solidFill>
                    <a:srgbClr val="003399"/>
                  </a:solidFill>
                </a:rPr>
                <a:t>&gt;data=item;        </a:t>
              </a:r>
              <a:r>
                <a:rPr lang="en-US" altLang="zh-CN" sz="2200" dirty="0">
                  <a:solidFill>
                    <a:srgbClr val="007400"/>
                  </a:solidFill>
                </a:rPr>
                <a:t>/* </a:t>
              </a:r>
              <a:r>
                <a:rPr lang="zh-CN" altLang="en-US" sz="2200" dirty="0">
                  <a:solidFill>
                    <a:srgbClr val="007400"/>
                  </a:solidFill>
                  <a:ea typeface="幼圆" pitchFamily="49" charset="-122"/>
                </a:rPr>
                <a:t>将</a:t>
              </a:r>
              <a:r>
                <a:rPr lang="en-US" altLang="zh-CN" sz="2200" dirty="0">
                  <a:solidFill>
                    <a:srgbClr val="007400"/>
                  </a:solidFill>
                </a:rPr>
                <a:t>item</a:t>
              </a:r>
              <a:r>
                <a:rPr lang="zh-CN" altLang="en-US" sz="2200" dirty="0">
                  <a:solidFill>
                    <a:srgbClr val="007400"/>
                  </a:solidFill>
                  <a:ea typeface="幼圆" pitchFamily="49" charset="-122"/>
                </a:rPr>
                <a:t>送新结点数据域</a:t>
              </a:r>
              <a:r>
                <a:rPr lang="zh-CN" altLang="en-US" sz="2200" dirty="0">
                  <a:solidFill>
                    <a:srgbClr val="007400"/>
                  </a:solidFill>
                </a:rPr>
                <a:t> */</a:t>
              </a:r>
              <a:endParaRPr lang="en-US" altLang="zh-CN" sz="2200" dirty="0">
                <a:solidFill>
                  <a:srgbClr val="007400"/>
                </a:solidFill>
              </a:endParaRPr>
            </a:p>
            <a:p>
              <a:pPr fontAlgn="base">
                <a:lnSpc>
                  <a:spcPct val="75000"/>
                </a:lnSpc>
                <a:spcBef>
                  <a:spcPct val="0"/>
                </a:spcBef>
              </a:pPr>
              <a:r>
                <a:rPr lang="en-US" altLang="zh-CN" sz="2400" dirty="0">
                  <a:solidFill>
                    <a:srgbClr val="003399"/>
                  </a:solidFill>
                </a:rPr>
                <a:t>q-&gt;link = NULL;</a:t>
              </a:r>
              <a:endParaRPr lang="zh-CN" altLang="en-US" sz="2400" dirty="0">
                <a:solidFill>
                  <a:srgbClr val="003399"/>
                </a:solidFill>
              </a:endParaRPr>
            </a:p>
            <a:p>
              <a:pPr fontAlgn="base">
                <a:lnSpc>
                  <a:spcPct val="75000"/>
                </a:lnSpc>
                <a:spcBef>
                  <a:spcPct val="0"/>
                </a:spcBef>
              </a:pPr>
              <a:endParaRPr lang="zh-CN" altLang="en-US" sz="2200" dirty="0">
                <a:solidFill>
                  <a:srgbClr val="007400"/>
                </a:solidFill>
              </a:endParaRP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1142632" y="4988543"/>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dirty="0">
                <a:solidFill>
                  <a:srgbClr val="003399"/>
                </a:solidFill>
                <a:latin typeface="宋体" charset="-122"/>
                <a:ea typeface="宋体" charset="-122"/>
              </a:rPr>
              <a:t>-</a:t>
            </a:r>
            <a:r>
              <a:rPr lang="en-US" altLang="zh-CN" sz="2600" dirty="0">
                <a:solidFill>
                  <a:srgbClr val="003399"/>
                </a:solidFill>
              </a:rPr>
              <a:t>&gt;link=p</a:t>
            </a:r>
            <a:r>
              <a:rPr lang="en-US" altLang="zh-CN" sz="2600" dirty="0">
                <a:solidFill>
                  <a:srgbClr val="003399"/>
                </a:solidFill>
                <a:latin typeface="宋体" charset="-122"/>
                <a:ea typeface="宋体" charset="-122"/>
              </a:rPr>
              <a:t>-</a:t>
            </a:r>
            <a:r>
              <a:rPr lang="en-US" altLang="zh-CN" sz="2600" dirty="0">
                <a:solidFill>
                  <a:srgbClr val="003399"/>
                </a:solidFill>
              </a:rPr>
              <a:t>&gt;link;</a:t>
            </a:r>
          </a:p>
          <a:p>
            <a:pPr lvl="2" fontAlgn="base">
              <a:lnSpc>
                <a:spcPct val="75000"/>
              </a:lnSpc>
              <a:spcBef>
                <a:spcPct val="0"/>
              </a:spcBef>
            </a:pPr>
            <a:r>
              <a:rPr lang="en-US" altLang="zh-CN" sz="2600" dirty="0">
                <a:solidFill>
                  <a:srgbClr val="003399"/>
                </a:solidFill>
              </a:rPr>
              <a:t>p</a:t>
            </a:r>
            <a:r>
              <a:rPr lang="en-US" altLang="zh-CN" sz="2600" dirty="0">
                <a:solidFill>
                  <a:srgbClr val="003399"/>
                </a:solidFill>
                <a:latin typeface="宋体" charset="-122"/>
                <a:ea typeface="宋体" charset="-122"/>
              </a:rPr>
              <a:t>-</a:t>
            </a:r>
            <a:r>
              <a:rPr lang="en-US" altLang="zh-CN" sz="2600" dirty="0">
                <a:solidFill>
                  <a:srgbClr val="003399"/>
                </a:solidFill>
              </a:rPr>
              <a:t>&gt;link=q;              </a:t>
            </a:r>
            <a:r>
              <a:rPr lang="en-US" altLang="zh-CN" sz="2400" dirty="0">
                <a:solidFill>
                  <a:srgbClr val="007400"/>
                </a:solidFill>
              </a:rPr>
              <a:t>/* </a:t>
            </a:r>
            <a:r>
              <a:rPr lang="zh-CN" altLang="en-US" sz="2200" dirty="0">
                <a:solidFill>
                  <a:srgbClr val="007400"/>
                </a:solidFill>
                <a:latin typeface="幼圆" pitchFamily="49" charset="-122"/>
                <a:ea typeface="幼圆" pitchFamily="49" charset="-122"/>
              </a:rPr>
              <a:t>将新结点插入到第</a:t>
            </a:r>
            <a:r>
              <a:rPr lang="en-US" altLang="zh-CN" sz="2200" dirty="0" err="1">
                <a:solidFill>
                  <a:srgbClr val="007400"/>
                </a:solidFill>
                <a:ea typeface="幼圆" pitchFamily="49" charset="-122"/>
              </a:rPr>
              <a:t>i</a:t>
            </a:r>
            <a:r>
              <a:rPr lang="zh-CN" altLang="en-US" sz="2200" dirty="0">
                <a:solidFill>
                  <a:srgbClr val="007400"/>
                </a:solidFill>
                <a:latin typeface="幼圆" pitchFamily="49" charset="-122"/>
                <a:ea typeface="幼圆" pitchFamily="49" charset="-122"/>
              </a:rPr>
              <a:t>个结点之后</a:t>
            </a:r>
            <a:r>
              <a:rPr lang="zh-CN" altLang="en-US" sz="2400" dirty="0">
                <a:solidFill>
                  <a:srgbClr val="007400"/>
                </a:solidFill>
              </a:rPr>
              <a:t> */</a:t>
            </a:r>
          </a:p>
        </p:txBody>
      </p:sp>
      <p:grpSp>
        <p:nvGrpSpPr>
          <p:cNvPr id="4" name="Group 12"/>
          <p:cNvGrpSpPr>
            <a:grpSpLocks/>
          </p:cNvGrpSpPr>
          <p:nvPr/>
        </p:nvGrpSpPr>
        <p:grpSpPr bwMode="auto">
          <a:xfrm rot="52736">
            <a:off x="3644702" y="5759573"/>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a:solidFill>
                    <a:srgbClr val="FF3300"/>
                  </a:solidFill>
                  <a:latin typeface="黑体" pitchFamily="2" charset="-122"/>
                  <a:ea typeface="黑体" pitchFamily="2" charset="-122"/>
                </a:rPr>
                <a:t>时间复杂度</a:t>
              </a:r>
              <a:r>
                <a:rPr lang="en-US" altLang="zh-CN" sz="3200">
                  <a:solidFill>
                    <a:srgbClr val="FF3300"/>
                  </a:solidFill>
                  <a:ea typeface="黑体" pitchFamily="2" charset="-122"/>
                </a:rPr>
                <a:t>O(n)</a:t>
              </a:r>
              <a:endParaRPr lang="zh-CN" altLang="en-US" sz="320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a:p>
        </p:txBody>
      </p:sp>
      <p:grpSp>
        <p:nvGrpSpPr>
          <p:cNvPr id="3" name="Group 2"/>
          <p:cNvGrpSpPr>
            <a:grpSpLocks/>
          </p:cNvGrpSpPr>
          <p:nvPr/>
        </p:nvGrpSpPr>
        <p:grpSpPr bwMode="auto">
          <a:xfrm>
            <a:off x="908846" y="87163"/>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5a</a:t>
              </a:r>
              <a:r>
                <a:rPr kumimoji="1" lang="zh-CN" altLang="en-US" sz="2800" dirty="0">
                  <a:solidFill>
                    <a:schemeClr val="accent2"/>
                  </a:solidFill>
                  <a:ea typeface="黑体" pitchFamily="2" charset="-122"/>
                </a:rPr>
                <a:t> . </a:t>
              </a:r>
              <a:r>
                <a:rPr kumimoji="1" lang="zh-CN" altLang="en-US" sz="2800" dirty="0">
                  <a:solidFill>
                    <a:schemeClr val="accent2"/>
                  </a:solidFill>
                  <a:latin typeface="黑体" pitchFamily="2" charset="-122"/>
                  <a:ea typeface="黑体" pitchFamily="2" charset="-122"/>
                </a:rPr>
                <a:t>在</a:t>
              </a:r>
              <a:r>
                <a:rPr kumimoji="1" lang="zh-CN" altLang="en-US" sz="2800" dirty="0">
                  <a:solidFill>
                    <a:srgbClr val="7030A0"/>
                  </a:solidFill>
                  <a:latin typeface="黑体" pitchFamily="2" charset="-122"/>
                  <a:ea typeface="黑体" pitchFamily="2" charset="-122"/>
                </a:rPr>
                <a:t>有序</a:t>
              </a:r>
              <a:r>
                <a:rPr kumimoji="1" lang="zh-CN" altLang="en-US" sz="2800" dirty="0">
                  <a:solidFill>
                    <a:schemeClr val="accent2"/>
                  </a:solidFill>
                  <a:latin typeface="黑体" pitchFamily="2" charset="-122"/>
                  <a:ea typeface="黑体" pitchFamily="2" charset="-122"/>
                </a:rPr>
                <a:t>线性链表中相应位置上插入一个     </a:t>
              </a:r>
            </a:p>
            <a:p>
              <a:pPr eaLnBrk="1" fontAlgn="base" hangingPunct="1">
                <a:lnSpc>
                  <a:spcPct val="85000"/>
                </a:lnSpc>
                <a:spcBef>
                  <a:spcPct val="0"/>
                </a:spcBef>
              </a:pPr>
              <a:r>
                <a:rPr kumimoji="1" lang="zh-CN" altLang="en-US" sz="2800" dirty="0">
                  <a:solidFill>
                    <a:schemeClr val="accent2"/>
                  </a:solidFill>
                  <a:latin typeface="黑体" pitchFamily="2" charset="-122"/>
                  <a:ea typeface="黑体" pitchFamily="2" charset="-122"/>
                </a:rPr>
                <a:t>    数据项为</a:t>
              </a:r>
              <a:r>
                <a:rPr kumimoji="1" lang="en-US" altLang="zh-CN" sz="2800" dirty="0">
                  <a:solidFill>
                    <a:schemeClr val="accent2"/>
                  </a:solidFill>
                  <a:ea typeface="黑体" pitchFamily="2" charset="-122"/>
                </a:rPr>
                <a:t>item</a:t>
              </a:r>
              <a:r>
                <a:rPr kumimoji="1" lang="zh-CN" altLang="en-US" sz="2800" dirty="0">
                  <a:solidFill>
                    <a:schemeClr val="accent2"/>
                  </a:solidFill>
                  <a:latin typeface="黑体" pitchFamily="2" charset="-122"/>
                  <a:ea typeface="黑体" pitchFamily="2" charset="-122"/>
                </a:rPr>
                <a:t>的新结点</a:t>
              </a:r>
            </a:p>
          </p:txBody>
        </p:sp>
      </p:grpSp>
      <p:sp>
        <p:nvSpPr>
          <p:cNvPr id="6" name="TextBox 5"/>
          <p:cNvSpPr txBox="1"/>
          <p:nvPr/>
        </p:nvSpPr>
        <p:spPr>
          <a:xfrm>
            <a:off x="999903" y="1202419"/>
            <a:ext cx="8280920"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r>
              <a:rPr lang="en-US" altLang="zh-CN" dirty="0"/>
              <a:t>{ </a:t>
            </a:r>
          </a:p>
          <a:p>
            <a:r>
              <a:rPr lang="en-US" altLang="zh-CN" dirty="0"/>
              <a:t>    </a:t>
            </a:r>
            <a:r>
              <a:rPr lang="en-US" altLang="zh-CN" dirty="0" err="1"/>
              <a:t>Nodeptr</a:t>
            </a:r>
            <a:r>
              <a:rPr lang="en-US" altLang="zh-CN" dirty="0"/>
              <a:t> </a:t>
            </a:r>
            <a:r>
              <a:rPr lang="en-US" altLang="zh-CN" dirty="0" err="1"/>
              <a:t>p,q</a:t>
            </a:r>
            <a:r>
              <a:rPr lang="en-US" altLang="zh-CN" dirty="0"/>
              <a:t>, r;</a:t>
            </a:r>
          </a:p>
          <a:p>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zh-CN" altLang="en-US" dirty="0"/>
              <a:t>创建一个数据项为</a:t>
            </a:r>
            <a:r>
              <a:rPr lang="en-US" altLang="zh-CN" dirty="0" err="1"/>
              <a:t>elem</a:t>
            </a:r>
            <a:r>
              <a:rPr lang="zh-CN" altLang="en-US" dirty="0"/>
              <a:t>的新结点</a:t>
            </a:r>
            <a:endParaRPr lang="en-US" altLang="zh-CN" dirty="0"/>
          </a:p>
          <a:p>
            <a:r>
              <a:rPr lang="en-US" altLang="zh-CN" dirty="0"/>
              <a:t>    r-&gt;</a:t>
            </a:r>
            <a:r>
              <a:rPr lang="en-US" altLang="zh-CN" dirty="0" err="1"/>
              <a:t>elem</a:t>
            </a:r>
            <a:r>
              <a:rPr lang="en-US" altLang="zh-CN" dirty="0"/>
              <a:t> = </a:t>
            </a:r>
            <a:r>
              <a:rPr lang="en-US" altLang="zh-CN" dirty="0" err="1"/>
              <a:t>elem</a:t>
            </a:r>
            <a:r>
              <a:rPr lang="en-US" altLang="zh-CN" dirty="0"/>
              <a:t>;   r-&gt;link = NULL;</a:t>
            </a:r>
          </a:p>
          <a:p>
            <a:r>
              <a:rPr lang="en-US" altLang="zh-CN" dirty="0"/>
              <a:t>    if(list == NULL) 	 /* list</a:t>
            </a:r>
            <a:r>
              <a:rPr lang="zh-CN" altLang="en-US" dirty="0"/>
              <a:t>是一个空表 </a:t>
            </a:r>
            <a:r>
              <a:rPr lang="en-US" altLang="zh-CN" dirty="0"/>
              <a:t>*/</a:t>
            </a:r>
          </a:p>
          <a:p>
            <a:r>
              <a:rPr lang="en-US" altLang="zh-CN" dirty="0"/>
              <a:t>        return r;</a:t>
            </a:r>
          </a:p>
          <a:p>
            <a:r>
              <a:rPr lang="en-US" altLang="zh-CN" dirty="0"/>
              <a:t>    for(p=list; </a:t>
            </a:r>
            <a:r>
              <a:rPr lang="en-US" altLang="zh-CN" dirty="0" err="1"/>
              <a:t>elem</a:t>
            </a:r>
            <a:r>
              <a:rPr lang="en-US" altLang="zh-CN" dirty="0"/>
              <a:t> &gt; p-&gt;</a:t>
            </a:r>
            <a:r>
              <a:rPr lang="en-US" altLang="zh-CN" dirty="0" err="1"/>
              <a:t>elem</a:t>
            </a:r>
            <a:r>
              <a:rPr lang="en-US" altLang="zh-CN" dirty="0"/>
              <a:t> &amp;&amp; p != NULL;  q = p, p = p-&gt;link) /* </a:t>
            </a:r>
            <a:r>
              <a:rPr lang="zh-CN" altLang="en-US" dirty="0"/>
              <a:t>找到插入位置 </a:t>
            </a:r>
            <a:r>
              <a:rPr lang="en-US" altLang="zh-CN" dirty="0"/>
              <a:t>*/</a:t>
            </a:r>
          </a:p>
          <a:p>
            <a:r>
              <a:rPr lang="en-US" altLang="zh-CN" dirty="0"/>
              <a:t>        ;</a:t>
            </a:r>
          </a:p>
          <a:p>
            <a:r>
              <a:rPr lang="en-US" altLang="zh-CN" dirty="0"/>
              <a:t>    if( p == list){ /* </a:t>
            </a:r>
            <a:r>
              <a:rPr lang="zh-CN" altLang="en-US" dirty="0"/>
              <a:t>在头结点前插入 </a:t>
            </a:r>
            <a:r>
              <a:rPr lang="en-US" altLang="zh-CN" dirty="0"/>
              <a:t>*/</a:t>
            </a:r>
          </a:p>
          <a:p>
            <a:r>
              <a:rPr lang="en-US" altLang="zh-CN" dirty="0"/>
              <a:t>        r-&gt;link = p;</a:t>
            </a:r>
          </a:p>
          <a:p>
            <a:r>
              <a:rPr lang="en-US" altLang="zh-CN" dirty="0"/>
              <a:t>        return r;</a:t>
            </a:r>
          </a:p>
          <a:p>
            <a:r>
              <a:rPr lang="en-US" altLang="zh-CN" dirty="0"/>
              <a:t>    } </a:t>
            </a:r>
          </a:p>
          <a:p>
            <a:r>
              <a:rPr lang="en-US" altLang="zh-CN" dirty="0"/>
              <a:t>    else { /* </a:t>
            </a:r>
            <a:r>
              <a:rPr lang="zh-CN" altLang="en-US" dirty="0"/>
              <a:t>在结点</a:t>
            </a:r>
            <a:r>
              <a:rPr lang="en-US" altLang="zh-CN" dirty="0"/>
              <a:t>q</a:t>
            </a:r>
            <a:r>
              <a:rPr lang="zh-CN" altLang="en-US" dirty="0"/>
              <a:t>后插入一个结点 </a:t>
            </a:r>
            <a:r>
              <a:rPr lang="en-US" altLang="zh-CN" dirty="0"/>
              <a:t>*/</a:t>
            </a:r>
          </a:p>
          <a:p>
            <a:r>
              <a:rPr lang="en-US" altLang="zh-CN" dirty="0"/>
              <a:t>        q-&gt;link = r;</a:t>
            </a:r>
          </a:p>
          <a:p>
            <a:r>
              <a:rPr lang="en-US" altLang="zh-CN" dirty="0"/>
              <a:t>        r-&gt;link = p;</a:t>
            </a:r>
          </a:p>
          <a:p>
            <a:r>
              <a:rPr lang="en-US" altLang="zh-CN" dirty="0"/>
              <a:t>    }</a:t>
            </a:r>
          </a:p>
          <a:p>
            <a:r>
              <a:rPr lang="en-US" altLang="zh-CN" dirty="0"/>
              <a:t>    return list;</a:t>
            </a:r>
          </a:p>
          <a:p>
            <a:r>
              <a:rPr lang="en-US" altLang="zh-CN" dirty="0"/>
              <a:t>}</a:t>
            </a:r>
            <a:endParaRPr lang="zh-CN" altLang="en-US" dirty="0"/>
          </a:p>
        </p:txBody>
      </p:sp>
      <p:grpSp>
        <p:nvGrpSpPr>
          <p:cNvPr id="7" name="Group 2"/>
          <p:cNvGrpSpPr>
            <a:grpSpLocks/>
          </p:cNvGrpSpPr>
          <p:nvPr/>
        </p:nvGrpSpPr>
        <p:grpSpPr bwMode="auto">
          <a:xfrm>
            <a:off x="8760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44"/>
              <a:ext cx="1108" cy="802"/>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dirty="0">
                  <a:ea typeface="华文新魏" pitchFamily="2" charset="-122"/>
                </a:rPr>
                <a:t>算</a:t>
              </a:r>
            </a:p>
            <a:p>
              <a:pPr algn="ctr">
                <a:lnSpc>
                  <a:spcPct val="70000"/>
                </a:lnSpc>
                <a:spcBef>
                  <a:spcPct val="0"/>
                </a:spcBef>
              </a:pPr>
              <a:r>
                <a:rPr lang="zh-CN" altLang="en-US" sz="5300" dirty="0">
                  <a:ea typeface="华文新魏" pitchFamily="2" charset="-122"/>
                </a:rPr>
                <a:t>法</a:t>
              </a:r>
            </a:p>
          </p:txBody>
        </p:sp>
      </p:grpSp>
      <p:sp>
        <p:nvSpPr>
          <p:cNvPr id="10" name="TextBox 9"/>
          <p:cNvSpPr txBox="1"/>
          <p:nvPr/>
        </p:nvSpPr>
        <p:spPr>
          <a:xfrm>
            <a:off x="7176120" y="4549676"/>
            <a:ext cx="4680520" cy="230832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latin typeface="楷体" pitchFamily="49" charset="-122"/>
                <a:ea typeface="楷体" pitchFamily="49" charset="-122"/>
              </a:rPr>
              <a:t>1. </a:t>
            </a:r>
            <a:r>
              <a:rPr lang="zh-CN" altLang="en-US" dirty="0">
                <a:latin typeface="楷体" pitchFamily="49" charset="-122"/>
                <a:ea typeface="楷体" pitchFamily="49" charset="-122"/>
              </a:rPr>
              <a:t>对链表进行插入操作时，一定要考虑下面特殊情况（头结点会发生改变）：</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）链表为空；</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）在头结点前插入</a:t>
            </a:r>
            <a:r>
              <a:rPr lang="zh-CN" altLang="en-US" dirty="0">
                <a:latin typeface="楷体" pitchFamily="49" charset="-122"/>
                <a:ea typeface="楷体" pitchFamily="49" charset="-122"/>
              </a:rPr>
              <a:t>。</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2. </a:t>
            </a:r>
            <a:r>
              <a:rPr lang="zh-CN" altLang="en-US" b="1" dirty="0">
                <a:latin typeface="楷体" pitchFamily="49" charset="-122"/>
                <a:ea typeface="楷体" pitchFamily="49" charset="-122"/>
              </a:rPr>
              <a:t>在结点</a:t>
            </a:r>
            <a:r>
              <a:rPr lang="en-US" altLang="zh-CN" b="1" dirty="0">
                <a:latin typeface="楷体" pitchFamily="49" charset="-122"/>
                <a:ea typeface="楷体" pitchFamily="49" charset="-122"/>
              </a:rPr>
              <a:t>p</a:t>
            </a:r>
            <a:r>
              <a:rPr lang="zh-CN" altLang="en-US" b="1" dirty="0">
                <a:latin typeface="楷体" pitchFamily="49" charset="-122"/>
                <a:ea typeface="楷体" pitchFamily="49" charset="-122"/>
              </a:rPr>
              <a:t>前插入一个结点，必须要知道该结点的前序结点指针</a:t>
            </a:r>
            <a:r>
              <a:rPr lang="zh-CN" altLang="en-US" dirty="0">
                <a:latin typeface="楷体" pitchFamily="49" charset="-122"/>
                <a:ea typeface="楷体" pitchFamily="49" charset="-122"/>
              </a:rPr>
              <a:t>，否则无法插入。在本程序中，</a:t>
            </a:r>
            <a:r>
              <a:rPr lang="en-US" altLang="zh-CN" dirty="0">
                <a:latin typeface="楷体" pitchFamily="49" charset="-122"/>
                <a:ea typeface="楷体" pitchFamily="49" charset="-122"/>
              </a:rPr>
              <a:t>q</a:t>
            </a:r>
            <a:r>
              <a:rPr lang="zh-CN" altLang="en-US" dirty="0">
                <a:latin typeface="楷体" pitchFamily="49" charset="-122"/>
                <a:ea typeface="楷体" pitchFamily="49" charset="-122"/>
              </a:rPr>
              <a:t>为</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的前序结点指针；</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3. </a:t>
            </a:r>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insertNode</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insertNode</a:t>
            </a:r>
            <a:r>
              <a:rPr lang="en-US" altLang="zh-CN" b="1" dirty="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7786451" y="3813149"/>
            <a:ext cx="2842096" cy="543534"/>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21542025">
              <a:off x="622" y="3759"/>
              <a:ext cx="1904" cy="404"/>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dirty="0">
                  <a:solidFill>
                    <a:srgbClr val="FF3300"/>
                  </a:solidFill>
                  <a:latin typeface="黑体" pitchFamily="2" charset="-122"/>
                  <a:ea typeface="黑体" pitchFamily="2" charset="-122"/>
                </a:rPr>
                <a:t>时间复杂度</a:t>
              </a:r>
              <a:r>
                <a:rPr lang="en-US" altLang="zh-CN" sz="2800" dirty="0">
                  <a:solidFill>
                    <a:srgbClr val="FF3300"/>
                  </a:solidFill>
                  <a:ea typeface="黑体" pitchFamily="2" charset="-122"/>
                </a:rPr>
                <a:t>O(n)</a:t>
              </a:r>
              <a:endParaRPr lang="zh-CN" altLang="en-US" sz="2800" dirty="0">
                <a:solidFill>
                  <a:srgbClr val="FF3300"/>
                </a:solidFill>
                <a:ea typeface="黑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604B92-FA7B-42C7-BB68-4E9E2426F8BF}"/>
              </a:ext>
            </a:extLst>
          </p:cNvPr>
          <p:cNvSpPr>
            <a:spLocks noGrp="1"/>
          </p:cNvSpPr>
          <p:nvPr>
            <p:ph type="sldNum" sz="quarter" idx="12"/>
          </p:nvPr>
        </p:nvSpPr>
        <p:spPr/>
        <p:txBody>
          <a:bodyPr/>
          <a:lstStyle/>
          <a:p>
            <a:fld id="{0C913308-F349-4B6D-A68A-DD1791B4A57B}" type="slidenum">
              <a:rPr lang="zh-CN" altLang="en-US" smtClean="0"/>
              <a:pPr/>
              <a:t>69</a:t>
            </a:fld>
            <a:endParaRPr lang="zh-CN" altLang="en-US"/>
          </a:p>
        </p:txBody>
      </p:sp>
      <p:graphicFrame>
        <p:nvGraphicFramePr>
          <p:cNvPr id="3" name="表格 2">
            <a:extLst>
              <a:ext uri="{FF2B5EF4-FFF2-40B4-BE49-F238E27FC236}">
                <a16:creationId xmlns:a16="http://schemas.microsoft.com/office/drawing/2014/main" id="{0D3E1CCA-935D-49B6-BDC3-3F09441F0ECD}"/>
              </a:ext>
            </a:extLst>
          </p:cNvPr>
          <p:cNvGraphicFramePr>
            <a:graphicFrameLocks noGrp="1"/>
          </p:cNvGraphicFramePr>
          <p:nvPr>
            <p:extLst>
              <p:ext uri="{D42A27DB-BD31-4B8C-83A1-F6EECF244321}">
                <p14:modId xmlns:p14="http://schemas.microsoft.com/office/powerpoint/2010/main" val="2345171002"/>
              </p:ext>
            </p:extLst>
          </p:nvPr>
        </p:nvGraphicFramePr>
        <p:xfrm>
          <a:off x="3302844" y="764704"/>
          <a:ext cx="5904656" cy="419537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0000"/>
                    </a:ext>
                  </a:extLst>
                </a:gridCol>
              </a:tblGrid>
              <a:tr h="690174">
                <a:tc>
                  <a:txBody>
                    <a:bodyPr/>
                    <a:lstStyle/>
                    <a:p>
                      <a:pPr algn="ctr"/>
                      <a:r>
                        <a:rPr lang="zh-CN" altLang="en-US" sz="3200" dirty="0">
                          <a:solidFill>
                            <a:srgbClr val="FFFF00"/>
                          </a:solidFill>
                          <a:latin typeface="楷体" pitchFamily="49" charset="-122"/>
                          <a:ea typeface="楷体" pitchFamily="49" charset="-122"/>
                        </a:rPr>
                        <a:t>（单向）链表插入操作注意事项</a:t>
                      </a:r>
                    </a:p>
                  </a:txBody>
                  <a:tcPr>
                    <a:solidFill>
                      <a:schemeClr val="tx2"/>
                    </a:solidFill>
                  </a:tcPr>
                </a:tc>
                <a:extLst>
                  <a:ext uri="{0D108BD9-81ED-4DB2-BD59-A6C34878D82A}">
                    <a16:rowId xmlns:a16="http://schemas.microsoft.com/office/drawing/2014/main" val="10000"/>
                  </a:ext>
                </a:extLst>
              </a:tr>
              <a:tr h="3270266">
                <a:tc>
                  <a:txBody>
                    <a:bodyPr/>
                    <a:lstStyle/>
                    <a:p>
                      <a:pPr marL="514350" indent="-514350">
                        <a:buFont typeface="+mj-lt"/>
                        <a:buAutoNum type="arabicPeriod"/>
                      </a:pPr>
                      <a:r>
                        <a:rPr lang="en-US" altLang="zh-CN" sz="3200" dirty="0"/>
                        <a:t> </a:t>
                      </a:r>
                      <a:r>
                        <a:rPr lang="zh-CN" altLang="en-US" sz="2400" dirty="0">
                          <a:latin typeface="楷体" pitchFamily="49" charset="-122"/>
                          <a:ea typeface="楷体" pitchFamily="49" charset="-122"/>
                        </a:rPr>
                        <a:t>对链表进行插入操作时，一定要考虑下面（头结点会发生改变）特殊情况：</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）链表为空；</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）在头结点前插入</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pPr marL="457200" indent="-457200">
                        <a:buFont typeface="+mj-lt"/>
                        <a:buAutoNum type="arabicPeriod"/>
                      </a:pPr>
                      <a:r>
                        <a:rPr lang="zh-CN" altLang="en-US" sz="2400" b="1" dirty="0">
                          <a:latin typeface="楷体" pitchFamily="49" charset="-122"/>
                          <a:ea typeface="楷体" pitchFamily="49" charset="-122"/>
                        </a:rPr>
                        <a:t>在某结点前插入一个结点，必须要知道该结点的前序结点指针</a:t>
                      </a:r>
                      <a:r>
                        <a:rPr lang="zh-CN" altLang="en-US" sz="2400" dirty="0">
                          <a:latin typeface="楷体" pitchFamily="49" charset="-122"/>
                          <a:ea typeface="楷体" pitchFamily="49" charset="-122"/>
                        </a:rPr>
                        <a:t>，否则无法插入</a:t>
                      </a:r>
                      <a:endParaRPr lang="en-US" altLang="zh-CN" sz="2400" dirty="0">
                        <a:latin typeface="楷体" pitchFamily="49" charset="-122"/>
                        <a:ea typeface="楷体" pitchFamily="49" charset="-122"/>
                      </a:endParaRPr>
                    </a:p>
                    <a:p>
                      <a:pPr marL="457200" indent="-457200">
                        <a:buFont typeface="+mj-lt"/>
                        <a:buAutoNum type="arabicPeriod"/>
                      </a:pPr>
                      <a:r>
                        <a:rPr lang="zh-CN" altLang="en-US" sz="2400" dirty="0">
                          <a:latin typeface="楷体" pitchFamily="49" charset="-122"/>
                          <a:ea typeface="楷体" pitchFamily="49" charset="-122"/>
                        </a:rPr>
                        <a:t>插入操作（函数）应返回头结点指针，如使用如下方式调用</a:t>
                      </a:r>
                      <a:r>
                        <a:rPr lang="en-US" altLang="zh-CN" sz="2400" dirty="0" err="1">
                          <a:latin typeface="楷体" pitchFamily="49" charset="-122"/>
                          <a:ea typeface="楷体" pitchFamily="49" charset="-122"/>
                        </a:rPr>
                        <a:t>insertNode</a:t>
                      </a:r>
                      <a:r>
                        <a:rPr lang="zh-CN" altLang="en-US" sz="2400" dirty="0">
                          <a:latin typeface="楷体" pitchFamily="49" charset="-122"/>
                          <a:ea typeface="楷体" pitchFamily="49" charset="-122"/>
                        </a:rPr>
                        <a:t>插入函数，以保确头结点指向正确的结点：</a:t>
                      </a:r>
                      <a:endParaRPr lang="en-US" altLang="zh-CN" sz="2400" dirty="0">
                        <a:latin typeface="楷体" pitchFamily="49" charset="-122"/>
                        <a:ea typeface="楷体" pitchFamily="49" charset="-122"/>
                      </a:endParaRPr>
                    </a:p>
                    <a:p>
                      <a:pPr marL="0" indent="0">
                        <a:buFont typeface="+mj-lt"/>
                        <a:buNone/>
                      </a:pPr>
                      <a:r>
                        <a:rPr lang="en-US" altLang="zh-CN" sz="2400" b="1" dirty="0">
                          <a:solidFill>
                            <a:srgbClr val="7030A0"/>
                          </a:solidFill>
                        </a:rPr>
                        <a:t>       list = </a:t>
                      </a:r>
                      <a:r>
                        <a:rPr lang="en-US" altLang="zh-CN" sz="2400" b="1" dirty="0" err="1">
                          <a:solidFill>
                            <a:srgbClr val="7030A0"/>
                          </a:solidFill>
                        </a:rPr>
                        <a:t>insertNode</a:t>
                      </a:r>
                      <a:r>
                        <a:rPr lang="en-US" altLang="zh-CN" sz="2400" b="1" dirty="0">
                          <a:solidFill>
                            <a:srgbClr val="7030A0"/>
                          </a:solidFill>
                        </a:rPr>
                        <a:t>(list, item);</a:t>
                      </a:r>
                      <a:endParaRPr lang="zh-CN" altLang="en-US" sz="2400" b="1"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165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2338958" y="1581996"/>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a:solidFill>
                  <a:srgbClr val="000099"/>
                </a:solidFill>
              </a:rPr>
              <a:t>    </a:t>
            </a:r>
            <a:r>
              <a:rPr lang="en-US" altLang="zh-CN" sz="3200">
                <a:solidFill>
                  <a:srgbClr val="000099"/>
                </a:solidFill>
              </a:rPr>
              <a:t>A=( a</a:t>
            </a:r>
            <a:r>
              <a:rPr lang="en-US" altLang="zh-CN" sz="3200" baseline="-25000">
                <a:solidFill>
                  <a:srgbClr val="000099"/>
                </a:solidFill>
              </a:rPr>
              <a:t>1</a:t>
            </a:r>
            <a:r>
              <a:rPr lang="en-US" altLang="zh-CN" sz="3200">
                <a:solidFill>
                  <a:srgbClr val="000099"/>
                </a:solidFill>
              </a:rPr>
              <a:t>，a</a:t>
            </a:r>
            <a:r>
              <a:rPr lang="en-US" altLang="zh-CN" sz="3200" baseline="-25000">
                <a:solidFill>
                  <a:srgbClr val="000099"/>
                </a:solidFill>
              </a:rPr>
              <a:t>2</a:t>
            </a:r>
            <a:r>
              <a:rPr lang="en-US" altLang="zh-CN" sz="3200">
                <a:solidFill>
                  <a:srgbClr val="000099"/>
                </a:solidFill>
              </a:rPr>
              <a:t>，a</a:t>
            </a:r>
            <a:r>
              <a:rPr lang="en-US" altLang="zh-CN" sz="3200" baseline="-25000">
                <a:solidFill>
                  <a:srgbClr val="000099"/>
                </a:solidFill>
              </a:rPr>
              <a:t>3</a:t>
            </a:r>
            <a:r>
              <a:rPr lang="en-US" altLang="zh-CN" sz="3200">
                <a:solidFill>
                  <a:srgbClr val="000099"/>
                </a:solidFill>
              </a:rPr>
              <a:t>， ... ... ,  a</a:t>
            </a:r>
            <a:r>
              <a:rPr lang="en-US" altLang="zh-CN" sz="3200" baseline="-25000">
                <a:solidFill>
                  <a:srgbClr val="000099"/>
                </a:solidFill>
              </a:rPr>
              <a:t>n </a:t>
            </a:r>
            <a:r>
              <a:rPr lang="en-US" altLang="zh-CN" sz="3200">
                <a:solidFill>
                  <a:srgbClr val="000099"/>
                </a:solidFill>
              </a:rPr>
              <a:t>)</a:t>
            </a:r>
            <a:endParaRPr lang="zh-CN" altLang="en-US" sz="3200">
              <a:solidFill>
                <a:srgbClr val="000099"/>
              </a:solidFill>
            </a:endParaRPr>
          </a:p>
        </p:txBody>
      </p:sp>
      <p:sp>
        <p:nvSpPr>
          <p:cNvPr id="51203" name="Text Box 3"/>
          <p:cNvSpPr txBox="1">
            <a:spLocks noChangeArrowheads="1"/>
          </p:cNvSpPr>
          <p:nvPr/>
        </p:nvSpPr>
        <p:spPr bwMode="auto">
          <a:xfrm rot="-286150">
            <a:off x="1074618" y="174805"/>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dirty="0">
                <a:solidFill>
                  <a:srgbClr val="FF3300"/>
                </a:solidFill>
                <a:ea typeface="黑体" pitchFamily="2" charset="-122"/>
              </a:rPr>
              <a:t>几个线性表的例子</a:t>
            </a:r>
          </a:p>
        </p:txBody>
      </p:sp>
      <p:grpSp>
        <p:nvGrpSpPr>
          <p:cNvPr id="2" name="Group 4"/>
          <p:cNvGrpSpPr>
            <a:grpSpLocks/>
          </p:cNvGrpSpPr>
          <p:nvPr/>
        </p:nvGrpSpPr>
        <p:grpSpPr bwMode="auto">
          <a:xfrm>
            <a:off x="1559496" y="2909147"/>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a:solidFill>
                    <a:schemeClr val="bg1"/>
                  </a:solidFill>
                  <a:latin typeface="幼圆" pitchFamily="49" charset="-122"/>
                  <a:ea typeface="幼圆" pitchFamily="49" charset="-122"/>
                </a:rPr>
                <a:t> </a:t>
              </a:r>
              <a:r>
                <a:rPr lang="zh-CN" altLang="en-US" sz="2800">
                  <a:solidFill>
                    <a:srgbClr val="002C84"/>
                  </a:solidFill>
                  <a:latin typeface="幼圆" pitchFamily="49" charset="-122"/>
                  <a:ea typeface="幼圆" pitchFamily="49" charset="-122"/>
                </a:rPr>
                <a:t>数列</a:t>
              </a:r>
              <a:r>
                <a:rPr lang="zh-CN" altLang="en-US" sz="2800">
                  <a:solidFill>
                    <a:srgbClr val="002C84"/>
                  </a:solidFill>
                </a:rPr>
                <a:t>：  </a:t>
              </a:r>
              <a:r>
                <a:rPr lang="zh-CN" altLang="zh-CN" sz="2800">
                  <a:solidFill>
                    <a:srgbClr val="002C84"/>
                  </a:solidFill>
                </a:rPr>
                <a:t>  ( 25， 12， 78， 34， 100， 88</a:t>
              </a:r>
              <a:r>
                <a:rPr lang="zh-CN" altLang="en-US" sz="2800">
                  <a:solidFill>
                    <a:srgbClr val="002C84"/>
                  </a:solidFill>
                </a:rPr>
                <a:t> </a:t>
              </a:r>
              <a:r>
                <a:rPr lang="zh-CN" altLang="zh-CN" sz="2800">
                  <a:solidFill>
                    <a:srgbClr val="002C84"/>
                  </a:solidFill>
                </a:rPr>
                <a:t>)</a:t>
              </a:r>
              <a:endParaRPr lang="zh-CN" altLang="en-US" sz="280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864546" y="3229821"/>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a:solidFill>
                  <a:schemeClr val="accent2"/>
                </a:solidFill>
              </a:rPr>
              <a:t>a</a:t>
            </a:r>
            <a:r>
              <a:rPr lang="en-US" altLang="zh-CN" sz="2400" baseline="-25000">
                <a:solidFill>
                  <a:schemeClr val="accent2"/>
                </a:solidFill>
              </a:rPr>
              <a:t>1     </a:t>
            </a:r>
            <a:r>
              <a:rPr lang="en-US" altLang="zh-CN" sz="2400">
                <a:solidFill>
                  <a:schemeClr val="accent2"/>
                </a:solidFill>
              </a:rPr>
              <a:t>   a</a:t>
            </a:r>
            <a:r>
              <a:rPr lang="en-US" altLang="zh-CN" sz="2400" baseline="-25000">
                <a:solidFill>
                  <a:schemeClr val="accent2"/>
                </a:solidFill>
              </a:rPr>
              <a:t>2        </a:t>
            </a:r>
            <a:r>
              <a:rPr lang="en-US" altLang="zh-CN" sz="2400">
                <a:solidFill>
                  <a:schemeClr val="accent2"/>
                </a:solidFill>
              </a:rPr>
              <a:t>  a</a:t>
            </a:r>
            <a:r>
              <a:rPr lang="en-US" altLang="zh-CN" sz="2400" baseline="-25000">
                <a:solidFill>
                  <a:schemeClr val="accent2"/>
                </a:solidFill>
              </a:rPr>
              <a:t>3</a:t>
            </a:r>
            <a:r>
              <a:rPr lang="en-US" altLang="zh-CN" sz="2400">
                <a:solidFill>
                  <a:schemeClr val="accent2"/>
                </a:solidFill>
              </a:rPr>
              <a:t>        a</a:t>
            </a:r>
            <a:r>
              <a:rPr lang="en-US" altLang="zh-CN" sz="2400" baseline="-25000">
                <a:solidFill>
                  <a:schemeClr val="accent2"/>
                </a:solidFill>
              </a:rPr>
              <a:t>4      </a:t>
            </a:r>
            <a:r>
              <a:rPr lang="en-US" altLang="zh-CN" sz="2400">
                <a:solidFill>
                  <a:schemeClr val="accent2"/>
                </a:solidFill>
              </a:rPr>
              <a:t>    a</a:t>
            </a:r>
            <a:r>
              <a:rPr lang="en-US" altLang="zh-CN" sz="2400" baseline="-25000">
                <a:solidFill>
                  <a:schemeClr val="accent2"/>
                </a:solidFill>
              </a:rPr>
              <a:t>5</a:t>
            </a:r>
            <a:r>
              <a:rPr lang="en-US" altLang="zh-CN" sz="2400">
                <a:solidFill>
                  <a:schemeClr val="accent2"/>
                </a:solidFill>
              </a:rPr>
              <a:t>        a</a:t>
            </a:r>
            <a:r>
              <a:rPr lang="en-US" altLang="zh-CN" sz="2400" baseline="-25000">
                <a:solidFill>
                  <a:schemeClr val="accent2"/>
                </a:solidFill>
              </a:rPr>
              <a:t>6</a:t>
            </a:r>
            <a:endParaRPr lang="zh-CN" altLang="en-US" sz="2400">
              <a:solidFill>
                <a:schemeClr val="accent2"/>
              </a:solidFill>
            </a:endParaRPr>
          </a:p>
        </p:txBody>
      </p:sp>
      <p:grpSp>
        <p:nvGrpSpPr>
          <p:cNvPr id="4" name="Group 32"/>
          <p:cNvGrpSpPr>
            <a:grpSpLocks/>
          </p:cNvGrpSpPr>
          <p:nvPr/>
        </p:nvGrpSpPr>
        <p:grpSpPr bwMode="auto">
          <a:xfrm>
            <a:off x="7736458" y="1782021"/>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1559496" y="4425209"/>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a:solidFill>
                    <a:srgbClr val="002C84"/>
                  </a:solidFill>
                  <a:ea typeface="幼圆" pitchFamily="49" charset="-122"/>
                </a:rPr>
                <a:t>字母表</a:t>
              </a:r>
              <a:r>
                <a:rPr lang="zh-CN" altLang="en-US" sz="2800">
                  <a:solidFill>
                    <a:srgbClr val="002C84"/>
                  </a:solidFill>
                </a:rPr>
                <a:t>：</a:t>
              </a:r>
              <a:r>
                <a:rPr lang="zh-CN" altLang="zh-CN" sz="2800">
                  <a:solidFill>
                    <a:srgbClr val="002C84"/>
                  </a:solidFill>
                </a:rPr>
                <a:t>  ( ‘</a:t>
              </a:r>
              <a:r>
                <a:rPr lang="en-US" altLang="zh-CN" sz="2800">
                  <a:solidFill>
                    <a:srgbClr val="002C84"/>
                  </a:solidFill>
                </a:rPr>
                <a:t>A’， ‘B’， ‘C’，</a:t>
              </a:r>
              <a:r>
                <a:rPr lang="en-US" altLang="zh-CN" sz="2800">
                  <a:solidFill>
                    <a:srgbClr val="002C84"/>
                  </a:solidFill>
                  <a:ea typeface="宋体" charset="-122"/>
                  <a:cs typeface="Times New Roman" pitchFamily="18" charset="0"/>
                </a:rPr>
                <a:t>……</a:t>
              </a:r>
              <a:r>
                <a:rPr lang="en-US" altLang="zh-CN" sz="2800">
                  <a:solidFill>
                    <a:srgbClr val="002C84"/>
                  </a:solidFill>
                </a:rPr>
                <a:t>  , ‘Z’ )</a:t>
              </a:r>
              <a:endParaRPr lang="zh-CN" altLang="en-US" sz="2800">
                <a:solidFill>
                  <a:srgbClr val="002C84"/>
                </a:solidFill>
              </a:endParaRPr>
            </a:p>
          </p:txBody>
        </p:sp>
      </p:grpSp>
      <p:sp>
        <p:nvSpPr>
          <p:cNvPr id="290834" name="Text Box 18"/>
          <p:cNvSpPr txBox="1">
            <a:spLocks noChangeArrowheads="1"/>
          </p:cNvSpPr>
          <p:nvPr/>
        </p:nvSpPr>
        <p:spPr bwMode="auto">
          <a:xfrm>
            <a:off x="4035996" y="4849071"/>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a:solidFill>
                  <a:schemeClr val="accent2"/>
                </a:solidFill>
              </a:rPr>
              <a:t>a</a:t>
            </a:r>
            <a:r>
              <a:rPr lang="en-US" altLang="zh-CN" sz="2400" baseline="-25000">
                <a:solidFill>
                  <a:schemeClr val="accent2"/>
                </a:solidFill>
              </a:rPr>
              <a:t>1     </a:t>
            </a:r>
            <a:r>
              <a:rPr lang="en-US" altLang="zh-CN" sz="2400">
                <a:solidFill>
                  <a:schemeClr val="accent2"/>
                </a:solidFill>
              </a:rPr>
              <a:t>     a</a:t>
            </a:r>
            <a:r>
              <a:rPr lang="en-US" altLang="zh-CN" sz="2400" baseline="-25000">
                <a:solidFill>
                  <a:schemeClr val="accent2"/>
                </a:solidFill>
              </a:rPr>
              <a:t>2     </a:t>
            </a:r>
            <a:r>
              <a:rPr lang="en-US" altLang="zh-CN" sz="2400">
                <a:solidFill>
                  <a:schemeClr val="accent2"/>
                </a:solidFill>
              </a:rPr>
              <a:t>      a</a:t>
            </a:r>
            <a:r>
              <a:rPr lang="en-US" altLang="zh-CN" sz="2400" baseline="-25000">
                <a:solidFill>
                  <a:schemeClr val="accent2"/>
                </a:solidFill>
              </a:rPr>
              <a:t>3</a:t>
            </a:r>
            <a:r>
              <a:rPr lang="en-US" altLang="zh-CN" sz="2400">
                <a:solidFill>
                  <a:schemeClr val="accent2"/>
                </a:solidFill>
              </a:rPr>
              <a:t>     </a:t>
            </a:r>
            <a:r>
              <a:rPr lang="en-US" altLang="zh-CN" sz="2400">
                <a:solidFill>
                  <a:schemeClr val="accent2"/>
                </a:solidFill>
                <a:ea typeface="宋体" charset="-122"/>
                <a:cs typeface="Times New Roman" pitchFamily="18" charset="0"/>
              </a:rPr>
              <a:t>… …      </a:t>
            </a:r>
            <a:r>
              <a:rPr lang="en-US" altLang="zh-CN" sz="240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2413572" y="5668221"/>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a:ea typeface="宋体" charset="-122"/>
              </a:endParaRPr>
            </a:p>
          </p:txBody>
        </p:sp>
        <p:sp>
          <p:nvSpPr>
            <p:cNvPr id="51211" name="Rectangle 21"/>
            <p:cNvSpPr>
              <a:spLocks noChangeArrowheads="1"/>
            </p:cNvSpPr>
            <p:nvPr/>
          </p:nvSpPr>
          <p:spPr bwMode="auto">
            <a:xfrm>
              <a:off x="958" y="3657"/>
              <a:ext cx="1178" cy="421"/>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24113" y="1916116"/>
            <a:ext cx="7351712" cy="1530351"/>
            <a:chOff x="567" y="1618"/>
            <a:chExt cx="4631" cy="964"/>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407"/>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77" y="1968"/>
              <a:ext cx="530" cy="291"/>
            </a:xfrm>
            <a:prstGeom prst="rect">
              <a:avLst/>
            </a:prstGeom>
            <a:noFill/>
            <a:ln w="12700" cap="sq">
              <a:noFill/>
              <a:miter lim="800000"/>
              <a:headEnd/>
              <a:tailEnd/>
            </a:ln>
          </p:spPr>
          <p:txBody>
            <a:bodyPr wrap="none">
              <a:spAutoFit/>
            </a:bodyPr>
            <a:lstStyle/>
            <a:p>
              <a:pPr algn="ctr"/>
              <a:r>
                <a:rPr lang="en-US" altLang="zh-CN" sz="2400">
                  <a:solidFill>
                    <a:schemeClr val="bg1"/>
                  </a:solidFill>
                </a:rPr>
                <a:t>…</a:t>
              </a:r>
              <a:r>
                <a:rPr lang="en-US" altLang="zh-CN" sz="2400">
                  <a:solidFill>
                    <a:schemeClr val="bg1"/>
                  </a:solidFill>
                  <a:latin typeface="宋体" charset="-122"/>
                </a:rPr>
                <a:t> </a:t>
              </a:r>
              <a:r>
                <a:rPr lang="en-US" altLang="zh-CN" sz="2400">
                  <a:solidFill>
                    <a:schemeClr val="bg1"/>
                  </a:solidFill>
                </a:rPr>
                <a:t>…</a:t>
              </a:r>
              <a:endParaRPr lang="zh-CN" altLang="en-US" sz="240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82" y="2204"/>
              <a:ext cx="237" cy="378"/>
            </a:xfrm>
            <a:prstGeom prst="rect">
              <a:avLst/>
            </a:prstGeom>
            <a:noFill/>
            <a:ln w="12700" cap="sq">
              <a:noFill/>
              <a:miter lim="800000"/>
              <a:headEnd/>
              <a:tailEnd/>
            </a:ln>
          </p:spPr>
          <p:txBody>
            <a:bodyPr wrap="none">
              <a:spAutoFit/>
            </a:bodyPr>
            <a:lstStyle/>
            <a:p>
              <a:pPr algn="ctr"/>
              <a:r>
                <a:rPr lang="en-US" altLang="zh-CN" sz="3300" dirty="0">
                  <a:solidFill>
                    <a:schemeClr val="accent2"/>
                  </a:solidFill>
                </a:rPr>
                <a:t>p</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301907" y="3206759"/>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2895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3733800" y="1524001"/>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dirty="0">
                  <a:solidFill>
                    <a:srgbClr val="003399"/>
                  </a:solidFill>
                  <a:ea typeface="黑体" pitchFamily="2" charset="-122"/>
                </a:rPr>
                <a:t>list</a:t>
              </a:r>
              <a:r>
                <a:rPr kumimoji="1" lang="en-US" altLang="zh-CN" sz="2800" dirty="0">
                  <a:solidFill>
                    <a:srgbClr val="003399"/>
                  </a:solidFill>
                  <a:ea typeface="黑体" pitchFamily="2" charset="-122"/>
                  <a:sym typeface="Symbol" pitchFamily="18" charset="2"/>
                </a:rPr>
                <a:t>=p</a:t>
              </a:r>
              <a:r>
                <a:rPr kumimoji="1" lang="en-US" altLang="zh-CN" sz="2800" dirty="0">
                  <a:solidFill>
                    <a:srgbClr val="003399"/>
                  </a:solidFill>
                  <a:latin typeface="宋体" charset="-122"/>
                  <a:ea typeface="宋体" charset="-122"/>
                  <a:sym typeface="Symbol" pitchFamily="18" charset="2"/>
                </a:rPr>
                <a:t>-</a:t>
              </a:r>
              <a:r>
                <a:rPr kumimoji="1" lang="en-US" altLang="zh-CN" sz="2800" dirty="0">
                  <a:solidFill>
                    <a:srgbClr val="003399"/>
                  </a:solidFill>
                  <a:ea typeface="黑体" pitchFamily="2" charset="-122"/>
                  <a:sym typeface="Symbol" pitchFamily="18" charset="2"/>
                </a:rPr>
                <a:t>&gt;</a:t>
              </a:r>
              <a:r>
                <a:rPr kumimoji="1" lang="en-US" altLang="zh-CN" sz="2800" dirty="0">
                  <a:solidFill>
                    <a:srgbClr val="003399"/>
                  </a:solidFill>
                  <a:ea typeface="黑体" pitchFamily="2" charset="-122"/>
                </a:rPr>
                <a:t>link;</a:t>
              </a:r>
            </a:p>
          </p:txBody>
        </p:sp>
      </p:grpSp>
      <p:sp>
        <p:nvSpPr>
          <p:cNvPr id="605213" name="Rectangle 29"/>
          <p:cNvSpPr>
            <a:spLocks noChangeArrowheads="1"/>
          </p:cNvSpPr>
          <p:nvPr/>
        </p:nvSpPr>
        <p:spPr bwMode="auto">
          <a:xfrm>
            <a:off x="2351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2778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286001" y="6090658"/>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2286001" y="3886202"/>
            <a:ext cx="7543799" cy="1360488"/>
            <a:chOff x="480" y="2688"/>
            <a:chExt cx="4752" cy="857"/>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407"/>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56" y="3083"/>
              <a:ext cx="275" cy="291"/>
            </a:xfrm>
            <a:prstGeom prst="rect">
              <a:avLst/>
            </a:prstGeom>
            <a:noFill/>
            <a:ln w="12700" cap="sq">
              <a:noFill/>
              <a:miter lim="800000"/>
              <a:headEnd/>
              <a:tailEnd/>
            </a:ln>
          </p:spPr>
          <p:txBody>
            <a:bodyPr wrap="none">
              <a:spAutoFit/>
            </a:bodyPr>
            <a:lstStyle/>
            <a:p>
              <a:pPr algn="ctr"/>
              <a:r>
                <a:rPr lang="en-US" altLang="zh-CN" sz="2400">
                  <a:solidFill>
                    <a:schemeClr val="bg1"/>
                  </a:solidFill>
                </a:rPr>
                <a:t>…</a:t>
              </a:r>
              <a:endParaRPr lang="zh-CN" altLang="en-US" sz="2400">
                <a:solidFill>
                  <a:schemeClr val="bg1"/>
                </a:solidFill>
                <a:latin typeface="宋体" charset="-122"/>
              </a:endParaRPr>
            </a:p>
          </p:txBody>
        </p:sp>
        <p:sp>
          <p:nvSpPr>
            <p:cNvPr id="21541" name="Rectangle 56"/>
            <p:cNvSpPr>
              <a:spLocks noChangeArrowheads="1"/>
            </p:cNvSpPr>
            <p:nvPr/>
          </p:nvSpPr>
          <p:spPr bwMode="auto">
            <a:xfrm>
              <a:off x="1442" y="3091"/>
              <a:ext cx="275" cy="291"/>
            </a:xfrm>
            <a:prstGeom prst="rect">
              <a:avLst/>
            </a:prstGeom>
            <a:noFill/>
            <a:ln w="12700" cap="sq">
              <a:noFill/>
              <a:miter lim="800000"/>
              <a:headEnd/>
              <a:tailEnd/>
            </a:ln>
          </p:spPr>
          <p:txBody>
            <a:bodyPr wrap="none">
              <a:spAutoFit/>
            </a:bodyPr>
            <a:lstStyle/>
            <a:p>
              <a:pPr algn="ctr"/>
              <a:r>
                <a:rPr lang="en-US" altLang="zh-CN" sz="2400">
                  <a:solidFill>
                    <a:schemeClr val="bg1"/>
                  </a:solidFill>
                </a:rPr>
                <a:t>…</a:t>
              </a:r>
              <a:endParaRPr lang="zh-CN" altLang="en-US" sz="2400">
                <a:solidFill>
                  <a:schemeClr val="bg1"/>
                </a:solidFill>
                <a:latin typeface="宋体" charset="-122"/>
              </a:endParaRPr>
            </a:p>
          </p:txBody>
        </p:sp>
        <p:sp>
          <p:nvSpPr>
            <p:cNvPr id="21542" name="Rectangle 57"/>
            <p:cNvSpPr>
              <a:spLocks noChangeArrowheads="1"/>
            </p:cNvSpPr>
            <p:nvPr/>
          </p:nvSpPr>
          <p:spPr bwMode="auto">
            <a:xfrm>
              <a:off x="480" y="2688"/>
              <a:ext cx="407" cy="407"/>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5" y="2865"/>
              <a:ext cx="196" cy="407"/>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5199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2460626" y="5486400"/>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dirty="0">
                  <a:solidFill>
                    <a:srgbClr val="003399"/>
                  </a:solidFill>
                  <a:ea typeface="黑体" pitchFamily="2" charset="-122"/>
                </a:rPr>
                <a:t>r</a:t>
              </a:r>
              <a:r>
                <a:rPr kumimoji="1" lang="en-US" altLang="zh-CN" sz="2800" dirty="0">
                  <a:solidFill>
                    <a:srgbClr val="003399"/>
                  </a:solidFill>
                  <a:latin typeface="宋体" charset="-122"/>
                  <a:ea typeface="宋体" charset="-122"/>
                </a:rPr>
                <a:t>-</a:t>
              </a:r>
              <a:r>
                <a:rPr kumimoji="1" lang="en-US" altLang="zh-CN" sz="2800" dirty="0">
                  <a:solidFill>
                    <a:srgbClr val="003399"/>
                  </a:solidFill>
                  <a:ea typeface="黑体" pitchFamily="2" charset="-122"/>
                </a:rPr>
                <a:t>&gt;link=p</a:t>
              </a:r>
              <a:r>
                <a:rPr kumimoji="1" lang="en-US" altLang="zh-CN" sz="2800" dirty="0">
                  <a:solidFill>
                    <a:srgbClr val="003399"/>
                  </a:solidFill>
                  <a:latin typeface="宋体" charset="-122"/>
                  <a:ea typeface="宋体" charset="-122"/>
                </a:rPr>
                <a:t>-</a:t>
              </a:r>
              <a:r>
                <a:rPr kumimoji="1" lang="en-US" altLang="zh-CN" sz="2800" dirty="0">
                  <a:solidFill>
                    <a:srgbClr val="003399"/>
                  </a:solidFill>
                  <a:ea typeface="黑体" pitchFamily="2" charset="-122"/>
                </a:rPr>
                <a:t>&gt;link</a:t>
              </a:r>
              <a:r>
                <a:rPr lang="en-US" altLang="zh-CN" sz="3600" dirty="0">
                  <a:solidFill>
                    <a:srgbClr val="003399"/>
                  </a:solidFill>
                </a:rPr>
                <a:t>;</a:t>
              </a:r>
            </a:p>
          </p:txBody>
        </p:sp>
      </p:grpSp>
      <p:grpSp>
        <p:nvGrpSpPr>
          <p:cNvPr id="15" name="Group 65"/>
          <p:cNvGrpSpPr>
            <a:grpSpLocks/>
          </p:cNvGrpSpPr>
          <p:nvPr/>
        </p:nvGrpSpPr>
        <p:grpSpPr bwMode="auto">
          <a:xfrm>
            <a:off x="858838" y="63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6.</a:t>
              </a:r>
              <a:r>
                <a:rPr kumimoji="1" lang="en-US" altLang="zh-CN" sz="280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697037" y="597521"/>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p</a:t>
            </a:r>
            <a:r>
              <a:rPr kumimoji="1" lang="zh-CN" altLang="en-US" sz="2800" dirty="0">
                <a:solidFill>
                  <a:srgbClr val="FF3300"/>
                </a:solidFill>
                <a:latin typeface="黑体" pitchFamily="2" charset="-122"/>
                <a:ea typeface="黑体" pitchFamily="2" charset="-122"/>
              </a:rPr>
              <a:t>的直接前驱结点由</a:t>
            </a:r>
            <a:r>
              <a:rPr kumimoji="1" lang="en-US" altLang="en-US" sz="2800" dirty="0">
                <a:solidFill>
                  <a:srgbClr val="FF3300"/>
                </a:solidFill>
                <a:ea typeface="黑体" pitchFamily="2" charset="-122"/>
              </a:rPr>
              <a:t>r</a:t>
            </a:r>
            <a:r>
              <a:rPr kumimoji="1" lang="zh-CN" altLang="en-US" sz="2800" dirty="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5387976" y="4660901"/>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5357813" y="4630739"/>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5440" y="982181"/>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a:solidFill>
                    <a:srgbClr val="002C84"/>
                  </a:solidFill>
                </a:rPr>
                <a:t>Nodeptr</a:t>
              </a:r>
              <a:r>
                <a:rPr lang="en-US" altLang="zh-CN" sz="2600" dirty="0">
                  <a:solidFill>
                    <a:srgbClr val="002C84"/>
                  </a:solidFill>
                </a:rPr>
                <a:t> deleteNode1( </a:t>
              </a:r>
              <a:r>
                <a:rPr lang="en-US" altLang="zh-CN" sz="2600" dirty="0" err="1">
                  <a:solidFill>
                    <a:srgbClr val="002C84"/>
                  </a:solidFill>
                </a:rPr>
                <a:t>Nodeptr</a:t>
              </a:r>
              <a:r>
                <a:rPr lang="en-US" altLang="zh-CN" sz="2600" dirty="0">
                  <a:solidFill>
                    <a:srgbClr val="002C84"/>
                  </a:solidFill>
                </a:rPr>
                <a:t> list, </a:t>
              </a:r>
              <a:r>
                <a:rPr lang="en-US" altLang="zh-CN" sz="2600" dirty="0" err="1">
                  <a:solidFill>
                    <a:srgbClr val="002C84"/>
                  </a:solidFill>
                </a:rPr>
                <a:t>Nodeptr</a:t>
              </a:r>
              <a:r>
                <a:rPr lang="en-US" altLang="zh-CN" sz="2600" dirty="0">
                  <a:solidFill>
                    <a:srgbClr val="002C84"/>
                  </a:solidFill>
                </a:rPr>
                <a:t> r,  </a:t>
              </a:r>
              <a:r>
                <a:rPr lang="en-US" altLang="zh-CN" sz="2600" dirty="0" err="1">
                  <a:solidFill>
                    <a:srgbClr val="002C84"/>
                  </a:solidFill>
                </a:rPr>
                <a:t>Nodeptr</a:t>
              </a:r>
              <a:r>
                <a:rPr lang="en-US" altLang="zh-CN" sz="2600" dirty="0">
                  <a:solidFill>
                    <a:srgbClr val="002C84"/>
                  </a:solidFill>
                </a:rPr>
                <a:t> p )</a:t>
              </a:r>
            </a:p>
            <a:p>
              <a:pPr marL="381000" lvl="2" fontAlgn="base">
                <a:lnSpc>
                  <a:spcPct val="85000"/>
                </a:lnSpc>
                <a:spcBef>
                  <a:spcPct val="0"/>
                </a:spcBef>
              </a:pPr>
              <a:r>
                <a:rPr lang="en-US" altLang="zh-CN" sz="2600" dirty="0">
                  <a:solidFill>
                    <a:srgbClr val="002C84"/>
                  </a:solidFill>
                </a:rPr>
                <a:t>{</a:t>
              </a:r>
            </a:p>
            <a:p>
              <a:pPr marL="381000" lvl="2" fontAlgn="base">
                <a:lnSpc>
                  <a:spcPct val="85000"/>
                </a:lnSpc>
                <a:spcBef>
                  <a:spcPct val="0"/>
                </a:spcBef>
              </a:pPr>
              <a:r>
                <a:rPr lang="en-US" altLang="zh-CN" sz="2600" dirty="0">
                  <a:solidFill>
                    <a:srgbClr val="002C84"/>
                  </a:solidFill>
                </a:rPr>
                <a:t>      if(p==list)  </a:t>
              </a:r>
            </a:p>
            <a:p>
              <a:pPr marL="381000" lvl="2" fontAlgn="base">
                <a:lnSpc>
                  <a:spcPct val="85000"/>
                </a:lnSpc>
                <a:spcBef>
                  <a:spcPct val="0"/>
                </a:spcBef>
              </a:pPr>
              <a:r>
                <a:rPr lang="en-US" altLang="zh-CN" sz="2600" dirty="0">
                  <a:solidFill>
                    <a:srgbClr val="002C84"/>
                  </a:solidFill>
                </a:rPr>
                <a:t>           list=p</a:t>
              </a:r>
              <a:r>
                <a:rPr lang="en-US" altLang="zh-CN" sz="2600" dirty="0">
                  <a:solidFill>
                    <a:srgbClr val="002C84"/>
                  </a:solidFill>
                  <a:latin typeface="宋体" charset="-122"/>
                  <a:ea typeface="宋体" charset="-122"/>
                </a:rPr>
                <a:t>-</a:t>
              </a:r>
              <a:r>
                <a:rPr lang="en-US" altLang="zh-CN" sz="2600" dirty="0">
                  <a:solidFill>
                    <a:srgbClr val="002C84"/>
                  </a:solidFill>
                </a:rPr>
                <a:t>&gt;link;         </a:t>
              </a:r>
              <a:r>
                <a:rPr lang="en-US" altLang="zh-CN" sz="2300" dirty="0">
                  <a:solidFill>
                    <a:srgbClr val="002C84"/>
                  </a:solidFill>
                </a:rPr>
                <a:t>/* </a:t>
              </a:r>
              <a:r>
                <a:rPr lang="zh-CN" altLang="en-US" sz="2300" dirty="0">
                  <a:solidFill>
                    <a:srgbClr val="002C84"/>
                  </a:solidFill>
                  <a:ea typeface="幼圆" pitchFamily="49" charset="-122"/>
                </a:rPr>
                <a:t>删除链表的第一个链结点</a:t>
              </a:r>
              <a:r>
                <a:rPr lang="zh-CN" altLang="en-US" sz="2300" dirty="0">
                  <a:solidFill>
                    <a:srgbClr val="002C84"/>
                  </a:solidFill>
                </a:rPr>
                <a:t>*/</a:t>
              </a:r>
            </a:p>
            <a:p>
              <a:pPr marL="381000" lvl="2" fontAlgn="base">
                <a:lnSpc>
                  <a:spcPct val="85000"/>
                </a:lnSpc>
                <a:spcBef>
                  <a:spcPct val="0"/>
                </a:spcBef>
              </a:pPr>
              <a:r>
                <a:rPr lang="zh-CN" altLang="en-US" sz="2600" dirty="0">
                  <a:solidFill>
                    <a:srgbClr val="002C84"/>
                  </a:solidFill>
                </a:rPr>
                <a:t>      </a:t>
              </a:r>
              <a:r>
                <a:rPr lang="en-US" altLang="zh-CN" sz="2600" dirty="0">
                  <a:solidFill>
                    <a:srgbClr val="002C84"/>
                  </a:solidFill>
                </a:rPr>
                <a:t>else</a:t>
              </a:r>
            </a:p>
            <a:p>
              <a:pPr marL="381000" lvl="2" fontAlgn="base">
                <a:lnSpc>
                  <a:spcPct val="85000"/>
                </a:lnSpc>
                <a:spcBef>
                  <a:spcPct val="0"/>
                </a:spcBef>
              </a:pPr>
              <a:r>
                <a:rPr lang="en-US" altLang="zh-CN" sz="2600" dirty="0">
                  <a:solidFill>
                    <a:srgbClr val="002C84"/>
                  </a:solidFill>
                </a:rPr>
                <a:t>           r</a:t>
              </a:r>
              <a:r>
                <a:rPr lang="en-US" altLang="zh-CN" sz="2600" dirty="0">
                  <a:solidFill>
                    <a:srgbClr val="002C84"/>
                  </a:solidFill>
                  <a:latin typeface="宋体" charset="-122"/>
                  <a:ea typeface="宋体" charset="-122"/>
                </a:rPr>
                <a:t>-</a:t>
              </a:r>
              <a:r>
                <a:rPr lang="en-US" altLang="zh-CN" sz="2600" dirty="0">
                  <a:solidFill>
                    <a:srgbClr val="002C84"/>
                  </a:solidFill>
                </a:rPr>
                <a:t>&gt;link=p</a:t>
              </a:r>
              <a:r>
                <a:rPr lang="en-US" altLang="zh-CN" sz="2600" dirty="0">
                  <a:solidFill>
                    <a:srgbClr val="002C84"/>
                  </a:solidFill>
                  <a:latin typeface="宋体" charset="-122"/>
                  <a:ea typeface="宋体" charset="-122"/>
                </a:rPr>
                <a:t>-</a:t>
              </a:r>
              <a:r>
                <a:rPr lang="en-US" altLang="zh-CN" sz="2600" dirty="0">
                  <a:solidFill>
                    <a:srgbClr val="002C84"/>
                  </a:solidFill>
                </a:rPr>
                <a:t>&gt;link;  </a:t>
              </a:r>
              <a:r>
                <a:rPr lang="en-US" altLang="zh-CN" sz="2300" dirty="0">
                  <a:solidFill>
                    <a:srgbClr val="002C84"/>
                  </a:solidFill>
                </a:rPr>
                <a:t>/* </a:t>
              </a:r>
              <a:r>
                <a:rPr lang="zh-CN" altLang="en-US" sz="2300" dirty="0">
                  <a:solidFill>
                    <a:srgbClr val="002C84"/>
                  </a:solidFill>
                  <a:latin typeface="幼圆" pitchFamily="49" charset="-122"/>
                  <a:ea typeface="幼圆" pitchFamily="49" charset="-122"/>
                </a:rPr>
                <a:t>删除</a:t>
              </a:r>
              <a:r>
                <a:rPr lang="en-US" altLang="zh-CN" sz="2300" dirty="0">
                  <a:solidFill>
                    <a:srgbClr val="002C84"/>
                  </a:solidFill>
                  <a:ea typeface="幼圆" pitchFamily="49" charset="-122"/>
                </a:rPr>
                <a:t>p</a:t>
              </a:r>
              <a:r>
                <a:rPr lang="zh-CN" altLang="en-US" sz="2300" dirty="0">
                  <a:solidFill>
                    <a:srgbClr val="002C84"/>
                  </a:solidFill>
                  <a:latin typeface="幼圆" pitchFamily="49" charset="-122"/>
                  <a:ea typeface="幼圆" pitchFamily="49" charset="-122"/>
                </a:rPr>
                <a:t>指的链结点</a:t>
              </a:r>
              <a:r>
                <a:rPr lang="zh-CN" altLang="en-US" sz="2300" dirty="0">
                  <a:solidFill>
                    <a:srgbClr val="002C84"/>
                  </a:solidFill>
                </a:rPr>
                <a:t>*/</a:t>
              </a:r>
            </a:p>
            <a:p>
              <a:pPr marL="381000" lvl="2" fontAlgn="base">
                <a:lnSpc>
                  <a:spcPct val="85000"/>
                </a:lnSpc>
                <a:spcBef>
                  <a:spcPct val="0"/>
                </a:spcBef>
              </a:pPr>
              <a:r>
                <a:rPr lang="en-US" altLang="zh-CN" sz="2400" dirty="0">
                  <a:solidFill>
                    <a:srgbClr val="002C84"/>
                  </a:solidFill>
                </a:rPr>
                <a:t>       free</a:t>
              </a:r>
              <a:r>
                <a:rPr lang="en-US" altLang="zh-CN" sz="2600" dirty="0">
                  <a:solidFill>
                    <a:srgbClr val="002C84"/>
                  </a:solidFill>
                </a:rPr>
                <a:t>(p);                        </a:t>
              </a:r>
              <a:r>
                <a:rPr lang="en-US" altLang="zh-CN" sz="2300" dirty="0">
                  <a:solidFill>
                    <a:srgbClr val="002C84"/>
                  </a:solidFill>
                </a:rPr>
                <a:t>/* </a:t>
              </a:r>
              <a:r>
                <a:rPr lang="zh-CN" altLang="en-US" sz="2300" dirty="0">
                  <a:solidFill>
                    <a:srgbClr val="002C84"/>
                  </a:solidFill>
                  <a:ea typeface="幼圆" pitchFamily="49" charset="-122"/>
                </a:rPr>
                <a:t>释放被删除的结点空间</a:t>
              </a:r>
              <a:r>
                <a:rPr lang="zh-CN" altLang="en-US" sz="2300" dirty="0">
                  <a:solidFill>
                    <a:srgbClr val="002C84"/>
                  </a:solidFill>
                </a:rPr>
                <a:t>*/</a:t>
              </a:r>
              <a:endParaRPr lang="en-US" altLang="zh-CN" sz="2300" dirty="0">
                <a:solidFill>
                  <a:srgbClr val="002C84"/>
                </a:solidFill>
              </a:endParaRPr>
            </a:p>
            <a:p>
              <a:pPr marL="381000" lvl="2" fontAlgn="base">
                <a:lnSpc>
                  <a:spcPct val="85000"/>
                </a:lnSpc>
                <a:spcBef>
                  <a:spcPct val="0"/>
                </a:spcBef>
              </a:pPr>
              <a:r>
                <a:rPr lang="en-US" altLang="zh-CN" sz="2300" dirty="0">
                  <a:solidFill>
                    <a:srgbClr val="002C84"/>
                  </a:solidFill>
                </a:rPr>
                <a:t>       return list</a:t>
              </a:r>
              <a:endParaRPr lang="zh-CN" altLang="en-US" sz="2300" dirty="0">
                <a:solidFill>
                  <a:srgbClr val="002C84"/>
                </a:solidFill>
              </a:endParaRPr>
            </a:p>
            <a:p>
              <a:pPr marL="381000" lvl="2" fontAlgn="base">
                <a:lnSpc>
                  <a:spcPct val="85000"/>
                </a:lnSpc>
                <a:spcBef>
                  <a:spcPct val="0"/>
                </a:spcBef>
              </a:pPr>
              <a:r>
                <a:rPr lang="en-US" altLang="zh-CN" sz="2600" dirty="0">
                  <a:solidFill>
                    <a:srgbClr val="002C84"/>
                  </a:solidFill>
                </a:rPr>
                <a:t>}</a:t>
              </a:r>
            </a:p>
            <a:p>
              <a:pPr marL="381000" lvl="2" fontAlgn="base">
                <a:lnSpc>
                  <a:spcPct val="85000"/>
                </a:lnSpc>
                <a:spcBef>
                  <a:spcPct val="0"/>
                </a:spcBef>
              </a:pPr>
              <a:r>
                <a:rPr lang="en-US" altLang="zh-CN" sz="2400" dirty="0">
                  <a:solidFill>
                    <a:srgbClr val="002C84"/>
                  </a:solidFill>
                  <a:latin typeface="宋体" charset="-122"/>
                  <a:ea typeface="宋体" charset="-122"/>
                </a:rPr>
                <a:t>                        </a:t>
              </a:r>
              <a:endParaRPr kumimoji="1" lang="zh-CN" altLang="en-US" sz="2400" dirty="0">
                <a:solidFill>
                  <a:srgbClr val="002C84"/>
                </a:solidFill>
                <a:ea typeface="宋体" charset="-122"/>
              </a:endParaRPr>
            </a:p>
          </p:txBody>
        </p:sp>
      </p:grpSp>
      <p:grpSp>
        <p:nvGrpSpPr>
          <p:cNvPr id="3" name="Group 6"/>
          <p:cNvGrpSpPr>
            <a:grpSpLocks/>
          </p:cNvGrpSpPr>
          <p:nvPr/>
        </p:nvGrpSpPr>
        <p:grpSpPr bwMode="auto">
          <a:xfrm>
            <a:off x="1055440" y="13445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a:ea typeface="黑体" pitchFamily="2" charset="-122"/>
                </a:rPr>
                <a:t>算法</a:t>
              </a:r>
            </a:p>
          </p:txBody>
        </p:sp>
      </p:grpSp>
      <p:grpSp>
        <p:nvGrpSpPr>
          <p:cNvPr id="4" name="Group 50"/>
          <p:cNvGrpSpPr>
            <a:grpSpLocks/>
          </p:cNvGrpSpPr>
          <p:nvPr/>
        </p:nvGrpSpPr>
        <p:grpSpPr bwMode="auto">
          <a:xfrm>
            <a:off x="5525841" y="4889019"/>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a:solidFill>
                    <a:srgbClr val="FF3300"/>
                  </a:solidFill>
                  <a:latin typeface="黑体" pitchFamily="2" charset="-122"/>
                  <a:ea typeface="黑体" pitchFamily="2" charset="-122"/>
                </a:rPr>
                <a:t>时间复杂度</a:t>
              </a:r>
              <a:r>
                <a:rPr lang="en-US" altLang="zh-CN" sz="3200">
                  <a:solidFill>
                    <a:srgbClr val="FF3300"/>
                  </a:solidFill>
                  <a:ea typeface="黑体" pitchFamily="2" charset="-122"/>
                </a:rPr>
                <a:t>O(1)</a:t>
              </a:r>
              <a:endParaRPr lang="zh-CN" altLang="en-US" sz="3200">
                <a:solidFill>
                  <a:srgbClr val="FF3300"/>
                </a:solidFill>
                <a:ea typeface="黑体" pitchFamily="2" charset="-122"/>
              </a:endParaRPr>
            </a:p>
          </p:txBody>
        </p:sp>
      </p:grpSp>
      <p:grpSp>
        <p:nvGrpSpPr>
          <p:cNvPr id="5" name="Group 61"/>
          <p:cNvGrpSpPr>
            <a:grpSpLocks/>
          </p:cNvGrpSpPr>
          <p:nvPr/>
        </p:nvGrpSpPr>
        <p:grpSpPr bwMode="auto">
          <a:xfrm>
            <a:off x="1155453" y="4787417"/>
            <a:ext cx="3019424" cy="1409699"/>
            <a:chOff x="399" y="3029"/>
            <a:chExt cx="1902" cy="888"/>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89" cy="310"/>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310"/>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91"/>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3504954" y="5495441"/>
            <a:ext cx="4181475" cy="1349374"/>
            <a:chOff x="1879" y="3475"/>
            <a:chExt cx="2634" cy="850"/>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89" cy="310"/>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310"/>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91"/>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33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73289" y="4251327"/>
            <a:ext cx="7656513" cy="1360488"/>
            <a:chOff x="409" y="2622"/>
            <a:chExt cx="4823" cy="857"/>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407"/>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68" y="3017"/>
              <a:ext cx="251" cy="291"/>
            </a:xfrm>
            <a:prstGeom prst="rect">
              <a:avLst/>
            </a:prstGeom>
            <a:noFill/>
            <a:ln w="12700" cap="sq">
              <a:noFill/>
              <a:miter lim="800000"/>
              <a:headEnd/>
              <a:tailEnd/>
            </a:ln>
          </p:spPr>
          <p:txBody>
            <a:bodyPr wrap="none">
              <a:spAutoFit/>
            </a:bodyPr>
            <a:lstStyle/>
            <a:p>
              <a:pPr algn="ctr"/>
              <a:r>
                <a:rPr lang="en-US" altLang="zh-CN" sz="2400" dirty="0"/>
                <a:t>…</a:t>
              </a:r>
              <a:endParaRPr lang="zh-CN" altLang="en-US" sz="2400" dirty="0">
                <a:latin typeface="宋体" charset="-122"/>
              </a:endParaRPr>
            </a:p>
          </p:txBody>
        </p:sp>
        <p:sp>
          <p:nvSpPr>
            <p:cNvPr id="23617" name="Rectangle 26"/>
            <p:cNvSpPr>
              <a:spLocks noChangeArrowheads="1"/>
            </p:cNvSpPr>
            <p:nvPr/>
          </p:nvSpPr>
          <p:spPr bwMode="auto">
            <a:xfrm>
              <a:off x="1454" y="3025"/>
              <a:ext cx="251" cy="291"/>
            </a:xfrm>
            <a:prstGeom prst="rect">
              <a:avLst/>
            </a:prstGeom>
            <a:noFill/>
            <a:ln w="12700" cap="sq">
              <a:noFill/>
              <a:miter lim="800000"/>
              <a:headEnd/>
              <a:tailEnd/>
            </a:ln>
          </p:spPr>
          <p:txBody>
            <a:bodyPr wrap="none">
              <a:spAutoFit/>
            </a:bodyPr>
            <a:lstStyle/>
            <a:p>
              <a:pPr algn="ctr"/>
              <a:r>
                <a:rPr lang="en-US" altLang="zh-CN" sz="2400" dirty="0"/>
                <a:t>…</a:t>
              </a:r>
              <a:endParaRPr lang="zh-CN" altLang="en-US" sz="2400" dirty="0">
                <a:latin typeface="宋体" charset="-122"/>
              </a:endParaRPr>
            </a:p>
          </p:txBody>
        </p:sp>
        <p:sp>
          <p:nvSpPr>
            <p:cNvPr id="23618" name="Rectangle 27"/>
            <p:cNvSpPr>
              <a:spLocks noChangeArrowheads="1"/>
            </p:cNvSpPr>
            <p:nvPr/>
          </p:nvSpPr>
          <p:spPr bwMode="auto">
            <a:xfrm>
              <a:off x="409" y="2622"/>
              <a:ext cx="407" cy="407"/>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5" y="2799"/>
              <a:ext cx="196" cy="407"/>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1944689" y="2544764"/>
            <a:ext cx="7696201" cy="1360488"/>
            <a:chOff x="265" y="1662"/>
            <a:chExt cx="4848" cy="857"/>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407"/>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49" y="2057"/>
              <a:ext cx="251" cy="291"/>
            </a:xfrm>
            <a:prstGeom prst="rect">
              <a:avLst/>
            </a:prstGeom>
            <a:noFill/>
            <a:ln w="12700" cap="sq">
              <a:noFill/>
              <a:miter lim="800000"/>
              <a:headEnd/>
              <a:tailEnd/>
            </a:ln>
          </p:spPr>
          <p:txBody>
            <a:bodyPr wrap="none">
              <a:spAutoFit/>
            </a:bodyPr>
            <a:lstStyle/>
            <a:p>
              <a:pPr algn="ctr"/>
              <a:r>
                <a:rPr lang="en-US" altLang="zh-CN" sz="2400"/>
                <a:t>…</a:t>
              </a:r>
              <a:endParaRPr lang="zh-CN" altLang="en-US" sz="2400">
                <a:latin typeface="宋体" charset="-122"/>
              </a:endParaRPr>
            </a:p>
          </p:txBody>
        </p:sp>
        <p:sp>
          <p:nvSpPr>
            <p:cNvPr id="23590" name="Rectangle 55"/>
            <p:cNvSpPr>
              <a:spLocks noChangeArrowheads="1"/>
            </p:cNvSpPr>
            <p:nvPr/>
          </p:nvSpPr>
          <p:spPr bwMode="auto">
            <a:xfrm>
              <a:off x="1335" y="2065"/>
              <a:ext cx="251" cy="291"/>
            </a:xfrm>
            <a:prstGeom prst="rect">
              <a:avLst/>
            </a:prstGeom>
            <a:noFill/>
            <a:ln w="12700" cap="sq">
              <a:noFill/>
              <a:miter lim="800000"/>
              <a:headEnd/>
              <a:tailEnd/>
            </a:ln>
          </p:spPr>
          <p:txBody>
            <a:bodyPr wrap="none">
              <a:spAutoFit/>
            </a:bodyPr>
            <a:lstStyle/>
            <a:p>
              <a:pPr algn="ctr"/>
              <a:r>
                <a:rPr lang="en-US" altLang="zh-CN" sz="2400" dirty="0"/>
                <a:t>…</a:t>
              </a:r>
              <a:endParaRPr lang="zh-CN" altLang="en-US" sz="2400" dirty="0">
                <a:latin typeface="宋体" charset="-122"/>
              </a:endParaRPr>
            </a:p>
          </p:txBody>
        </p:sp>
        <p:sp>
          <p:nvSpPr>
            <p:cNvPr id="23591" name="Rectangle 56"/>
            <p:cNvSpPr>
              <a:spLocks noChangeArrowheads="1"/>
            </p:cNvSpPr>
            <p:nvPr/>
          </p:nvSpPr>
          <p:spPr bwMode="auto">
            <a:xfrm>
              <a:off x="265" y="1662"/>
              <a:ext cx="407" cy="407"/>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grpSp>
      <p:sp>
        <p:nvSpPr>
          <p:cNvPr id="606267" name="Rectangle 59"/>
          <p:cNvSpPr>
            <a:spLocks noChangeArrowheads="1"/>
          </p:cNvSpPr>
          <p:nvPr/>
        </p:nvSpPr>
        <p:spPr bwMode="auto">
          <a:xfrm>
            <a:off x="2580406" y="2849564"/>
            <a:ext cx="311303" cy="646331"/>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2632076" y="2860678"/>
            <a:ext cx="2049463" cy="646113"/>
            <a:chOff x="698" y="1868"/>
            <a:chExt cx="1291" cy="407"/>
          </a:xfrm>
        </p:grpSpPr>
        <p:sp>
          <p:nvSpPr>
            <p:cNvPr id="23573" name="Rectangle 64"/>
            <p:cNvSpPr>
              <a:spLocks noChangeArrowheads="1"/>
            </p:cNvSpPr>
            <p:nvPr/>
          </p:nvSpPr>
          <p:spPr bwMode="auto">
            <a:xfrm>
              <a:off x="1793" y="1868"/>
              <a:ext cx="196" cy="407"/>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5719527" y="1671638"/>
            <a:ext cx="4984683" cy="1143000"/>
            <a:chOff x="2670" y="1064"/>
            <a:chExt cx="2536" cy="720"/>
          </a:xfrm>
        </p:grpSpPr>
        <p:sp>
          <p:nvSpPr>
            <p:cNvPr id="23571" name="AutoShape 67"/>
            <p:cNvSpPr>
              <a:spLocks noChangeArrowheads="1"/>
            </p:cNvSpPr>
            <p:nvPr/>
          </p:nvSpPr>
          <p:spPr bwMode="auto">
            <a:xfrm>
              <a:off x="2670" y="1064"/>
              <a:ext cx="2312"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a:p>
          </p:txBody>
        </p:sp>
        <p:sp>
          <p:nvSpPr>
            <p:cNvPr id="23572" name="Text Box 68"/>
            <p:cNvSpPr txBox="1">
              <a:spLocks noChangeArrowheads="1"/>
            </p:cNvSpPr>
            <p:nvPr/>
          </p:nvSpPr>
          <p:spPr bwMode="auto">
            <a:xfrm>
              <a:off x="2678" y="1209"/>
              <a:ext cx="2528" cy="436"/>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a:solidFill>
                    <a:srgbClr val="002C84"/>
                  </a:solidFill>
                  <a:ea typeface="黑体" pitchFamily="2" charset="-122"/>
                </a:rPr>
                <a:t>for(r=list; r</a:t>
              </a:r>
              <a:r>
                <a:rPr kumimoji="1" lang="en-US" altLang="zh-CN" sz="2700" dirty="0">
                  <a:solidFill>
                    <a:srgbClr val="002C84"/>
                  </a:solidFill>
                  <a:latin typeface="宋体" charset="-122"/>
                  <a:ea typeface="宋体" charset="-122"/>
                </a:rPr>
                <a:t>-</a:t>
              </a:r>
              <a:r>
                <a:rPr kumimoji="1" lang="en-US" altLang="zh-CN" sz="2700" dirty="0">
                  <a:solidFill>
                    <a:srgbClr val="002C84"/>
                  </a:solidFill>
                  <a:ea typeface="黑体" pitchFamily="2" charset="-122"/>
                </a:rPr>
                <a:t>&gt;link!=p; r=r-&gt;link)</a:t>
              </a:r>
            </a:p>
            <a:p>
              <a:pPr>
                <a:lnSpc>
                  <a:spcPct val="70000"/>
                </a:lnSpc>
                <a:spcBef>
                  <a:spcPct val="0"/>
                </a:spcBef>
              </a:pPr>
              <a:r>
                <a:rPr kumimoji="1" lang="en-US" altLang="zh-CN" sz="2700" dirty="0">
                  <a:solidFill>
                    <a:srgbClr val="002C84"/>
                  </a:solidFill>
                  <a:ea typeface="黑体" pitchFamily="2" charset="-122"/>
                </a:rPr>
                <a:t>     </a:t>
              </a:r>
              <a:r>
                <a:rPr kumimoji="1" lang="en-US" altLang="zh-CN" sz="2700" dirty="0">
                  <a:solidFill>
                    <a:srgbClr val="002C84"/>
                  </a:solidFill>
                  <a:ea typeface="黑体" pitchFamily="2" charset="-122"/>
                  <a:sym typeface="Symbol" pitchFamily="18" charset="2"/>
                </a:rPr>
                <a:t>;</a:t>
              </a:r>
            </a:p>
          </p:txBody>
        </p:sp>
      </p:grpSp>
      <p:sp>
        <p:nvSpPr>
          <p:cNvPr id="606277" name="Freeform 69"/>
          <p:cNvSpPr>
            <a:spLocks/>
          </p:cNvSpPr>
          <p:nvPr/>
        </p:nvSpPr>
        <p:spPr bwMode="auto">
          <a:xfrm>
            <a:off x="5181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806452" y="73484"/>
            <a:ext cx="7315200" cy="1755775"/>
            <a:chOff x="288" y="120"/>
            <a:chExt cx="4608" cy="1106"/>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7.</a:t>
                </a:r>
                <a:r>
                  <a:rPr kumimoji="1" lang="en-US" altLang="zh-CN" sz="280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dirty="0">
                    <a:solidFill>
                      <a:schemeClr val="accent2"/>
                    </a:solidFill>
                    <a:latin typeface="黑体" pitchFamily="2" charset="-122"/>
                    <a:ea typeface="黑体" pitchFamily="2" charset="-122"/>
                  </a:rPr>
                  <a:t>指向的链结点,</a:t>
                </a:r>
              </a:p>
            </p:txBody>
          </p:sp>
        </p:grpSp>
        <p:sp>
          <p:nvSpPr>
            <p:cNvPr id="23568" name="Rectangle 74"/>
            <p:cNvSpPr>
              <a:spLocks noChangeArrowheads="1"/>
            </p:cNvSpPr>
            <p:nvPr/>
          </p:nvSpPr>
          <p:spPr bwMode="auto">
            <a:xfrm>
              <a:off x="307" y="899"/>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r</a:t>
              </a:r>
              <a:r>
                <a:rPr kumimoji="1" lang="zh-CN" altLang="en-US" sz="2800" dirty="0">
                  <a:solidFill>
                    <a:srgbClr val="FF3300"/>
                  </a:solidFill>
                  <a:ea typeface="黑体" pitchFamily="2" charset="-122"/>
                </a:rPr>
                <a:t>是</a:t>
              </a:r>
              <a:r>
                <a:rPr kumimoji="1" lang="en-US" altLang="zh-CN" sz="2800" dirty="0">
                  <a:solidFill>
                    <a:srgbClr val="FF3300"/>
                  </a:solidFill>
                  <a:ea typeface="黑体" pitchFamily="2" charset="-122"/>
                </a:rPr>
                <a:t>p</a:t>
              </a:r>
              <a:r>
                <a:rPr kumimoji="1" lang="zh-CN" altLang="en-US" sz="2800" dirty="0">
                  <a:solidFill>
                    <a:srgbClr val="FF3300"/>
                  </a:solidFill>
                  <a:latin typeface="黑体" pitchFamily="2" charset="-122"/>
                  <a:ea typeface="黑体" pitchFamily="2" charset="-122"/>
                </a:rPr>
                <a:t>的直接前驱结点指针</a:t>
              </a:r>
            </a:p>
          </p:txBody>
        </p:sp>
      </p:grpSp>
      <p:grpSp>
        <p:nvGrpSpPr>
          <p:cNvPr id="19" name="Group 76"/>
          <p:cNvGrpSpPr>
            <a:grpSpLocks/>
          </p:cNvGrpSpPr>
          <p:nvPr/>
        </p:nvGrpSpPr>
        <p:grpSpPr bwMode="auto">
          <a:xfrm rot="-2763655">
            <a:off x="5397501" y="5029201"/>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5407717" y="4727118"/>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1271464" y="1124744"/>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dirty="0">
                  <a:solidFill>
                    <a:srgbClr val="002C84"/>
                  </a:solidFill>
                </a:rPr>
                <a:t> deleteNode2( </a:t>
              </a:r>
              <a:r>
                <a:rPr lang="en-US" altLang="zh-CN" sz="2600" dirty="0" err="1">
                  <a:solidFill>
                    <a:srgbClr val="002C84"/>
                  </a:solidFill>
                </a:rPr>
                <a:t>Nodeptr</a:t>
              </a:r>
              <a:r>
                <a:rPr lang="en-US" altLang="zh-CN" sz="2600" dirty="0">
                  <a:solidFill>
                    <a:srgbClr val="002C84"/>
                  </a:solidFill>
                </a:rPr>
                <a:t> list, </a:t>
              </a:r>
              <a:r>
                <a:rPr lang="en-US" altLang="zh-CN" sz="2600" dirty="0" err="1">
                  <a:solidFill>
                    <a:srgbClr val="002C84"/>
                  </a:solidFill>
                </a:rPr>
                <a:t>Nodeptr</a:t>
              </a:r>
              <a:r>
                <a:rPr lang="en-US" altLang="zh-CN" sz="2600" dirty="0">
                  <a:solidFill>
                    <a:srgbClr val="002C84"/>
                  </a:solidFill>
                </a:rPr>
                <a:t> p )</a:t>
              </a:r>
            </a:p>
            <a:p>
              <a:pPr marL="723900" lvl="2" indent="-342900" algn="just" fontAlgn="base">
                <a:lnSpc>
                  <a:spcPct val="70000"/>
                </a:lnSpc>
                <a:spcBef>
                  <a:spcPct val="0"/>
                </a:spcBef>
              </a:pPr>
              <a:r>
                <a:rPr lang="en-US" altLang="zh-CN" sz="2600" dirty="0">
                  <a:solidFill>
                    <a:srgbClr val="002C84"/>
                  </a:solidFill>
                </a:rPr>
                <a:t>{</a:t>
              </a:r>
            </a:p>
            <a:p>
              <a:pPr marL="723900" lvl="2" indent="-342900" algn="just" fontAlgn="base">
                <a:lnSpc>
                  <a:spcPct val="70000"/>
                </a:lnSpc>
                <a:spcBef>
                  <a:spcPct val="0"/>
                </a:spcBef>
              </a:pPr>
              <a:r>
                <a:rPr lang="en-US" altLang="zh-CN" sz="2600" dirty="0">
                  <a:solidFill>
                    <a:srgbClr val="002C84"/>
                  </a:solidFill>
                </a:rPr>
                <a:t>      </a:t>
              </a:r>
              <a:r>
                <a:rPr lang="en-US" altLang="zh-CN" sz="2600" dirty="0" err="1">
                  <a:solidFill>
                    <a:srgbClr val="002C84"/>
                  </a:solidFill>
                </a:rPr>
                <a:t>Nodeptr</a:t>
              </a:r>
              <a:r>
                <a:rPr lang="en-US" altLang="zh-CN" sz="2600" dirty="0">
                  <a:solidFill>
                    <a:srgbClr val="002C84"/>
                  </a:solidFill>
                </a:rPr>
                <a:t> r;</a:t>
              </a:r>
            </a:p>
            <a:p>
              <a:pPr marL="723900" lvl="2" indent="-342900" algn="just" fontAlgn="base">
                <a:lnSpc>
                  <a:spcPct val="70000"/>
                </a:lnSpc>
                <a:spcBef>
                  <a:spcPct val="0"/>
                </a:spcBef>
              </a:pPr>
              <a:r>
                <a:rPr lang="en-US" altLang="zh-CN" sz="2600" dirty="0">
                  <a:solidFill>
                    <a:srgbClr val="002C84"/>
                  </a:solidFill>
                </a:rPr>
                <a:t>      if(p==list){                         </a:t>
              </a:r>
              <a:r>
                <a:rPr lang="en-US" altLang="zh-CN" sz="2300" dirty="0">
                  <a:solidFill>
                    <a:srgbClr val="002C84"/>
                  </a:solidFill>
                </a:rPr>
                <a:t>/*</a:t>
              </a:r>
              <a:r>
                <a:rPr lang="zh-CN" altLang="en-US" sz="2300" dirty="0">
                  <a:solidFill>
                    <a:srgbClr val="002C84"/>
                  </a:solidFill>
                  <a:ea typeface="幼圆" pitchFamily="49" charset="-122"/>
                </a:rPr>
                <a:t>当删除链表第一个结点</a:t>
              </a:r>
              <a:r>
                <a:rPr lang="zh-CN" altLang="en-US" sz="2300" dirty="0">
                  <a:solidFill>
                    <a:srgbClr val="002C84"/>
                  </a:solidFill>
                </a:rPr>
                <a:t>*/</a:t>
              </a:r>
            </a:p>
            <a:p>
              <a:pPr marL="723900" lvl="2" indent="-342900" algn="just" fontAlgn="base">
                <a:lnSpc>
                  <a:spcPct val="70000"/>
                </a:lnSpc>
                <a:spcBef>
                  <a:spcPct val="0"/>
                </a:spcBef>
              </a:pPr>
              <a:r>
                <a:rPr lang="zh-CN" altLang="en-US" sz="2600" dirty="0">
                  <a:solidFill>
                    <a:srgbClr val="002C84"/>
                  </a:solidFill>
                </a:rPr>
                <a:t>             </a:t>
              </a:r>
              <a:r>
                <a:rPr lang="en-US" altLang="zh-CN" sz="2600" dirty="0">
                  <a:solidFill>
                    <a:srgbClr val="002C84"/>
                  </a:solidFill>
                </a:rPr>
                <a:t>list=list</a:t>
              </a:r>
              <a:r>
                <a:rPr lang="en-US" altLang="zh-CN" sz="2600" dirty="0">
                  <a:solidFill>
                    <a:srgbClr val="002C84"/>
                  </a:solidFill>
                  <a:latin typeface="宋体" charset="-122"/>
                  <a:ea typeface="宋体" charset="-122"/>
                </a:rPr>
                <a:t>-</a:t>
              </a:r>
              <a:r>
                <a:rPr lang="en-US" altLang="zh-CN" sz="2600" dirty="0">
                  <a:solidFill>
                    <a:srgbClr val="002C84"/>
                  </a:solidFill>
                </a:rPr>
                <a:t>&gt;link;</a:t>
              </a:r>
            </a:p>
            <a:p>
              <a:pPr marL="723900" lvl="2" indent="-342900" algn="just" fontAlgn="base">
                <a:lnSpc>
                  <a:spcPct val="70000"/>
                </a:lnSpc>
                <a:spcBef>
                  <a:spcPct val="0"/>
                </a:spcBef>
              </a:pPr>
              <a:r>
                <a:rPr lang="en-US" altLang="zh-CN" sz="2600" dirty="0">
                  <a:solidFill>
                    <a:srgbClr val="002C84"/>
                  </a:solidFill>
                </a:rPr>
                <a:t>             free(p);                        </a:t>
              </a:r>
              <a:r>
                <a:rPr lang="en-US" altLang="zh-CN" sz="2300" dirty="0">
                  <a:solidFill>
                    <a:srgbClr val="002C84"/>
                  </a:solidFill>
                </a:rPr>
                <a:t>/*</a:t>
              </a:r>
              <a:r>
                <a:rPr lang="zh-CN" altLang="en-US" sz="2300" dirty="0">
                  <a:solidFill>
                    <a:srgbClr val="002C84"/>
                  </a:solidFill>
                  <a:ea typeface="幼圆" pitchFamily="49" charset="-122"/>
                </a:rPr>
                <a:t>释放被删除结点的空间</a:t>
              </a:r>
              <a:r>
                <a:rPr lang="zh-CN" altLang="en-US" sz="2300" dirty="0">
                  <a:solidFill>
                    <a:srgbClr val="002C84"/>
                  </a:solidFill>
                </a:rPr>
                <a:t>*/</a:t>
              </a:r>
            </a:p>
            <a:p>
              <a:pPr marL="723900" lvl="2" indent="-342900" algn="just" fontAlgn="base">
                <a:lnSpc>
                  <a:spcPct val="70000"/>
                </a:lnSpc>
                <a:spcBef>
                  <a:spcPct val="0"/>
                </a:spcBef>
              </a:pPr>
              <a:r>
                <a:rPr lang="en-US" altLang="zh-CN" sz="2600" dirty="0">
                  <a:solidFill>
                    <a:srgbClr val="002C84"/>
                  </a:solidFill>
                </a:rPr>
                <a:t>       }</a:t>
              </a:r>
            </a:p>
            <a:p>
              <a:pPr marL="723900" lvl="2" indent="-342900" algn="just" fontAlgn="base">
                <a:lnSpc>
                  <a:spcPct val="70000"/>
                </a:lnSpc>
                <a:spcBef>
                  <a:spcPct val="0"/>
                </a:spcBef>
              </a:pPr>
              <a:r>
                <a:rPr lang="en-US" altLang="zh-CN" sz="2600" dirty="0">
                  <a:solidFill>
                    <a:srgbClr val="002C84"/>
                  </a:solidFill>
                </a:rPr>
                <a:t>      else{</a:t>
              </a:r>
            </a:p>
            <a:p>
              <a:pPr marL="723900" lvl="2" indent="-342900" algn="just" fontAlgn="base">
                <a:lnSpc>
                  <a:spcPct val="70000"/>
                </a:lnSpc>
                <a:spcBef>
                  <a:spcPct val="0"/>
                </a:spcBef>
              </a:pPr>
              <a:r>
                <a:rPr lang="en-US" altLang="zh-CN" sz="2600" dirty="0">
                  <a:solidFill>
                    <a:srgbClr val="002C84"/>
                  </a:solidFill>
                </a:rPr>
                <a:t>             for(r=list; r</a:t>
              </a:r>
              <a:r>
                <a:rPr lang="en-US" altLang="zh-CN" sz="2600" dirty="0">
                  <a:solidFill>
                    <a:srgbClr val="002C84"/>
                  </a:solidFill>
                  <a:latin typeface="宋体" charset="-122"/>
                  <a:ea typeface="宋体" charset="-122"/>
                </a:rPr>
                <a:t>-</a:t>
              </a:r>
              <a:r>
                <a:rPr lang="en-US" altLang="zh-CN" sz="2600" dirty="0">
                  <a:solidFill>
                    <a:srgbClr val="002C84"/>
                  </a:solidFill>
                </a:rPr>
                <a:t>&gt;link!=p  &amp;&amp;  r</a:t>
              </a:r>
              <a:r>
                <a:rPr lang="en-US" altLang="zh-CN" sz="2600" dirty="0">
                  <a:solidFill>
                    <a:srgbClr val="002C84"/>
                  </a:solidFill>
                  <a:latin typeface="宋体" charset="-122"/>
                  <a:ea typeface="宋体" charset="-122"/>
                </a:rPr>
                <a:t>-</a:t>
              </a:r>
              <a:r>
                <a:rPr lang="en-US" altLang="zh-CN" sz="2600" dirty="0">
                  <a:solidFill>
                    <a:srgbClr val="002C84"/>
                  </a:solidFill>
                </a:rPr>
                <a:t>&gt;link!=NULL; r=r-&gt;link) </a:t>
              </a:r>
            </a:p>
            <a:p>
              <a:pPr marL="723900" lvl="2" indent="-342900" algn="just" fontAlgn="base">
                <a:lnSpc>
                  <a:spcPct val="70000"/>
                </a:lnSpc>
                <a:spcBef>
                  <a:spcPct val="0"/>
                </a:spcBef>
              </a:pPr>
              <a:r>
                <a:rPr lang="en-US" altLang="zh-CN" sz="2600" dirty="0">
                  <a:solidFill>
                    <a:srgbClr val="002C84"/>
                  </a:solidFill>
                </a:rPr>
                <a:t>                    ;                           </a:t>
              </a:r>
              <a:r>
                <a:rPr lang="en-US" altLang="zh-CN" sz="2300" dirty="0">
                  <a:solidFill>
                    <a:srgbClr val="002C84"/>
                  </a:solidFill>
                </a:rPr>
                <a:t>/*</a:t>
              </a:r>
              <a:r>
                <a:rPr lang="zh-CN" altLang="en-US" sz="2300" dirty="0">
                  <a:solidFill>
                    <a:srgbClr val="002C84"/>
                  </a:solidFill>
                  <a:latin typeface="幼圆" pitchFamily="49" charset="-122"/>
                  <a:ea typeface="幼圆" pitchFamily="49" charset="-122"/>
                </a:rPr>
                <a:t>移向下一个链结点*</a:t>
              </a:r>
              <a:r>
                <a:rPr lang="zh-CN" altLang="en-US" sz="2300" dirty="0">
                  <a:solidFill>
                    <a:srgbClr val="002C84"/>
                  </a:solidFill>
                </a:rPr>
                <a:t>/</a:t>
              </a:r>
            </a:p>
            <a:p>
              <a:pPr marL="723900" lvl="2" indent="-342900" algn="just" fontAlgn="base">
                <a:lnSpc>
                  <a:spcPct val="70000"/>
                </a:lnSpc>
                <a:spcBef>
                  <a:spcPct val="0"/>
                </a:spcBef>
              </a:pPr>
              <a:r>
                <a:rPr lang="en-US" altLang="zh-CN" sz="2600" dirty="0">
                  <a:solidFill>
                    <a:srgbClr val="002C84"/>
                  </a:solidFill>
                </a:rPr>
                <a:t>             if(r</a:t>
              </a:r>
              <a:r>
                <a:rPr lang="en-US" altLang="zh-CN" sz="2600" dirty="0">
                  <a:solidFill>
                    <a:srgbClr val="002C84"/>
                  </a:solidFill>
                  <a:latin typeface="宋体" charset="-122"/>
                  <a:ea typeface="宋体" charset="-122"/>
                </a:rPr>
                <a:t>-</a:t>
              </a:r>
              <a:r>
                <a:rPr lang="en-US" altLang="zh-CN" sz="2600" dirty="0">
                  <a:solidFill>
                    <a:srgbClr val="002C84"/>
                  </a:solidFill>
                </a:rPr>
                <a:t>&gt;link!=NULL){ </a:t>
              </a:r>
            </a:p>
            <a:p>
              <a:pPr marL="723900" lvl="2" indent="-342900" algn="just" fontAlgn="base">
                <a:lnSpc>
                  <a:spcPct val="70000"/>
                </a:lnSpc>
                <a:spcBef>
                  <a:spcPct val="0"/>
                </a:spcBef>
              </a:pPr>
              <a:r>
                <a:rPr lang="en-US" altLang="zh-CN" sz="2600" dirty="0">
                  <a:solidFill>
                    <a:srgbClr val="002C84"/>
                  </a:solidFill>
                </a:rPr>
                <a:t>                   r</a:t>
              </a:r>
              <a:r>
                <a:rPr lang="en-US" altLang="zh-CN" sz="2600" dirty="0">
                  <a:solidFill>
                    <a:srgbClr val="002C84"/>
                  </a:solidFill>
                  <a:latin typeface="宋体" charset="-122"/>
                  <a:ea typeface="宋体" charset="-122"/>
                </a:rPr>
                <a:t>-</a:t>
              </a:r>
              <a:r>
                <a:rPr lang="en-US" altLang="zh-CN" sz="2600" dirty="0">
                  <a:solidFill>
                    <a:srgbClr val="002C84"/>
                  </a:solidFill>
                </a:rPr>
                <a:t>&gt;link=p</a:t>
              </a:r>
              <a:r>
                <a:rPr lang="en-US" altLang="zh-CN" sz="2600" dirty="0">
                  <a:solidFill>
                    <a:srgbClr val="002C84"/>
                  </a:solidFill>
                  <a:latin typeface="宋体" charset="-122"/>
                  <a:ea typeface="宋体" charset="-122"/>
                </a:rPr>
                <a:t>-</a:t>
              </a:r>
              <a:r>
                <a:rPr lang="en-US" altLang="zh-CN" sz="2600" dirty="0">
                  <a:solidFill>
                    <a:srgbClr val="002C84"/>
                  </a:solidFill>
                </a:rPr>
                <a:t>&gt;link;</a:t>
              </a:r>
            </a:p>
            <a:p>
              <a:pPr marL="723900" lvl="2" indent="-342900" algn="just" fontAlgn="base">
                <a:lnSpc>
                  <a:spcPct val="70000"/>
                </a:lnSpc>
                <a:spcBef>
                  <a:spcPct val="0"/>
                </a:spcBef>
              </a:pPr>
              <a:r>
                <a:rPr lang="en-US" altLang="zh-CN" sz="2600" dirty="0">
                  <a:solidFill>
                    <a:srgbClr val="002C84"/>
                  </a:solidFill>
                </a:rPr>
                <a:t>                   free(p);                  </a:t>
              </a:r>
            </a:p>
            <a:p>
              <a:pPr marL="723900" lvl="2" indent="-342900" algn="just" fontAlgn="base">
                <a:lnSpc>
                  <a:spcPct val="70000"/>
                </a:lnSpc>
                <a:spcBef>
                  <a:spcPct val="0"/>
                </a:spcBef>
              </a:pPr>
              <a:r>
                <a:rPr lang="en-US" altLang="zh-CN" sz="2600" dirty="0">
                  <a:solidFill>
                    <a:srgbClr val="002C84"/>
                  </a:solidFill>
                </a:rPr>
                <a:t>              }</a:t>
              </a:r>
            </a:p>
            <a:p>
              <a:pPr marL="723900" lvl="2" indent="-342900" algn="just" fontAlgn="base">
                <a:lnSpc>
                  <a:spcPct val="70000"/>
                </a:lnSpc>
                <a:spcBef>
                  <a:spcPct val="0"/>
                </a:spcBef>
              </a:pPr>
              <a:r>
                <a:rPr lang="en-US" altLang="zh-CN" sz="260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return list;</a:t>
              </a:r>
            </a:p>
            <a:p>
              <a:pPr marL="723900" lvl="2" indent="-342900" algn="just" fontAlgn="base">
                <a:lnSpc>
                  <a:spcPct val="70000"/>
                </a:lnSpc>
                <a:spcBef>
                  <a:spcPct val="0"/>
                </a:spcBef>
              </a:pPr>
              <a:r>
                <a:rPr lang="zh-CN" altLang="zh-CN" sz="2600" dirty="0">
                  <a:solidFill>
                    <a:srgbClr val="002C84"/>
                  </a:solidFill>
                </a:rPr>
                <a:t> </a:t>
              </a:r>
              <a:r>
                <a:rPr lang="en-US" altLang="zh-CN" sz="2600" dirty="0">
                  <a:solidFill>
                    <a:srgbClr val="002C84"/>
                  </a:solidFill>
                </a:rPr>
                <a:t>}</a:t>
              </a:r>
              <a:endParaRPr lang="zh-CN" altLang="en-US" sz="2600" dirty="0">
                <a:solidFill>
                  <a:srgbClr val="002C84"/>
                </a:solidFill>
              </a:endParaRPr>
            </a:p>
          </p:txBody>
        </p:sp>
      </p:grpSp>
      <p:grpSp>
        <p:nvGrpSpPr>
          <p:cNvPr id="3" name="Group 108"/>
          <p:cNvGrpSpPr>
            <a:grpSpLocks/>
          </p:cNvGrpSpPr>
          <p:nvPr/>
        </p:nvGrpSpPr>
        <p:grpSpPr bwMode="auto">
          <a:xfrm>
            <a:off x="2612900" y="3677445"/>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dirty="0">
                  <a:solidFill>
                    <a:srgbClr val="FF3300"/>
                  </a:solidFill>
                  <a:latin typeface="幼圆" pitchFamily="49" charset="-122"/>
                  <a:ea typeface="幼圆" pitchFamily="49" charset="-122"/>
                </a:rPr>
                <a:t>寻找</a:t>
              </a:r>
              <a:r>
                <a:rPr lang="en-US" altLang="zh-CN" sz="2500" dirty="0">
                  <a:solidFill>
                    <a:srgbClr val="FF3300"/>
                  </a:solidFill>
                  <a:ea typeface="幼圆" pitchFamily="49" charset="-122"/>
                </a:rPr>
                <a:t>p</a:t>
              </a:r>
              <a:r>
                <a:rPr lang="zh-CN" altLang="en-US" sz="2500" dirty="0">
                  <a:solidFill>
                    <a:srgbClr val="FF3300"/>
                  </a:solidFill>
                  <a:latin typeface="幼圆" pitchFamily="49" charset="-122"/>
                  <a:ea typeface="幼圆" pitchFamily="49" charset="-122"/>
                </a:rPr>
                <a:t>结点的直接前驱</a:t>
              </a:r>
              <a:r>
                <a:rPr lang="en-US" altLang="zh-CN" sz="2500" dirty="0">
                  <a:solidFill>
                    <a:srgbClr val="FF3300"/>
                  </a:solidFill>
                  <a:ea typeface="幼圆" pitchFamily="49" charset="-122"/>
                </a:rPr>
                <a:t>r</a:t>
              </a:r>
              <a:endParaRPr lang="zh-CN" altLang="en-US" sz="250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1298450" y="400844"/>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a:solidFill>
                    <a:srgbClr val="FFFF00"/>
                  </a:solidFill>
                  <a:ea typeface="黑体" pitchFamily="2" charset="-122"/>
                </a:rPr>
                <a:t>算法</a:t>
              </a:r>
            </a:p>
          </p:txBody>
        </p:sp>
      </p:grpSp>
      <p:grpSp>
        <p:nvGrpSpPr>
          <p:cNvPr id="5" name="Group 120"/>
          <p:cNvGrpSpPr>
            <a:grpSpLocks/>
          </p:cNvGrpSpPr>
          <p:nvPr/>
        </p:nvGrpSpPr>
        <p:grpSpPr bwMode="auto">
          <a:xfrm>
            <a:off x="6708650" y="4871244"/>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a:solidFill>
                    <a:srgbClr val="FF3300"/>
                  </a:solidFill>
                  <a:ea typeface="幼圆" pitchFamily="49" charset="-122"/>
                </a:rPr>
                <a:t>时间复杂度</a:t>
              </a:r>
              <a:r>
                <a:rPr lang="en-US" altLang="zh-CN" sz="2500">
                  <a:solidFill>
                    <a:srgbClr val="FF3300"/>
                  </a:solidFill>
                  <a:ea typeface="幼圆" pitchFamily="49" charset="-122"/>
                </a:rPr>
                <a:t>O(n)</a:t>
              </a:r>
              <a:endParaRPr lang="zh-CN" altLang="en-US" sz="250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852875" y="1212372"/>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a:solidFill>
                  <a:schemeClr val="accent1"/>
                </a:solidFill>
              </a:endParaRPr>
            </a:p>
          </p:txBody>
        </p:sp>
        <p:sp>
          <p:nvSpPr>
            <p:cNvPr id="24590" name="Text Box 4"/>
            <p:cNvSpPr txBox="1">
              <a:spLocks noChangeArrowheads="1"/>
            </p:cNvSpPr>
            <p:nvPr/>
          </p:nvSpPr>
          <p:spPr bwMode="auto">
            <a:xfrm>
              <a:off x="199" y="823"/>
              <a:ext cx="5273" cy="3053"/>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dirty="0">
                  <a:solidFill>
                    <a:srgbClr val="002C84"/>
                  </a:solidFill>
                </a:rPr>
                <a:t> </a:t>
              </a:r>
              <a:r>
                <a:rPr lang="en-US" altLang="zh-CN" sz="2600" dirty="0" err="1">
                  <a:solidFill>
                    <a:srgbClr val="002C84"/>
                  </a:solidFill>
                </a:rPr>
                <a:t>deleteNode</a:t>
              </a:r>
              <a:r>
                <a:rPr lang="en-US" altLang="zh-CN" sz="2600" dirty="0">
                  <a:solidFill>
                    <a:srgbClr val="002C84"/>
                  </a:solidFill>
                </a:rPr>
                <a:t>( </a:t>
              </a:r>
              <a:r>
                <a:rPr lang="en-US" altLang="zh-CN" sz="2600" dirty="0" err="1">
                  <a:solidFill>
                    <a:srgbClr val="002C84"/>
                  </a:solidFill>
                </a:rPr>
                <a:t>Nodeptr</a:t>
              </a:r>
              <a:r>
                <a:rPr lang="en-US" altLang="zh-CN" sz="2600" dirty="0">
                  <a:solidFill>
                    <a:srgbClr val="002C84"/>
                  </a:solidFill>
                </a:rPr>
                <a:t> list, </a:t>
              </a:r>
              <a:r>
                <a:rPr lang="en-US" altLang="zh-CN" sz="2800" dirty="0" err="1"/>
                <a:t>ElemType</a:t>
              </a:r>
              <a:r>
                <a:rPr lang="en-US" altLang="zh-CN" sz="2800" dirty="0"/>
                <a:t> </a:t>
              </a:r>
              <a:r>
                <a:rPr lang="en-US" altLang="zh-CN" sz="2800" dirty="0" err="1"/>
                <a:t>elem</a:t>
              </a:r>
              <a:r>
                <a:rPr lang="en-US" altLang="zh-CN" sz="2600" dirty="0">
                  <a:solidFill>
                    <a:srgbClr val="002C84"/>
                  </a:solidFill>
                </a:rPr>
                <a:t> )</a:t>
              </a:r>
            </a:p>
            <a:p>
              <a:pPr marL="723900" lvl="2" indent="-342900" algn="just" fontAlgn="base">
                <a:lnSpc>
                  <a:spcPct val="70000"/>
                </a:lnSpc>
                <a:spcBef>
                  <a:spcPct val="0"/>
                </a:spcBef>
              </a:pPr>
              <a:r>
                <a:rPr lang="en-US" altLang="zh-CN" sz="2600" dirty="0">
                  <a:solidFill>
                    <a:srgbClr val="002C84"/>
                  </a:solidFill>
                </a:rPr>
                <a:t>{</a:t>
              </a:r>
            </a:p>
            <a:p>
              <a:pPr marL="723900" lvl="2" indent="-342900" algn="just" fontAlgn="base">
                <a:lnSpc>
                  <a:spcPct val="70000"/>
                </a:lnSpc>
                <a:spcBef>
                  <a:spcPct val="0"/>
                </a:spcBef>
              </a:pPr>
              <a:r>
                <a:rPr lang="en-US" altLang="zh-CN" sz="2600" dirty="0">
                  <a:solidFill>
                    <a:srgbClr val="002C84"/>
                  </a:solidFill>
                </a:rPr>
                <a:t>      </a:t>
              </a:r>
              <a:r>
                <a:rPr lang="en-US" altLang="zh-CN" sz="2600" dirty="0" err="1">
                  <a:solidFill>
                    <a:srgbClr val="002C84"/>
                  </a:solidFill>
                </a:rPr>
                <a:t>Nodeptr</a:t>
              </a:r>
              <a:r>
                <a:rPr lang="en-US" altLang="zh-CN" sz="2600" dirty="0">
                  <a:solidFill>
                    <a:srgbClr val="002C84"/>
                  </a:solidFill>
                </a:rPr>
                <a:t> p, q;    </a:t>
              </a:r>
              <a:r>
                <a:rPr lang="en-US" altLang="zh-CN" sz="2300" dirty="0">
                  <a:solidFill>
                    <a:srgbClr val="002C84"/>
                  </a:solidFill>
                  <a:ea typeface="幼圆" pitchFamily="49" charset="-122"/>
                </a:rPr>
                <a:t>/*p</a:t>
              </a:r>
              <a:r>
                <a:rPr lang="zh-CN" altLang="en-US" sz="2300" dirty="0">
                  <a:solidFill>
                    <a:srgbClr val="002C84"/>
                  </a:solidFill>
                  <a:ea typeface="幼圆" pitchFamily="49" charset="-122"/>
                </a:rPr>
                <a:t>指向要删除的结点，</a:t>
              </a:r>
              <a:r>
                <a:rPr lang="en-US" altLang="zh-CN" sz="2300" dirty="0">
                  <a:solidFill>
                    <a:srgbClr val="002C84"/>
                  </a:solidFill>
                  <a:ea typeface="幼圆" pitchFamily="49" charset="-122"/>
                </a:rPr>
                <a:t>q</a:t>
              </a:r>
              <a:r>
                <a:rPr lang="zh-CN" altLang="en-US" sz="2300" dirty="0">
                  <a:solidFill>
                    <a:srgbClr val="002C84"/>
                  </a:solidFill>
                  <a:ea typeface="幼圆" pitchFamily="49" charset="-122"/>
                </a:rPr>
                <a:t>为</a:t>
              </a:r>
              <a:r>
                <a:rPr lang="en-US" altLang="zh-CN" sz="2300" dirty="0">
                  <a:solidFill>
                    <a:srgbClr val="002C84"/>
                  </a:solidFill>
                  <a:ea typeface="幼圆" pitchFamily="49" charset="-122"/>
                </a:rPr>
                <a:t>p</a:t>
              </a:r>
              <a:r>
                <a:rPr lang="zh-CN" altLang="en-US" sz="2300" dirty="0">
                  <a:solidFill>
                    <a:srgbClr val="002C84"/>
                  </a:solidFill>
                  <a:ea typeface="幼圆" pitchFamily="49" charset="-122"/>
                </a:rPr>
                <a:t>的前一个结点*/</a:t>
              </a:r>
            </a:p>
            <a:p>
              <a:pPr marL="723900" lvl="2" indent="-342900" algn="just" fontAlgn="base">
                <a:lnSpc>
                  <a:spcPct val="70000"/>
                </a:lnSpc>
                <a:spcBef>
                  <a:spcPct val="0"/>
                </a:spcBef>
              </a:pPr>
              <a:endParaRPr lang="en-US" altLang="zh-CN" sz="2600" dirty="0">
                <a:solidFill>
                  <a:srgbClr val="002C84"/>
                </a:solidFill>
              </a:endParaRPr>
            </a:p>
            <a:p>
              <a:pPr marL="723900" lvl="2" indent="-342900" algn="just" fontAlgn="base">
                <a:lnSpc>
                  <a:spcPct val="70000"/>
                </a:lnSpc>
                <a:spcBef>
                  <a:spcPct val="0"/>
                </a:spcBef>
              </a:pPr>
              <a:r>
                <a:rPr lang="en-US" altLang="zh-CN" sz="2600" dirty="0">
                  <a:solidFill>
                    <a:srgbClr val="002C84"/>
                  </a:solidFill>
                </a:rPr>
                <a:t>      for(p=list; p!=NULL; q=</a:t>
              </a:r>
              <a:r>
                <a:rPr lang="en-US" altLang="zh-CN" sz="2600" dirty="0" err="1">
                  <a:solidFill>
                    <a:srgbClr val="002C84"/>
                  </a:solidFill>
                </a:rPr>
                <a:t>p,p</a:t>
              </a:r>
              <a:r>
                <a:rPr lang="en-US" altLang="zh-CN" sz="2600" dirty="0">
                  <a:solidFill>
                    <a:srgbClr val="002C84"/>
                  </a:solidFill>
                </a:rPr>
                <a:t>=p-&gt;link) </a:t>
              </a:r>
            </a:p>
            <a:p>
              <a:pPr marL="723900" lvl="2" indent="-342900" algn="just" fontAlgn="base">
                <a:lnSpc>
                  <a:spcPct val="70000"/>
                </a:lnSpc>
                <a:spcBef>
                  <a:spcPct val="0"/>
                </a:spcBef>
              </a:pPr>
              <a:r>
                <a:rPr lang="en-US" altLang="zh-CN" sz="2600" dirty="0">
                  <a:solidFill>
                    <a:srgbClr val="002C84"/>
                  </a:solidFill>
                </a:rPr>
                <a:t>                   if(p</a:t>
              </a:r>
              <a:r>
                <a:rPr lang="en-US" altLang="zh-CN" sz="2600" dirty="0">
                  <a:solidFill>
                    <a:srgbClr val="002C84"/>
                  </a:solidFill>
                  <a:latin typeface="宋体" charset="-122"/>
                  <a:ea typeface="宋体" charset="-122"/>
                </a:rPr>
                <a:t>-</a:t>
              </a:r>
              <a:r>
                <a:rPr lang="en-US" altLang="zh-CN" sz="2600" dirty="0">
                  <a:solidFill>
                    <a:srgbClr val="002C84"/>
                  </a:solidFill>
                </a:rPr>
                <a:t>&gt;</a:t>
              </a:r>
              <a:r>
                <a:rPr lang="en-US" altLang="zh-CN" sz="2600" dirty="0" err="1">
                  <a:solidFill>
                    <a:srgbClr val="002C84"/>
                  </a:solidFill>
                </a:rPr>
                <a:t>elem</a:t>
              </a:r>
              <a:r>
                <a:rPr lang="en-US" altLang="zh-CN" sz="2600" dirty="0">
                  <a:solidFill>
                    <a:srgbClr val="002C84"/>
                  </a:solidFill>
                </a:rPr>
                <a:t>==</a:t>
              </a:r>
              <a:r>
                <a:rPr lang="en-US" altLang="zh-CN" sz="2600" dirty="0" err="1">
                  <a:solidFill>
                    <a:srgbClr val="002C84"/>
                  </a:solidFill>
                </a:rPr>
                <a:t>elem</a:t>
              </a:r>
              <a:r>
                <a:rPr lang="en-US" altLang="zh-CN" sz="2600" dirty="0">
                  <a:solidFill>
                    <a:srgbClr val="002C84"/>
                  </a:solidFill>
                </a:rPr>
                <a:t> </a:t>
              </a:r>
              <a:r>
                <a:rPr lang="zh-CN" altLang="en-US" sz="2600" dirty="0">
                  <a:solidFill>
                    <a:srgbClr val="002C84"/>
                  </a:solidFill>
                </a:rPr>
                <a:t>）</a:t>
              </a:r>
              <a:r>
                <a:rPr lang="en-US" altLang="zh-CN" sz="2600" dirty="0">
                  <a:solidFill>
                    <a:srgbClr val="002C84"/>
                  </a:solidFill>
                </a:rPr>
                <a:t>         </a:t>
              </a:r>
              <a:r>
                <a:rPr lang="en-US" altLang="zh-CN" sz="2000" dirty="0">
                  <a:solidFill>
                    <a:srgbClr val="002C84"/>
                  </a:solidFill>
                </a:rPr>
                <a:t>/*</a:t>
              </a:r>
              <a:r>
                <a:rPr lang="zh-CN" altLang="en-US" sz="2000" dirty="0">
                  <a:solidFill>
                    <a:srgbClr val="002C84"/>
                  </a:solidFill>
                  <a:latin typeface="幼圆" pitchFamily="49" charset="-122"/>
                  <a:ea typeface="幼圆" pitchFamily="49" charset="-122"/>
                </a:rPr>
                <a:t>找到要删除的链结点*</a:t>
              </a:r>
              <a:r>
                <a:rPr lang="zh-CN" altLang="en-US" sz="2000" dirty="0">
                  <a:solidFill>
                    <a:srgbClr val="002C84"/>
                  </a:solidFill>
                </a:rPr>
                <a:t>/</a:t>
              </a:r>
              <a:endParaRPr lang="en-US" altLang="zh-CN" sz="2000" dirty="0">
                <a:solidFill>
                  <a:srgbClr val="002C84"/>
                </a:solidFill>
              </a:endParaRPr>
            </a:p>
            <a:p>
              <a:pPr marL="723900" lvl="2" indent="-342900" algn="just" fontAlgn="base">
                <a:lnSpc>
                  <a:spcPct val="70000"/>
                </a:lnSpc>
                <a:spcBef>
                  <a:spcPct val="0"/>
                </a:spcBef>
              </a:pPr>
              <a:r>
                <a:rPr lang="en-US" altLang="zh-CN" sz="2000" dirty="0">
                  <a:solidFill>
                    <a:srgbClr val="002C84"/>
                  </a:solidFill>
                </a:rPr>
                <a:t>                                    break;</a:t>
              </a:r>
              <a:endParaRPr lang="zh-CN" altLang="en-US" sz="2300" dirty="0">
                <a:solidFill>
                  <a:srgbClr val="002C84"/>
                </a:solidFill>
              </a:endParaRPr>
            </a:p>
            <a:p>
              <a:pPr marL="723900" lvl="2" indent="-342900" algn="just" fontAlgn="base">
                <a:lnSpc>
                  <a:spcPct val="70000"/>
                </a:lnSpc>
                <a:spcBef>
                  <a:spcPct val="0"/>
                </a:spcBef>
              </a:pPr>
              <a:r>
                <a:rPr lang="en-US" altLang="zh-CN" sz="2600" dirty="0">
                  <a:solidFill>
                    <a:srgbClr val="002C84"/>
                  </a:solidFill>
                </a:rPr>
                <a:t>      if(p==list) {                         </a:t>
              </a:r>
              <a:r>
                <a:rPr lang="en-US" altLang="zh-CN" sz="2000" dirty="0">
                  <a:solidFill>
                    <a:srgbClr val="002C84"/>
                  </a:solidFill>
                </a:rPr>
                <a:t>/</a:t>
              </a:r>
              <a:r>
                <a:rPr lang="zh-CN" altLang="en-US" sz="2000" dirty="0">
                  <a:solidFill>
                    <a:srgbClr val="002C84"/>
                  </a:solidFill>
                </a:rPr>
                <a:t>* 删除头结点*</a:t>
              </a:r>
              <a:r>
                <a:rPr lang="en-US" altLang="zh-CN" sz="2000" dirty="0">
                  <a:solidFill>
                    <a:srgbClr val="002C84"/>
                  </a:solidFill>
                </a:rPr>
                <a:t>/</a:t>
              </a:r>
              <a:endParaRPr lang="en-US" altLang="zh-CN" sz="2600" dirty="0">
                <a:solidFill>
                  <a:srgbClr val="002C84"/>
                </a:solidFill>
              </a:endParaRPr>
            </a:p>
            <a:p>
              <a:pPr marL="723900" lvl="2" indent="-342900" algn="just" fontAlgn="base">
                <a:lnSpc>
                  <a:spcPct val="70000"/>
                </a:lnSpc>
                <a:spcBef>
                  <a:spcPct val="0"/>
                </a:spcBef>
              </a:pPr>
              <a:r>
                <a:rPr lang="en-US" altLang="zh-CN" sz="2600" dirty="0">
                  <a:solidFill>
                    <a:srgbClr val="002C84"/>
                  </a:solidFill>
                </a:rPr>
                <a:t>                   list = list</a:t>
              </a:r>
              <a:r>
                <a:rPr lang="en-US" altLang="zh-CN" sz="2600" dirty="0">
                  <a:solidFill>
                    <a:srgbClr val="002C84"/>
                  </a:solidFill>
                  <a:latin typeface="宋体" charset="-122"/>
                  <a:ea typeface="宋体" charset="-122"/>
                </a:rPr>
                <a:t>-</a:t>
              </a:r>
              <a:r>
                <a:rPr lang="en-US" altLang="zh-CN" sz="2600" dirty="0">
                  <a:solidFill>
                    <a:srgbClr val="002C84"/>
                  </a:solidFill>
                </a:rPr>
                <a:t>&gt;link;</a:t>
              </a:r>
            </a:p>
            <a:p>
              <a:pPr marL="723900" lvl="2" indent="-342900" algn="just" fontAlgn="base">
                <a:lnSpc>
                  <a:spcPct val="70000"/>
                </a:lnSpc>
                <a:spcBef>
                  <a:spcPct val="0"/>
                </a:spcBef>
              </a:pPr>
              <a:r>
                <a:rPr lang="en-US" altLang="zh-CN" sz="2600" dirty="0">
                  <a:solidFill>
                    <a:srgbClr val="002C84"/>
                  </a:solidFill>
                </a:rPr>
                <a:t>                   free(p);                  </a:t>
              </a:r>
            </a:p>
            <a:p>
              <a:pPr marL="723900" lvl="2" indent="-342900" algn="just" fontAlgn="base">
                <a:lnSpc>
                  <a:spcPct val="70000"/>
                </a:lnSpc>
                <a:spcBef>
                  <a:spcPct val="0"/>
                </a:spcBef>
              </a:pPr>
              <a:r>
                <a:rPr lang="en-US" altLang="zh-CN" sz="260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if(q-&gt;link != NULL) {            </a:t>
              </a:r>
              <a:r>
                <a:rPr lang="en-US" altLang="zh-CN" sz="2000" dirty="0">
                  <a:solidFill>
                    <a:srgbClr val="002C84"/>
                  </a:solidFill>
                </a:rPr>
                <a:t>/</a:t>
              </a:r>
              <a:r>
                <a:rPr lang="zh-CN" altLang="en-US" sz="2000" dirty="0">
                  <a:solidFill>
                    <a:srgbClr val="002C84"/>
                  </a:solidFill>
                </a:rPr>
                <a:t>* 删除</a:t>
              </a:r>
              <a:r>
                <a:rPr lang="en-US" altLang="zh-CN" sz="2000" dirty="0">
                  <a:solidFill>
                    <a:srgbClr val="002C84"/>
                  </a:solidFill>
                </a:rPr>
                <a:t>p</a:t>
              </a:r>
              <a:r>
                <a:rPr lang="zh-CN" altLang="en-US" sz="2000" dirty="0">
                  <a:solidFill>
                    <a:srgbClr val="002C84"/>
                  </a:solidFill>
                </a:rPr>
                <a:t>指向的结点*</a:t>
              </a:r>
              <a:r>
                <a:rPr lang="en-US" altLang="zh-CN" sz="2000" dirty="0">
                  <a:solidFill>
                    <a:srgbClr val="002C84"/>
                  </a:solidFill>
                </a:rPr>
                <a:t>/</a:t>
              </a:r>
              <a:endParaRPr lang="en-US" altLang="zh-CN" sz="2600" dirty="0">
                <a:solidFill>
                  <a:srgbClr val="002C84"/>
                </a:solidFill>
              </a:endParaRPr>
            </a:p>
            <a:p>
              <a:pPr marL="723900" lvl="2" indent="-342900" algn="just" fontAlgn="base">
                <a:lnSpc>
                  <a:spcPct val="70000"/>
                </a:lnSpc>
                <a:spcBef>
                  <a:spcPct val="0"/>
                </a:spcBef>
              </a:pPr>
              <a:r>
                <a:rPr lang="en-US" altLang="zh-CN" sz="2600" dirty="0">
                  <a:solidFill>
                    <a:srgbClr val="002C84"/>
                  </a:solidFill>
                </a:rPr>
                <a:t>                   q-&gt;link = p-&gt;link;</a:t>
              </a:r>
            </a:p>
            <a:p>
              <a:pPr marL="723900" lvl="2" indent="-342900" algn="just" fontAlgn="base">
                <a:lnSpc>
                  <a:spcPct val="70000"/>
                </a:lnSpc>
                <a:spcBef>
                  <a:spcPct val="0"/>
                </a:spcBef>
              </a:pPr>
              <a:r>
                <a:rPr lang="en-US" altLang="zh-CN" sz="2600" dirty="0">
                  <a:solidFill>
                    <a:srgbClr val="002C84"/>
                  </a:solidFill>
                </a:rPr>
                <a:t>                   free(p);</a:t>
              </a:r>
            </a:p>
            <a:p>
              <a:pPr marL="723900" lvl="2" indent="-342900" algn="just" fontAlgn="base">
                <a:lnSpc>
                  <a:spcPct val="70000"/>
                </a:lnSpc>
                <a:spcBef>
                  <a:spcPct val="0"/>
                </a:spcBef>
              </a:pPr>
              <a:r>
                <a:rPr lang="en-US" altLang="zh-CN" sz="2600" dirty="0">
                  <a:solidFill>
                    <a:srgbClr val="002C84"/>
                  </a:solidFill>
                </a:rPr>
                <a:t>      }</a:t>
              </a:r>
            </a:p>
            <a:p>
              <a:pPr marL="723900" lvl="2" indent="-342900" algn="just" fontAlgn="base">
                <a:lnSpc>
                  <a:spcPct val="70000"/>
                </a:lnSpc>
                <a:spcBef>
                  <a:spcPct val="0"/>
                </a:spcBef>
              </a:pPr>
              <a:r>
                <a:rPr lang="en-US" altLang="zh-CN" sz="2600" dirty="0">
                  <a:solidFill>
                    <a:srgbClr val="002C84"/>
                  </a:solidFill>
                </a:rPr>
                <a:t>      return list;</a:t>
              </a:r>
            </a:p>
            <a:p>
              <a:pPr marL="723900" lvl="2" indent="-342900" algn="just" fontAlgn="base">
                <a:lnSpc>
                  <a:spcPct val="70000"/>
                </a:lnSpc>
                <a:spcBef>
                  <a:spcPct val="0"/>
                </a:spcBef>
              </a:pPr>
              <a:r>
                <a:rPr lang="zh-CN" altLang="zh-CN" sz="2600" dirty="0">
                  <a:solidFill>
                    <a:srgbClr val="002C84"/>
                  </a:solidFill>
                </a:rPr>
                <a:t> </a:t>
              </a:r>
              <a:r>
                <a:rPr lang="en-US" altLang="zh-CN" sz="2600" dirty="0">
                  <a:solidFill>
                    <a:srgbClr val="002C84"/>
                  </a:solidFill>
                </a:rPr>
                <a:t>}</a:t>
              </a:r>
              <a:endParaRPr lang="zh-CN" altLang="en-US" sz="2600" dirty="0">
                <a:solidFill>
                  <a:srgbClr val="002C84"/>
                </a:solidFill>
              </a:endParaRPr>
            </a:p>
          </p:txBody>
        </p:sp>
      </p:grpSp>
      <p:grpSp>
        <p:nvGrpSpPr>
          <p:cNvPr id="5" name="Group 120"/>
          <p:cNvGrpSpPr>
            <a:grpSpLocks/>
          </p:cNvGrpSpPr>
          <p:nvPr/>
        </p:nvGrpSpPr>
        <p:grpSpPr bwMode="auto">
          <a:xfrm>
            <a:off x="9008037" y="5689446"/>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时间复杂度</a:t>
              </a:r>
              <a:r>
                <a:rPr lang="en-US" altLang="zh-CN" sz="2500" dirty="0">
                  <a:solidFill>
                    <a:srgbClr val="FF3300"/>
                  </a:solidFill>
                  <a:ea typeface="幼圆" pitchFamily="49" charset="-122"/>
                </a:rPr>
                <a:t>O(n)</a:t>
              </a:r>
              <a:endParaRPr lang="zh-CN" altLang="en-US" sz="2500" dirty="0">
                <a:solidFill>
                  <a:srgbClr val="FF3300"/>
                </a:solidFill>
                <a:ea typeface="幼圆" pitchFamily="49" charset="-122"/>
              </a:endParaRPr>
            </a:p>
          </p:txBody>
        </p:sp>
      </p:grpSp>
      <p:sp>
        <p:nvSpPr>
          <p:cNvPr id="15" name="Rectangle 72">
            <a:extLst>
              <a:ext uri="{FF2B5EF4-FFF2-40B4-BE49-F238E27FC236}">
                <a16:creationId xmlns:a16="http://schemas.microsoft.com/office/drawing/2014/main" id="{9D5D4CBA-07AF-4696-9B4F-7FA5A206E0AC}"/>
              </a:ext>
            </a:extLst>
          </p:cNvPr>
          <p:cNvSpPr>
            <a:spLocks noChangeArrowheads="1"/>
          </p:cNvSpPr>
          <p:nvPr/>
        </p:nvSpPr>
        <p:spPr bwMode="auto">
          <a:xfrm>
            <a:off x="3143672" y="116632"/>
            <a:ext cx="6891999" cy="89376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dirty="0"/>
          </a:p>
        </p:txBody>
      </p:sp>
      <p:sp>
        <p:nvSpPr>
          <p:cNvPr id="16" name="Rectangle 73">
            <a:extLst>
              <a:ext uri="{FF2B5EF4-FFF2-40B4-BE49-F238E27FC236}">
                <a16:creationId xmlns:a16="http://schemas.microsoft.com/office/drawing/2014/main" id="{4361B461-D1EE-4BFD-BA0A-C72CB695D6C8}"/>
              </a:ext>
            </a:extLst>
          </p:cNvPr>
          <p:cNvSpPr>
            <a:spLocks noChangeArrowheads="1"/>
          </p:cNvSpPr>
          <p:nvPr/>
        </p:nvSpPr>
        <p:spPr bwMode="auto">
          <a:xfrm>
            <a:off x="3087088" y="116631"/>
            <a:ext cx="6321281" cy="892552"/>
          </a:xfrm>
          <a:prstGeom prst="rect">
            <a:avLst/>
          </a:prstGeom>
          <a:noFill/>
          <a:ln w="12700" cap="sq">
            <a:noFill/>
            <a:miter lim="800000"/>
            <a:headEnd/>
            <a:tailEnd/>
          </a:ln>
          <a:effectLst>
            <a:outerShdw dist="12700" algn="ctr" rotWithShape="0">
              <a:schemeClr val="bg1"/>
            </a:outerShdw>
          </a:effectLst>
        </p:spPr>
        <p:txBody>
          <a:bodyPr wrap="square">
            <a:spAutoFit/>
          </a:bodyPr>
          <a:lstStyle/>
          <a:p>
            <a:r>
              <a:rPr kumimoji="1" lang="zh-CN" altLang="en-US" sz="2800" dirty="0">
                <a:solidFill>
                  <a:schemeClr val="accent2"/>
                </a:solidFill>
                <a:latin typeface="黑体" pitchFamily="2" charset="-122"/>
                <a:ea typeface="黑体" pitchFamily="2" charset="-122"/>
              </a:rPr>
              <a:t> </a:t>
            </a:r>
            <a:r>
              <a:rPr kumimoji="1" lang="zh-CN" altLang="en-US" sz="2400" dirty="0">
                <a:solidFill>
                  <a:schemeClr val="accent2"/>
                </a:solidFill>
                <a:latin typeface="黑体" pitchFamily="2" charset="-122"/>
                <a:ea typeface="黑体" pitchFamily="2" charset="-122"/>
              </a:rPr>
              <a:t>从非空线性链表中删除包含给定元素的结点</a:t>
            </a:r>
            <a:endParaRPr kumimoji="1" lang="en-US" altLang="zh-CN" sz="2400" dirty="0">
              <a:solidFill>
                <a:schemeClr val="accent2"/>
              </a:solidFill>
              <a:latin typeface="黑体" pitchFamily="2" charset="-122"/>
              <a:ea typeface="黑体" pitchFamily="2" charset="-122"/>
            </a:endParaRPr>
          </a:p>
          <a:p>
            <a:pPr algn="r"/>
            <a:r>
              <a:rPr kumimoji="1" lang="en-US" altLang="zh-CN" sz="2400" dirty="0">
                <a:solidFill>
                  <a:schemeClr val="accent2"/>
                </a:solidFill>
                <a:latin typeface="黑体" pitchFamily="2" charset="-122"/>
                <a:ea typeface="黑体" pitchFamily="2" charset="-122"/>
              </a:rPr>
              <a:t>                  </a:t>
            </a:r>
            <a:r>
              <a:rPr kumimoji="1" lang="zh-CN" altLang="en-US" sz="2400" dirty="0">
                <a:latin typeface="黑体" pitchFamily="2" charset="-122"/>
                <a:ea typeface="黑体" pitchFamily="2" charset="-122"/>
              </a:rPr>
              <a:t>一个更常见的操作</a:t>
            </a:r>
            <a:endParaRPr kumimoji="1" lang="zh-CN" altLang="en-US" sz="2800" dirty="0">
              <a:latin typeface="黑体" pitchFamily="2" charset="-122"/>
              <a:ea typeface="黑体" pitchFamily="2" charset="-122"/>
            </a:endParaRPr>
          </a:p>
        </p:txBody>
      </p:sp>
      <p:grpSp>
        <p:nvGrpSpPr>
          <p:cNvPr id="17" name="组合 16">
            <a:extLst>
              <a:ext uri="{FF2B5EF4-FFF2-40B4-BE49-F238E27FC236}">
                <a16:creationId xmlns:a16="http://schemas.microsoft.com/office/drawing/2014/main" id="{F2BECB16-CE7F-45A8-9CC9-87474EF5A3B4}"/>
              </a:ext>
            </a:extLst>
          </p:cNvPr>
          <p:cNvGrpSpPr/>
          <p:nvPr/>
        </p:nvGrpSpPr>
        <p:grpSpPr>
          <a:xfrm>
            <a:off x="8832304" y="3849107"/>
            <a:ext cx="2643526" cy="1637826"/>
            <a:chOff x="0" y="168899"/>
            <a:chExt cx="2305050" cy="956433"/>
          </a:xfrm>
        </p:grpSpPr>
        <p:grpSp>
          <p:nvGrpSpPr>
            <p:cNvPr id="18" name="Group 7">
              <a:extLst>
                <a:ext uri="{FF2B5EF4-FFF2-40B4-BE49-F238E27FC236}">
                  <a16:creationId xmlns:a16="http://schemas.microsoft.com/office/drawing/2014/main" id="{AB4ECCC5-1663-49A5-A2F3-488534FC8A63}"/>
                </a:ext>
              </a:extLst>
            </p:cNvPr>
            <p:cNvGrpSpPr>
              <a:grpSpLocks/>
            </p:cNvGrpSpPr>
            <p:nvPr/>
          </p:nvGrpSpPr>
          <p:grpSpPr bwMode="auto">
            <a:xfrm>
              <a:off x="0" y="188640"/>
              <a:ext cx="2305050" cy="936692"/>
              <a:chOff x="476" y="506"/>
              <a:chExt cx="516" cy="589"/>
            </a:xfrm>
          </p:grpSpPr>
          <p:sp>
            <p:nvSpPr>
              <p:cNvPr id="21" name="Freeform 8">
                <a:extLst>
                  <a:ext uri="{FF2B5EF4-FFF2-40B4-BE49-F238E27FC236}">
                    <a16:creationId xmlns:a16="http://schemas.microsoft.com/office/drawing/2014/main" id="{A9D6C7B1-014E-4273-BA30-25440AF3CCF1}"/>
                  </a:ext>
                </a:extLst>
              </p:cNvPr>
              <p:cNvSpPr>
                <a:spLocks/>
              </p:cNvSpPr>
              <p:nvPr/>
            </p:nvSpPr>
            <p:spPr bwMode="auto">
              <a:xfrm>
                <a:off x="476" y="506"/>
                <a:ext cx="499" cy="589"/>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2" name="Rectangle 9">
                <a:extLst>
                  <a:ext uri="{FF2B5EF4-FFF2-40B4-BE49-F238E27FC236}">
                    <a16:creationId xmlns:a16="http://schemas.microsoft.com/office/drawing/2014/main" id="{B0DC9BA8-97B0-4363-8FEA-3F21EFDCF4EA}"/>
                  </a:ext>
                </a:extLst>
              </p:cNvPr>
              <p:cNvSpPr>
                <a:spLocks noChangeArrowheads="1"/>
              </p:cNvSpPr>
              <p:nvPr/>
            </p:nvSpPr>
            <p:spPr bwMode="auto">
              <a:xfrm>
                <a:off x="493" y="527"/>
                <a:ext cx="499" cy="478"/>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3200" dirty="0">
                    <a:solidFill>
                      <a:srgbClr val="FF0000"/>
                    </a:solidFill>
                    <a:ea typeface="华文新魏" pitchFamily="2" charset="-122"/>
                  </a:rPr>
                  <a:t>思考</a:t>
                </a:r>
                <a:endParaRPr lang="en-US" altLang="zh-CN" sz="3200" dirty="0">
                  <a:solidFill>
                    <a:srgbClr val="FF0000"/>
                  </a:solidFill>
                  <a:ea typeface="华文新魏" pitchFamily="2" charset="-122"/>
                </a:endParaRPr>
              </a:p>
              <a:p>
                <a:pPr>
                  <a:lnSpc>
                    <a:spcPts val="1800"/>
                  </a:lnSpc>
                </a:pPr>
                <a:r>
                  <a:rPr lang="zh-CN" altLang="en-US" sz="2400" dirty="0">
                    <a:ea typeface="华文新魏" pitchFamily="2" charset="-122"/>
                  </a:rPr>
                  <a:t>如果要删除的元素不存在，算法会有问题吗？</a:t>
                </a:r>
                <a:r>
                  <a:rPr lang="zh-CN" altLang="en-US" sz="2400" dirty="0">
                    <a:solidFill>
                      <a:srgbClr val="FF0000"/>
                    </a:solidFill>
                    <a:ea typeface="华文新魏" pitchFamily="2" charset="-122"/>
                  </a:rPr>
                  <a:t> </a:t>
                </a:r>
              </a:p>
            </p:txBody>
          </p:sp>
        </p:grpSp>
        <p:sp>
          <p:nvSpPr>
            <p:cNvPr id="19" name="Freeform 31">
              <a:extLst>
                <a:ext uri="{FF2B5EF4-FFF2-40B4-BE49-F238E27FC236}">
                  <a16:creationId xmlns:a16="http://schemas.microsoft.com/office/drawing/2014/main" id="{06D41D53-9EC7-4439-A7DE-ADFB82BB106B}"/>
                </a:ext>
              </a:extLst>
            </p:cNvPr>
            <p:cNvSpPr>
              <a:spLocks/>
            </p:cNvSpPr>
            <p:nvPr/>
          </p:nvSpPr>
          <p:spPr bwMode="auto">
            <a:xfrm rot="530513">
              <a:off x="814368" y="168899"/>
              <a:ext cx="336898" cy="359291"/>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20" name="Freeform 33">
              <a:extLst>
                <a:ext uri="{FF2B5EF4-FFF2-40B4-BE49-F238E27FC236}">
                  <a16:creationId xmlns:a16="http://schemas.microsoft.com/office/drawing/2014/main" id="{9E3E9BCA-26CC-48E3-95CF-D6754D07C757}"/>
                </a:ext>
              </a:extLst>
            </p:cNvPr>
            <p:cNvSpPr>
              <a:spLocks/>
            </p:cNvSpPr>
            <p:nvPr/>
          </p:nvSpPr>
          <p:spPr bwMode="auto">
            <a:xfrm rot="530513">
              <a:off x="1479516" y="84807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nvGrpSpPr>
          <p:cNvPr id="23" name="Group 9">
            <a:extLst>
              <a:ext uri="{FF2B5EF4-FFF2-40B4-BE49-F238E27FC236}">
                <a16:creationId xmlns:a16="http://schemas.microsoft.com/office/drawing/2014/main" id="{56F5500B-C620-4BD8-8F46-53BBEE003493}"/>
              </a:ext>
            </a:extLst>
          </p:cNvPr>
          <p:cNvGrpSpPr>
            <a:grpSpLocks/>
          </p:cNvGrpSpPr>
          <p:nvPr/>
        </p:nvGrpSpPr>
        <p:grpSpPr bwMode="auto">
          <a:xfrm>
            <a:off x="1048197" y="116632"/>
            <a:ext cx="1779587" cy="973137"/>
            <a:chOff x="392" y="169"/>
            <a:chExt cx="1121" cy="613"/>
          </a:xfrm>
        </p:grpSpPr>
        <p:sp>
          <p:nvSpPr>
            <p:cNvPr id="24" name="AutoShape 10">
              <a:extLst>
                <a:ext uri="{FF2B5EF4-FFF2-40B4-BE49-F238E27FC236}">
                  <a16:creationId xmlns:a16="http://schemas.microsoft.com/office/drawing/2014/main" id="{7363112C-6C81-4828-B591-5D952754D7A0}"/>
                </a:ext>
              </a:extLst>
            </p:cNvPr>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5" name="Rectangle 11">
              <a:extLst>
                <a:ext uri="{FF2B5EF4-FFF2-40B4-BE49-F238E27FC236}">
                  <a16:creationId xmlns:a16="http://schemas.microsoft.com/office/drawing/2014/main" id="{F55E9297-BF60-488D-8E71-2861E7E1F79F}"/>
                </a:ext>
              </a:extLst>
            </p:cNvPr>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a:ea typeface="黑体" pitchFamily="2" charset="-122"/>
                </a:rPr>
                <a:t>算法</a:t>
              </a:r>
            </a:p>
          </p:txBody>
        </p:sp>
      </p:grpSp>
    </p:spTree>
    <p:extLst>
      <p:ext uri="{BB962C8B-B14F-4D97-AF65-F5344CB8AC3E}">
        <p14:creationId xmlns:p14="http://schemas.microsoft.com/office/powerpoint/2010/main" val="2859152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638A2D4-7098-4261-8538-9D2799FAE3D3}"/>
              </a:ext>
            </a:extLst>
          </p:cNvPr>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graphicFrame>
        <p:nvGraphicFramePr>
          <p:cNvPr id="4" name="表格 3">
            <a:extLst>
              <a:ext uri="{FF2B5EF4-FFF2-40B4-BE49-F238E27FC236}">
                <a16:creationId xmlns:a16="http://schemas.microsoft.com/office/drawing/2014/main" id="{C01ABB3E-25DA-4CBB-8A80-D7367EEA1FAE}"/>
              </a:ext>
            </a:extLst>
          </p:cNvPr>
          <p:cNvGraphicFramePr>
            <a:graphicFrameLocks noGrp="1"/>
          </p:cNvGraphicFramePr>
          <p:nvPr>
            <p:extLst>
              <p:ext uri="{D42A27DB-BD31-4B8C-83A1-F6EECF244321}">
                <p14:modId xmlns:p14="http://schemas.microsoft.com/office/powerpoint/2010/main" val="2702448676"/>
              </p:ext>
            </p:extLst>
          </p:nvPr>
        </p:nvGraphicFramePr>
        <p:xfrm>
          <a:off x="3302844" y="764704"/>
          <a:ext cx="5904656" cy="529265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0000"/>
                    </a:ext>
                  </a:extLst>
                </a:gridCol>
              </a:tblGrid>
              <a:tr h="690174">
                <a:tc>
                  <a:txBody>
                    <a:bodyPr/>
                    <a:lstStyle/>
                    <a:p>
                      <a:pPr algn="ctr"/>
                      <a:r>
                        <a:rPr lang="zh-CN" altLang="en-US" sz="3200" dirty="0">
                          <a:solidFill>
                            <a:srgbClr val="FFFF00"/>
                          </a:solidFill>
                          <a:latin typeface="楷体" pitchFamily="49" charset="-122"/>
                          <a:ea typeface="楷体" pitchFamily="49" charset="-122"/>
                        </a:rPr>
                        <a:t>（单向）链表删除操作注意事项</a:t>
                      </a:r>
                    </a:p>
                  </a:txBody>
                  <a:tcPr>
                    <a:solidFill>
                      <a:schemeClr val="tx2"/>
                    </a:solidFill>
                  </a:tcPr>
                </a:tc>
                <a:extLst>
                  <a:ext uri="{0D108BD9-81ED-4DB2-BD59-A6C34878D82A}">
                    <a16:rowId xmlns:a16="http://schemas.microsoft.com/office/drawing/2014/main" val="10000"/>
                  </a:ext>
                </a:extLst>
              </a:tr>
              <a:tr h="3270266">
                <a:tc>
                  <a:txBody>
                    <a:bodyPr/>
                    <a:lstStyle/>
                    <a:p>
                      <a:pPr marL="514350" indent="-514350">
                        <a:buFont typeface="+mj-lt"/>
                        <a:buAutoNum type="arabicPeriod"/>
                      </a:pPr>
                      <a:r>
                        <a:rPr lang="en-US" altLang="zh-CN" sz="3200" dirty="0"/>
                        <a:t> </a:t>
                      </a:r>
                      <a:r>
                        <a:rPr lang="zh-CN" altLang="en-US" sz="2400" dirty="0">
                          <a:latin typeface="楷体" pitchFamily="49" charset="-122"/>
                          <a:ea typeface="楷体" pitchFamily="49" charset="-122"/>
                        </a:rPr>
                        <a:t>对链表进行删除操作时，一定要考虑下面特殊情况：</a:t>
                      </a: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）链表为空；</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）删除头结点</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pPr marL="457200" indent="-457200">
                        <a:buFont typeface="+mj-lt"/>
                        <a:buAutoNum type="arabicPeriod"/>
                      </a:pPr>
                      <a:r>
                        <a:rPr lang="zh-CN" altLang="en-US" sz="2400" b="1" dirty="0">
                          <a:latin typeface="楷体" pitchFamily="49" charset="-122"/>
                          <a:ea typeface="楷体" pitchFamily="49" charset="-122"/>
                        </a:rPr>
                        <a:t>在删除某个结点时，必须要知道该结点的前序结点指针</a:t>
                      </a:r>
                      <a:r>
                        <a:rPr lang="zh-CN" altLang="en-US" sz="2400" dirty="0">
                          <a:latin typeface="楷体" pitchFamily="49" charset="-122"/>
                          <a:ea typeface="楷体" pitchFamily="49" charset="-122"/>
                        </a:rPr>
                        <a:t>，否则无法删除。</a:t>
                      </a:r>
                      <a:endParaRPr lang="en-US" altLang="zh-CN" sz="2400" dirty="0">
                        <a:latin typeface="楷体" pitchFamily="49" charset="-122"/>
                        <a:ea typeface="楷体" pitchFamily="49" charset="-122"/>
                      </a:endParaRPr>
                    </a:p>
                    <a:p>
                      <a:pPr marL="457200" indent="-457200">
                        <a:buFont typeface="+mj-lt"/>
                        <a:buAutoNum type="arabicPeriod"/>
                      </a:pPr>
                      <a:r>
                        <a:rPr lang="zh-CN" altLang="en-US" sz="2400" b="1" dirty="0">
                          <a:latin typeface="楷体" pitchFamily="49" charset="-122"/>
                          <a:ea typeface="楷体" pitchFamily="49" charset="-122"/>
                        </a:rPr>
                        <a:t>结点删除后一定要释放</a:t>
                      </a:r>
                      <a:r>
                        <a:rPr lang="zh-CN" altLang="en-US" sz="2400" dirty="0">
                          <a:latin typeface="楷体" pitchFamily="49" charset="-122"/>
                          <a:ea typeface="楷体" pitchFamily="49" charset="-122"/>
                        </a:rPr>
                        <a:t>。删除某个结点前，必须要事先保存指向该结点的指针，以便删除后能释放结点。</a:t>
                      </a:r>
                      <a:endParaRPr lang="en-US" altLang="zh-CN" sz="2400" dirty="0">
                        <a:latin typeface="楷体" pitchFamily="49" charset="-122"/>
                        <a:ea typeface="楷体" pitchFamily="49" charset="-122"/>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2400" dirty="0">
                          <a:latin typeface="楷体" pitchFamily="49" charset="-122"/>
                          <a:ea typeface="楷体" pitchFamily="49" charset="-122"/>
                        </a:rPr>
                        <a:t>删除操作（函数）应返回头结点指针，如使用如下方式调用</a:t>
                      </a:r>
                      <a:r>
                        <a:rPr lang="en-US" altLang="zh-CN" sz="2400" dirty="0" err="1">
                          <a:latin typeface="楷体" pitchFamily="49" charset="-122"/>
                          <a:ea typeface="楷体" pitchFamily="49" charset="-122"/>
                        </a:rPr>
                        <a:t>deleteNode</a:t>
                      </a:r>
                      <a:r>
                        <a:rPr lang="zh-CN" altLang="en-US" sz="2400" dirty="0">
                          <a:latin typeface="楷体" pitchFamily="49" charset="-122"/>
                          <a:ea typeface="楷体" pitchFamily="49" charset="-122"/>
                        </a:rPr>
                        <a:t>删除函数，以保确头结点指向正确</a:t>
                      </a:r>
                      <a:r>
                        <a:rPr lang="zh-CN" altLang="en-US" sz="2400">
                          <a:latin typeface="楷体" pitchFamily="49" charset="-122"/>
                          <a:ea typeface="楷体" pitchFamily="49" charset="-122"/>
                        </a:rPr>
                        <a:t>的结点：</a:t>
                      </a:r>
                      <a:endParaRPr lang="en-US" altLang="zh-CN" sz="2400" dirty="0">
                        <a:latin typeface="楷体" pitchFamily="49" charset="-122"/>
                        <a:ea typeface="楷体" pitchFamily="49" charset="-122"/>
                      </a:endParaRPr>
                    </a:p>
                    <a:p>
                      <a:pPr marL="0" indent="0">
                        <a:buFont typeface="+mj-lt"/>
                        <a:buNone/>
                      </a:pPr>
                      <a:r>
                        <a:rPr lang="en-US" altLang="zh-CN" sz="2400" b="1" dirty="0">
                          <a:solidFill>
                            <a:srgbClr val="7030A0"/>
                          </a:solidFill>
                        </a:rPr>
                        <a:t>       list = </a:t>
                      </a:r>
                      <a:r>
                        <a:rPr lang="en-US" altLang="zh-CN" sz="2400" b="1" dirty="0" err="1">
                          <a:solidFill>
                            <a:srgbClr val="7030A0"/>
                          </a:solidFill>
                        </a:rPr>
                        <a:t>deleteNode</a:t>
                      </a:r>
                      <a:r>
                        <a:rPr lang="en-US" altLang="zh-CN" sz="2400" b="1" dirty="0">
                          <a:solidFill>
                            <a:srgbClr val="7030A0"/>
                          </a:solidFill>
                        </a:rPr>
                        <a:t>(list, item);</a:t>
                      </a:r>
                      <a:endParaRPr lang="zh-CN" altLang="en-US" sz="2400" b="1"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3148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7102872" y="6157342"/>
            <a:ext cx="1905000" cy="457200"/>
          </a:xfrm>
        </p:spPr>
        <p:txBody>
          <a:bodyPr/>
          <a:lstStyle/>
          <a:p>
            <a:pPr>
              <a:defRPr/>
            </a:pPr>
            <a:fld id="{116D1347-07F4-4751-9C03-6E7F30E2E01E}" type="slidenum">
              <a:rPr lang="zh-CN" altLang="en-US" smtClean="0"/>
              <a:pPr>
                <a:defRPr/>
              </a:pPr>
              <a:t>76</a:t>
            </a:fld>
            <a:endParaRPr lang="en-US" altLang="zh-CN"/>
          </a:p>
        </p:txBody>
      </p:sp>
      <p:sp>
        <p:nvSpPr>
          <p:cNvPr id="5" name="Rectangle 3"/>
          <p:cNvSpPr txBox="1">
            <a:spLocks noChangeArrowheads="1"/>
          </p:cNvSpPr>
          <p:nvPr/>
        </p:nvSpPr>
        <p:spPr bwMode="auto">
          <a:xfrm>
            <a:off x="1343472" y="1124744"/>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问题：编写程序统计一个文件中每个单词的出现次数（词频统计），并按字典序输出每个单词及出现次数。</a:t>
            </a:r>
          </a:p>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算法分析：</a:t>
            </a:r>
            <a:r>
              <a:rPr lang="zh-CN" altLang="en-US" sz="2400" kern="0" dirty="0">
                <a:ea typeface="宋体" pitchFamily="2" charset="-122"/>
              </a:rPr>
              <a:t>本问题算法很简单，基本上只有</a:t>
            </a:r>
            <a:r>
              <a:rPr lang="zh-CN" altLang="en-US" sz="2400" b="1" kern="0" dirty="0">
                <a:ea typeface="宋体" pitchFamily="2" charset="-122"/>
              </a:rPr>
              <a:t>查找</a:t>
            </a:r>
            <a:r>
              <a:rPr lang="zh-CN" altLang="en-US" sz="2400" kern="0" dirty="0">
                <a:ea typeface="宋体" pitchFamily="2" charset="-122"/>
              </a:rPr>
              <a:t>和</a:t>
            </a:r>
            <a:r>
              <a:rPr lang="zh-CN" altLang="en-US" sz="2400" b="1" kern="0" dirty="0">
                <a:ea typeface="宋体" pitchFamily="2" charset="-122"/>
              </a:rPr>
              <a:t>插入</a:t>
            </a:r>
            <a:r>
              <a:rPr lang="zh-CN" altLang="en-US" sz="2400" kern="0" dirty="0">
                <a:ea typeface="宋体" pitchFamily="2" charset="-122"/>
              </a:rPr>
              <a:t>操作。</a:t>
            </a:r>
            <a:endParaRPr lang="en-US" altLang="zh-CN" sz="2400" b="1" kern="0" dirty="0">
              <a:ea typeface="宋体" pitchFamily="2" charset="-122"/>
            </a:endParaRPr>
          </a:p>
          <a:p>
            <a:pPr marL="457200" indent="-457200" fontAlgn="base">
              <a:lnSpc>
                <a:spcPct val="90000"/>
              </a:lnSpc>
              <a:spcBef>
                <a:spcPct val="60000"/>
              </a:spcBef>
              <a:spcAft>
                <a:spcPct val="0"/>
              </a:spcAft>
              <a:buClr>
                <a:srgbClr val="D60093"/>
              </a:buClr>
              <a:buSzPct val="70000"/>
              <a:defRPr/>
            </a:pPr>
            <a:endParaRPr lang="en-US" altLang="zh-CN" sz="2400" b="1" kern="0" dirty="0">
              <a:ea typeface="宋体" pitchFamily="2" charset="-122"/>
            </a:endParaRPr>
          </a:p>
        </p:txBody>
      </p:sp>
      <p:grpSp>
        <p:nvGrpSpPr>
          <p:cNvPr id="3" name="组合 53"/>
          <p:cNvGrpSpPr/>
          <p:nvPr/>
        </p:nvGrpSpPr>
        <p:grpSpPr>
          <a:xfrm>
            <a:off x="2207568" y="2708920"/>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77</a:t>
            </a:fld>
            <a:endParaRPr lang="en-US" altLang="zh-CN"/>
          </a:p>
        </p:txBody>
      </p:sp>
      <p:sp>
        <p:nvSpPr>
          <p:cNvPr id="5" name="Cloud"/>
          <p:cNvSpPr>
            <a:spLocks noChangeAspect="1" noEditPoints="1" noChangeArrowheads="1"/>
          </p:cNvSpPr>
          <p:nvPr/>
        </p:nvSpPr>
        <p:spPr bwMode="auto">
          <a:xfrm>
            <a:off x="1847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由于本问题有如下特点：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单词表需要频繁的执行插入操作</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因此，采用顺序表（数组）来构造单词表面临如下</a:t>
            </a:r>
            <a:r>
              <a:rPr lang="zh-CN" altLang="en-US" sz="2000" dirty="0">
                <a:solidFill>
                  <a:srgbClr val="FF0000"/>
                </a:solidFill>
                <a:latin typeface="黑体" pitchFamily="2" charset="-122"/>
                <a:ea typeface="黑体" pitchFamily="2" charset="-122"/>
              </a:rPr>
              <a:t>问题</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1.</a:t>
            </a:r>
            <a:r>
              <a:rPr lang="zh-CN" altLang="en-US" sz="2000" dirty="0">
                <a:solidFill>
                  <a:srgbClr val="FF0000"/>
                </a:solidFill>
                <a:latin typeface="黑体" pitchFamily="2" charset="-122"/>
                <a:ea typeface="黑体" pitchFamily="2" charset="-122"/>
              </a:rPr>
              <a:t>单词表长度太小，容易满，太大，空间浪费</a:t>
            </a:r>
            <a:endParaRPr lang="en-US" altLang="zh-CN" sz="20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2.</a:t>
            </a:r>
            <a:r>
              <a:rPr lang="zh-CN" altLang="en-US" sz="20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2351584" y="5157193"/>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4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78</a:t>
            </a:fld>
            <a:endParaRPr lang="en-US" altLang="zh-CN"/>
          </a:p>
        </p:txBody>
      </p:sp>
      <p:sp>
        <p:nvSpPr>
          <p:cNvPr id="5" name="TextBox 4"/>
          <p:cNvSpPr txBox="1"/>
          <p:nvPr/>
        </p:nvSpPr>
        <p:spPr>
          <a:xfrm>
            <a:off x="152400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zh-CN" altLang="en-US" dirty="0"/>
              <a:t>单词表结构</a:t>
            </a:r>
            <a:endParaRPr lang="en-US" altLang="zh-CN" dirty="0"/>
          </a:p>
          <a:p>
            <a:r>
              <a:rPr lang="en-US" altLang="zh-CN" dirty="0" err="1"/>
              <a:t>struct</a:t>
            </a:r>
            <a:r>
              <a:rPr lang="en-US" altLang="zh-CN" dirty="0"/>
              <a:t> node *Wordlist = NULL; //</a:t>
            </a:r>
            <a:r>
              <a:rPr lang="zh-CN" altLang="en-US" dirty="0"/>
              <a:t>单词表头指针</a:t>
            </a:r>
            <a:endParaRPr lang="en-US" altLang="zh-CN" dirty="0"/>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5663952" y="1085535"/>
            <a:ext cx="5832648" cy="5632311"/>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zh-CN" altLang="en-US" sz="1600" dirty="0"/>
              <a:t>打开一个文件</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200" dirty="0"/>
              <a:t>//</a:t>
            </a:r>
            <a:r>
              <a:rPr lang="zh-CN" altLang="en-US" sz="1200" dirty="0"/>
              <a:t>从文件中读入一个单词</a:t>
            </a:r>
            <a:endParaRPr lang="en-US" altLang="zh-CN" dirty="0"/>
          </a:p>
          <a:p>
            <a:r>
              <a:rPr lang="en-US" altLang="zh-CN" dirty="0"/>
              <a:t>        if(</a:t>
            </a:r>
            <a:r>
              <a:rPr lang="en-US" altLang="zh-CN" dirty="0" err="1"/>
              <a:t>searchWord</a:t>
            </a:r>
            <a:r>
              <a:rPr lang="en-US" altLang="zh-CN" dirty="0"/>
              <a:t>(word) == -1) { </a:t>
            </a:r>
            <a:r>
              <a:rPr lang="en-US" altLang="zh-CN" sz="1400" dirty="0"/>
              <a:t>//</a:t>
            </a:r>
            <a:r>
              <a:rPr lang="zh-CN" altLang="en-US" sz="1400" dirty="0"/>
              <a:t>在单词表中查找插入单词</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“Memory is full!\n”);</a:t>
            </a:r>
          </a:p>
          <a:p>
            <a:r>
              <a:rPr lang="en-US" altLang="zh-CN" dirty="0"/>
              <a:t>            return -1;</a:t>
            </a:r>
          </a:p>
          <a:p>
            <a:r>
              <a:rPr lang="en-US" altLang="zh-CN" dirty="0"/>
              <a:t>        }</a:t>
            </a:r>
          </a:p>
          <a:p>
            <a:r>
              <a:rPr lang="en-US" altLang="zh-CN" dirty="0"/>
              <a:t>    for(p=Wordlist; p != NULL; p=p-&gt;link) </a:t>
            </a:r>
            <a:r>
              <a:rPr lang="en-US" altLang="zh-CN" sz="1600" dirty="0"/>
              <a:t>//</a:t>
            </a:r>
            <a:r>
              <a:rPr lang="zh-CN" altLang="en-US" sz="1600" dirty="0"/>
              <a:t>遍历输出单词表</a:t>
            </a:r>
            <a:endParaRPr lang="en-US" altLang="zh-CN" dirty="0"/>
          </a:p>
          <a:p>
            <a:r>
              <a:rPr lang="en-US" altLang="zh-CN" dirty="0"/>
              <a:t>        </a:t>
            </a:r>
            <a:r>
              <a:rPr lang="en-US" altLang="zh-CN" dirty="0" err="1"/>
              <a:t>printf</a:t>
            </a:r>
            <a:r>
              <a:rPr lang="en-US" altLang="zh-CN" dirty="0"/>
              <a:t>(“%s  %d\n”, p-&gt;word, p-&gt;count);</a:t>
            </a:r>
          </a:p>
          <a:p>
            <a:r>
              <a:rPr lang="en-US" altLang="zh-CN" dirty="0"/>
              <a:t>    return 0;</a:t>
            </a:r>
          </a:p>
          <a:p>
            <a:r>
              <a:rPr lang="en-US" altLang="zh-CN" dirty="0"/>
              <a:t>} </a:t>
            </a:r>
            <a:endParaRPr lang="zh-CN" altLang="en-US" dirty="0"/>
          </a:p>
        </p:txBody>
      </p:sp>
      <p:sp>
        <p:nvSpPr>
          <p:cNvPr id="7" name="圆角矩形标注 6"/>
          <p:cNvSpPr/>
          <p:nvPr/>
        </p:nvSpPr>
        <p:spPr bwMode="auto">
          <a:xfrm>
            <a:off x="2639616" y="5373217"/>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en-US" altLang="zh-CN" b="1" dirty="0">
                <a:solidFill>
                  <a:srgbClr val="FF0000"/>
                </a:solidFill>
                <a:latin typeface="Arial" charset="0"/>
                <a:ea typeface="宋体" charset="-122"/>
              </a:rPr>
              <a:t>Wordlist</a:t>
            </a:r>
            <a:r>
              <a:rPr lang="zh-CN" altLang="en-US" b="1" dirty="0">
                <a:latin typeface="Arial" charset="0"/>
                <a:ea typeface="宋体" charset="-122"/>
              </a:rPr>
              <a:t>是一个全局变量！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79</a:t>
            </a:fld>
            <a:endParaRPr lang="en-US" altLang="zh-CN"/>
          </a:p>
        </p:txBody>
      </p:sp>
      <p:sp>
        <p:nvSpPr>
          <p:cNvPr id="5" name="Text Box 2"/>
          <p:cNvSpPr txBox="1">
            <a:spLocks noChangeArrowheads="1"/>
          </p:cNvSpPr>
          <p:nvPr/>
        </p:nvSpPr>
        <p:spPr bwMode="auto">
          <a:xfrm>
            <a:off x="827855" y="1072249"/>
            <a:ext cx="8382000" cy="5463034"/>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在链表中</a:t>
            </a:r>
            <a:r>
              <a:rPr lang="en-US" altLang="zh-CN" sz="2000" dirty="0">
                <a:solidFill>
                  <a:srgbClr val="003399"/>
                </a:solidFill>
                <a:latin typeface="楷体" pitchFamily="49" charset="-122"/>
                <a:ea typeface="楷体" pitchFamily="49" charset="-122"/>
              </a:rPr>
              <a:t>p</a:t>
            </a:r>
            <a:r>
              <a:rPr lang="zh-CN" altLang="en-US" sz="2000" dirty="0">
                <a:solidFill>
                  <a:srgbClr val="003399"/>
                </a:solidFill>
                <a:latin typeface="楷体" pitchFamily="49" charset="-122"/>
                <a:ea typeface="楷体" pitchFamily="49" charset="-122"/>
              </a:rPr>
              <a:t>结点后插入包含给定单词的结点，同时置次数为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insertWord</a:t>
            </a:r>
            <a:r>
              <a:rPr lang="en-US" altLang="zh-CN" sz="2000" dirty="0">
                <a:solidFill>
                  <a:srgbClr val="003399"/>
                </a:solidFill>
                <a:ea typeface="宋体" charset="-122"/>
              </a:rPr>
              <a:t>(</a:t>
            </a:r>
            <a:r>
              <a:rPr lang="en-US" altLang="zh-CN" sz="2000" dirty="0" err="1">
                <a:solidFill>
                  <a:srgbClr val="003399"/>
                </a:solidFill>
                <a:ea typeface="宋体" charset="-122"/>
              </a:rPr>
              <a:t>struct</a:t>
            </a:r>
            <a:r>
              <a:rPr lang="en-US" altLang="zh-CN" sz="2000" dirty="0">
                <a:solidFill>
                  <a:srgbClr val="003399"/>
                </a:solidFill>
                <a:ea typeface="宋体" charset="-122"/>
              </a:rPr>
              <a:t> node  *p, char *w)</a:t>
            </a:r>
          </a:p>
          <a:p>
            <a:pPr fontAlgn="base">
              <a:lnSpc>
                <a:spcPct val="80000"/>
              </a:lnSpc>
              <a:spcBef>
                <a:spcPct val="0"/>
              </a:spcBef>
            </a:pPr>
            <a:r>
              <a:rPr lang="en-US" altLang="zh-CN" sz="2000" dirty="0">
                <a:solidFill>
                  <a:srgbClr val="003399"/>
                </a:solidFill>
                <a:ea typeface="宋体" charset="-122"/>
              </a:rPr>
              <a:t>{</a:t>
            </a:r>
          </a:p>
          <a:p>
            <a:pPr fontAlgn="base">
              <a:lnSpc>
                <a:spcPct val="80000"/>
              </a:lnSpc>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struct</a:t>
            </a:r>
            <a:r>
              <a:rPr lang="en-US" altLang="zh-CN" sz="2000" dirty="0">
                <a:solidFill>
                  <a:srgbClr val="003399"/>
                </a:solidFill>
                <a:ea typeface="宋体" charset="-122"/>
              </a:rPr>
              <a:t> node  *q;</a:t>
            </a:r>
          </a:p>
          <a:p>
            <a:pPr fontAlgn="base">
              <a:lnSpc>
                <a:spcPct val="80000"/>
              </a:lnSpc>
              <a:spcBef>
                <a:spcPct val="0"/>
              </a:spcBef>
            </a:pP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q = (</a:t>
            </a:r>
            <a:r>
              <a:rPr lang="en-US" altLang="zh-CN" sz="2000" dirty="0" err="1">
                <a:solidFill>
                  <a:srgbClr val="003399"/>
                </a:solidFill>
                <a:ea typeface="宋体" charset="-122"/>
                <a:sym typeface="Symbol" pitchFamily="18" charset="2"/>
              </a:rPr>
              <a:t>struct</a:t>
            </a:r>
            <a:r>
              <a:rPr lang="en-US" altLang="zh-CN" sz="2000" dirty="0">
                <a:solidFill>
                  <a:srgbClr val="003399"/>
                </a:solidFill>
                <a:ea typeface="宋体" charset="-122"/>
                <a:sym typeface="Symbol" pitchFamily="18" charset="2"/>
              </a:rPr>
              <a:t> node * )</a:t>
            </a:r>
            <a:r>
              <a:rPr lang="en-US" altLang="zh-CN" sz="2000" dirty="0" err="1">
                <a:solidFill>
                  <a:srgbClr val="003399"/>
                </a:solidFill>
                <a:ea typeface="宋体" charset="-122"/>
                <a:sym typeface="Symbol" pitchFamily="18" charset="2"/>
              </a:rPr>
              <a:t>malloc</a:t>
            </a:r>
            <a:r>
              <a:rPr lang="en-US" altLang="zh-CN" sz="2000" dirty="0">
                <a:solidFill>
                  <a:srgbClr val="003399"/>
                </a:solidFill>
                <a:ea typeface="宋体" charset="-122"/>
                <a:sym typeface="Symbol" pitchFamily="18" charset="2"/>
              </a:rPr>
              <a:t>(</a:t>
            </a:r>
            <a:r>
              <a:rPr lang="en-US" altLang="zh-CN" sz="2000" dirty="0" err="1">
                <a:solidFill>
                  <a:srgbClr val="003399"/>
                </a:solidFill>
                <a:ea typeface="宋体" charset="-122"/>
                <a:sym typeface="Symbol" pitchFamily="18" charset="2"/>
              </a:rPr>
              <a:t>sizeof</a:t>
            </a:r>
            <a:r>
              <a:rPr lang="en-US" altLang="zh-CN" sz="2000" dirty="0">
                <a:solidFill>
                  <a:srgbClr val="003399"/>
                </a:solidFill>
                <a:ea typeface="宋体" charset="-122"/>
                <a:sym typeface="Symbol" pitchFamily="18" charset="2"/>
              </a:rPr>
              <a:t>(</a:t>
            </a:r>
            <a:r>
              <a:rPr lang="en-US" altLang="zh-CN" sz="2000" dirty="0" err="1">
                <a:solidFill>
                  <a:srgbClr val="003399"/>
                </a:solidFill>
                <a:ea typeface="宋体" charset="-122"/>
                <a:sym typeface="Symbol" pitchFamily="18" charset="2"/>
              </a:rPr>
              <a:t>struct</a:t>
            </a:r>
            <a:r>
              <a:rPr lang="en-US" altLang="zh-CN" sz="2000" dirty="0">
                <a:solidFill>
                  <a:srgbClr val="003399"/>
                </a:solidFill>
                <a:ea typeface="宋体" charset="-122"/>
                <a:sym typeface="Symbol" pitchFamily="18" charset="2"/>
              </a:rPr>
              <a:t> node))</a:t>
            </a:r>
            <a:r>
              <a:rPr lang="en-US" altLang="zh-CN" sz="2000" dirty="0">
                <a:solidFill>
                  <a:srgbClr val="003399"/>
                </a:solidFill>
                <a:ea typeface="宋体" charset="-122"/>
              </a:rPr>
              <a:t>;</a:t>
            </a:r>
          </a:p>
          <a:p>
            <a:pPr fontAlgn="base">
              <a:lnSpc>
                <a:spcPct val="80000"/>
              </a:lnSpc>
              <a:spcBef>
                <a:spcPct val="0"/>
              </a:spcBef>
            </a:pPr>
            <a:r>
              <a:rPr lang="en-US" altLang="zh-CN" sz="2000" dirty="0">
                <a:solidFill>
                  <a:srgbClr val="003399"/>
                </a:solidFill>
                <a:ea typeface="宋体" charset="-122"/>
                <a:sym typeface="Symbol" pitchFamily="18" charset="2"/>
              </a:rPr>
              <a:t>      if(q == NULL) return -1; //</a:t>
            </a:r>
            <a:r>
              <a:rPr lang="zh-CN" altLang="en-US" sz="2000" dirty="0">
                <a:solidFill>
                  <a:srgbClr val="003399"/>
                </a:solidFill>
                <a:ea typeface="宋体" charset="-122"/>
                <a:sym typeface="Symbol" pitchFamily="18" charset="2"/>
              </a:rPr>
              <a:t>没有内存空间</a:t>
            </a: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a:t>
            </a:r>
            <a:r>
              <a:rPr lang="en-US" altLang="zh-CN" sz="2000" dirty="0" err="1">
                <a:solidFill>
                  <a:srgbClr val="003399"/>
                </a:solidFill>
                <a:ea typeface="宋体" charset="-122"/>
                <a:sym typeface="Symbol" pitchFamily="18" charset="2"/>
              </a:rPr>
              <a:t>strcpy</a:t>
            </a:r>
            <a:r>
              <a:rPr lang="en-US" altLang="zh-CN" sz="2000" dirty="0">
                <a:solidFill>
                  <a:srgbClr val="003399"/>
                </a:solidFill>
                <a:ea typeface="宋体" charset="-122"/>
                <a:sym typeface="Symbol" pitchFamily="18" charset="2"/>
              </a:rPr>
              <a:t>(q-&gt;word, w);</a:t>
            </a:r>
          </a:p>
          <a:p>
            <a:pPr fontAlgn="base">
              <a:lnSpc>
                <a:spcPct val="80000"/>
              </a:lnSpc>
              <a:spcBef>
                <a:spcPct val="0"/>
              </a:spcBef>
            </a:pPr>
            <a:r>
              <a:rPr lang="en-US" altLang="zh-CN" sz="2000" dirty="0">
                <a:solidFill>
                  <a:srgbClr val="003399"/>
                </a:solidFill>
                <a:ea typeface="宋体" charset="-122"/>
                <a:sym typeface="Symbol" pitchFamily="18" charset="2"/>
              </a:rPr>
              <a:t>      q-&gt;count = 1;</a:t>
            </a:r>
          </a:p>
          <a:p>
            <a:pPr fontAlgn="base">
              <a:lnSpc>
                <a:spcPct val="80000"/>
              </a:lnSpc>
              <a:spcBef>
                <a:spcPct val="0"/>
              </a:spcBef>
            </a:pPr>
            <a:r>
              <a:rPr lang="en-US" altLang="zh-CN" sz="2000" dirty="0">
                <a:solidFill>
                  <a:srgbClr val="003399"/>
                </a:solidFill>
                <a:ea typeface="宋体" charset="-122"/>
                <a:sym typeface="Symbol" pitchFamily="18" charset="2"/>
              </a:rPr>
              <a:t>      q-&gt;link = NULL;              </a:t>
            </a:r>
          </a:p>
          <a:p>
            <a:pPr fontAlgn="base">
              <a:lnSpc>
                <a:spcPct val="80000"/>
              </a:lnSpc>
              <a:spcBef>
                <a:spcPct val="0"/>
              </a:spcBef>
            </a:pPr>
            <a:r>
              <a:rPr lang="en-US" altLang="zh-CN" sz="2000" dirty="0">
                <a:solidFill>
                  <a:srgbClr val="003399"/>
                </a:solidFill>
                <a:ea typeface="宋体" charset="-122"/>
                <a:sym typeface="Symbol" pitchFamily="18" charset="2"/>
              </a:rPr>
              <a:t>      if(Wordlist == NULL) //</a:t>
            </a:r>
            <a:r>
              <a:rPr lang="zh-CN" altLang="en-US" sz="2000" dirty="0">
                <a:solidFill>
                  <a:srgbClr val="003399"/>
                </a:solidFill>
                <a:ea typeface="宋体" charset="-122"/>
                <a:sym typeface="Symbol" pitchFamily="18" charset="2"/>
              </a:rPr>
              <a:t>空链表</a:t>
            </a: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Wordlist = q;</a:t>
            </a:r>
          </a:p>
          <a:p>
            <a:pPr fontAlgn="base">
              <a:lnSpc>
                <a:spcPct val="80000"/>
              </a:lnSpc>
              <a:spcBef>
                <a:spcPct val="0"/>
              </a:spcBef>
            </a:pPr>
            <a:r>
              <a:rPr lang="en-US" altLang="zh-CN" sz="2000" dirty="0">
                <a:solidFill>
                  <a:srgbClr val="003399"/>
                </a:solidFill>
                <a:ea typeface="宋体" charset="-122"/>
                <a:sym typeface="Symbol" pitchFamily="18" charset="2"/>
              </a:rPr>
              <a:t>      else if (p == NULL){ //</a:t>
            </a:r>
            <a:r>
              <a:rPr lang="zh-CN" altLang="en-US" sz="2000" dirty="0">
                <a:solidFill>
                  <a:srgbClr val="003399"/>
                </a:solidFill>
                <a:ea typeface="宋体" charset="-122"/>
                <a:sym typeface="Symbol" pitchFamily="18" charset="2"/>
              </a:rPr>
              <a:t>插入到头结点前</a:t>
            </a:r>
            <a:endParaRPr lang="en-US" altLang="zh-CN" sz="200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q-&gt;link = Wordlist;</a:t>
            </a:r>
          </a:p>
          <a:p>
            <a:pPr fontAlgn="base">
              <a:lnSpc>
                <a:spcPct val="80000"/>
              </a:lnSpc>
              <a:spcBef>
                <a:spcPct val="0"/>
              </a:spcBef>
            </a:pPr>
            <a:r>
              <a:rPr lang="en-US" altLang="zh-CN" sz="2000" dirty="0">
                <a:solidFill>
                  <a:srgbClr val="003399"/>
                </a:solidFill>
                <a:ea typeface="宋体" charset="-122"/>
                <a:sym typeface="Symbol" pitchFamily="18" charset="2"/>
              </a:rPr>
              <a:t>           Wordlist = q;</a:t>
            </a: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sym typeface="Symbol" pitchFamily="18" charset="2"/>
              </a:rPr>
              <a:t>       else {</a:t>
            </a:r>
          </a:p>
          <a:p>
            <a:pPr fontAlgn="base">
              <a:lnSpc>
                <a:spcPct val="80000"/>
              </a:lnSpc>
              <a:spcBef>
                <a:spcPct val="0"/>
              </a:spcBef>
            </a:pPr>
            <a:r>
              <a:rPr lang="en-US" altLang="zh-CN" sz="2000" dirty="0">
                <a:solidFill>
                  <a:srgbClr val="003399"/>
                </a:solidFill>
                <a:ea typeface="宋体" charset="-122"/>
                <a:sym typeface="Symbol" pitchFamily="18" charset="2"/>
              </a:rPr>
              <a:t>           q-&gt;link = p-&gt;link;</a:t>
            </a:r>
          </a:p>
          <a:p>
            <a:pPr fontAlgn="base">
              <a:lnSpc>
                <a:spcPct val="80000"/>
              </a:lnSpc>
              <a:spcBef>
                <a:spcPct val="0"/>
              </a:spcBef>
            </a:pPr>
            <a:r>
              <a:rPr lang="en-US" altLang="zh-CN" sz="2000" dirty="0">
                <a:solidFill>
                  <a:srgbClr val="003399"/>
                </a:solidFill>
                <a:ea typeface="宋体" charset="-122"/>
                <a:sym typeface="Symbol" pitchFamily="18" charset="2"/>
              </a:rPr>
              <a:t>           p-&gt;link = q;</a:t>
            </a: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0;</a:t>
            </a:r>
          </a:p>
          <a:p>
            <a:pPr fontAlgn="base">
              <a:lnSpc>
                <a:spcPct val="65000"/>
              </a:lnSpc>
              <a:spcBef>
                <a:spcPct val="0"/>
              </a:spcBef>
            </a:pPr>
            <a:r>
              <a:rPr lang="en-US" altLang="zh-CN" sz="200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6744512" y="1727883"/>
            <a:ext cx="4716016" cy="4801314"/>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//q</a:t>
            </a:r>
            <a:r>
              <a:rPr lang="zh-CN" altLang="en-US" dirty="0">
                <a:ea typeface="宋体" pitchFamily="2" charset="-122"/>
              </a:rPr>
              <a:t>为</a:t>
            </a:r>
            <a:r>
              <a:rPr lang="en-US" altLang="zh-CN" dirty="0">
                <a:ea typeface="宋体" pitchFamily="2" charset="-122"/>
              </a:rPr>
              <a:t>p</a:t>
            </a:r>
            <a:r>
              <a:rPr lang="zh-CN" altLang="en-US" dirty="0">
                <a:ea typeface="宋体" pitchFamily="2" charset="-122"/>
              </a:rPr>
              <a:t>的前序结点指针</a:t>
            </a:r>
            <a:endParaRPr lang="en-US" altLang="zh-CN" dirty="0">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2999656" y="5347038"/>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a:t>
              </a:r>
              <a:r>
                <a:rPr lang="en-US" altLang="zh-CN" sz="2000" b="1" dirty="0">
                  <a:solidFill>
                    <a:srgbClr val="7030A0"/>
                  </a:solidFill>
                  <a:ea typeface="幼圆" pitchFamily="49" charset="-122"/>
                </a:rPr>
                <a:t>O(1)</a:t>
              </a:r>
              <a:endParaRPr lang="zh-CN" altLang="en-US" sz="2000" b="1" dirty="0">
                <a:solidFill>
                  <a:srgbClr val="7030A0"/>
                </a:solidFill>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71464" y="1268760"/>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2220790" y="5181168"/>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a:ea typeface="宋体" charset="-122"/>
              </a:endParaRPr>
            </a:p>
          </p:txBody>
        </p:sp>
        <p:sp>
          <p:nvSpPr>
            <p:cNvPr id="52279" name="Rectangle 9"/>
            <p:cNvSpPr>
              <a:spLocks noChangeArrowheads="1"/>
            </p:cNvSpPr>
            <p:nvPr/>
          </p:nvSpPr>
          <p:spPr bwMode="auto">
            <a:xfrm>
              <a:off x="1216" y="3273"/>
              <a:ext cx="1183" cy="421"/>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2158878" y="1856944"/>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99001</a:t>
                  </a:r>
                  <a:endParaRPr kumimoji="1" lang="zh-CN" altLang="en-US" sz="240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latin typeface="楷体_GB2312" pitchFamily="49" charset="-122"/>
                    </a:rPr>
                    <a:t>张 华</a:t>
                  </a:r>
                  <a:endParaRPr kumimoji="1" lang="zh-CN" altLang="zh-CN" sz="220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200" dirty="0"/>
                    <a:t>女</a:t>
                  </a:r>
                  <a:endParaRPr kumimoji="1" lang="zh-CN" altLang="en-US" sz="240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17</a:t>
                  </a:r>
                  <a:endParaRPr kumimoji="1" lang="zh-CN" altLang="en-US" sz="240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99002</a:t>
                  </a:r>
                  <a:endParaRPr kumimoji="1" lang="zh-CN" altLang="en-US" sz="240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latin typeface="楷体_GB2312" pitchFamily="49" charset="-122"/>
                    </a:rPr>
                    <a:t>李 军</a:t>
                  </a:r>
                  <a:endParaRPr kumimoji="1" lang="zh-CN" altLang="en-US" sz="240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200" dirty="0"/>
                    <a:t>男</a:t>
                  </a:r>
                  <a:endParaRPr kumimoji="1" lang="zh-CN" altLang="en-US" sz="240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18</a:t>
                  </a:r>
                  <a:endParaRPr kumimoji="1" lang="zh-CN" altLang="en-US" sz="240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99003</a:t>
                  </a:r>
                  <a:endParaRPr kumimoji="1" lang="zh-CN" altLang="en-US" sz="240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latin typeface="楷体_GB2312" pitchFamily="49" charset="-122"/>
                    </a:rPr>
                    <a:t>王 明 </a:t>
                  </a:r>
                  <a:r>
                    <a:rPr kumimoji="1" lang="zh-CN" altLang="en-US" sz="2400" dirty="0">
                      <a:latin typeface="楷体_GB2312" pitchFamily="49" charset="-122"/>
                    </a:rPr>
                    <a:t> </a:t>
                  </a:r>
                  <a:endParaRPr kumimoji="1" lang="zh-CN" altLang="en-US" sz="240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200" dirty="0"/>
                    <a:t>男</a:t>
                  </a:r>
                  <a:endParaRPr kumimoji="1" lang="zh-CN" altLang="en-US" sz="240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17</a:t>
                  </a:r>
                  <a:endParaRPr kumimoji="1" lang="zh-CN" altLang="en-US" sz="240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99050</a:t>
                  </a:r>
                  <a:endParaRPr kumimoji="1" lang="zh-CN" altLang="en-US" sz="240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latin typeface="楷体_GB2312" pitchFamily="49" charset="-122"/>
                    </a:rPr>
                    <a:t>刘 东</a:t>
                  </a:r>
                  <a:endParaRPr kumimoji="1" lang="zh-CN" altLang="en-US" sz="240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t> 女</a:t>
                  </a:r>
                  <a:endParaRPr kumimoji="1" lang="zh-CN" altLang="en-US" sz="240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dirty="0">
                      <a:ea typeface="宋体" charset="-122"/>
                    </a:rPr>
                    <a:t>19</a:t>
                  </a:r>
                  <a:endParaRPr kumimoji="1" lang="zh-CN" altLang="en-US" sz="240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400" dirty="0">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a:solidFill>
                      <a:srgbClr val="0000CC"/>
                    </a:solidFill>
                    <a:latin typeface="幼圆" pitchFamily="49" charset="-122"/>
                    <a:ea typeface="幼圆" pitchFamily="49" charset="-122"/>
                  </a:rPr>
                  <a:t>学 号   姓 名  性别 年龄     其  他</a:t>
                </a:r>
                <a:endParaRPr kumimoji="1" lang="zh-CN" altLang="en-US" sz="240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a:ea typeface="宋体" charset="-122"/>
                      <a:sym typeface="Symbol" pitchFamily="18" charset="2"/>
                    </a:rPr>
                    <a:t>  </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400" dirty="0">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rPr>
                    <a:t>     ……</a:t>
                  </a: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dirty="0">
                      <a:ea typeface="宋体" charset="-122"/>
                      <a:sym typeface="Symbol" pitchFamily="18" charset="2"/>
                    </a:rPr>
                    <a:t>  </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dirty="0"/>
                    <a:t> </a:t>
                  </a:r>
                  <a:r>
                    <a:rPr kumimoji="1" lang="zh-CN" altLang="en-US" sz="2400" dirty="0">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a:ea typeface="宋体" charset="-122"/>
                      <a:sym typeface="Symbol" pitchFamily="18" charset="2"/>
                    </a:rPr>
                    <a:t> </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a:ea typeface="宋体" charset="-122"/>
                    </a:rPr>
                    <a:t>     ……</a:t>
                  </a: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a:solidFill>
                      <a:schemeClr val="accent2"/>
                    </a:solidFill>
                  </a:rPr>
                  <a:t>a</a:t>
                </a:r>
                <a:r>
                  <a:rPr lang="en-US" altLang="zh-CN" sz="2000" baseline="-25000">
                    <a:solidFill>
                      <a:schemeClr val="accent2"/>
                    </a:solidFill>
                  </a:rPr>
                  <a:t>50</a:t>
                </a:r>
                <a:endParaRPr lang="zh-CN" altLang="en-US" sz="2000">
                  <a:solidFill>
                    <a:schemeClr val="accent2"/>
                  </a:solidFill>
                </a:endParaRPr>
              </a:p>
            </p:txBody>
          </p:sp>
          <p:sp>
            <p:nvSpPr>
              <p:cNvPr id="52232" name="Text Box 57"/>
              <p:cNvSpPr txBox="1">
                <a:spLocks noChangeArrowheads="1"/>
              </p:cNvSpPr>
              <p:nvPr/>
            </p:nvSpPr>
            <p:spPr bwMode="auto">
              <a:xfrm>
                <a:off x="1202" y="2287"/>
                <a:ext cx="183" cy="407"/>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83" cy="407"/>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83" cy="407"/>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1199456" y="1307782"/>
            <a:ext cx="7105650" cy="2845296"/>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000" dirty="0">
                <a:latin typeface="楷体" pitchFamily="49" charset="-122"/>
                <a:ea typeface="楷体" pitchFamily="49" charset="-122"/>
              </a:rPr>
              <a:t>由于采用动态申请结点，能够适应不同规模的问题，空间利用率高</a:t>
            </a:r>
            <a:endParaRPr lang="en-US" altLang="zh-CN" sz="2000" dirty="0">
              <a:latin typeface="楷体" pitchFamily="49" charset="-122"/>
              <a:ea typeface="楷体" pitchFamily="49" charset="-122"/>
            </a:endParaRPr>
          </a:p>
          <a:p>
            <a:pPr lvl="2"/>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算法简单，插入操作效率高</a:t>
            </a:r>
            <a:endParaRPr lang="en-US" altLang="zh-CN" sz="20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000" dirty="0">
                <a:latin typeface="楷体" pitchFamily="49" charset="-122"/>
                <a:ea typeface="楷体" pitchFamily="49" charset="-122"/>
              </a:rPr>
              <a:t>由于采用顺序查找，单词查找效率低</a:t>
            </a:r>
            <a:endParaRPr lang="en-US" altLang="zh-CN" sz="2000" dirty="0">
              <a:latin typeface="楷体" pitchFamily="49" charset="-122"/>
              <a:ea typeface="楷体" pitchFamily="49" charset="-122"/>
            </a:endParaRPr>
          </a:p>
          <a:p>
            <a:pPr lvl="2"/>
            <a:endParaRPr lang="en-US" altLang="zh-CN"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80</a:t>
            </a:fld>
            <a:endParaRPr lang="en-US" altLang="zh-CN"/>
          </a:p>
        </p:txBody>
      </p:sp>
      <p:grpSp>
        <p:nvGrpSpPr>
          <p:cNvPr id="5" name="Group 49"/>
          <p:cNvGrpSpPr>
            <a:grpSpLocks/>
          </p:cNvGrpSpPr>
          <p:nvPr/>
        </p:nvGrpSpPr>
        <p:grpSpPr bwMode="auto">
          <a:xfrm>
            <a:off x="7816850" y="1"/>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dirty="0">
                  <a:solidFill>
                    <a:srgbClr val="FF3300"/>
                  </a:solidFill>
                  <a:latin typeface="方正舒体" pitchFamily="2" charset="-122"/>
                  <a:ea typeface="华文新魏" pitchFamily="2" charset="-122"/>
                </a:rPr>
                <a:t>思考</a:t>
              </a:r>
              <a:endParaRPr kumimoji="1" lang="zh-CN" altLang="en-US" sz="600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2201268" y="4369101"/>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还有更好的单词表的构造及查询方法吗？</a:t>
            </a:r>
            <a:endParaRPr lang="en-US" altLang="zh-CN" sz="2400" dirty="0">
              <a:solidFill>
                <a:srgbClr val="7030A0"/>
              </a:solidFill>
              <a:latin typeface="黑体" pitchFamily="2" charset="-122"/>
              <a:ea typeface="黑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1"/>
          </p:nvPr>
        </p:nvSpPr>
        <p:spPr>
          <a:noFill/>
        </p:spPr>
        <p:txBody>
          <a:bodyPr/>
          <a:lstStyle/>
          <a:p>
            <a:r>
              <a:rPr lang="en-US" altLang="zh-CN"/>
              <a:t>第三讲：程序设计方法-问题分析</a:t>
            </a:r>
          </a:p>
        </p:txBody>
      </p:sp>
      <p:sp>
        <p:nvSpPr>
          <p:cNvPr id="122883" name="灯片编号占位符 2"/>
          <p:cNvSpPr>
            <a:spLocks noGrp="1"/>
          </p:cNvSpPr>
          <p:nvPr>
            <p:ph type="sldNum" sz="quarter" idx="12"/>
          </p:nvPr>
        </p:nvSpPr>
        <p:spPr>
          <a:noFill/>
        </p:spPr>
        <p:txBody>
          <a:bodyPr/>
          <a:lstStyle/>
          <a:p>
            <a:fld id="{CCBDF6D5-845E-45CE-A72A-EDAF3AFD6FFD}" type="slidenum">
              <a:rPr lang="en-US" altLang="zh-CN" smtClean="0"/>
              <a:pPr/>
              <a:t>81</a:t>
            </a:fld>
            <a:endParaRPr lang="en-US" altLang="zh-CN"/>
          </a:p>
        </p:txBody>
      </p:sp>
      <p:sp>
        <p:nvSpPr>
          <p:cNvPr id="122884" name="标题 1"/>
          <p:cNvSpPr>
            <a:spLocks noGrp="1"/>
          </p:cNvSpPr>
          <p:nvPr>
            <p:ph type="title" idx="4294967295"/>
          </p:nvPr>
        </p:nvSpPr>
        <p:spPr>
          <a:xfrm>
            <a:off x="1271588" y="153988"/>
            <a:ext cx="10920412" cy="841375"/>
          </a:xfrm>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1219635" y="1196752"/>
            <a:ext cx="7386638" cy="4800600"/>
          </a:xfrm>
          <a:prstGeom prst="rect">
            <a:avLst/>
          </a:prstGeom>
          <a:noFill/>
          <a:ln w="9525">
            <a:noFill/>
            <a:miter lim="800000"/>
            <a:headEnd/>
            <a:tailEnd/>
          </a:ln>
        </p:spPr>
        <p:txBody>
          <a:bodyPr>
            <a:spAutoFit/>
          </a:bodyPr>
          <a:lstStyle/>
          <a:p>
            <a:r>
              <a:rPr lang="en-US" altLang="zh-CN" sz="1600"/>
              <a:t>【</a:t>
            </a:r>
            <a:r>
              <a:rPr lang="zh-CN" altLang="en-US" sz="1600"/>
              <a:t>问题描述</a:t>
            </a:r>
            <a:r>
              <a:rPr lang="en-US" altLang="zh-CN" sz="1600"/>
              <a:t>】</a:t>
            </a:r>
            <a:r>
              <a:rPr lang="zh-CN" altLang="en-US" sz="1600"/>
              <a:t>编写一个程序实现</a:t>
            </a:r>
            <a:r>
              <a:rPr lang="zh-CN" altLang="en-US">
                <a:solidFill>
                  <a:srgbClr val="0033CC"/>
                </a:solidFill>
              </a:rPr>
              <a:t>任意（最高指数为任意正整数）</a:t>
            </a:r>
            <a:r>
              <a:rPr lang="zh-CN" altLang="en-US" sz="1600"/>
              <a:t>两个一元多项式相加。</a:t>
            </a:r>
          </a:p>
          <a:p>
            <a:r>
              <a:rPr lang="en-US" altLang="zh-CN" sz="1600"/>
              <a:t>【</a:t>
            </a:r>
            <a:r>
              <a:rPr lang="zh-CN" altLang="en-US" sz="1600"/>
              <a:t>输入形式</a:t>
            </a:r>
            <a:r>
              <a:rPr lang="en-US" altLang="zh-CN" sz="1600"/>
              <a:t>】</a:t>
            </a:r>
            <a:r>
              <a:rPr lang="zh-CN" altLang="en-US" sz="1600"/>
              <a:t>从标准输入中读入两行以空格分隔的整数，每一行代表一个多项式，且该多项式中各项的系数均为</a:t>
            </a:r>
            <a:r>
              <a:rPr lang="en-US" altLang="zh-CN" sz="1600"/>
              <a:t>0</a:t>
            </a:r>
            <a:r>
              <a:rPr lang="zh-CN" altLang="en-US" sz="1600"/>
              <a:t>或正整数。对于多项式 </a:t>
            </a:r>
            <a:r>
              <a:rPr lang="en-US" altLang="zh-CN" sz="1600"/>
              <a:t>a</a:t>
            </a:r>
            <a:r>
              <a:rPr lang="en-US" altLang="zh-CN" sz="1600" baseline="30000"/>
              <a:t>n</a:t>
            </a:r>
            <a:r>
              <a:rPr lang="en-US" altLang="zh-CN" sz="1600"/>
              <a:t>x</a:t>
            </a:r>
            <a:r>
              <a:rPr lang="en-US" altLang="zh-CN" sz="1600" baseline="30000"/>
              <a:t>n</a:t>
            </a:r>
            <a:r>
              <a:rPr lang="en-US" altLang="zh-CN" sz="1600"/>
              <a:t> +  a</a:t>
            </a:r>
            <a:r>
              <a:rPr lang="en-US" altLang="zh-CN" sz="1600" baseline="30000"/>
              <a:t>n-1</a:t>
            </a:r>
            <a:r>
              <a:rPr lang="en-US" altLang="zh-CN" sz="1600"/>
              <a:t>x</a:t>
            </a:r>
            <a:r>
              <a:rPr lang="en-US" altLang="zh-CN" sz="1600" baseline="30000"/>
              <a:t>n-1</a:t>
            </a:r>
            <a:r>
              <a:rPr lang="en-US" altLang="zh-CN" sz="1600"/>
              <a:t>+ … + a</a:t>
            </a:r>
            <a:r>
              <a:rPr lang="en-US" altLang="zh-CN" sz="1600" baseline="30000"/>
              <a:t>1</a:t>
            </a:r>
            <a:r>
              <a:rPr lang="en-US" altLang="zh-CN" sz="1600"/>
              <a:t>x</a:t>
            </a:r>
            <a:r>
              <a:rPr lang="en-US" altLang="zh-CN" sz="1600" baseline="30000"/>
              <a:t>1</a:t>
            </a:r>
            <a:r>
              <a:rPr lang="en-US" altLang="zh-CN" sz="1600"/>
              <a:t> + a</a:t>
            </a:r>
            <a:r>
              <a:rPr lang="en-US" altLang="zh-CN" sz="1600" baseline="30000"/>
              <a:t>0</a:t>
            </a:r>
            <a:r>
              <a:rPr lang="en-US" altLang="zh-CN" sz="1600"/>
              <a:t>x</a:t>
            </a:r>
            <a:r>
              <a:rPr lang="en-US" altLang="zh-CN" sz="1600" baseline="30000"/>
              <a:t>0</a:t>
            </a:r>
            <a:r>
              <a:rPr lang="en-US" altLang="zh-CN" sz="1600"/>
              <a:t>  </a:t>
            </a:r>
            <a:r>
              <a:rPr lang="zh-CN" altLang="en-US" sz="1600"/>
              <a:t>的输入方法如下： </a:t>
            </a:r>
            <a:r>
              <a:rPr lang="en-US" altLang="zh-CN" sz="1600"/>
              <a:t>a</a:t>
            </a:r>
            <a:r>
              <a:rPr lang="en-US" altLang="zh-CN" sz="1600" baseline="30000"/>
              <a:t>n</a:t>
            </a:r>
            <a:r>
              <a:rPr lang="en-US" altLang="zh-CN" sz="1600"/>
              <a:t>  n  a</a:t>
            </a:r>
            <a:r>
              <a:rPr lang="en-US" altLang="zh-CN" sz="1600" baseline="30000"/>
              <a:t>n-1</a:t>
            </a:r>
            <a:r>
              <a:rPr lang="en-US" altLang="zh-CN" sz="1600"/>
              <a:t>  n-1 …  a</a:t>
            </a:r>
            <a:r>
              <a:rPr lang="en-US" altLang="zh-CN" sz="1600" baseline="30000"/>
              <a:t>1</a:t>
            </a:r>
            <a:r>
              <a:rPr lang="en-US" altLang="zh-CN" sz="1600"/>
              <a:t>  1  a</a:t>
            </a:r>
            <a:r>
              <a:rPr lang="en-US" altLang="zh-CN" sz="1600" baseline="30000"/>
              <a:t>0</a:t>
            </a:r>
            <a:r>
              <a:rPr lang="en-US" altLang="zh-CN" sz="1600"/>
              <a:t>  0 </a:t>
            </a:r>
          </a:p>
          <a:p>
            <a:r>
              <a:rPr lang="zh-CN" altLang="en-US" sz="1600"/>
              <a:t>即相邻两个整数分别表示表达式中一项的系数和指数。在输入中只出现系数不为</a:t>
            </a:r>
            <a:r>
              <a:rPr lang="en-US" altLang="zh-CN" sz="1600"/>
              <a:t>0</a:t>
            </a:r>
            <a:r>
              <a:rPr lang="zh-CN" altLang="en-US" sz="1600"/>
              <a:t>的项。</a:t>
            </a:r>
          </a:p>
          <a:p>
            <a:r>
              <a:rPr lang="en-US" altLang="zh-CN" sz="1600"/>
              <a:t>【</a:t>
            </a:r>
            <a:r>
              <a:rPr lang="zh-CN" altLang="en-US" sz="1600"/>
              <a:t>输出形式</a:t>
            </a:r>
            <a:r>
              <a:rPr lang="en-US" altLang="zh-CN" sz="1600"/>
              <a:t>】</a:t>
            </a:r>
            <a:r>
              <a:rPr lang="zh-CN" altLang="en-US" sz="1600"/>
              <a:t>将运算结果输出到屏幕。将系数不为</a:t>
            </a:r>
            <a:r>
              <a:rPr lang="en-US" altLang="zh-CN" sz="1600"/>
              <a:t>0</a:t>
            </a:r>
            <a:r>
              <a:rPr lang="zh-CN" altLang="en-US" sz="1600"/>
              <a:t>的项按指数从高到低的顺序输出，每次输出其系数和指数，均以一个空格分隔。最后要求换行。</a:t>
            </a:r>
          </a:p>
          <a:p>
            <a:r>
              <a:rPr lang="en-US" altLang="zh-CN" sz="1600"/>
              <a:t>【</a:t>
            </a:r>
            <a:r>
              <a:rPr lang="zh-CN" altLang="en-US" sz="1600"/>
              <a:t>样例输入</a:t>
            </a:r>
            <a:r>
              <a:rPr lang="en-US" altLang="zh-CN" sz="1600"/>
              <a:t>】</a:t>
            </a:r>
          </a:p>
          <a:p>
            <a:r>
              <a:rPr lang="en-US" altLang="zh-CN" sz="1600"/>
              <a:t>54  8  2  6  7  3  25  1  78  0 </a:t>
            </a:r>
          </a:p>
          <a:p>
            <a:r>
              <a:rPr lang="en-US" altLang="zh-CN" sz="1600"/>
              <a:t>43  7  4  2  8  1   </a:t>
            </a:r>
          </a:p>
          <a:p>
            <a:r>
              <a:rPr lang="en-US" altLang="zh-CN" sz="1600"/>
              <a:t>【</a:t>
            </a:r>
            <a:r>
              <a:rPr lang="zh-CN" altLang="en-US" sz="1600"/>
              <a:t>样例输出</a:t>
            </a:r>
            <a:r>
              <a:rPr lang="en-US" altLang="zh-CN" sz="1600"/>
              <a:t>】</a:t>
            </a:r>
          </a:p>
          <a:p>
            <a:r>
              <a:rPr lang="en-US" altLang="zh-CN" sz="1600"/>
              <a:t>54  8  43  7  2  6  7  3  4  2  33  1  78  0</a:t>
            </a:r>
          </a:p>
          <a:p>
            <a:r>
              <a:rPr lang="en-US" altLang="zh-CN" sz="1600"/>
              <a:t>【</a:t>
            </a:r>
            <a:r>
              <a:rPr lang="zh-CN" altLang="en-US" sz="1600"/>
              <a:t>样例说明</a:t>
            </a:r>
            <a:r>
              <a:rPr lang="en-US" altLang="zh-CN" sz="1600"/>
              <a:t>】</a:t>
            </a:r>
            <a:r>
              <a:rPr lang="zh-CN" altLang="en-US" sz="1600"/>
              <a:t>输入的两行分别代表如下表达式： </a:t>
            </a:r>
          </a:p>
          <a:p>
            <a:r>
              <a:rPr lang="en-US" altLang="zh-CN" sz="1600"/>
              <a:t>54x</a:t>
            </a:r>
            <a:r>
              <a:rPr lang="en-US" altLang="zh-CN" sz="1600" baseline="30000"/>
              <a:t>8</a:t>
            </a:r>
            <a:r>
              <a:rPr lang="en-US" altLang="zh-CN" sz="1600"/>
              <a:t> + 2x</a:t>
            </a:r>
            <a:r>
              <a:rPr lang="en-US" altLang="zh-CN" sz="1600" baseline="30000"/>
              <a:t>6</a:t>
            </a:r>
            <a:r>
              <a:rPr lang="en-US" altLang="zh-CN" sz="1600"/>
              <a:t> + 7x</a:t>
            </a:r>
            <a:r>
              <a:rPr lang="en-US" altLang="zh-CN" sz="1600" baseline="30000"/>
              <a:t>3</a:t>
            </a:r>
            <a:r>
              <a:rPr lang="en-US" altLang="zh-CN" sz="1600"/>
              <a:t> + 25x + 78 </a:t>
            </a:r>
          </a:p>
          <a:p>
            <a:r>
              <a:rPr lang="en-US" altLang="zh-CN" sz="1600"/>
              <a:t>43x</a:t>
            </a:r>
            <a:r>
              <a:rPr lang="en-US" altLang="zh-CN" sz="1600" baseline="30000"/>
              <a:t>7</a:t>
            </a:r>
            <a:r>
              <a:rPr lang="en-US" altLang="zh-CN" sz="1600"/>
              <a:t> + 4x</a:t>
            </a:r>
            <a:r>
              <a:rPr lang="en-US" altLang="zh-CN" sz="1600" baseline="30000"/>
              <a:t>2</a:t>
            </a:r>
            <a:r>
              <a:rPr lang="en-US" altLang="zh-CN" sz="1600"/>
              <a:t> + 8x </a:t>
            </a:r>
          </a:p>
          <a:p>
            <a:r>
              <a:rPr lang="zh-CN" altLang="en-US" sz="1600"/>
              <a:t>其和为 </a:t>
            </a:r>
          </a:p>
          <a:p>
            <a:r>
              <a:rPr lang="en-US" altLang="zh-CN" sz="1600"/>
              <a:t>54x</a:t>
            </a:r>
            <a:r>
              <a:rPr lang="en-US" altLang="zh-CN" sz="1600" baseline="30000"/>
              <a:t>8</a:t>
            </a:r>
            <a:r>
              <a:rPr lang="en-US" altLang="zh-CN" sz="1600"/>
              <a:t> + 43x</a:t>
            </a:r>
            <a:r>
              <a:rPr lang="en-US" altLang="zh-CN" sz="1600" baseline="30000"/>
              <a:t>7</a:t>
            </a:r>
            <a:r>
              <a:rPr lang="en-US" altLang="zh-CN" sz="1600"/>
              <a:t> + 2x</a:t>
            </a:r>
            <a:r>
              <a:rPr lang="en-US" altLang="zh-CN" sz="1600" baseline="30000"/>
              <a:t>6</a:t>
            </a:r>
            <a:r>
              <a:rPr lang="en-US" altLang="zh-CN" sz="1600"/>
              <a:t> + 7x</a:t>
            </a:r>
            <a:r>
              <a:rPr lang="en-US" altLang="zh-CN" sz="1600" baseline="30000"/>
              <a:t>3</a:t>
            </a:r>
            <a:r>
              <a:rPr lang="en-US" altLang="zh-CN" sz="1600"/>
              <a:t> + 4x</a:t>
            </a:r>
            <a:r>
              <a:rPr lang="en-US" altLang="zh-CN" sz="1600" baseline="30000"/>
              <a:t>2</a:t>
            </a:r>
            <a:r>
              <a:rPr lang="en-US" altLang="zh-CN" sz="1600"/>
              <a:t> + 33x + 78</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983433" y="1190664"/>
            <a:ext cx="7848872" cy="864095"/>
          </a:xfrm>
        </p:spPr>
        <p:txBody>
          <a:bodyPr/>
          <a:lstStyle/>
          <a:p>
            <a:r>
              <a:rPr lang="zh-CN" altLang="en-US" sz="2000" b="0" dirty="0">
                <a:latin typeface="楷体" pitchFamily="49" charset="-122"/>
                <a:ea typeface="楷体" pitchFamily="49" charset="-122"/>
              </a:rPr>
              <a:t>首先读入第一个多项式，并将其生成一个链表；</a:t>
            </a:r>
            <a:endParaRPr lang="en-US" altLang="zh-CN" sz="2000" b="0" dirty="0">
              <a:latin typeface="楷体" pitchFamily="49" charset="-122"/>
              <a:ea typeface="楷体" pitchFamily="49" charset="-122"/>
            </a:endParaRPr>
          </a:p>
          <a:p>
            <a:r>
              <a:rPr lang="zh-CN" altLang="en-US" sz="2000" b="0" dirty="0">
                <a:latin typeface="楷体" pitchFamily="49" charset="-122"/>
                <a:ea typeface="楷体" pitchFamily="49" charset="-122"/>
              </a:rPr>
              <a:t>然后依次将第二个多项式每一项插入（或合并）第一个多项式中</a:t>
            </a:r>
          </a:p>
        </p:txBody>
      </p:sp>
      <p:sp>
        <p:nvSpPr>
          <p:cNvPr id="4" name="页脚占位符 3"/>
          <p:cNvSpPr>
            <a:spLocks noGrp="1"/>
          </p:cNvSpPr>
          <p:nvPr>
            <p:ph type="ftr" sz="quarter" idx="11"/>
          </p:nvPr>
        </p:nvSpPr>
        <p:spPr>
          <a:xfrm>
            <a:off x="4583832" y="6381750"/>
            <a:ext cx="2895600" cy="476250"/>
          </a:xfrm>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2"/>
          </p:nvPr>
        </p:nvSpPr>
        <p:spPr>
          <a:xfrm>
            <a:off x="8040216" y="6619875"/>
            <a:ext cx="2133600" cy="476250"/>
          </a:xfrm>
        </p:spPr>
        <p:txBody>
          <a:bodyPr/>
          <a:lstStyle/>
          <a:p>
            <a:pPr>
              <a:defRPr/>
            </a:pPr>
            <a:fld id="{CB7AD273-DB7E-40AE-9A92-188A2F35C0FE}" type="slidenum">
              <a:rPr lang="en-US" altLang="zh-CN" smtClean="0"/>
              <a:pPr>
                <a:defRPr/>
              </a:pPr>
              <a:t>82</a:t>
            </a:fld>
            <a:endParaRPr lang="en-US" altLang="zh-CN"/>
          </a:p>
        </p:txBody>
      </p:sp>
      <p:grpSp>
        <p:nvGrpSpPr>
          <p:cNvPr id="6" name="组合 94"/>
          <p:cNvGrpSpPr/>
          <p:nvPr/>
        </p:nvGrpSpPr>
        <p:grpSpPr>
          <a:xfrm>
            <a:off x="2279578" y="2204863"/>
            <a:ext cx="8388423" cy="1352435"/>
            <a:chOff x="755577" y="2204863"/>
            <a:chExt cx="8388423" cy="1829766"/>
          </a:xfrm>
        </p:grpSpPr>
        <p:sp>
          <p:nvSpPr>
            <p:cNvPr id="25" name="矩形 24"/>
            <p:cNvSpPr/>
            <p:nvPr/>
          </p:nvSpPr>
          <p:spPr bwMode="auto">
            <a:xfrm>
              <a:off x="755577" y="2204863"/>
              <a:ext cx="904811" cy="17918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458044"/>
            </a:xfrm>
            <a:prstGeom prst="rect">
              <a:avLst/>
            </a:prstGeom>
            <a:noFill/>
          </p:spPr>
          <p:txBody>
            <a:bodyPr wrap="square" rtlCol="0">
              <a:spAutoFit/>
            </a:bodyPr>
            <a:lstStyle/>
            <a:p>
              <a:r>
                <a:rPr lang="en-US" altLang="zh-CN" sz="1600" dirty="0"/>
                <a:t>54</a:t>
              </a:r>
              <a:endParaRPr lang="zh-CN" altLang="en-US" sz="1600" dirty="0"/>
            </a:p>
          </p:txBody>
        </p:sp>
        <p:sp>
          <p:nvSpPr>
            <p:cNvPr id="30" name="TextBox 29"/>
            <p:cNvSpPr txBox="1"/>
            <p:nvPr/>
          </p:nvSpPr>
          <p:spPr>
            <a:xfrm>
              <a:off x="971601" y="2780927"/>
              <a:ext cx="432047" cy="458044"/>
            </a:xfrm>
            <a:prstGeom prst="rect">
              <a:avLst/>
            </a:prstGeom>
            <a:noFill/>
          </p:spPr>
          <p:txBody>
            <a:bodyPr wrap="square" rtlCol="0">
              <a:spAutoFit/>
            </a:bodyPr>
            <a:lstStyle/>
            <a:p>
              <a:r>
                <a:rPr lang="en-US" altLang="zh-CN" sz="1600" dirty="0"/>
                <a:t>8</a:t>
              </a:r>
              <a:endParaRPr lang="zh-CN" altLang="en-US" sz="1600" dirty="0"/>
            </a:p>
          </p:txBody>
        </p:sp>
        <p:sp>
          <p:nvSpPr>
            <p:cNvPr id="31" name="矩形 30"/>
            <p:cNvSpPr/>
            <p:nvPr/>
          </p:nvSpPr>
          <p:spPr bwMode="auto">
            <a:xfrm>
              <a:off x="2267745" y="2204863"/>
              <a:ext cx="967397" cy="182976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458044"/>
            </a:xfrm>
            <a:prstGeom prst="rect">
              <a:avLst/>
            </a:prstGeom>
            <a:noFill/>
          </p:spPr>
          <p:txBody>
            <a:bodyPr wrap="square" rtlCol="0">
              <a:spAutoFit/>
            </a:bodyPr>
            <a:lstStyle/>
            <a:p>
              <a:r>
                <a:rPr lang="en-US" altLang="zh-CN" sz="1600" dirty="0"/>
                <a:t>2</a:t>
              </a:r>
              <a:endParaRPr lang="zh-CN" altLang="en-US" sz="1600" dirty="0"/>
            </a:p>
          </p:txBody>
        </p:sp>
        <p:sp>
          <p:nvSpPr>
            <p:cNvPr id="35" name="TextBox 34"/>
            <p:cNvSpPr txBox="1"/>
            <p:nvPr/>
          </p:nvSpPr>
          <p:spPr>
            <a:xfrm>
              <a:off x="2483769" y="2780927"/>
              <a:ext cx="432047" cy="458044"/>
            </a:xfrm>
            <a:prstGeom prst="rect">
              <a:avLst/>
            </a:prstGeom>
            <a:noFill/>
          </p:spPr>
          <p:txBody>
            <a:bodyPr wrap="square" rtlCol="0">
              <a:spAutoFit/>
            </a:bodyPr>
            <a:lstStyle/>
            <a:p>
              <a:r>
                <a:rPr lang="en-US" altLang="zh-CN" sz="1600" dirty="0"/>
                <a:t>6</a:t>
              </a:r>
              <a:endParaRPr lang="zh-CN" altLang="en-US" sz="1600" dirty="0"/>
            </a:p>
          </p:txBody>
        </p:sp>
        <p:sp>
          <p:nvSpPr>
            <p:cNvPr id="36" name="矩形 35"/>
            <p:cNvSpPr/>
            <p:nvPr/>
          </p:nvSpPr>
          <p:spPr bwMode="auto">
            <a:xfrm>
              <a:off x="3923928" y="2204863"/>
              <a:ext cx="936103" cy="182973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458044"/>
            </a:xfrm>
            <a:prstGeom prst="rect">
              <a:avLst/>
            </a:prstGeom>
            <a:noFill/>
          </p:spPr>
          <p:txBody>
            <a:bodyPr wrap="square" rtlCol="0">
              <a:spAutoFit/>
            </a:bodyPr>
            <a:lstStyle/>
            <a:p>
              <a:r>
                <a:rPr lang="en-US" altLang="zh-CN" sz="1600" dirty="0"/>
                <a:t>7</a:t>
              </a:r>
              <a:endParaRPr lang="zh-CN" altLang="en-US" sz="1600" dirty="0"/>
            </a:p>
          </p:txBody>
        </p:sp>
        <p:sp>
          <p:nvSpPr>
            <p:cNvPr id="40" name="TextBox 39"/>
            <p:cNvSpPr txBox="1"/>
            <p:nvPr/>
          </p:nvSpPr>
          <p:spPr>
            <a:xfrm>
              <a:off x="4139952" y="2780927"/>
              <a:ext cx="432047" cy="458044"/>
            </a:xfrm>
            <a:prstGeom prst="rect">
              <a:avLst/>
            </a:prstGeom>
            <a:noFill/>
          </p:spPr>
          <p:txBody>
            <a:bodyPr wrap="square" rtlCol="0">
              <a:spAutoFit/>
            </a:bodyPr>
            <a:lstStyle/>
            <a:p>
              <a:r>
                <a:rPr lang="en-US" altLang="zh-CN" sz="1600" dirty="0"/>
                <a:t>3</a:t>
              </a:r>
              <a:endParaRPr lang="zh-CN" altLang="en-US" sz="1600" dirty="0"/>
            </a:p>
          </p:txBody>
        </p:sp>
        <p:sp>
          <p:nvSpPr>
            <p:cNvPr id="43" name="矩形 42"/>
            <p:cNvSpPr/>
            <p:nvPr/>
          </p:nvSpPr>
          <p:spPr bwMode="auto">
            <a:xfrm>
              <a:off x="5652120" y="2204864"/>
              <a:ext cx="864095" cy="17918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458044"/>
            </a:xfrm>
            <a:prstGeom prst="rect">
              <a:avLst/>
            </a:prstGeom>
            <a:noFill/>
          </p:spPr>
          <p:txBody>
            <a:bodyPr wrap="square" rtlCol="0">
              <a:spAutoFit/>
            </a:bodyPr>
            <a:lstStyle/>
            <a:p>
              <a:r>
                <a:rPr lang="en-US" altLang="zh-CN" sz="1600" dirty="0"/>
                <a:t>25</a:t>
              </a:r>
              <a:endParaRPr lang="zh-CN" altLang="en-US" sz="1600" dirty="0"/>
            </a:p>
          </p:txBody>
        </p:sp>
        <p:sp>
          <p:nvSpPr>
            <p:cNvPr id="47" name="TextBox 46"/>
            <p:cNvSpPr txBox="1"/>
            <p:nvPr/>
          </p:nvSpPr>
          <p:spPr>
            <a:xfrm>
              <a:off x="5868144" y="2780927"/>
              <a:ext cx="432047" cy="458044"/>
            </a:xfrm>
            <a:prstGeom prst="rect">
              <a:avLst/>
            </a:prstGeom>
            <a:noFill/>
          </p:spPr>
          <p:txBody>
            <a:bodyPr wrap="square" rtlCol="0">
              <a:spAutoFit/>
            </a:bodyPr>
            <a:lstStyle/>
            <a:p>
              <a:r>
                <a:rPr lang="en-US" altLang="zh-CN" sz="1600" dirty="0"/>
                <a:t>1</a:t>
              </a:r>
              <a:endParaRPr lang="zh-CN" altLang="en-US" sz="1600" dirty="0"/>
            </a:p>
          </p:txBody>
        </p:sp>
        <p:sp>
          <p:nvSpPr>
            <p:cNvPr id="48" name="矩形 47"/>
            <p:cNvSpPr/>
            <p:nvPr/>
          </p:nvSpPr>
          <p:spPr bwMode="auto">
            <a:xfrm>
              <a:off x="7380312" y="2204863"/>
              <a:ext cx="936102" cy="18297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458044"/>
            </a:xfrm>
            <a:prstGeom prst="rect">
              <a:avLst/>
            </a:prstGeom>
            <a:noFill/>
          </p:spPr>
          <p:txBody>
            <a:bodyPr wrap="square" rtlCol="0">
              <a:spAutoFit/>
            </a:bodyPr>
            <a:lstStyle/>
            <a:p>
              <a:r>
                <a:rPr lang="en-US" altLang="zh-CN" sz="1600" dirty="0"/>
                <a:t>78</a:t>
              </a:r>
              <a:endParaRPr lang="zh-CN" altLang="en-US" sz="1600" dirty="0"/>
            </a:p>
          </p:txBody>
        </p:sp>
        <p:sp>
          <p:nvSpPr>
            <p:cNvPr id="52" name="TextBox 51"/>
            <p:cNvSpPr txBox="1"/>
            <p:nvPr/>
          </p:nvSpPr>
          <p:spPr>
            <a:xfrm>
              <a:off x="7596336" y="2780928"/>
              <a:ext cx="432047" cy="458044"/>
            </a:xfrm>
            <a:prstGeom prst="rect">
              <a:avLst/>
            </a:prstGeom>
            <a:noFill/>
          </p:spPr>
          <p:txBody>
            <a:bodyPr wrap="square" rtlCol="0">
              <a:spAutoFit/>
            </a:bodyPr>
            <a:lstStyle/>
            <a:p>
              <a:r>
                <a:rPr lang="en-US" altLang="zh-CN" sz="1600" dirty="0"/>
                <a:t>0</a:t>
              </a:r>
              <a:endParaRPr lang="zh-CN" altLang="en-US" sz="160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1"/>
              <a:ext cx="683568" cy="374764"/>
            </a:xfrm>
            <a:prstGeom prst="rect">
              <a:avLst/>
            </a:prstGeom>
            <a:noFill/>
          </p:spPr>
          <p:txBody>
            <a:bodyPr wrap="square" rtlCol="0">
              <a:spAutoFit/>
            </a:bodyPr>
            <a:lstStyle/>
            <a:p>
              <a:r>
                <a:rPr lang="en-US" altLang="zh-CN" sz="1200" dirty="0"/>
                <a:t>NULL</a:t>
              </a:r>
              <a:endParaRPr lang="zh-CN" altLang="en-US" sz="1200" dirty="0"/>
            </a:p>
          </p:txBody>
        </p:sp>
      </p:grpSp>
      <p:grpSp>
        <p:nvGrpSpPr>
          <p:cNvPr id="7" name="组合 95"/>
          <p:cNvGrpSpPr/>
          <p:nvPr/>
        </p:nvGrpSpPr>
        <p:grpSpPr>
          <a:xfrm>
            <a:off x="1523999" y="4077072"/>
            <a:ext cx="9144001" cy="2542802"/>
            <a:chOff x="-1" y="4077070"/>
            <a:chExt cx="9144001" cy="3167815"/>
          </a:xfrm>
        </p:grpSpPr>
        <p:sp>
          <p:nvSpPr>
            <p:cNvPr id="153" name="矩形 152"/>
            <p:cNvSpPr/>
            <p:nvPr/>
          </p:nvSpPr>
          <p:spPr bwMode="auto">
            <a:xfrm>
              <a:off x="-1" y="4077070"/>
              <a:ext cx="1008111" cy="212257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a:cxnSpLocks/>
            </p:cNvCxnSpPr>
            <p:nvPr/>
          </p:nvCxnSpPr>
          <p:spPr bwMode="auto">
            <a:xfrm flipV="1">
              <a:off x="0" y="5063420"/>
              <a:ext cx="971602" cy="21764"/>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421770"/>
            </a:xfrm>
            <a:prstGeom prst="rect">
              <a:avLst/>
            </a:prstGeom>
            <a:noFill/>
          </p:spPr>
          <p:txBody>
            <a:bodyPr wrap="square" rtlCol="0">
              <a:spAutoFit/>
            </a:bodyPr>
            <a:lstStyle/>
            <a:p>
              <a:r>
                <a:rPr lang="en-US" altLang="zh-CN" sz="1600" dirty="0"/>
                <a:t>54</a:t>
              </a:r>
              <a:endParaRPr lang="zh-CN" altLang="en-US" sz="1600" dirty="0"/>
            </a:p>
          </p:txBody>
        </p:sp>
        <p:sp>
          <p:nvSpPr>
            <p:cNvPr id="157" name="TextBox 156"/>
            <p:cNvSpPr txBox="1"/>
            <p:nvPr/>
          </p:nvSpPr>
          <p:spPr>
            <a:xfrm>
              <a:off x="216024" y="4653136"/>
              <a:ext cx="432047" cy="421770"/>
            </a:xfrm>
            <a:prstGeom prst="rect">
              <a:avLst/>
            </a:prstGeom>
            <a:noFill/>
          </p:spPr>
          <p:txBody>
            <a:bodyPr wrap="square" rtlCol="0">
              <a:spAutoFit/>
            </a:bodyPr>
            <a:lstStyle/>
            <a:p>
              <a:r>
                <a:rPr lang="en-US" altLang="zh-CN" sz="1600" dirty="0"/>
                <a:t>8</a:t>
              </a:r>
              <a:endParaRPr lang="zh-CN" altLang="en-US" sz="1600" dirty="0"/>
            </a:p>
          </p:txBody>
        </p:sp>
        <p:sp>
          <p:nvSpPr>
            <p:cNvPr id="158" name="矩形 157"/>
            <p:cNvSpPr/>
            <p:nvPr/>
          </p:nvSpPr>
          <p:spPr bwMode="auto">
            <a:xfrm>
              <a:off x="2267745" y="4077071"/>
              <a:ext cx="864093" cy="21328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421770"/>
            </a:xfrm>
            <a:prstGeom prst="rect">
              <a:avLst/>
            </a:prstGeom>
            <a:noFill/>
          </p:spPr>
          <p:txBody>
            <a:bodyPr wrap="square" rtlCol="0">
              <a:spAutoFit/>
            </a:bodyPr>
            <a:lstStyle/>
            <a:p>
              <a:r>
                <a:rPr lang="en-US" altLang="zh-CN" sz="1600" dirty="0"/>
                <a:t>2</a:t>
              </a:r>
              <a:endParaRPr lang="zh-CN" altLang="en-US" sz="1600" dirty="0"/>
            </a:p>
          </p:txBody>
        </p:sp>
        <p:sp>
          <p:nvSpPr>
            <p:cNvPr id="162" name="TextBox 161"/>
            <p:cNvSpPr txBox="1"/>
            <p:nvPr/>
          </p:nvSpPr>
          <p:spPr>
            <a:xfrm>
              <a:off x="2483769" y="4653136"/>
              <a:ext cx="432047" cy="421770"/>
            </a:xfrm>
            <a:prstGeom prst="rect">
              <a:avLst/>
            </a:prstGeom>
            <a:noFill/>
          </p:spPr>
          <p:txBody>
            <a:bodyPr wrap="square" rtlCol="0">
              <a:spAutoFit/>
            </a:bodyPr>
            <a:lstStyle/>
            <a:p>
              <a:r>
                <a:rPr lang="en-US" altLang="zh-CN" sz="1600" dirty="0"/>
                <a:t>6</a:t>
              </a:r>
              <a:endParaRPr lang="zh-CN" altLang="en-US" sz="1600" dirty="0"/>
            </a:p>
          </p:txBody>
        </p:sp>
        <p:sp>
          <p:nvSpPr>
            <p:cNvPr id="163" name="矩形 162"/>
            <p:cNvSpPr/>
            <p:nvPr/>
          </p:nvSpPr>
          <p:spPr bwMode="auto">
            <a:xfrm>
              <a:off x="3563887" y="4077071"/>
              <a:ext cx="936104" cy="213277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421770"/>
            </a:xfrm>
            <a:prstGeom prst="rect">
              <a:avLst/>
            </a:prstGeom>
            <a:noFill/>
          </p:spPr>
          <p:txBody>
            <a:bodyPr wrap="square" rtlCol="0">
              <a:spAutoFit/>
            </a:bodyPr>
            <a:lstStyle/>
            <a:p>
              <a:r>
                <a:rPr lang="en-US" altLang="zh-CN" sz="1600" dirty="0"/>
                <a:t>7</a:t>
              </a:r>
              <a:endParaRPr lang="zh-CN" altLang="en-US" sz="1600" dirty="0"/>
            </a:p>
          </p:txBody>
        </p:sp>
        <p:sp>
          <p:nvSpPr>
            <p:cNvPr id="167" name="TextBox 166"/>
            <p:cNvSpPr txBox="1"/>
            <p:nvPr/>
          </p:nvSpPr>
          <p:spPr>
            <a:xfrm>
              <a:off x="3779911" y="4653136"/>
              <a:ext cx="432047" cy="421770"/>
            </a:xfrm>
            <a:prstGeom prst="rect">
              <a:avLst/>
            </a:prstGeom>
            <a:noFill/>
          </p:spPr>
          <p:txBody>
            <a:bodyPr wrap="square" rtlCol="0">
              <a:spAutoFit/>
            </a:bodyPr>
            <a:lstStyle/>
            <a:p>
              <a:r>
                <a:rPr lang="en-US" altLang="zh-CN" sz="1600" dirty="0"/>
                <a:t>3</a:t>
              </a:r>
              <a:endParaRPr lang="zh-CN" altLang="en-US" sz="1600" dirty="0"/>
            </a:p>
          </p:txBody>
        </p:sp>
        <p:sp>
          <p:nvSpPr>
            <p:cNvPr id="168" name="矩形 167"/>
            <p:cNvSpPr/>
            <p:nvPr/>
          </p:nvSpPr>
          <p:spPr bwMode="auto">
            <a:xfrm>
              <a:off x="6084167" y="4077071"/>
              <a:ext cx="936103" cy="213275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421770"/>
            </a:xfrm>
            <a:prstGeom prst="rect">
              <a:avLst/>
            </a:prstGeom>
            <a:noFill/>
          </p:spPr>
          <p:txBody>
            <a:bodyPr wrap="square" rtlCol="0">
              <a:spAutoFit/>
            </a:bodyPr>
            <a:lstStyle/>
            <a:p>
              <a:r>
                <a:rPr lang="en-US" altLang="zh-CN" sz="1600" dirty="0"/>
                <a:t>33</a:t>
              </a:r>
              <a:endParaRPr lang="zh-CN" altLang="en-US" sz="1600" dirty="0"/>
            </a:p>
          </p:txBody>
        </p:sp>
        <p:sp>
          <p:nvSpPr>
            <p:cNvPr id="172" name="TextBox 171"/>
            <p:cNvSpPr txBox="1"/>
            <p:nvPr/>
          </p:nvSpPr>
          <p:spPr>
            <a:xfrm>
              <a:off x="6300191" y="4653136"/>
              <a:ext cx="432047" cy="421770"/>
            </a:xfrm>
            <a:prstGeom prst="rect">
              <a:avLst/>
            </a:prstGeom>
            <a:noFill/>
          </p:spPr>
          <p:txBody>
            <a:bodyPr wrap="square" rtlCol="0">
              <a:spAutoFit/>
            </a:bodyPr>
            <a:lstStyle/>
            <a:p>
              <a:r>
                <a:rPr lang="en-US" altLang="zh-CN" sz="1600" dirty="0"/>
                <a:t>1</a:t>
              </a:r>
              <a:endParaRPr lang="zh-CN" altLang="en-US" sz="1600" dirty="0"/>
            </a:p>
          </p:txBody>
        </p:sp>
        <p:sp>
          <p:nvSpPr>
            <p:cNvPr id="173" name="矩形 172"/>
            <p:cNvSpPr/>
            <p:nvPr/>
          </p:nvSpPr>
          <p:spPr bwMode="auto">
            <a:xfrm>
              <a:off x="7380312" y="4077071"/>
              <a:ext cx="936103" cy="21327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421770"/>
            </a:xfrm>
            <a:prstGeom prst="rect">
              <a:avLst/>
            </a:prstGeom>
            <a:noFill/>
          </p:spPr>
          <p:txBody>
            <a:bodyPr wrap="square" rtlCol="0">
              <a:spAutoFit/>
            </a:bodyPr>
            <a:lstStyle/>
            <a:p>
              <a:r>
                <a:rPr lang="en-US" altLang="zh-CN" sz="1600" dirty="0"/>
                <a:t>78</a:t>
              </a:r>
              <a:endParaRPr lang="zh-CN" altLang="en-US" sz="1600" dirty="0"/>
            </a:p>
          </p:txBody>
        </p:sp>
        <p:sp>
          <p:nvSpPr>
            <p:cNvPr id="177" name="TextBox 176"/>
            <p:cNvSpPr txBox="1"/>
            <p:nvPr/>
          </p:nvSpPr>
          <p:spPr>
            <a:xfrm>
              <a:off x="7596336" y="4653136"/>
              <a:ext cx="432047" cy="421770"/>
            </a:xfrm>
            <a:prstGeom prst="rect">
              <a:avLst/>
            </a:prstGeom>
            <a:noFill/>
          </p:spPr>
          <p:txBody>
            <a:bodyPr wrap="square" rtlCol="0">
              <a:spAutoFit/>
            </a:bodyPr>
            <a:lstStyle/>
            <a:p>
              <a:r>
                <a:rPr lang="en-US" altLang="zh-CN" sz="1600" dirty="0"/>
                <a:t>0</a:t>
              </a:r>
              <a:endParaRPr lang="zh-CN" altLang="en-US" sz="160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7"/>
              <a:ext cx="683568" cy="345085"/>
            </a:xfrm>
            <a:prstGeom prst="rect">
              <a:avLst/>
            </a:prstGeom>
            <a:noFill/>
          </p:spPr>
          <p:txBody>
            <a:bodyPr wrap="square" rtlCol="0">
              <a:spAutoFit/>
            </a:bodyPr>
            <a:lstStyle/>
            <a:p>
              <a:r>
                <a:rPr lang="en-US" altLang="zh-CN" sz="1200" dirty="0"/>
                <a:t>NULL</a:t>
              </a:r>
              <a:endParaRPr lang="zh-CN" altLang="en-US" sz="1200" dirty="0"/>
            </a:p>
          </p:txBody>
        </p:sp>
        <p:sp>
          <p:nvSpPr>
            <p:cNvPr id="184" name="矩形 183"/>
            <p:cNvSpPr/>
            <p:nvPr/>
          </p:nvSpPr>
          <p:spPr bwMode="auto">
            <a:xfrm>
              <a:off x="1115615" y="5201814"/>
              <a:ext cx="936104" cy="20430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5"/>
              <a:ext cx="432047" cy="421770"/>
            </a:xfrm>
            <a:prstGeom prst="rect">
              <a:avLst/>
            </a:prstGeom>
            <a:noFill/>
          </p:spPr>
          <p:txBody>
            <a:bodyPr wrap="square" rtlCol="0">
              <a:spAutoFit/>
            </a:bodyPr>
            <a:lstStyle/>
            <a:p>
              <a:r>
                <a:rPr lang="en-US" altLang="zh-CN" sz="1600" dirty="0"/>
                <a:t>43</a:t>
              </a:r>
              <a:endParaRPr lang="zh-CN" altLang="en-US" sz="1600" dirty="0"/>
            </a:p>
          </p:txBody>
        </p:sp>
        <p:sp>
          <p:nvSpPr>
            <p:cNvPr id="188" name="TextBox 187"/>
            <p:cNvSpPr txBox="1"/>
            <p:nvPr/>
          </p:nvSpPr>
          <p:spPr>
            <a:xfrm>
              <a:off x="1331639" y="5777880"/>
              <a:ext cx="432047" cy="421770"/>
            </a:xfrm>
            <a:prstGeom prst="rect">
              <a:avLst/>
            </a:prstGeom>
            <a:noFill/>
          </p:spPr>
          <p:txBody>
            <a:bodyPr wrap="square" rtlCol="0">
              <a:spAutoFit/>
            </a:bodyPr>
            <a:lstStyle/>
            <a:p>
              <a:r>
                <a:rPr lang="en-US" altLang="zh-CN" sz="1600" dirty="0"/>
                <a:t>7</a:t>
              </a:r>
              <a:endParaRPr lang="zh-CN" altLang="en-US" sz="1600" dirty="0"/>
            </a:p>
          </p:txBody>
        </p:sp>
        <p:sp>
          <p:nvSpPr>
            <p:cNvPr id="189" name="矩形 188"/>
            <p:cNvSpPr/>
            <p:nvPr/>
          </p:nvSpPr>
          <p:spPr bwMode="auto">
            <a:xfrm>
              <a:off x="4788023" y="5201815"/>
              <a:ext cx="936104" cy="2043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421770"/>
            </a:xfrm>
            <a:prstGeom prst="rect">
              <a:avLst/>
            </a:prstGeom>
            <a:noFill/>
          </p:spPr>
          <p:txBody>
            <a:bodyPr wrap="square" rtlCol="0">
              <a:spAutoFit/>
            </a:bodyPr>
            <a:lstStyle/>
            <a:p>
              <a:r>
                <a:rPr lang="en-US" altLang="zh-CN" sz="1600" dirty="0"/>
                <a:t>4</a:t>
              </a:r>
              <a:endParaRPr lang="zh-CN" altLang="en-US" sz="1600" dirty="0"/>
            </a:p>
          </p:txBody>
        </p:sp>
        <p:sp>
          <p:nvSpPr>
            <p:cNvPr id="193" name="TextBox 192"/>
            <p:cNvSpPr txBox="1"/>
            <p:nvPr/>
          </p:nvSpPr>
          <p:spPr>
            <a:xfrm>
              <a:off x="5004047" y="5777881"/>
              <a:ext cx="432047" cy="421770"/>
            </a:xfrm>
            <a:prstGeom prst="rect">
              <a:avLst/>
            </a:prstGeom>
            <a:noFill/>
          </p:spPr>
          <p:txBody>
            <a:bodyPr wrap="square" rtlCol="0">
              <a:spAutoFit/>
            </a:bodyPr>
            <a:lstStyle/>
            <a:p>
              <a:r>
                <a:rPr lang="en-US" altLang="zh-CN" sz="1600" dirty="0"/>
                <a:t>2</a:t>
              </a:r>
              <a:endParaRPr lang="zh-CN" altLang="en-US" sz="160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1030288" y="1095985"/>
            <a:ext cx="7776864" cy="864096"/>
          </a:xfrm>
        </p:spPr>
        <p:txBody>
          <a:bodyPr/>
          <a:lstStyle/>
          <a:p>
            <a:r>
              <a:rPr lang="zh-CN" altLang="en-US" sz="2000" dirty="0">
                <a:latin typeface="楷体" pitchFamily="49" charset="-122"/>
                <a:ea typeface="楷体" pitchFamily="49" charset="-122"/>
              </a:rPr>
              <a:t>将第二个多项式的一个节点加到第一个多项式中有下面几种情况</a:t>
            </a:r>
            <a:endParaRPr lang="en-US" altLang="zh-CN" sz="2000" dirty="0">
              <a:latin typeface="楷体" pitchFamily="49" charset="-122"/>
              <a:ea typeface="楷体" pitchFamily="49" charset="-122"/>
            </a:endParaRPr>
          </a:p>
          <a:p>
            <a:pPr lvl="1"/>
            <a:r>
              <a:rPr lang="zh-CN" altLang="en-US" sz="1800" dirty="0"/>
              <a:t>第一个多项式中存在相同指数的节点</a:t>
            </a:r>
            <a:r>
              <a:rPr lang="en-US" altLang="zh-CN" sz="1800" dirty="0"/>
              <a:t>: </a:t>
            </a:r>
            <a:r>
              <a:rPr lang="zh-CN" altLang="en-US" sz="1800" dirty="0"/>
              <a:t>系数直接相加</a:t>
            </a:r>
            <a:endParaRPr lang="zh-CN" altLang="en-US" sz="1800" dirty="0">
              <a:latin typeface="楷体" pitchFamily="49" charset="-122"/>
              <a:ea typeface="楷体" pitchFamily="49" charset="-122"/>
            </a:endParaRPr>
          </a:p>
        </p:txBody>
      </p:sp>
      <p:sp>
        <p:nvSpPr>
          <p:cNvPr id="4" name="页脚占位符 3"/>
          <p:cNvSpPr>
            <a:spLocks noGrp="1"/>
          </p:cNvSpPr>
          <p:nvPr>
            <p:ph type="ftr" sz="quarter" idx="11"/>
          </p:nvPr>
        </p:nvSpPr>
        <p:spPr>
          <a:xfrm>
            <a:off x="2774571" y="6140326"/>
            <a:ext cx="4114800" cy="365125"/>
          </a:xfrm>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83</a:t>
            </a:fld>
            <a:endParaRPr lang="en-US" altLang="zh-CN"/>
          </a:p>
        </p:txBody>
      </p:sp>
      <p:cxnSp>
        <p:nvCxnSpPr>
          <p:cNvPr id="32" name="直接箭头连接符 31"/>
          <p:cNvCxnSpPr/>
          <p:nvPr/>
        </p:nvCxnSpPr>
        <p:spPr bwMode="auto">
          <a:xfrm>
            <a:off x="2959763" y="2636912"/>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2527715" y="2420888"/>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34" name="TextBox 33"/>
          <p:cNvSpPr txBox="1"/>
          <p:nvPr/>
        </p:nvSpPr>
        <p:spPr>
          <a:xfrm>
            <a:off x="3607836" y="2492896"/>
            <a:ext cx="614271" cy="338554"/>
          </a:xfrm>
          <a:prstGeom prst="rect">
            <a:avLst/>
          </a:prstGeom>
          <a:noFill/>
        </p:spPr>
        <p:txBody>
          <a:bodyPr wrap="none" rtlCol="0">
            <a:spAutoFit/>
          </a:bodyPr>
          <a:lstStyle/>
          <a:p>
            <a:r>
              <a:rPr lang="en-US" altLang="zh-CN" sz="1600" dirty="0"/>
              <a:t>NULL</a:t>
            </a:r>
            <a:endParaRPr lang="zh-CN" altLang="en-US" sz="1600" dirty="0"/>
          </a:p>
        </p:txBody>
      </p:sp>
      <p:sp>
        <p:nvSpPr>
          <p:cNvPr id="35" name="TextBox 34"/>
          <p:cNvSpPr txBox="1"/>
          <p:nvPr/>
        </p:nvSpPr>
        <p:spPr>
          <a:xfrm>
            <a:off x="2167675" y="2276872"/>
            <a:ext cx="277640" cy="338554"/>
          </a:xfrm>
          <a:prstGeom prst="rect">
            <a:avLst/>
          </a:prstGeom>
          <a:noFill/>
        </p:spPr>
        <p:txBody>
          <a:bodyPr wrap="none" rtlCol="0">
            <a:spAutoFit/>
          </a:bodyPr>
          <a:lstStyle/>
          <a:p>
            <a:r>
              <a:rPr lang="en-US" altLang="zh-CN" sz="1600" dirty="0"/>
              <a:t>q</a:t>
            </a:r>
            <a:endParaRPr lang="zh-CN" altLang="en-US" sz="1600" dirty="0"/>
          </a:p>
        </p:txBody>
      </p:sp>
      <p:grpSp>
        <p:nvGrpSpPr>
          <p:cNvPr id="14" name="组合 38"/>
          <p:cNvGrpSpPr/>
          <p:nvPr/>
        </p:nvGrpSpPr>
        <p:grpSpPr>
          <a:xfrm>
            <a:off x="1807636" y="1628800"/>
            <a:ext cx="7022983" cy="850662"/>
            <a:chOff x="1619672" y="1916832"/>
            <a:chExt cx="7022983" cy="850662"/>
          </a:xfrm>
        </p:grpSpPr>
        <p:sp>
          <p:nvSpPr>
            <p:cNvPr id="6" name="流程图: 联系 5"/>
            <p:cNvSpPr/>
            <p:nvPr/>
          </p:nvSpPr>
          <p:spPr bwMode="auto">
            <a:xfrm>
              <a:off x="233975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7" name="流程图: 联系 6"/>
            <p:cNvSpPr/>
            <p:nvPr/>
          </p:nvSpPr>
          <p:spPr bwMode="auto">
            <a:xfrm>
              <a:off x="3491880"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8" name="流程图: 联系 7"/>
            <p:cNvSpPr/>
            <p:nvPr/>
          </p:nvSpPr>
          <p:spPr bwMode="auto">
            <a:xfrm>
              <a:off x="4644008"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9" name="直接箭头连接符 8"/>
            <p:cNvCxnSpPr>
              <a:stCxn id="6" idx="6"/>
              <a:endCxn id="7" idx="2"/>
            </p:cNvCxnSpPr>
            <p:nvPr/>
          </p:nvCxnSpPr>
          <p:spPr bwMode="auto">
            <a:xfrm>
              <a:off x="2599518" y="2486179"/>
              <a:ext cx="892362"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5" name="流程图: 联系 14"/>
            <p:cNvSpPr/>
            <p:nvPr/>
          </p:nvSpPr>
          <p:spPr bwMode="auto">
            <a:xfrm>
              <a:off x="558011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6" name="TextBox 15"/>
            <p:cNvSpPr txBox="1"/>
            <p:nvPr/>
          </p:nvSpPr>
          <p:spPr>
            <a:xfrm>
              <a:off x="406794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8" name="TextBox 17"/>
            <p:cNvSpPr txBox="1"/>
            <p:nvPr/>
          </p:nvSpPr>
          <p:spPr>
            <a:xfrm>
              <a:off x="622818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9" name="TextBox 18"/>
            <p:cNvSpPr txBox="1"/>
            <p:nvPr/>
          </p:nvSpPr>
          <p:spPr>
            <a:xfrm>
              <a:off x="1619672" y="1988840"/>
              <a:ext cx="556563" cy="338554"/>
            </a:xfrm>
            <a:prstGeom prst="rect">
              <a:avLst/>
            </a:prstGeom>
            <a:noFill/>
          </p:spPr>
          <p:txBody>
            <a:bodyPr wrap="none" rtlCol="0">
              <a:spAutoFit/>
            </a:bodyPr>
            <a:lstStyle/>
            <a:p>
              <a:r>
                <a:rPr lang="en-US" altLang="zh-CN" sz="1600" dirty="0"/>
                <a:t>head</a:t>
              </a:r>
              <a:endParaRPr lang="zh-CN" altLang="en-US" sz="1600" dirty="0"/>
            </a:p>
          </p:txBody>
        </p:sp>
        <p:sp>
          <p:nvSpPr>
            <p:cNvPr id="20" name="TextBox 19"/>
            <p:cNvSpPr txBox="1"/>
            <p:nvPr/>
          </p:nvSpPr>
          <p:spPr>
            <a:xfrm>
              <a:off x="4211960" y="1916832"/>
              <a:ext cx="370614" cy="338554"/>
            </a:xfrm>
            <a:prstGeom prst="rect">
              <a:avLst/>
            </a:prstGeom>
            <a:noFill/>
          </p:spPr>
          <p:txBody>
            <a:bodyPr wrap="none" rtlCol="0">
              <a:spAutoFit/>
            </a:bodyPr>
            <a:lstStyle/>
            <a:p>
              <a:r>
                <a:rPr lang="en-US" altLang="zh-CN" sz="1600" dirty="0"/>
                <a:t>p0</a:t>
              </a:r>
              <a:endParaRPr lang="zh-CN" altLang="en-US" sz="1600" dirty="0"/>
            </a:p>
          </p:txBody>
        </p:sp>
        <p:sp>
          <p:nvSpPr>
            <p:cNvPr id="21" name="TextBox 20"/>
            <p:cNvSpPr txBox="1"/>
            <p:nvPr/>
          </p:nvSpPr>
          <p:spPr>
            <a:xfrm>
              <a:off x="5148064" y="1916832"/>
              <a:ext cx="277640" cy="338554"/>
            </a:xfrm>
            <a:prstGeom prst="rect">
              <a:avLst/>
            </a:prstGeom>
            <a:noFill/>
          </p:spPr>
          <p:txBody>
            <a:bodyPr wrap="none" rtlCol="0">
              <a:spAutoFit/>
            </a:bodyPr>
            <a:lstStyle/>
            <a:p>
              <a:r>
                <a:rPr lang="en-US" altLang="zh-CN" sz="1600" dirty="0"/>
                <a:t>p</a:t>
              </a:r>
              <a:endParaRPr lang="zh-CN" altLang="en-US" sz="1600" dirty="0"/>
            </a:p>
          </p:txBody>
        </p:sp>
        <p:cxnSp>
          <p:nvCxnSpPr>
            <p:cNvPr id="23" name="直接箭头连接符 22"/>
            <p:cNvCxnSpPr>
              <a:endCxn id="8" idx="1"/>
            </p:cNvCxnSpPr>
            <p:nvPr/>
          </p:nvCxnSpPr>
          <p:spPr bwMode="auto">
            <a:xfrm>
              <a:off x="4499992" y="2132856"/>
              <a:ext cx="182058" cy="154403"/>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614271" cy="338554"/>
            </a:xfrm>
            <a:prstGeom prst="rect">
              <a:avLst/>
            </a:prstGeom>
            <a:noFill/>
          </p:spPr>
          <p:txBody>
            <a:bodyPr wrap="none" rtlCol="0">
              <a:spAutoFit/>
            </a:bodyPr>
            <a:lstStyle/>
            <a:p>
              <a:r>
                <a:rPr lang="en-US" altLang="zh-CN" sz="1600" dirty="0"/>
                <a:t>NULL</a:t>
              </a:r>
              <a:endParaRPr lang="zh-CN" altLang="en-US" sz="1600" dirty="0"/>
            </a:p>
          </p:txBody>
        </p:sp>
      </p:grpSp>
      <p:cxnSp>
        <p:nvCxnSpPr>
          <p:cNvPr id="38" name="直接箭头连接符 37"/>
          <p:cNvCxnSpPr/>
          <p:nvPr/>
        </p:nvCxnSpPr>
        <p:spPr bwMode="auto">
          <a:xfrm>
            <a:off x="2383699" y="249289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871531" y="2780928"/>
            <a:ext cx="7056784" cy="369332"/>
          </a:xfrm>
          <a:prstGeom prst="rect">
            <a:avLst/>
          </a:prstGeom>
        </p:spPr>
        <p:txBody>
          <a:bodyPr wrap="square">
            <a:spAutoFit/>
          </a:bodyPr>
          <a:lstStyle/>
          <a:p>
            <a:pPr lvl="1">
              <a:buFont typeface="Arial" pitchFamily="34" charset="0"/>
              <a:buChar char="•"/>
            </a:pPr>
            <a:r>
              <a:rPr lang="zh-CN" altLang="en-US" dirty="0">
                <a:latin typeface="楷体" pitchFamily="49" charset="-122"/>
                <a:ea typeface="楷体" pitchFamily="49" charset="-122"/>
              </a:rPr>
              <a:t> 第一个多项式中不存在相同指数的节点</a:t>
            </a:r>
            <a:r>
              <a:rPr lang="en-US" altLang="zh-CN" dirty="0">
                <a:latin typeface="楷体" pitchFamily="49" charset="-122"/>
                <a:ea typeface="楷体" pitchFamily="49" charset="-122"/>
              </a:rPr>
              <a:t>: </a:t>
            </a:r>
            <a:r>
              <a:rPr lang="zh-CN" altLang="en-US" dirty="0">
                <a:latin typeface="楷体" pitchFamily="49" charset="-122"/>
                <a:ea typeface="楷体" pitchFamily="49" charset="-122"/>
              </a:rPr>
              <a:t>插入到某个节点前</a:t>
            </a:r>
          </a:p>
        </p:txBody>
      </p:sp>
      <p:cxnSp>
        <p:nvCxnSpPr>
          <p:cNvPr id="64" name="直接箭头连接符 63"/>
          <p:cNvCxnSpPr/>
          <p:nvPr/>
        </p:nvCxnSpPr>
        <p:spPr bwMode="auto">
          <a:xfrm>
            <a:off x="2959763" y="4077072"/>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2527715" y="3861048"/>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66" name="TextBox 65"/>
          <p:cNvSpPr txBox="1"/>
          <p:nvPr/>
        </p:nvSpPr>
        <p:spPr>
          <a:xfrm>
            <a:off x="3607836" y="3933056"/>
            <a:ext cx="614271" cy="338554"/>
          </a:xfrm>
          <a:prstGeom prst="rect">
            <a:avLst/>
          </a:prstGeom>
          <a:noFill/>
        </p:spPr>
        <p:txBody>
          <a:bodyPr wrap="none" rtlCol="0">
            <a:spAutoFit/>
          </a:bodyPr>
          <a:lstStyle/>
          <a:p>
            <a:r>
              <a:rPr lang="en-US" altLang="zh-CN" sz="1600" dirty="0"/>
              <a:t>NULL</a:t>
            </a:r>
            <a:endParaRPr lang="zh-CN" altLang="en-US" sz="1600" dirty="0"/>
          </a:p>
        </p:txBody>
      </p:sp>
      <p:sp>
        <p:nvSpPr>
          <p:cNvPr id="67" name="TextBox 66"/>
          <p:cNvSpPr txBox="1"/>
          <p:nvPr/>
        </p:nvSpPr>
        <p:spPr>
          <a:xfrm>
            <a:off x="2095667" y="3717032"/>
            <a:ext cx="277640" cy="338554"/>
          </a:xfrm>
          <a:prstGeom prst="rect">
            <a:avLst/>
          </a:prstGeom>
          <a:noFill/>
        </p:spPr>
        <p:txBody>
          <a:bodyPr wrap="none" rtlCol="0">
            <a:spAutoFit/>
          </a:bodyPr>
          <a:lstStyle/>
          <a:p>
            <a:r>
              <a:rPr lang="en-US" altLang="zh-CN" sz="1600" dirty="0"/>
              <a:t>q</a:t>
            </a:r>
            <a:endParaRPr lang="zh-CN" altLang="en-US" sz="1600" dirty="0"/>
          </a:p>
        </p:txBody>
      </p:sp>
      <p:grpSp>
        <p:nvGrpSpPr>
          <p:cNvPr id="17" name="组合 67"/>
          <p:cNvGrpSpPr/>
          <p:nvPr/>
        </p:nvGrpSpPr>
        <p:grpSpPr>
          <a:xfrm>
            <a:off x="1807636" y="3068960"/>
            <a:ext cx="7022983" cy="850662"/>
            <a:chOff x="1619672" y="1916832"/>
            <a:chExt cx="7022983" cy="850662"/>
          </a:xfrm>
        </p:grpSpPr>
        <p:sp>
          <p:nvSpPr>
            <p:cNvPr id="69" name="流程图: 联系 68"/>
            <p:cNvSpPr/>
            <p:nvPr/>
          </p:nvSpPr>
          <p:spPr bwMode="auto">
            <a:xfrm>
              <a:off x="233975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70" name="流程图: 联系 69"/>
            <p:cNvSpPr/>
            <p:nvPr/>
          </p:nvSpPr>
          <p:spPr bwMode="auto">
            <a:xfrm>
              <a:off x="3491880"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71" name="流程图: 联系 70"/>
            <p:cNvSpPr/>
            <p:nvPr/>
          </p:nvSpPr>
          <p:spPr bwMode="auto">
            <a:xfrm>
              <a:off x="4644008"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72" name="直接箭头连接符 71"/>
            <p:cNvCxnSpPr>
              <a:stCxn id="69" idx="6"/>
              <a:endCxn id="70" idx="2"/>
            </p:cNvCxnSpPr>
            <p:nvPr/>
          </p:nvCxnSpPr>
          <p:spPr bwMode="auto">
            <a:xfrm>
              <a:off x="2599518" y="2486179"/>
              <a:ext cx="892362"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77" name="流程图: 联系 76"/>
            <p:cNvSpPr/>
            <p:nvPr/>
          </p:nvSpPr>
          <p:spPr bwMode="auto">
            <a:xfrm>
              <a:off x="558011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78" name="TextBox 77"/>
            <p:cNvSpPr txBox="1"/>
            <p:nvPr/>
          </p:nvSpPr>
          <p:spPr>
            <a:xfrm>
              <a:off x="406794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79" name="TextBox 78"/>
            <p:cNvSpPr txBox="1"/>
            <p:nvPr/>
          </p:nvSpPr>
          <p:spPr>
            <a:xfrm>
              <a:off x="622818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80" name="TextBox 79"/>
            <p:cNvSpPr txBox="1"/>
            <p:nvPr/>
          </p:nvSpPr>
          <p:spPr>
            <a:xfrm>
              <a:off x="1619672" y="1988840"/>
              <a:ext cx="556563" cy="338554"/>
            </a:xfrm>
            <a:prstGeom prst="rect">
              <a:avLst/>
            </a:prstGeom>
            <a:noFill/>
          </p:spPr>
          <p:txBody>
            <a:bodyPr wrap="none" rtlCol="0">
              <a:spAutoFit/>
            </a:bodyPr>
            <a:lstStyle/>
            <a:p>
              <a:r>
                <a:rPr lang="en-US" altLang="zh-CN" sz="1600" dirty="0"/>
                <a:t>head</a:t>
              </a:r>
              <a:endParaRPr lang="zh-CN" altLang="en-US" sz="1600" dirty="0"/>
            </a:p>
          </p:txBody>
        </p:sp>
        <p:sp>
          <p:nvSpPr>
            <p:cNvPr id="81" name="TextBox 80"/>
            <p:cNvSpPr txBox="1"/>
            <p:nvPr/>
          </p:nvSpPr>
          <p:spPr>
            <a:xfrm>
              <a:off x="4211960" y="1916832"/>
              <a:ext cx="370614" cy="338554"/>
            </a:xfrm>
            <a:prstGeom prst="rect">
              <a:avLst/>
            </a:prstGeom>
            <a:noFill/>
          </p:spPr>
          <p:txBody>
            <a:bodyPr wrap="none" rtlCol="0">
              <a:spAutoFit/>
            </a:bodyPr>
            <a:lstStyle/>
            <a:p>
              <a:r>
                <a:rPr lang="en-US" altLang="zh-CN" sz="1600" dirty="0"/>
                <a:t>p0</a:t>
              </a:r>
              <a:endParaRPr lang="zh-CN" altLang="en-US" sz="1600" dirty="0"/>
            </a:p>
          </p:txBody>
        </p:sp>
        <p:sp>
          <p:nvSpPr>
            <p:cNvPr id="82" name="TextBox 81"/>
            <p:cNvSpPr txBox="1"/>
            <p:nvPr/>
          </p:nvSpPr>
          <p:spPr>
            <a:xfrm>
              <a:off x="5148064" y="1916832"/>
              <a:ext cx="277640" cy="338554"/>
            </a:xfrm>
            <a:prstGeom prst="rect">
              <a:avLst/>
            </a:prstGeom>
            <a:noFill/>
          </p:spPr>
          <p:txBody>
            <a:bodyPr wrap="none" rtlCol="0">
              <a:spAutoFit/>
            </a:bodyPr>
            <a:lstStyle/>
            <a:p>
              <a:r>
                <a:rPr lang="en-US" altLang="zh-CN" sz="1600" dirty="0"/>
                <a:t>p</a:t>
              </a:r>
              <a:endParaRPr lang="zh-CN" altLang="en-US" sz="1600" dirty="0"/>
            </a:p>
          </p:txBody>
        </p:sp>
        <p:cxnSp>
          <p:nvCxnSpPr>
            <p:cNvPr id="83" name="直接箭头连接符 82"/>
            <p:cNvCxnSpPr>
              <a:endCxn id="71" idx="1"/>
            </p:cNvCxnSpPr>
            <p:nvPr/>
          </p:nvCxnSpPr>
          <p:spPr bwMode="auto">
            <a:xfrm>
              <a:off x="4499992" y="2132856"/>
              <a:ext cx="182058" cy="154403"/>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614271" cy="338554"/>
            </a:xfrm>
            <a:prstGeom prst="rect">
              <a:avLst/>
            </a:prstGeom>
            <a:noFill/>
          </p:spPr>
          <p:txBody>
            <a:bodyPr wrap="none" rtlCol="0">
              <a:spAutoFit/>
            </a:bodyPr>
            <a:lstStyle/>
            <a:p>
              <a:r>
                <a:rPr lang="en-US" altLang="zh-CN" sz="1600" dirty="0"/>
                <a:t>NULL</a:t>
              </a:r>
              <a:endParaRPr lang="zh-CN" altLang="en-US" sz="1600" dirty="0"/>
            </a:p>
          </p:txBody>
        </p:sp>
      </p:grpSp>
      <p:cxnSp>
        <p:nvCxnSpPr>
          <p:cNvPr id="86" name="直接箭头连接符 85"/>
          <p:cNvCxnSpPr/>
          <p:nvPr/>
        </p:nvCxnSpPr>
        <p:spPr bwMode="auto">
          <a:xfrm>
            <a:off x="2383699" y="3861048"/>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2959763" y="537321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2527715" y="5157192"/>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12" name="TextBox 111"/>
          <p:cNvSpPr txBox="1"/>
          <p:nvPr/>
        </p:nvSpPr>
        <p:spPr>
          <a:xfrm>
            <a:off x="3679844" y="5229200"/>
            <a:ext cx="614271" cy="338554"/>
          </a:xfrm>
          <a:prstGeom prst="rect">
            <a:avLst/>
          </a:prstGeom>
          <a:noFill/>
        </p:spPr>
        <p:txBody>
          <a:bodyPr wrap="none" rtlCol="0">
            <a:spAutoFit/>
          </a:bodyPr>
          <a:lstStyle/>
          <a:p>
            <a:r>
              <a:rPr lang="en-US" altLang="zh-CN" sz="1600" dirty="0"/>
              <a:t>NULL</a:t>
            </a:r>
            <a:endParaRPr lang="zh-CN" altLang="en-US" sz="1600" dirty="0"/>
          </a:p>
        </p:txBody>
      </p:sp>
      <p:sp>
        <p:nvSpPr>
          <p:cNvPr id="113" name="TextBox 112"/>
          <p:cNvSpPr txBox="1"/>
          <p:nvPr/>
        </p:nvSpPr>
        <p:spPr>
          <a:xfrm>
            <a:off x="2095667" y="5013176"/>
            <a:ext cx="288032" cy="338554"/>
          </a:xfrm>
          <a:prstGeom prst="rect">
            <a:avLst/>
          </a:prstGeom>
          <a:noFill/>
        </p:spPr>
        <p:txBody>
          <a:bodyPr wrap="square" rtlCol="0">
            <a:spAutoFit/>
          </a:bodyPr>
          <a:lstStyle/>
          <a:p>
            <a:r>
              <a:rPr lang="en-US" altLang="zh-CN" sz="1600" dirty="0"/>
              <a:t>q</a:t>
            </a:r>
            <a:endParaRPr lang="zh-CN" altLang="en-US" sz="1600" dirty="0"/>
          </a:p>
        </p:txBody>
      </p:sp>
      <p:grpSp>
        <p:nvGrpSpPr>
          <p:cNvPr id="22" name="组合 113"/>
          <p:cNvGrpSpPr/>
          <p:nvPr/>
        </p:nvGrpSpPr>
        <p:grpSpPr>
          <a:xfrm>
            <a:off x="1807636" y="4365104"/>
            <a:ext cx="7022983" cy="850662"/>
            <a:chOff x="1619672" y="1916832"/>
            <a:chExt cx="7022983" cy="850662"/>
          </a:xfrm>
        </p:grpSpPr>
        <p:sp>
          <p:nvSpPr>
            <p:cNvPr id="115" name="流程图: 联系 114"/>
            <p:cNvSpPr/>
            <p:nvPr/>
          </p:nvSpPr>
          <p:spPr bwMode="auto">
            <a:xfrm>
              <a:off x="233975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16" name="流程图: 联系 115"/>
            <p:cNvSpPr/>
            <p:nvPr/>
          </p:nvSpPr>
          <p:spPr bwMode="auto">
            <a:xfrm>
              <a:off x="3491880"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17" name="流程图: 联系 116"/>
            <p:cNvSpPr/>
            <p:nvPr/>
          </p:nvSpPr>
          <p:spPr bwMode="auto">
            <a:xfrm>
              <a:off x="4644008"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18" name="直接箭头连接符 117"/>
            <p:cNvCxnSpPr>
              <a:stCxn id="115" idx="6"/>
              <a:endCxn id="116" idx="2"/>
            </p:cNvCxnSpPr>
            <p:nvPr/>
          </p:nvCxnSpPr>
          <p:spPr bwMode="auto">
            <a:xfrm>
              <a:off x="2599518" y="2486179"/>
              <a:ext cx="892362"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23" name="流程图: 联系 122"/>
            <p:cNvSpPr/>
            <p:nvPr/>
          </p:nvSpPr>
          <p:spPr bwMode="auto">
            <a:xfrm>
              <a:off x="558011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24" name="TextBox 123"/>
            <p:cNvSpPr txBox="1"/>
            <p:nvPr/>
          </p:nvSpPr>
          <p:spPr>
            <a:xfrm>
              <a:off x="406794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25" name="TextBox 124"/>
            <p:cNvSpPr txBox="1"/>
            <p:nvPr/>
          </p:nvSpPr>
          <p:spPr>
            <a:xfrm>
              <a:off x="622818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26" name="TextBox 125"/>
            <p:cNvSpPr txBox="1"/>
            <p:nvPr/>
          </p:nvSpPr>
          <p:spPr>
            <a:xfrm>
              <a:off x="1619672" y="1988840"/>
              <a:ext cx="556563" cy="338554"/>
            </a:xfrm>
            <a:prstGeom prst="rect">
              <a:avLst/>
            </a:prstGeom>
            <a:noFill/>
          </p:spPr>
          <p:txBody>
            <a:bodyPr wrap="none" rtlCol="0">
              <a:spAutoFit/>
            </a:bodyPr>
            <a:lstStyle/>
            <a:p>
              <a:r>
                <a:rPr lang="en-US" altLang="zh-CN" sz="1600" dirty="0"/>
                <a:t>head</a:t>
              </a:r>
              <a:endParaRPr lang="zh-CN" altLang="en-US" sz="1600" dirty="0"/>
            </a:p>
          </p:txBody>
        </p:sp>
        <p:sp>
          <p:nvSpPr>
            <p:cNvPr id="127" name="TextBox 126"/>
            <p:cNvSpPr txBox="1"/>
            <p:nvPr/>
          </p:nvSpPr>
          <p:spPr>
            <a:xfrm>
              <a:off x="4211960" y="1916832"/>
              <a:ext cx="370614" cy="338554"/>
            </a:xfrm>
            <a:prstGeom prst="rect">
              <a:avLst/>
            </a:prstGeom>
            <a:noFill/>
          </p:spPr>
          <p:txBody>
            <a:bodyPr wrap="none" rtlCol="0">
              <a:spAutoFit/>
            </a:bodyPr>
            <a:lstStyle/>
            <a:p>
              <a:r>
                <a:rPr lang="en-US" altLang="zh-CN" sz="1600" dirty="0"/>
                <a:t>p0</a:t>
              </a:r>
              <a:endParaRPr lang="zh-CN" altLang="en-US" sz="1600" dirty="0"/>
            </a:p>
          </p:txBody>
        </p:sp>
        <p:sp>
          <p:nvSpPr>
            <p:cNvPr id="128" name="TextBox 127"/>
            <p:cNvSpPr txBox="1"/>
            <p:nvPr/>
          </p:nvSpPr>
          <p:spPr>
            <a:xfrm>
              <a:off x="5148064" y="1916832"/>
              <a:ext cx="277640" cy="338554"/>
            </a:xfrm>
            <a:prstGeom prst="rect">
              <a:avLst/>
            </a:prstGeom>
            <a:noFill/>
          </p:spPr>
          <p:txBody>
            <a:bodyPr wrap="none" rtlCol="0">
              <a:spAutoFit/>
            </a:bodyPr>
            <a:lstStyle/>
            <a:p>
              <a:r>
                <a:rPr lang="en-US" altLang="zh-CN" sz="1600" dirty="0"/>
                <a:t>p</a:t>
              </a:r>
              <a:endParaRPr lang="zh-CN" altLang="en-US" sz="1600" dirty="0"/>
            </a:p>
          </p:txBody>
        </p:sp>
        <p:cxnSp>
          <p:nvCxnSpPr>
            <p:cNvPr id="129" name="直接箭头连接符 128"/>
            <p:cNvCxnSpPr>
              <a:endCxn id="117" idx="1"/>
            </p:cNvCxnSpPr>
            <p:nvPr/>
          </p:nvCxnSpPr>
          <p:spPr bwMode="auto">
            <a:xfrm>
              <a:off x="4499992" y="2132856"/>
              <a:ext cx="182058" cy="154403"/>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614271" cy="338554"/>
            </a:xfrm>
            <a:prstGeom prst="rect">
              <a:avLst/>
            </a:prstGeom>
            <a:noFill/>
          </p:spPr>
          <p:txBody>
            <a:bodyPr wrap="none" rtlCol="0">
              <a:spAutoFit/>
            </a:bodyPr>
            <a:lstStyle/>
            <a:p>
              <a:r>
                <a:rPr lang="en-US" altLang="zh-CN" sz="1600" dirty="0"/>
                <a:t>NULL</a:t>
              </a:r>
              <a:endParaRPr lang="zh-CN" altLang="en-US" sz="1600" dirty="0"/>
            </a:p>
          </p:txBody>
        </p:sp>
      </p:grpSp>
      <p:cxnSp>
        <p:nvCxnSpPr>
          <p:cNvPr id="132" name="直接箭头连接符 131"/>
          <p:cNvCxnSpPr/>
          <p:nvPr/>
        </p:nvCxnSpPr>
        <p:spPr bwMode="auto">
          <a:xfrm>
            <a:off x="2455707" y="5229200"/>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3103779" y="6400800"/>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2671731" y="6184776"/>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35" name="TextBox 134"/>
          <p:cNvSpPr txBox="1"/>
          <p:nvPr/>
        </p:nvSpPr>
        <p:spPr>
          <a:xfrm>
            <a:off x="3823860" y="6256784"/>
            <a:ext cx="614271" cy="338554"/>
          </a:xfrm>
          <a:prstGeom prst="rect">
            <a:avLst/>
          </a:prstGeom>
          <a:noFill/>
        </p:spPr>
        <p:txBody>
          <a:bodyPr wrap="none" rtlCol="0">
            <a:spAutoFit/>
          </a:bodyPr>
          <a:lstStyle/>
          <a:p>
            <a:r>
              <a:rPr lang="en-US" altLang="zh-CN" sz="1600" dirty="0"/>
              <a:t>NULL</a:t>
            </a:r>
            <a:endParaRPr lang="zh-CN" altLang="en-US" sz="1600" dirty="0"/>
          </a:p>
        </p:txBody>
      </p:sp>
      <p:sp>
        <p:nvSpPr>
          <p:cNvPr id="136" name="TextBox 135"/>
          <p:cNvSpPr txBox="1"/>
          <p:nvPr/>
        </p:nvSpPr>
        <p:spPr>
          <a:xfrm>
            <a:off x="2239683" y="6040760"/>
            <a:ext cx="288032" cy="338554"/>
          </a:xfrm>
          <a:prstGeom prst="rect">
            <a:avLst/>
          </a:prstGeom>
          <a:noFill/>
        </p:spPr>
        <p:txBody>
          <a:bodyPr wrap="square" rtlCol="0">
            <a:spAutoFit/>
          </a:bodyPr>
          <a:lstStyle/>
          <a:p>
            <a:r>
              <a:rPr lang="en-US" altLang="zh-CN" sz="1600" dirty="0"/>
              <a:t>q</a:t>
            </a:r>
            <a:endParaRPr lang="zh-CN" altLang="en-US" sz="1600" dirty="0"/>
          </a:p>
        </p:txBody>
      </p:sp>
      <p:grpSp>
        <p:nvGrpSpPr>
          <p:cNvPr id="24" name="组合 136"/>
          <p:cNvGrpSpPr/>
          <p:nvPr/>
        </p:nvGrpSpPr>
        <p:grpSpPr>
          <a:xfrm>
            <a:off x="1951652" y="5392688"/>
            <a:ext cx="7022983" cy="850662"/>
            <a:chOff x="1619672" y="1916832"/>
            <a:chExt cx="7022983" cy="850662"/>
          </a:xfrm>
        </p:grpSpPr>
        <p:sp>
          <p:nvSpPr>
            <p:cNvPr id="138" name="流程图: 联系 137"/>
            <p:cNvSpPr/>
            <p:nvPr/>
          </p:nvSpPr>
          <p:spPr bwMode="auto">
            <a:xfrm>
              <a:off x="233975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39" name="流程图: 联系 138"/>
            <p:cNvSpPr/>
            <p:nvPr/>
          </p:nvSpPr>
          <p:spPr bwMode="auto">
            <a:xfrm>
              <a:off x="3491880"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40" name="流程图: 联系 139"/>
            <p:cNvSpPr/>
            <p:nvPr/>
          </p:nvSpPr>
          <p:spPr bwMode="auto">
            <a:xfrm>
              <a:off x="4644008"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cxnSp>
          <p:nvCxnSpPr>
            <p:cNvPr id="141" name="直接箭头连接符 140"/>
            <p:cNvCxnSpPr>
              <a:stCxn id="138" idx="6"/>
              <a:endCxn id="139" idx="2"/>
            </p:cNvCxnSpPr>
            <p:nvPr/>
          </p:nvCxnSpPr>
          <p:spPr bwMode="auto">
            <a:xfrm>
              <a:off x="2599518" y="2486179"/>
              <a:ext cx="892362"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46" name="流程图: 联系 145"/>
            <p:cNvSpPr/>
            <p:nvPr/>
          </p:nvSpPr>
          <p:spPr bwMode="auto">
            <a:xfrm>
              <a:off x="5580112" y="2204864"/>
              <a:ext cx="259766" cy="56263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pitchFamily="2" charset="-122"/>
              </a:endParaRPr>
            </a:p>
          </p:txBody>
        </p:sp>
        <p:sp>
          <p:nvSpPr>
            <p:cNvPr id="147" name="TextBox 146"/>
            <p:cNvSpPr txBox="1"/>
            <p:nvPr/>
          </p:nvSpPr>
          <p:spPr>
            <a:xfrm>
              <a:off x="406794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48" name="TextBox 147"/>
            <p:cNvSpPr txBox="1"/>
            <p:nvPr/>
          </p:nvSpPr>
          <p:spPr>
            <a:xfrm>
              <a:off x="6228184" y="2132856"/>
              <a:ext cx="436338" cy="461665"/>
            </a:xfrm>
            <a:prstGeom prst="rect">
              <a:avLst/>
            </a:prstGeom>
            <a:noFill/>
          </p:spPr>
          <p:txBody>
            <a:bodyPr wrap="none" rtlCol="0">
              <a:spAutoFit/>
            </a:bodyPr>
            <a:lstStyle/>
            <a:p>
              <a:r>
                <a:rPr lang="en-US" altLang="zh-CN" sz="2400" dirty="0"/>
                <a:t>…</a:t>
              </a:r>
              <a:endParaRPr lang="zh-CN" altLang="en-US" sz="2400" dirty="0"/>
            </a:p>
          </p:txBody>
        </p:sp>
        <p:sp>
          <p:nvSpPr>
            <p:cNvPr id="149" name="TextBox 148"/>
            <p:cNvSpPr txBox="1"/>
            <p:nvPr/>
          </p:nvSpPr>
          <p:spPr>
            <a:xfrm>
              <a:off x="1619672" y="1988840"/>
              <a:ext cx="556563" cy="338554"/>
            </a:xfrm>
            <a:prstGeom prst="rect">
              <a:avLst/>
            </a:prstGeom>
            <a:noFill/>
          </p:spPr>
          <p:txBody>
            <a:bodyPr wrap="none" rtlCol="0">
              <a:spAutoFit/>
            </a:bodyPr>
            <a:lstStyle/>
            <a:p>
              <a:r>
                <a:rPr lang="en-US" altLang="zh-CN" sz="1600" dirty="0"/>
                <a:t>head</a:t>
              </a:r>
              <a:endParaRPr lang="zh-CN" altLang="en-US" sz="1600" dirty="0"/>
            </a:p>
          </p:txBody>
        </p:sp>
        <p:sp>
          <p:nvSpPr>
            <p:cNvPr id="150" name="TextBox 149"/>
            <p:cNvSpPr txBox="1"/>
            <p:nvPr/>
          </p:nvSpPr>
          <p:spPr>
            <a:xfrm>
              <a:off x="4211960" y="1916832"/>
              <a:ext cx="370614" cy="338554"/>
            </a:xfrm>
            <a:prstGeom prst="rect">
              <a:avLst/>
            </a:prstGeom>
            <a:noFill/>
          </p:spPr>
          <p:txBody>
            <a:bodyPr wrap="none" rtlCol="0">
              <a:spAutoFit/>
            </a:bodyPr>
            <a:lstStyle/>
            <a:p>
              <a:r>
                <a:rPr lang="en-US" altLang="zh-CN" sz="1600" dirty="0"/>
                <a:t>p0</a:t>
              </a:r>
              <a:endParaRPr lang="zh-CN" altLang="en-US" sz="1600" dirty="0"/>
            </a:p>
          </p:txBody>
        </p:sp>
        <p:sp>
          <p:nvSpPr>
            <p:cNvPr id="151" name="TextBox 150"/>
            <p:cNvSpPr txBox="1"/>
            <p:nvPr/>
          </p:nvSpPr>
          <p:spPr>
            <a:xfrm>
              <a:off x="5148064" y="1916832"/>
              <a:ext cx="277640" cy="338554"/>
            </a:xfrm>
            <a:prstGeom prst="rect">
              <a:avLst/>
            </a:prstGeom>
            <a:noFill/>
          </p:spPr>
          <p:txBody>
            <a:bodyPr wrap="none" rtlCol="0">
              <a:spAutoFit/>
            </a:bodyPr>
            <a:lstStyle/>
            <a:p>
              <a:r>
                <a:rPr lang="en-US" altLang="zh-CN" sz="1600" dirty="0"/>
                <a:t>p</a:t>
              </a:r>
              <a:endParaRPr lang="zh-CN" altLang="en-US" sz="1600" dirty="0"/>
            </a:p>
          </p:txBody>
        </p:sp>
        <p:cxnSp>
          <p:nvCxnSpPr>
            <p:cNvPr id="152" name="直接箭头连接符 151"/>
            <p:cNvCxnSpPr>
              <a:endCxn id="140" idx="1"/>
            </p:cNvCxnSpPr>
            <p:nvPr/>
          </p:nvCxnSpPr>
          <p:spPr bwMode="auto">
            <a:xfrm>
              <a:off x="4499992" y="2132856"/>
              <a:ext cx="182058" cy="154403"/>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614271" cy="338554"/>
            </a:xfrm>
            <a:prstGeom prst="rect">
              <a:avLst/>
            </a:prstGeom>
            <a:noFill/>
          </p:spPr>
          <p:txBody>
            <a:bodyPr wrap="none" rtlCol="0">
              <a:spAutoFit/>
            </a:bodyPr>
            <a:lstStyle/>
            <a:p>
              <a:r>
                <a:rPr lang="en-US" altLang="zh-CN" sz="1600" dirty="0"/>
                <a:t>NULL</a:t>
              </a:r>
              <a:endParaRPr lang="zh-CN" altLang="en-US" sz="1600" dirty="0"/>
            </a:p>
          </p:txBody>
        </p:sp>
      </p:grpSp>
      <p:cxnSp>
        <p:nvCxnSpPr>
          <p:cNvPr id="155" name="直接箭头连接符 154"/>
          <p:cNvCxnSpPr/>
          <p:nvPr/>
        </p:nvCxnSpPr>
        <p:spPr bwMode="auto">
          <a:xfrm>
            <a:off x="2599723" y="6256784"/>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接箭头连接符 98"/>
          <p:cNvCxnSpPr/>
          <p:nvPr/>
        </p:nvCxnSpPr>
        <p:spPr bwMode="auto">
          <a:xfrm>
            <a:off x="5120003" y="3573016"/>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00" name="直接箭头连接符 99"/>
          <p:cNvCxnSpPr/>
          <p:nvPr/>
        </p:nvCxnSpPr>
        <p:spPr bwMode="auto">
          <a:xfrm>
            <a:off x="4975987" y="3573016"/>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5480044" y="3919622"/>
            <a:ext cx="417915" cy="85442"/>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1015547" y="4149080"/>
            <a:ext cx="8208912" cy="369332"/>
          </a:xfrm>
          <a:prstGeom prst="rect">
            <a:avLst/>
          </a:prstGeom>
        </p:spPr>
        <p:txBody>
          <a:bodyPr wrap="square">
            <a:spAutoFit/>
          </a:bodyPr>
          <a:lstStyle/>
          <a:p>
            <a:pPr lvl="1">
              <a:buFont typeface="Arial" pitchFamily="34" charset="0"/>
              <a:buChar char="•"/>
            </a:pPr>
            <a:r>
              <a:rPr lang="zh-CN" altLang="en-US" dirty="0">
                <a:latin typeface="楷体" pitchFamily="49" charset="-122"/>
                <a:ea typeface="楷体" pitchFamily="49" charset="-122"/>
              </a:rPr>
              <a:t> 第一个多项式中不存在相同指数的节点</a:t>
            </a:r>
            <a:r>
              <a:rPr lang="en-US" altLang="zh-CN" dirty="0">
                <a:latin typeface="楷体" pitchFamily="49" charset="-122"/>
                <a:ea typeface="楷体" pitchFamily="49" charset="-122"/>
              </a:rPr>
              <a:t>: </a:t>
            </a:r>
            <a:r>
              <a:rPr lang="zh-CN" altLang="en-US" dirty="0">
                <a:latin typeface="楷体" pitchFamily="49" charset="-122"/>
                <a:ea typeface="楷体" pitchFamily="49" charset="-122"/>
              </a:rPr>
              <a:t>插入到头节点前，或尾结点后</a:t>
            </a:r>
          </a:p>
        </p:txBody>
      </p:sp>
      <p:cxnSp>
        <p:nvCxnSpPr>
          <p:cNvPr id="106" name="直接箭头连接符 105"/>
          <p:cNvCxnSpPr/>
          <p:nvPr/>
        </p:nvCxnSpPr>
        <p:spPr bwMode="auto">
          <a:xfrm>
            <a:off x="2023659" y="4941168"/>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1879643" y="4869160"/>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56" name="直接箭头连接符 155"/>
          <p:cNvCxnSpPr/>
          <p:nvPr/>
        </p:nvCxnSpPr>
        <p:spPr bwMode="auto">
          <a:xfrm flipV="1">
            <a:off x="2743739" y="5013176"/>
            <a:ext cx="0" cy="288032"/>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7712291" y="5877272"/>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61" name="直接箭头连接符 160"/>
          <p:cNvCxnSpPr/>
          <p:nvPr/>
        </p:nvCxnSpPr>
        <p:spPr bwMode="auto">
          <a:xfrm>
            <a:off x="7496267" y="5949280"/>
            <a:ext cx="504056" cy="360040"/>
          </a:xfrm>
          <a:prstGeom prst="straightConnector1">
            <a:avLst/>
          </a:prstGeom>
          <a:no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39 0.01921 L 0.34514 -0.08588 " pathEditMode="relative" rAng="0" ptsTypes="AA">
                                      <p:cBhvr>
                                        <p:cTn id="33" dur="2000" fill="hold"/>
                                        <p:tgtEl>
                                          <p:spTgt spid="33"/>
                                        </p:tgtEl>
                                        <p:attrNameLst>
                                          <p:attrName>ppt_x</p:attrName>
                                          <p:attrName>ppt_y</p:attrName>
                                        </p:attrNameLst>
                                      </p:cBhvr>
                                      <p:rCtr x="17300" y="-5300"/>
                                    </p:animMotion>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linds(horizontal)">
                                      <p:cBhvr>
                                        <p:cTn id="60" dur="500"/>
                                        <p:tgtEl>
                                          <p:spTgt spid="6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blinds(horizontal)">
                                      <p:cBhvr>
                                        <p:cTn id="66" dur="500"/>
                                        <p:tgtEl>
                                          <p:spTgt spid="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linds(horizontal)">
                                      <p:cBhvr>
                                        <p:cTn id="69" dur="500"/>
                                        <p:tgtEl>
                                          <p:spTgt spid="67"/>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linds(horizontal)">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29913 0 " pathEditMode="relative" ptsTypes="AA">
                                      <p:cBhvr>
                                        <p:cTn id="79" dur="2000" fill="hold"/>
                                        <p:tgtEl>
                                          <p:spTgt spid="6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blinds(horizontal)">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blinds(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linds(horizontal)">
                                      <p:cBhvr>
                                        <p:cTn id="99" dur="5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blinds(horizontal)">
                                      <p:cBhvr>
                                        <p:cTn id="102" dur="500"/>
                                        <p:tgtEl>
                                          <p:spTgt spid="1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blinds(horizontal)">
                                      <p:cBhvr>
                                        <p:cTn id="105" dur="500"/>
                                        <p:tgtEl>
                                          <p:spTgt spid="11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blinds(horizontal)">
                                      <p:cBhvr>
                                        <p:cTn id="108" dur="500"/>
                                        <p:tgtEl>
                                          <p:spTgt spid="113"/>
                                        </p:tgtEl>
                                      </p:cBhvr>
                                    </p:animEffect>
                                  </p:childTnLst>
                                </p:cTn>
                              </p:par>
                              <p:par>
                                <p:cTn id="109" presetID="3" presetClass="entr" presetSubtype="1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par>
                                <p:cTn id="112" presetID="3" presetClass="entr" presetSubtype="10" fill="hold"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blinds(horizontal)">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blinds(horizontal)">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blinds(horizontal)">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blinds(horizontal)">
                                      <p:cBhvr>
                                        <p:cTn id="129" dur="500"/>
                                        <p:tgtEl>
                                          <p:spTgt spid="10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9"/>
                                        </p:tgtEl>
                                        <p:attrNameLst>
                                          <p:attrName>style.visibility</p:attrName>
                                        </p:attrNameLst>
                                      </p:cBhvr>
                                      <p:to>
                                        <p:strVal val="visible"/>
                                      </p:to>
                                    </p:set>
                                    <p:animEffect transition="in" filter="blinds(horizontal)">
                                      <p:cBhvr>
                                        <p:cTn id="134" dur="500"/>
                                        <p:tgtEl>
                                          <p:spTgt spid="10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33"/>
                                        </p:tgtEl>
                                        <p:attrNameLst>
                                          <p:attrName>style.visibility</p:attrName>
                                        </p:attrNameLst>
                                      </p:cBhvr>
                                      <p:to>
                                        <p:strVal val="visible"/>
                                      </p:to>
                                    </p:set>
                                    <p:animEffect transition="in" filter="blinds(horizontal)">
                                      <p:cBhvr>
                                        <p:cTn id="139" dur="500"/>
                                        <p:tgtEl>
                                          <p:spTgt spid="133"/>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blinds(horizontal)">
                                      <p:cBhvr>
                                        <p:cTn id="142" dur="500"/>
                                        <p:tgtEl>
                                          <p:spTgt spid="134"/>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blinds(horizontal)">
                                      <p:cBhvr>
                                        <p:cTn id="145" dur="500"/>
                                        <p:tgtEl>
                                          <p:spTgt spid="13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blinds(horizontal)">
                                      <p:cBhvr>
                                        <p:cTn id="148" dur="500"/>
                                        <p:tgtEl>
                                          <p:spTgt spid="136"/>
                                        </p:tgtEl>
                                      </p:cBhvr>
                                    </p:animEffect>
                                  </p:childTnLst>
                                </p:cTn>
                              </p:par>
                              <p:par>
                                <p:cTn id="149" presetID="3" presetClass="entr" presetSubtype="1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blinds(horizontal)">
                                      <p:cBhvr>
                                        <p:cTn id="151" dur="500"/>
                                        <p:tgtEl>
                                          <p:spTgt spid="24"/>
                                        </p:tgtEl>
                                      </p:cBhvr>
                                    </p:animEffect>
                                  </p:childTnLst>
                                </p:cTn>
                              </p:par>
                              <p:par>
                                <p:cTn id="152" presetID="3" presetClass="entr" presetSubtype="10" fill="hold" nodeType="withEffect">
                                  <p:stCondLst>
                                    <p:cond delay="0"/>
                                  </p:stCondLst>
                                  <p:childTnLst>
                                    <p:set>
                                      <p:cBhvr>
                                        <p:cTn id="153" dur="1" fill="hold">
                                          <p:stCondLst>
                                            <p:cond delay="0"/>
                                          </p:stCondLst>
                                        </p:cTn>
                                        <p:tgtEl>
                                          <p:spTgt spid="155"/>
                                        </p:tgtEl>
                                        <p:attrNameLst>
                                          <p:attrName>style.visibility</p:attrName>
                                        </p:attrNameLst>
                                      </p:cBhvr>
                                      <p:to>
                                        <p:strVal val="visible"/>
                                      </p:to>
                                    </p:set>
                                    <p:animEffect transition="in" filter="blinds(horizontal)">
                                      <p:cBhvr>
                                        <p:cTn id="154" dur="500"/>
                                        <p:tgtEl>
                                          <p:spTgt spid="155"/>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 0 L 0.56701 0 " pathEditMode="relative" ptsTypes="AA">
                                      <p:cBhvr>
                                        <p:cTn id="158" dur="2000" fill="hold"/>
                                        <p:tgtEl>
                                          <p:spTgt spid="133"/>
                                        </p:tgtEl>
                                        <p:attrNameLst>
                                          <p:attrName>ppt_x</p:attrName>
                                          <p:attrName>ppt_y</p:attrName>
                                        </p:attrNameLst>
                                      </p:cBhvr>
                                    </p:animMotion>
                                  </p:childTnLst>
                                </p:cTn>
                              </p:par>
                              <p:par>
                                <p:cTn id="159" presetID="0" presetClass="path" presetSubtype="0" accel="50000" decel="50000" fill="hold" grpId="1" nodeType="withEffect">
                                  <p:stCondLst>
                                    <p:cond delay="0"/>
                                  </p:stCondLst>
                                  <p:childTnLst>
                                    <p:animMotion origin="layout" path="M 0 0 L 0.56701 0 " pathEditMode="relative" ptsTypes="AA">
                                      <p:cBhvr>
                                        <p:cTn id="160" dur="2000" fill="hold"/>
                                        <p:tgtEl>
                                          <p:spTgt spid="134"/>
                                        </p:tgtEl>
                                        <p:attrNameLst>
                                          <p:attrName>ppt_x</p:attrName>
                                          <p:attrName>ppt_y</p:attrName>
                                        </p:attrNameLst>
                                      </p:cBhvr>
                                    </p:animMotion>
                                  </p:childTnLst>
                                </p:cTn>
                              </p:par>
                              <p:par>
                                <p:cTn id="161" presetID="0" presetClass="path" presetSubtype="0" accel="50000" decel="50000" fill="hold" grpId="1" nodeType="withEffect">
                                  <p:stCondLst>
                                    <p:cond delay="0"/>
                                  </p:stCondLst>
                                  <p:childTnLst>
                                    <p:animMotion origin="layout" path="M 0 0 L 0.56701 0 " pathEditMode="relative" ptsTypes="AA">
                                      <p:cBhvr>
                                        <p:cTn id="162" dur="2000" fill="hold"/>
                                        <p:tgtEl>
                                          <p:spTgt spid="135"/>
                                        </p:tgtEl>
                                        <p:attrNameLst>
                                          <p:attrName>ppt_x</p:attrName>
                                          <p:attrName>ppt_y</p:attrName>
                                        </p:attrNameLst>
                                      </p:cBhvr>
                                    </p:animMotion>
                                  </p:childTnLst>
                                </p:cTn>
                              </p:par>
                              <p:par>
                                <p:cTn id="163" presetID="0" presetClass="path" presetSubtype="0" accel="50000" decel="50000" fill="hold" nodeType="withEffect">
                                  <p:stCondLst>
                                    <p:cond delay="0"/>
                                  </p:stCondLst>
                                  <p:childTnLst>
                                    <p:animMotion origin="layout" path="M 0 0 L 0.56701 0 " pathEditMode="relative" ptsTypes="AA">
                                      <p:cBhvr>
                                        <p:cTn id="164" dur="2000" fill="hold"/>
                                        <p:tgtEl>
                                          <p:spTgt spid="155"/>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60"/>
                                        </p:tgtEl>
                                        <p:attrNameLst>
                                          <p:attrName>style.visibility</p:attrName>
                                        </p:attrNameLst>
                                      </p:cBhvr>
                                      <p:to>
                                        <p:strVal val="visible"/>
                                      </p:to>
                                    </p:set>
                                    <p:animEffect transition="in" filter="blinds(horizontal)">
                                      <p:cBhvr>
                                        <p:cTn id="169" dur="500"/>
                                        <p:tgtEl>
                                          <p:spTgt spid="160"/>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161"/>
                                        </p:tgtEl>
                                        <p:attrNameLst>
                                          <p:attrName>style.visibility</p:attrName>
                                        </p:attrNameLst>
                                      </p:cBhvr>
                                      <p:to>
                                        <p:strVal val="visible"/>
                                      </p:to>
                                    </p:set>
                                    <p:animEffect transition="in" filter="blinds(horizontal)">
                                      <p:cBhvr>
                                        <p:cTn id="17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7" grpId="0"/>
      <p:bldP spid="111" grpId="0" animBg="1"/>
      <p:bldP spid="112" grpId="0"/>
      <p:bldP spid="113" grpId="0"/>
      <p:bldP spid="134" grpId="0" animBg="1"/>
      <p:bldP spid="134" grpId="1" animBg="1"/>
      <p:bldP spid="135" grpId="0"/>
      <p:bldP spid="135" grpId="1"/>
      <p:bldP spid="136" grpId="0"/>
      <p:bldP spid="10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1"/>
          </p:nvPr>
        </p:nvSpPr>
        <p:spPr>
          <a:noFill/>
        </p:spPr>
        <p:txBody>
          <a:bodyPr/>
          <a:lstStyle/>
          <a:p>
            <a:r>
              <a:rPr lang="en-US" altLang="zh-CN"/>
              <a:t>构造类型 – 数组和指针</a:t>
            </a:r>
          </a:p>
        </p:txBody>
      </p:sp>
      <p:sp>
        <p:nvSpPr>
          <p:cNvPr id="123908" name="灯片编号占位符 3"/>
          <p:cNvSpPr>
            <a:spLocks noGrp="1"/>
          </p:cNvSpPr>
          <p:nvPr>
            <p:ph type="sldNum" sz="quarter" idx="12"/>
          </p:nvPr>
        </p:nvSpPr>
        <p:spPr>
          <a:noFill/>
        </p:spPr>
        <p:txBody>
          <a:bodyPr/>
          <a:lstStyle/>
          <a:p>
            <a:fld id="{76BD6190-4671-484F-B738-F79F3673BE31}" type="slidenum">
              <a:rPr lang="en-US" altLang="zh-CN" smtClean="0"/>
              <a:pPr/>
              <a:t>84</a:t>
            </a:fld>
            <a:endParaRPr lang="en-US" altLang="zh-CN"/>
          </a:p>
        </p:txBody>
      </p:sp>
      <p:sp>
        <p:nvSpPr>
          <p:cNvPr id="121861" name="矩形 4"/>
          <p:cNvSpPr>
            <a:spLocks noChangeArrowheads="1"/>
          </p:cNvSpPr>
          <p:nvPr/>
        </p:nvSpPr>
        <p:spPr bwMode="auto">
          <a:xfrm>
            <a:off x="922431" y="705581"/>
            <a:ext cx="5795963" cy="6149376"/>
          </a:xfrm>
          <a:prstGeom prst="rect">
            <a:avLst/>
          </a:prstGeom>
          <a:solidFill>
            <a:srgbClr val="00B0F0"/>
          </a:solidFill>
          <a:ln w="9525">
            <a:noFill/>
            <a:miter lim="800000"/>
            <a:headEnd/>
            <a:tailEnd/>
          </a:ln>
        </p:spPr>
        <p:txBody>
          <a:bodyPr>
            <a:spAutoFit/>
          </a:bodyPr>
          <a:lstStyle/>
          <a:p>
            <a:pPr>
              <a:lnSpc>
                <a:spcPct val="60000"/>
              </a:lnSpc>
              <a:spcBef>
                <a:spcPct val="40000"/>
              </a:spcBef>
              <a:buFont typeface="Wingdings" pitchFamily="2" charset="2"/>
              <a:buNone/>
            </a:pPr>
            <a:r>
              <a:rPr lang="en-US" altLang="zh-CN" sz="1600" dirty="0"/>
              <a:t>//c3_4c.c</a:t>
            </a:r>
          </a:p>
          <a:p>
            <a:pPr>
              <a:lnSpc>
                <a:spcPct val="60000"/>
              </a:lnSpc>
              <a:spcBef>
                <a:spcPct val="40000"/>
              </a:spcBef>
              <a:buFont typeface="Wingdings" pitchFamily="2" charset="2"/>
              <a:buNone/>
            </a:pPr>
            <a:r>
              <a:rPr lang="en-US" altLang="zh-CN" sz="1600" dirty="0"/>
              <a:t>#include &lt;</a:t>
            </a:r>
            <a:r>
              <a:rPr lang="en-US" altLang="zh-CN" sz="1600" dirty="0" err="1"/>
              <a:t>stdio.h</a:t>
            </a:r>
            <a:r>
              <a:rPr lang="en-US" altLang="zh-CN" sz="1600" dirty="0"/>
              <a:t>&gt;</a:t>
            </a:r>
          </a:p>
          <a:p>
            <a:pPr>
              <a:lnSpc>
                <a:spcPct val="60000"/>
              </a:lnSpc>
              <a:spcBef>
                <a:spcPct val="40000"/>
              </a:spcBef>
              <a:buFont typeface="Wingdings" pitchFamily="2" charset="2"/>
              <a:buNone/>
            </a:pPr>
            <a:r>
              <a:rPr lang="en-US" altLang="zh-CN" sz="1600" dirty="0"/>
              <a:t>#include &lt;</a:t>
            </a:r>
            <a:r>
              <a:rPr lang="en-US" altLang="zh-CN" sz="1600" dirty="0" err="1"/>
              <a:t>stdlib.h</a:t>
            </a:r>
            <a:r>
              <a:rPr lang="en-US" altLang="zh-CN" sz="1600" dirty="0"/>
              <a:t>&gt;</a:t>
            </a:r>
          </a:p>
          <a:p>
            <a:pPr>
              <a:lnSpc>
                <a:spcPct val="60000"/>
              </a:lnSpc>
              <a:spcBef>
                <a:spcPct val="40000"/>
              </a:spcBef>
              <a:buFont typeface="Wingdings" pitchFamily="2" charset="2"/>
              <a:buNone/>
            </a:pPr>
            <a:r>
              <a:rPr lang="en-US" altLang="zh-CN" sz="1600" dirty="0"/>
              <a:t>struct  Node { //</a:t>
            </a:r>
            <a:r>
              <a:rPr lang="zh-CN" altLang="en-US" sz="1600" dirty="0"/>
              <a:t>一个多项式节点结构</a:t>
            </a:r>
            <a:endParaRPr lang="en-US" altLang="zh-CN" sz="1600" dirty="0"/>
          </a:p>
          <a:p>
            <a:pPr>
              <a:lnSpc>
                <a:spcPct val="60000"/>
              </a:lnSpc>
              <a:spcBef>
                <a:spcPct val="40000"/>
              </a:spcBef>
              <a:buFont typeface="Wingdings" pitchFamily="2" charset="2"/>
              <a:buNone/>
            </a:pPr>
            <a:r>
              <a:rPr lang="en-US" altLang="zh-CN" sz="1600" dirty="0"/>
              <a:t>    </a:t>
            </a:r>
            <a:r>
              <a:rPr lang="en-US" altLang="zh-CN" sz="1600" dirty="0" err="1"/>
              <a:t>int</a:t>
            </a:r>
            <a:r>
              <a:rPr lang="en-US" altLang="zh-CN" sz="1600" dirty="0"/>
              <a:t> </a:t>
            </a:r>
            <a:r>
              <a:rPr lang="en-US" altLang="zh-CN" sz="1600" dirty="0" err="1"/>
              <a:t>coe</a:t>
            </a:r>
            <a:r>
              <a:rPr lang="en-US" altLang="zh-CN" sz="1600" dirty="0"/>
              <a:t>; //</a:t>
            </a:r>
            <a:r>
              <a:rPr lang="zh-CN" altLang="en-US" sz="1600" dirty="0"/>
              <a:t>系数</a:t>
            </a:r>
            <a:endParaRPr lang="en-US" altLang="zh-CN" sz="1600" dirty="0"/>
          </a:p>
          <a:p>
            <a:pPr>
              <a:lnSpc>
                <a:spcPct val="60000"/>
              </a:lnSpc>
              <a:spcBef>
                <a:spcPct val="40000"/>
              </a:spcBef>
              <a:buFont typeface="Wingdings" pitchFamily="2" charset="2"/>
              <a:buNone/>
            </a:pPr>
            <a:r>
              <a:rPr lang="en-US" altLang="zh-CN" sz="1600" dirty="0"/>
              <a:t>    </a:t>
            </a:r>
            <a:r>
              <a:rPr lang="en-US" altLang="zh-CN" sz="1600" dirty="0" err="1"/>
              <a:t>int</a:t>
            </a:r>
            <a:r>
              <a:rPr lang="en-US" altLang="zh-CN" sz="1600" dirty="0"/>
              <a:t> pow; //</a:t>
            </a:r>
            <a:r>
              <a:rPr lang="zh-CN" altLang="en-US" sz="1600" dirty="0"/>
              <a:t>幂</a:t>
            </a:r>
            <a:endParaRPr lang="en-US" altLang="zh-CN" sz="1600" dirty="0"/>
          </a:p>
          <a:p>
            <a:pPr>
              <a:lnSpc>
                <a:spcPct val="60000"/>
              </a:lnSpc>
              <a:spcBef>
                <a:spcPct val="40000"/>
              </a:spcBef>
              <a:buFont typeface="Wingdings" pitchFamily="2" charset="2"/>
              <a:buNone/>
            </a:pPr>
            <a:r>
              <a:rPr lang="en-US" altLang="zh-CN" sz="1600" dirty="0"/>
              <a:t>    struct Node *next;</a:t>
            </a:r>
          </a:p>
          <a:p>
            <a:pPr>
              <a:lnSpc>
                <a:spcPct val="60000"/>
              </a:lnSpc>
              <a:spcBef>
                <a:spcPct val="40000"/>
              </a:spcBef>
              <a:buFont typeface="Wingdings" pitchFamily="2" charset="2"/>
              <a:buNone/>
            </a:pPr>
            <a:r>
              <a:rPr lang="en-US" altLang="zh-CN" sz="1600" dirty="0"/>
              <a:t>}; </a:t>
            </a:r>
          </a:p>
          <a:p>
            <a:pPr>
              <a:lnSpc>
                <a:spcPct val="60000"/>
              </a:lnSpc>
              <a:spcBef>
                <a:spcPct val="40000"/>
              </a:spcBef>
              <a:buFont typeface="Wingdings" pitchFamily="2" charset="2"/>
              <a:buNone/>
            </a:pPr>
            <a:r>
              <a:rPr lang="en-US" altLang="zh-CN" sz="1600" dirty="0" err="1"/>
              <a:t>int</a:t>
            </a:r>
            <a:r>
              <a:rPr lang="en-US" altLang="zh-CN" sz="1600" dirty="0"/>
              <a:t> main()</a:t>
            </a:r>
          </a:p>
          <a:p>
            <a:pPr>
              <a:lnSpc>
                <a:spcPct val="60000"/>
              </a:lnSpc>
              <a:spcBef>
                <a:spcPct val="40000"/>
              </a:spcBef>
              <a:buFont typeface="Wingdings" pitchFamily="2" charset="2"/>
              <a:buNone/>
            </a:pPr>
            <a:r>
              <a:rPr lang="en-US" altLang="zh-CN" sz="1600" dirty="0"/>
              <a:t>{</a:t>
            </a:r>
          </a:p>
          <a:p>
            <a:r>
              <a:rPr lang="en-US" altLang="zh-CN" sz="1600" dirty="0"/>
              <a:t>    </a:t>
            </a:r>
            <a:r>
              <a:rPr lang="en-US" altLang="zh-CN" sz="1600" dirty="0" err="1"/>
              <a:t>int</a:t>
            </a:r>
            <a:r>
              <a:rPr lang="en-US" altLang="zh-CN" sz="1600" dirty="0"/>
              <a:t> </a:t>
            </a:r>
            <a:r>
              <a:rPr lang="en-US" altLang="zh-CN" sz="1600" dirty="0" err="1"/>
              <a:t>a,n</a:t>
            </a:r>
            <a:r>
              <a:rPr lang="en-US" altLang="zh-CN" sz="1600" dirty="0"/>
              <a:t>;</a:t>
            </a:r>
          </a:p>
          <a:p>
            <a:r>
              <a:rPr lang="en-US" altLang="zh-CN" sz="1600" dirty="0"/>
              <a:t>    char c;</a:t>
            </a:r>
          </a:p>
          <a:p>
            <a:r>
              <a:rPr lang="en-US" altLang="zh-CN" sz="1600" dirty="0"/>
              <a:t>    struct Node *head,*p,*q,*p0;</a:t>
            </a:r>
          </a:p>
          <a:p>
            <a:r>
              <a:rPr lang="en-US" altLang="zh-CN" sz="1600" dirty="0"/>
              <a:t>    head = p = NULL;</a:t>
            </a:r>
          </a:p>
          <a:p>
            <a:r>
              <a:rPr lang="en-US" altLang="zh-CN" sz="1600" dirty="0"/>
              <a:t>    do {  //</a:t>
            </a:r>
            <a:r>
              <a:rPr lang="zh-CN" altLang="en-US" sz="1600" dirty="0"/>
              <a:t>创建一个链表存放第一个多项式</a:t>
            </a:r>
            <a:endParaRPr lang="en-US" altLang="zh-CN" sz="1600" dirty="0"/>
          </a:p>
          <a:p>
            <a:r>
              <a:rPr lang="en-US" altLang="zh-CN" sz="1600" dirty="0"/>
              <a:t>        </a:t>
            </a:r>
            <a:r>
              <a:rPr lang="en-US" altLang="zh-CN" sz="1600" dirty="0" err="1"/>
              <a:t>scanf</a:t>
            </a:r>
            <a:r>
              <a:rPr lang="en-US" altLang="zh-CN" sz="1600" dirty="0"/>
              <a:t>(“%</a:t>
            </a:r>
            <a:r>
              <a:rPr lang="en-US" altLang="zh-CN" sz="1600" dirty="0" err="1"/>
              <a:t>d%d%c</a:t>
            </a:r>
            <a:r>
              <a:rPr lang="en-US" altLang="zh-CN" sz="1600" dirty="0"/>
              <a:t>”, &amp;a, &amp;n, &amp;c);</a:t>
            </a:r>
          </a:p>
          <a:p>
            <a:r>
              <a:rPr lang="en-US" altLang="zh-CN" sz="1600" dirty="0"/>
              <a:t>        q =  (struct Node *)malloc(</a:t>
            </a:r>
            <a:r>
              <a:rPr lang="en-US" altLang="zh-CN" sz="1600" dirty="0" err="1"/>
              <a:t>sizeof</a:t>
            </a:r>
            <a:r>
              <a:rPr lang="en-US" altLang="zh-CN" sz="1600" dirty="0"/>
              <a:t>(struct Node));</a:t>
            </a:r>
          </a:p>
          <a:p>
            <a:r>
              <a:rPr lang="en-US" altLang="zh-CN" sz="1600" dirty="0"/>
              <a:t>        q-&gt;</a:t>
            </a:r>
            <a:r>
              <a:rPr lang="en-US" altLang="zh-CN" sz="1600" dirty="0" err="1"/>
              <a:t>coe</a:t>
            </a:r>
            <a:r>
              <a:rPr lang="en-US" altLang="zh-CN" sz="1600" dirty="0"/>
              <a:t> = a; q-&gt;pow = n; q-&gt;next = NULL;</a:t>
            </a:r>
          </a:p>
          <a:p>
            <a:r>
              <a:rPr lang="en-US" altLang="zh-CN" sz="1600" dirty="0"/>
              <a:t>        if( head == NULL) </a:t>
            </a:r>
          </a:p>
          <a:p>
            <a:r>
              <a:rPr lang="en-US" altLang="zh-CN" sz="1600" dirty="0"/>
              <a:t>             head = p = q;</a:t>
            </a:r>
          </a:p>
          <a:p>
            <a:r>
              <a:rPr lang="en-US" altLang="zh-CN" sz="1600" dirty="0"/>
              <a:t>       else {</a:t>
            </a:r>
          </a:p>
          <a:p>
            <a:r>
              <a:rPr lang="en-US" altLang="zh-CN" sz="1600" dirty="0"/>
              <a:t>            p-&gt;next = q;</a:t>
            </a:r>
          </a:p>
          <a:p>
            <a:r>
              <a:rPr lang="en-US" altLang="zh-CN" sz="1600" dirty="0"/>
              <a:t>            p = p-&gt;next;</a:t>
            </a:r>
          </a:p>
          <a:p>
            <a:r>
              <a:rPr lang="en-US" altLang="zh-CN" sz="1600" dirty="0"/>
              <a:t>       }</a:t>
            </a:r>
          </a:p>
          <a:p>
            <a:r>
              <a:rPr lang="en-US" altLang="zh-CN" sz="1600" dirty="0"/>
              <a:t>} while ( c != ‘\n’);</a:t>
            </a:r>
          </a:p>
        </p:txBody>
      </p:sp>
      <p:sp>
        <p:nvSpPr>
          <p:cNvPr id="121862" name="矩形 5"/>
          <p:cNvSpPr>
            <a:spLocks noChangeArrowheads="1"/>
          </p:cNvSpPr>
          <p:nvPr/>
        </p:nvSpPr>
        <p:spPr bwMode="auto">
          <a:xfrm>
            <a:off x="5626223" y="0"/>
            <a:ext cx="6565777" cy="4524315"/>
          </a:xfrm>
          <a:prstGeom prst="rect">
            <a:avLst/>
          </a:prstGeom>
          <a:solidFill>
            <a:srgbClr val="92D050"/>
          </a:solidFill>
          <a:ln w="9525">
            <a:noFill/>
            <a:miter lim="800000"/>
            <a:headEnd/>
            <a:tailEnd/>
          </a:ln>
        </p:spPr>
        <p:txBody>
          <a:bodyPr wrap="square">
            <a:spAutoFit/>
          </a:bodyPr>
          <a:lstStyle/>
          <a:p>
            <a:r>
              <a:rPr lang="en-US" altLang="zh-CN" sz="1600" dirty="0"/>
              <a:t>    do { //</a:t>
            </a:r>
            <a:r>
              <a:rPr lang="zh-CN" altLang="en-US" sz="1600" dirty="0"/>
              <a:t>将第二个多项式的每个项插入到第一个多项式链表中</a:t>
            </a:r>
            <a:endParaRPr lang="en-US" altLang="zh-CN" sz="1600" dirty="0"/>
          </a:p>
          <a:p>
            <a:r>
              <a:rPr lang="en-US" altLang="zh-CN" sz="1600" dirty="0"/>
              <a:t>        </a:t>
            </a:r>
            <a:r>
              <a:rPr lang="en-US" altLang="zh-CN" sz="1600" dirty="0" err="1"/>
              <a:t>scanf</a:t>
            </a:r>
            <a:r>
              <a:rPr lang="en-US" altLang="zh-CN" sz="1600" dirty="0"/>
              <a:t>(“%</a:t>
            </a:r>
            <a:r>
              <a:rPr lang="en-US" altLang="zh-CN" sz="1600" dirty="0" err="1"/>
              <a:t>d%d%c</a:t>
            </a:r>
            <a:r>
              <a:rPr lang="en-US" altLang="zh-CN" sz="1600" dirty="0"/>
              <a:t>”, &amp;a, &amp;n, &amp;c);//</a:t>
            </a:r>
            <a:r>
              <a:rPr lang="zh-CN" altLang="en-US" sz="1600" dirty="0"/>
              <a:t>生成第二个多项式的一个节点</a:t>
            </a:r>
            <a:endParaRPr lang="en-US" altLang="zh-CN" sz="1600" dirty="0"/>
          </a:p>
          <a:p>
            <a:r>
              <a:rPr lang="en-US" altLang="zh-CN" sz="1600" dirty="0"/>
              <a:t>        q = (</a:t>
            </a:r>
            <a:r>
              <a:rPr lang="en-US" altLang="zh-CN" sz="1600" dirty="0" err="1"/>
              <a:t>struct</a:t>
            </a:r>
            <a:r>
              <a:rPr lang="en-US" altLang="zh-CN" sz="1600" dirty="0"/>
              <a:t> Node *)</a:t>
            </a:r>
            <a:r>
              <a:rPr lang="en-US" altLang="zh-CN" sz="1600" dirty="0" err="1"/>
              <a:t>malloc</a:t>
            </a:r>
            <a:r>
              <a:rPr lang="en-US" altLang="zh-CN" sz="1600" dirty="0"/>
              <a:t>(</a:t>
            </a:r>
            <a:r>
              <a:rPr lang="en-US" altLang="zh-CN" sz="1600" dirty="0" err="1"/>
              <a:t>sizeof</a:t>
            </a:r>
            <a:r>
              <a:rPr lang="en-US" altLang="zh-CN" sz="1600" dirty="0"/>
              <a:t>(</a:t>
            </a:r>
            <a:r>
              <a:rPr lang="en-US" altLang="zh-CN" sz="1600" dirty="0" err="1"/>
              <a:t>struct</a:t>
            </a:r>
            <a:r>
              <a:rPr lang="en-US" altLang="zh-CN" sz="1600" dirty="0"/>
              <a:t> Node));</a:t>
            </a:r>
          </a:p>
          <a:p>
            <a:r>
              <a:rPr lang="en-US" altLang="zh-CN" sz="1600" dirty="0"/>
              <a:t>        q-&gt;</a:t>
            </a:r>
            <a:r>
              <a:rPr lang="en-US" altLang="zh-CN" sz="1600" dirty="0" err="1"/>
              <a:t>coe</a:t>
            </a:r>
            <a:r>
              <a:rPr lang="en-US" altLang="zh-CN" sz="1600" dirty="0"/>
              <a:t> = a; q-&gt;</a:t>
            </a:r>
            <a:r>
              <a:rPr lang="en-US" altLang="zh-CN" sz="1600" dirty="0" err="1"/>
              <a:t>pow</a:t>
            </a:r>
            <a:r>
              <a:rPr lang="en-US" altLang="zh-CN" sz="1600" dirty="0"/>
              <a:t> = n; q-&gt;next = NULL;</a:t>
            </a:r>
          </a:p>
          <a:p>
            <a:r>
              <a:rPr lang="en-US" altLang="zh-CN" sz="1600" dirty="0"/>
              <a:t>        for(p=head; p!=NULL; p0=</a:t>
            </a:r>
            <a:r>
              <a:rPr lang="en-US" altLang="zh-CN" sz="1600" dirty="0" err="1"/>
              <a:t>p,p</a:t>
            </a:r>
            <a:r>
              <a:rPr lang="en-US" altLang="zh-CN" sz="1600" dirty="0"/>
              <a:t>=p-&gt;next) {</a:t>
            </a:r>
          </a:p>
          <a:p>
            <a:r>
              <a:rPr lang="en-US" altLang="zh-CN" sz="1600" dirty="0"/>
              <a:t>            if(q-&gt;</a:t>
            </a:r>
            <a:r>
              <a:rPr lang="en-US" altLang="zh-CN" sz="1600" dirty="0" err="1"/>
              <a:t>pow</a:t>
            </a:r>
            <a:r>
              <a:rPr lang="en-US" altLang="zh-CN" sz="1600" dirty="0"/>
              <a:t> &gt; p-&gt;</a:t>
            </a:r>
            <a:r>
              <a:rPr lang="en-US" altLang="zh-CN" sz="1600" dirty="0" err="1"/>
              <a:t>pow</a:t>
            </a:r>
            <a:r>
              <a:rPr lang="en-US" altLang="zh-CN" sz="1600" dirty="0"/>
              <a:t>) { </a:t>
            </a:r>
          </a:p>
          <a:p>
            <a:r>
              <a:rPr lang="en-US" altLang="zh-CN" sz="1600" dirty="0"/>
              <a:t>                 if(p==head) { q-&gt;next = head; head = q; break; </a:t>
            </a:r>
            <a:r>
              <a:rPr lang="en-US" altLang="zh-CN" sz="1600" dirty="0">
                <a:solidFill>
                  <a:srgbClr val="0033CC"/>
                </a:solidFill>
              </a:rPr>
              <a:t>}//</a:t>
            </a:r>
            <a:r>
              <a:rPr lang="zh-CN" altLang="en-US" sz="1600" dirty="0">
                <a:solidFill>
                  <a:srgbClr val="0033CC"/>
                </a:solidFill>
              </a:rPr>
              <a:t>插入到头节点前</a:t>
            </a:r>
            <a:endParaRPr lang="en-US" altLang="zh-CN" sz="1600" dirty="0">
              <a:solidFill>
                <a:srgbClr val="0033CC"/>
              </a:solidFill>
            </a:endParaRPr>
          </a:p>
          <a:p>
            <a:r>
              <a:rPr lang="en-US" altLang="zh-CN" sz="1600" dirty="0"/>
              <a:t>                 else { q-&gt;next = p; p0-&gt;next = q; break</a:t>
            </a:r>
            <a:r>
              <a:rPr lang="en-US" altLang="zh-CN" sz="1600" dirty="0">
                <a:solidFill>
                  <a:srgbClr val="0033CC"/>
                </a:solidFill>
              </a:rPr>
              <a:t>;} //</a:t>
            </a:r>
            <a:r>
              <a:rPr lang="zh-CN" altLang="en-US" sz="1600" dirty="0">
                <a:solidFill>
                  <a:srgbClr val="0033CC"/>
                </a:solidFill>
              </a:rPr>
              <a:t>将</a:t>
            </a:r>
            <a:r>
              <a:rPr lang="en-US" altLang="zh-CN" sz="1600" dirty="0">
                <a:solidFill>
                  <a:srgbClr val="0033CC"/>
                </a:solidFill>
              </a:rPr>
              <a:t>q</a:t>
            </a:r>
            <a:r>
              <a:rPr lang="zh-CN" altLang="en-US" sz="1600" dirty="0">
                <a:solidFill>
                  <a:srgbClr val="0033CC"/>
                </a:solidFill>
              </a:rPr>
              <a:t>插入到</a:t>
            </a:r>
            <a:r>
              <a:rPr lang="en-US" altLang="zh-CN" sz="1600" dirty="0">
                <a:solidFill>
                  <a:srgbClr val="0033CC"/>
                </a:solidFill>
              </a:rPr>
              <a:t>p</a:t>
            </a:r>
            <a:r>
              <a:rPr lang="zh-CN" altLang="en-US" sz="1600" dirty="0">
                <a:solidFill>
                  <a:srgbClr val="0033CC"/>
                </a:solidFill>
              </a:rPr>
              <a:t>前</a:t>
            </a:r>
            <a:endParaRPr lang="en-US" altLang="zh-CN" sz="1600" dirty="0">
              <a:solidFill>
                <a:srgbClr val="0033CC"/>
              </a:solidFill>
            </a:endParaRPr>
          </a:p>
          <a:p>
            <a:r>
              <a:rPr lang="en-US" altLang="zh-CN" sz="1600" dirty="0"/>
              <a:t>            }</a:t>
            </a:r>
          </a:p>
          <a:p>
            <a:r>
              <a:rPr lang="en-US" altLang="zh-CN" sz="1600" dirty="0"/>
              <a:t>            else if(q-&gt;</a:t>
            </a:r>
            <a:r>
              <a:rPr lang="en-US" altLang="zh-CN" sz="1600" dirty="0" err="1"/>
              <a:t>pow</a:t>
            </a:r>
            <a:r>
              <a:rPr lang="en-US" altLang="zh-CN" sz="1600" dirty="0"/>
              <a:t> == p-&gt;</a:t>
            </a:r>
            <a:r>
              <a:rPr lang="en-US" altLang="zh-CN" sz="1600" dirty="0" err="1"/>
              <a:t>pow</a:t>
            </a:r>
            <a:r>
              <a:rPr lang="en-US" altLang="zh-CN" sz="1600" dirty="0"/>
              <a:t>)  { p-&gt;</a:t>
            </a:r>
            <a:r>
              <a:rPr lang="en-US" altLang="zh-CN" sz="1600" dirty="0" err="1"/>
              <a:t>coe</a:t>
            </a:r>
            <a:r>
              <a:rPr lang="en-US" altLang="zh-CN" sz="1600" dirty="0"/>
              <a:t> += q-&gt;</a:t>
            </a:r>
            <a:r>
              <a:rPr lang="en-US" altLang="zh-CN" sz="1600" dirty="0" err="1"/>
              <a:t>coe</a:t>
            </a:r>
            <a:r>
              <a:rPr lang="en-US" altLang="zh-CN" sz="1600" dirty="0"/>
              <a:t>; break;}//</a:t>
            </a:r>
            <a:r>
              <a:rPr lang="zh-CN" altLang="en-US" sz="1600" dirty="0">
                <a:solidFill>
                  <a:srgbClr val="0033CC"/>
                </a:solidFill>
              </a:rPr>
              <a:t>指数相等，系数相加</a:t>
            </a:r>
            <a:endParaRPr lang="en-US" altLang="zh-CN" sz="1600" dirty="0">
              <a:solidFill>
                <a:srgbClr val="0033CC"/>
              </a:solidFill>
            </a:endParaRPr>
          </a:p>
          <a:p>
            <a:r>
              <a:rPr lang="en-US" altLang="zh-CN" sz="1600" dirty="0"/>
              <a:t>         }</a:t>
            </a:r>
          </a:p>
          <a:p>
            <a:r>
              <a:rPr lang="en-US" altLang="zh-CN" sz="1600" dirty="0"/>
              <a:t>         if(p== NULL)  p0-&gt;next = q;   </a:t>
            </a:r>
            <a:r>
              <a:rPr lang="en-US" altLang="zh-CN" sz="1600" dirty="0">
                <a:solidFill>
                  <a:srgbClr val="0033CC"/>
                </a:solidFill>
              </a:rPr>
              <a:t>//</a:t>
            </a:r>
            <a:r>
              <a:rPr lang="zh-CN" altLang="en-US" sz="1600" dirty="0">
                <a:solidFill>
                  <a:srgbClr val="0033CC"/>
                </a:solidFill>
              </a:rPr>
              <a:t>将</a:t>
            </a:r>
            <a:r>
              <a:rPr lang="en-US" altLang="zh-CN" sz="1600" dirty="0">
                <a:solidFill>
                  <a:srgbClr val="0033CC"/>
                </a:solidFill>
              </a:rPr>
              <a:t>q</a:t>
            </a:r>
            <a:r>
              <a:rPr lang="zh-CN" altLang="en-US" sz="1600" dirty="0">
                <a:solidFill>
                  <a:srgbClr val="0033CC"/>
                </a:solidFill>
              </a:rPr>
              <a:t>插入到尾节点后</a:t>
            </a:r>
            <a:endParaRPr lang="en-US" altLang="zh-CN" sz="1600" dirty="0">
              <a:solidFill>
                <a:srgbClr val="0033CC"/>
              </a:solidFill>
            </a:endParaRPr>
          </a:p>
          <a:p>
            <a:r>
              <a:rPr lang="en-US" altLang="zh-CN" sz="1600" dirty="0"/>
              <a:t>    } while ( c != ‘\n’);</a:t>
            </a:r>
          </a:p>
          <a:p>
            <a:r>
              <a:rPr lang="en-US" altLang="zh-CN" sz="1600" dirty="0"/>
              <a:t>    for(p=head; p!=NULL; p=p-&gt;next)</a:t>
            </a:r>
          </a:p>
          <a:p>
            <a:r>
              <a:rPr lang="en-US" altLang="zh-CN" sz="1600" dirty="0"/>
              <a:t>         </a:t>
            </a:r>
            <a:r>
              <a:rPr lang="en-US" altLang="zh-CN" sz="1600" dirty="0" err="1"/>
              <a:t>printf</a:t>
            </a:r>
            <a:r>
              <a:rPr lang="en-US" altLang="zh-CN" sz="1600" dirty="0"/>
              <a:t>(“%d  %d  “, p-&gt;</a:t>
            </a:r>
            <a:r>
              <a:rPr lang="en-US" altLang="zh-CN" sz="1600" dirty="0" err="1"/>
              <a:t>coe,p</a:t>
            </a:r>
            <a:r>
              <a:rPr lang="en-US" altLang="zh-CN" sz="1600" dirty="0"/>
              <a:t>-&gt;</a:t>
            </a:r>
            <a:r>
              <a:rPr lang="en-US" altLang="zh-CN" sz="1600" dirty="0" err="1"/>
              <a:t>pow</a:t>
            </a:r>
            <a:r>
              <a:rPr lang="en-US" altLang="zh-CN" sz="1600" dirty="0"/>
              <a:t>);</a:t>
            </a:r>
          </a:p>
          <a:p>
            <a:r>
              <a:rPr lang="en-US" altLang="zh-CN" sz="1600" dirty="0"/>
              <a:t>    return 0;</a:t>
            </a:r>
          </a:p>
          <a:p>
            <a:r>
              <a:rPr lang="en-US" altLang="zh-CN" sz="1600" dirty="0"/>
              <a:t>}</a:t>
            </a:r>
            <a:endParaRPr lang="zh-CN" altLang="en-US" sz="1600" dirty="0"/>
          </a:p>
        </p:txBody>
      </p:sp>
    </p:spTree>
    <p:extLst>
      <p:ext uri="{BB962C8B-B14F-4D97-AF65-F5344CB8AC3E}">
        <p14:creationId xmlns:p14="http://schemas.microsoft.com/office/powerpoint/2010/main" val="3865816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890519" y="6272138"/>
            <a:ext cx="2743200" cy="365125"/>
          </a:xfrm>
        </p:spPr>
        <p:txBody>
          <a:bodyPr/>
          <a:lstStyle/>
          <a:p>
            <a:fld id="{0C913308-F349-4B6D-A68A-DD1791B4A57B}" type="slidenum">
              <a:rPr lang="zh-CN" altLang="en-US" smtClean="0"/>
              <a:pPr/>
              <a:t>85</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919536" y="2552700"/>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3719736" y="4064868"/>
            <a:ext cx="2771775" cy="800100"/>
          </a:xfrm>
          <a:prstGeom prst="rect">
            <a:avLst/>
          </a:prstGeom>
          <a:noFill/>
          <a:ln w="9525">
            <a:noFill/>
            <a:miter lim="800000"/>
            <a:headEnd/>
            <a:tailEnd/>
          </a:ln>
        </p:spPr>
      </p:pic>
      <p:sp>
        <p:nvSpPr>
          <p:cNvPr id="12" name="TextBox 11"/>
          <p:cNvSpPr txBox="1"/>
          <p:nvPr/>
        </p:nvSpPr>
        <p:spPr>
          <a:xfrm>
            <a:off x="1758230" y="1113411"/>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a:t>有时在构造链表时会给链表设置一个标志结点，称为</a:t>
            </a:r>
            <a:r>
              <a:rPr lang="zh-CN" altLang="en-US" sz="2000" b="1" dirty="0">
                <a:solidFill>
                  <a:srgbClr val="7030A0"/>
                </a:solidFill>
              </a:rPr>
              <a:t>表头结点</a:t>
            </a:r>
            <a:r>
              <a:rPr lang="zh-CN" altLang="en-US" sz="2000" dirty="0"/>
              <a:t>（</a:t>
            </a:r>
            <a:r>
              <a:rPr lang="en-US" altLang="zh-CN" sz="2000" dirty="0"/>
              <a:t>header</a:t>
            </a:r>
            <a:r>
              <a:rPr lang="zh-CN" altLang="en-US" sz="2000" dirty="0"/>
              <a:t>，又称哑结点</a:t>
            </a:r>
            <a:r>
              <a:rPr lang="en-US" altLang="zh-CN" sz="2000" dirty="0"/>
              <a:t>dummy node</a:t>
            </a:r>
            <a:r>
              <a:rPr lang="zh-CN" altLang="en-US" sz="2000" dirty="0"/>
              <a:t>）。如下图所示：</a:t>
            </a:r>
          </a:p>
        </p:txBody>
      </p:sp>
      <p:sp>
        <p:nvSpPr>
          <p:cNvPr id="13" name="TextBox 12"/>
          <p:cNvSpPr txBox="1"/>
          <p:nvPr/>
        </p:nvSpPr>
        <p:spPr>
          <a:xfrm>
            <a:off x="1919535" y="2120652"/>
            <a:ext cx="2492990" cy="369332"/>
          </a:xfrm>
          <a:prstGeom prst="rect">
            <a:avLst/>
          </a:prstGeom>
          <a:noFill/>
        </p:spPr>
        <p:txBody>
          <a:bodyPr wrap="none" rtlCol="0">
            <a:spAutoFit/>
          </a:bodyPr>
          <a:lstStyle/>
          <a:p>
            <a:r>
              <a:rPr lang="zh-CN" altLang="en-US" b="1" dirty="0"/>
              <a:t>带表头结点的非空链表</a:t>
            </a:r>
          </a:p>
        </p:txBody>
      </p:sp>
      <p:sp>
        <p:nvSpPr>
          <p:cNvPr id="14" name="TextBox 13"/>
          <p:cNvSpPr txBox="1"/>
          <p:nvPr/>
        </p:nvSpPr>
        <p:spPr>
          <a:xfrm>
            <a:off x="3719735" y="3632820"/>
            <a:ext cx="2262158" cy="369332"/>
          </a:xfrm>
          <a:prstGeom prst="rect">
            <a:avLst/>
          </a:prstGeom>
          <a:noFill/>
        </p:spPr>
        <p:txBody>
          <a:bodyPr wrap="none" rtlCol="0">
            <a:spAutoFit/>
          </a:bodyPr>
          <a:lstStyle/>
          <a:p>
            <a:r>
              <a:rPr lang="zh-CN" altLang="en-US" b="1" dirty="0"/>
              <a:t>带表头结点的空链表</a:t>
            </a:r>
          </a:p>
        </p:txBody>
      </p:sp>
      <p:sp>
        <p:nvSpPr>
          <p:cNvPr id="15" name="云形标注 14"/>
          <p:cNvSpPr/>
          <p:nvPr/>
        </p:nvSpPr>
        <p:spPr bwMode="auto">
          <a:xfrm>
            <a:off x="6419527" y="3632820"/>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请思考这样做有什么好处？</a:t>
            </a:r>
          </a:p>
        </p:txBody>
      </p:sp>
      <p:grpSp>
        <p:nvGrpSpPr>
          <p:cNvPr id="16" name="Group 38"/>
          <p:cNvGrpSpPr>
            <a:grpSpLocks/>
          </p:cNvGrpSpPr>
          <p:nvPr/>
        </p:nvGrpSpPr>
        <p:grpSpPr bwMode="auto">
          <a:xfrm>
            <a:off x="1271463" y="5000972"/>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设置表头结点的最大好处是对链表结点的插入及删除操作统一了（不用考虑是否是头结点）。</a:t>
              </a:r>
              <a:r>
                <a:rPr lang="zh-CN" altLang="en-US" sz="2400" dirty="0">
                  <a:solidFill>
                    <a:srgbClr val="000080"/>
                  </a:solidFill>
                  <a:latin typeface="幼圆" pitchFamily="49" charset="-122"/>
                  <a:ea typeface="幼圆" pitchFamily="49" charset="-122"/>
                </a:rPr>
                <a:t>其数据域一般无意义（有时也可存放链表的长度）。</a:t>
              </a:r>
            </a:p>
          </p:txBody>
        </p:sp>
      </p:grpSp>
      <p:sp>
        <p:nvSpPr>
          <p:cNvPr id="3" name="文本框 2">
            <a:extLst>
              <a:ext uri="{FF2B5EF4-FFF2-40B4-BE49-F238E27FC236}">
                <a16:creationId xmlns:a16="http://schemas.microsoft.com/office/drawing/2014/main" id="{0B53677C-97CE-427D-BA54-4E11A1F669A8}"/>
              </a:ext>
            </a:extLst>
          </p:cNvPr>
          <p:cNvSpPr txBox="1"/>
          <p:nvPr/>
        </p:nvSpPr>
        <p:spPr>
          <a:xfrm>
            <a:off x="2855640" y="3262464"/>
            <a:ext cx="748923" cy="261610"/>
          </a:xfrm>
          <a:prstGeom prst="rect">
            <a:avLst/>
          </a:prstGeom>
          <a:noFill/>
        </p:spPr>
        <p:txBody>
          <a:bodyPr wrap="none" rtlCol="0">
            <a:spAutoFit/>
          </a:bodyPr>
          <a:lstStyle/>
          <a:p>
            <a:r>
              <a:rPr lang="zh-CN" altLang="en-US" sz="1100" dirty="0"/>
              <a:t>表头结点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1752600" y="1782976"/>
            <a:ext cx="7391400" cy="473075"/>
          </a:xfrm>
          <a:prstGeom prst="rect">
            <a:avLst/>
          </a:prstGeom>
          <a:noFill/>
          <a:ln w="9525">
            <a:noFill/>
            <a:miter lim="800000"/>
            <a:headEnd/>
            <a:tailEnd/>
          </a:ln>
        </p:spPr>
        <p:txBody>
          <a:bodyPr>
            <a:spAutoFit/>
          </a:bodyPr>
          <a:lstStyle/>
          <a:p>
            <a:pPr fontAlgn="base">
              <a:spcBef>
                <a:spcPct val="0"/>
              </a:spcBef>
            </a:pPr>
            <a:r>
              <a:rPr lang="zh-CN" altLang="en-US" sz="2500">
                <a:solidFill>
                  <a:srgbClr val="000099"/>
                </a:solidFill>
                <a:ea typeface="幼圆" pitchFamily="49" charset="-122"/>
              </a:rPr>
              <a:t>(1)</a:t>
            </a:r>
            <a:r>
              <a:rPr lang="zh-CN" altLang="en-US" sz="250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1752600" y="2621176"/>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dirty="0">
                <a:solidFill>
                  <a:srgbClr val="000099"/>
                </a:solidFill>
                <a:ea typeface="幼圆" pitchFamily="49" charset="-122"/>
              </a:rPr>
              <a:t>(3)</a:t>
            </a:r>
            <a:r>
              <a:rPr lang="zh-CN" altLang="en-US" sz="250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790700" y="4449976"/>
            <a:ext cx="7162800" cy="473075"/>
          </a:xfrm>
          <a:prstGeom prst="rect">
            <a:avLst/>
          </a:prstGeom>
          <a:noFill/>
          <a:ln w="9525">
            <a:noFill/>
            <a:miter lim="800000"/>
            <a:headEnd/>
            <a:tailEnd/>
          </a:ln>
        </p:spPr>
        <p:txBody>
          <a:bodyPr>
            <a:spAutoFit/>
          </a:bodyPr>
          <a:lstStyle/>
          <a:p>
            <a:pPr fontAlgn="base">
              <a:spcBef>
                <a:spcPct val="0"/>
              </a:spcBef>
            </a:pPr>
            <a:r>
              <a:rPr lang="zh-CN" altLang="en-US" sz="2500" dirty="0">
                <a:solidFill>
                  <a:srgbClr val="000099"/>
                </a:solidFill>
                <a:ea typeface="幼圆" pitchFamily="49" charset="-122"/>
              </a:rPr>
              <a:t>(1)</a:t>
            </a:r>
            <a:r>
              <a:rPr lang="zh-CN" altLang="en-US" sz="2500" dirty="0">
                <a:solidFill>
                  <a:srgbClr val="000099"/>
                </a:solidFill>
                <a:latin typeface="幼圆" pitchFamily="49" charset="-122"/>
                <a:ea typeface="幼圆" pitchFamily="49" charset="-122"/>
              </a:rPr>
              <a:t> 每个链结点需要设置指针域(占用存储空间小)。</a:t>
            </a:r>
          </a:p>
        </p:txBody>
      </p:sp>
      <p:sp>
        <p:nvSpPr>
          <p:cNvPr id="513029" name="Text Box 5"/>
          <p:cNvSpPr txBox="1">
            <a:spLocks noChangeArrowheads="1"/>
          </p:cNvSpPr>
          <p:nvPr/>
        </p:nvSpPr>
        <p:spPr bwMode="auto">
          <a:xfrm>
            <a:off x="1790700" y="4907176"/>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dirty="0">
                <a:solidFill>
                  <a:srgbClr val="000099"/>
                </a:solidFill>
                <a:ea typeface="幼圆" pitchFamily="49" charset="-122"/>
              </a:rPr>
              <a:t>(2)</a:t>
            </a:r>
            <a:r>
              <a:rPr lang="zh-CN" altLang="en-US" sz="2500" dirty="0">
                <a:solidFill>
                  <a:srgbClr val="000099"/>
                </a:solidFill>
                <a:latin typeface="幼圆" pitchFamily="49" charset="-122"/>
                <a:ea typeface="幼圆" pitchFamily="49" charset="-122"/>
              </a:rPr>
              <a:t> 是一种非连续存储结构，查找、定位等操作要</a:t>
            </a:r>
          </a:p>
          <a:p>
            <a:pPr fontAlgn="base">
              <a:lnSpc>
                <a:spcPct val="90000"/>
              </a:lnSpc>
              <a:spcBef>
                <a:spcPct val="0"/>
              </a:spcBef>
            </a:pPr>
            <a:r>
              <a:rPr lang="zh-CN" altLang="en-US" sz="2500" dirty="0">
                <a:solidFill>
                  <a:srgbClr val="000099"/>
                </a:solidFill>
                <a:latin typeface="幼圆" pitchFamily="49" charset="-122"/>
                <a:ea typeface="幼圆" pitchFamily="49" charset="-122"/>
              </a:rPr>
              <a:t>   通过顺序遍历链表实现，时间效率较低。</a:t>
            </a:r>
          </a:p>
        </p:txBody>
      </p:sp>
      <p:grpSp>
        <p:nvGrpSpPr>
          <p:cNvPr id="2" name="Group 6"/>
          <p:cNvGrpSpPr>
            <a:grpSpLocks/>
          </p:cNvGrpSpPr>
          <p:nvPr/>
        </p:nvGrpSpPr>
        <p:grpSpPr bwMode="auto">
          <a:xfrm>
            <a:off x="1289050" y="1097175"/>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a:solidFill>
                    <a:srgbClr val="FFFF00"/>
                  </a:solidFill>
                  <a:ea typeface="黑体" pitchFamily="2" charset="-122"/>
                </a:rPr>
                <a:t>1</a:t>
              </a:r>
              <a:r>
                <a:rPr lang="zh-CN" altLang="en-US" sz="2800">
                  <a:solidFill>
                    <a:srgbClr val="FFFF00"/>
                  </a:solidFill>
                  <a:latin typeface="黑体" pitchFamily="2" charset="-122"/>
                  <a:ea typeface="黑体" pitchFamily="2" charset="-122"/>
                </a:rPr>
                <a:t>.优点</a:t>
              </a:r>
              <a:endParaRPr lang="zh-CN" altLang="en-US" sz="280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1289051" y="3764175"/>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a:solidFill>
                    <a:srgbClr val="FFFF00"/>
                  </a:solidFill>
                  <a:ea typeface="黑体" pitchFamily="2" charset="-122"/>
                </a:rPr>
                <a:t>2</a:t>
              </a:r>
              <a:r>
                <a:rPr lang="zh-CN" altLang="en-US" sz="280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1752600" y="2163975"/>
            <a:ext cx="7967538" cy="477054"/>
          </a:xfrm>
          <a:prstGeom prst="rect">
            <a:avLst/>
          </a:prstGeom>
          <a:noFill/>
          <a:ln w="9525">
            <a:noFill/>
            <a:miter lim="800000"/>
            <a:headEnd/>
            <a:tailEnd/>
          </a:ln>
        </p:spPr>
        <p:txBody>
          <a:bodyPr wrap="square">
            <a:spAutoFit/>
          </a:bodyPr>
          <a:lstStyle/>
          <a:p>
            <a:pPr fontAlgn="base">
              <a:spcBef>
                <a:spcPct val="0"/>
              </a:spcBef>
            </a:pPr>
            <a:r>
              <a:rPr lang="zh-CN" altLang="en-US" sz="2500" dirty="0">
                <a:solidFill>
                  <a:srgbClr val="000099"/>
                </a:solidFill>
                <a:ea typeface="幼圆" pitchFamily="49" charset="-122"/>
              </a:rPr>
              <a:t>(2)</a:t>
            </a:r>
            <a:r>
              <a:rPr lang="zh-CN" altLang="en-US" sz="2500" dirty="0">
                <a:solidFill>
                  <a:srgbClr val="000099"/>
                </a:solidFill>
                <a:latin typeface="幼圆" pitchFamily="49" charset="-122"/>
                <a:ea typeface="幼圆" pitchFamily="49" charset="-122"/>
              </a:rPr>
              <a:t> 不需要地址连续的存储空间</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不需要大块连续空间</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a:t>
            </a:r>
          </a:p>
        </p:txBody>
      </p:sp>
      <p:grpSp>
        <p:nvGrpSpPr>
          <p:cNvPr id="4" name="Group 13"/>
          <p:cNvGrpSpPr>
            <a:grpSpLocks/>
          </p:cNvGrpSpPr>
          <p:nvPr/>
        </p:nvGrpSpPr>
        <p:grpSpPr bwMode="auto">
          <a:xfrm>
            <a:off x="2279576" y="309984"/>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a:solidFill>
                    <a:schemeClr val="accent2"/>
                  </a:solidFill>
                  <a:latin typeface="黑体" pitchFamily="2" charset="-122"/>
                  <a:ea typeface="黑体" pitchFamily="2" charset="-122"/>
                </a:rPr>
                <a:t>作的时间都是</a:t>
              </a:r>
              <a:r>
                <a:rPr lang="zh-CN" altLang="en-US" sz="2100">
                  <a:solidFill>
                    <a:schemeClr val="accent2"/>
                  </a:solidFill>
                  <a:ea typeface="黑体" pitchFamily="2" charset="-122"/>
                  <a:sym typeface="Symbol" pitchFamily="18" charset="2"/>
                </a:rPr>
                <a:t>(1)</a:t>
              </a:r>
              <a:r>
                <a:rPr lang="zh-CN" altLang="en-US" sz="210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2362200" y="5688225"/>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a:solidFill>
                    <a:srgbClr val="FF3300"/>
                  </a:solidFill>
                  <a:latin typeface="黑体" pitchFamily="2" charset="-122"/>
                  <a:ea typeface="黑体" pitchFamily="2" charset="-122"/>
                </a:rPr>
                <a:t>时间为</a:t>
              </a:r>
              <a:r>
                <a:rPr lang="en-US" altLang="zh-CN" sz="240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880268" y="130176"/>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dirty="0">
                  <a:solidFill>
                    <a:srgbClr val="002C84"/>
                  </a:solidFill>
                  <a:latin typeface="黑体" pitchFamily="2" charset="-122"/>
                  <a:ea typeface="黑体" pitchFamily="2" charset="-122"/>
                </a:rPr>
                <a:t> </a:t>
              </a:r>
              <a:r>
                <a:rPr kumimoji="1" lang="en-US" altLang="zh-CN" sz="2900" dirty="0">
                  <a:solidFill>
                    <a:srgbClr val="002C84"/>
                  </a:solidFill>
                  <a:latin typeface="黑体" pitchFamily="2" charset="-122"/>
                  <a:ea typeface="黑体" pitchFamily="2" charset="-122"/>
                </a:rPr>
                <a:t>2.3.4 </a:t>
              </a:r>
              <a:r>
                <a:rPr kumimoji="1" lang="zh-CN" altLang="en-US" sz="2900" dirty="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2247900" y="1130386"/>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dirty="0">
                  <a:ea typeface="方正舒体" pitchFamily="2" charset="-122"/>
                </a:endParaRPr>
              </a:p>
            </p:txBody>
          </p:sp>
        </p:grpSp>
      </p:grpSp>
      <p:grpSp>
        <p:nvGrpSpPr>
          <p:cNvPr id="4" name="Group 34"/>
          <p:cNvGrpSpPr>
            <a:grpSpLocks/>
          </p:cNvGrpSpPr>
          <p:nvPr/>
        </p:nvGrpSpPr>
        <p:grpSpPr bwMode="auto">
          <a:xfrm>
            <a:off x="2495550" y="1825626"/>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dirty="0">
                  <a:solidFill>
                    <a:srgbClr val="000099"/>
                  </a:solidFill>
                  <a:ea typeface="黑体" pitchFamily="2" charset="-122"/>
                </a:rPr>
                <a:t>  </a:t>
              </a:r>
              <a:r>
                <a:rPr kumimoji="1" lang="en-US" altLang="zh-CN" sz="2600" dirty="0">
                  <a:solidFill>
                    <a:srgbClr val="000099"/>
                  </a:solidFill>
                  <a:latin typeface="黑体" pitchFamily="2" charset="-122"/>
                  <a:ea typeface="黑体" pitchFamily="2" charset="-122"/>
                </a:rPr>
                <a:t>1.</a:t>
              </a:r>
              <a:r>
                <a:rPr kumimoji="1" lang="zh-CN" altLang="en-US" sz="260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2208214" y="549275"/>
            <a:ext cx="184731" cy="369332"/>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88</a:t>
            </a:fld>
            <a:endParaRPr lang="zh-CN" altLang="en-US"/>
          </a:p>
        </p:txBody>
      </p:sp>
      <p:grpSp>
        <p:nvGrpSpPr>
          <p:cNvPr id="3" name="Group 25"/>
          <p:cNvGrpSpPr>
            <a:grpSpLocks/>
          </p:cNvGrpSpPr>
          <p:nvPr/>
        </p:nvGrpSpPr>
        <p:grpSpPr bwMode="auto">
          <a:xfrm>
            <a:off x="839416" y="61874"/>
            <a:ext cx="5559152" cy="634418"/>
            <a:chOff x="317" y="288"/>
            <a:chExt cx="2626" cy="436"/>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402"/>
            </a:xfrm>
            <a:prstGeom prst="rect">
              <a:avLst/>
            </a:prstGeom>
            <a:noFill/>
            <a:ln w="12700" cap="sq">
              <a:noFill/>
              <a:miter lim="800000"/>
              <a:headEnd/>
              <a:tailEnd/>
            </a:ln>
          </p:spPr>
          <p:txBody>
            <a:bodyPr>
              <a:spAutoFit/>
            </a:bodyPr>
            <a:lstStyle/>
            <a:p>
              <a:r>
                <a:rPr kumimoji="1" lang="zh-CN" altLang="en-US" sz="3200" dirty="0">
                  <a:solidFill>
                    <a:srgbClr val="000096"/>
                  </a:solidFill>
                  <a:latin typeface="幼圆" pitchFamily="49" charset="-122"/>
                  <a:ea typeface="幼圆" pitchFamily="49" charset="-122"/>
                </a:rPr>
                <a:t> </a:t>
              </a:r>
              <a:r>
                <a:rPr kumimoji="1" lang="zh-CN" altLang="en-US" sz="2800" b="1" dirty="0">
                  <a:solidFill>
                    <a:srgbClr val="000096"/>
                  </a:solidFill>
                  <a:latin typeface="幼圆" pitchFamily="49" charset="-122"/>
                  <a:ea typeface="幼圆" pitchFamily="49" charset="-122"/>
                </a:rPr>
                <a:t>顺序存储结构与链表结构的比较</a:t>
              </a:r>
              <a:endParaRPr kumimoji="1" lang="zh-CN" altLang="en-US" sz="3200" b="1"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3949646349"/>
              </p:ext>
            </p:extLst>
          </p:nvPr>
        </p:nvGraphicFramePr>
        <p:xfrm>
          <a:off x="1524000" y="908721"/>
          <a:ext cx="2615952" cy="298880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存储分配方式</a:t>
                      </a:r>
                    </a:p>
                  </a:txBody>
                  <a:tcPr>
                    <a:solidFill>
                      <a:schemeClr val="tx2"/>
                    </a:solidFill>
                  </a:tcPr>
                </a:tc>
                <a:extLst>
                  <a:ext uri="{0D108BD9-81ED-4DB2-BD59-A6C34878D82A}">
                    <a16:rowId xmlns:a16="http://schemas.microsoft.com/office/drawing/2014/main" val="10000"/>
                  </a:ext>
                </a:extLst>
              </a:tr>
              <a:tr h="2556753">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链表采用链式储存结构，用</a:t>
                      </a:r>
                      <a:r>
                        <a:rPr lang="zh-CN" altLang="en-US" sz="1600" baseline="0">
                          <a:latin typeface="楷体" pitchFamily="49" charset="-122"/>
                          <a:ea typeface="楷体" pitchFamily="49" charset="-122"/>
                        </a:rPr>
                        <a:t>一组不连续的</a:t>
                      </a:r>
                      <a:r>
                        <a:rPr lang="zh-CN" altLang="en-US" sz="1600" baseline="0" dirty="0">
                          <a:latin typeface="楷体" pitchFamily="49" charset="-122"/>
                          <a:ea typeface="楷体" pitchFamily="49" charset="-122"/>
                        </a:rPr>
                        <a:t>存储单元存放线性表的元素</a:t>
                      </a:r>
                      <a:endParaRPr lang="zh-CN" altLang="en-US" sz="2000"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4511824" y="908720"/>
          <a:ext cx="2615952" cy="32666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时间性能</a:t>
                      </a:r>
                    </a:p>
                  </a:txBody>
                  <a:tcPr>
                    <a:solidFill>
                      <a:schemeClr val="tx2"/>
                    </a:solidFill>
                  </a:tcPr>
                </a:tc>
                <a:extLst>
                  <a:ext uri="{0D108BD9-81ED-4DB2-BD59-A6C34878D82A}">
                    <a16:rowId xmlns:a16="http://schemas.microsoft.com/office/drawing/2014/main" val="10000"/>
                  </a:ext>
                </a:extLst>
              </a:tr>
              <a:tr h="478852">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查找</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dirty="0">
                          <a:latin typeface="楷体" pitchFamily="49" charset="-122"/>
                          <a:ea typeface="楷体" pitchFamily="49" charset="-122"/>
                        </a:rPr>
                        <a:t> 顺序存储：无序</a:t>
                      </a:r>
                      <a:r>
                        <a:rPr lang="en-US" altLang="zh-CN" sz="1600" dirty="0">
                          <a:latin typeface="楷体" pitchFamily="49" charset="-122"/>
                          <a:ea typeface="楷体" pitchFamily="49" charset="-122"/>
                        </a:rPr>
                        <a:t>O(n),</a:t>
                      </a:r>
                      <a:r>
                        <a:rPr lang="zh-CN" altLang="en-US" sz="1600" dirty="0">
                          <a:latin typeface="楷体" pitchFamily="49" charset="-122"/>
                          <a:ea typeface="楷体" pitchFamily="49" charset="-122"/>
                        </a:rPr>
                        <a:t>有序</a:t>
                      </a:r>
                      <a:r>
                        <a:rPr lang="en-US" altLang="zh-CN" sz="1600" b="1" dirty="0">
                          <a:solidFill>
                            <a:srgbClr val="FF3300"/>
                          </a:solidFill>
                        </a:rPr>
                        <a:t>O</a:t>
                      </a:r>
                      <a:r>
                        <a:rPr lang="en-US" altLang="zh-CN" sz="1400" b="1" dirty="0">
                          <a:solidFill>
                            <a:srgbClr val="FF3300"/>
                          </a:solidFill>
                        </a:rPr>
                        <a:t>(log</a:t>
                      </a:r>
                      <a:r>
                        <a:rPr lang="en-US" altLang="zh-CN" sz="1400" b="1" baseline="-25000" dirty="0">
                          <a:solidFill>
                            <a:srgbClr val="FF3300"/>
                          </a:solidFill>
                        </a:rPr>
                        <a:t>2</a:t>
                      </a:r>
                      <a:r>
                        <a:rPr lang="en-US" altLang="zh-CN" sz="1400" b="1" dirty="0">
                          <a:solidFill>
                            <a:srgbClr val="FF3300"/>
                          </a:solidFill>
                        </a:rPr>
                        <a:t>n)</a:t>
                      </a:r>
                      <a:r>
                        <a:rPr lang="en-US" altLang="zh-CN" sz="1600" b="1" dirty="0">
                          <a:solidFill>
                            <a:srgbClr val="FF3300"/>
                          </a:solidFill>
                        </a:rPr>
                        <a:t> </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baseline="0" dirty="0">
                          <a:latin typeface="楷体" pitchFamily="49" charset="-122"/>
                          <a:ea typeface="楷体" pitchFamily="49" charset="-122"/>
                        </a:rPr>
                        <a:t> 链表</a:t>
                      </a:r>
                      <a:r>
                        <a:rPr lang="en-US" altLang="zh-CN" sz="1600" baseline="0" dirty="0">
                          <a:latin typeface="楷体" pitchFamily="49" charset="-122"/>
                          <a:ea typeface="楷体" pitchFamily="49" charset="-122"/>
                        </a:rPr>
                        <a:t>O(n)</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插入和删除</a:t>
                      </a:r>
                      <a:endParaRPr lang="en-US" altLang="zh-CN" sz="16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顺序存储需要平均移动表长一半的元素，时间为</a:t>
                      </a:r>
                      <a:r>
                        <a:rPr lang="en-US" altLang="zh-CN" sz="16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a:solidFill>
                            <a:schemeClr val="dk1"/>
                          </a:solidFill>
                          <a:latin typeface="楷体" pitchFamily="49" charset="-122"/>
                          <a:ea typeface="楷体" pitchFamily="49" charset="-122"/>
                          <a:cs typeface="+mn-cs"/>
                        </a:rPr>
                        <a:t> </a:t>
                      </a:r>
                      <a:r>
                        <a:rPr lang="zh-CN" altLang="en-US" sz="1600" kern="1200" baseline="0" dirty="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a:solidFill>
                            <a:schemeClr val="dk1"/>
                          </a:solidFill>
                          <a:latin typeface="楷体" pitchFamily="49" charset="-122"/>
                          <a:ea typeface="楷体" pitchFamily="49" charset="-122"/>
                          <a:cs typeface="+mn-cs"/>
                        </a:rPr>
                        <a:t>O(1)</a:t>
                      </a:r>
                      <a:endParaRPr lang="zh-CN" altLang="en-US" sz="1600" kern="1200" dirty="0">
                        <a:solidFill>
                          <a:schemeClr val="dk1"/>
                        </a:solidFill>
                        <a:latin typeface="楷体" pitchFamily="49" charset="-122"/>
                        <a:ea typeface="楷体" pitchFamily="49" charset="-122"/>
                        <a:cs typeface="+mn-cs"/>
                      </a:endParaRPr>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7392144" y="908720"/>
          <a:ext cx="2615952" cy="297823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空间性能</a:t>
                      </a:r>
                    </a:p>
                  </a:txBody>
                  <a:tcPr>
                    <a:solidFill>
                      <a:schemeClr val="tx2"/>
                    </a:solidFill>
                  </a:tcPr>
                </a:tc>
                <a:extLst>
                  <a:ext uri="{0D108BD9-81ED-4DB2-BD59-A6C34878D82A}">
                    <a16:rowId xmlns:a16="http://schemas.microsoft.com/office/drawing/2014/main" val="10000"/>
                  </a:ext>
                </a:extLst>
              </a:tr>
              <a:tr h="2546188">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顺序存储需要事先分配存储空间，分大了浪费，分小了易发生溢出</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链表不需要事先分配存储空间，需要时分配结点，元素个数不受限制</a:t>
                      </a:r>
                      <a:endParaRPr lang="zh-CN" altLang="en-US" sz="2000" dirty="0"/>
                    </a:p>
                  </a:txBody>
                  <a:tcPr/>
                </a:tc>
                <a:extLst>
                  <a:ext uri="{0D108BD9-81ED-4DB2-BD59-A6C34878D82A}">
                    <a16:rowId xmlns:a16="http://schemas.microsoft.com/office/drawing/2014/main" val="10001"/>
                  </a:ext>
                </a:extLst>
              </a:tr>
            </a:tbl>
          </a:graphicData>
        </a:graphic>
      </p:graphicFrame>
      <p:grpSp>
        <p:nvGrpSpPr>
          <p:cNvPr id="11" name="Group 38"/>
          <p:cNvGrpSpPr>
            <a:grpSpLocks/>
          </p:cNvGrpSpPr>
          <p:nvPr/>
        </p:nvGrpSpPr>
        <p:grpSpPr bwMode="auto">
          <a:xfrm>
            <a:off x="1524000" y="4005065"/>
            <a:ext cx="8964758" cy="2772771"/>
            <a:chOff x="133" y="1130"/>
            <a:chExt cx="5136" cy="2352"/>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1984"/>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a:solidFill>
                    <a:srgbClr val="000080"/>
                  </a:solidFill>
                  <a:latin typeface="幼圆" pitchFamily="49" charset="-122"/>
                  <a:ea typeface="幼圆" pitchFamily="49" charset="-122"/>
                </a:rPr>
                <a:t>结论：</a:t>
              </a:r>
              <a:endParaRPr lang="en-US" altLang="zh-CN" sz="2600" b="1"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若线性表需要频繁查找（通讯录），较少进行插入和删除操作时，宜采用顺序存储结构。若需要频繁插入和删除时（如词频统计），宜采用链表结构。</a:t>
              </a:r>
              <a:endParaRPr lang="en-US" altLang="zh-CN" sz="20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dirty="0">
                  <a:solidFill>
                    <a:srgbClr val="000080"/>
                  </a:solidFill>
                  <a:latin typeface="幼圆" pitchFamily="49" charset="-122"/>
                  <a:ea typeface="幼圆" pitchFamily="49" charset="-122"/>
                </a:rPr>
                <a:t>当线性表中的元素个数变化较大或者根本不知道有多大时（如词频统计单词表），最好用链表结构。而如果事先知道线性的大致长度，用顺序结构次效率会高些。</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351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dirty="0">
                  <a:solidFill>
                    <a:srgbClr val="FFFF00"/>
                  </a:solidFill>
                  <a:latin typeface="幼圆" pitchFamily="49" charset="-122"/>
                  <a:ea typeface="幼圆" pitchFamily="49" charset="-122"/>
                </a:rPr>
                <a:t>已知</a:t>
              </a:r>
              <a:r>
                <a:rPr kumimoji="1" lang="en-US" altLang="zh-CN" sz="2800" dirty="0">
                  <a:solidFill>
                    <a:srgbClr val="FFFF00"/>
                  </a:solidFill>
                  <a:latin typeface="幼圆" pitchFamily="49" charset="-122"/>
                  <a:ea typeface="幼圆" pitchFamily="49" charset="-122"/>
                </a:rPr>
                <a:t>List</a:t>
              </a:r>
              <a:r>
                <a:rPr kumimoji="1" lang="zh-CN" altLang="en-US" sz="2800" dirty="0">
                  <a:solidFill>
                    <a:srgbClr val="FFFF00"/>
                  </a:solidFill>
                  <a:latin typeface="幼圆" pitchFamily="49" charset="-122"/>
                  <a:ea typeface="幼圆" pitchFamily="49" charset="-122"/>
                </a:rPr>
                <a:t>为没有头结点的单链表中第一个结点的指针</a:t>
              </a:r>
              <a:r>
                <a:rPr kumimoji="1" lang="en-US" altLang="zh-CN" sz="2800" dirty="0">
                  <a:solidFill>
                    <a:srgbClr val="FFFF00"/>
                  </a:solidFill>
                  <a:latin typeface="幼圆" pitchFamily="49" charset="-122"/>
                  <a:ea typeface="幼圆" pitchFamily="49" charset="-122"/>
                </a:rPr>
                <a:t>,</a:t>
              </a:r>
              <a:r>
                <a:rPr kumimoji="1" lang="zh-CN" altLang="en-US" sz="280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dirty="0">
                  <a:solidFill>
                    <a:srgbClr val="FFFF00"/>
                  </a:solidFill>
                  <a:latin typeface="幼圆" pitchFamily="49" charset="-122"/>
                  <a:ea typeface="幼圆" pitchFamily="49" charset="-122"/>
                </a:rPr>
                <a:t>(</a:t>
              </a:r>
              <a:r>
                <a:rPr kumimoji="1" lang="zh-CN" altLang="en-US" sz="2800" dirty="0">
                  <a:solidFill>
                    <a:srgbClr val="FFFF00"/>
                  </a:solidFill>
                  <a:latin typeface="幼圆" pitchFamily="49" charset="-122"/>
                  <a:ea typeface="幼圆" pitchFamily="49" charset="-122"/>
                </a:rPr>
                <a:t>要求用尽量少的时间和尽量少的空间</a:t>
              </a:r>
              <a:r>
                <a:rPr kumimoji="1" lang="en-US" altLang="zh-CN" sz="280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1558925" y="227014"/>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dirty="0">
                  <a:solidFill>
                    <a:srgbClr val="FF0000"/>
                  </a:solidFill>
                  <a:ea typeface="华文新魏" pitchFamily="2" charset="-122"/>
                </a:rPr>
                <a:t>思考题 </a:t>
              </a:r>
            </a:p>
          </p:txBody>
        </p:sp>
      </p:grpSp>
      <p:grpSp>
        <p:nvGrpSpPr>
          <p:cNvPr id="4" name="Group 144"/>
          <p:cNvGrpSpPr>
            <a:grpSpLocks/>
          </p:cNvGrpSpPr>
          <p:nvPr/>
        </p:nvGrpSpPr>
        <p:grpSpPr bwMode="auto">
          <a:xfrm>
            <a:off x="2538413" y="5300664"/>
            <a:ext cx="7088188" cy="1468438"/>
            <a:chOff x="480" y="1344"/>
            <a:chExt cx="4465" cy="925"/>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89" cy="310"/>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9" cy="378"/>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378"/>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05658" y="101997"/>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dirty="0">
                  <a:solidFill>
                    <a:srgbClr val="002C84"/>
                  </a:solidFill>
                  <a:latin typeface="幼圆" pitchFamily="49" charset="-122"/>
                  <a:ea typeface="幼圆" pitchFamily="49" charset="-122"/>
                </a:rPr>
                <a:t>2.1.2 </a:t>
              </a:r>
              <a:r>
                <a:rPr lang="zh-CN" altLang="en-US" sz="320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857127" y="1496566"/>
            <a:ext cx="4953000" cy="488950"/>
          </a:xfrm>
          <a:prstGeom prst="rect">
            <a:avLst/>
          </a:prstGeom>
          <a:noFill/>
          <a:ln w="9525">
            <a:noFill/>
            <a:miter lim="800000"/>
            <a:headEnd/>
            <a:tailEnd/>
          </a:ln>
        </p:spPr>
        <p:txBody>
          <a:bodyPr>
            <a:spAutoFit/>
          </a:bodyPr>
          <a:lstStyle/>
          <a:p>
            <a:pPr fontAlgn="base">
              <a:spcBef>
                <a:spcPct val="0"/>
              </a:spcBef>
            </a:pPr>
            <a:r>
              <a:rPr lang="zh-CN" altLang="en-US" sz="2600">
                <a:solidFill>
                  <a:srgbClr val="000082"/>
                </a:solidFill>
              </a:rPr>
              <a:t>     1.  </a:t>
            </a:r>
            <a:r>
              <a:rPr lang="zh-CN" altLang="en-US" sz="2600">
                <a:solidFill>
                  <a:srgbClr val="FF0000"/>
                </a:solidFill>
                <a:ea typeface="黑体" pitchFamily="2" charset="-122"/>
              </a:rPr>
              <a:t>创建</a:t>
            </a:r>
            <a:r>
              <a:rPr lang="zh-CN" altLang="en-US" sz="2600">
                <a:solidFill>
                  <a:srgbClr val="000082"/>
                </a:solidFill>
                <a:ea typeface="幼圆" pitchFamily="49" charset="-122"/>
              </a:rPr>
              <a:t>一个新的线性表</a:t>
            </a:r>
            <a:r>
              <a:rPr lang="zh-CN" altLang="en-US" sz="2600">
                <a:solidFill>
                  <a:srgbClr val="000082"/>
                </a:solidFill>
              </a:rPr>
              <a:t>。</a:t>
            </a:r>
          </a:p>
        </p:txBody>
      </p:sp>
      <p:sp>
        <p:nvSpPr>
          <p:cNvPr id="584710" name="Text Box 6"/>
          <p:cNvSpPr txBox="1">
            <a:spLocks noChangeArrowheads="1"/>
          </p:cNvSpPr>
          <p:nvPr/>
        </p:nvSpPr>
        <p:spPr bwMode="auto">
          <a:xfrm>
            <a:off x="863477" y="1896616"/>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a:solidFill>
                  <a:srgbClr val="000082"/>
                </a:solidFill>
              </a:rPr>
              <a:t>     2.  </a:t>
            </a:r>
            <a:r>
              <a:rPr lang="zh-CN" altLang="en-US" sz="2600">
                <a:solidFill>
                  <a:srgbClr val="000082"/>
                </a:solidFill>
                <a:ea typeface="幼圆" pitchFamily="49" charset="-122"/>
              </a:rPr>
              <a:t>求线性表的长度</a:t>
            </a:r>
            <a:r>
              <a:rPr lang="zh-CN" altLang="en-US" sz="2600">
                <a:solidFill>
                  <a:srgbClr val="000082"/>
                </a:solidFill>
              </a:rPr>
              <a:t>。</a:t>
            </a:r>
            <a:endParaRPr kumimoji="1" lang="zh-CN" altLang="en-US" sz="2600">
              <a:solidFill>
                <a:srgbClr val="000082"/>
              </a:solidFill>
            </a:endParaRPr>
          </a:p>
        </p:txBody>
      </p:sp>
      <p:sp>
        <p:nvSpPr>
          <p:cNvPr id="584711" name="Text Box 7"/>
          <p:cNvSpPr txBox="1">
            <a:spLocks noChangeArrowheads="1"/>
          </p:cNvSpPr>
          <p:nvPr/>
        </p:nvSpPr>
        <p:spPr bwMode="auto">
          <a:xfrm>
            <a:off x="852364" y="2334766"/>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a:solidFill>
                  <a:srgbClr val="000082"/>
                </a:solidFill>
              </a:rPr>
              <a:t>     3.  </a:t>
            </a:r>
            <a:r>
              <a:rPr lang="zh-CN" altLang="en-US" sz="2600">
                <a:solidFill>
                  <a:srgbClr val="FF0000"/>
                </a:solidFill>
                <a:ea typeface="黑体" pitchFamily="2" charset="-122"/>
              </a:rPr>
              <a:t>检索</a:t>
            </a:r>
            <a:r>
              <a:rPr lang="zh-CN" altLang="en-US" sz="2600">
                <a:solidFill>
                  <a:srgbClr val="000082"/>
                </a:solidFill>
                <a:ea typeface="幼圆" pitchFamily="49" charset="-122"/>
              </a:rPr>
              <a:t>线性表中第</a:t>
            </a:r>
            <a:r>
              <a:rPr lang="en-US" altLang="zh-CN" sz="2600">
                <a:solidFill>
                  <a:srgbClr val="000082"/>
                </a:solidFill>
              </a:rPr>
              <a:t>i</a:t>
            </a:r>
            <a:r>
              <a:rPr lang="zh-CN" altLang="en-US" sz="2600">
                <a:solidFill>
                  <a:srgbClr val="000082"/>
                </a:solidFill>
                <a:ea typeface="幼圆" pitchFamily="49" charset="-122"/>
              </a:rPr>
              <a:t>个数据元素</a:t>
            </a:r>
            <a:r>
              <a:rPr lang="zh-CN" altLang="en-US" sz="2600">
                <a:solidFill>
                  <a:srgbClr val="000082"/>
                </a:solidFill>
              </a:rPr>
              <a:t>。</a:t>
            </a:r>
            <a:endParaRPr kumimoji="1" lang="zh-CN" altLang="en-US" sz="2600">
              <a:solidFill>
                <a:srgbClr val="000082"/>
              </a:solidFill>
            </a:endParaRPr>
          </a:p>
        </p:txBody>
      </p:sp>
      <p:sp>
        <p:nvSpPr>
          <p:cNvPr id="584712" name="Text Box 8"/>
          <p:cNvSpPr txBox="1">
            <a:spLocks noChangeArrowheads="1"/>
          </p:cNvSpPr>
          <p:nvPr/>
        </p:nvSpPr>
        <p:spPr bwMode="auto">
          <a:xfrm>
            <a:off x="771402" y="2791966"/>
            <a:ext cx="7948613" cy="806450"/>
          </a:xfrm>
          <a:prstGeom prst="rect">
            <a:avLst/>
          </a:prstGeom>
          <a:noFill/>
          <a:ln w="12700" cap="sq">
            <a:noFill/>
            <a:miter lim="800000"/>
            <a:headEnd type="none" w="sm" len="sm"/>
            <a:tailEnd type="none" w="sm" len="sm"/>
          </a:ln>
        </p:spPr>
        <p:txBody>
          <a:bodyPr wrap="square">
            <a:spAutoFit/>
          </a:bodyPr>
          <a:lstStyle/>
          <a:p>
            <a:pPr fontAlgn="base">
              <a:lnSpc>
                <a:spcPct val="90000"/>
              </a:lnSpc>
              <a:spcBef>
                <a:spcPct val="0"/>
              </a:spcBef>
            </a:pPr>
            <a:r>
              <a:rPr lang="zh-CN" altLang="en-US" sz="2600" dirty="0">
                <a:solidFill>
                  <a:srgbClr val="FF0000"/>
                </a:solidFill>
              </a:rPr>
              <a:t>      4</a:t>
            </a:r>
            <a:r>
              <a:rPr lang="zh-CN" altLang="en-US" sz="2600" dirty="0">
                <a:solidFill>
                  <a:srgbClr val="7030A0"/>
                </a:solidFill>
              </a:rPr>
              <a:t>.  </a:t>
            </a:r>
            <a:r>
              <a:rPr lang="zh-CN" altLang="en-US" sz="2600" dirty="0">
                <a:solidFill>
                  <a:srgbClr val="7030A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dirty="0">
                <a:solidFill>
                  <a:srgbClr val="7030A0"/>
                </a:solidFill>
                <a:latin typeface="幼圆" pitchFamily="49" charset="-122"/>
                <a:ea typeface="幼圆" pitchFamily="49" charset="-122"/>
              </a:rPr>
              <a:t>     值求该数据元素在线性表中的位置</a:t>
            </a:r>
            <a:r>
              <a:rPr lang="zh-CN" altLang="en-US" sz="2600" dirty="0">
                <a:solidFill>
                  <a:srgbClr val="FF0000"/>
                </a:solidFill>
                <a:latin typeface="幼圆" pitchFamily="49" charset="-122"/>
                <a:ea typeface="幼圆" pitchFamily="49" charset="-122"/>
              </a:rPr>
              <a:t>（</a:t>
            </a:r>
            <a:r>
              <a:rPr lang="zh-CN" altLang="en-US" sz="2600" b="1" dirty="0">
                <a:solidFill>
                  <a:srgbClr val="FF0000"/>
                </a:solidFill>
                <a:latin typeface="幼圆" pitchFamily="49" charset="-122"/>
                <a:ea typeface="幼圆" pitchFamily="49" charset="-122"/>
              </a:rPr>
              <a:t>查找</a:t>
            </a:r>
            <a:r>
              <a:rPr lang="zh-CN" altLang="en-US" sz="2600" dirty="0">
                <a:solidFill>
                  <a:srgbClr val="FF0000"/>
                </a:solidFill>
                <a:latin typeface="幼圆" pitchFamily="49" charset="-122"/>
                <a:ea typeface="幼圆" pitchFamily="49" charset="-122"/>
              </a:rPr>
              <a:t>）</a:t>
            </a:r>
            <a:r>
              <a:rPr lang="zh-CN" altLang="en-US" sz="2600" dirty="0">
                <a:solidFill>
                  <a:srgbClr val="FF0000"/>
                </a:solidFill>
              </a:rPr>
              <a:t>。</a:t>
            </a:r>
            <a:endParaRPr kumimoji="1" lang="zh-CN" altLang="en-US" sz="2600" dirty="0">
              <a:solidFill>
                <a:srgbClr val="FF0000"/>
              </a:solidFill>
            </a:endParaRPr>
          </a:p>
        </p:txBody>
      </p:sp>
      <p:sp>
        <p:nvSpPr>
          <p:cNvPr id="584713" name="Text Box 9"/>
          <p:cNvSpPr txBox="1">
            <a:spLocks noChangeArrowheads="1"/>
          </p:cNvSpPr>
          <p:nvPr/>
        </p:nvSpPr>
        <p:spPr bwMode="auto">
          <a:xfrm>
            <a:off x="1271464" y="3573016"/>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dirty="0">
                <a:solidFill>
                  <a:srgbClr val="000082"/>
                </a:solidFill>
              </a:rPr>
              <a:t>5.  </a:t>
            </a:r>
            <a:r>
              <a:rPr lang="zh-CN" altLang="en-US" sz="2600" dirty="0">
                <a:solidFill>
                  <a:srgbClr val="000082"/>
                </a:solidFill>
                <a:ea typeface="幼圆" pitchFamily="49" charset="-122"/>
              </a:rPr>
              <a:t>在线性表的第</a:t>
            </a:r>
            <a:r>
              <a:rPr lang="en-US" altLang="zh-CN" sz="2600" dirty="0" err="1">
                <a:solidFill>
                  <a:srgbClr val="000082"/>
                </a:solidFill>
              </a:rPr>
              <a:t>i</a:t>
            </a:r>
            <a:r>
              <a:rPr lang="zh-CN" altLang="en-US" sz="2600" dirty="0">
                <a:solidFill>
                  <a:srgbClr val="000082"/>
                </a:solidFill>
                <a:ea typeface="幼圆" pitchFamily="49" charset="-122"/>
              </a:rPr>
              <a:t>个位置上存入一个新的数据元素</a:t>
            </a:r>
            <a:r>
              <a:rPr lang="zh-CN" altLang="en-US" sz="2600" dirty="0">
                <a:solidFill>
                  <a:srgbClr val="000082"/>
                </a:solidFill>
              </a:rPr>
              <a:t>。</a:t>
            </a:r>
            <a:endParaRPr kumimoji="1" lang="zh-CN" altLang="en-US" sz="2600" dirty="0">
              <a:solidFill>
                <a:srgbClr val="000082"/>
              </a:solidFill>
            </a:endParaRPr>
          </a:p>
        </p:txBody>
      </p:sp>
      <p:sp>
        <p:nvSpPr>
          <p:cNvPr id="53276" name="Text Box 16"/>
          <p:cNvSpPr txBox="1">
            <a:spLocks noChangeArrowheads="1"/>
          </p:cNvSpPr>
          <p:nvPr/>
        </p:nvSpPr>
        <p:spPr bwMode="auto">
          <a:xfrm>
            <a:off x="1261940" y="3973066"/>
            <a:ext cx="7948613" cy="493148"/>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dirty="0">
                <a:solidFill>
                  <a:srgbClr val="FF0000"/>
                </a:solidFill>
              </a:rPr>
              <a:t>6.  </a:t>
            </a:r>
            <a:r>
              <a:rPr lang="zh-CN" altLang="en-US" sz="2600" dirty="0">
                <a:solidFill>
                  <a:srgbClr val="7030A0"/>
                </a:solidFill>
                <a:ea typeface="幼圆" pitchFamily="49" charset="-122"/>
              </a:rPr>
              <a:t>在线性表的第</a:t>
            </a:r>
            <a:r>
              <a:rPr lang="en-US" altLang="zh-CN" sz="2600" dirty="0" err="1">
                <a:solidFill>
                  <a:srgbClr val="7030A0"/>
                </a:solidFill>
              </a:rPr>
              <a:t>i</a:t>
            </a:r>
            <a:r>
              <a:rPr lang="zh-CN" altLang="en-US" sz="2600" dirty="0">
                <a:solidFill>
                  <a:srgbClr val="7030A0"/>
                </a:solidFill>
                <a:ea typeface="幼圆" pitchFamily="49" charset="-122"/>
              </a:rPr>
              <a:t>个位置上</a:t>
            </a:r>
            <a:r>
              <a:rPr lang="zh-CN" altLang="en-US" sz="2600" b="1" dirty="0">
                <a:solidFill>
                  <a:srgbClr val="FF0000"/>
                </a:solidFill>
                <a:ea typeface="幼圆" pitchFamily="49" charset="-122"/>
              </a:rPr>
              <a:t>插入</a:t>
            </a:r>
            <a:r>
              <a:rPr lang="zh-CN" altLang="en-US" sz="2600" dirty="0">
                <a:solidFill>
                  <a:srgbClr val="7030A0"/>
                </a:solidFill>
                <a:ea typeface="幼圆" pitchFamily="49" charset="-122"/>
              </a:rPr>
              <a:t>一个新的数据元素</a:t>
            </a:r>
            <a:r>
              <a:rPr lang="zh-CN" altLang="en-US" sz="2600" dirty="0">
                <a:solidFill>
                  <a:srgbClr val="7030A0"/>
                </a:solidFill>
              </a:rPr>
              <a:t>。</a:t>
            </a:r>
          </a:p>
        </p:txBody>
      </p:sp>
      <p:sp>
        <p:nvSpPr>
          <p:cNvPr id="584725" name="Freeform 21"/>
          <p:cNvSpPr>
            <a:spLocks/>
          </p:cNvSpPr>
          <p:nvPr/>
        </p:nvSpPr>
        <p:spPr bwMode="auto">
          <a:xfrm>
            <a:off x="5075114" y="3619054"/>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5090989" y="4061966"/>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sp>
        <p:nvSpPr>
          <p:cNvPr id="53271" name="Text Box 25"/>
          <p:cNvSpPr txBox="1">
            <a:spLocks noChangeArrowheads="1"/>
          </p:cNvSpPr>
          <p:nvPr/>
        </p:nvSpPr>
        <p:spPr bwMode="auto">
          <a:xfrm>
            <a:off x="1085728" y="4390579"/>
            <a:ext cx="5616575" cy="497444"/>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dirty="0">
                <a:solidFill>
                  <a:srgbClr val="FF0000"/>
                </a:solidFill>
              </a:rPr>
              <a:t>  7.  </a:t>
            </a:r>
            <a:r>
              <a:rPr lang="zh-CN" altLang="en-US" sz="2600" b="1" dirty="0">
                <a:solidFill>
                  <a:srgbClr val="FF0000"/>
                </a:solidFill>
                <a:ea typeface="幼圆" pitchFamily="49" charset="-122"/>
              </a:rPr>
              <a:t>删除</a:t>
            </a:r>
            <a:r>
              <a:rPr lang="zh-CN" altLang="en-US" sz="2600" dirty="0">
                <a:solidFill>
                  <a:srgbClr val="7030A0"/>
                </a:solidFill>
                <a:ea typeface="幼圆" pitchFamily="49" charset="-122"/>
              </a:rPr>
              <a:t>线性表中第</a:t>
            </a:r>
            <a:r>
              <a:rPr lang="en-US" altLang="zh-CN" sz="2600" dirty="0" err="1">
                <a:solidFill>
                  <a:srgbClr val="7030A0"/>
                </a:solidFill>
              </a:rPr>
              <a:t>i</a:t>
            </a:r>
            <a:r>
              <a:rPr lang="zh-CN" altLang="en-US" sz="2600" dirty="0">
                <a:solidFill>
                  <a:srgbClr val="7030A0"/>
                </a:solidFill>
                <a:ea typeface="幼圆" pitchFamily="49" charset="-122"/>
              </a:rPr>
              <a:t>个数据元素</a:t>
            </a:r>
            <a:r>
              <a:rPr lang="zh-CN" altLang="en-US" sz="2600" dirty="0">
                <a:solidFill>
                  <a:srgbClr val="7030A0"/>
                </a:solidFill>
              </a:rPr>
              <a:t>。</a:t>
            </a:r>
            <a:endParaRPr kumimoji="1" lang="zh-CN" altLang="en-US" sz="2600" dirty="0">
              <a:solidFill>
                <a:srgbClr val="7030A0"/>
              </a:solidFill>
            </a:endParaRPr>
          </a:p>
        </p:txBody>
      </p:sp>
      <p:sp>
        <p:nvSpPr>
          <p:cNvPr id="584730" name="Rectangle 26"/>
          <p:cNvSpPr>
            <a:spLocks noChangeArrowheads="1"/>
          </p:cNvSpPr>
          <p:nvPr/>
        </p:nvSpPr>
        <p:spPr bwMode="auto">
          <a:xfrm>
            <a:off x="6049839" y="2322066"/>
            <a:ext cx="2108200" cy="488950"/>
          </a:xfrm>
          <a:prstGeom prst="rect">
            <a:avLst/>
          </a:prstGeom>
          <a:noFill/>
          <a:ln w="12700" cap="sq">
            <a:noFill/>
            <a:miter lim="800000"/>
            <a:headEnd/>
            <a:tailEnd/>
          </a:ln>
        </p:spPr>
        <p:txBody>
          <a:bodyPr>
            <a:spAutoFit/>
          </a:bodyPr>
          <a:lstStyle/>
          <a:p>
            <a:r>
              <a:rPr lang="en-US" altLang="zh-CN" sz="2600">
                <a:solidFill>
                  <a:schemeClr val="accent2"/>
                </a:solidFill>
                <a:ea typeface="Dotum" pitchFamily="34" charset="-127"/>
              </a:rPr>
              <a:t>(1</a:t>
            </a:r>
            <a:r>
              <a:rPr lang="en-US" altLang="zh-CN" sz="2600">
                <a:solidFill>
                  <a:schemeClr val="accent2"/>
                </a:solidFill>
                <a:ea typeface="Dotum" pitchFamily="34" charset="-127"/>
                <a:cs typeface="Times New Roman" pitchFamily="18" charset="0"/>
              </a:rPr>
              <a:t>≤i≤n)</a:t>
            </a:r>
            <a:endParaRPr lang="zh-CN" altLang="en-US" sz="2600">
              <a:solidFill>
                <a:schemeClr val="accent2"/>
              </a:solidFill>
              <a:ea typeface="Dotum" pitchFamily="34" charset="-127"/>
              <a:cs typeface="Times New Roman" pitchFamily="18" charset="0"/>
            </a:endParaRPr>
          </a:p>
        </p:txBody>
      </p:sp>
      <p:sp>
        <p:nvSpPr>
          <p:cNvPr id="53266" name="Rectangle 33"/>
          <p:cNvSpPr>
            <a:spLocks noChangeArrowheads="1"/>
          </p:cNvSpPr>
          <p:nvPr/>
        </p:nvSpPr>
        <p:spPr bwMode="auto">
          <a:xfrm>
            <a:off x="1296915" y="4970884"/>
            <a:ext cx="7661275"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dirty="0">
                <a:solidFill>
                  <a:srgbClr val="000082"/>
                </a:solidFill>
              </a:rPr>
              <a:t>8.  </a:t>
            </a:r>
            <a:r>
              <a:rPr lang="zh-CN" altLang="en-US" sz="260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dirty="0">
                <a:solidFill>
                  <a:srgbClr val="000082"/>
                </a:solidFill>
                <a:latin typeface="幼圆" pitchFamily="49" charset="-122"/>
                <a:ea typeface="幼圆" pitchFamily="49" charset="-122"/>
              </a:rPr>
              <a:t>  大小做升序或者降序</a:t>
            </a:r>
            <a:r>
              <a:rPr lang="zh-CN" altLang="en-US" sz="2600" dirty="0">
                <a:solidFill>
                  <a:srgbClr val="FF0000"/>
                </a:solidFill>
                <a:latin typeface="黑体" pitchFamily="2" charset="-122"/>
                <a:ea typeface="黑体" pitchFamily="2" charset="-122"/>
              </a:rPr>
              <a:t>排序</a:t>
            </a:r>
            <a:r>
              <a:rPr lang="zh-CN" altLang="en-US" sz="2600" dirty="0">
                <a:solidFill>
                  <a:srgbClr val="000082"/>
                </a:solidFill>
              </a:rPr>
              <a:t>。</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2606677" y="2133601"/>
            <a:ext cx="6829425" cy="1008063"/>
            <a:chOff x="801" y="1525"/>
            <a:chExt cx="4302"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65" y="1824"/>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801" y="1525"/>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2219325" y="1677989"/>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2606677" y="4186239"/>
            <a:ext cx="6829425" cy="1042987"/>
            <a:chOff x="793" y="1680"/>
            <a:chExt cx="4302"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57" y="2001"/>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93" y="168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3309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2208213" y="3624264"/>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5511800" y="2219325"/>
            <a:ext cx="368300" cy="457200"/>
          </a:xfrm>
          <a:prstGeom prst="rect">
            <a:avLst/>
          </a:prstGeom>
          <a:noFill/>
          <a:ln w="9525">
            <a:noFill/>
            <a:miter lim="800000"/>
            <a:headEnd/>
            <a:tailEnd/>
          </a:ln>
        </p:spPr>
        <p:txBody>
          <a:bodyPr>
            <a:spAutoFit/>
          </a:bodyPr>
          <a:lstStyle/>
          <a:p>
            <a:pPr>
              <a:spcBef>
                <a:spcPct val="0"/>
              </a:spcBef>
            </a:pPr>
            <a:r>
              <a:rPr lang="en-US" altLang="zh-CN" sz="2400">
                <a:solidFill>
                  <a:srgbClr val="FF0000"/>
                </a:solidFill>
              </a:rPr>
              <a:t>p</a:t>
            </a:r>
          </a:p>
        </p:txBody>
      </p:sp>
      <p:sp>
        <p:nvSpPr>
          <p:cNvPr id="249050" name="Text Box 218"/>
          <p:cNvSpPr txBox="1">
            <a:spLocks noChangeArrowheads="1"/>
          </p:cNvSpPr>
          <p:nvPr/>
        </p:nvSpPr>
        <p:spPr bwMode="auto">
          <a:xfrm>
            <a:off x="5519738" y="5132388"/>
            <a:ext cx="368300" cy="457200"/>
          </a:xfrm>
          <a:prstGeom prst="rect">
            <a:avLst/>
          </a:prstGeom>
          <a:noFill/>
          <a:ln w="9525">
            <a:noFill/>
            <a:miter lim="800000"/>
            <a:headEnd/>
            <a:tailEnd/>
          </a:ln>
        </p:spPr>
        <p:txBody>
          <a:bodyPr>
            <a:spAutoFit/>
          </a:bodyPr>
          <a:lstStyle/>
          <a:p>
            <a:pPr>
              <a:spcBef>
                <a:spcPct val="0"/>
              </a:spcBef>
            </a:pPr>
            <a:r>
              <a:rPr lang="en-US" altLang="zh-CN" sz="2400">
                <a:solidFill>
                  <a:srgbClr val="FF0000"/>
                </a:solidFill>
              </a:rPr>
              <a:t>p</a:t>
            </a:r>
          </a:p>
        </p:txBody>
      </p:sp>
      <p:grpSp>
        <p:nvGrpSpPr>
          <p:cNvPr id="16" name="Group 219"/>
          <p:cNvGrpSpPr>
            <a:grpSpLocks/>
          </p:cNvGrpSpPr>
          <p:nvPr/>
        </p:nvGrpSpPr>
        <p:grpSpPr bwMode="auto">
          <a:xfrm>
            <a:off x="983432" y="88107"/>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dirty="0">
                  <a:solidFill>
                    <a:srgbClr val="FF3300"/>
                  </a:solidFill>
                </a:rPr>
                <a:t> </a:t>
              </a:r>
              <a:r>
                <a:rPr kumimoji="1" lang="zh-CN" altLang="en-US" sz="3500" b="1" dirty="0">
                  <a:solidFill>
                    <a:srgbClr val="FF3300"/>
                  </a:solidFill>
                </a:rPr>
                <a:t>2.4 </a:t>
              </a:r>
              <a:r>
                <a:rPr kumimoji="1" lang="zh-CN" altLang="en-US" sz="3500" b="1"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2495551" y="333376"/>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dirty="0">
                    <a:latin typeface="幼圆" pitchFamily="49" charset="-122"/>
                    <a:ea typeface="幼圆" pitchFamily="49" charset="-122"/>
                  </a:rPr>
                  <a:t>              </a:t>
                </a:r>
                <a:r>
                  <a:rPr lang="zh-CN" altLang="en-US" sz="270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2606676"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97" y="3016"/>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33" y="2695"/>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84029" y="1464568"/>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309" y="893"/>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45" y="594"/>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1847528" y="3140968"/>
            <a:ext cx="7912100" cy="1557338"/>
            <a:chOff x="296" y="1152"/>
            <a:chExt cx="4984" cy="981"/>
          </a:xfrm>
        </p:grpSpPr>
        <p:grpSp>
          <p:nvGrpSpPr>
            <p:cNvPr id="10" name="Group 30"/>
            <p:cNvGrpSpPr>
              <a:grpSpLocks/>
            </p:cNvGrpSpPr>
            <p:nvPr/>
          </p:nvGrpSpPr>
          <p:grpSpPr bwMode="auto">
            <a:xfrm>
              <a:off x="793" y="1476"/>
              <a:ext cx="4302" cy="657"/>
              <a:chOff x="793" y="1680"/>
              <a:chExt cx="4302"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57" y="2001"/>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93" y="168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2349228" y="5533256"/>
            <a:ext cx="7962900" cy="503238"/>
          </a:xfrm>
          <a:prstGeom prst="rect">
            <a:avLst/>
          </a:prstGeom>
          <a:noFill/>
          <a:ln w="12700" cap="sq">
            <a:noFill/>
            <a:miter lim="800000"/>
            <a:headEnd/>
            <a:tailEnd/>
          </a:ln>
        </p:spPr>
        <p:txBody>
          <a:bodyPr>
            <a:spAutoFit/>
          </a:bodyPr>
          <a:lstStyle/>
          <a:p>
            <a:r>
              <a:rPr lang="zh-CN" altLang="en-US" sz="270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1919536" y="404664"/>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97" y="1229"/>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33" y="93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1995735" y="3681265"/>
            <a:ext cx="7258050" cy="1592263"/>
            <a:chOff x="528" y="2208"/>
            <a:chExt cx="4572" cy="1003"/>
          </a:xfrm>
        </p:grpSpPr>
        <p:grpSp>
          <p:nvGrpSpPr>
            <p:cNvPr id="10" name="Group 31"/>
            <p:cNvGrpSpPr>
              <a:grpSpLocks/>
            </p:cNvGrpSpPr>
            <p:nvPr/>
          </p:nvGrpSpPr>
          <p:grpSpPr bwMode="auto">
            <a:xfrm>
              <a:off x="601" y="2554"/>
              <a:ext cx="4302" cy="657"/>
              <a:chOff x="793" y="1680"/>
              <a:chExt cx="4302"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57" y="2001"/>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93" y="168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2697155" y="1776264"/>
            <a:ext cx="348172" cy="52322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nvGrpSpPr>
          <p:cNvPr id="17" name="Group 72"/>
          <p:cNvGrpSpPr>
            <a:grpSpLocks/>
          </p:cNvGrpSpPr>
          <p:nvPr/>
        </p:nvGrpSpPr>
        <p:grpSpPr bwMode="auto">
          <a:xfrm>
            <a:off x="2700586" y="1757214"/>
            <a:ext cx="1565275" cy="571500"/>
            <a:chOff x="972" y="1140"/>
            <a:chExt cx="986"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39" y="1140"/>
              <a:ext cx="219" cy="33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grpSp>
        <p:nvGrpSpPr>
          <p:cNvPr id="18" name="Group 75"/>
          <p:cNvGrpSpPr>
            <a:grpSpLocks/>
          </p:cNvGrpSpPr>
          <p:nvPr/>
        </p:nvGrpSpPr>
        <p:grpSpPr bwMode="auto">
          <a:xfrm>
            <a:off x="3918199" y="1738164"/>
            <a:ext cx="1565275" cy="571500"/>
            <a:chOff x="972" y="1140"/>
            <a:chExt cx="986"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39" y="1140"/>
              <a:ext cx="219" cy="33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grpSp>
        <p:nvGrpSpPr>
          <p:cNvPr id="19" name="Group 78"/>
          <p:cNvGrpSpPr>
            <a:grpSpLocks/>
          </p:cNvGrpSpPr>
          <p:nvPr/>
        </p:nvGrpSpPr>
        <p:grpSpPr bwMode="auto">
          <a:xfrm>
            <a:off x="7004299" y="1757214"/>
            <a:ext cx="1565275" cy="571500"/>
            <a:chOff x="972" y="1140"/>
            <a:chExt cx="986"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39" y="1140"/>
              <a:ext cx="219" cy="33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grpSp>
        <p:nvGrpSpPr>
          <p:cNvPr id="20" name="Group 87"/>
          <p:cNvGrpSpPr>
            <a:grpSpLocks/>
          </p:cNvGrpSpPr>
          <p:nvPr/>
        </p:nvGrpSpPr>
        <p:grpSpPr bwMode="auto">
          <a:xfrm>
            <a:off x="8185399" y="1776264"/>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27" cy="330"/>
            </a:xfrm>
            <a:prstGeom prst="rect">
              <a:avLst/>
            </a:prstGeom>
            <a:noFill/>
            <a:ln w="12700" cap="sq">
              <a:noFill/>
              <a:miter lim="800000"/>
              <a:headEnd/>
              <a:tailEnd/>
            </a:ln>
          </p:spPr>
          <p:txBody>
            <a:bodyPr wrap="none">
              <a:spAutoFit/>
            </a:bodyPr>
            <a:lstStyle/>
            <a:p>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7253535" y="2570014"/>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802"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a:ea typeface="幼圆" pitchFamily="49" charset="-122"/>
                </a:rPr>
                <a:t>p=NULL</a:t>
              </a:r>
              <a:endParaRPr lang="zh-CN" altLang="en-US" sz="2800">
                <a:ea typeface="幼圆" pitchFamily="49" charset="-122"/>
              </a:endParaRPr>
            </a:p>
          </p:txBody>
        </p:sp>
      </p:grpSp>
      <p:grpSp>
        <p:nvGrpSpPr>
          <p:cNvPr id="23" name="Group 106"/>
          <p:cNvGrpSpPr>
            <a:grpSpLocks/>
          </p:cNvGrpSpPr>
          <p:nvPr/>
        </p:nvGrpSpPr>
        <p:grpSpPr bwMode="auto">
          <a:xfrm>
            <a:off x="8337799" y="5110014"/>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27" cy="330"/>
            </a:xfrm>
            <a:prstGeom prst="rect">
              <a:avLst/>
            </a:prstGeom>
            <a:noFill/>
            <a:ln w="12700" cap="sq">
              <a:noFill/>
              <a:miter lim="800000"/>
              <a:headEnd/>
              <a:tailEnd/>
            </a:ln>
          </p:spPr>
          <p:txBody>
            <a:bodyPr wrap="none">
              <a:spAutoFit/>
            </a:bodyPr>
            <a:lstStyle/>
            <a:p>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2698743" y="5143352"/>
            <a:ext cx="348172" cy="52322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nvGrpSpPr>
          <p:cNvPr id="25" name="Group 97"/>
          <p:cNvGrpSpPr>
            <a:grpSpLocks/>
          </p:cNvGrpSpPr>
          <p:nvPr/>
        </p:nvGrpSpPr>
        <p:grpSpPr bwMode="auto">
          <a:xfrm>
            <a:off x="2681536" y="5129064"/>
            <a:ext cx="1565275" cy="571500"/>
            <a:chOff x="972" y="1140"/>
            <a:chExt cx="986"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39" y="1140"/>
              <a:ext cx="219" cy="33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grpSp>
        <p:nvGrpSpPr>
          <p:cNvPr id="26" name="Group 155"/>
          <p:cNvGrpSpPr>
            <a:grpSpLocks/>
          </p:cNvGrpSpPr>
          <p:nvPr/>
        </p:nvGrpSpPr>
        <p:grpSpPr bwMode="auto">
          <a:xfrm>
            <a:off x="1690935" y="5586264"/>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solidFill>
                  <a:schemeClr val="bg1"/>
                </a:solidFill>
              </a:endParaRPr>
            </a:p>
          </p:txBody>
        </p:sp>
        <p:sp>
          <p:nvSpPr>
            <p:cNvPr id="37913" name="Rectangle 115"/>
            <p:cNvSpPr>
              <a:spLocks noChangeArrowheads="1"/>
            </p:cNvSpPr>
            <p:nvPr/>
          </p:nvSpPr>
          <p:spPr bwMode="auto">
            <a:xfrm>
              <a:off x="845" y="3537"/>
              <a:ext cx="702" cy="37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dirty="0">
                  <a:solidFill>
                    <a:schemeClr val="bg1"/>
                  </a:solidFill>
                  <a:ea typeface="幼圆" pitchFamily="49" charset="-122"/>
                </a:rPr>
                <a:t>p=list</a:t>
              </a:r>
              <a:endParaRPr lang="zh-CN" altLang="en-US" sz="3300" dirty="0">
                <a:solidFill>
                  <a:schemeClr val="bg1"/>
                </a:solidFill>
                <a:ea typeface="幼圆" pitchFamily="49" charset="-122"/>
              </a:endParaRPr>
            </a:p>
          </p:txBody>
        </p:sp>
      </p:grpSp>
      <p:grpSp>
        <p:nvGrpSpPr>
          <p:cNvPr id="27" name="Group 131"/>
          <p:cNvGrpSpPr>
            <a:grpSpLocks/>
          </p:cNvGrpSpPr>
          <p:nvPr/>
        </p:nvGrpSpPr>
        <p:grpSpPr bwMode="auto">
          <a:xfrm>
            <a:off x="1379785" y="2385864"/>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dirty="0">
                  <a:solidFill>
                    <a:srgbClr val="FF3300"/>
                  </a:solidFill>
                  <a:ea typeface="华文新魏" pitchFamily="2" charset="-122"/>
                </a:rPr>
                <a:t>例</a:t>
              </a:r>
            </a:p>
            <a:p>
              <a:pPr>
                <a:lnSpc>
                  <a:spcPct val="70000"/>
                </a:lnSpc>
                <a:spcBef>
                  <a:spcPct val="0"/>
                </a:spcBef>
              </a:pPr>
              <a:r>
                <a:rPr lang="zh-CN" altLang="en-US" sz="2400" dirty="0">
                  <a:solidFill>
                    <a:srgbClr val="FF3300"/>
                  </a:solidFill>
                  <a:ea typeface="华文新魏" pitchFamily="2" charset="-122"/>
                </a:rPr>
                <a:t>如</a:t>
              </a:r>
            </a:p>
          </p:txBody>
        </p:sp>
      </p:grpSp>
      <p:grpSp>
        <p:nvGrpSpPr>
          <p:cNvPr id="28" name="Group 146"/>
          <p:cNvGrpSpPr>
            <a:grpSpLocks/>
          </p:cNvGrpSpPr>
          <p:nvPr/>
        </p:nvGrpSpPr>
        <p:grpSpPr bwMode="auto">
          <a:xfrm>
            <a:off x="2878385" y="2843065"/>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a:solidFill>
                    <a:srgbClr val="FF3300"/>
                  </a:solidFill>
                </a:rPr>
                <a:t>p=p</a:t>
              </a:r>
              <a:r>
                <a:rPr lang="en-US" altLang="zh-CN" sz="3100">
                  <a:solidFill>
                    <a:srgbClr val="FF3300"/>
                  </a:solidFill>
                  <a:latin typeface="宋体" charset="-122"/>
                  <a:ea typeface="宋体" charset="-122"/>
                </a:rPr>
                <a:t>-</a:t>
              </a:r>
              <a:r>
                <a:rPr lang="en-US" altLang="zh-CN" sz="3100">
                  <a:solidFill>
                    <a:srgbClr val="FF3300"/>
                  </a:solidFill>
                </a:rPr>
                <a:t>&gt;link;</a:t>
              </a:r>
              <a:endParaRPr lang="zh-CN" altLang="en-US" sz="310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3861049" y="5129064"/>
            <a:ext cx="1565275" cy="571500"/>
            <a:chOff x="972" y="1140"/>
            <a:chExt cx="986"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39" y="1140"/>
              <a:ext cx="219" cy="330"/>
            </a:xfrm>
            <a:prstGeom prst="rect">
              <a:avLst/>
            </a:prstGeom>
            <a:noFill/>
            <a:ln w="12700" cap="sq">
              <a:noFill/>
              <a:miter lim="800000"/>
              <a:headEnd/>
              <a:tailEnd/>
            </a:ln>
          </p:spPr>
          <p:txBody>
            <a:bodyPr wrap="none">
              <a:spAutoFit/>
            </a:bodyPr>
            <a:lstStyle/>
            <a:p>
              <a:pPr algn="ctr"/>
              <a:r>
                <a:rPr lang="en-US" altLang="zh-CN" sz="2800">
                  <a:solidFill>
                    <a:srgbClr val="FF3300"/>
                  </a:solidFill>
                  <a:ea typeface="幼圆" pitchFamily="49" charset="-122"/>
                </a:rPr>
                <a:t>p</a:t>
              </a:r>
              <a:endParaRPr lang="zh-CN" altLang="en-US" sz="280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81200" y="838200"/>
            <a:ext cx="8324850" cy="2705100"/>
            <a:chOff x="288" y="528"/>
            <a:chExt cx="5244" cy="1704"/>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48" y="558"/>
              <a:ext cx="4752" cy="1674"/>
            </a:xfrm>
            <a:prstGeom prst="rect">
              <a:avLst/>
            </a:prstGeom>
            <a:noFill/>
            <a:ln w="9525">
              <a:noFill/>
              <a:miter lim="800000"/>
              <a:headEnd/>
              <a:tailEnd/>
            </a:ln>
          </p:spPr>
          <p:txBody>
            <a:bodyPr>
              <a:spAutoFit/>
            </a:bodyPr>
            <a:lstStyle/>
            <a:p>
              <a:pPr marL="381000" lvl="2" fontAlgn="base">
                <a:lnSpc>
                  <a:spcPts val="2500"/>
                </a:lnSpc>
                <a:spcBef>
                  <a:spcPct val="0"/>
                </a:spcBef>
              </a:pPr>
              <a:r>
                <a:rPr lang="en-US" altLang="zh-CN" sz="2300" dirty="0">
                  <a:solidFill>
                    <a:srgbClr val="000099"/>
                  </a:solidFill>
                </a:rPr>
                <a:t>int  length( </a:t>
              </a:r>
              <a:r>
                <a:rPr lang="en-US" altLang="zh-CN" sz="2300" dirty="0" err="1">
                  <a:solidFill>
                    <a:srgbClr val="000099"/>
                  </a:solidFill>
                </a:rPr>
                <a:t>NodePtr</a:t>
              </a:r>
              <a:r>
                <a:rPr lang="en-US" altLang="zh-CN" sz="2300" dirty="0">
                  <a:solidFill>
                    <a:srgbClr val="000099"/>
                  </a:solidFill>
                </a:rPr>
                <a:t> list )</a:t>
              </a:r>
            </a:p>
            <a:p>
              <a:pPr marL="381000" lvl="2" fontAlgn="base">
                <a:lnSpc>
                  <a:spcPts val="2500"/>
                </a:lnSpc>
                <a:spcBef>
                  <a:spcPct val="0"/>
                </a:spcBef>
              </a:pPr>
              <a:r>
                <a:rPr lang="en-US" altLang="zh-CN" sz="2300" dirty="0">
                  <a:solidFill>
                    <a:srgbClr val="000099"/>
                  </a:solidFill>
                </a:rPr>
                <a:t>{</a:t>
              </a:r>
            </a:p>
            <a:p>
              <a:pPr marL="381000" lvl="2" fontAlgn="base">
                <a:lnSpc>
                  <a:spcPts val="2500"/>
                </a:lnSpc>
                <a:spcBef>
                  <a:spcPct val="0"/>
                </a:spcBef>
              </a:pPr>
              <a:r>
                <a:rPr lang="en-US" altLang="zh-CN" sz="2300" dirty="0">
                  <a:solidFill>
                    <a:srgbClr val="000099"/>
                  </a:solidFill>
                </a:rPr>
                <a:t>      </a:t>
              </a:r>
              <a:r>
                <a:rPr lang="en-US" altLang="zh-CN" sz="2300" dirty="0" err="1">
                  <a:solidFill>
                    <a:srgbClr val="000099"/>
                  </a:solidFill>
                </a:rPr>
                <a:t>Nodeptr</a:t>
              </a:r>
              <a:r>
                <a:rPr lang="en-US" altLang="zh-CN" sz="2300" dirty="0">
                  <a:solidFill>
                    <a:srgbClr val="000099"/>
                  </a:solidFill>
                </a:rPr>
                <a:t> p;</a:t>
              </a:r>
            </a:p>
            <a:p>
              <a:pPr marL="381000" lvl="2" fontAlgn="base">
                <a:lnSpc>
                  <a:spcPts val="2500"/>
                </a:lnSpc>
                <a:spcBef>
                  <a:spcPct val="0"/>
                </a:spcBef>
              </a:pPr>
              <a:r>
                <a:rPr lang="en-US" altLang="zh-CN" sz="2300" dirty="0">
                  <a:solidFill>
                    <a:srgbClr val="000099"/>
                  </a:solidFill>
                </a:rPr>
                <a:t>      </a:t>
              </a:r>
              <a:r>
                <a:rPr lang="en-US" altLang="zh-CN" sz="2300" dirty="0" err="1">
                  <a:solidFill>
                    <a:srgbClr val="000099"/>
                  </a:solidFill>
                </a:rPr>
                <a:t>int</a:t>
              </a:r>
              <a:r>
                <a:rPr lang="en-US" altLang="zh-CN" sz="2300" dirty="0">
                  <a:solidFill>
                    <a:srgbClr val="000099"/>
                  </a:solidFill>
                </a:rPr>
                <a:t> n;                        </a:t>
              </a:r>
              <a:r>
                <a:rPr lang="en-US" altLang="zh-CN" sz="2100" dirty="0">
                  <a:solidFill>
                    <a:srgbClr val="000099"/>
                  </a:solidFill>
                </a:rPr>
                <a:t>/* </a:t>
              </a:r>
              <a:r>
                <a:rPr lang="zh-CN" altLang="en-US" sz="2100" dirty="0">
                  <a:solidFill>
                    <a:srgbClr val="000099"/>
                  </a:solidFill>
                  <a:latin typeface="幼圆" pitchFamily="49" charset="-122"/>
                  <a:ea typeface="幼圆" pitchFamily="49" charset="-122"/>
                </a:rPr>
                <a:t>链表的长度</a:t>
              </a:r>
              <a:r>
                <a:rPr lang="zh-CN" altLang="zh-CN" sz="2100" dirty="0">
                  <a:solidFill>
                    <a:srgbClr val="000099"/>
                  </a:solidFill>
                  <a:latin typeface="幼圆" pitchFamily="49" charset="-122"/>
                  <a:ea typeface="幼圆" pitchFamily="49" charset="-122"/>
                </a:rPr>
                <a:t>置</a:t>
              </a:r>
              <a:r>
                <a:rPr lang="zh-CN" altLang="en-US" sz="2100" dirty="0">
                  <a:solidFill>
                    <a:srgbClr val="000099"/>
                  </a:solidFill>
                  <a:latin typeface="幼圆" pitchFamily="49" charset="-122"/>
                  <a:ea typeface="幼圆" pitchFamily="49" charset="-122"/>
                </a:rPr>
                <a:t>初值0</a:t>
              </a:r>
              <a:r>
                <a:rPr lang="zh-CN" altLang="en-US" sz="2100" dirty="0">
                  <a:solidFill>
                    <a:srgbClr val="000099"/>
                  </a:solidFill>
                  <a:latin typeface="宋体" charset="-122"/>
                </a:rPr>
                <a:t> </a:t>
              </a:r>
              <a:r>
                <a:rPr lang="zh-CN" altLang="en-US" sz="2100" dirty="0">
                  <a:solidFill>
                    <a:srgbClr val="000099"/>
                  </a:solidFill>
                </a:rPr>
                <a:t>*/</a:t>
              </a:r>
              <a:r>
                <a:rPr lang="zh-CN" altLang="en-US" sz="2300" dirty="0">
                  <a:solidFill>
                    <a:srgbClr val="000099"/>
                  </a:solidFill>
                  <a:latin typeface="宋体" charset="-122"/>
                </a:rPr>
                <a:t> </a:t>
              </a:r>
              <a:endParaRPr lang="zh-CN" altLang="en-US" sz="2300" dirty="0">
                <a:solidFill>
                  <a:srgbClr val="000099"/>
                </a:solidFill>
              </a:endParaRPr>
            </a:p>
            <a:p>
              <a:pPr marL="381000" lvl="2" algn="just" fontAlgn="base">
                <a:lnSpc>
                  <a:spcPts val="2500"/>
                </a:lnSpc>
                <a:spcBef>
                  <a:spcPct val="0"/>
                </a:spcBef>
              </a:pPr>
              <a:r>
                <a:rPr lang="zh-CN" altLang="zh-CN" sz="2300" dirty="0">
                  <a:solidFill>
                    <a:srgbClr val="000099"/>
                  </a:solidFill>
                  <a:latin typeface="宋体" charset="-122"/>
                </a:rPr>
                <a:t>   </a:t>
              </a:r>
              <a:r>
                <a:rPr lang="en-US" altLang="zh-CN" sz="2300" dirty="0">
                  <a:solidFill>
                    <a:srgbClr val="000099"/>
                  </a:solidFill>
                </a:rPr>
                <a:t>for(p=</a:t>
              </a:r>
              <a:r>
                <a:rPr lang="en-US" altLang="zh-CN" sz="2300" dirty="0" err="1">
                  <a:solidFill>
                    <a:srgbClr val="000099"/>
                  </a:solidFill>
                </a:rPr>
                <a:t>list,n</a:t>
              </a:r>
              <a:r>
                <a:rPr lang="en-US" altLang="zh-CN" sz="2300" dirty="0">
                  <a:solidFill>
                    <a:srgbClr val="000099"/>
                  </a:solidFill>
                </a:rPr>
                <a:t>=0; </a:t>
              </a:r>
              <a:r>
                <a:rPr lang="en-US" altLang="zh-CN" sz="2300" dirty="0">
                  <a:solidFill>
                    <a:srgbClr val="FF3300"/>
                  </a:solidFill>
                </a:rPr>
                <a:t>p!=NULL; </a:t>
              </a:r>
              <a:r>
                <a:rPr lang="en-US" altLang="zh-CN" sz="2300" dirty="0">
                  <a:solidFill>
                    <a:srgbClr val="000099"/>
                  </a:solidFill>
                </a:rPr>
                <a:t>p=p</a:t>
              </a:r>
              <a:r>
                <a:rPr lang="en-US" altLang="zh-CN" sz="2300" dirty="0">
                  <a:solidFill>
                    <a:srgbClr val="000099"/>
                  </a:solidFill>
                  <a:latin typeface="宋体" charset="-122"/>
                  <a:ea typeface="宋体" charset="-122"/>
                </a:rPr>
                <a:t>-</a:t>
              </a:r>
              <a:r>
                <a:rPr lang="en-US" altLang="zh-CN" sz="2300" dirty="0">
                  <a:solidFill>
                    <a:srgbClr val="000099"/>
                  </a:solidFill>
                </a:rPr>
                <a:t>&gt;</a:t>
              </a:r>
              <a:r>
                <a:rPr lang="en-US" altLang="zh-CN" sz="2300" dirty="0" err="1">
                  <a:solidFill>
                    <a:srgbClr val="000099"/>
                  </a:solidFill>
                </a:rPr>
                <a:t>link,n</a:t>
              </a:r>
              <a:r>
                <a:rPr lang="en-US" altLang="zh-CN" sz="2300" dirty="0">
                  <a:solidFill>
                    <a:srgbClr val="000099"/>
                  </a:solidFill>
                </a:rPr>
                <a:t>++)</a:t>
              </a:r>
            </a:p>
            <a:p>
              <a:pPr marL="381000" lvl="2" algn="just" fontAlgn="base">
                <a:lnSpc>
                  <a:spcPts val="2500"/>
                </a:lnSpc>
                <a:spcBef>
                  <a:spcPct val="0"/>
                </a:spcBef>
              </a:pPr>
              <a:r>
                <a:rPr lang="en-US" altLang="zh-CN" sz="2300" dirty="0">
                  <a:solidFill>
                    <a:srgbClr val="000099"/>
                  </a:solidFill>
                </a:rPr>
                <a:t>            ;</a:t>
              </a:r>
            </a:p>
            <a:p>
              <a:pPr marL="381000" lvl="2" fontAlgn="base">
                <a:lnSpc>
                  <a:spcPts val="2500"/>
                </a:lnSpc>
                <a:spcBef>
                  <a:spcPct val="0"/>
                </a:spcBef>
              </a:pPr>
              <a:r>
                <a:rPr lang="en-US" altLang="zh-CN" sz="2300" dirty="0">
                  <a:solidFill>
                    <a:srgbClr val="000099"/>
                  </a:solidFill>
                </a:rPr>
                <a:t>      return n;                       </a:t>
              </a:r>
              <a:r>
                <a:rPr lang="en-US" altLang="zh-CN" sz="2100" dirty="0">
                  <a:solidFill>
                    <a:srgbClr val="000099"/>
                  </a:solidFill>
                </a:rPr>
                <a:t>/* </a:t>
              </a:r>
              <a:r>
                <a:rPr lang="zh-CN" altLang="en-US" sz="2100" dirty="0">
                  <a:solidFill>
                    <a:srgbClr val="000099"/>
                  </a:solidFill>
                  <a:latin typeface="宋体" charset="-122"/>
                  <a:ea typeface="幼圆" pitchFamily="49" charset="-122"/>
                </a:rPr>
                <a:t>返回链表的长度</a:t>
              </a:r>
              <a:r>
                <a:rPr lang="en-US" altLang="en-US" sz="2100" dirty="0">
                  <a:solidFill>
                    <a:srgbClr val="000099"/>
                  </a:solidFill>
                  <a:latin typeface="宋体" charset="-122"/>
                </a:rPr>
                <a:t>n </a:t>
              </a:r>
              <a:r>
                <a:rPr lang="en-US" altLang="zh-CN" sz="2100" dirty="0">
                  <a:solidFill>
                    <a:srgbClr val="000099"/>
                  </a:solidFill>
                </a:rPr>
                <a:t>*/</a:t>
              </a:r>
              <a:r>
                <a:rPr lang="en-US" altLang="zh-CN" sz="2300" dirty="0">
                  <a:solidFill>
                    <a:srgbClr val="000099"/>
                  </a:solidFill>
                </a:rPr>
                <a:t> </a:t>
              </a:r>
              <a:endParaRPr lang="en-US" altLang="zh-CN" sz="2300" dirty="0">
                <a:solidFill>
                  <a:srgbClr val="000099"/>
                </a:solidFill>
                <a:latin typeface="宋体" charset="-122"/>
              </a:endParaRPr>
            </a:p>
            <a:p>
              <a:pPr algn="just" fontAlgn="base">
                <a:lnSpc>
                  <a:spcPts val="2500"/>
                </a:lnSpc>
                <a:spcBef>
                  <a:spcPct val="0"/>
                </a:spcBef>
              </a:pPr>
              <a:r>
                <a:rPr lang="zh-CN" altLang="en-US" sz="2300" dirty="0">
                  <a:solidFill>
                    <a:srgbClr val="000099"/>
                  </a:solidFill>
                  <a:latin typeface="宋体" charset="-122"/>
                </a:rPr>
                <a:t>  </a:t>
              </a:r>
              <a:r>
                <a:rPr lang="en-US" altLang="zh-CN" sz="2300" dirty="0">
                  <a:solidFill>
                    <a:srgbClr val="000099"/>
                  </a:solidFill>
                </a:rPr>
                <a:t>}</a:t>
              </a:r>
              <a:endParaRPr lang="zh-CN" altLang="en-US" sz="230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a:solidFill>
                    <a:srgbClr val="FF3300"/>
                  </a:solidFill>
                  <a:latin typeface="黑体" pitchFamily="2" charset="-122"/>
                  <a:ea typeface="黑体" pitchFamily="2" charset="-122"/>
                </a:rPr>
                <a:t>非</a:t>
              </a:r>
            </a:p>
            <a:p>
              <a:pPr>
                <a:lnSpc>
                  <a:spcPct val="80000"/>
                </a:lnSpc>
                <a:spcBef>
                  <a:spcPct val="0"/>
                </a:spcBef>
              </a:pPr>
              <a:r>
                <a:rPr lang="zh-CN" altLang="en-US" sz="2600">
                  <a:solidFill>
                    <a:srgbClr val="FF3300"/>
                  </a:solidFill>
                  <a:latin typeface="黑体" pitchFamily="2" charset="-122"/>
                  <a:ea typeface="黑体" pitchFamily="2" charset="-122"/>
                </a:rPr>
                <a:t>循</a:t>
              </a:r>
            </a:p>
            <a:p>
              <a:pPr>
                <a:lnSpc>
                  <a:spcPct val="80000"/>
                </a:lnSpc>
                <a:spcBef>
                  <a:spcPct val="0"/>
                </a:spcBef>
              </a:pPr>
              <a:r>
                <a:rPr lang="zh-CN" altLang="en-US" sz="2600">
                  <a:solidFill>
                    <a:srgbClr val="FF3300"/>
                  </a:solidFill>
                  <a:latin typeface="黑体" pitchFamily="2" charset="-122"/>
                  <a:ea typeface="黑体" pitchFamily="2" charset="-122"/>
                </a:rPr>
                <a:t>环</a:t>
              </a:r>
            </a:p>
            <a:p>
              <a:pPr>
                <a:lnSpc>
                  <a:spcPct val="80000"/>
                </a:lnSpc>
                <a:spcBef>
                  <a:spcPct val="0"/>
                </a:spcBef>
              </a:pPr>
              <a:r>
                <a:rPr lang="zh-CN" altLang="en-US" sz="2600">
                  <a:solidFill>
                    <a:srgbClr val="FF3300"/>
                  </a:solidFill>
                  <a:latin typeface="黑体" pitchFamily="2" charset="-122"/>
                  <a:ea typeface="黑体" pitchFamily="2" charset="-122"/>
                </a:rPr>
                <a:t>链</a:t>
              </a:r>
            </a:p>
            <a:p>
              <a:pPr>
                <a:lnSpc>
                  <a:spcPct val="80000"/>
                </a:lnSpc>
                <a:spcBef>
                  <a:spcPct val="0"/>
                </a:spcBef>
              </a:pPr>
              <a:r>
                <a:rPr lang="zh-CN" altLang="en-US" sz="260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1426265" y="3789040"/>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dirty="0" err="1">
                  <a:solidFill>
                    <a:srgbClr val="000000"/>
                  </a:solidFill>
                </a:rPr>
                <a:t>int</a:t>
              </a:r>
              <a:r>
                <a:rPr lang="en-US" altLang="zh-CN" sz="2300" dirty="0">
                  <a:solidFill>
                    <a:srgbClr val="000000"/>
                  </a:solidFill>
                </a:rPr>
                <a:t>  length( </a:t>
              </a:r>
              <a:r>
                <a:rPr lang="en-US" altLang="zh-CN" sz="2300" dirty="0" err="1">
                  <a:solidFill>
                    <a:srgbClr val="000000"/>
                  </a:solidFill>
                </a:rPr>
                <a:t>Nodeptr</a:t>
              </a:r>
              <a:r>
                <a:rPr lang="en-US" altLang="zh-CN" sz="2300" dirty="0">
                  <a:solidFill>
                    <a:srgbClr val="000000"/>
                  </a:solidFill>
                </a:rPr>
                <a:t> list )</a:t>
              </a:r>
            </a:p>
            <a:p>
              <a:pPr marL="381000" lvl="2" fontAlgn="base">
                <a:lnSpc>
                  <a:spcPct val="65000"/>
                </a:lnSpc>
                <a:spcBef>
                  <a:spcPct val="0"/>
                </a:spcBef>
              </a:pPr>
              <a:r>
                <a:rPr lang="en-US" altLang="zh-CN" sz="2300" dirty="0">
                  <a:solidFill>
                    <a:srgbClr val="000000"/>
                  </a:solidFill>
                </a:rPr>
                <a:t>{</a:t>
              </a:r>
            </a:p>
            <a:p>
              <a:pPr marL="381000" lvl="2" fontAlgn="base">
                <a:lnSpc>
                  <a:spcPct val="65000"/>
                </a:lnSpc>
                <a:spcBef>
                  <a:spcPct val="0"/>
                </a:spcBef>
              </a:pPr>
              <a:r>
                <a:rPr lang="en-US" altLang="zh-CN" sz="2300" dirty="0">
                  <a:solidFill>
                    <a:srgbClr val="000000"/>
                  </a:solidFill>
                </a:rPr>
                <a:t>      </a:t>
              </a:r>
              <a:r>
                <a:rPr lang="en-US" altLang="zh-CN" sz="2300" dirty="0" err="1">
                  <a:solidFill>
                    <a:srgbClr val="000000"/>
                  </a:solidFill>
                </a:rPr>
                <a:t>Nodeptr</a:t>
              </a:r>
              <a:r>
                <a:rPr lang="en-US" altLang="zh-CN" sz="2300" dirty="0">
                  <a:solidFill>
                    <a:srgbClr val="000000"/>
                  </a:solidFill>
                </a:rPr>
                <a:t> p=list;</a:t>
              </a:r>
            </a:p>
            <a:p>
              <a:pPr marL="381000" lvl="2" fontAlgn="base">
                <a:lnSpc>
                  <a:spcPct val="65000"/>
                </a:lnSpc>
                <a:spcBef>
                  <a:spcPct val="0"/>
                </a:spcBef>
              </a:pPr>
              <a:r>
                <a:rPr lang="en-US" altLang="zh-CN" sz="2300" dirty="0">
                  <a:solidFill>
                    <a:srgbClr val="000000"/>
                  </a:solidFill>
                </a:rPr>
                <a:t>      </a:t>
              </a:r>
              <a:r>
                <a:rPr lang="en-US" altLang="zh-CN" sz="2300" dirty="0" err="1">
                  <a:solidFill>
                    <a:srgbClr val="000000"/>
                  </a:solidFill>
                </a:rPr>
                <a:t>int</a:t>
              </a:r>
              <a:r>
                <a:rPr lang="en-US" altLang="zh-CN" sz="2300" dirty="0">
                  <a:solidFill>
                    <a:srgbClr val="000000"/>
                  </a:solidFill>
                </a:rPr>
                <a:t> n=0;                        </a:t>
              </a:r>
              <a:r>
                <a:rPr lang="en-US" altLang="zh-CN" sz="2100" dirty="0">
                  <a:solidFill>
                    <a:srgbClr val="000000"/>
                  </a:solidFill>
                </a:rPr>
                <a:t>/* </a:t>
              </a:r>
              <a:r>
                <a:rPr lang="zh-CN" altLang="en-US" sz="2100" dirty="0">
                  <a:solidFill>
                    <a:srgbClr val="000000"/>
                  </a:solidFill>
                  <a:latin typeface="幼圆" pitchFamily="49" charset="-122"/>
                  <a:ea typeface="幼圆" pitchFamily="49" charset="-122"/>
                </a:rPr>
                <a:t>链表的长度</a:t>
              </a:r>
              <a:r>
                <a:rPr lang="zh-CN" altLang="zh-CN" sz="2100" dirty="0">
                  <a:solidFill>
                    <a:srgbClr val="000000"/>
                  </a:solidFill>
                  <a:latin typeface="幼圆" pitchFamily="49" charset="-122"/>
                  <a:ea typeface="幼圆" pitchFamily="49" charset="-122"/>
                </a:rPr>
                <a:t>置</a:t>
              </a:r>
              <a:r>
                <a:rPr lang="zh-CN" altLang="en-US" sz="2100" dirty="0">
                  <a:solidFill>
                    <a:srgbClr val="000000"/>
                  </a:solidFill>
                  <a:latin typeface="幼圆" pitchFamily="49" charset="-122"/>
                  <a:ea typeface="幼圆" pitchFamily="49" charset="-122"/>
                </a:rPr>
                <a:t>初值0</a:t>
              </a:r>
              <a:r>
                <a:rPr lang="zh-CN" altLang="en-US" sz="2100" dirty="0">
                  <a:solidFill>
                    <a:srgbClr val="000000"/>
                  </a:solidFill>
                  <a:latin typeface="宋体" charset="-122"/>
                </a:rPr>
                <a:t> </a:t>
              </a:r>
              <a:r>
                <a:rPr lang="zh-CN" altLang="en-US" sz="2100" dirty="0">
                  <a:solidFill>
                    <a:srgbClr val="000000"/>
                  </a:solidFill>
                </a:rPr>
                <a:t>*/</a:t>
              </a:r>
              <a:endParaRPr lang="en-US" altLang="zh-CN" sz="2100" dirty="0">
                <a:solidFill>
                  <a:srgbClr val="000000"/>
                </a:solidFill>
              </a:endParaRPr>
            </a:p>
            <a:p>
              <a:pPr marL="381000" lvl="2" fontAlgn="base">
                <a:lnSpc>
                  <a:spcPct val="65000"/>
                </a:lnSpc>
                <a:spcBef>
                  <a:spcPct val="0"/>
                </a:spcBef>
              </a:pPr>
              <a:r>
                <a:rPr lang="en-US" altLang="zh-CN" sz="2100" dirty="0">
                  <a:solidFill>
                    <a:srgbClr val="000000"/>
                  </a:solidFill>
                  <a:latin typeface="宋体" charset="-122"/>
                </a:rPr>
                <a:t>   if(list == NULL) return 0;</a:t>
              </a:r>
              <a:r>
                <a:rPr lang="zh-CN" altLang="en-US" sz="2300" dirty="0">
                  <a:solidFill>
                    <a:srgbClr val="000000"/>
                  </a:solidFill>
                  <a:latin typeface="宋体" charset="-122"/>
                </a:rPr>
                <a:t> </a:t>
              </a:r>
              <a:endParaRPr lang="zh-CN" altLang="en-US" sz="2300" dirty="0">
                <a:solidFill>
                  <a:srgbClr val="000000"/>
                </a:solidFill>
              </a:endParaRPr>
            </a:p>
            <a:p>
              <a:pPr marL="381000" lvl="2" algn="just" fontAlgn="base">
                <a:lnSpc>
                  <a:spcPct val="65000"/>
                </a:lnSpc>
                <a:spcBef>
                  <a:spcPct val="0"/>
                </a:spcBef>
              </a:pPr>
              <a:r>
                <a:rPr lang="zh-CN" altLang="zh-CN" sz="2300" dirty="0">
                  <a:solidFill>
                    <a:srgbClr val="000000"/>
                  </a:solidFill>
                  <a:latin typeface="宋体" charset="-122"/>
                </a:rPr>
                <a:t>   </a:t>
              </a:r>
              <a:r>
                <a:rPr lang="zh-CN" altLang="en-US" sz="2300" dirty="0">
                  <a:solidFill>
                    <a:srgbClr val="000000"/>
                  </a:solidFill>
                  <a:latin typeface="宋体" charset="-122"/>
                </a:rPr>
                <a:t>d</a:t>
              </a:r>
              <a:r>
                <a:rPr lang="en-US" altLang="zh-CN" sz="2300" dirty="0">
                  <a:solidFill>
                    <a:srgbClr val="000000"/>
                  </a:solidFill>
                  <a:latin typeface="宋体" charset="-122"/>
                </a:rPr>
                <a:t>o</a:t>
              </a:r>
              <a:r>
                <a:rPr lang="en-US" altLang="zh-CN" sz="2300" dirty="0">
                  <a:solidFill>
                    <a:srgbClr val="000000"/>
                  </a:solidFill>
                </a:rPr>
                <a:t>{</a:t>
              </a:r>
            </a:p>
            <a:p>
              <a:pPr marL="381000" lvl="2" algn="just" fontAlgn="base">
                <a:lnSpc>
                  <a:spcPct val="65000"/>
                </a:lnSpc>
                <a:spcBef>
                  <a:spcPct val="0"/>
                </a:spcBef>
              </a:pPr>
              <a:r>
                <a:rPr lang="en-US" altLang="zh-CN" sz="2300" dirty="0">
                  <a:solidFill>
                    <a:srgbClr val="000000"/>
                  </a:solidFill>
                </a:rPr>
                <a:t>            p=p</a:t>
              </a:r>
              <a:r>
                <a:rPr lang="en-US" altLang="zh-CN" sz="2300" dirty="0">
                  <a:solidFill>
                    <a:srgbClr val="000000"/>
                  </a:solidFill>
                  <a:latin typeface="宋体" charset="-122"/>
                  <a:ea typeface="宋体" charset="-122"/>
                </a:rPr>
                <a:t>-</a:t>
              </a:r>
              <a:r>
                <a:rPr lang="en-US" altLang="zh-CN" sz="2300" dirty="0">
                  <a:solidFill>
                    <a:srgbClr val="000000"/>
                  </a:solidFill>
                </a:rPr>
                <a:t>&gt;link;</a:t>
              </a:r>
            </a:p>
            <a:p>
              <a:pPr marL="381000" lvl="2" fontAlgn="base">
                <a:lnSpc>
                  <a:spcPct val="65000"/>
                </a:lnSpc>
                <a:spcBef>
                  <a:spcPct val="0"/>
                </a:spcBef>
              </a:pPr>
              <a:r>
                <a:rPr lang="en-US" altLang="zh-CN" sz="2300" dirty="0">
                  <a:solidFill>
                    <a:srgbClr val="000000"/>
                  </a:solidFill>
                </a:rPr>
                <a:t>            n++;</a:t>
              </a:r>
            </a:p>
            <a:p>
              <a:pPr marL="381000" lvl="2" algn="just" fontAlgn="base">
                <a:lnSpc>
                  <a:spcPct val="65000"/>
                </a:lnSpc>
                <a:spcBef>
                  <a:spcPct val="0"/>
                </a:spcBef>
              </a:pPr>
              <a:r>
                <a:rPr lang="en-US" altLang="zh-CN" sz="2300" dirty="0">
                  <a:solidFill>
                    <a:srgbClr val="000000"/>
                  </a:solidFill>
                </a:rPr>
                <a:t>      }while(</a:t>
              </a:r>
              <a:r>
                <a:rPr lang="en-US" altLang="zh-CN" sz="2400" dirty="0">
                  <a:solidFill>
                    <a:srgbClr val="FF3300"/>
                  </a:solidFill>
                </a:rPr>
                <a:t>p!=list</a:t>
              </a:r>
              <a:r>
                <a:rPr lang="en-US" altLang="zh-CN" sz="2300" dirty="0">
                  <a:solidFill>
                    <a:srgbClr val="000000"/>
                  </a:solidFill>
                </a:rPr>
                <a:t>);</a:t>
              </a:r>
            </a:p>
            <a:p>
              <a:pPr marL="381000" lvl="2" algn="just" fontAlgn="base">
                <a:lnSpc>
                  <a:spcPct val="65000"/>
                </a:lnSpc>
                <a:spcBef>
                  <a:spcPct val="0"/>
                </a:spcBef>
              </a:pPr>
              <a:r>
                <a:rPr lang="en-US" altLang="zh-CN" sz="2300" dirty="0">
                  <a:solidFill>
                    <a:srgbClr val="000000"/>
                  </a:solidFill>
                </a:rPr>
                <a:t>      return n;                       </a:t>
              </a:r>
              <a:r>
                <a:rPr lang="en-US" altLang="zh-CN" sz="2100" dirty="0">
                  <a:solidFill>
                    <a:srgbClr val="000000"/>
                  </a:solidFill>
                </a:rPr>
                <a:t>/* </a:t>
              </a:r>
              <a:r>
                <a:rPr lang="zh-CN" altLang="en-US" sz="2100" dirty="0">
                  <a:solidFill>
                    <a:srgbClr val="000000"/>
                  </a:solidFill>
                  <a:latin typeface="宋体" charset="-122"/>
                  <a:ea typeface="幼圆" pitchFamily="49" charset="-122"/>
                </a:rPr>
                <a:t>返回链表的长度</a:t>
              </a:r>
              <a:r>
                <a:rPr lang="en-US" altLang="en-US" sz="2100" dirty="0">
                  <a:solidFill>
                    <a:srgbClr val="000000"/>
                  </a:solidFill>
                  <a:latin typeface="宋体" charset="-122"/>
                </a:rPr>
                <a:t>n </a:t>
              </a:r>
              <a:r>
                <a:rPr lang="en-US" altLang="zh-CN" sz="2100" dirty="0">
                  <a:solidFill>
                    <a:srgbClr val="000000"/>
                  </a:solidFill>
                </a:rPr>
                <a:t>*/</a:t>
              </a:r>
              <a:r>
                <a:rPr lang="en-US" altLang="zh-CN" sz="2300" dirty="0">
                  <a:solidFill>
                    <a:srgbClr val="000000"/>
                  </a:solidFill>
                </a:rPr>
                <a:t> </a:t>
              </a:r>
              <a:endParaRPr lang="en-US" altLang="zh-CN" sz="2300" dirty="0">
                <a:solidFill>
                  <a:srgbClr val="000000"/>
                </a:solidFill>
                <a:latin typeface="宋体" charset="-122"/>
              </a:endParaRPr>
            </a:p>
            <a:p>
              <a:pPr algn="just" fontAlgn="base">
                <a:lnSpc>
                  <a:spcPct val="65000"/>
                </a:lnSpc>
                <a:spcBef>
                  <a:spcPct val="0"/>
                </a:spcBef>
              </a:pPr>
              <a:r>
                <a:rPr lang="zh-CN" altLang="en-US" sz="2300" dirty="0">
                  <a:solidFill>
                    <a:srgbClr val="000000"/>
                  </a:solidFill>
                  <a:latin typeface="宋体" charset="-122"/>
                </a:rPr>
                <a:t>  </a:t>
              </a:r>
              <a:r>
                <a:rPr lang="en-US" altLang="zh-CN" sz="2300" dirty="0">
                  <a:solidFill>
                    <a:srgbClr val="000000"/>
                  </a:solidFill>
                </a:rPr>
                <a:t>}</a:t>
              </a:r>
              <a:endParaRPr lang="zh-CN" altLang="en-US" sz="230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a:solidFill>
                    <a:srgbClr val="FF3300"/>
                  </a:solidFill>
                  <a:latin typeface="黑体" pitchFamily="2" charset="-122"/>
                  <a:ea typeface="黑体" pitchFamily="2" charset="-122"/>
                </a:rPr>
                <a:t>循</a:t>
              </a:r>
            </a:p>
            <a:p>
              <a:pPr>
                <a:lnSpc>
                  <a:spcPct val="80000"/>
                </a:lnSpc>
                <a:spcBef>
                  <a:spcPct val="0"/>
                </a:spcBef>
              </a:pPr>
              <a:r>
                <a:rPr lang="zh-CN" altLang="en-US" sz="2600">
                  <a:solidFill>
                    <a:srgbClr val="FF3300"/>
                  </a:solidFill>
                  <a:latin typeface="黑体" pitchFamily="2" charset="-122"/>
                  <a:ea typeface="黑体" pitchFamily="2" charset="-122"/>
                </a:rPr>
                <a:t>环</a:t>
              </a:r>
            </a:p>
            <a:p>
              <a:pPr>
                <a:lnSpc>
                  <a:spcPct val="80000"/>
                </a:lnSpc>
                <a:spcBef>
                  <a:spcPct val="0"/>
                </a:spcBef>
              </a:pPr>
              <a:r>
                <a:rPr lang="zh-CN" altLang="en-US" sz="2600">
                  <a:solidFill>
                    <a:srgbClr val="FF3300"/>
                  </a:solidFill>
                  <a:latin typeface="黑体" pitchFamily="2" charset="-122"/>
                  <a:ea typeface="黑体" pitchFamily="2" charset="-122"/>
                </a:rPr>
                <a:t>链</a:t>
              </a:r>
            </a:p>
            <a:p>
              <a:pPr>
                <a:lnSpc>
                  <a:spcPct val="80000"/>
                </a:lnSpc>
                <a:spcBef>
                  <a:spcPct val="0"/>
                </a:spcBef>
              </a:pPr>
              <a:r>
                <a:rPr lang="zh-CN" altLang="en-US" sz="260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911424" y="125412"/>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dirty="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2209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a:solidFill>
                    <a:srgbClr val="00008C"/>
                  </a:solidFill>
                  <a:latin typeface="幼圆" pitchFamily="49" charset="-122"/>
                  <a:ea typeface="幼圆" pitchFamily="49" charset="-122"/>
                </a:rPr>
                <a:t>    已知</a:t>
              </a:r>
              <a:r>
                <a:rPr lang="en-US" altLang="zh-CN" sz="2600">
                  <a:solidFill>
                    <a:srgbClr val="00008C"/>
                  </a:solidFill>
                  <a:ea typeface="幼圆" pitchFamily="49" charset="-122"/>
                </a:rPr>
                <a:t>n</a:t>
              </a:r>
              <a:r>
                <a:rPr lang="zh-CN" altLang="en-US" sz="2600">
                  <a:solidFill>
                    <a:srgbClr val="00008C"/>
                  </a:solidFill>
                  <a:latin typeface="幼圆" pitchFamily="49" charset="-122"/>
                  <a:ea typeface="幼圆" pitchFamily="49" charset="-122"/>
                </a:rPr>
                <a:t>个人</a:t>
              </a:r>
              <a:r>
                <a:rPr lang="zh-CN" altLang="en-US" sz="2600">
                  <a:solidFill>
                    <a:srgbClr val="00008C"/>
                  </a:solidFill>
                  <a:ea typeface="幼圆" pitchFamily="49" charset="-122"/>
                </a:rPr>
                <a:t>(</a:t>
              </a:r>
              <a:r>
                <a:rPr lang="zh-CN" altLang="en-US" sz="260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编号</a:t>
              </a:r>
              <a:r>
                <a:rPr lang="zh-CN" altLang="en-US" sz="2600">
                  <a:solidFill>
                    <a:srgbClr val="00008C"/>
                  </a:solidFill>
                  <a:ea typeface="幼圆" pitchFamily="49" charset="-122"/>
                </a:rPr>
                <a:t>1,2,3,…,</a:t>
              </a:r>
              <a:r>
                <a:rPr lang="en-US" altLang="zh-CN" sz="2600">
                  <a:solidFill>
                    <a:srgbClr val="00008C"/>
                  </a:solidFill>
                  <a:ea typeface="幼圆" pitchFamily="49" charset="-122"/>
                </a:rPr>
                <a:t>n</a:t>
              </a:r>
              <a:r>
                <a:rPr lang="zh-CN" altLang="en-US" sz="260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一张圆桌周围，编号为</a:t>
              </a:r>
              <a:r>
                <a:rPr lang="en-US" altLang="zh-CN" sz="2600">
                  <a:solidFill>
                    <a:srgbClr val="00008C"/>
                  </a:solidFill>
                  <a:ea typeface="幼圆" pitchFamily="49" charset="-122"/>
                </a:rPr>
                <a:t>k</a:t>
              </a:r>
              <a:r>
                <a:rPr lang="zh-CN" altLang="en-US" sz="260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人从</a:t>
              </a:r>
              <a:r>
                <a:rPr lang="zh-CN" altLang="en-US" sz="2600">
                  <a:solidFill>
                    <a:srgbClr val="00008C"/>
                  </a:solidFill>
                  <a:ea typeface="幼圆" pitchFamily="49" charset="-122"/>
                </a:rPr>
                <a:t>1</a:t>
              </a:r>
              <a:r>
                <a:rPr lang="zh-CN" altLang="en-US" sz="2600">
                  <a:solidFill>
                    <a:srgbClr val="00008C"/>
                  </a:solidFill>
                  <a:latin typeface="幼圆" pitchFamily="49" charset="-122"/>
                  <a:ea typeface="幼圆" pitchFamily="49" charset="-122"/>
                </a:rPr>
                <a:t>开始报数,数到</a:t>
              </a:r>
              <a:r>
                <a:rPr lang="en-US" altLang="zh-CN" sz="2600">
                  <a:solidFill>
                    <a:srgbClr val="00008C"/>
                  </a:solidFill>
                  <a:ea typeface="幼圆" pitchFamily="49" charset="-122"/>
                </a:rPr>
                <a:t>m</a:t>
              </a:r>
              <a:r>
                <a:rPr lang="zh-CN" altLang="en-US" sz="260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从</a:t>
              </a:r>
              <a:r>
                <a:rPr lang="zh-CN" altLang="en-US" sz="2600">
                  <a:solidFill>
                    <a:srgbClr val="00008C"/>
                  </a:solidFill>
                  <a:ea typeface="幼圆" pitchFamily="49" charset="-122"/>
                </a:rPr>
                <a:t>1</a:t>
              </a:r>
              <a:r>
                <a:rPr lang="zh-CN" altLang="en-US" sz="2600">
                  <a:solidFill>
                    <a:srgbClr val="00008C"/>
                  </a:solidFill>
                  <a:latin typeface="幼圆" pitchFamily="49" charset="-122"/>
                  <a:ea typeface="幼圆" pitchFamily="49" charset="-122"/>
                </a:rPr>
                <a:t>开始继续报数,数到</a:t>
              </a:r>
              <a:r>
                <a:rPr lang="en-US" altLang="zh-CN" sz="2600">
                  <a:solidFill>
                    <a:srgbClr val="00008C"/>
                  </a:solidFill>
                  <a:ea typeface="幼圆" pitchFamily="49" charset="-122"/>
                </a:rPr>
                <a:t>m</a:t>
              </a:r>
              <a:r>
                <a:rPr lang="zh-CN" altLang="en-US" sz="260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那个人出列,</a:t>
              </a:r>
              <a:r>
                <a:rPr lang="zh-CN" altLang="en-US" sz="2600">
                  <a:solidFill>
                    <a:srgbClr val="00008C"/>
                  </a:solidFill>
                  <a:ea typeface="幼圆" pitchFamily="49" charset="-122"/>
                </a:rPr>
                <a:t>…</a:t>
              </a:r>
              <a:r>
                <a:rPr lang="zh-CN" altLang="en-US" sz="260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a:solidFill>
                    <a:srgbClr val="00008C"/>
                  </a:solidFill>
                  <a:latin typeface="幼圆" pitchFamily="49" charset="-122"/>
                  <a:ea typeface="幼圆" pitchFamily="49" charset="-122"/>
                </a:rPr>
                <a:t>出列。</a:t>
              </a:r>
              <a:endParaRPr kumimoji="1" lang="zh-CN" altLang="en-US" sz="260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7620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1055440" y="0"/>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dirty="0">
                  <a:solidFill>
                    <a:srgbClr val="000099"/>
                  </a:solidFill>
                </a:rPr>
                <a:t>约瑟夫(</a:t>
              </a:r>
              <a:r>
                <a:rPr kumimoji="1" lang="en-US" altLang="zh-CN" sz="3100" dirty="0">
                  <a:solidFill>
                    <a:srgbClr val="000099"/>
                  </a:solidFill>
                </a:rPr>
                <a:t>JOSEPHU)</a:t>
              </a:r>
              <a:r>
                <a:rPr kumimoji="1" lang="zh-CN" altLang="en-US" sz="310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2593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a:solidFill>
                  <a:srgbClr val="FF3300"/>
                </a:solidFill>
                <a:ea typeface="幼圆" pitchFamily="49" charset="-122"/>
              </a:rPr>
              <a:t>直到圆桌周围只剩一个人。</a:t>
            </a:r>
          </a:p>
        </p:txBody>
      </p:sp>
      <p:grpSp>
        <p:nvGrpSpPr>
          <p:cNvPr id="5" name="Group 736"/>
          <p:cNvGrpSpPr>
            <a:grpSpLocks/>
          </p:cNvGrpSpPr>
          <p:nvPr/>
        </p:nvGrpSpPr>
        <p:grpSpPr bwMode="auto">
          <a:xfrm>
            <a:off x="7353301" y="2187576"/>
            <a:ext cx="2941638" cy="2841625"/>
            <a:chOff x="3672" y="1378"/>
            <a:chExt cx="1853"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a:solidFill>
                    <a:srgbClr val="000000"/>
                  </a:solidFill>
                  <a:ea typeface="宋体" charset="-122"/>
                  <a:sym typeface="Symbol" pitchFamily="18" charset="2"/>
                </a:rPr>
                <a:t></a:t>
              </a:r>
              <a:endParaRPr kumimoji="1" lang="zh-CN" altLang="en-US" sz="240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a:solidFill>
                    <a:schemeClr val="bg2"/>
                  </a:solidFill>
                  <a:ea typeface="宋体" charset="-122"/>
                </a:rPr>
                <a:t>5</a:t>
              </a:r>
            </a:p>
          </p:txBody>
        </p:sp>
        <p:sp>
          <p:nvSpPr>
            <p:cNvPr id="39951" name="Text Box 745"/>
            <p:cNvSpPr txBox="1">
              <a:spLocks noChangeArrowheads="1"/>
            </p:cNvSpPr>
            <p:nvPr/>
          </p:nvSpPr>
          <p:spPr bwMode="auto">
            <a:xfrm>
              <a:off x="5356" y="2208"/>
              <a:ext cx="169" cy="291"/>
            </a:xfrm>
            <a:prstGeom prst="rect">
              <a:avLst/>
            </a:prstGeom>
            <a:noFill/>
            <a:ln w="9525">
              <a:noFill/>
              <a:miter lim="800000"/>
              <a:headEnd/>
              <a:tailEnd/>
            </a:ln>
          </p:spPr>
          <p:txBody>
            <a:bodyPr wrap="none">
              <a:spAutoFit/>
            </a:bodyPr>
            <a:lstStyle/>
            <a:p>
              <a:r>
                <a:rPr lang="zh-CN" altLang="en-US" sz="240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9" cy="291"/>
            </a:xfrm>
            <a:prstGeom prst="rect">
              <a:avLst/>
            </a:prstGeom>
            <a:noFill/>
            <a:ln w="9525">
              <a:noFill/>
              <a:miter lim="800000"/>
              <a:headEnd/>
              <a:tailEnd/>
            </a:ln>
          </p:spPr>
          <p:txBody>
            <a:bodyPr wrap="none">
              <a:spAutoFit/>
            </a:bodyPr>
            <a:lstStyle/>
            <a:p>
              <a:r>
                <a:rPr lang="zh-CN" altLang="en-US" sz="240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9" cy="291"/>
            </a:xfrm>
            <a:prstGeom prst="rect">
              <a:avLst/>
            </a:prstGeom>
            <a:noFill/>
            <a:ln w="9525">
              <a:noFill/>
              <a:miter lim="800000"/>
              <a:headEnd/>
              <a:tailEnd/>
            </a:ln>
          </p:spPr>
          <p:txBody>
            <a:bodyPr wrap="none">
              <a:spAutoFit/>
            </a:bodyPr>
            <a:lstStyle/>
            <a:p>
              <a:r>
                <a:rPr lang="zh-CN" altLang="en-US" sz="240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a:solidFill>
                    <a:srgbClr val="000000"/>
                  </a:solidFill>
                  <a:ea typeface="宋体" charset="-122"/>
                  <a:sym typeface="Symbol" pitchFamily="18" charset="2"/>
                </a:rPr>
                <a:t></a:t>
              </a:r>
              <a:endParaRPr kumimoji="1" lang="zh-CN" altLang="en-US" sz="240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91198"/>
                                        </p:tgtEl>
                                        <p:attrNameLst>
                                          <p:attrName>style.visibility</p:attrName>
                                        </p:attrNameLst>
                                      </p:cBhvr>
                                      <p:to>
                                        <p:strVal val="visible"/>
                                      </p:to>
                                    </p:set>
                                    <p:animEffect transition="in" filter="slide(fromBottom)">
                                      <p:cBhvr>
                                        <p:cTn id="23"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3200401"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a:solidFill>
                    <a:srgbClr val="00008C"/>
                  </a:solidFill>
                </a:rPr>
                <a:t> </a:t>
              </a:r>
              <a:r>
                <a:rPr lang="zh-CN" altLang="en-US" sz="3000">
                  <a:solidFill>
                    <a:srgbClr val="00008C"/>
                  </a:solidFill>
                  <a:ea typeface="黑体" pitchFamily="2" charset="-122"/>
                </a:rPr>
                <a:t>若假设</a:t>
              </a:r>
              <a:r>
                <a:rPr lang="zh-CN" altLang="en-US" sz="3000">
                  <a:solidFill>
                    <a:srgbClr val="00008C"/>
                  </a:solidFill>
                </a:rPr>
                <a:t> </a:t>
              </a:r>
              <a:r>
                <a:rPr lang="en-US" altLang="zh-CN" sz="3000">
                  <a:solidFill>
                    <a:srgbClr val="00008C"/>
                  </a:solidFill>
                  <a:ea typeface="宋体" charset="-122"/>
                </a:rPr>
                <a:t>k=3,  m=4</a:t>
              </a:r>
            </a:p>
          </p:txBody>
        </p:sp>
      </p:grpSp>
      <p:sp>
        <p:nvSpPr>
          <p:cNvPr id="387125" name="Text Box 53"/>
          <p:cNvSpPr txBox="1">
            <a:spLocks noChangeArrowheads="1"/>
          </p:cNvSpPr>
          <p:nvPr/>
        </p:nvSpPr>
        <p:spPr bwMode="auto">
          <a:xfrm>
            <a:off x="3810000" y="5218114"/>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a:solidFill>
                  <a:srgbClr val="00008C"/>
                </a:solidFill>
                <a:ea typeface="幼圆" pitchFamily="49" charset="-122"/>
              </a:rPr>
              <a:t>n </a:t>
            </a:r>
            <a:r>
              <a:rPr lang="en-US" altLang="zh-CN" sz="2800">
                <a:solidFill>
                  <a:srgbClr val="00008C"/>
                </a:solidFill>
                <a:latin typeface="幼圆" pitchFamily="49" charset="-122"/>
                <a:ea typeface="幼圆" pitchFamily="49" charset="-122"/>
              </a:rPr>
              <a:t>: </a:t>
            </a:r>
            <a:r>
              <a:rPr lang="zh-CN" altLang="en-US" sz="280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a:solidFill>
                  <a:srgbClr val="00008C"/>
                </a:solidFill>
                <a:ea typeface="幼圆" pitchFamily="49" charset="-122"/>
              </a:rPr>
              <a:t>k</a:t>
            </a:r>
            <a:r>
              <a:rPr lang="en-US" altLang="zh-CN" sz="2800">
                <a:solidFill>
                  <a:srgbClr val="00008C"/>
                </a:solidFill>
                <a:latin typeface="幼圆" pitchFamily="49" charset="-122"/>
                <a:ea typeface="幼圆" pitchFamily="49" charset="-122"/>
              </a:rPr>
              <a:t>： </a:t>
            </a:r>
            <a:r>
              <a:rPr lang="zh-CN" altLang="en-US" sz="2800">
                <a:solidFill>
                  <a:srgbClr val="00008C"/>
                </a:solidFill>
                <a:latin typeface="幼圆" pitchFamily="49" charset="-122"/>
                <a:ea typeface="幼圆" pitchFamily="49" charset="-122"/>
              </a:rPr>
              <a:t>第一个出发点；</a:t>
            </a:r>
          </a:p>
          <a:p>
            <a:pPr>
              <a:lnSpc>
                <a:spcPct val="85000"/>
              </a:lnSpc>
              <a:spcBef>
                <a:spcPct val="0"/>
              </a:spcBef>
            </a:pPr>
            <a:r>
              <a:rPr lang="en-US" altLang="zh-CN" sz="2800">
                <a:solidFill>
                  <a:srgbClr val="00008C"/>
                </a:solidFill>
                <a:ea typeface="幼圆" pitchFamily="49" charset="-122"/>
              </a:rPr>
              <a:t>m</a:t>
            </a:r>
            <a:r>
              <a:rPr lang="en-US" altLang="zh-CN" sz="2800">
                <a:solidFill>
                  <a:srgbClr val="00008C"/>
                </a:solidFill>
                <a:latin typeface="幼圆" pitchFamily="49" charset="-122"/>
                <a:ea typeface="幼圆" pitchFamily="49" charset="-122"/>
              </a:rPr>
              <a:t>：</a:t>
            </a:r>
            <a:r>
              <a:rPr lang="zh-CN" altLang="en-US" sz="280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2781301" y="1150939"/>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dirty="0">
                  <a:solidFill>
                    <a:srgbClr val="00008C"/>
                  </a:solidFill>
                  <a:latin typeface="黑体" pitchFamily="2" charset="-122"/>
                  <a:ea typeface="黑体" pitchFamily="2" charset="-122"/>
                </a:rPr>
                <a:t>利用一个不带表头结点的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1792288" y="2438401"/>
            <a:ext cx="8535988" cy="1084263"/>
            <a:chOff x="169" y="1536"/>
            <a:chExt cx="5377"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205" y="1933"/>
              <a:ext cx="256" cy="262"/>
            </a:xfrm>
            <a:prstGeom prst="rect">
              <a:avLst/>
            </a:prstGeom>
            <a:noFill/>
            <a:ln w="12700" cap="sq">
              <a:noFill/>
              <a:miter lim="800000"/>
              <a:headEnd/>
              <a:tailEnd/>
            </a:ln>
          </p:spPr>
          <p:txBody>
            <a:bodyPr wrap="none">
              <a:spAutoFit/>
            </a:bodyPr>
            <a:lstStyle/>
            <a:p>
              <a:pPr algn="ctr"/>
              <a:r>
                <a:rPr lang="zh-CN" altLang="en-US" sz="210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69" y="1536"/>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2252870" y="516553"/>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a:solidFill>
                    <a:srgbClr val="FF3300"/>
                  </a:solidFill>
                  <a:ea typeface="黑体" pitchFamily="2" charset="-122"/>
                </a:rPr>
                <a:t>需要做的工作：</a:t>
              </a:r>
            </a:p>
          </p:txBody>
        </p:sp>
      </p:grpSp>
      <p:sp>
        <p:nvSpPr>
          <p:cNvPr id="244742" name="Text Box 6"/>
          <p:cNvSpPr txBox="1">
            <a:spLocks noChangeArrowheads="1"/>
          </p:cNvSpPr>
          <p:nvPr/>
        </p:nvSpPr>
        <p:spPr bwMode="auto">
          <a:xfrm>
            <a:off x="3048000" y="1676401"/>
            <a:ext cx="6858000" cy="549275"/>
          </a:xfrm>
          <a:prstGeom prst="rect">
            <a:avLst/>
          </a:prstGeom>
          <a:noFill/>
          <a:ln w="9525">
            <a:noFill/>
            <a:miter lim="800000"/>
            <a:headEnd/>
            <a:tailEnd/>
          </a:ln>
        </p:spPr>
        <p:txBody>
          <a:bodyPr>
            <a:spAutoFit/>
          </a:bodyPr>
          <a:lstStyle/>
          <a:p>
            <a:r>
              <a:rPr lang="zh-CN" altLang="en-US" sz="3000" dirty="0">
                <a:solidFill>
                  <a:srgbClr val="00008C"/>
                </a:solidFill>
                <a:ea typeface="幼圆" pitchFamily="49" charset="-122"/>
              </a:rPr>
              <a:t>1.</a:t>
            </a:r>
            <a:r>
              <a:rPr lang="zh-CN" altLang="en-US" sz="300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1792288" y="4191001"/>
            <a:ext cx="8535988" cy="1084263"/>
            <a:chOff x="169" y="960"/>
            <a:chExt cx="5377"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84" y="1344"/>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69" y="96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415480" y="620688"/>
            <a:ext cx="8610600" cy="6070602"/>
            <a:chOff x="0" y="620"/>
            <a:chExt cx="5424" cy="3824"/>
          </a:xfrm>
        </p:grpSpPr>
        <p:sp>
          <p:nvSpPr>
            <p:cNvPr id="43019" name="Rectangle 3"/>
            <p:cNvSpPr>
              <a:spLocks noChangeArrowheads="1"/>
            </p:cNvSpPr>
            <p:nvPr/>
          </p:nvSpPr>
          <p:spPr bwMode="auto">
            <a:xfrm>
              <a:off x="336" y="624"/>
              <a:ext cx="5040" cy="3820"/>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createList</a:t>
              </a:r>
              <a:r>
                <a:rPr lang="en-US" altLang="zh-CN" sz="2600" dirty="0">
                  <a:solidFill>
                    <a:srgbClr val="00008C"/>
                  </a:solidFill>
                </a:rPr>
                <a:t>( </a:t>
              </a:r>
              <a:r>
                <a:rPr lang="en-US" altLang="zh-CN" sz="2600" dirty="0" err="1">
                  <a:solidFill>
                    <a:srgbClr val="00008C"/>
                  </a:solidFill>
                </a:rPr>
                <a:t>int</a:t>
              </a:r>
              <a:r>
                <a:rPr lang="en-US" altLang="zh-CN" sz="2600" dirty="0">
                  <a:solidFill>
                    <a:srgbClr val="00008C"/>
                  </a:solidFill>
                </a:rPr>
                <a:t> n)</a:t>
              </a:r>
            </a:p>
            <a:p>
              <a:pPr lvl="2" indent="-247650" algn="just" fontAlgn="base">
                <a:lnSpc>
                  <a:spcPct val="75000"/>
                </a:lnSpc>
                <a:spcBef>
                  <a:spcPct val="0"/>
                </a:spcBef>
              </a:pPr>
              <a:r>
                <a:rPr lang="en-US" altLang="zh-CN" sz="2600" dirty="0">
                  <a:solidFill>
                    <a:srgbClr val="00008C"/>
                  </a:solidFill>
                </a:rPr>
                <a:t>{</a:t>
              </a:r>
            </a:p>
            <a:p>
              <a:pPr lvl="2" indent="-247650" algn="just" fontAlgn="base">
                <a:lnSpc>
                  <a:spcPct val="75000"/>
                </a:lnSpc>
                <a:spcBef>
                  <a:spcPct val="0"/>
                </a:spcBef>
              </a:pPr>
              <a:r>
                <a:rPr lang="en-US" altLang="zh-CN" sz="2600" dirty="0">
                  <a:solidFill>
                    <a:srgbClr val="00008C"/>
                  </a:solidFill>
                </a:rPr>
                <a:t>     </a:t>
              </a: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p,r</a:t>
              </a:r>
              <a:r>
                <a:rPr lang="en-US" altLang="zh-CN" sz="2600" dirty="0">
                  <a:solidFill>
                    <a:srgbClr val="00008C"/>
                  </a:solidFill>
                </a:rPr>
                <a:t>, head = NULL;</a:t>
              </a:r>
            </a:p>
            <a:p>
              <a:pPr lvl="2" indent="-247650" algn="just" fontAlgn="base">
                <a:lnSpc>
                  <a:spcPct val="75000"/>
                </a:lnSpc>
                <a:spcBef>
                  <a:spcPct val="0"/>
                </a:spcBef>
              </a:pPr>
              <a:r>
                <a:rPr lang="en-US" altLang="zh-CN" sz="2600" dirty="0">
                  <a:solidFill>
                    <a:srgbClr val="00008C"/>
                  </a:solidFill>
                </a:rPr>
                <a:t>     </a:t>
              </a:r>
              <a:r>
                <a:rPr lang="en-US" altLang="zh-CN" sz="2800" dirty="0" err="1">
                  <a:solidFill>
                    <a:srgbClr val="00008C"/>
                  </a:solidFill>
                </a:rPr>
                <a:t>Datatype</a:t>
              </a:r>
              <a:r>
                <a:rPr lang="en-US" altLang="zh-CN" sz="2800" dirty="0">
                  <a:solidFill>
                    <a:srgbClr val="00008C"/>
                  </a:solidFill>
                </a:rPr>
                <a:t> a;</a:t>
              </a:r>
              <a:r>
                <a:rPr lang="en-US" altLang="zh-CN" sz="2600" dirty="0">
                  <a:solidFill>
                    <a:srgbClr val="00008C"/>
                  </a:solidFill>
                </a:rPr>
                <a:t>              </a:t>
              </a:r>
              <a:r>
                <a:rPr lang="en-US" altLang="zh-CN" sz="2200" dirty="0">
                  <a:solidFill>
                    <a:srgbClr val="00008C"/>
                  </a:solidFill>
                </a:rPr>
                <a:t>/* </a:t>
              </a:r>
              <a:r>
                <a:rPr lang="zh-CN" altLang="en-US" sz="2200" dirty="0">
                  <a:solidFill>
                    <a:srgbClr val="00008C"/>
                  </a:solidFill>
                  <a:ea typeface="幼圆" pitchFamily="49" charset="-122"/>
                </a:rPr>
                <a:t>创建一个空链表</a:t>
              </a:r>
              <a:r>
                <a:rPr lang="zh-CN" altLang="en-US" sz="2200" dirty="0">
                  <a:solidFill>
                    <a:srgbClr val="00008C"/>
                  </a:solidFill>
                </a:rPr>
                <a:t> */</a:t>
              </a:r>
            </a:p>
            <a:p>
              <a:pPr lvl="2" indent="-247650" algn="just" fontAlgn="base">
                <a:lnSpc>
                  <a:spcPct val="75000"/>
                </a:lnSpc>
                <a:spcBef>
                  <a:spcPct val="0"/>
                </a:spcBef>
              </a:pPr>
              <a:r>
                <a:rPr lang="zh-CN" altLang="en-US" sz="2200" dirty="0">
                  <a:solidFill>
                    <a:srgbClr val="00008C"/>
                  </a:solidFill>
                </a:rPr>
                <a:t>      </a:t>
              </a:r>
              <a:endParaRPr lang="en-US" altLang="zh-CN" sz="2200" dirty="0">
                <a:solidFill>
                  <a:srgbClr val="00008C"/>
                </a:solidFill>
              </a:endParaRPr>
            </a:p>
            <a:p>
              <a:pPr lvl="2" indent="-247650" algn="just" fontAlgn="base">
                <a:lnSpc>
                  <a:spcPct val="75000"/>
                </a:lnSpc>
                <a:spcBef>
                  <a:spcPct val="0"/>
                </a:spcBef>
              </a:pPr>
              <a:r>
                <a:rPr lang="zh-CN" altLang="en-US" sz="2600" dirty="0">
                  <a:solidFill>
                    <a:srgbClr val="00008C"/>
                  </a:solidFill>
                </a:rPr>
                <a:t>     </a:t>
              </a:r>
              <a:r>
                <a:rPr lang="en-US" altLang="zh-CN" sz="2600" dirty="0">
                  <a:solidFill>
                    <a:srgbClr val="00008C"/>
                  </a:solidFill>
                </a:rPr>
                <a:t>for(</a:t>
              </a:r>
              <a:r>
                <a:rPr lang="en-US" altLang="zh-CN" sz="2600" dirty="0" err="1">
                  <a:solidFill>
                    <a:srgbClr val="00008C"/>
                  </a:solidFill>
                </a:rPr>
                <a:t>i</a:t>
              </a:r>
              <a:r>
                <a:rPr lang="en-US" altLang="zh-CN" sz="2600" dirty="0">
                  <a:solidFill>
                    <a:srgbClr val="00008C"/>
                  </a:solidFill>
                </a:rPr>
                <a:t>=0;i&lt;</a:t>
              </a:r>
              <a:r>
                <a:rPr lang="en-US" altLang="zh-CN" sz="2600" dirty="0" err="1">
                  <a:solidFill>
                    <a:srgbClr val="00008C"/>
                  </a:solidFill>
                </a:rPr>
                <a:t>n;i</a:t>
              </a:r>
              <a:r>
                <a:rPr lang="en-US" altLang="zh-CN" sz="2600" dirty="0">
                  <a:solidFill>
                    <a:srgbClr val="00008C"/>
                  </a:solidFill>
                </a:rPr>
                <a:t>++){</a:t>
              </a:r>
            </a:p>
            <a:p>
              <a:pPr lvl="2" indent="-247650" algn="just" fontAlgn="base">
                <a:lnSpc>
                  <a:spcPct val="75000"/>
                </a:lnSpc>
                <a:spcBef>
                  <a:spcPct val="0"/>
                </a:spcBef>
              </a:pPr>
              <a:r>
                <a:rPr lang="en-US" altLang="zh-CN" sz="2600" dirty="0">
                  <a:solidFill>
                    <a:srgbClr val="00008C"/>
                  </a:solidFill>
                </a:rPr>
                <a:t>          READ(a);                 </a:t>
              </a:r>
              <a:r>
                <a:rPr lang="en-US" altLang="zh-CN" sz="2200" dirty="0">
                  <a:solidFill>
                    <a:srgbClr val="00008C"/>
                  </a:solidFill>
                </a:rPr>
                <a:t>/* </a:t>
              </a:r>
              <a:r>
                <a:rPr lang="zh-CN" altLang="en-US" sz="2200" dirty="0">
                  <a:solidFill>
                    <a:srgbClr val="00008C"/>
                  </a:solidFill>
                  <a:ea typeface="幼圆" pitchFamily="49" charset="-122"/>
                </a:rPr>
                <a:t>取一个数据元素</a:t>
              </a:r>
              <a:r>
                <a:rPr lang="zh-CN" altLang="en-US" sz="2200" dirty="0">
                  <a:solidFill>
                    <a:srgbClr val="00008C"/>
                  </a:solidFill>
                </a:rPr>
                <a:t> */</a:t>
              </a:r>
              <a:r>
                <a:rPr lang="zh-CN" altLang="en-US" sz="2600" dirty="0">
                  <a:solidFill>
                    <a:srgbClr val="00008C"/>
                  </a:solidFill>
                </a:rPr>
                <a:t> </a:t>
              </a:r>
            </a:p>
            <a:p>
              <a:pPr lvl="2" indent="-247650" algn="just" fontAlgn="base">
                <a:lnSpc>
                  <a:spcPct val="75000"/>
                </a:lnSpc>
                <a:spcBef>
                  <a:spcPct val="0"/>
                </a:spcBef>
              </a:pPr>
              <a:r>
                <a:rPr lang="zh-CN" altLang="en-US" sz="2600" dirty="0">
                  <a:solidFill>
                    <a:srgbClr val="00008C"/>
                  </a:solidFill>
                </a:rPr>
                <a:t>          </a:t>
              </a:r>
              <a:r>
                <a:rPr lang="en-US" altLang="zh-CN" sz="2600" dirty="0">
                  <a:solidFill>
                    <a:srgbClr val="00008C"/>
                  </a:solidFill>
                </a:rPr>
                <a:t>r=(</a:t>
              </a:r>
              <a:r>
                <a:rPr lang="en-US" altLang="zh-CN" sz="2600" dirty="0" err="1">
                  <a:solidFill>
                    <a:srgbClr val="00008C"/>
                  </a:solidFill>
                </a:rPr>
                <a:t>NodePtr</a:t>
              </a:r>
              <a:r>
                <a:rPr lang="en-US" altLang="zh-CN" sz="2600" dirty="0">
                  <a:solidFill>
                    <a:srgbClr val="00008C"/>
                  </a:solidFill>
                </a:rPr>
                <a:t>)</a:t>
              </a:r>
              <a:r>
                <a:rPr lang="en-US" altLang="zh-CN" sz="2600" dirty="0" err="1">
                  <a:solidFill>
                    <a:srgbClr val="00008C"/>
                  </a:solidFill>
                </a:rPr>
                <a:t>malloc</a:t>
              </a:r>
              <a:r>
                <a:rPr lang="en-US" altLang="zh-CN" sz="2600" dirty="0">
                  <a:solidFill>
                    <a:srgbClr val="00008C"/>
                  </a:solidFill>
                </a:rPr>
                <a:t>(</a:t>
              </a:r>
              <a:r>
                <a:rPr lang="en-US" altLang="zh-CN" sz="2600" dirty="0" err="1">
                  <a:solidFill>
                    <a:srgbClr val="00008C"/>
                  </a:solidFill>
                </a:rPr>
                <a:t>sizeof</a:t>
              </a:r>
              <a:r>
                <a:rPr lang="en-US" altLang="zh-CN" sz="2600" dirty="0">
                  <a:solidFill>
                    <a:srgbClr val="00008C"/>
                  </a:solidFill>
                </a:rPr>
                <a:t>(Node));</a:t>
              </a:r>
            </a:p>
            <a:p>
              <a:pPr lvl="2" indent="-247650" algn="just" fontAlgn="base">
                <a:lnSpc>
                  <a:spcPct val="75000"/>
                </a:lnSpc>
                <a:spcBef>
                  <a:spcPct val="0"/>
                </a:spcBef>
              </a:pPr>
              <a:r>
                <a:rPr lang="zh-CN" altLang="en-US" sz="2600" dirty="0">
                  <a:solidFill>
                    <a:srgbClr val="00008C"/>
                  </a:solidFill>
                </a:rPr>
                <a:t>         </a:t>
              </a:r>
              <a:r>
                <a:rPr lang="zh-CN" altLang="zh-CN" sz="2600" dirty="0">
                  <a:solidFill>
                    <a:srgbClr val="00008C"/>
                  </a:solidFill>
                </a:rPr>
                <a:t> </a:t>
              </a:r>
              <a:r>
                <a:rPr lang="en-US" altLang="zh-CN" sz="2600" dirty="0">
                  <a:solidFill>
                    <a:srgbClr val="00008C"/>
                  </a:solidFill>
                </a:rPr>
                <a:t>r</a:t>
              </a:r>
              <a:r>
                <a:rPr lang="zh-CN" altLang="en-US" sz="2600" dirty="0">
                  <a:solidFill>
                    <a:srgbClr val="00008C"/>
                  </a:solidFill>
                  <a:latin typeface="宋体" charset="-122"/>
                  <a:ea typeface="宋体" charset="-122"/>
                </a:rPr>
                <a:t>-</a:t>
              </a:r>
              <a:r>
                <a:rPr lang="zh-CN" altLang="en-US" sz="2600" dirty="0">
                  <a:solidFill>
                    <a:srgbClr val="00008C"/>
                  </a:solidFill>
                </a:rPr>
                <a:t>&gt;</a:t>
              </a:r>
              <a:r>
                <a:rPr lang="en-US" altLang="zh-CN" sz="2600" dirty="0">
                  <a:solidFill>
                    <a:srgbClr val="00008C"/>
                  </a:solidFill>
                </a:rPr>
                <a:t>data=a;</a:t>
              </a:r>
            </a:p>
            <a:p>
              <a:pPr lvl="2" indent="-247650" algn="just" fontAlgn="base">
                <a:lnSpc>
                  <a:spcPct val="75000"/>
                </a:lnSpc>
                <a:spcBef>
                  <a:spcPct val="0"/>
                </a:spcBef>
              </a:pPr>
              <a:r>
                <a:rPr lang="en-US" altLang="zh-CN" sz="2600" dirty="0">
                  <a:solidFill>
                    <a:srgbClr val="00008C"/>
                  </a:solidFill>
                </a:rPr>
                <a:t>          r</a:t>
              </a:r>
              <a:r>
                <a:rPr lang="en-US" altLang="zh-CN" sz="2600" dirty="0">
                  <a:solidFill>
                    <a:srgbClr val="00008C"/>
                  </a:solidFill>
                  <a:latin typeface="宋体" charset="-122"/>
                  <a:ea typeface="宋体" charset="-122"/>
                </a:rPr>
                <a:t>-</a:t>
              </a:r>
              <a:r>
                <a:rPr lang="en-US" altLang="zh-CN" sz="2600" dirty="0">
                  <a:solidFill>
                    <a:srgbClr val="00008C"/>
                  </a:solidFill>
                </a:rPr>
                <a:t>&gt;link=NULL;</a:t>
              </a:r>
            </a:p>
            <a:p>
              <a:pPr lvl="2" indent="-247650" algn="just" fontAlgn="base">
                <a:lnSpc>
                  <a:spcPct val="75000"/>
                </a:lnSpc>
                <a:spcBef>
                  <a:spcPct val="0"/>
                </a:spcBef>
              </a:pPr>
              <a:r>
                <a:rPr lang="en-US" altLang="zh-CN" sz="2600" dirty="0">
                  <a:solidFill>
                    <a:srgbClr val="00008C"/>
                  </a:solidFill>
                </a:rPr>
                <a:t>          if (head==NULL)</a:t>
              </a:r>
            </a:p>
            <a:p>
              <a:pPr lvl="2" indent="-247650" algn="just" fontAlgn="base">
                <a:lnSpc>
                  <a:spcPct val="75000"/>
                </a:lnSpc>
                <a:spcBef>
                  <a:spcPct val="0"/>
                </a:spcBef>
              </a:pPr>
              <a:r>
                <a:rPr lang="en-US" altLang="zh-CN" sz="2600" dirty="0">
                  <a:solidFill>
                    <a:srgbClr val="00008C"/>
                  </a:solidFill>
                </a:rPr>
                <a:t>                head = p = r;</a:t>
              </a:r>
            </a:p>
            <a:p>
              <a:pPr lvl="2" indent="-247650" algn="just" fontAlgn="base">
                <a:lnSpc>
                  <a:spcPct val="75000"/>
                </a:lnSpc>
                <a:spcBef>
                  <a:spcPct val="0"/>
                </a:spcBef>
              </a:pPr>
              <a:r>
                <a:rPr lang="en-US" altLang="zh-CN" sz="2600" dirty="0">
                  <a:solidFill>
                    <a:srgbClr val="00008C"/>
                  </a:solidFill>
                </a:rPr>
                <a:t>          else {</a:t>
              </a:r>
            </a:p>
            <a:p>
              <a:pPr lvl="2" indent="-247650" algn="just" fontAlgn="base">
                <a:lnSpc>
                  <a:spcPct val="75000"/>
                </a:lnSpc>
                <a:spcBef>
                  <a:spcPct val="0"/>
                </a:spcBef>
              </a:pPr>
              <a:r>
                <a:rPr lang="en-US" altLang="zh-CN" sz="2600" dirty="0">
                  <a:solidFill>
                    <a:srgbClr val="00008C"/>
                  </a:solidFill>
                </a:rPr>
                <a:t>                p</a:t>
              </a:r>
              <a:r>
                <a:rPr lang="en-US" altLang="zh-CN" sz="2600" dirty="0">
                  <a:solidFill>
                    <a:srgbClr val="00008C"/>
                  </a:solidFill>
                  <a:latin typeface="宋体" charset="-122"/>
                  <a:ea typeface="宋体" charset="-122"/>
                </a:rPr>
                <a:t>-</a:t>
              </a:r>
              <a:r>
                <a:rPr lang="en-US" altLang="zh-CN" sz="2600" dirty="0">
                  <a:solidFill>
                    <a:srgbClr val="00008C"/>
                  </a:solidFill>
                </a:rPr>
                <a:t>&gt;link=r;          </a:t>
              </a:r>
              <a:r>
                <a:rPr lang="en-US" altLang="zh-CN" sz="2200" dirty="0">
                  <a:solidFill>
                    <a:srgbClr val="00008C"/>
                  </a:solidFill>
                </a:rPr>
                <a:t>/* </a:t>
              </a:r>
              <a:r>
                <a:rPr lang="zh-CN" altLang="en-US" sz="2200" dirty="0">
                  <a:solidFill>
                    <a:srgbClr val="00008C"/>
                  </a:solidFill>
                  <a:ea typeface="幼圆" pitchFamily="49" charset="-122"/>
                </a:rPr>
                <a:t>将新结点链接在链表尾部</a:t>
              </a:r>
              <a:r>
                <a:rPr lang="zh-CN" altLang="en-US" sz="2200" dirty="0">
                  <a:solidFill>
                    <a:srgbClr val="00008C"/>
                  </a:solidFill>
                </a:rPr>
                <a:t> */</a:t>
              </a:r>
            </a:p>
            <a:p>
              <a:pPr algn="just" fontAlgn="base">
                <a:lnSpc>
                  <a:spcPct val="75000"/>
                </a:lnSpc>
                <a:spcBef>
                  <a:spcPct val="0"/>
                </a:spcBef>
              </a:pPr>
              <a:r>
                <a:rPr lang="zh-CN" altLang="en-US" sz="2600" dirty="0">
                  <a:solidFill>
                    <a:srgbClr val="00008C"/>
                  </a:solidFill>
                </a:rPr>
                <a:t>                        </a:t>
              </a:r>
              <a:r>
                <a:rPr lang="en-US" altLang="zh-CN" sz="2600" dirty="0">
                  <a:solidFill>
                    <a:srgbClr val="00008C"/>
                  </a:solidFill>
                </a:rPr>
                <a:t>p=p-&gt;link;</a:t>
              </a:r>
            </a:p>
            <a:p>
              <a:pPr algn="just" fontAlgn="base">
                <a:lnSpc>
                  <a:spcPct val="75000"/>
                </a:lnSpc>
                <a:spcBef>
                  <a:spcPct val="0"/>
                </a:spcBef>
              </a:pPr>
              <a:r>
                <a:rPr lang="en-US" altLang="zh-CN" sz="2600" dirty="0">
                  <a:solidFill>
                    <a:srgbClr val="00008C"/>
                  </a:solidFill>
                </a:rPr>
                <a:t>                   }</a:t>
              </a:r>
            </a:p>
            <a:p>
              <a:pPr algn="just" fontAlgn="base">
                <a:lnSpc>
                  <a:spcPct val="75000"/>
                </a:lnSpc>
                <a:spcBef>
                  <a:spcPct val="0"/>
                </a:spcBef>
              </a:pPr>
              <a:r>
                <a:rPr lang="en-US" altLang="zh-CN" sz="2600" dirty="0">
                  <a:solidFill>
                    <a:srgbClr val="00008C"/>
                  </a:solidFill>
                </a:rPr>
                <a:t>             }</a:t>
              </a:r>
            </a:p>
            <a:p>
              <a:pPr algn="just" fontAlgn="base">
                <a:lnSpc>
                  <a:spcPct val="75000"/>
                </a:lnSpc>
                <a:spcBef>
                  <a:spcPct val="0"/>
                </a:spcBef>
              </a:pPr>
              <a:r>
                <a:rPr lang="en-US" altLang="zh-CN" sz="2600" dirty="0">
                  <a:solidFill>
                    <a:srgbClr val="00008C"/>
                  </a:solidFill>
                </a:rPr>
                <a:t>             </a:t>
              </a:r>
              <a:r>
                <a:rPr lang="en-US" altLang="zh-CN" sz="2600" dirty="0">
                  <a:solidFill>
                    <a:srgbClr val="FF3300"/>
                  </a:solidFill>
                </a:rPr>
                <a:t>p</a:t>
              </a:r>
              <a:r>
                <a:rPr lang="en-US" altLang="zh-CN" sz="2600" dirty="0">
                  <a:solidFill>
                    <a:srgbClr val="FF3300"/>
                  </a:solidFill>
                  <a:latin typeface="宋体" charset="-122"/>
                  <a:ea typeface="宋体" charset="-122"/>
                </a:rPr>
                <a:t>-</a:t>
              </a:r>
              <a:r>
                <a:rPr lang="en-US" altLang="zh-CN" sz="2600" dirty="0">
                  <a:solidFill>
                    <a:srgbClr val="FF3300"/>
                  </a:solidFill>
                </a:rPr>
                <a:t>&gt;link=head;</a:t>
              </a:r>
            </a:p>
            <a:p>
              <a:pPr algn="just" fontAlgn="base">
                <a:lnSpc>
                  <a:spcPct val="75000"/>
                </a:lnSpc>
                <a:spcBef>
                  <a:spcPct val="0"/>
                </a:spcBef>
              </a:pPr>
              <a:r>
                <a:rPr lang="en-US" altLang="zh-CN" sz="2600" dirty="0">
                  <a:solidFill>
                    <a:srgbClr val="00008C"/>
                  </a:solidFill>
                </a:rPr>
                <a:t>             return head;</a:t>
              </a:r>
            </a:p>
            <a:p>
              <a:pPr algn="just" fontAlgn="base">
                <a:lnSpc>
                  <a:spcPct val="75000"/>
                </a:lnSpc>
                <a:spcBef>
                  <a:spcPct val="0"/>
                </a:spcBef>
              </a:pPr>
              <a:r>
                <a:rPr lang="zh-CN" altLang="zh-CN" sz="2600" dirty="0">
                  <a:solidFill>
                    <a:srgbClr val="00008C"/>
                  </a:solidFill>
                </a:rPr>
                <a:t>        </a:t>
              </a:r>
              <a:r>
                <a:rPr lang="zh-CN" altLang="en-US" sz="2600" dirty="0">
                  <a:solidFill>
                    <a:srgbClr val="00008C"/>
                  </a:solidFill>
                </a:rPr>
                <a:t>}</a:t>
              </a:r>
              <a:endParaRPr lang="en-US" altLang="zh-CN" sz="2600" dirty="0">
                <a:solidFill>
                  <a:srgbClr val="00008C"/>
                </a:solidFill>
              </a:endParaRPr>
            </a:p>
          </p:txBody>
        </p:sp>
      </p:grpSp>
      <p:sp>
        <p:nvSpPr>
          <p:cNvPr id="498698" name="Rectangle 10"/>
          <p:cNvSpPr>
            <a:spLocks noChangeArrowheads="1"/>
          </p:cNvSpPr>
          <p:nvPr/>
        </p:nvSpPr>
        <p:spPr bwMode="auto">
          <a:xfrm>
            <a:off x="2927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048000" y="1547814"/>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a:solidFill>
                  <a:srgbClr val="FFFF00"/>
                </a:solidFill>
                <a:ea typeface="幼圆" pitchFamily="49" charset="-122"/>
              </a:rPr>
              <a:t>1.</a:t>
            </a:r>
            <a:r>
              <a:rPr lang="zh-CN" altLang="en-US" sz="300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1792288" y="3933826"/>
            <a:ext cx="8535988" cy="1084263"/>
            <a:chOff x="169" y="960"/>
            <a:chExt cx="5377"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84" y="1344"/>
              <a:ext cx="275" cy="291"/>
            </a:xfrm>
            <a:prstGeom prst="rect">
              <a:avLst/>
            </a:prstGeom>
            <a:noFill/>
            <a:ln w="12700" cap="sq">
              <a:noFill/>
              <a:miter lim="800000"/>
              <a:headEnd/>
              <a:tailEnd/>
            </a:ln>
          </p:spPr>
          <p:txBody>
            <a:bodyPr wrap="none">
              <a:spAutoFit/>
            </a:bodyPr>
            <a:lstStyle/>
            <a:p>
              <a:pPr algn="ctr"/>
              <a:r>
                <a:rPr lang="zh-CN" altLang="en-US" sz="240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69" y="960"/>
              <a:ext cx="311" cy="291"/>
            </a:xfrm>
            <a:prstGeom prst="rect">
              <a:avLst/>
            </a:prstGeom>
            <a:noFill/>
            <a:ln w="12700" cap="sq">
              <a:noFill/>
              <a:miter lim="800000"/>
              <a:headEnd/>
              <a:tailEnd/>
            </a:ln>
          </p:spPr>
          <p:txBody>
            <a:bodyPr wrap="none">
              <a:spAutoFit/>
            </a:bodyPr>
            <a:lstStyle/>
            <a:p>
              <a:pPr algn="ctr"/>
              <a:r>
                <a:rPr lang="en-US" altLang="zh-CN" sz="240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3540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5795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5619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5780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2325759" y="894558"/>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3067050" y="1928814"/>
            <a:ext cx="4953000"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1</a:t>
            </a:r>
            <a:r>
              <a:rPr lang="zh-CN" altLang="en-US" sz="3000" dirty="0">
                <a:solidFill>
                  <a:srgbClr val="00008C"/>
                </a:solidFill>
                <a:ea typeface="幼圆" pitchFamily="49" charset="-122"/>
              </a:rPr>
              <a:t>.</a:t>
            </a:r>
            <a:r>
              <a:rPr lang="zh-CN" altLang="en-US" sz="300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3048001" y="2405064"/>
            <a:ext cx="5711825"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2</a:t>
            </a:r>
            <a:r>
              <a:rPr lang="zh-CN" altLang="en-US" sz="3000" dirty="0">
                <a:solidFill>
                  <a:srgbClr val="00008C"/>
                </a:solidFill>
                <a:ea typeface="幼圆" pitchFamily="49" charset="-122"/>
              </a:rPr>
              <a:t>.</a:t>
            </a:r>
            <a:r>
              <a:rPr lang="zh-CN" altLang="en-US" sz="3000" dirty="0">
                <a:solidFill>
                  <a:srgbClr val="00008C"/>
                </a:solidFill>
                <a:latin typeface="幼圆" pitchFamily="49" charset="-122"/>
                <a:ea typeface="幼圆" pitchFamily="49" charset="-122"/>
              </a:rPr>
              <a:t> </a:t>
            </a:r>
            <a:r>
              <a:rPr lang="zh-CN" altLang="en-US" sz="3000" dirty="0">
                <a:solidFill>
                  <a:srgbClr val="FF0000"/>
                </a:solidFill>
                <a:latin typeface="黑体" pitchFamily="2" charset="-122"/>
                <a:ea typeface="黑体" pitchFamily="2" charset="-122"/>
              </a:rPr>
              <a:t>反复</a:t>
            </a:r>
            <a:r>
              <a:rPr lang="zh-CN" altLang="en-US" sz="3000" dirty="0">
                <a:solidFill>
                  <a:srgbClr val="00008C"/>
                </a:solidFill>
                <a:latin typeface="幼圆" pitchFamily="49" charset="-122"/>
                <a:ea typeface="幼圆" pitchFamily="49" charset="-122"/>
              </a:rPr>
              <a:t>删除第</a:t>
            </a:r>
            <a:r>
              <a:rPr lang="en-US" altLang="zh-CN" sz="3000" dirty="0">
                <a:solidFill>
                  <a:srgbClr val="00008C"/>
                </a:solidFill>
                <a:ea typeface="幼圆" pitchFamily="49" charset="-122"/>
              </a:rPr>
              <a:t>m</a:t>
            </a:r>
            <a:r>
              <a:rPr lang="zh-CN" altLang="en-US" sz="300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2800350" y="5502276"/>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a:solidFill>
                    <a:srgbClr val="00008C"/>
                  </a:solidFill>
                </a:rPr>
                <a:t> </a:t>
              </a:r>
              <a:r>
                <a:rPr lang="zh-CN" altLang="en-US" sz="2600">
                  <a:solidFill>
                    <a:srgbClr val="00008C"/>
                  </a:solidFill>
                  <a:ea typeface="黑体" pitchFamily="2" charset="-122"/>
                </a:rPr>
                <a:t>若假设</a:t>
              </a:r>
              <a:r>
                <a:rPr lang="zh-CN" altLang="en-US" sz="2600">
                  <a:solidFill>
                    <a:srgbClr val="00008C"/>
                  </a:solidFill>
                </a:rPr>
                <a:t> </a:t>
              </a:r>
              <a:r>
                <a:rPr lang="en-US" altLang="zh-CN" sz="2600">
                  <a:solidFill>
                    <a:srgbClr val="00008C"/>
                  </a:solidFill>
                  <a:ea typeface="宋体" charset="-122"/>
                </a:rPr>
                <a:t>k=3,  m=4</a:t>
              </a:r>
            </a:p>
          </p:txBody>
        </p:sp>
      </p:grpSp>
      <p:grpSp>
        <p:nvGrpSpPr>
          <p:cNvPr id="15" name="Group 64"/>
          <p:cNvGrpSpPr>
            <a:grpSpLocks/>
          </p:cNvGrpSpPr>
          <p:nvPr/>
        </p:nvGrpSpPr>
        <p:grpSpPr bwMode="auto">
          <a:xfrm>
            <a:off x="6527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a:solidFill>
                    <a:srgbClr val="FF3300"/>
                  </a:solidFill>
                </a:rPr>
                <a:t>p=p</a:t>
              </a:r>
              <a:r>
                <a:rPr lang="en-US" altLang="zh-CN" sz="2800">
                  <a:solidFill>
                    <a:srgbClr val="FF3300"/>
                  </a:solidFill>
                  <a:latin typeface="宋体" charset="-122"/>
                  <a:ea typeface="宋体" charset="-122"/>
                </a:rPr>
                <a:t>-</a:t>
              </a:r>
              <a:r>
                <a:rPr lang="en-US" altLang="zh-CN" sz="2800">
                  <a:solidFill>
                    <a:srgbClr val="FF3300"/>
                  </a:solidFill>
                </a:rPr>
                <a:t>&gt;link;</a:t>
              </a:r>
              <a:endParaRPr lang="zh-CN" altLang="en-US" sz="2800">
                <a:solidFill>
                  <a:srgbClr val="FF3300"/>
                </a:solidFill>
              </a:endParaRPr>
            </a:p>
          </p:txBody>
        </p:sp>
      </p:grpSp>
      <p:sp>
        <p:nvSpPr>
          <p:cNvPr id="612419" name="Text Box 67"/>
          <p:cNvSpPr txBox="1">
            <a:spLocks noChangeArrowheads="1"/>
          </p:cNvSpPr>
          <p:nvPr/>
        </p:nvSpPr>
        <p:spPr bwMode="auto">
          <a:xfrm>
            <a:off x="6672263" y="6061075"/>
            <a:ext cx="1389062" cy="427038"/>
          </a:xfrm>
          <a:prstGeom prst="rect">
            <a:avLst/>
          </a:prstGeom>
          <a:noFill/>
          <a:ln w="9525">
            <a:noFill/>
            <a:miter lim="800000"/>
            <a:headEnd/>
            <a:tailEnd/>
          </a:ln>
        </p:spPr>
        <p:txBody>
          <a:bodyPr>
            <a:spAutoFit/>
          </a:bodyPr>
          <a:lstStyle/>
          <a:p>
            <a:r>
              <a:rPr lang="en-US" altLang="zh-CN" sz="2200">
                <a:solidFill>
                  <a:srgbClr val="000099"/>
                </a:solidFill>
              </a:rPr>
              <a:t>k</a:t>
            </a:r>
            <a:r>
              <a:rPr lang="en-US" altLang="zh-CN" sz="2200">
                <a:solidFill>
                  <a:srgbClr val="000099"/>
                </a:solidFill>
                <a:latin typeface="宋体" charset="-122"/>
                <a:ea typeface="宋体" charset="-122"/>
              </a:rPr>
              <a:t>-</a:t>
            </a:r>
            <a:r>
              <a:rPr lang="en-US" altLang="zh-CN" sz="2200">
                <a:solidFill>
                  <a:srgbClr val="000099"/>
                </a:solidFill>
              </a:rPr>
              <a:t>1</a:t>
            </a:r>
            <a:r>
              <a:rPr lang="zh-CN" altLang="en-US" sz="2200">
                <a:solidFill>
                  <a:srgbClr val="000099"/>
                </a:solidFill>
                <a:ea typeface="幼圆" pitchFamily="49" charset="-122"/>
              </a:rPr>
              <a:t>次</a:t>
            </a:r>
          </a:p>
        </p:txBody>
      </p:sp>
      <p:sp>
        <p:nvSpPr>
          <p:cNvPr id="612430" name="Text Box 78"/>
          <p:cNvSpPr txBox="1">
            <a:spLocks noChangeArrowheads="1"/>
          </p:cNvSpPr>
          <p:nvPr/>
        </p:nvSpPr>
        <p:spPr bwMode="auto">
          <a:xfrm>
            <a:off x="7713663" y="6027739"/>
            <a:ext cx="1389062" cy="427037"/>
          </a:xfrm>
          <a:prstGeom prst="rect">
            <a:avLst/>
          </a:prstGeom>
          <a:noFill/>
          <a:ln w="9525">
            <a:noFill/>
            <a:miter lim="800000"/>
            <a:headEnd/>
            <a:tailEnd/>
          </a:ln>
        </p:spPr>
        <p:txBody>
          <a:bodyPr>
            <a:spAutoFit/>
          </a:bodyPr>
          <a:lstStyle/>
          <a:p>
            <a:r>
              <a:rPr lang="en-US" altLang="zh-CN" sz="2200">
                <a:solidFill>
                  <a:srgbClr val="000099"/>
                </a:solidFill>
              </a:rPr>
              <a:t>m</a:t>
            </a:r>
            <a:r>
              <a:rPr lang="en-US" altLang="zh-CN" sz="2200">
                <a:solidFill>
                  <a:srgbClr val="000099"/>
                </a:solidFill>
                <a:latin typeface="宋体" charset="-122"/>
                <a:ea typeface="宋体" charset="-122"/>
              </a:rPr>
              <a:t>-</a:t>
            </a:r>
            <a:r>
              <a:rPr lang="en-US" altLang="zh-CN" sz="2200">
                <a:solidFill>
                  <a:srgbClr val="000099"/>
                </a:solidFill>
              </a:rPr>
              <a:t>1</a:t>
            </a:r>
            <a:r>
              <a:rPr lang="zh-CN" altLang="en-US" sz="220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北航模板.pptx" id="{8A7AD262-439F-416B-AE83-6B643F8CCA85}" vid="{2A83B332-7039-4580-BB02-714CF38AA539}"/>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北航模板.pptx" id="{8A7AD262-439F-416B-AE83-6B643F8CCA85}" vid="{45F1FF4F-9527-4D1E-8090-3E6D20EA399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北航模板new</Template>
  <TotalTime>10265</TotalTime>
  <Words>14051</Words>
  <Application>Microsoft Office PowerPoint</Application>
  <PresentationFormat>宽屏</PresentationFormat>
  <Paragraphs>2226</Paragraphs>
  <Slides>126</Slides>
  <Notes>20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126</vt:i4>
      </vt:variant>
    </vt:vector>
  </HeadingPairs>
  <TitlesOfParts>
    <vt:vector size="145" baseType="lpstr">
      <vt:lpstr>方正舒体</vt:lpstr>
      <vt:lpstr>黑体</vt:lpstr>
      <vt:lpstr>华文新魏</vt:lpstr>
      <vt:lpstr>楷体</vt:lpstr>
      <vt:lpstr>楷体_GB2312</vt:lpstr>
      <vt:lpstr>隶书</vt:lpstr>
      <vt:lpstr>宋体</vt:lpstr>
      <vt:lpstr>微软雅黑</vt:lpstr>
      <vt:lpstr>幼圆</vt:lpstr>
      <vt:lpstr>Arial</vt:lpstr>
      <vt:lpstr>Arial Narrow</vt:lpstr>
      <vt:lpstr>Calibri</vt:lpstr>
      <vt:lpstr>Calibri Light</vt:lpstr>
      <vt:lpstr>Times New Roman</vt:lpstr>
      <vt:lpstr>Wingdings</vt:lpstr>
      <vt:lpstr>Office 主题</vt:lpstr>
      <vt:lpstr>3_默认设计模板</vt:lpstr>
      <vt:lpstr>Image</vt:lpstr>
      <vt:lpstr>Photo Editor 照片</vt:lpstr>
      <vt:lpstr>数据结构与程序设计 (Data Structure and Programming)</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折半查找算法（binary search）</vt:lpstr>
      <vt:lpstr>折半查找算法（续）</vt:lpstr>
      <vt:lpstr>折半查找算法（续）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外部（全局）变量</vt:lpstr>
      <vt:lpstr>外部变量说明（extern）</vt:lpstr>
      <vt:lpstr>外部变量说明（extern）（续）</vt:lpstr>
      <vt:lpstr>外部变量说明（extern）（续）*</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问题2.2：多项式相加（链表实现）*</vt:lpstr>
      <vt:lpstr>问题2.2：算法设计*</vt:lpstr>
      <vt:lpstr>问题2.2：算法设计*</vt:lpstr>
      <vt:lpstr>问题2.2：多项式相加*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问题2.3：显示文件最后n行</vt:lpstr>
      <vt:lpstr>问题2.3：问题分析</vt:lpstr>
      <vt:lpstr>问题2.3：算法设计</vt:lpstr>
      <vt:lpstr>问题2.3：代码实现（循环链表）</vt:lpstr>
      <vt:lpstr>问题2.3：代码实现</vt:lpstr>
      <vt:lpstr>问题2.3：代码实现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Yan Haihua</cp:lastModifiedBy>
  <cp:revision>130</cp:revision>
  <dcterms:created xsi:type="dcterms:W3CDTF">2015-06-18T09:40:41Z</dcterms:created>
  <dcterms:modified xsi:type="dcterms:W3CDTF">2021-01-04T03:08:10Z</dcterms:modified>
</cp:coreProperties>
</file>