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sz="13793"/>
    <p:restoredTop sz="94658"/>
  </p:normalViewPr>
  <p:slideViewPr>
    <p:cSldViewPr snapToGrid="0">
      <p:cViewPr varScale="1">
        <p:scale>
          <a:sx d="100" n="128"/>
          <a:sy d="100" n="128"/>
        </p:scale>
        <p:origin x="592" y="176"/>
      </p:cViewPr>
      <p:guideLst/>
    </p:cSldViewPr>
  </p:slideViewPr>
  <p:notesTextViewPr>
    <p:cViewPr>
      <p:scale>
        <a:sx d="1" n="1"/>
        <a:sy d="1" n="1"/>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 Id="rId13"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1BF93-9615-E1E2-9275-26B1F75FB121}"/>
              </a:ext>
            </a:extLst>
          </p:cNvPr>
          <p:cNvSpPr>
            <a:spLocks noGrp="1"/>
          </p:cNvSpPr>
          <p:nvPr>
            <p:ph type="ctrTitle"/>
          </p:nvPr>
        </p:nvSpPr>
        <p:spPr>
          <a:xfrm>
            <a:off x="1524000" y="1122363"/>
            <a:ext cx="9144000" cy="2387600"/>
          </a:xfrm>
        </p:spPr>
        <p:txBody>
          <a:bodyPr anchor="b">
            <a:normAutofit/>
          </a:bodyPr>
          <a:lstStyle>
            <a:lvl1pPr algn="ctr">
              <a:defRPr sz="4400"/>
            </a:lvl1pPr>
          </a:lstStyle>
          <a:p>
            <a:r>
              <a:rPr lang="en-US" dirty="0"/>
              <a:t>Click to edit Master title style</a:t>
            </a:r>
          </a:p>
        </p:txBody>
      </p:sp>
      <p:sp>
        <p:nvSpPr>
          <p:cNvPr id="3" name="Subtitle 2">
            <a:extLst>
              <a:ext uri="{FF2B5EF4-FFF2-40B4-BE49-F238E27FC236}">
                <a16:creationId xmlns:a16="http://schemas.microsoft.com/office/drawing/2014/main" id="{4A951E0A-F542-1684-9119-411BA0F2BC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B079261-213E-388B-245D-C6182CA6B860}"/>
              </a:ext>
            </a:extLst>
          </p:cNvPr>
          <p:cNvSpPr>
            <a:spLocks noGrp="1"/>
          </p:cNvSpPr>
          <p:nvPr>
            <p:ph type="dt" sz="half" idx="10"/>
          </p:nvPr>
        </p:nvSpPr>
        <p:spPr/>
        <p:txBody>
          <a:bodyPr/>
          <a:lstStyle/>
          <a:p>
            <a:fld id="{7030DA58-E27F-2C42-B061-C97250AF00EF}" type="datetimeFigureOut">
              <a:rPr lang="en-US" smtClean="0"/>
              <a:t>7/26/24</a:t>
            </a:fld>
            <a:endParaRPr lang="en-US"/>
          </a:p>
        </p:txBody>
      </p:sp>
      <p:sp>
        <p:nvSpPr>
          <p:cNvPr id="5" name="Footer Placeholder 4">
            <a:extLst>
              <a:ext uri="{FF2B5EF4-FFF2-40B4-BE49-F238E27FC236}">
                <a16:creationId xmlns:a16="http://schemas.microsoft.com/office/drawing/2014/main" id="{613D213A-907B-3487-3FE4-FE01C0D4BA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55D434-F4E1-88F2-CE19-414BF8756C9E}"/>
              </a:ext>
            </a:extLst>
          </p:cNvPr>
          <p:cNvSpPr>
            <a:spLocks noGrp="1"/>
          </p:cNvSpPr>
          <p:nvPr>
            <p:ph type="sldNum" sz="quarter" idx="12"/>
          </p:nvPr>
        </p:nvSpPr>
        <p:spPr/>
        <p:txBody>
          <a:bodyPr/>
          <a:lstStyle/>
          <a:p>
            <a:fld id="{679115D6-88B0-0A41-985D-0F75173C33A5}" type="slidenum">
              <a:rPr lang="en-US" smtClean="0"/>
              <a:t>‹#›</a:t>
            </a:fld>
            <a:endParaRPr lang="en-US"/>
          </a:p>
        </p:txBody>
      </p:sp>
    </p:spTree>
    <p:extLst>
      <p:ext uri="{BB962C8B-B14F-4D97-AF65-F5344CB8AC3E}">
        <p14:creationId xmlns:p14="http://schemas.microsoft.com/office/powerpoint/2010/main" val="1981573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7DA4-4541-03B1-D00E-2985CFCDD6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7BE872-27D3-6C47-D468-E116A0463A9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268389-2737-8464-7A28-48253C6CDD3C}"/>
              </a:ext>
            </a:extLst>
          </p:cNvPr>
          <p:cNvSpPr>
            <a:spLocks noGrp="1"/>
          </p:cNvSpPr>
          <p:nvPr>
            <p:ph type="dt" sz="half" idx="10"/>
          </p:nvPr>
        </p:nvSpPr>
        <p:spPr/>
        <p:txBody>
          <a:bodyPr/>
          <a:lstStyle/>
          <a:p>
            <a:fld id="{7030DA58-E27F-2C42-B061-C97250AF00EF}" type="datetimeFigureOut">
              <a:rPr lang="en-US" smtClean="0"/>
              <a:t>7/26/24</a:t>
            </a:fld>
            <a:endParaRPr lang="en-US"/>
          </a:p>
        </p:txBody>
      </p:sp>
      <p:sp>
        <p:nvSpPr>
          <p:cNvPr id="5" name="Footer Placeholder 4">
            <a:extLst>
              <a:ext uri="{FF2B5EF4-FFF2-40B4-BE49-F238E27FC236}">
                <a16:creationId xmlns:a16="http://schemas.microsoft.com/office/drawing/2014/main" id="{20C55886-0BA8-E41B-F011-58C9C25C66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DCAB7D-A309-086A-8137-0AD5A83411E0}"/>
              </a:ext>
            </a:extLst>
          </p:cNvPr>
          <p:cNvSpPr>
            <a:spLocks noGrp="1"/>
          </p:cNvSpPr>
          <p:nvPr>
            <p:ph type="sldNum" sz="quarter" idx="12"/>
          </p:nvPr>
        </p:nvSpPr>
        <p:spPr/>
        <p:txBody>
          <a:bodyPr/>
          <a:lstStyle/>
          <a:p>
            <a:fld id="{679115D6-88B0-0A41-985D-0F75173C33A5}" type="slidenum">
              <a:rPr lang="en-US" smtClean="0"/>
              <a:t>‹#›</a:t>
            </a:fld>
            <a:endParaRPr lang="en-US"/>
          </a:p>
        </p:txBody>
      </p:sp>
    </p:spTree>
    <p:extLst>
      <p:ext uri="{BB962C8B-B14F-4D97-AF65-F5344CB8AC3E}">
        <p14:creationId xmlns:p14="http://schemas.microsoft.com/office/powerpoint/2010/main" val="4079963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63DCC5-D391-C0C0-5E1A-C359413524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084230-337A-6493-5ED5-9EA5AB3DDB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72EEC0-593D-1AC3-B555-23D9EB39E300}"/>
              </a:ext>
            </a:extLst>
          </p:cNvPr>
          <p:cNvSpPr>
            <a:spLocks noGrp="1"/>
          </p:cNvSpPr>
          <p:nvPr>
            <p:ph type="dt" sz="half" idx="10"/>
          </p:nvPr>
        </p:nvSpPr>
        <p:spPr/>
        <p:txBody>
          <a:bodyPr/>
          <a:lstStyle/>
          <a:p>
            <a:fld id="{7030DA58-E27F-2C42-B061-C97250AF00EF}" type="datetimeFigureOut">
              <a:rPr lang="en-US" smtClean="0"/>
              <a:t>7/26/24</a:t>
            </a:fld>
            <a:endParaRPr lang="en-US"/>
          </a:p>
        </p:txBody>
      </p:sp>
      <p:sp>
        <p:nvSpPr>
          <p:cNvPr id="5" name="Footer Placeholder 4">
            <a:extLst>
              <a:ext uri="{FF2B5EF4-FFF2-40B4-BE49-F238E27FC236}">
                <a16:creationId xmlns:a16="http://schemas.microsoft.com/office/drawing/2014/main" id="{AC2340C0-50BC-549B-1027-04FA83F04C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3471DE-3C41-411A-2972-EBA17A85AA7D}"/>
              </a:ext>
            </a:extLst>
          </p:cNvPr>
          <p:cNvSpPr>
            <a:spLocks noGrp="1"/>
          </p:cNvSpPr>
          <p:nvPr>
            <p:ph type="sldNum" sz="quarter" idx="12"/>
          </p:nvPr>
        </p:nvSpPr>
        <p:spPr/>
        <p:txBody>
          <a:bodyPr/>
          <a:lstStyle/>
          <a:p>
            <a:fld id="{679115D6-88B0-0A41-985D-0F75173C33A5}" type="slidenum">
              <a:rPr lang="en-US" smtClean="0"/>
              <a:t>‹#›</a:t>
            </a:fld>
            <a:endParaRPr lang="en-US"/>
          </a:p>
        </p:txBody>
      </p:sp>
    </p:spTree>
    <p:extLst>
      <p:ext uri="{BB962C8B-B14F-4D97-AF65-F5344CB8AC3E}">
        <p14:creationId xmlns:p14="http://schemas.microsoft.com/office/powerpoint/2010/main" val="394686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FBB9D-1F6D-0FC7-0689-8914FE818E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E21915-03DD-6A2D-69BE-2E0D0E629C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2B17F7-DCD3-71B6-DA46-0E5A922FBF34}"/>
              </a:ext>
            </a:extLst>
          </p:cNvPr>
          <p:cNvSpPr>
            <a:spLocks noGrp="1"/>
          </p:cNvSpPr>
          <p:nvPr>
            <p:ph type="dt" sz="half" idx="10"/>
          </p:nvPr>
        </p:nvSpPr>
        <p:spPr/>
        <p:txBody>
          <a:bodyPr/>
          <a:lstStyle/>
          <a:p>
            <a:fld id="{7030DA58-E27F-2C42-B061-C97250AF00EF}" type="datetimeFigureOut">
              <a:rPr lang="en-US" smtClean="0"/>
              <a:t>7/26/24</a:t>
            </a:fld>
            <a:endParaRPr lang="en-US"/>
          </a:p>
        </p:txBody>
      </p:sp>
      <p:sp>
        <p:nvSpPr>
          <p:cNvPr id="5" name="Footer Placeholder 4">
            <a:extLst>
              <a:ext uri="{FF2B5EF4-FFF2-40B4-BE49-F238E27FC236}">
                <a16:creationId xmlns:a16="http://schemas.microsoft.com/office/drawing/2014/main" id="{865E7756-7C29-531C-35F3-D4E4C4647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AFF31A-A896-6FF6-5945-ABA18FB77318}"/>
              </a:ext>
            </a:extLst>
          </p:cNvPr>
          <p:cNvSpPr>
            <a:spLocks noGrp="1"/>
          </p:cNvSpPr>
          <p:nvPr>
            <p:ph type="sldNum" sz="quarter" idx="12"/>
          </p:nvPr>
        </p:nvSpPr>
        <p:spPr/>
        <p:txBody>
          <a:bodyPr/>
          <a:lstStyle/>
          <a:p>
            <a:fld id="{679115D6-88B0-0A41-985D-0F75173C33A5}" type="slidenum">
              <a:rPr lang="en-US" smtClean="0"/>
              <a:t>‹#›</a:t>
            </a:fld>
            <a:endParaRPr lang="en-US"/>
          </a:p>
        </p:txBody>
      </p:sp>
    </p:spTree>
    <p:extLst>
      <p:ext uri="{BB962C8B-B14F-4D97-AF65-F5344CB8AC3E}">
        <p14:creationId xmlns:p14="http://schemas.microsoft.com/office/powerpoint/2010/main" val="2401233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39710-34F2-9E09-F1DC-AD2CDE3926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62402C-1DC9-088B-46C3-98A62A1B6FC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CB03D1-3B1A-3890-C671-516BF31FD0C5}"/>
              </a:ext>
            </a:extLst>
          </p:cNvPr>
          <p:cNvSpPr>
            <a:spLocks noGrp="1"/>
          </p:cNvSpPr>
          <p:nvPr>
            <p:ph type="dt" sz="half" idx="10"/>
          </p:nvPr>
        </p:nvSpPr>
        <p:spPr/>
        <p:txBody>
          <a:bodyPr/>
          <a:lstStyle/>
          <a:p>
            <a:fld id="{7030DA58-E27F-2C42-B061-C97250AF00EF}" type="datetimeFigureOut">
              <a:rPr lang="en-US" smtClean="0"/>
              <a:t>7/26/24</a:t>
            </a:fld>
            <a:endParaRPr lang="en-US"/>
          </a:p>
        </p:txBody>
      </p:sp>
      <p:sp>
        <p:nvSpPr>
          <p:cNvPr id="5" name="Footer Placeholder 4">
            <a:extLst>
              <a:ext uri="{FF2B5EF4-FFF2-40B4-BE49-F238E27FC236}">
                <a16:creationId xmlns:a16="http://schemas.microsoft.com/office/drawing/2014/main" id="{82C88C75-E95F-AFB1-1D7E-7F0BE66C7E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CC4976-3E14-84A7-6DE8-648CD84D906A}"/>
              </a:ext>
            </a:extLst>
          </p:cNvPr>
          <p:cNvSpPr>
            <a:spLocks noGrp="1"/>
          </p:cNvSpPr>
          <p:nvPr>
            <p:ph type="sldNum" sz="quarter" idx="12"/>
          </p:nvPr>
        </p:nvSpPr>
        <p:spPr/>
        <p:txBody>
          <a:bodyPr/>
          <a:lstStyle/>
          <a:p>
            <a:fld id="{679115D6-88B0-0A41-985D-0F75173C33A5}" type="slidenum">
              <a:rPr lang="en-US" smtClean="0"/>
              <a:t>‹#›</a:t>
            </a:fld>
            <a:endParaRPr lang="en-US"/>
          </a:p>
        </p:txBody>
      </p:sp>
    </p:spTree>
    <p:extLst>
      <p:ext uri="{BB962C8B-B14F-4D97-AF65-F5344CB8AC3E}">
        <p14:creationId xmlns:p14="http://schemas.microsoft.com/office/powerpoint/2010/main" val="3799937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C6B21-417A-891F-66E8-C2F97BF780C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6236A6-687B-E9CB-A404-BE09BD1119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155771B-43FA-C227-C907-7F7A0A234E5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E08444-4106-9041-2E58-822E61E388F6}"/>
              </a:ext>
            </a:extLst>
          </p:cNvPr>
          <p:cNvSpPr>
            <a:spLocks noGrp="1"/>
          </p:cNvSpPr>
          <p:nvPr>
            <p:ph type="dt" sz="half" idx="10"/>
          </p:nvPr>
        </p:nvSpPr>
        <p:spPr/>
        <p:txBody>
          <a:bodyPr/>
          <a:lstStyle/>
          <a:p>
            <a:fld id="{7030DA58-E27F-2C42-B061-C97250AF00EF}" type="datetimeFigureOut">
              <a:rPr lang="en-US" smtClean="0"/>
              <a:t>7/26/24</a:t>
            </a:fld>
            <a:endParaRPr lang="en-US"/>
          </a:p>
        </p:txBody>
      </p:sp>
      <p:sp>
        <p:nvSpPr>
          <p:cNvPr id="6" name="Footer Placeholder 5">
            <a:extLst>
              <a:ext uri="{FF2B5EF4-FFF2-40B4-BE49-F238E27FC236}">
                <a16:creationId xmlns:a16="http://schemas.microsoft.com/office/drawing/2014/main" id="{E3CBC876-081A-7AC6-D853-8DD89969A6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660CBD-C4B4-CD37-BB94-BF0183A4D962}"/>
              </a:ext>
            </a:extLst>
          </p:cNvPr>
          <p:cNvSpPr>
            <a:spLocks noGrp="1"/>
          </p:cNvSpPr>
          <p:nvPr>
            <p:ph type="sldNum" sz="quarter" idx="12"/>
          </p:nvPr>
        </p:nvSpPr>
        <p:spPr/>
        <p:txBody>
          <a:bodyPr/>
          <a:lstStyle/>
          <a:p>
            <a:fld id="{679115D6-88B0-0A41-985D-0F75173C33A5}" type="slidenum">
              <a:rPr lang="en-US" smtClean="0"/>
              <a:t>‹#›</a:t>
            </a:fld>
            <a:endParaRPr lang="en-US"/>
          </a:p>
        </p:txBody>
      </p:sp>
    </p:spTree>
    <p:extLst>
      <p:ext uri="{BB962C8B-B14F-4D97-AF65-F5344CB8AC3E}">
        <p14:creationId xmlns:p14="http://schemas.microsoft.com/office/powerpoint/2010/main" val="486981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A6CA1-2924-30D1-EBE6-5AE9B288A8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40BE1A-5F36-2422-05B7-89590BA909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046B9A-8F6E-B3E1-1A22-FCA8C3979A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2190D2-AECD-7DA4-E89A-36BB157740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AE8BA9-6424-DBEF-9642-F8C731CBFD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89BA8C-7639-70D3-20DC-BBE2A1E7899E}"/>
              </a:ext>
            </a:extLst>
          </p:cNvPr>
          <p:cNvSpPr>
            <a:spLocks noGrp="1"/>
          </p:cNvSpPr>
          <p:nvPr>
            <p:ph type="dt" sz="half" idx="10"/>
          </p:nvPr>
        </p:nvSpPr>
        <p:spPr/>
        <p:txBody>
          <a:bodyPr/>
          <a:lstStyle/>
          <a:p>
            <a:fld id="{7030DA58-E27F-2C42-B061-C97250AF00EF}" type="datetimeFigureOut">
              <a:rPr lang="en-US" smtClean="0"/>
              <a:t>7/26/24</a:t>
            </a:fld>
            <a:endParaRPr lang="en-US"/>
          </a:p>
        </p:txBody>
      </p:sp>
      <p:sp>
        <p:nvSpPr>
          <p:cNvPr id="8" name="Footer Placeholder 7">
            <a:extLst>
              <a:ext uri="{FF2B5EF4-FFF2-40B4-BE49-F238E27FC236}">
                <a16:creationId xmlns:a16="http://schemas.microsoft.com/office/drawing/2014/main" id="{D4C7258B-6B83-B92C-EF1A-D5DADBE2E9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85469D-F86D-9EF4-0B1B-580DADDC728A}"/>
              </a:ext>
            </a:extLst>
          </p:cNvPr>
          <p:cNvSpPr>
            <a:spLocks noGrp="1"/>
          </p:cNvSpPr>
          <p:nvPr>
            <p:ph type="sldNum" sz="quarter" idx="12"/>
          </p:nvPr>
        </p:nvSpPr>
        <p:spPr/>
        <p:txBody>
          <a:bodyPr/>
          <a:lstStyle/>
          <a:p>
            <a:fld id="{679115D6-88B0-0A41-985D-0F75173C33A5}" type="slidenum">
              <a:rPr lang="en-US" smtClean="0"/>
              <a:t>‹#›</a:t>
            </a:fld>
            <a:endParaRPr lang="en-US"/>
          </a:p>
        </p:txBody>
      </p:sp>
    </p:spTree>
    <p:extLst>
      <p:ext uri="{BB962C8B-B14F-4D97-AF65-F5344CB8AC3E}">
        <p14:creationId xmlns:p14="http://schemas.microsoft.com/office/powerpoint/2010/main" val="4240736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90164-65FA-E414-AA90-BDF445BBAA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9BD9315-2B0E-B2DB-1DDC-DD566BC19C91}"/>
              </a:ext>
            </a:extLst>
          </p:cNvPr>
          <p:cNvSpPr>
            <a:spLocks noGrp="1"/>
          </p:cNvSpPr>
          <p:nvPr>
            <p:ph type="dt" sz="half" idx="10"/>
          </p:nvPr>
        </p:nvSpPr>
        <p:spPr/>
        <p:txBody>
          <a:bodyPr/>
          <a:lstStyle/>
          <a:p>
            <a:fld id="{7030DA58-E27F-2C42-B061-C97250AF00EF}" type="datetimeFigureOut">
              <a:rPr lang="en-US" smtClean="0"/>
              <a:t>7/26/24</a:t>
            </a:fld>
            <a:endParaRPr lang="en-US"/>
          </a:p>
        </p:txBody>
      </p:sp>
      <p:sp>
        <p:nvSpPr>
          <p:cNvPr id="4" name="Footer Placeholder 3">
            <a:extLst>
              <a:ext uri="{FF2B5EF4-FFF2-40B4-BE49-F238E27FC236}">
                <a16:creationId xmlns:a16="http://schemas.microsoft.com/office/drawing/2014/main" id="{FF181EEB-7BFF-3B12-C800-3667E6D558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7FF55E-90B5-5254-FB31-89004348051A}"/>
              </a:ext>
            </a:extLst>
          </p:cNvPr>
          <p:cNvSpPr>
            <a:spLocks noGrp="1"/>
          </p:cNvSpPr>
          <p:nvPr>
            <p:ph type="sldNum" sz="quarter" idx="12"/>
          </p:nvPr>
        </p:nvSpPr>
        <p:spPr/>
        <p:txBody>
          <a:bodyPr/>
          <a:lstStyle/>
          <a:p>
            <a:fld id="{679115D6-88B0-0A41-985D-0F75173C33A5}" type="slidenum">
              <a:rPr lang="en-US" smtClean="0"/>
              <a:t>‹#›</a:t>
            </a:fld>
            <a:endParaRPr lang="en-US"/>
          </a:p>
        </p:txBody>
      </p:sp>
    </p:spTree>
    <p:extLst>
      <p:ext uri="{BB962C8B-B14F-4D97-AF65-F5344CB8AC3E}">
        <p14:creationId xmlns:p14="http://schemas.microsoft.com/office/powerpoint/2010/main" val="248902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8509522-525A-6EE4-3CE9-D36BA16BE4F8}"/>
              </a:ext>
            </a:extLst>
          </p:cNvPr>
          <p:cNvSpPr>
            <a:spLocks noGrp="1"/>
          </p:cNvSpPr>
          <p:nvPr>
            <p:ph type="dt" sz="half" idx="10"/>
          </p:nvPr>
        </p:nvSpPr>
        <p:spPr/>
        <p:txBody>
          <a:bodyPr/>
          <a:lstStyle/>
          <a:p>
            <a:fld id="{7030DA58-E27F-2C42-B061-C97250AF00EF}" type="datetimeFigureOut">
              <a:rPr lang="en-US" smtClean="0"/>
              <a:t>7/26/24</a:t>
            </a:fld>
            <a:endParaRPr lang="en-US"/>
          </a:p>
        </p:txBody>
      </p:sp>
      <p:sp>
        <p:nvSpPr>
          <p:cNvPr id="3" name="Footer Placeholder 2">
            <a:extLst>
              <a:ext uri="{FF2B5EF4-FFF2-40B4-BE49-F238E27FC236}">
                <a16:creationId xmlns:a16="http://schemas.microsoft.com/office/drawing/2014/main" id="{A3213550-477B-B8F8-9701-04A149EF995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40E106-34B2-9886-469F-F6CDC60DEE84}"/>
              </a:ext>
            </a:extLst>
          </p:cNvPr>
          <p:cNvSpPr>
            <a:spLocks noGrp="1"/>
          </p:cNvSpPr>
          <p:nvPr>
            <p:ph type="sldNum" sz="quarter" idx="12"/>
          </p:nvPr>
        </p:nvSpPr>
        <p:spPr/>
        <p:txBody>
          <a:bodyPr/>
          <a:lstStyle/>
          <a:p>
            <a:fld id="{679115D6-88B0-0A41-985D-0F75173C33A5}" type="slidenum">
              <a:rPr lang="en-US" smtClean="0"/>
              <a:t>‹#›</a:t>
            </a:fld>
            <a:endParaRPr lang="en-US"/>
          </a:p>
        </p:txBody>
      </p:sp>
    </p:spTree>
    <p:extLst>
      <p:ext uri="{BB962C8B-B14F-4D97-AF65-F5344CB8AC3E}">
        <p14:creationId xmlns:p14="http://schemas.microsoft.com/office/powerpoint/2010/main" val="1714713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81531-5F3A-312D-AC9F-7B3BDCF4D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4008F43-97E1-AC38-CAE9-EC649A4BBB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AA748A-32A4-8E51-DC96-08A08A66A8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F0DC00-F9AD-5850-3266-78D34D114200}"/>
              </a:ext>
            </a:extLst>
          </p:cNvPr>
          <p:cNvSpPr>
            <a:spLocks noGrp="1"/>
          </p:cNvSpPr>
          <p:nvPr>
            <p:ph type="dt" sz="half" idx="10"/>
          </p:nvPr>
        </p:nvSpPr>
        <p:spPr/>
        <p:txBody>
          <a:bodyPr/>
          <a:lstStyle/>
          <a:p>
            <a:fld id="{7030DA58-E27F-2C42-B061-C97250AF00EF}" type="datetimeFigureOut">
              <a:rPr lang="en-US" smtClean="0"/>
              <a:t>7/26/24</a:t>
            </a:fld>
            <a:endParaRPr lang="en-US"/>
          </a:p>
        </p:txBody>
      </p:sp>
      <p:sp>
        <p:nvSpPr>
          <p:cNvPr id="6" name="Footer Placeholder 5">
            <a:extLst>
              <a:ext uri="{FF2B5EF4-FFF2-40B4-BE49-F238E27FC236}">
                <a16:creationId xmlns:a16="http://schemas.microsoft.com/office/drawing/2014/main" id="{4774BCB4-9A00-98F7-FA81-E4DDE6B87B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2FA3CD-3238-67B7-7CBD-79EDCC08618A}"/>
              </a:ext>
            </a:extLst>
          </p:cNvPr>
          <p:cNvSpPr>
            <a:spLocks noGrp="1"/>
          </p:cNvSpPr>
          <p:nvPr>
            <p:ph type="sldNum" sz="quarter" idx="12"/>
          </p:nvPr>
        </p:nvSpPr>
        <p:spPr/>
        <p:txBody>
          <a:bodyPr/>
          <a:lstStyle/>
          <a:p>
            <a:fld id="{679115D6-88B0-0A41-985D-0F75173C33A5}" type="slidenum">
              <a:rPr lang="en-US" smtClean="0"/>
              <a:t>‹#›</a:t>
            </a:fld>
            <a:endParaRPr lang="en-US"/>
          </a:p>
        </p:txBody>
      </p:sp>
    </p:spTree>
    <p:extLst>
      <p:ext uri="{BB962C8B-B14F-4D97-AF65-F5344CB8AC3E}">
        <p14:creationId xmlns:p14="http://schemas.microsoft.com/office/powerpoint/2010/main" val="3567776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98AEB-22B7-3E8A-455F-8859257ECE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953E66-5B31-7FD4-DC33-BB5D9C6254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184F613-E878-E57A-D376-A215497BAB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24952B-DC9F-5FBD-185F-E1EA414F49E9}"/>
              </a:ext>
            </a:extLst>
          </p:cNvPr>
          <p:cNvSpPr>
            <a:spLocks noGrp="1"/>
          </p:cNvSpPr>
          <p:nvPr>
            <p:ph type="dt" sz="half" idx="10"/>
          </p:nvPr>
        </p:nvSpPr>
        <p:spPr/>
        <p:txBody>
          <a:bodyPr/>
          <a:lstStyle/>
          <a:p>
            <a:fld id="{7030DA58-E27F-2C42-B061-C97250AF00EF}" type="datetimeFigureOut">
              <a:rPr lang="en-US" smtClean="0"/>
              <a:t>7/26/24</a:t>
            </a:fld>
            <a:endParaRPr lang="en-US"/>
          </a:p>
        </p:txBody>
      </p:sp>
      <p:sp>
        <p:nvSpPr>
          <p:cNvPr id="6" name="Footer Placeholder 5">
            <a:extLst>
              <a:ext uri="{FF2B5EF4-FFF2-40B4-BE49-F238E27FC236}">
                <a16:creationId xmlns:a16="http://schemas.microsoft.com/office/drawing/2014/main" id="{3CF0390A-B97B-1E83-A73F-ED69E11DB4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4974E6-4F13-AD55-A799-F5840A80A8D6}"/>
              </a:ext>
            </a:extLst>
          </p:cNvPr>
          <p:cNvSpPr>
            <a:spLocks noGrp="1"/>
          </p:cNvSpPr>
          <p:nvPr>
            <p:ph type="sldNum" sz="quarter" idx="12"/>
          </p:nvPr>
        </p:nvSpPr>
        <p:spPr/>
        <p:txBody>
          <a:bodyPr/>
          <a:lstStyle/>
          <a:p>
            <a:fld id="{679115D6-88B0-0A41-985D-0F75173C33A5}" type="slidenum">
              <a:rPr lang="en-US" smtClean="0"/>
              <a:t>‹#›</a:t>
            </a:fld>
            <a:endParaRPr lang="en-US"/>
          </a:p>
        </p:txBody>
      </p:sp>
    </p:spTree>
    <p:extLst>
      <p:ext uri="{BB962C8B-B14F-4D97-AF65-F5344CB8AC3E}">
        <p14:creationId xmlns:p14="http://schemas.microsoft.com/office/powerpoint/2010/main" val="333443353"/>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02DF64-E63A-9D8A-B28F-7E64783CBB75}"/>
              </a:ext>
            </a:extLst>
          </p:cNvPr>
          <p:cNvSpPr>
            <a:spLocks noGrp="1"/>
          </p:cNvSpPr>
          <p:nvPr>
            <p:ph type="title"/>
          </p:nvPr>
        </p:nvSpPr>
        <p:spPr>
          <a:xfrm>
            <a:off x="838200" y="365125"/>
            <a:ext cx="10515600" cy="1325563"/>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BA09F2D4-5C78-EE00-EB09-75BFBD21080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35680436-3131-257C-DE36-638E82AF70D9}"/>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82000"/>
                  </a:schemeClr>
                </a:solidFill>
              </a:defRPr>
            </a:lvl1pPr>
          </a:lstStyle>
          <a:p>
            <a:fld id="{7030DA58-E27F-2C42-B061-C97250AF00EF}" type="datetimeFigureOut">
              <a:rPr lang="en-US" smtClean="0"/>
              <a:t>7/26/24</a:t>
            </a:fld>
            <a:endParaRPr lang="en-US"/>
          </a:p>
        </p:txBody>
      </p:sp>
      <p:sp>
        <p:nvSpPr>
          <p:cNvPr id="5" name="Footer Placeholder 4">
            <a:extLst>
              <a:ext uri="{FF2B5EF4-FFF2-40B4-BE49-F238E27FC236}">
                <a16:creationId xmlns:a16="http://schemas.microsoft.com/office/drawing/2014/main" id="{2F6E8E23-65CA-00FF-7428-29C60488A922}"/>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5966E79-9583-6112-E45D-1030719FE08B}"/>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82000"/>
                  </a:schemeClr>
                </a:solidFill>
              </a:defRPr>
            </a:lvl1pPr>
          </a:lstStyle>
          <a:p>
            <a:fld id="{679115D6-88B0-0A41-985D-0F75173C33A5}" type="slidenum">
              <a:rPr lang="en-US" smtClean="0"/>
              <a:t>‹#›</a:t>
            </a:fld>
            <a:endParaRPr lang="en-US"/>
          </a:p>
        </p:txBody>
      </p:sp>
    </p:spTree>
    <p:extLst>
      <p:ext uri="{BB962C8B-B14F-4D97-AF65-F5344CB8AC3E}">
        <p14:creationId xmlns:p14="http://schemas.microsoft.com/office/powerpoint/2010/main" val="2683377077"/>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kern="1200" sz="44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800">
          <a:solidFill>
            <a:schemeClr val="tx1"/>
          </a:solidFill>
          <a:latin typeface="+mj-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400">
          <a:solidFill>
            <a:schemeClr val="tx1"/>
          </a:solidFill>
          <a:latin typeface="+mj-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2000">
          <a:solidFill>
            <a:schemeClr val="tx1"/>
          </a:solidFill>
          <a:latin typeface="+mj-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800">
          <a:solidFill>
            <a:schemeClr val="tx1"/>
          </a:solidFill>
          <a:latin typeface="+mj-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800">
          <a:solidFill>
            <a:schemeClr val="tx1"/>
          </a:solidFill>
          <a:latin typeface="+mj-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js.ojp.gov/library/publications/prisoners-2021-statistical-tables"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loa.org/books/698-black-reconstruction/" TargetMode="External" /><Relationship Id="rId3" Type="http://schemas.openxmlformats.org/officeDocument/2006/relationships/hyperlink" Target="https://youtu.be/wYjKHLZllSQ"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slide" Target="slide10.xml" /><Relationship Id="rId3" Type="http://schemas.openxmlformats.org/officeDocument/2006/relationships/slide" Target="slide3.xml" /><Relationship Id="rId5" Type="http://schemas.openxmlformats.org/officeDocument/2006/relationships/hyperlink" Target="https://www.jstor.org/stable/1876930" TargetMode="External" /><Relationship Id="rId4" Type="http://schemas.openxmlformats.org/officeDocument/2006/relationships/image" Target="../media/image1.jp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redrecord.cmjpollock.com/" TargetMode="External" /><Relationship Id="rId3" Type="http://schemas.openxmlformats.org/officeDocument/2006/relationships/hyperlink" Target="https://interactive.aljazeera.com/aje/2020/know-their-names/index.html" TargetMode="External" /><Relationship Id="rId4" Type="http://schemas.openxmlformats.org/officeDocument/2006/relationships/hyperlink" Target="https://www.washingtonpost.com/graphics/investigations/police-shootings-database/" TargetMode="External" /><Relationship Id="rId5" Type="http://schemas.openxmlformats.org/officeDocument/2006/relationships/slide" Target="slide10.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4" Type="http://schemas.openxmlformats.org/officeDocument/2006/relationships/hyperlink" Target="https://www.sentencingproject.org/reports/one-in-five-ending-racial-inequity-in-incarceration/" TargetMode="External" /><Relationship Id="rId5" Type="http://schemas.openxmlformats.org/officeDocument/2006/relationships/hyperlink" Target="https://www.sentencingproject.org/reports/one-in-five-ending-racial-inequity-in-incarceration/" TargetMode="External" /><Relationship Id="rId6" Type="http://schemas.openxmlformats.org/officeDocument/2006/relationships/slide" Target="slide10.xml" /><Relationship Id="rId7" Type="http://schemas.openxmlformats.org/officeDocument/2006/relationships/image" Target="../media/image4.png" /><Relationship Id="rId3" Type="http://schemas.openxmlformats.org/officeDocument/2006/relationships/image" Target="../media/image3.jpg"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nytimes.com/2020/06/04/opinion/george-floyd-anti-blackness.html" TargetMode="Externa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bobmosesconference.com/"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1BF93-9615-E1E2-9275-26B1F75FB121}"/>
              </a:ext>
            </a:extLst>
          </p:cNvPr>
          <p:cNvSpPr>
            <a:spLocks noGrp="1"/>
          </p:cNvSpPr>
          <p:nvPr>
            <p:ph type="ctrTitle"/>
          </p:nvPr>
        </p:nvSpPr>
        <p:spPr>
          <a:xfrm>
            <a:off x="1524000" y="1122363"/>
            <a:ext cx="9144000" cy="2387600"/>
          </a:xfrm>
        </p:spPr>
        <p:txBody>
          <a:bodyPr/>
          <a:lstStyle/>
          <a:p>
            <a:pPr lvl="0" indent="0" marL="0">
              <a:buNone/>
            </a:pPr>
            <a:r>
              <a:rPr/>
              <a:t>Data Wells: Race and State Violence in the United States from 1892</a:t>
            </a:r>
          </a:p>
        </p:txBody>
      </p:sp>
      <p:sp>
        <p:nvSpPr>
          <p:cNvPr id="3" name="Subtitle 2">
            <a:extLst>
              <a:ext uri="{FF2B5EF4-FFF2-40B4-BE49-F238E27FC236}">
                <a16:creationId xmlns:a16="http://schemas.microsoft.com/office/drawing/2014/main" id="{4A951E0A-F542-1684-9119-411BA0F2BC4A}"/>
              </a:ext>
            </a:extLst>
          </p:cNvPr>
          <p:cNvSpPr>
            <a:spLocks noGrp="1"/>
          </p:cNvSpPr>
          <p:nvPr>
            <p:ph idx="1" type="subTitle"/>
          </p:nvPr>
        </p:nvSpPr>
        <p:spPr>
          <a:xfrm>
            <a:off x="1524000" y="3602038"/>
            <a:ext cx="9144000" cy="1655762"/>
          </a:xfrm>
        </p:spPr>
        <p:txBody>
          <a:bodyPr/>
          <a:lstStyle/>
          <a:p>
            <a:pPr lvl="0" indent="0" marL="0">
              <a:buNone/>
            </a:pPr>
            <a:r>
              <a:rPr/>
              <a:t>Quantitative Histories Workshop</a:t>
            </a: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FBB9D-1F6D-0FC7-0689-8914FE818EF1}"/>
              </a:ext>
            </a:extLst>
          </p:cNvPr>
          <p:cNvSpPr>
            <a:spLocks noGrp="1"/>
          </p:cNvSpPr>
          <p:nvPr>
            <p:ph type="title"/>
          </p:nvPr>
        </p:nvSpPr>
        <p:spPr/>
        <p:txBody>
          <a:bodyPr/>
          <a:lstStyle/>
          <a:p>
            <a:pPr lvl="0" indent="0" marL="0">
              <a:buNone/>
            </a:pPr>
            <a:r>
              <a:rPr/>
              <a:t>Notes</a:t>
            </a:r>
          </a:p>
        </p:txBody>
      </p:sp>
      <p:sp>
        <p:nvSpPr>
          <p:cNvPr id="3" name="Content Placeholder 2">
            <a:extLst>
              <a:ext uri="{FF2B5EF4-FFF2-40B4-BE49-F238E27FC236}">
                <a16:creationId xmlns:a16="http://schemas.microsoft.com/office/drawing/2014/main" id="{38E21915-03DD-6A2D-69BE-2E0D0E629C7C}"/>
              </a:ext>
            </a:extLst>
          </p:cNvPr>
          <p:cNvSpPr>
            <a:spLocks noGrp="1"/>
          </p:cNvSpPr>
          <p:nvPr>
            <p:ph idx="1"/>
          </p:nvPr>
        </p:nvSpPr>
        <p:spPr/>
        <p:txBody>
          <a:bodyPr/>
          <a:lstStyle/>
          <a:p>
            <a:pPr lvl="0" indent="0" marL="0">
              <a:buNone/>
            </a:pPr>
            <a:r>
              <a:rPr sz="1800"/>
              <a:t>1. Vovelle, Michel (1987). Bourgeoisies de province et Revolution. Presses Universitaires de Grenoble.</a:t>
            </a:r>
          </a:p>
          <a:p>
            <a:pPr lvl="0" indent="0" marL="0">
              <a:buNone/>
            </a:pPr>
            <a:r>
              <a:rPr sz="1800"/>
              <a:t>2. **Correlation is significant at the 0.01 level</a:t>
            </a:r>
          </a:p>
          <a:p>
            <a:pPr lvl="0" indent="0" marL="0">
              <a:buNone/>
            </a:pPr>
            <a:r>
              <a:rPr sz="1800"/>
              <a:t>3. Source: </a:t>
            </a:r>
            <a:r>
              <a:rPr sz="1800">
                <a:hlinkClick r:id="rId2"/>
              </a:rPr>
              <a:t>Carson (2022). Prisoners in 2021 – Statistical tables. Bureau of Justice Statistics.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E21915-03DD-6A2D-69BE-2E0D0E629C7C}"/>
              </a:ext>
            </a:extLst>
          </p:cNvPr>
          <p:cNvSpPr>
            <a:spLocks noGrp="1"/>
          </p:cNvSpPr>
          <p:nvPr>
            <p:ph idx="1"/>
          </p:nvPr>
        </p:nvSpPr>
        <p:spPr/>
        <p:txBody>
          <a:bodyPr/>
          <a:lstStyle/>
          <a:p>
            <a:pPr lvl="0" indent="0" marL="0">
              <a:spcBef>
                <a:spcPts val="3000"/>
              </a:spcBef>
              <a:buNone/>
            </a:pPr>
            <a:r>
              <a:rPr b="1"/>
              <a:t>A focus on “Data Wells”: </a:t>
            </a:r>
            <a:r>
              <a:rPr b="1" i="1"/>
              <a:t>Data</a:t>
            </a:r>
            <a:r>
              <a:rPr b="1"/>
              <a:t> + Ida B. </a:t>
            </a:r>
            <a:r>
              <a:rPr b="1" i="1"/>
              <a:t>Wells</a:t>
            </a:r>
            <a:r>
              <a:rPr b="1"/>
              <a:t>-Barnett</a:t>
            </a:r>
          </a:p>
          <a:p>
            <a:pPr lvl="0"/>
            <a:r>
              <a:rPr/>
              <a:t>We use the term “Data Wells” to describe how we practice the identification, input, and storage of what can be termed as critical insights data, or CIDs.</a:t>
            </a:r>
          </a:p>
          <a:p>
            <a:pPr lvl="0"/>
            <a:r>
              <a:rPr/>
              <a:t>We use information in databases in four ways:</a:t>
            </a:r>
          </a:p>
          <a:p>
            <a:pPr lvl="1" indent="-457200" marL="914400">
              <a:buAutoNum type="arabicParenBoth"/>
            </a:pPr>
            <a:r>
              <a:rPr/>
              <a:t>studying problems in the quantification of historical information across various axes: time, social constructs, and/or systemic issues,</a:t>
            </a:r>
          </a:p>
          <a:p>
            <a:pPr lvl="1" indent="-457200" marL="914400">
              <a:buAutoNum type="arabicParenBoth"/>
            </a:pPr>
            <a:r>
              <a:rPr/>
              <a:t>data identification and wrangling,</a:t>
            </a:r>
          </a:p>
          <a:p>
            <a:pPr lvl="1" indent="-457200" marL="914400">
              <a:buAutoNum type="arabicParenBoth"/>
            </a:pPr>
            <a:r>
              <a:rPr/>
              <a:t>data analysis and communication, and</a:t>
            </a:r>
          </a:p>
          <a:p>
            <a:pPr lvl="1" indent="-457200" marL="914400">
              <a:buAutoNum type="arabicParenBoth"/>
            </a:pPr>
            <a:r>
              <a:rPr/>
              <a:t>modeling abstract inquiries.</a:t>
            </a:r>
          </a:p>
          <a:p>
            <a:pPr lvl="0"/>
            <a:r>
              <a:rPr/>
              <a:t>We begin our analysis with Ida B. Wells-Barnett’s organization and analysis of lynching.</a:t>
            </a:r>
          </a:p>
          <a:p>
            <a:pPr lvl="0"/>
            <a:r>
              <a:rPr/>
              <a:t>We describe “Data Wells” of U.S. state violence using quantitative history as a frame.</a:t>
            </a:r>
          </a:p>
          <a:p>
            <a:pPr lvl="0" indent="0" marL="0">
              <a:spcBef>
                <a:spcPts val="3000"/>
              </a:spcBef>
              <a:buNone/>
            </a:pPr>
            <a:r>
              <a:rPr b="1"/>
              <a:t>On the Principles of Reconstruction</a:t>
            </a:r>
          </a:p>
          <a:p>
            <a:pPr lvl="0"/>
            <a:r>
              <a:rPr/>
              <a:t>Du Bois’ (1935) </a:t>
            </a:r>
            <a:r>
              <a:rPr>
                <a:hlinkClick r:id="rId2"/>
              </a:rPr>
              <a:t>Black Reconstruction: An Essay Toward a History of the Part which Black Folk Played in the Attempt to Reconstruct Democracy in America, 1860-1880</a:t>
            </a:r>
            <a:r>
              <a:rPr/>
              <a:t> offers an alternative assessment of the post-Civil War period in the United States.</a:t>
            </a:r>
          </a:p>
          <a:p>
            <a:pPr lvl="0"/>
            <a:r>
              <a:rPr/>
              <a:t>Democracy provided a new narrative at the time to examine African American progress post enslavement, and it continued to challenge long-standing narratives about racial hierarchy.</a:t>
            </a:r>
          </a:p>
          <a:p>
            <a:pPr lvl="0"/>
            <a:r>
              <a:rPr/>
              <a:t>Recently, notable scholars, such as Gloria Ladson-Billings, return to the importance of narratives of </a:t>
            </a:r>
            <a:r>
              <a:rPr i="1"/>
              <a:t>democracy</a:t>
            </a:r>
            <a:r>
              <a:rPr/>
              <a:t> in relation to the promise and perils of education and society broadly, while also highlighting the limits of liberalism.</a:t>
            </a:r>
          </a:p>
          <a:p>
            <a:pPr lvl="0" indent="0" marL="0">
              <a:spcBef>
                <a:spcPts val="3000"/>
              </a:spcBef>
              <a:buNone/>
            </a:pPr>
            <a:r>
              <a:rPr b="1"/>
              <a:t>Ida B. Wells and Reconstruction</a:t>
            </a:r>
          </a:p>
          <a:p>
            <a:pPr lvl="0" indent="0" marL="0">
              <a:buNone/>
            </a:pPr>
            <a:r>
              <a:rPr/>
              <a:t>{{&lt; video </a:t>
            </a:r>
            <a:r>
              <a:rPr>
                <a:hlinkClick r:id="rId3"/>
              </a:rPr>
              <a:t>https://youtu.be/wYjKHLZllSQ</a:t>
            </a:r>
            <a:r>
              <a:rPr/>
              <a:t> width=“100%” height=“85%” &gt;}}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FBB9D-1F6D-0FC7-0689-8914FE818EF1}"/>
              </a:ext>
            </a:extLst>
          </p:cNvPr>
          <p:cNvSpPr>
            <a:spLocks noGrp="1"/>
          </p:cNvSpPr>
          <p:nvPr>
            <p:ph type="title"/>
          </p:nvPr>
        </p:nvSpPr>
        <p:spPr/>
        <p:txBody>
          <a:bodyPr/>
          <a:lstStyle/>
          <a:p>
            <a:pPr lvl="0" indent="0" marL="0">
              <a:buNone/>
            </a:pPr>
            <a:r>
              <a:rPr/>
              <a:t>Quantitative Histories Workshop</a:t>
            </a:r>
          </a:p>
        </p:txBody>
      </p:sp>
      <p:sp>
        <p:nvSpPr>
          <p:cNvPr id="3" name="Content Placeholder 2">
            <a:extLst>
              <a:ext uri="{FF2B5EF4-FFF2-40B4-BE49-F238E27FC236}">
                <a16:creationId xmlns:a16="http://schemas.microsoft.com/office/drawing/2014/main" id="{38E21915-03DD-6A2D-69BE-2E0D0E629C7C}"/>
              </a:ext>
            </a:extLst>
          </p:cNvPr>
          <p:cNvSpPr>
            <a:spLocks noGrp="1"/>
          </p:cNvSpPr>
          <p:nvPr>
            <p:ph idx="1"/>
          </p:nvPr>
        </p:nvSpPr>
        <p:spPr/>
        <p:txBody>
          <a:bodyPr/>
          <a:lstStyle/>
          <a:p>
            <a:pPr lvl="0" indent="0" marL="0">
              <a:buNone/>
            </a:pPr>
            <a:r>
              <a:rPr>
                <a:latin typeface="Courier"/>
              </a:rPr>
              <a:t>Curriculum &amp; software development collective</a:t>
            </a:r>
          </a:p>
          <a:p>
            <a:pPr lvl="0" indent="0" marL="0">
              <a:buNone/>
            </a:pPr>
            <a:r>
              <a:rPr/>
              <a:t>and</a:t>
            </a:r>
          </a:p>
          <a:p>
            <a:pPr lvl="0" indent="0" marL="0">
              <a:buNone/>
            </a:pPr>
            <a:r>
              <a:rPr/>
              <a:t>research lab</a:t>
            </a:r>
          </a:p>
          <a:p>
            <a:pPr lvl="0" indent="0">
              <a:buNone/>
            </a:pPr>
            <a:r>
              <a:rPr>
                <a:latin typeface="Courier"/>
              </a:rPr>
              <a:t>## Loading required package: terra</a:t>
            </a:r>
          </a:p>
          <a:p>
            <a:pPr lvl="0" indent="0">
              <a:buNone/>
            </a:pPr>
            <a:r>
              <a:rPr>
                <a:latin typeface="Courier"/>
              </a:rPr>
              <a:t>## terra 1.7.78</a:t>
            </a:r>
          </a:p>
          <a:p>
            <a:pPr lvl="0" indent="0">
              <a:buNone/>
            </a:pPr>
            <a:r>
              <a:rPr>
                <a:latin typeface="Courier"/>
              </a:rPr>
              <a:t>## Loading required package: tidyverse</a:t>
            </a:r>
          </a:p>
          <a:p>
            <a:pPr lvl="0" indent="0">
              <a:buNone/>
            </a:pPr>
            <a:r>
              <a:rPr>
                <a:latin typeface="Courier"/>
              </a:rPr>
              <a:t>## ── Attaching core tidyverse packages ──────────────────────── tidyverse 2.0.0 ──
## ✔ dplyr     1.1.4     ✔ readr     2.1.5
## ✔ forcats   1.0.0     ✔ stringr   1.5.1
## ✔ ggplot2   3.5.1     ✔ tibble    3.2.1
## ✔ lubridate 1.9.3     ✔ tidyr     1.3.1
## ✔ purrr     1.0.2     
## ── Conflicts ────────────────────────────────────────── tidyverse_conflicts() ──
## ✖ tidyr::extract() masks terra::extract()
## ✖ dplyr::filter()  masks stats::filter()
## ✖ dplyr::lag()     masks stats::lag()
## ℹ Use the conflicted package (&lt;http://conflicted.r-lib.org/&gt;) to force all conflicts to become errors</a:t>
            </a:r>
          </a:p>
          <a:p>
            <a:pPr lvl="0" indent="0">
              <a:buNone/>
            </a:pPr>
            <a:r>
              <a:rPr>
                <a:latin typeface="Courier"/>
              </a:rPr>
              <a:t>## 
## The downloaded binary packages are in
##  /var/folders/54/02xngdrx2277pg5hxjx3z8040000gn/T//RtmplTUJye/downloaded_packages</a:t>
            </a:r>
          </a:p>
          <a:p>
            <a:pPr lvl="0" indent="0">
              <a:buNone/>
            </a:pPr>
            <a:r>
              <a:rPr>
                <a:latin typeface="Courier"/>
              </a:rPr>
              <a:t>## Loading required package: tmap
## Breaking News: tmap 3.x is retiring. Please test v4, e.g. with
## remotes::install_github('r-tmap/tmap')
## Loading required package: ggiraph
## Loading required package: mapdeck
## 
## Attaching package: 'mapdeck'
## 
## The following object is masked from 'package:tibble':
## 
##     add_column
## 
## The following object is masked from 'package:terra':
## 
##     add_grid
## 
## To enable caching of data, set `options(tigris_use_cache = TRUE)`
## in your R script or .Rprofile.
## 
## Attaching package: 'tigris'
## 
## The following object is masked from 'package:terra':
## 
##     blocks
## 
## 
## Attaching package: 'patchwork'
## 
## The following object is masked from 'package:terra':
## 
##     area
## 
## 
## Attaching package: 'scales'
## 
## The following object is masked from 'package:purrr':
## 
##     discard
## 
## The following object is masked from 'package:readr':
## 
##     col_factor
## 
## The following object is masked from 'package:terra':
## 
##     rescale
## 
## Linking to GEOS 3.11.0, GDAL 3.5.3, PROJ 9.1.0; sf_use_s2() is TRUE</a:t>
            </a:r>
          </a:p>
          <a:p>
            <a:pPr lvl="0" indent="0">
              <a:buNone/>
            </a:pPr>
            <a:r>
              <a:rPr>
                <a:latin typeface="Courier"/>
              </a:rPr>
              <a:t>## 
## The downloaded binary packages are in
##  /var/folders/54/02xngdrx2277pg5hxjx3z8040000gn/T//RtmplTUJye/downloaded_packages</a:t>
            </a:r>
          </a:p>
          <a:p>
            <a:pPr lvl="0" indent="0">
              <a:buNone/>
            </a:pPr>
            <a:r>
              <a:rPr>
                <a:latin typeface="Courier"/>
              </a:rPr>
              <a:t>## Registered S3 method overwritten by 'geojsonsf':
##   method        from   
##   print.geojson geojson
## 
## Attaching package: 'geojsonio'
## 
## The following object is masked from 'package:base':
## 
##     pretty</a:t>
            </a:r>
          </a:p>
          <a:p>
            <a:pPr lvl="0" indent="0">
              <a:buNone/>
            </a:pPr>
            <a:r>
              <a:rPr>
                <a:latin typeface="Courier"/>
              </a:rPr>
              <a:t>## 
## The downloaded binary packages are in
##  /var/folders/54/02xngdrx2277pg5hxjx3z8040000gn/T//RtmplTUJye/downloaded_packages</a:t>
            </a:r>
          </a:p>
          <a:p>
            <a:pPr lvl="0" indent="0">
              <a:buNone/>
            </a:pPr>
            <a:r>
              <a:rPr>
                <a:latin typeface="Courier"/>
              </a:rPr>
              <a:t>## 
## The downloaded binary packages are in
##  /var/folders/54/02xngdrx2277pg5hxjx3z8040000gn/T//RtmplTUJye/downloaded_packages</a:t>
            </a:r>
          </a:p>
          <a:p>
            <a:pPr lvl="0" indent="0">
              <a:buNone/>
            </a:pPr>
            <a:r>
              <a:rPr>
                <a:latin typeface="Courier"/>
              </a:rPr>
              <a:t>## 
## Attaching package: 'plotly'
## 
## The following objects are masked from 'package:mapdeck':
## 
##     add_heatmap, add_mesh, add_sf, add_text
## 
## The following object is masked from 'package:ggplot2':
## 
##     last_plot
## 
## The following object is masked from 'package:stats':
## 
##     filter
## 
## The following object is masked from 'package:graphics':
## 
##     layout</a:t>
            </a:r>
          </a:p>
          <a:p>
            <a:pPr lvl="0" indent="0" marL="0">
              <a:spcBef>
                <a:spcPts val="3000"/>
              </a:spcBef>
              <a:buNone/>
            </a:pPr>
            <a:r>
              <a:rPr b="1"/>
              <a:t>Quantitative history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6236A6-687B-E9CB-A404-BE09BD1119B0}"/>
              </a:ext>
            </a:extLst>
          </p:cNvPr>
          <p:cNvSpPr>
            <a:spLocks noGrp="1"/>
          </p:cNvSpPr>
          <p:nvPr>
            <p:ph idx="1" sz="half"/>
          </p:nvPr>
        </p:nvSpPr>
        <p:spPr/>
        <p:txBody>
          <a:bodyPr/>
          <a:lstStyle/>
          <a:p>
            <a:pPr lvl="0"/>
            <a:r>
              <a:rPr/>
              <a:t>Quantitative history considers methods and approaches to artifacts as data and information.</a:t>
            </a:r>
          </a:p>
          <a:p>
            <a:pPr lvl="0"/>
            <a:r>
              <a:rPr/>
              <a:t>Historians like Pierre Chanu (text to right) are centered in traditional texts; more perspectives are uncovering troubling practices with regard to race</a:t>
            </a:r>
            <a:r>
              <a:rPr baseline="30000">
                <a:hlinkClick r:id="rId2" action="ppaction://hlinksldjump"/>
              </a:rPr>
              <a:t>1</a:t>
            </a:r>
            <a:r>
              <a:rPr/>
              <a:t>.</a:t>
            </a:r>
          </a:p>
          <a:p>
            <a:pPr lvl="0"/>
            <a:r>
              <a:rPr/>
              <a:t>Despite long-standing critiques, there are few critical dimensions in </a:t>
            </a:r>
            <a:r>
              <a:rPr>
                <a:hlinkClick r:id="rId3" action="ppaction://hlinksldjump"/>
              </a:rPr>
              <a:t>quantitative history</a:t>
            </a:r>
            <a:r>
              <a:rPr/>
              <a:t> narratives.</a:t>
            </a:r>
          </a:p>
        </p:txBody>
      </p:sp>
      <p:pic>
        <p:nvPicPr>
          <p:cNvPr descr="quanthist.jpg" id="0" name="Picture 1"/>
          <p:cNvPicPr>
            <a:picLocks noGrp="1" noChangeAspect="1"/>
          </p:cNvPicPr>
          <p:nvPr/>
        </p:nvPicPr>
        <p:blipFill>
          <a:blip r:embed="rId4"/>
          <a:stretch>
            <a:fillRect/>
          </a:stretch>
        </p:blipFill>
        <p:spPr bwMode="auto">
          <a:xfrm>
            <a:off x="7493000" y="1816100"/>
            <a:ext cx="2540000" cy="3835400"/>
          </a:xfrm>
          <a:prstGeom prst="rect">
            <a:avLst/>
          </a:prstGeom>
          <a:noFill/>
          <a:ln w="9525">
            <a:noFill/>
            <a:headEnd/>
            <a:tailEnd/>
          </a:ln>
        </p:spPr>
      </p:pic>
      <p:sp>
        <p:nvSpPr>
          <p:cNvPr id="1" name="TextBox 3"/>
          <p:cNvSpPr txBox="1"/>
          <p:nvPr/>
        </p:nvSpPr>
        <p:spPr>
          <a:xfrm>
            <a:off x="6172200" y="5651500"/>
            <a:ext cx="5181600" cy="508000"/>
          </a:xfrm>
          <a:prstGeom prst="rect">
            <a:avLst/>
          </a:prstGeom>
          <a:noFill/>
        </p:spPr>
        <p:txBody>
          <a:bodyPr/>
          <a:lstStyle/>
          <a:p>
            <a:pPr lvl="0" indent="0" marL="0" algn="ctr">
              <a:buNone/>
            </a:pPr>
            <a:r>
              <a:rPr i="1">
                <a:hlinkClick r:id="rId5"/>
              </a:rPr>
              <a:t>Histoire Quantitative</a:t>
            </a:r>
            <a:r>
              <a:rPr/>
              <a:t> by Pierre Chanu</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FAA748A-32A4-8E51-DC96-08A08A66A8CF}"/>
              </a:ext>
            </a:extLst>
          </p:cNvPr>
          <p:cNvSpPr>
            <a:spLocks noGrp="1"/>
          </p:cNvSpPr>
          <p:nvPr>
            <p:ph idx="2" sz="half" type="body"/>
          </p:nvPr>
        </p:nvSpPr>
        <p:spPr/>
        <p:txBody>
          <a:bodyPr/>
          <a:lstStyle/>
          <a:p>
            <a:pPr lvl="0" indent="0" marL="0">
              <a:spcBef>
                <a:spcPts val="3000"/>
              </a:spcBef>
              <a:buNone/>
            </a:pPr>
            <a:r>
              <a:rPr b="1"/>
              <a:t>Racialization and U.S. State Violence</a:t>
            </a:r>
          </a:p>
          <a:p>
            <a:pPr lvl="0" indent="0" marL="0">
              <a:buNone/>
            </a:pPr>
            <a:r>
              <a:rPr/>
              <a:t>Today, we will discuss race and racialization in </a:t>
            </a:r>
            <a:r>
              <a:rPr i="1"/>
              <a:t>data wells</a:t>
            </a:r>
            <a:r>
              <a:rPr/>
              <a:t> of state sponsored violence:</a:t>
            </a:r>
          </a:p>
          <a:p>
            <a:pPr lvl="0" indent="0" marL="0">
              <a:buNone/>
            </a:pPr>
            <a:r>
              <a:rPr/>
              <a:t>. . .</a:t>
            </a:r>
          </a:p>
          <a:p>
            <a:pPr lvl="0"/>
            <a:r>
              <a:rPr/>
              <a:t>Lynching. Framing historical incidents and conceptualizing the contemporary formations of lynching.</a:t>
            </a:r>
          </a:p>
          <a:p>
            <a:pPr lvl="0" indent="0" marL="0">
              <a:buNone/>
            </a:pPr>
            <a:r>
              <a:rPr/>
              <a:t>. . .</a:t>
            </a:r>
          </a:p>
          <a:p>
            <a:pPr lvl="0"/>
            <a:r>
              <a:rPr/>
              <a:t>Policing. Understanding the role of policing in relation to both lynching and prisons.</a:t>
            </a:r>
          </a:p>
          <a:p>
            <a:pPr lvl="0" indent="0" marL="0">
              <a:buNone/>
            </a:pPr>
            <a:r>
              <a:rPr/>
              <a:t>. . .</a:t>
            </a:r>
          </a:p>
          <a:p>
            <a:pPr lvl="0"/>
            <a:r>
              <a:rPr/>
              <a:t>Prisons. Identifying narratives around prison populations and racialization.</a:t>
            </a:r>
          </a:p>
          <a:p>
            <a:pPr lvl="0" indent="0" marL="0">
              <a:spcBef>
                <a:spcPts val="3000"/>
              </a:spcBef>
              <a:buNone/>
            </a:pPr>
            <a:r>
              <a:rPr b="1"/>
              <a:t>Lynching</a:t>
            </a:r>
          </a:p>
          <a:p>
            <a:pPr lvl="0" indent="0" marL="0">
              <a:buNone/>
            </a:pPr>
            <a:r>
              <a:rPr/>
              <a:t>Caitlin Pollock developed </a:t>
            </a:r>
            <a:r>
              <a:rPr>
                <a:hlinkClick r:id="rId2"/>
              </a:rPr>
              <a:t>maps</a:t>
            </a:r>
            <a:r>
              <a:rPr/>
              <a:t> using data extracted from Wells-Barnett’s work. Although the data provides for quick loading and analysis, it does require some data wrangling and other questions remain. We build on this data to examine the social implications of cartography and map making.</a:t>
            </a:r>
          </a:p>
          <a:p>
            <a:pPr lvl="0" indent="0" marL="0">
              <a:spcBef>
                <a:spcPts val="3000"/>
              </a:spcBef>
              <a:buNone/>
            </a:pPr>
            <a:r>
              <a:rPr b="1"/>
              <a:t>1893</a:t>
            </a:r>
          </a:p>
          <a:p>
            <a:pPr lvl="0" indent="0" marL="0">
              <a:buNone/>
            </a:pPr>
            <a:r>
              <a:rPr/>
              <a:t>Content for 1893</a:t>
            </a:r>
          </a:p>
          <a:p>
            <a:pPr lvl="0" indent="0">
              <a:buNone/>
            </a:pPr>
            <a:r>
              <a:rPr>
                <a:latin typeface="Courier"/>
              </a:rPr>
              <a:t>##                                                                             Names
## 1                               Paul Hill, Paul Archer, William Archer, Emma Fair
## 2                                                                   unknown negro
## 3                                                                   Calvin Thomas
## 4                                                                   Tillman Green
## 5                                                                   Patrick Wells
## 6                                                   Frank Harrell, William Filder
## 7                                                                    Richard Mays
## 8                                                                    Dug Hazleton
## 9                                                                    Judge McNeil
## 10                                                                    Frank Smith
## 11                                                                William Jackson
## 12                                                                   Riley Gulley
## 13                                                                     John Davis
## 14                                                                 Robert Kennedy
## 15                                                                 Richard Forman
## 16                                                                  David Jackson
## 17                                                                   Thomas Smith
## 18                                                           four unknown negroes
## 19                                                                    Thomas Carr
## 20                                                                 William Butler
## 21                                                                   Charles Tart
## 22                                                               Robert Greenwood
## 23                                                                   Allen Butler
## 24                                                            two unknown negroes
## 25                     Edward Wagner, William Wagner, Samuel Motlow, Eliza Motlow
## 26                                   Robert Landry, Chicken George, Richard Davis
## 27                                Benjamin Menter, Robert Wilkins, Jospeh Gevhens
## 28                          Valsin Julian, Basil Julian, Paul Julian, John Willis
## 29                                                                   Samuel Thorp
## 30                                                              George S. Riechen
## 31                                                                    Joseph Bird
## 32                                                                    James Lamar
## 33                                                                   Henry Miller
## 34                                                                      Ada Hiers
## 35                                                                Alexander Brown
## 36                                                                   W.G. Jamison
## 37                                                                  John Ferguson
## 38                                                                 Oscar Johnston
## 39                                                                    Henry Ewing
## 40                                                                  William Smith
## 41                                                                  Staples Green
## 42  Hiram Jacobs, Lucien Mannet, Hire Bevington, Weldon Gordon, Parse Strickland,
## 43                                                                 William Dalton
## 44                                                                    M.B. Taylor
## 45                                                                 Isaac Williams
## 46                                                                   Miller Davis
## 47                                                                  John Johnston
## 48                                                                 Calvin Stewart
## 49                                                                  Henry Coleman
## 50                                                William Richards, James Dickson
## 51                                                                 Edward Jenkins
## 52                                                                    Henry Boggs
## 53                                                          three unknown negroes
## 54                                                                    D.T. Nelson
## 55                                                                   Newton Jones
## 56                                                                    Lucius Holt
## 57                                                            two unknown negroes
## 58                                                                  Henry Fleming
## 59                                                                  unknown negro
## 60                                                                 Meredith Lewis
## 61                                                                    Edward Bill
## 62                                                                 Henry Reynolds
## 63                                                                  unknown negro
## 64                                                                  unknown negro
## 65                                                                 Charles Walton
## 66                                                                   Charles Tait
## 67                                                                 Leonard Taylor
## 68                                                               Benjamin Jackson
## 69                                                                  John Williams
## 70                                                                  unknown negro
## 71                                                            two unknown negroes
## 72                                                           Benjamin Jackson, , 
## 73                                                                 Mahala Jackson
## 74                                                                  Louisa Carter
## 75                                                                     W.A. Haley
## 76                                                                   Rufus Bigley
## 77                                                                    John Hughes
## 78                                                                  Isaac Lincoln
## 79                                                                   Daniel Adams
## 80                                                                 Charles Martin
## 81                                                                  William Steen
## 82                                                                  unknown negro
## 83                                                                  unknown negro
## 84                                                                    Mack Segars
## 85                                                              Charles T. Miller
## 86                                      Daniel Lewis, James Taylor, John Chambers
## 87                                                                Henry G. Givens
## 88                                                                    Sloan Allen
## 89                                                                    Andy Blount
## 90                                                               William Ferguson
## 91                                                                 James Williams
## 92                                                                  unknown negro
## 93                                                                   Joseph Hayne
## 94                                                                  Abner Anthony
## 95                                                                     homas Hill
## 96                                                                  John Peterson
## 97                                                                Samuel Gaillard
## 98                                                                  Haywood Banks
## 99                                                                Israel Halliway
## 100                                                                 unknown negro
## 101                                                                  John Wallace
## 102                                                                   Samuel Bush
## 103                                                                    L.C. Dumas
## 104                                                               William Shorter
## 105                                                               George Williams
## 106                                                                Daniel Edwards
## 107                                                                 Ernest Murphy
## 108                                                  unknown negro, unknown negro
## 109                                                                 Robert Larkin
## 110                                                                   Warren Dean
## 111                                                                 unknown negro
## 112                                                                   John Cotton
## 113                                                                    Lee Walker
## 114                                                                         Handy
## 115                               William Thompson, Thomas Preston, Handy Kaigler
## 116                                                                  Isaac Harper
## 117                                                                  Monroe Smith
## 118                                                                   negro tramp
## 119                                                                   John Nilson
## 120                                                                   Jacob Davis
## 121                                                              William Arkinson
## 122                                                                 unknown negro
## 123                                                               Jessie Mitchell
## 124                                                                Perry Bratcher
## 125                                                                 William Lacey
## 126                                                                   John Gamble
##                           Location           Date                Alleged.Crime
## 1                 Carrollton, Ala. Sept. 15, 1893                        Arson
## 2                    Fannin, Miss.  Dec. 23, 1893            Suspected Robbery
## 3                 Brainbridge, Ga.  Dec. 25, 1893                      Assault
## 4                    Columbia, La.  Dec. 28, 1893            Attempted Assault
## 5                     Quincy, Fla.  Jan. 26, 1893                 Incendiarism
## 6                   Dickery, Miss.   Feb. 9, 1893                 Incendiarism
## 7                 Springville, Mo.  Feb. 21, 1893               Attempted Rape
## 8                  Carrollton, Ga.  Aug. 14, 1893               Attempted Rape
## 9                       Cadiz, Ky.  Sept. 1, 1893               Attempted Rape
## 10                   Newton, Miss. Sept. 11, 1893               Attempted Rape
## 11                    Nevada, Mo.; Sept. 16, 1893               Attempted Rape
## 12                Pine Apple, Ala. Sept. 19, 1893               Attempted Rape
## 13              Shorterville, Ala.   Oct. 9, 1893               Attempted Rape
## 14              Spartansburg, S.C.   Nov. 8, 1893               Attempted Rape
## 15                  Granada, Miss.  Feb. 16, 1893                     Burglary
## 16                  Covington, La.  Oct. 14, 1893                 Wife Beating
## 17                    Roanoke, Va. Sept. 21, 1893             Attempted Murder
## 18                     Selma, Ala.  Dec. 12, 1893            Attempted Robbery
## 19                Kosciusko, Miss.  Jan. 30, 1893               Race Prejudice
## 20            Hickory Creek, Texas   Feb. 7, 1893               Race Prejudice
## 21            Lyons Station, Miss.  Aug. 27, 1893               Race Prejudice
## 22              Cross county, Ark.   Dec. 7, 1893               Race Prejudice
## 23             Lawrenceville, Ill.  July 14, 1893               Race Prejudice
## 24                 Knox Point, La.  Oct. 24, 1893                      Thieves
## 25                  Lynchburg, Va.   Nov. 4, 1893         Alleged Barn Burning
## 26           St. James Parish, La.  Jan. 21, 1893               Alleged Murder
## 27                    Berlin, Ala.   Dec. 8, 1893               Alleged Murder
## 28           Jefferson Parish, La. Sept. 16, 1893 Alleged Complicity in Murder
## 29                   Savannah, Ga.  June 29, 1893                       Murder
## 30                 Waynesboro, Ga.  June 29, 1893                       Murder
## 31                 Wilberton, I.T.  June 30, 1893                       Murder
## 32                     Darien, Ga.   July 1, 1893                       Murder
## 33                   Dallas, Texas  July 28, 1893                       Murder
## 34                Walterboro, S.C.  July 28, 1893                       Murder
## 35                  Bastrop, Texas  July 28, 1893                       Murder
## 36                    Quincy, Ill.  July 30, 1893                       Murder
## 37                   Lawrens, S.C.  Sept. 1, 1893                       Murder
## 38                  Berkeley, S.C.  Sept. 1, 1893                       Murder
## 39                  Berkeley, S.C.  Sept. 1, 1893                       Murder
## 40                    Camden, Ark.  Sept. 8, 1893                       Murder
## 41                Livingston, Ala. Sept. 15, 1893                       Murder
## 42               Mount Vernon, Ga. Sept. 29, 1893                       Murder
## 43               Cartersville, Ga.  Oct. 20, 1893                       Murder
## 44           Wise Court House, Va.  Oct. 27, 1893                       Murder
## 45                    Madison, Ga.  Oct. 27, 1893                       Murder
## 46              Center Point, Ark.  Nov. 10, 1893                       Murder
## 47                    Auburn, N.Y.  Nov. 14, 1893                       Murder
## 48                   Langley, S.C. Sept. 27, 1893                       Murder
## 49                     Denton, La. Sept. 29, 1893                       Murder
## 50                Summerfield, Ga.  Oct. 18, 1893                       Murder
## 51             Clayton county, Ga.  Oct. 27, 1893                       Murder
## 52                Fort White, Fla.   Nov. 9, 1893                       Murder
## 53        Lake City Junction, Fla.  Nov. 14, 1893                       Murder
## 54                    Varney, Ark.  Nov. 14, 1893                       Murder
## 55                     Baxley, Ga.  Nov. 29, 1893                       Murder
## 56                    Concord, Ga.   Dec. 2, 1893                       Murder
## 57                  Richmond, Ala.  Dec. 10, 1893                       Murder
## 58                 Columbus, Miss.  July 12, 1893                       Murder
## 59               Briar Field, Ala.  July 17, 1893                       Murder
## 60                   Roseland, La.  July 18, 1893                       Murder
## 61                  Dresden, Tenn.  July 29, 1893                       Murder
## 62               Montgomery, Tenn.   Aug. 1, 1893                       Murder
## 63                  McCreery, Ark.   Aug. 9, 1893                       Murder
## 64                 Brantford, Fla.  Aug. 12, 1893                       Murder
## 65                Morganfield, Ky.  Aug. 18, 1893                       Murder
## 66                  Memphis, Tenn.  Aug. 21, 1893                       Murder
## 67                 New Castle, Ky.  Aug. 28, 1893                       Murder
## 68                   Quincy, Miss.  Sept. 8, 1893                       Murder
## 69                  Jackson, Tenn. Sept. 14, 1893                       Murder
## 70                      Wingo, Ky.  July 30, 1893                 Self Defense
## 71            Franklin Parish, La.  Aug. 18, 1893              Poisoning Wells
## 72                  Jackson, Miss. Sept. 15, 1893       Alleged Well Poisoning
## 73                  Jackson, Miss. Sept. 15, 1893       Alleged Well Poisoning
## 74                  Jackson, Miss. Sept. 15, 1893       Alleged Well Poisoning
## 75                  Jackson, Miss. Sept. 15, 1893       Alleged Well Poisoning
## 76                  Jackson, Miss. Sept. 15, 1893       Alleged Well Poisoning
## 77                    Moberly, Mo.  Feb. 18, 1893             Insulting Whites
## 78              Fort Madison, S.C.   June 2, 1893             Insulting Whites
## 79                    Selina, Kan. April 20, 1893            Murderous Assault
## 80               Shelby Co., Tenn.  July 21, 1893                   No Offense
## 81                    Paris, Miss.  July 30, 1893                   No Offense
## 82                Yarborough, Tex.  Aug. 31, 1893                   No Offense
## 83                   Houston, Tex. Sept. 30, 1893                   No Offense
## 84                  Brantley, Ala.  Dec. 28, 1893                   No Offense
## 85                   Bardwell, Ky.   July 7, 1893                 Alleged Rape
## 86                   Waycross, Ga.  Aug. 10, 1893                 Alleged Rape
## 87                      Nebro, Ky.  Dec. 16, 1893      Alleged Stock Poisoning
## 88               West Mississippi.  Dec. 23, 1893             Suspected Murder
## 89              Chattanooga, Tenn.  Feb. 14, 1893            Suspicion of Rape
## 90                      Adele, Ga.  Dec. 19, 1893      Turning States Evidence
## 91               Pickens Co., Ala.  Jan. 19, 1893                         Rape
## 92              Forest Hill, Tenn.  Feb. 11, 1893                         Rape
## 93           Paine, Jellico, Tenn.  Feb. 26, 1893                         Rape
## 94                Hot Springs, Va.   Nov. 1, 1893                         Rape
## 95               Spring Place, Ga.   Nov. 1, 1893                         Rape
## 96                   Denmark, S.C. April 24, 1893                         Rape
## 97  \xe4\xf3\xee\xe4\xf3\xee, S.C.    May 6, 1893                         Rape
## 98       Marksdale, Columbia, S.C.   May 10, 1893                         Rape
## 99              Napoleonville, La.   May 12, 1893                         Rape
## 100                Wytheville, Va.   May 12, 1893                         Rape
## 101        Jefferson Springs, Ark.   May 31, 1893                         Rape
## 102                  Decatur, Ill.   June 3, 1893                         Rape
## 103                 Gleason, Tenn.   June 8, 1893                         Rape
## 104                Winchester, Va.  June 13, 1893                         Rape
## 105                     Waco, Tex.  June 14, 1893                         Rape
## 106          Selina or Selma, Ala.  June 24, 1893                         Rape
## 107                Daleville, Ala.  June 27, 1893                         Rape
## 108               Poplar Head, La.   July 6, 1893                         Rape
## 109                   Oscola, Tex.  July 12, 1893                         Rape
## 110               Stone Creek, Ga.  July 17, 1893                         Rape
## 111                Brantford, Fla.  July 21, 1893                         Rape
## 112             Connersville, Ark.  July 17, 1893                         Rape
## 113              New Albany, Miss.  July 22, 1893                         Rape
## 114                  Suansea, S.C.  July 26, 1893                         Rape
## 115                 Columbia, S.C.  July 30, 1893                         Rape
## 116                   Calera, Ala.  July 28, 1893                         Rape
## 117              Springfield, Ala.  Aug. 13, 1893                         Rape
## 118                   Paducah, Ky.  Aug. 19, 1893                         Rape
## 119              Leavenworth, Kan.  Aug. 21, 1893                         Rape
## 120               Green Wood, S.C.  Aug. 23, 1893                         Rape
## 121                  McKenney, Ky.  Sept. 2, 1893                         Rape
## 122              Centerville, Ala. Sept. 16, 1893                         Rape
## 123               Amelia C.H., Va. Sept. 16, 1893                         Rape
## 124               New Boston, Tex. Sept. 25, 1893                         Rape
## 125                   Jasper, Ala.   Oct. 9, 1893                         Rape
## 126              Pikesville, Tenn.  Oct. 22, 1893                         Rape
##     Latitude Longitude
## 1     41.046   -96.196
## 2     41.046   -96.196
## 3     41.046   -96.196
## 4     41.046   -96.196
## 5     41.046   -96.196
## 6     41.046   -96.196
## 7     41.046   -96.196
## 8     41.046   -96.196
## 9     41.046   -96.196
## 10    41.046   -96.196
## 11    41.046   -96.196
## 12    41.046   -96.196
## 13    41.046   -96.196
## 14    41.046   -96.196
## 15    41.046   -96.196
## 16    41.046   -96.196
## 17    41.046   -96.196
## 18    41.046   -96.196
## 19    41.046   -96.196
## 20    41.046   -96.196
## 21    41.046   -96.196
## 22    41.046   -96.196
## 23    41.046   -96.196
## 24    41.046   -96.196
## 25    41.046   -96.196
## 26    41.046   -96.196
## 27    41.046   -96.196
## 28    41.046   -96.196
## 29    41.046   -96.196
## 30    41.046   -96.196
## 31    41.046   -96.196
## 32    41.046   -96.196
## 33    41.046   -96.196
## 34    41.046   -96.196
## 35    41.046   -96.196
## 36    41.046   -96.196
## 37    41.046   -96.196
## 38    41.046   -96.196
## 39    41.046   -96.196
## 40    41.046   -96.196
## 41    41.046   -96.196
## 42    41.046   -96.196
## 43    41.046   -96.196
## 44    41.046   -96.196
## 45    41.046   -96.196
## 46    41.046   -96.196
## 47    41.046   -96.196
## 48    41.046   -96.196
## 49    41.046   -96.196
## 50    41.046   -96.196
## 51    41.046   -96.196
## 52    41.046   -96.196
## 53    41.046   -96.196
## 54    41.046   -96.196
## 55    41.046   -96.196
## 56    41.046   -96.196
## 57    41.046   -96.196
## 58    41.046   -96.196
## 59    41.046   -96.196
## 60    41.046   -96.196
## 61    41.046   -96.196
## 62    41.046   -96.196
## 63    41.046   -96.196
## 64    41.046   -96.196
## 65    41.046   -96.196
## 66    41.046   -96.196
## 67    41.046   -96.196
## 68    41.046   -96.196
## 69    41.046   -96.196
## 70    41.046   -96.196
## 71    41.046   -96.196
## 72    41.046   -96.196
## 73    41.046   -96.196
## 74    41.046   -96.196
## 75    41.046   -96.196
## 76    41.046   -96.196
## 77    41.046   -96.196
## 78    41.046   -96.196
## 79    41.046   -96.196
## 80    41.046   -96.196
## 81    41.046   -96.196
## 82    41.046   -96.196
## 83    41.046   -96.196
## 84    41.046   -96.196
## 85    41.046   -96.196
## 86    41.046   -96.196
## 87    41.046   -96.196
## 88    41.046   -96.196
## 89    41.046   -96.196
## 90    41.046   -96.196
## 91    41.046   -96.196
## 92    41.046   -96.196
## 93    41.046   -96.196
## 94    41.046   -96.196
## 95    41.046   -96.196
## 96    41.046   -96.196
## 97    41.046   -96.196
## 98    41.046   -96.196
## 99    41.046   -96.196
## 100   41.046   -96.196
## 101   41.046   -96.196
## 102   41.046   -96.196
## 103   41.046   -96.196
## 104   41.046   -96.196
## 105   41.046   -96.196
## 106   41.046   -96.196
## 107   41.046   -96.196
## 108   41.046   -96.196
## 109   41.046   -96.196
## 110   41.046   -96.196
## 111   41.046   -96.196
## 112   41.046   -96.196
## 113   41.046   -96.196
## 114   41.046   -96.196
## 115   41.046   -96.196
## 116   41.046   -96.196
## 117   41.046   -96.196
## 118   41.046   -96.196
## 119   41.046   -96.196
## 120   41.046   -96.196
## 121   41.046   -96.196
## 122   41.046   -96.196
## 123   41.046   -96.196
## 124   41.046   -96.196
## 125   41.046   -96.196
## 126   41.046   -96.196</a:t>
            </a:r>
          </a:p>
          <a:p>
            <a:pPr lvl="0" indent="0" marL="0">
              <a:spcBef>
                <a:spcPts val="3000"/>
              </a:spcBef>
              <a:buNone/>
            </a:pPr>
            <a:r>
              <a:rPr b="1"/>
              <a:t>1894</a:t>
            </a:r>
          </a:p>
          <a:p>
            <a:pPr lvl="0" indent="0" marL="0">
              <a:buNone/>
            </a:pPr>
            <a:r>
              <a:rPr/>
              <a:t>Content for 1894</a:t>
            </a:r>
          </a:p>
          <a:p>
            <a:pPr lvl="0" indent="0">
              <a:buNone/>
            </a:pPr>
            <a:r>
              <a:rPr>
                <a:latin typeface="Courier"/>
              </a:rPr>
              <a:t>##                                                                                                        Names
## 1                                                                                               Samuel Smith
## 2                                                                                            Sherman Wagoner
## 3                                                                                              Roscoe Parker
## 4                                                                                                Henry Bruce
## 5                                                                                           Sylvester Rhodes
## 6                                                                                             Richard Puryea
## 7                                                                                             Oliver Jackson
## 8                                                                                                   Saybrick
## 9                                                                                              William Lewis
## 10                                                                                          Jefferson Luggle
## 11                                                          Samuel Slaugate, Thomas Claxton, David Hawkins, 
## 12                                                      Thel Claxton, Comp Claxton, Scot Harvey, Jerry McCly
## 13                                                                                               Henry Scott
## 14                                                                                             Coat Williams
## 15                                                                                        Jefferson Crawford
## 16                                                                                          Thondo Underwood
## 17                                                                                                Isaac Kemp
## 18                                                                                     Lon Hall, Bascom Cook
## 19                                                                                               Luke Thomas
## 20                                                                                             John Williams
## 21                                                                                            Ulysses Hayden
## 22                                                                                                      Hood
## 23                                                                                                James Bell
## 24                                                                                       Henderson Hollander
## 25                                                                                           Robert Williams
## 26                                                       Luke Washington, Richard Washington, Henry Crobyson
## 27                                                                                          Lawrence Younger
## 28                                                                                             unknown Negro
## 29  Samuel Taylor, Charles Frazier, Samuel Pike, Harry Sherard, unknown Negro, unknown, Negro, unknown Negro
## 30                                                                           Daniel McDonald, William Carter
## 31                                                                                              John Buckner
## 32                                                                                              M.G. Cambell
## 33                                                                                                   unknown
## 34                                                                                             Henry McCreeg
## 35                                                                                              Daniel Ahren
## 36                                                                                           Seymour Newland
## 37                                                                                             Robert Evarts
## 38                                                                            James Robinson, Benjamin White
## 39                                                                                                 Nim Young
## 40                                                                                                   unknown
## 41                                                                                                   unknown
## 42                                                                                            Owen Opliltree
## 43                                                                                               Henry Capus
## 44                                                                                               Caleb Godly
## 45                                                                                          Fayette Franklin
## 46                                                                                            Joseph Johnson
## 47                                                                                            Lewis Bankhead
## 48                                                                                             Marion Howard
## 49                                                                                          William Griffith
## 50                                                                                        William Nershbread
## 51                                                                                           Marshall Boston
## 52                                                                                             David Gooseby
## 53                                                                                            Willis Griffey
## 54                                                                                              Lee Lawrence
## 55                                                                                             Needham Smith
## 56                                                                                             Robert Mosely
## 57                                                                                           William Jackson
## 58                                                                                                   unknown
## 59                                                                                            Lamsen Gregory
## 60                                                                                             unknown woman
## 61                                                                                              Alfred Brenn
## 62                                                                                                Harry Gill
## 63                                                                                                   unknown
## 64                                                                                         Mrs. Teddy Arthur
## 65                                                                                            Charles Willis
## 66                                                                                                   unknown
## 67                                                                                                 J.H. Dave
## 68                                                                                 \x89\xdbӉ\xdb\xd3 Collins
## 69                                                                                          Jesse Dillingham
## 70                                                                                                   unknown
## 71                                                                                 Gabe Nalls, Ulysses Nails
## 72                                                                                               James Allen
## 73                                                                                               George King
## 74                                                                                             Scott Sherman
## 75                                                                                Henry Smith, William James
## 76                                                                                             Ready Murdock
## 77                                                                                             unknown Negro
## 78                                                                                             Vance McClure
## 79                                                                                             William Tyler
## 80                                                                                               James Smith
## 81                                                                                              Henry Gibson
## 82                                                                                \x89\xdbӉ\xdb\xd3 Williams
## 83                                                                                            Lewis Williams
## 84                                                                                             George Linton
## 85                                                                                              Edward White
## 86                                                                                               George Pond
## 87                                                                                             Augustus Pond
## 88                                                                                               Mark Jacobs
## 89                                                                                             unknown woman
## 90                                                                                               James Perry
## 91                                                                                                   Lentige
## 92                                                                                               J.T. Burgis
## 93                                                                Archie Haynes, Burt Haynes, William Haynes
## 94                                                                                             unknown Negro
## 95                                                                                              James Nelson
## 96                                                                                              Alfred Davis
## 97                                                                                          Henry Montgomery
## 98                                                                                             John Brownlee
## 99                                                                                               Allen Myers
## 100                                                                                            Frank Ballard
## 101                                                                                                    Negro
## 102                                                                                              Samuel Wood
## 103                                                               Thomas Black, John Williams, Toney Johnson
## 104                                                                                             William Bell
## 105                   Daniel Hawkins, Robert Haynes, Warner Williams, Edward Hall, John Haynes, Graham White
## 106                                                                                           William Brooks
##                   Location            Date                   Alleged.Crime
## 1         Greenville, Ala.    Jan. 9, 1894                          Murder
## 2            Mitchell, Ind   Jan. 11, 1894                          Murder
## 3         West Union, Ohio   Jan. 12, 1894                          Murder
## 4          Gulch Co., Ark.    Feb. 7, 1894                          Murder
## 5             Collins, Ga.   March 5, 1894                          Murder
## 6         Stroudsburg, Pa.  March 15, 1894                          Murder
## 7         Montgomery, Ala.  March 29, 1894                          Murder
## 8    Fisher's Ferry, Miss.  March 30, 1894                          Murder
## 9           Lanison, Ala.;  April 14, 1894                          Murder
## 10          Cherokee, Kan.  April 23, 1894                          Murder
## 11           Tallulah, La. April 23, 1894                           Murder
## 12                          April 27, 1894                          Murder
## 13         Jefferson, Tex.    May 17, 1894                          Murder
## 14        Pine Grove, Fla.    May 15, 1894                          Murder
## 15          Bethesda, S.C.    June 2, 1894                          Murder
## 16             Monroe, La.    June 4, 1894                          Murder
## 17       Cape Charles, Va.    June 8, 1894                          Murder
## 18        Sweethouse, Tex.   June 13, 1894                          Murder
## 19           Biloxi, Miss.   June 15, 1894                          Murder
## 20           Sulphur, Tex.   June 29, 1894                          Murder
## 21             Monett, Mo.   June 29, 1894                          Murder
## 22            Amite, Miss.    July 6, 1894                          Murder
## 23        Charlotte, Tenn.    July 7, 1894                          Murder
## 24         Elkhorn, W. Va.   Sept. 2, 1894                          Murder
## 25   Concordia Parish, La.  Sept. 14, 1894                          Murder
## 26            Meghee, Ark.  Sept. 22, 1894                          Murder
## 27              Lloyd, Va.   Nov. 10, 1894                          Murder
## 28       Williamston, S.C.   Dec. 17, 1894                          Murder
## 29      Brooks County, Ga.   Dec. 23, 1894                          Murder
## 30   Winston County, Miss.   Dec. 26, 1894                          Murder
## 31        Valley Park, Mo.   Jan. 17, 1894                            Rape
## 32      Jellico Mines, Ky.   Jan. 21, 1894                            Rape
## 33             Verona, Mo.   Jan. 27, 1894                            Rape
## 34          Pioneer, Tenn.    Feb. 1, 1894                            Rape
## 35         Greensboro, Ga.   April 6, 1894                            Rape
## 36      Rushsylvania, Ohio  April 15, 1894                            Rape
## 37            Jamaica, Ga.  April 26, 1894                            Rape
## 38           Manassas, Va.  April 27, 1894                            Rape
## 39             Ocala, Fla.    May 15, 1894                            Rape
## 40      Miller County, Ga.    May 22, 1894                            Rape
## 41         Blackshear, Ga.   June 13, 1894                            Rape
## 42            Forsyth, Ga.   June 18, 1894                            Rape
## 43          Magnolia, Ark.   June 22, 1894                            Rape
## 44      Bowling Green, Ky.   June 26, 1894                            Rape
## 45           Mitchell, Ga.   June 28, 1894                            Rape
## 46     Hiller's Creek, Mo.    July 2, 1894                            Rape
## 47            Cooper, Ala.    July 6, 1894                            Rape
## 48        Scottsville, Ky.   July 16, 1894                            Rape
## 49         Woodville, Tex.   July 20, 1894                            Rape
## 50        Rossville, Tenn.   Aug. 12, 1894                            Rape
## 51          Frankfort, Ky.   Aug. 14, 1894                            Rape
## 52            Atlanta, Ga.  Sept. 19, 1894                            Rape
## 53          Princeton, Ky.   Oct. 15, 1894                            Rape
## 54      Jasper County, Ga.    Nov. 8, 1894                            Rape
## 55    Tipton County, Tenn.   Nov. 10, 1894                            Rape
## 56          Dolinite, Ala.   Nov. 14, 1894                            Rape
## 57             Ocala, Fla.    Dec. 4, 1894                            Rape
## 58      Marion County, Fla   Dec. 18, 1894                            Rape
## 59     Bell's Depot, Tenn.   March 6, 1894                 Unknown Offense
## 60            Marche, Ark.   March 6, 1894                 Unknown Offense
## 61            Calhoun, Ga.  April 14, 1894                 Unknown Offense
## 62    West Lancaster, S.C.    June 8, 1894                 Unknown Offense
## 63           Landrum, S.C.   Nov. 23, 1894                 Unknown Offense
## 64  Lincoln County, W. Va.    Dec. 5, 1894                 Unknown Offense
## 65             Ocala, Fla.   Jan. 14, 1894                       Desperado
## 66        Bayou Sarah, La.   Jan. 18, 1894          Suspected Incendiarism
## 67             Monroe, La.   June 14, 1894                 Suspected Arson
## 68             Athens, Ga.   Feb. 10, 1894           Enticing Servant Away
## 69       Smokeyville, Tex.   Feb. 10, 1894                  Train Wrecking
## 70             Dublin, Ga.    June 3, 1894                 Highway Robbery
## 71          Blackford, Ky.    Nov. 8, 1894                    Incendiarism
## 72       Brownsville, Tex.   Dec. 20, 1894                           Arson
## 73        New Orleans, La.   Dec. 23, 1894                         Assault
## 74   Morehouse Parish, La.   Dec. 28, 1894                      No offense
## 75          Clinton, Miss.    May 29, 1894                        Burglary
## 76            Yazoo, Miss.    June 4, 1894                    Alleged Rape
## 77           Biloxi, Miss.   July 14, 1894                  Attempted Rape
## 78         New Iberia, La.   July 26, 1894                  Attempted Rape
## 79           Carlisle, Ky.   July 26, 1894                  Attempted Rape
## 80             Stark, Fla.  Sept. 14, 1894                  Attempted Rape
## 81         Fairfield, Tex.    Oct. 8, 1894                  Attempted Rape
## 82     Upper Marlboro, Md.   Oct. 20, 1894                  Attempted Rape
## 83   Hewett Springs, Miss.    June 9, 1894                  Attempted Rape
## 84       Brookhaven, Miss.   June 28, 1894                  Attempted Rape
## 85            Hudson, Ala.   June 28, 1894                  Attempted Rape
## 86           Fulton, Miss.    July 6, 1894                  Attempted Rape
## 87           Tupelo, Miss.    July 7, 1894                  Attempted Rape
## 88          Bienville, La.   June 10, 1894                  Race Prejudice
## 89   Sampson County, Miss.   July 24, 1894                  Race Prejudice
## 90         Knoxville, Ark.   June 10, 1894           Introducing Small Pox
## 91     Harland County, Ky.   March 2, 1894                      Kidnapping
## 92           Palatka, Fla.    May 29, 1894                      Conspiracy
## 93       Mason County, Ky.   June 20, 1894                  Horse Stealing
## 94              West Texas     May 9, 1894   Writing Letter to White Woman
## 95        Abbeyville, S.C.   July 12, 1894              Giving Information
## 96   Live Oak County, Ark.    Jan. 5, 1894                        Stealing
## 97        Lewisburg, Tenn.  April 18, 1894                         Larceny
## 98            Oxford, Ala.   July 19, 1894                Political Causes
## 99    Rankin County, Miss.   July 20, 1894                       Conjuring
## 100         Jackson, Tenn.    June 1, 1894                Attempted Murder
## 101            Selma, Ala.   April 5, 1894                  Alleged Murder
## 102        Gates City, Va.    May 17, 1894                   Without Cause
## 103        Tuscumbia, Ala.  April 22, 1894                    Barn Burning
## 104           Dixon, Tenn.   July 14, 1894                    Barn Burning
## 105      Millington, Tenn.   Sept. 1, 1894                    Barn Burning
## 106        Galesline, Ark.    May 23, 1894 Asking White Woman to Marry Him
##     Latitude Longitude
## 1     41.046   -96.196
## 2     41.046   -96.196
## 3     41.046   -96.196
## 4     41.046   -96.196
## 5     41.046   -96.196
## 6     41.046   -96.196
## 7     41.046   -96.196
## 8     41.046   -96.196
## 9     41.046   -96.196
## 10    41.046   -96.196
## 11    41.046   -96.196
## 12    41.046   -96.196
## 13    41.046   -96.196
## 14    41.046   -96.196
## 15    41.046   -96.196
## 16    41.046   -96.196
## 17    41.046   -96.196
## 18    41.046   -96.196
## 19    41.046   -96.196
## 20    41.046   -96.196
## 21    41.046   -96.196
## 22    41.046   -96.196
## 23    41.046   -96.196
## 24    41.046   -96.196
## 25    41.046   -96.196
## 26    41.046   -96.196
## 27    41.046   -96.196
## 28    41.046   -96.196
## 29    41.046   -96.196
## 30    41.046   -96.196
## 31    41.046   -96.196
## 32    41.046   -96.196
## 33    41.046   -96.196
## 34    41.046   -96.196
## 35    41.046   -96.196
## 36    41.046   -96.196
## 37    41.046   -96.196
## 38    41.046   -96.196
## 39    41.046   -96.196
## 40    41.046   -96.196
## 41    41.046   -96.196
## 42    41.046   -96.196
## 43    41.046   -96.196
## 44    41.046   -96.196
## 45    41.046   -96.196
## 46    41.046   -96.196
## 47    41.046   -96.196
## 48    41.046   -96.196
## 49    41.046   -96.196
## 50    41.046   -96.196
## 51    41.046   -96.196
## 52    41.046   -96.196
## 53    41.046   -96.196
## 54    41.046   -96.196
## 55    41.046   -96.196
## 56    41.046   -96.196
## 57    41.046   -96.196
## 58    41.046   -96.196
## 59    41.046   -96.196
## 60    41.046   -96.196
## 61    41.046   -96.196
## 62    41.046   -96.196
## 63    41.046   -96.196
## 64    41.046   -96.196
## 65    41.046   -96.196
## 66    41.046   -96.196
## 67    41.046   -96.196
## 68    41.046   -96.196
## 69    41.046   -96.196
## 70    41.046   -96.196
## 71    41.046   -96.196
## 72    41.046   -96.196
## 73    41.046   -96.196
## 74    41.046   -96.196
## 75    41.046   -96.196
## 76    41.046   -96.196
## 77    41.046   -96.196
## 78    41.046   -96.196
## 79    41.046   -96.196
## 80    41.046   -96.196
## 81    41.046   -96.196
## 82    41.046   -96.196
## 83    41.046   -96.196
## 84    41.046   -96.196
## 85    41.046   -96.196
## 86    41.046   -96.196
## 87    41.046   -96.196
## 88    41.046   -96.196
## 89    41.046   -96.196
## 90    41.046   -96.196
## 91    41.046   -96.196
## 92    41.046   -96.196
## 93    41.046   -96.196
## 94    41.046   -96.196
## 95    41.046   -96.196
## 96    41.046   -96.196
## 97    41.046   -96.196
## 98    41.046   -96.196
## 99    41.046   -96.196
## 100   41.046   -96.196
## 101   41.046   -96.196
## 102   41.046   -96.196
## 103   41.046   -96.196
## 104   41.046   -96.196
## 105   41.046   -96.196
## 106   41.046   -96.196</a:t>
            </a:r>
          </a:p>
          <a:p>
            <a:pPr lvl="0" indent="0" marL="0">
              <a:spcBef>
                <a:spcPts val="3000"/>
              </a:spcBef>
              <a:buNone/>
            </a:pPr>
            <a:r>
              <a:rPr b="1"/>
              <a:t>1895</a:t>
            </a:r>
          </a:p>
          <a:p>
            <a:pPr lvl="0" indent="0" marL="0">
              <a:buNone/>
            </a:pPr>
            <a:r>
              <a:rPr/>
              <a:t>Content for 1895</a:t>
            </a:r>
          </a:p>
          <a:p>
            <a:pPr lvl="0" indent="0" marL="0">
              <a:spcBef>
                <a:spcPts val="3000"/>
              </a:spcBef>
              <a:buNone/>
            </a:pPr>
          </a:p>
          <a:p>
            <a:pPr lvl="0" indent="0" marL="0">
              <a:buNone/>
            </a:pPr>
            <a:r>
              <a:rPr/>
              <a:t>Sandra Bland, killed by police in 2015, Texas</a:t>
            </a:r>
          </a:p>
          <a:p>
            <a:pPr lvl="0" indent="0" marL="0">
              <a:spcBef>
                <a:spcPts val="3000"/>
              </a:spcBef>
              <a:buNone/>
            </a:pPr>
          </a:p>
          <a:p>
            <a:pPr lvl="0" indent="0" marL="0">
              <a:buNone/>
            </a:pPr>
            <a:r>
              <a:rPr/>
              <a:t>Breonna Taylor, killed by police in 2020, Louisville</a:t>
            </a:r>
          </a:p>
          <a:p>
            <a:pPr lvl="0" indent="0" marL="0">
              <a:spcBef>
                <a:spcPts val="3000"/>
              </a:spcBef>
              <a:buNone/>
            </a:pPr>
          </a:p>
          <a:p>
            <a:pPr lvl="0" indent="0" marL="0">
              <a:buNone/>
            </a:pPr>
            <a:r>
              <a:rPr/>
              <a:t>Rayshard Brooks, killed by police in 2020, Atlanta</a:t>
            </a:r>
          </a:p>
          <a:p>
            <a:pPr lvl="0" indent="0" marL="0">
              <a:spcBef>
                <a:spcPts val="3000"/>
              </a:spcBef>
              <a:buNone/>
            </a:pPr>
          </a:p>
          <a:p>
            <a:pPr lvl="0" indent="0" marL="0">
              <a:buNone/>
            </a:pPr>
            <a:r>
              <a:rPr/>
              <a:t>George Floyd, killed by police in 2020, Minneapolis</a:t>
            </a:r>
          </a:p>
          <a:p>
            <a:pPr lvl="0" indent="0" marL="0">
              <a:spcBef>
                <a:spcPts val="3000"/>
              </a:spcBef>
              <a:buNone/>
            </a:pPr>
            <a:r>
              <a:rPr b="1"/>
              <a:t>Fatal police interactions</a:t>
            </a:r>
          </a:p>
          <a:p>
            <a:pPr lvl="0" indent="0" marL="0">
              <a:buNone/>
            </a:pPr>
            <a:r>
              <a:rPr>
                <a:hlinkClick r:id="rId3"/>
              </a:rPr>
              <a:t>Alicia Chugtai (2020)</a:t>
            </a:r>
            <a:r>
              <a:rPr/>
              <a:t> developed an interactive site, </a:t>
            </a:r>
            <a:r>
              <a:rPr b="1"/>
              <a:t>Know their names</a:t>
            </a:r>
            <a:r>
              <a:rPr/>
              <a:t>, that chronicles Black people killed by police in the United States.</a:t>
            </a:r>
          </a:p>
          <a:p>
            <a:pPr lvl="0" indent="0" marL="0">
              <a:spcBef>
                <a:spcPts val="3000"/>
              </a:spcBef>
              <a:buNone/>
            </a:pPr>
            <a:r>
              <a:rPr b="1"/>
              <a:t>Histories of police violence</a:t>
            </a:r>
          </a:p>
          <a:p>
            <a:pPr lvl="0"/>
            <a:r>
              <a:rPr/>
              <a:t>Ku Klux Klan origin and membership</a:t>
            </a:r>
          </a:p>
          <a:p>
            <a:pPr lvl="0"/>
            <a:r>
              <a:rPr i="1"/>
              <a:t>American Policing: Protect Private Property, Not People</a:t>
            </a:r>
            <a:r>
              <a:rPr/>
              <a:t>, by David Todd</a:t>
            </a:r>
          </a:p>
          <a:p>
            <a:pPr lvl="0"/>
            <a:r>
              <a:rPr i="1"/>
              <a:t>The History of Police in America and the First Force</a:t>
            </a:r>
            <a:r>
              <a:rPr/>
              <a:t>, by Olivia Waxman</a:t>
            </a:r>
          </a:p>
          <a:p>
            <a:pPr lvl="0"/>
            <a:r>
              <a:rPr/>
              <a:t>Cop Cities (see, Atlanta) and the militarization of local police</a:t>
            </a:r>
          </a:p>
          <a:p>
            <a:pPr lvl="0" indent="0" marL="0">
              <a:spcBef>
                <a:spcPts val="3000"/>
              </a:spcBef>
              <a:buNone/>
            </a:pPr>
            <a:r>
              <a:rPr b="1"/>
              <a:t>Media Framing</a:t>
            </a:r>
          </a:p>
          <a:p>
            <a:pPr lvl="0" indent="0" marL="0">
              <a:buNone/>
            </a:pPr>
            <a:r>
              <a:rPr/>
              <a:t>In </a:t>
            </a:r>
            <a:r>
              <a:rPr i="1"/>
              <a:t>Race and Police Brutality: The Importance of Media Framing</a:t>
            </a:r>
            <a:r>
              <a:rPr/>
              <a:t> (Fridkin, 2017) the authors discuss how media framing can affect the audience’s perception of situations. Here, we disucss racialization.</a:t>
            </a:r>
          </a:p>
          <a:p>
            <a:pPr lvl="0"/>
            <a:r>
              <a:rPr/>
              <a:t>Emphasis frames</a:t>
            </a:r>
          </a:p>
          <a:p>
            <a:pPr lvl="1"/>
            <a:r>
              <a:rPr/>
              <a:t>Black Americans make up 40 percent of the prison population.</a:t>
            </a:r>
          </a:p>
          <a:p>
            <a:pPr lvl="1"/>
            <a:r>
              <a:rPr/>
              <a:t>History: “War on Crime,” “War on Drugs,” Jim Crow</a:t>
            </a:r>
          </a:p>
          <a:p>
            <a:pPr lvl="0"/>
            <a:r>
              <a:rPr/>
              <a:t>Equivalency frames</a:t>
            </a:r>
          </a:p>
          <a:p>
            <a:pPr lvl="1"/>
            <a:r>
              <a:rPr/>
              <a:t>Black Americans make up a lower percdentage of police fatalities than white people</a:t>
            </a:r>
          </a:p>
          <a:p>
            <a:pPr lvl="1"/>
            <a:r>
              <a:rPr/>
              <a:t>Black Americans make up 40 percent of police fatalities and 14 percent of the population.</a:t>
            </a:r>
          </a:p>
          <a:p>
            <a:pPr lvl="0" indent="0" marL="0">
              <a:spcBef>
                <a:spcPts val="3000"/>
              </a:spcBef>
              <a:buNone/>
            </a:pPr>
            <a:r>
              <a:rPr b="1"/>
              <a:t>Anlayzing policing data</a:t>
            </a:r>
          </a:p>
          <a:p>
            <a:pPr lvl="0"/>
            <a:r>
              <a:rPr/>
              <a:t>Since 2015, the Washington Post has collected </a:t>
            </a:r>
            <a:r>
              <a:rPr>
                <a:hlinkClick r:id="rId4"/>
              </a:rPr>
              <a:t>data on fatal police interactions</a:t>
            </a:r>
            <a:r>
              <a:rPr/>
              <a:t> in the United States. This effort has proven to be one useful tool for our historical analysis.</a:t>
            </a:r>
          </a:p>
          <a:p>
            <a:pPr lvl="0"/>
            <a:r>
              <a:rPr/>
              <a:t>We expanded the fatal police shootings database by adding new variables and flags (e.g., confederate state, population) to help assess interrelations among and between variables.</a:t>
            </a:r>
          </a:p>
          <a:p>
            <a:pPr lvl="0"/>
            <a:r>
              <a:rPr/>
              <a:t>Our analyses have resulted in a host of questions in relation to the presence of state violence.</a:t>
            </a:r>
          </a:p>
          <a:p>
            <a:pPr lvl="0" indent="0" marL="0">
              <a:buNone/>
            </a:pPr>
            <a:r>
              <a:rPr/>
              <a:t>. . .</a:t>
            </a:r>
          </a:p>
        </p:txBody>
      </p:sp>
      <p:graphicFrame>
        <p:nvGraphicFramePr>
          <p:cNvPr id="6" name="Content Placeholder 5"/>
          <p:cNvGraphicFramePr>
            <a:graphicFrameLocks noGrp="1"/>
          </p:cNvGraphicFramePr>
          <p:nvPr>
            <p:ph idx="1"/>
          </p:nvPr>
        </p:nvGraphicFramePr>
        <p:xfrm>
          <a:off x="5181600" y="977900"/>
          <a:ext cx="6172200" cy="4356100"/>
        </p:xfrm>
        <a:graphic>
          <a:graphicData uri="http://schemas.openxmlformats.org/drawingml/2006/table">
            <a:tbl>
              <a:tblPr firstRow="1" bandRow="1">
                <a:tableStyleId>{5C22544A-7EE6-4342-B048-85BDC9FD1C3A}</a:tableStyleId>
              </a:tblPr>
              <a:tblGrid>
                <a:gridCol w="1536700"/>
                <a:gridCol w="1536700"/>
                <a:gridCol w="1536700"/>
                <a:gridCol w="1536700"/>
              </a:tblGrid>
              <a:tr h="0">
                <a:tc>
                  <a:txBody>
                    <a:bodyPr/>
                    <a:lstStyle/>
                    <a:p>
                      <a:endParaRPr/>
                    </a:p>
                  </a:txBody>
                  <a:tcPr/>
                </a:tc>
                <a:tc>
                  <a:txBody>
                    <a:bodyPr/>
                    <a:lstStyle/>
                    <a:p>
                      <a:pPr lvl="0" indent="0" marL="0" algn="ctr">
                        <a:buNone/>
                      </a:pPr>
                      <a:r>
                        <a:rPr/>
                        <a:t>Fatal</a:t>
                      </a:r>
                    </a:p>
                  </a:txBody>
                  <a:tcPr/>
                </a:tc>
                <a:tc>
                  <a:txBody>
                    <a:bodyPr/>
                    <a:lstStyle/>
                    <a:p>
                      <a:pPr lvl="0" indent="0" marL="0" algn="ctr">
                        <a:buNone/>
                      </a:pPr>
                      <a:r>
                        <a:rPr/>
                        <a:t>Employment</a:t>
                      </a:r>
                    </a:p>
                  </a:txBody>
                  <a:tcPr/>
                </a:tc>
                <a:tc>
                  <a:txBody>
                    <a:bodyPr/>
                    <a:lstStyle/>
                    <a:p>
                      <a:pPr lvl="0" indent="0" marL="0" algn="ctr">
                        <a:buNone/>
                      </a:pPr>
                      <a:r>
                        <a:rPr/>
                        <a:t>Confederate</a:t>
                      </a:r>
                    </a:p>
                  </a:txBody>
                  <a:tcPr/>
                </a:tc>
              </a:tr>
              <a:tr h="0">
                <a:tc>
                  <a:txBody>
                    <a:bodyPr/>
                    <a:lstStyle/>
                    <a:p>
                      <a:pPr lvl="0" indent="0" marL="0" algn="l">
                        <a:buNone/>
                      </a:pPr>
                      <a:r>
                        <a:rPr/>
                        <a:t>Fatal</a:t>
                      </a:r>
                    </a:p>
                  </a:txBody>
                </a:tc>
                <a:tc>
                  <a:txBody>
                    <a:bodyPr/>
                    <a:lstStyle/>
                    <a:p>
                      <a:pPr lvl="0" indent="0" marL="0" algn="ctr">
                        <a:buNone/>
                      </a:pPr>
                      <a:r>
                        <a:rPr/>
                        <a:t>1</a:t>
                      </a:r>
                    </a:p>
                  </a:txBody>
                </a:tc>
                <a:tc>
                  <a:txBody>
                    <a:bodyPr/>
                    <a:lstStyle/>
                    <a:p>
                      <a:endParaRPr/>
                    </a:p>
                  </a:txBody>
                </a:tc>
                <a:tc>
                  <a:txBody>
                    <a:bodyPr/>
                    <a:lstStyle/>
                    <a:p>
                      <a:endParaRPr/>
                    </a:p>
                  </a:txBody>
                </a:tc>
              </a:tr>
              <a:tr h="0">
                <a:tc>
                  <a:txBody>
                    <a:bodyPr/>
                    <a:lstStyle/>
                    <a:p>
                      <a:pPr lvl="0" indent="0" marL="0" algn="l">
                        <a:buNone/>
                      </a:pPr>
                      <a:r>
                        <a:rPr/>
                        <a:t>Employment</a:t>
                      </a:r>
                    </a:p>
                  </a:txBody>
                </a:tc>
                <a:tc>
                  <a:txBody>
                    <a:bodyPr/>
                    <a:lstStyle/>
                    <a:p>
                      <a:pPr lvl="0" indent="0" marL="0" algn="ctr">
                        <a:buNone/>
                      </a:pPr>
                      <a:r>
                        <a:rPr/>
                        <a:t>.807*</a:t>
                      </a:r>
                    </a:p>
                  </a:txBody>
                </a:tc>
                <a:tc>
                  <a:txBody>
                    <a:bodyPr/>
                    <a:lstStyle/>
                    <a:p>
                      <a:pPr lvl="0" indent="0" marL="0" algn="ctr">
                        <a:buNone/>
                      </a:pPr>
                      <a:r>
                        <a:rPr/>
                        <a:t>1</a:t>
                      </a:r>
                    </a:p>
                  </a:txBody>
                </a:tc>
                <a:tc>
                  <a:txBody>
                    <a:bodyPr/>
                    <a:lstStyle/>
                    <a:p>
                      <a:endParaRPr/>
                    </a:p>
                  </a:txBody>
                </a:tc>
              </a:tr>
              <a:tr h="0">
                <a:tc>
                  <a:txBody>
                    <a:bodyPr/>
                    <a:lstStyle/>
                    <a:p>
                      <a:pPr lvl="0" indent="0" marL="0" algn="l">
                        <a:buNone/>
                      </a:pPr>
                      <a:r>
                        <a:rPr/>
                        <a:t>Confederate</a:t>
                      </a:r>
                    </a:p>
                  </a:txBody>
                </a:tc>
                <a:tc>
                  <a:txBody>
                    <a:bodyPr/>
                    <a:lstStyle/>
                    <a:p>
                      <a:pPr lvl="0" indent="0" marL="0" algn="ctr">
                        <a:buNone/>
                      </a:pPr>
                      <a:r>
                        <a:rPr/>
                        <a:t>.239**</a:t>
                      </a:r>
                    </a:p>
                  </a:txBody>
                </a:tc>
                <a:tc>
                  <a:txBody>
                    <a:bodyPr/>
                    <a:lstStyle/>
                    <a:p>
                      <a:pPr lvl="0" indent="0" marL="0" algn="ctr">
                        <a:buNone/>
                      </a:pPr>
                      <a:r>
                        <a:rPr/>
                        <a:t>.359*</a:t>
                      </a:r>
                    </a:p>
                  </a:txBody>
                </a:tc>
                <a:tc>
                  <a:txBody>
                    <a:bodyPr/>
                    <a:lstStyle/>
                    <a:p>
                      <a:pPr lvl="0" indent="0" marL="0" algn="ctr">
                        <a:buNone/>
                      </a:pPr>
                      <a:r>
                        <a:rPr/>
                        <a:t>1</a:t>
                      </a:r>
                    </a:p>
                  </a:txBody>
                </a:tc>
              </a:tr>
            </a:tbl>
          </a:graphicData>
        </a:graphic>
      </p:graphicFrame>
      <p:sp>
        <p:nvSpPr>
          <p:cNvPr id="1" name="TextBox 3"/>
          <p:cNvSpPr txBox="1"/>
          <p:nvPr/>
        </p:nvSpPr>
        <p:spPr>
          <a:xfrm>
            <a:off x="5181600" y="5334000"/>
            <a:ext cx="6172200" cy="508000"/>
          </a:xfrm>
          <a:prstGeom prst="rect">
            <a:avLst/>
          </a:prstGeom>
          <a:noFill/>
        </p:spPr>
        <p:txBody>
          <a:bodyPr/>
          <a:lstStyle/>
          <a:p>
            <a:pPr lvl="0" indent="0" marL="0" algn="ctr">
              <a:buNone/>
            </a:pPr>
            <a:r>
              <a:rPr/>
              <a:t>Sample correlations in Fatal Force database (n = 448)</a:t>
            </a:r>
            <a:r>
              <a:rPr baseline="30000">
                <a:hlinkClick r:id="rId5" action="ppaction://hlinksldjump"/>
              </a:rPr>
              <a:t>2</a:t>
            </a:r>
            <a:r>
              <a:rPr/>
              <a:t> {.striped .hover}</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35" end="3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36" end="3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7" end="3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8" end="3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9" end="3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0" end="4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2" end="4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43" end="4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44" end="4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FAA748A-32A4-8E51-DC96-08A08A66A8CF}"/>
              </a:ext>
            </a:extLst>
          </p:cNvPr>
          <p:cNvSpPr>
            <a:spLocks noGrp="1"/>
          </p:cNvSpPr>
          <p:nvPr>
            <p:ph idx="2" sz="half" type="body"/>
          </p:nvPr>
        </p:nvSpPr>
        <p:spPr/>
        <p:txBody>
          <a:bodyPr/>
          <a:lstStyle/>
          <a:p>
            <a:pPr lvl="0" indent="0" marL="0">
              <a:spcBef>
                <a:spcPts val="3000"/>
              </a:spcBef>
              <a:buNone/>
            </a:pPr>
            <a:r>
              <a:rPr b="1"/>
              <a:t>Modeling fatal police interactions in the U.S.</a:t>
            </a:r>
          </a:p>
        </p:txBody>
      </p:sp>
      <p:pic>
        <p:nvPicPr>
          <p:cNvPr descr="poster3.png" id="0" name="Picture 1"/>
          <p:cNvPicPr>
            <a:picLocks noGrp="1" noChangeAspect="1"/>
          </p:cNvPicPr>
          <p:nvPr/>
        </p:nvPicPr>
        <p:blipFill>
          <a:blip r:embed="rId2"/>
          <a:stretch>
            <a:fillRect/>
          </a:stretch>
        </p:blipFill>
        <p:spPr bwMode="auto">
          <a:xfrm>
            <a:off x="838200" y="2476500"/>
            <a:ext cx="3924300" cy="2451100"/>
          </a:xfrm>
          <a:prstGeom prst="rect">
            <a:avLst/>
          </a:prstGeom>
          <a:noFill/>
          <a:ln w="9525">
            <a:noFill/>
            <a:headEnd/>
            <a:tailEnd/>
          </a:ln>
        </p:spPr>
      </p:pic>
      <p:sp>
        <p:nvSpPr>
          <p:cNvPr id="1" name="TextBox 3"/>
          <p:cNvSpPr txBox="1"/>
          <p:nvPr/>
        </p:nvSpPr>
        <p:spPr>
          <a:xfrm>
            <a:off x="838200" y="5359400"/>
            <a:ext cx="3924300" cy="508000"/>
          </a:xfrm>
          <a:prstGeom prst="rect">
            <a:avLst/>
          </a:prstGeom>
          <a:noFill/>
        </p:spPr>
        <p:txBody>
          <a:bodyPr/>
          <a:lstStyle/>
          <a:p>
            <a:pPr lvl="0" indent="0" marL="0" algn="ctr">
              <a:buNone/>
            </a:pPr>
            <a:r>
              <a:rPr/>
              <a:t>Faculty and student research poster</a:t>
            </a:r>
          </a:p>
        </p:txBody>
      </p:sp>
      <p:sp>
        <p:nvSpPr>
          <p:cNvPr id="4" name="Text Placeholder 3">
            <a:extLst>
              <a:ext uri="{FF2B5EF4-FFF2-40B4-BE49-F238E27FC236}">
                <a16:creationId xmlns:a16="http://schemas.microsoft.com/office/drawing/2014/main" id="{3FAA748A-32A4-8E51-DC96-08A08A66A8CF}"/>
              </a:ext>
            </a:extLst>
          </p:cNvPr>
          <p:cNvSpPr>
            <a:spLocks noGrp="1"/>
          </p:cNvSpPr>
          <p:nvPr>
            <p:ph idx="2" sz="half" type="body"/>
          </p:nvPr>
        </p:nvSpPr>
        <p:spPr/>
        <p:txBody>
          <a:bodyPr/>
          <a:lstStyle/>
          <a:p>
            <a:pPr lvl="0" indent="0" marL="0">
              <a:spcBef>
                <a:spcPts val="3000"/>
              </a:spcBef>
              <a:buNone/>
            </a:pPr>
            <a:r>
              <a:rPr b="1"/>
              <a:t>Campus Policing</a:t>
            </a:r>
          </a:p>
          <a:p>
            <a:pPr lvl="0" indent="0" marL="0">
              <a:spcBef>
                <a:spcPts val="3000"/>
              </a:spcBef>
              <a:buNone/>
            </a:pPr>
            <a:r>
              <a:rPr b="1"/>
              <a:t>Policing on college campuses</a:t>
            </a:r>
          </a:p>
          <a:p>
            <a:pPr lvl="0"/>
            <a:r>
              <a:rPr/>
              <a:t>Background</a:t>
            </a:r>
          </a:p>
          <a:p>
            <a:pPr lvl="1"/>
            <a:r>
              <a:rPr/>
              <a:t>First recorded instance of police officers on Yale University’s campus in 1894</a:t>
            </a:r>
          </a:p>
          <a:p>
            <a:pPr lvl="1"/>
            <a:r>
              <a:rPr/>
              <a:t>An overwhelming 95% of college campuses employ campus police officers (Davis, 2023)</a:t>
            </a:r>
          </a:p>
          <a:p>
            <a:pPr lvl="1"/>
            <a:r>
              <a:rPr/>
              <a:t>Black student voices continue to elevate issues with campus policing (Davis, 2023)</a:t>
            </a:r>
          </a:p>
          <a:p>
            <a:pPr lvl="0"/>
            <a:r>
              <a:rPr/>
              <a:t>Policing of Black bodies</a:t>
            </a:r>
          </a:p>
          <a:p>
            <a:pPr lvl="1"/>
            <a:r>
              <a:rPr/>
              <a:t>The history of institutionalized punishment and the legitimization of force against Black bodies is ingrained in the fabric of American history (Hattery &amp; Smith, 2017).</a:t>
            </a:r>
          </a:p>
          <a:p>
            <a:pPr lvl="1"/>
            <a:r>
              <a:rPr/>
              <a:t>Case Law: 1938 - </a:t>
            </a:r>
            <a:r>
              <a:rPr i="1"/>
              <a:t>Missouri ex rel.–Gaines vs. Canada</a:t>
            </a:r>
            <a:r>
              <a:rPr/>
              <a:t> (Ware, 2008); 1983 - </a:t>
            </a:r>
            <a:r>
              <a:rPr i="1"/>
              <a:t>Boyle v. Torres</a:t>
            </a:r>
            <a:r>
              <a:rPr/>
              <a:t> (Warner, Norcross, &amp; Judd, 2015)</a:t>
            </a:r>
          </a:p>
          <a:p>
            <a:pPr lvl="1"/>
            <a:r>
              <a:rPr/>
              <a:t>Mental health challenges</a:t>
            </a:r>
          </a:p>
          <a:p>
            <a:pPr lvl="0"/>
            <a:r>
              <a:rPr/>
              <a:t>Safety through legislation?</a:t>
            </a:r>
          </a:p>
          <a:p>
            <a:pPr lvl="1"/>
            <a:r>
              <a:rPr/>
              <a:t>Clergy Act of 1990</a:t>
            </a:r>
          </a:p>
          <a:p>
            <a:pPr lvl="1"/>
            <a:r>
              <a:rPr/>
              <a:t>2020 - 119 Bills introduced across 33 states addresing campus safety (Villalobos, 2020)</a:t>
            </a:r>
          </a:p>
          <a:p>
            <a:pPr lvl="1"/>
            <a:r>
              <a:rPr/>
              <a:t>Mounting state and local legislation authorizing firearms on college campuses.</a:t>
            </a:r>
          </a:p>
          <a:p>
            <a:pPr lvl="1"/>
            <a:r>
              <a:rPr/>
              <a:t>Need for consensus on protection versus imperilment</a:t>
            </a:r>
          </a:p>
          <a:p>
            <a:pPr lvl="0" indent="0" marL="0">
              <a:spcBef>
                <a:spcPts val="3000"/>
              </a:spcBef>
              <a:buNone/>
            </a:pPr>
            <a:r>
              <a:rPr b="1"/>
              <a:t>Policing on college campuses</a:t>
            </a:r>
          </a:p>
        </p:txBody>
      </p:sp>
      <p:pic>
        <p:nvPicPr>
          <p:cNvPr descr="campus-policing-timeline.jpg" id="0" name="Picture 1"/>
          <p:cNvPicPr>
            <a:picLocks noGrp="1" noChangeAspect="1"/>
          </p:cNvPicPr>
          <p:nvPr/>
        </p:nvPicPr>
        <p:blipFill>
          <a:blip r:embed="rId3"/>
          <a:stretch>
            <a:fillRect/>
          </a:stretch>
        </p:blipFill>
        <p:spPr bwMode="auto">
          <a:xfrm>
            <a:off x="838200" y="2832100"/>
            <a:ext cx="3924300" cy="1739900"/>
          </a:xfrm>
          <a:prstGeom prst="rect">
            <a:avLst/>
          </a:prstGeom>
          <a:noFill/>
          <a:ln w="9525">
            <a:noFill/>
            <a:headEnd/>
            <a:tailEnd/>
          </a:ln>
        </p:spPr>
      </p:pic>
      <p:sp>
        <p:nvSpPr>
          <p:cNvPr id="1" name="TextBox 3"/>
          <p:cNvSpPr txBox="1"/>
          <p:nvPr/>
        </p:nvSpPr>
        <p:spPr>
          <a:xfrm>
            <a:off x="838200" y="5359400"/>
            <a:ext cx="3924300" cy="508000"/>
          </a:xfrm>
          <a:prstGeom prst="rect">
            <a:avLst/>
          </a:prstGeom>
          <a:noFill/>
        </p:spPr>
        <p:txBody>
          <a:bodyPr/>
          <a:lstStyle/>
          <a:p>
            <a:pPr lvl="0" indent="0" marL="0" algn="ctr">
              <a:buNone/>
            </a:pPr>
            <a:r>
              <a:rPr/>
              <a:t>Timeline of campus policing</a:t>
            </a:r>
          </a:p>
        </p:txBody>
      </p:sp>
      <p:sp>
        <p:nvSpPr>
          <p:cNvPr id="4" name="Text Placeholder 3">
            <a:extLst>
              <a:ext uri="{FF2B5EF4-FFF2-40B4-BE49-F238E27FC236}">
                <a16:creationId xmlns:a16="http://schemas.microsoft.com/office/drawing/2014/main" id="{3FAA748A-32A4-8E51-DC96-08A08A66A8CF}"/>
              </a:ext>
            </a:extLst>
          </p:cNvPr>
          <p:cNvSpPr>
            <a:spLocks noGrp="1"/>
          </p:cNvSpPr>
          <p:nvPr>
            <p:ph idx="2" sz="half" type="body"/>
          </p:nvPr>
        </p:nvSpPr>
        <p:spPr/>
        <p:txBody>
          <a:bodyPr/>
          <a:lstStyle/>
          <a:p>
            <a:pPr lvl="0" indent="0" marL="0">
              <a:spcBef>
                <a:spcPts val="3000"/>
              </a:spcBef>
              <a:buNone/>
            </a:pPr>
            <a:r>
              <a:rPr b="1"/>
              <a:t>Prisons</a:t>
            </a:r>
          </a:p>
          <a:p>
            <a:pPr lvl="0"/>
            <a:r>
              <a:rPr/>
              <a:t>“In 2021, Black Americans were imprisoned at 5.0 times the rate of whites, while American Indians and Latinx people were imprisoned at 4.2 times and 2.4 times the white rate, respectively.” (</a:t>
            </a:r>
            <a:r>
              <a:rPr>
                <a:hlinkClick r:id="rId4"/>
              </a:rPr>
              <a:t>The Sentencing Project</a:t>
            </a:r>
            <a:r>
              <a:rPr/>
              <a:t>, 2023)</a:t>
            </a:r>
          </a:p>
          <a:p>
            <a:pPr lvl="0"/>
            <a:r>
              <a:rPr/>
              <a:t>“One in five Black men born in 2001 is likely to experience imprisonment within their lifetime, a decline from one in three for those born in 1981. Pushback from policymakers threatens further progress in reducing racial inequity in incarceration.” (</a:t>
            </a:r>
            <a:r>
              <a:rPr>
                <a:hlinkClick r:id="rId5"/>
              </a:rPr>
              <a:t>The Sentencing Project</a:t>
            </a:r>
            <a:r>
              <a:rPr/>
              <a:t>, 2023)</a:t>
            </a:r>
          </a:p>
          <a:p>
            <a:pPr lvl="0" indent="0" marL="0">
              <a:spcBef>
                <a:spcPts val="3000"/>
              </a:spcBef>
              <a:buNone/>
            </a:pPr>
            <a:r>
              <a:rPr b="1"/>
              <a:t>Prisons</a:t>
            </a:r>
          </a:p>
          <a:p>
            <a:pPr lvl="0" indent="0" marL="0">
              <a:buNone/>
            </a:pPr>
            <a:r>
              <a:rPr/>
              <a:t>The U.S. Bureau of Justice Statistics maintains records of federal and state prison populations</a:t>
            </a:r>
            <a:r>
              <a:rPr baseline="30000">
                <a:hlinkClick r:id="rId6" action="ppaction://hlinksldjump"/>
              </a:rPr>
              <a:t>3</a:t>
            </a:r>
            <a:r>
              <a:rPr/>
              <a:t>.</a:t>
            </a:r>
          </a:p>
        </p:txBody>
      </p:sp>
      <p:pic>
        <p:nvPicPr>
          <p:cNvPr descr="2024_04_27_bob_moses_files/figure-pptx/unnamed-chunk-7-1.png" id="0" name="Picture 1"/>
          <p:cNvPicPr>
            <a:picLocks noGrp="1" noChangeAspect="1"/>
          </p:cNvPicPr>
          <p:nvPr/>
        </p:nvPicPr>
        <p:blipFill>
          <a:blip r:embed="rId7"/>
          <a:stretch>
            <a:fillRect/>
          </a:stretch>
        </p:blipFill>
        <p:spPr bwMode="auto">
          <a:xfrm>
            <a:off x="5232400" y="977900"/>
            <a:ext cx="6083300" cy="48641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0">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 grpId="0" uiExpand="1" build="p"/>
      <p:bldP spid="0"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E21915-03DD-6A2D-69BE-2E0D0E629C7C}"/>
              </a:ext>
            </a:extLst>
          </p:cNvPr>
          <p:cNvSpPr>
            <a:spLocks noGrp="1"/>
          </p:cNvSpPr>
          <p:nvPr>
            <p:ph idx="1"/>
          </p:nvPr>
        </p:nvSpPr>
        <p:spPr/>
        <p:txBody>
          <a:bodyPr/>
          <a:lstStyle/>
          <a:p>
            <a:pPr lvl="0" indent="0" marL="0">
              <a:buNone/>
            </a:pPr>
          </a:p>
          <a:p>
            <a:pPr lvl="0" indent="0" marL="0">
              <a:spcBef>
                <a:spcPts val="3000"/>
              </a:spcBef>
              <a:buNone/>
            </a:pPr>
            <a:r>
              <a:rPr b="1"/>
              <a:t>Prisons</a:t>
            </a:r>
          </a:p>
          <a:p>
            <a:pPr lvl="0" indent="0" marL="0">
              <a:buNone/>
            </a:pPr>
            <a:r>
              <a:rPr/>
              <a:t>To support our framing of contemporary data, we take on an historical view.</a:t>
            </a:r>
          </a:p>
          <a:p>
            <a:pPr lvl="0" indent="0">
              <a:buNone/>
            </a:pPr>
            <a:r>
              <a:rPr>
                <a:latin typeface="Courier"/>
              </a:rPr>
              <a:t>## Rows: 123 Columns: 6
## ── Column specification ────────────────────────────────────────────────────────
## Delimiter: ","
## chr  (1): Prison Type
## dbl  (4): Total, Total Percentage, White Percentage, Black Percentage
## date (1): Year
## 
## ℹ Use `spec()` to retrieve the full column specification for this data.
## ℹ Specify the column types or set `show_col_types = FALSE` to quiet this message.</a:t>
            </a:r>
          </a:p>
          <a:p>
            <a:pPr lvl="0" indent="0" marL="0">
              <a:spcBef>
                <a:spcPts val="3000"/>
              </a:spcBef>
              <a:buNone/>
            </a:pPr>
            <a:r>
              <a:rPr b="1"/>
              <a:t>Federal</a:t>
            </a:r>
          </a:p>
          <a:p>
            <a:pPr lvl="0" indent="0" marL="0">
              <a:buNone/>
            </a:pPr>
            <a:r>
              <a:rPr/>
              <a:t>Federal racialization data</a:t>
            </a:r>
          </a:p>
          <a:p>
            <a:pPr lvl="0" indent="0" marL="0">
              <a:buNone/>
            </a:pPr>
          </a:p>
          <a:p>
            <a:pPr lvl="0" indent="0" marL="0">
              <a:spcBef>
                <a:spcPts val="3000"/>
              </a:spcBef>
              <a:buNone/>
            </a:pPr>
            <a:r>
              <a:rPr b="1"/>
              <a:t>State</a:t>
            </a:r>
          </a:p>
          <a:p>
            <a:pPr lvl="0" indent="0" marL="0">
              <a:buNone/>
            </a:pPr>
            <a:r>
              <a:rPr/>
              <a:t>State racialization data</a:t>
            </a:r>
          </a:p>
          <a:p>
            <a:pPr lvl="0" indent="0" marL="0">
              <a:buNone/>
            </a:pPr>
          </a:p>
          <a:p>
            <a:pPr lvl="0" indent="0" marL="0">
              <a:spcBef>
                <a:spcPts val="3000"/>
              </a:spcBef>
              <a:buNone/>
            </a:pPr>
            <a:r>
              <a:rPr b="1"/>
              <a:t>Federal and State</a:t>
            </a:r>
          </a:p>
          <a:p>
            <a:pPr lvl="0" indent="0" marL="0">
              <a:buNone/>
            </a:pPr>
            <a:r>
              <a:rPr/>
              <a:t>Federal and State racialization data</a:t>
            </a:r>
          </a:p>
          <a:p>
            <a:pPr lvl="0" indent="0" marL="0">
              <a:buNone/>
            </a:pPr>
          </a:p>
          <a:p>
            <a:pPr lvl="0" indent="0" marL="0">
              <a:spcBef>
                <a:spcPts val="3000"/>
              </a:spcBef>
              <a:buNone/>
            </a:pPr>
            <a:r>
              <a:rPr b="1"/>
              <a:t>Racism vs. Anti-Blackness</a:t>
            </a:r>
          </a:p>
          <a:p>
            <a:pPr lvl="0" indent="0" marL="0">
              <a:buNone/>
            </a:pPr>
            <a:r>
              <a:rPr/>
              <a:t>In a 2020 NY Times article, kihana miraya ross chronicles the realities of anti-Blackness. </a:t>
            </a:r>
            <a:r>
              <a:rPr>
                <a:hlinkClick r:id="rId2"/>
              </a:rPr>
              <a:t>ross (2020)</a:t>
            </a:r>
            <a:r>
              <a:rPr/>
              <a:t> deals with the related but differing functions of racism and anti-Blackness.</a:t>
            </a:r>
          </a:p>
          <a:p>
            <a:pPr lvl="0"/>
            <a:r>
              <a:rPr/>
              <a:t>ross notes that “‘racism’ fails to fully capture what black people in this country are facing.”</a:t>
            </a:r>
          </a:p>
          <a:p>
            <a:pPr lvl="0"/>
            <a:r>
              <a:rPr/>
              <a:t>ross continues by noting that “Anti-blackness is one way some black scholars have articulated what it means to be marked as black in an anti-black world.”</a:t>
            </a:r>
          </a:p>
          <a:p>
            <a:pPr lvl="0"/>
            <a:r>
              <a:rPr/>
              <a:t>Broadly, ross defines anti-Blackness as society’s inability to recognize Black people’s humanity.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FBB9D-1F6D-0FC7-0689-8914FE818EF1}"/>
              </a:ext>
            </a:extLst>
          </p:cNvPr>
          <p:cNvSpPr>
            <a:spLocks noGrp="1"/>
          </p:cNvSpPr>
          <p:nvPr>
            <p:ph type="title"/>
          </p:nvPr>
        </p:nvSpPr>
        <p:spPr/>
        <p:txBody>
          <a:bodyPr/>
          <a:lstStyle/>
          <a:p>
            <a:pPr lvl="0" indent="0" marL="0">
              <a:buNone/>
            </a:pPr>
            <a:r>
              <a:rPr/>
              <a:t>Broad Implications</a:t>
            </a:r>
          </a:p>
        </p:txBody>
      </p:sp>
      <p:sp>
        <p:nvSpPr>
          <p:cNvPr id="3" name="Content Placeholder 2">
            <a:extLst>
              <a:ext uri="{FF2B5EF4-FFF2-40B4-BE49-F238E27FC236}">
                <a16:creationId xmlns:a16="http://schemas.microsoft.com/office/drawing/2014/main" id="{38E21915-03DD-6A2D-69BE-2E0D0E629C7C}"/>
              </a:ext>
            </a:extLst>
          </p:cNvPr>
          <p:cNvSpPr>
            <a:spLocks noGrp="1"/>
          </p:cNvSpPr>
          <p:nvPr>
            <p:ph idx="1"/>
          </p:nvPr>
        </p:nvSpPr>
        <p:spPr/>
        <p:txBody>
          <a:bodyPr/>
          <a:lstStyle/>
          <a:p>
            <a:pPr lvl="0"/>
            <a:r>
              <a:rPr/>
              <a:t>K-12 teaching and learning</a:t>
            </a:r>
          </a:p>
          <a:p>
            <a:pPr lvl="1"/>
            <a:r>
              <a:rPr/>
              <a:t>This also exposes students to a diversity of problems and methods to solve those problems.</a:t>
            </a:r>
          </a:p>
          <a:p>
            <a:pPr lvl="0"/>
            <a:r>
              <a:rPr/>
              <a:t>Computationally-focused research and training in higher education</a:t>
            </a:r>
          </a:p>
          <a:p>
            <a:pPr lvl="1"/>
            <a:r>
              <a:rPr/>
              <a:t>Provides an equitable pathway and entry into “high information, high density” conversations.</a:t>
            </a:r>
          </a:p>
          <a:p>
            <a:pPr lvl="0"/>
            <a:r>
              <a:rPr/>
              <a:t>Industry and professional organizations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FBB9D-1F6D-0FC7-0689-8914FE818EF1}"/>
              </a:ext>
            </a:extLst>
          </p:cNvPr>
          <p:cNvSpPr>
            <a:spLocks noGrp="1"/>
          </p:cNvSpPr>
          <p:nvPr>
            <p:ph type="title"/>
          </p:nvPr>
        </p:nvSpPr>
        <p:spPr/>
        <p:txBody>
          <a:bodyPr/>
          <a:lstStyle/>
          <a:p>
            <a:pPr lvl="0" indent="0" marL="0">
              <a:buNone/>
            </a:pPr>
            <a:r>
              <a:rPr/>
              <a:t>Gratitude for your time.</a:t>
            </a:r>
          </a:p>
        </p:txBody>
      </p:sp>
      <p:sp>
        <p:nvSpPr>
          <p:cNvPr id="3" name="Content Placeholder 2">
            <a:extLst>
              <a:ext uri="{FF2B5EF4-FFF2-40B4-BE49-F238E27FC236}">
                <a16:creationId xmlns:a16="http://schemas.microsoft.com/office/drawing/2014/main" id="{38E21915-03DD-6A2D-69BE-2E0D0E629C7C}"/>
              </a:ext>
            </a:extLst>
          </p:cNvPr>
          <p:cNvSpPr>
            <a:spLocks noGrp="1"/>
          </p:cNvSpPr>
          <p:nvPr>
            <p:ph idx="1"/>
          </p:nvPr>
        </p:nvSpPr>
        <p:spPr/>
        <p:txBody>
          <a:bodyPr/>
          <a:lstStyle/>
          <a:p>
            <a:pPr lvl="0" indent="0" marL="0">
              <a:buNone/>
            </a:pPr>
            <a:r>
              <a:rPr/>
              <a:t>. . .</a:t>
            </a:r>
          </a:p>
          <a:p>
            <a:pPr lvl="0" indent="0" marL="0">
              <a:buNone/>
            </a:pPr>
            <a:r>
              <a:rPr/>
              <a:t>Thank you for joining us and citing today’s presentation.</a:t>
            </a:r>
          </a:p>
          <a:p>
            <a:pPr lvl="0" indent="0" marL="0">
              <a:buNone/>
            </a:pPr>
            <a:r>
              <a:rPr/>
              <a:t>Alexander, N., Davis, K., Ghali, B., Stewart, Q., &amp; La Cour, G. (2024, April 26). The Principles of Reconstruction: Still a Viable Route to Full Citizenship. </a:t>
            </a:r>
            <a:r>
              <a:rPr i="1"/>
              <a:t>The 2024 Bob Moses Conference</a:t>
            </a:r>
            <a:r>
              <a:rPr/>
              <a:t>. </a:t>
            </a:r>
            <a:r>
              <a:rPr>
                <a:hlinkClick r:id="rId2"/>
              </a:rPr>
              <a:t>Online</a:t>
            </a:r>
            <a: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Wells: Race and State Violence in the United States from 1892</dc:title>
  <dc:creator/>
  <cp:keywords/>
  <dcterms:created xsi:type="dcterms:W3CDTF">2024-08-13T00:51:58Z</dcterms:created>
  <dcterms:modified xsi:type="dcterms:W3CDTF">2024-08-13T00:51:58Z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y fmtid="{D5CDD505-2E9C-101B-9397-08002B2CF9AE}" pid="3" name="subtitle">
    <vt:lpwstr>Quantitative Histories Workshop</vt:lpwstr>
  </property>
</Properties>
</file>