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>
        <p:scale>
          <a:sx n="140" d="100"/>
          <a:sy n="140" d="100"/>
        </p:scale>
        <p:origin x="10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862D8-BFEB-404B-9A22-36847F64AA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A996A5-225D-4A9E-836F-066FF49055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F316C-264F-4646-89F6-14A177EFE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A212-D1FA-42EA-B473-86AC22356D1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94AAD-75A1-455E-AEF2-B1E10D2F4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445A80-F9DE-44D8-A16A-B52C01E48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B6AD-E744-4231-8F30-0DB0E395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9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239BB-F746-46F6-862E-C34ACD2D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2A689C-1A6D-48CE-938F-45653BC44C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7A5845-B383-4550-810C-DF2129EF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A212-D1FA-42EA-B473-86AC22356D1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632D0-2388-4794-A2D4-D093AF21F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4AE715-1704-4220-9ACB-B0B226CC4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B6AD-E744-4231-8F30-0DB0E395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3116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968507-D357-44BA-934A-7D47C99290E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1EF538-F0EF-4280-8643-CDCF047BB5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3FF3B-E7AB-4D01-BDBC-AA468DE03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A212-D1FA-42EA-B473-86AC22356D1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661C91-06D0-4F23-89E3-BF2AD6F9D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85D4F2-6DEB-4D3B-871D-7AAA079EE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B6AD-E744-4231-8F30-0DB0E395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239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A8EEA-AFE6-44B1-B192-64801733E4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F57D4B-9564-48C6-859A-67EB2D768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738472-A217-4F7E-AEC5-35E78FF70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A212-D1FA-42EA-B473-86AC22356D1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230940-86CD-4691-9327-EE7C874322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9B3E2-219F-44F4-AB12-4B4804FB5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B6AD-E744-4231-8F30-0DB0E395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34023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730F91-BE82-47ED-A20E-3C6ADF8830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2653D-92A9-4D9B-8E73-A4CE41CE64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FDB5F7-1BDA-471B-89F6-8C7E1DC54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A212-D1FA-42EA-B473-86AC22356D1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022D8F-7195-47B7-B8AF-4860ACD50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EAF48E-7C2F-4D7A-82DB-46FB88E4F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B6AD-E744-4231-8F30-0DB0E395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1506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78D31-87DF-4BAC-B355-FC9110BD9E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54D1D-0B67-4F5C-9F23-81AC7005A8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78A57E-7590-4146-96F8-DD2867BC40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3DE4-A2A2-40CA-A950-E2B67856AB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A212-D1FA-42EA-B473-86AC22356D1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D41A1-D78F-4D92-8B9A-4AC51E01DB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04EFD-88D1-4453-81D8-C0C640523E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B6AD-E744-4231-8F30-0DB0E395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04235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BADB0-D218-40CF-9C17-90E4051E58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BC353-A395-4E55-8F6E-42078616F4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AD0535-D6F0-418C-B54A-517600C98B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A813B2-C3C8-474F-A209-FEDF60BCAB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EF5FC8-4AE9-40FE-8662-070678016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8C9C5-20F2-450E-B83A-4AF5F31F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A212-D1FA-42EA-B473-86AC22356D1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5C27AFF-171B-482E-8E68-016CA5CED7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A1FB26-9FC0-4A04-97AF-294DF82E2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B6AD-E744-4231-8F30-0DB0E395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3078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D6FA0D-19F2-4F6E-925F-C68DADE674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91B5634-2BF2-415D-986B-D91F50F08F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A212-D1FA-42EA-B473-86AC22356D1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E07673-96EC-4C30-AF42-2A7DE09724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5E303B-63D3-4D0C-9FDD-EE064EFD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B6AD-E744-4231-8F30-0DB0E395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90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1337A74-9E6B-419F-B010-6C82DF8BD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A212-D1FA-42EA-B473-86AC22356D1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4B732B-07C8-40B1-BD0E-F679297B0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8C2F8-C535-4F78-AEFD-51E3A404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B6AD-E744-4231-8F30-0DB0E395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356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D3B97-63ED-452A-AD32-7A2D91566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C27693-5A66-44C0-8156-3440DDC603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591D4D-D4CD-4E9D-9C9A-5CBC79205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A3E2EF-660B-4EEA-B8F0-36360E74B4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A212-D1FA-42EA-B473-86AC22356D1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C6F06-3D45-49BF-AA94-35D93E9B0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8DA56-BB6E-4370-AFA4-4254620BCF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B6AD-E744-4231-8F30-0DB0E395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702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9BC04-574E-412F-8A16-5BCF13DC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EDA635-AB51-49AD-9E55-67EBCC88320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DBB84F-6748-4275-AC79-9E59DE3276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242321-ABE0-43B2-A24A-91698878E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6DA212-D1FA-42EA-B473-86AC22356D1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4C1332-2AA7-4EEB-9192-747532AD5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4CF6E7-41C0-4CBE-B303-D4DFFDA7C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A9B6AD-E744-4231-8F30-0DB0E395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574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756134-9A43-4D57-952C-733931D2A1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45042B-7E8D-49C7-9B68-B556F4051E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B05760-3C47-45F9-9807-FCDB44D538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6DA212-D1FA-42EA-B473-86AC22356D1F}" type="datetimeFigureOut">
              <a:rPr lang="en-US" smtClean="0"/>
              <a:t>7/30/2020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4C6A8-041B-4B6C-8AC3-A18A1A44B0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23C53A-6EBD-457E-95F4-FC94F04FD8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A9B6AD-E744-4231-8F30-0DB0E395A9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550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025F1F4-3E74-498A-B726-FDD51B4559A6}"/>
              </a:ext>
            </a:extLst>
          </p:cNvPr>
          <p:cNvSpPr txBox="1"/>
          <p:nvPr/>
        </p:nvSpPr>
        <p:spPr>
          <a:xfrm>
            <a:off x="886443" y="1585519"/>
            <a:ext cx="95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Private </a:t>
            </a:r>
          </a:p>
          <a:p>
            <a:r>
              <a:rPr lang="de-DE" b="1" dirty="0"/>
              <a:t>Equity </a:t>
            </a:r>
          </a:p>
          <a:p>
            <a:r>
              <a:rPr lang="de-DE" b="1" dirty="0"/>
              <a:t>Cash </a:t>
            </a:r>
          </a:p>
          <a:p>
            <a:r>
              <a:rPr lang="de-DE" b="1" dirty="0" err="1"/>
              <a:t>Flows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83D0B5-D350-4E61-A90D-F9992FAE0302}"/>
              </a:ext>
            </a:extLst>
          </p:cNvPr>
          <p:cNvSpPr txBox="1"/>
          <p:nvPr/>
        </p:nvSpPr>
        <p:spPr>
          <a:xfrm>
            <a:off x="5931366" y="1644942"/>
            <a:ext cx="1668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Public</a:t>
            </a:r>
          </a:p>
          <a:p>
            <a:r>
              <a:rPr lang="de-DE" b="1" dirty="0"/>
              <a:t>Market</a:t>
            </a:r>
          </a:p>
          <a:p>
            <a:r>
              <a:rPr lang="de-DE" b="1" dirty="0" err="1"/>
              <a:t>Factor</a:t>
            </a:r>
            <a:endParaRPr lang="de-DE" b="1" dirty="0"/>
          </a:p>
          <a:p>
            <a:r>
              <a:rPr lang="de-DE" b="1" dirty="0" err="1"/>
              <a:t>Exposure</a:t>
            </a:r>
            <a:endParaRPr lang="de-DE" b="1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F1647A46-102E-4357-9303-286C149814DD}"/>
              </a:ext>
            </a:extLst>
          </p:cNvPr>
          <p:cNvSpPr/>
          <p:nvPr/>
        </p:nvSpPr>
        <p:spPr>
          <a:xfrm>
            <a:off x="1837189" y="1747708"/>
            <a:ext cx="699086" cy="19434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825A179C-212E-4287-9D2B-F679D62F1950}"/>
              </a:ext>
            </a:extLst>
          </p:cNvPr>
          <p:cNvSpPr/>
          <p:nvPr/>
        </p:nvSpPr>
        <p:spPr>
          <a:xfrm>
            <a:off x="1837189" y="1979803"/>
            <a:ext cx="699086" cy="19434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C1DAC107-C19C-41E6-B5E8-64507A017997}"/>
              </a:ext>
            </a:extLst>
          </p:cNvPr>
          <p:cNvSpPr/>
          <p:nvPr/>
        </p:nvSpPr>
        <p:spPr>
          <a:xfrm>
            <a:off x="1837189" y="2211898"/>
            <a:ext cx="699086" cy="19434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AB8E87A5-4F27-4828-9314-7A93F8463B3D}"/>
              </a:ext>
            </a:extLst>
          </p:cNvPr>
          <p:cNvSpPr/>
          <p:nvPr/>
        </p:nvSpPr>
        <p:spPr>
          <a:xfrm>
            <a:off x="1837189" y="2453779"/>
            <a:ext cx="699086" cy="194344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469CD07-66DB-401A-82CD-0C7F4B0199C6}"/>
              </a:ext>
            </a:extLst>
          </p:cNvPr>
          <p:cNvSpPr txBox="1"/>
          <p:nvPr/>
        </p:nvSpPr>
        <p:spPr>
          <a:xfrm>
            <a:off x="2611776" y="1593909"/>
            <a:ext cx="1543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Stochastic</a:t>
            </a:r>
            <a:endParaRPr lang="de-DE" dirty="0"/>
          </a:p>
          <a:p>
            <a:r>
              <a:rPr lang="de-DE" dirty="0"/>
              <a:t>Discount</a:t>
            </a:r>
          </a:p>
          <a:p>
            <a:r>
              <a:rPr lang="de-DE" dirty="0" err="1"/>
              <a:t>Factor</a:t>
            </a:r>
            <a:endParaRPr lang="de-DE" dirty="0"/>
          </a:p>
          <a:p>
            <a:r>
              <a:rPr lang="de-DE" dirty="0"/>
              <a:t>Ensemble</a:t>
            </a:r>
            <a:endParaRPr lang="en-US" dirty="0"/>
          </a:p>
        </p:txBody>
      </p: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F8DAC3F2-EDE9-436A-80E0-9DCFEDA89E45}"/>
              </a:ext>
            </a:extLst>
          </p:cNvPr>
          <p:cNvSpPr/>
          <p:nvPr/>
        </p:nvSpPr>
        <p:spPr>
          <a:xfrm>
            <a:off x="3820855" y="1880018"/>
            <a:ext cx="2059828" cy="91421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A97AD24-A617-4E5E-AD82-B9AA305BCC3C}"/>
              </a:ext>
            </a:extLst>
          </p:cNvPr>
          <p:cNvSpPr txBox="1"/>
          <p:nvPr/>
        </p:nvSpPr>
        <p:spPr>
          <a:xfrm>
            <a:off x="3770172" y="2163570"/>
            <a:ext cx="1939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Model </a:t>
            </a:r>
            <a:r>
              <a:rPr lang="de-DE" sz="1400" dirty="0" err="1"/>
              <a:t>Combination</a:t>
            </a:r>
            <a:endParaRPr lang="de-DE" sz="14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D325760-71A3-49FC-A513-2A2136732CF4}"/>
              </a:ext>
            </a:extLst>
          </p:cNvPr>
          <p:cNvSpPr txBox="1"/>
          <p:nvPr/>
        </p:nvSpPr>
        <p:spPr>
          <a:xfrm>
            <a:off x="3800273" y="1759278"/>
            <a:ext cx="157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Model </a:t>
            </a:r>
            <a:r>
              <a:rPr lang="de-DE" sz="1400" dirty="0" err="1"/>
              <a:t>Selection</a:t>
            </a:r>
            <a:endParaRPr lang="de-DE" sz="1400" dirty="0"/>
          </a:p>
        </p:txBody>
      </p:sp>
      <p:sp>
        <p:nvSpPr>
          <p:cNvPr id="26" name="Arrow: Bent-Up 25">
            <a:extLst>
              <a:ext uri="{FF2B5EF4-FFF2-40B4-BE49-F238E27FC236}">
                <a16:creationId xmlns:a16="http://schemas.microsoft.com/office/drawing/2014/main" id="{B25313CB-EFA5-43D4-962C-D7EAC5AB391C}"/>
              </a:ext>
            </a:extLst>
          </p:cNvPr>
          <p:cNvSpPr/>
          <p:nvPr/>
        </p:nvSpPr>
        <p:spPr>
          <a:xfrm>
            <a:off x="3820855" y="1247861"/>
            <a:ext cx="1610688" cy="794162"/>
          </a:xfrm>
          <a:prstGeom prst="bentUpArrow">
            <a:avLst>
              <a:gd name="adj1" fmla="val 30282"/>
              <a:gd name="adj2" fmla="val 25000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&quot;Not Allowed&quot; Symbol 26">
            <a:extLst>
              <a:ext uri="{FF2B5EF4-FFF2-40B4-BE49-F238E27FC236}">
                <a16:creationId xmlns:a16="http://schemas.microsoft.com/office/drawing/2014/main" id="{C955422D-9AE0-4EB6-8971-60A680E102F9}"/>
              </a:ext>
            </a:extLst>
          </p:cNvPr>
          <p:cNvSpPr/>
          <p:nvPr/>
        </p:nvSpPr>
        <p:spPr>
          <a:xfrm>
            <a:off x="4943048" y="634148"/>
            <a:ext cx="580774" cy="542365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86A8007-662B-40EA-A07D-EFA1339073B8}"/>
              </a:ext>
            </a:extLst>
          </p:cNvPr>
          <p:cNvSpPr txBox="1"/>
          <p:nvPr/>
        </p:nvSpPr>
        <p:spPr>
          <a:xfrm>
            <a:off x="5529415" y="658189"/>
            <a:ext cx="166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Overfitting</a:t>
            </a:r>
            <a:endParaRPr lang="de-DE" dirty="0"/>
          </a:p>
        </p:txBody>
      </p:sp>
      <p:sp>
        <p:nvSpPr>
          <p:cNvPr id="29" name="Thought Bubble: Cloud 28">
            <a:extLst>
              <a:ext uri="{FF2B5EF4-FFF2-40B4-BE49-F238E27FC236}">
                <a16:creationId xmlns:a16="http://schemas.microsoft.com/office/drawing/2014/main" id="{39B50C5E-362A-4CEC-904F-3C8CEAC01A9D}"/>
              </a:ext>
            </a:extLst>
          </p:cNvPr>
          <p:cNvSpPr/>
          <p:nvPr/>
        </p:nvSpPr>
        <p:spPr>
          <a:xfrm>
            <a:off x="2700596" y="634148"/>
            <a:ext cx="1454754" cy="809051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0836F60D-25CF-4D4A-A07B-396ADE5F2904}"/>
              </a:ext>
            </a:extLst>
          </p:cNvPr>
          <p:cNvSpPr txBox="1"/>
          <p:nvPr/>
        </p:nvSpPr>
        <p:spPr>
          <a:xfrm>
            <a:off x="2907919" y="720943"/>
            <a:ext cx="157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Many </a:t>
            </a:r>
            <a:r>
              <a:rPr lang="de-DE" sz="1600" dirty="0" err="1"/>
              <a:t>weak</a:t>
            </a:r>
            <a:endParaRPr lang="de-DE" sz="1600" dirty="0"/>
          </a:p>
          <a:p>
            <a:r>
              <a:rPr lang="de-DE" sz="1600" dirty="0" err="1"/>
              <a:t>models</a:t>
            </a:r>
            <a:endParaRPr lang="de-DE" sz="1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AA9CF29-BF57-4A52-B983-628387FEF036}"/>
              </a:ext>
            </a:extLst>
          </p:cNvPr>
          <p:cNvSpPr txBox="1"/>
          <p:nvPr/>
        </p:nvSpPr>
        <p:spPr>
          <a:xfrm>
            <a:off x="886443" y="4519510"/>
            <a:ext cx="95074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Private </a:t>
            </a:r>
          </a:p>
          <a:p>
            <a:r>
              <a:rPr lang="de-DE" b="1" dirty="0"/>
              <a:t>Equity </a:t>
            </a:r>
          </a:p>
          <a:p>
            <a:r>
              <a:rPr lang="de-DE" b="1" dirty="0"/>
              <a:t>Cash </a:t>
            </a:r>
          </a:p>
          <a:p>
            <a:r>
              <a:rPr lang="de-DE" b="1" dirty="0" err="1"/>
              <a:t>Flows</a:t>
            </a:r>
            <a:endParaRPr lang="en-US" b="1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024873B-182F-4528-ABA7-69211D55F5EE}"/>
              </a:ext>
            </a:extLst>
          </p:cNvPr>
          <p:cNvSpPr txBox="1"/>
          <p:nvPr/>
        </p:nvSpPr>
        <p:spPr>
          <a:xfrm>
            <a:off x="6829715" y="4582260"/>
            <a:ext cx="166801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b="1" dirty="0"/>
              <a:t>Public</a:t>
            </a:r>
          </a:p>
          <a:p>
            <a:r>
              <a:rPr lang="de-DE" b="1" dirty="0"/>
              <a:t>Market</a:t>
            </a:r>
          </a:p>
          <a:p>
            <a:r>
              <a:rPr lang="de-DE" b="1" dirty="0" err="1"/>
              <a:t>Factor</a:t>
            </a:r>
            <a:endParaRPr lang="de-DE" b="1" dirty="0"/>
          </a:p>
          <a:p>
            <a:r>
              <a:rPr lang="de-DE" b="1" dirty="0" err="1"/>
              <a:t>Exposure</a:t>
            </a:r>
            <a:endParaRPr lang="de-DE" b="1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BF265A2-6F74-43AE-B1C9-0CB0D56B5610}"/>
              </a:ext>
            </a:extLst>
          </p:cNvPr>
          <p:cNvSpPr txBox="1"/>
          <p:nvPr/>
        </p:nvSpPr>
        <p:spPr>
          <a:xfrm>
            <a:off x="3510125" y="4531227"/>
            <a:ext cx="154357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Stochastic</a:t>
            </a:r>
            <a:endParaRPr lang="de-DE" dirty="0"/>
          </a:p>
          <a:p>
            <a:r>
              <a:rPr lang="de-DE" dirty="0"/>
              <a:t>Discount</a:t>
            </a:r>
          </a:p>
          <a:p>
            <a:r>
              <a:rPr lang="de-DE" dirty="0" err="1"/>
              <a:t>Factor</a:t>
            </a:r>
            <a:endParaRPr lang="de-DE" dirty="0"/>
          </a:p>
          <a:p>
            <a:r>
              <a:rPr lang="de-DE" dirty="0"/>
              <a:t>Ensemble</a:t>
            </a:r>
            <a:endParaRPr lang="en-US" dirty="0"/>
          </a:p>
        </p:txBody>
      </p:sp>
      <p:sp>
        <p:nvSpPr>
          <p:cNvPr id="39" name="Arrow: Right 38">
            <a:extLst>
              <a:ext uri="{FF2B5EF4-FFF2-40B4-BE49-F238E27FC236}">
                <a16:creationId xmlns:a16="http://schemas.microsoft.com/office/drawing/2014/main" id="{7EFF2748-C3FE-485D-8720-CB6E51D6CC46}"/>
              </a:ext>
            </a:extLst>
          </p:cNvPr>
          <p:cNvSpPr/>
          <p:nvPr/>
        </p:nvSpPr>
        <p:spPr>
          <a:xfrm>
            <a:off x="4719204" y="4817336"/>
            <a:ext cx="2059828" cy="914219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7208A15-877F-4841-87B2-DCD773261E4F}"/>
              </a:ext>
            </a:extLst>
          </p:cNvPr>
          <p:cNvSpPr txBox="1"/>
          <p:nvPr/>
        </p:nvSpPr>
        <p:spPr>
          <a:xfrm>
            <a:off x="4668521" y="5100888"/>
            <a:ext cx="193925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Model </a:t>
            </a:r>
            <a:r>
              <a:rPr lang="de-DE" sz="1400" dirty="0" err="1"/>
              <a:t>Combination</a:t>
            </a:r>
            <a:endParaRPr lang="de-DE" sz="14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B27F0A6-FB32-4C4E-B560-24826DC73A2C}"/>
              </a:ext>
            </a:extLst>
          </p:cNvPr>
          <p:cNvSpPr txBox="1"/>
          <p:nvPr/>
        </p:nvSpPr>
        <p:spPr>
          <a:xfrm>
            <a:off x="4698622" y="4704985"/>
            <a:ext cx="157254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Model </a:t>
            </a:r>
            <a:r>
              <a:rPr lang="de-DE" sz="1400" dirty="0" err="1"/>
              <a:t>Selection</a:t>
            </a:r>
            <a:endParaRPr lang="de-DE" sz="1400" dirty="0"/>
          </a:p>
        </p:txBody>
      </p:sp>
      <p:sp>
        <p:nvSpPr>
          <p:cNvPr id="42" name="Arrow: Bent-Up 41">
            <a:extLst>
              <a:ext uri="{FF2B5EF4-FFF2-40B4-BE49-F238E27FC236}">
                <a16:creationId xmlns:a16="http://schemas.microsoft.com/office/drawing/2014/main" id="{7B6D14E4-4CCD-4CA8-984E-7E1CD4AABF74}"/>
              </a:ext>
            </a:extLst>
          </p:cNvPr>
          <p:cNvSpPr/>
          <p:nvPr/>
        </p:nvSpPr>
        <p:spPr>
          <a:xfrm>
            <a:off x="4719204" y="4185179"/>
            <a:ext cx="1602646" cy="794162"/>
          </a:xfrm>
          <a:prstGeom prst="bentUpArrow">
            <a:avLst>
              <a:gd name="adj1" fmla="val 30282"/>
              <a:gd name="adj2" fmla="val 25000"/>
              <a:gd name="adj3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&quot;Not Allowed&quot; Symbol 42">
            <a:extLst>
              <a:ext uri="{FF2B5EF4-FFF2-40B4-BE49-F238E27FC236}">
                <a16:creationId xmlns:a16="http://schemas.microsoft.com/office/drawing/2014/main" id="{D0A1CD6E-C7E0-4647-B9AB-C71D64DB38CD}"/>
              </a:ext>
            </a:extLst>
          </p:cNvPr>
          <p:cNvSpPr/>
          <p:nvPr/>
        </p:nvSpPr>
        <p:spPr>
          <a:xfrm>
            <a:off x="5841397" y="3571466"/>
            <a:ext cx="580774" cy="542365"/>
          </a:xfrm>
          <a:prstGeom prst="noSmoking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699B5E4-ECA9-45A3-85D9-B0CE7F2985D9}"/>
              </a:ext>
            </a:extLst>
          </p:cNvPr>
          <p:cNvSpPr txBox="1"/>
          <p:nvPr/>
        </p:nvSpPr>
        <p:spPr>
          <a:xfrm>
            <a:off x="6427764" y="3595507"/>
            <a:ext cx="166801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Overfitting</a:t>
            </a:r>
            <a:endParaRPr lang="de-DE" dirty="0"/>
          </a:p>
        </p:txBody>
      </p:sp>
      <p:sp>
        <p:nvSpPr>
          <p:cNvPr id="45" name="Thought Bubble: Cloud 44">
            <a:extLst>
              <a:ext uri="{FF2B5EF4-FFF2-40B4-BE49-F238E27FC236}">
                <a16:creationId xmlns:a16="http://schemas.microsoft.com/office/drawing/2014/main" id="{EDA5DE58-00CB-49F7-9637-A18F52BBDE84}"/>
              </a:ext>
            </a:extLst>
          </p:cNvPr>
          <p:cNvSpPr/>
          <p:nvPr/>
        </p:nvSpPr>
        <p:spPr>
          <a:xfrm>
            <a:off x="3598945" y="3571466"/>
            <a:ext cx="1454754" cy="809051"/>
          </a:xfrm>
          <a:prstGeom prst="cloudCallou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5CD6474-7C8D-4138-AEA9-1A41BB4C607A}"/>
              </a:ext>
            </a:extLst>
          </p:cNvPr>
          <p:cNvSpPr txBox="1"/>
          <p:nvPr/>
        </p:nvSpPr>
        <p:spPr>
          <a:xfrm>
            <a:off x="3806268" y="3658261"/>
            <a:ext cx="157254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600" dirty="0"/>
              <a:t>Many </a:t>
            </a:r>
            <a:r>
              <a:rPr lang="de-DE" sz="1600" dirty="0" err="1"/>
              <a:t>weak</a:t>
            </a:r>
            <a:endParaRPr lang="de-DE" sz="1600" dirty="0"/>
          </a:p>
          <a:p>
            <a:r>
              <a:rPr lang="de-DE" sz="1600" dirty="0" err="1"/>
              <a:t>models</a:t>
            </a:r>
            <a:endParaRPr lang="de-DE" sz="16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6550A0A9-6684-421E-AF0A-67CEE8EF35E7}"/>
              </a:ext>
            </a:extLst>
          </p:cNvPr>
          <p:cNvSpPr txBox="1"/>
          <p:nvPr/>
        </p:nvSpPr>
        <p:spPr>
          <a:xfrm>
            <a:off x="1967454" y="4762059"/>
            <a:ext cx="889761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Estimate</a:t>
            </a:r>
            <a:r>
              <a:rPr lang="de-DE" sz="1400" dirty="0"/>
              <a:t> </a:t>
            </a:r>
          </a:p>
          <a:p>
            <a:r>
              <a:rPr lang="de-DE" sz="1400" dirty="0"/>
              <a:t>potential</a:t>
            </a:r>
          </a:p>
          <a:p>
            <a:r>
              <a:rPr lang="de-DE" sz="1400" dirty="0" err="1"/>
              <a:t>models</a:t>
            </a:r>
            <a:endParaRPr lang="de-DE" sz="1400" dirty="0"/>
          </a:p>
        </p:txBody>
      </p:sp>
      <p:sp>
        <p:nvSpPr>
          <p:cNvPr id="50" name="Arrow: Right 49">
            <a:extLst>
              <a:ext uri="{FF2B5EF4-FFF2-40B4-BE49-F238E27FC236}">
                <a16:creationId xmlns:a16="http://schemas.microsoft.com/office/drawing/2014/main" id="{06C046DC-1827-415C-9C99-3B911EDAB491}"/>
              </a:ext>
            </a:extLst>
          </p:cNvPr>
          <p:cNvSpPr/>
          <p:nvPr/>
        </p:nvSpPr>
        <p:spPr>
          <a:xfrm>
            <a:off x="1749267" y="4497404"/>
            <a:ext cx="1760857" cy="1267974"/>
          </a:xfrm>
          <a:prstGeom prst="rightArrow">
            <a:avLst>
              <a:gd name="adj1" fmla="val 61815"/>
              <a:gd name="adj2" fmla="val 50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1" name="Speech Bubble: Rectangle 50">
            <a:extLst>
              <a:ext uri="{FF2B5EF4-FFF2-40B4-BE49-F238E27FC236}">
                <a16:creationId xmlns:a16="http://schemas.microsoft.com/office/drawing/2014/main" id="{79D7953D-E94C-4C21-99E3-B484484160E2}"/>
              </a:ext>
            </a:extLst>
          </p:cNvPr>
          <p:cNvSpPr/>
          <p:nvPr/>
        </p:nvSpPr>
        <p:spPr>
          <a:xfrm>
            <a:off x="1323225" y="687558"/>
            <a:ext cx="950746" cy="776415"/>
          </a:xfrm>
          <a:prstGeom prst="wedgeRectCallout">
            <a:avLst>
              <a:gd name="adj1" fmla="val 30020"/>
              <a:gd name="adj2" fmla="val 73461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4DB5958A-18A1-49E4-B7C3-3868A5177BA2}"/>
              </a:ext>
            </a:extLst>
          </p:cNvPr>
          <p:cNvSpPr txBox="1"/>
          <p:nvPr/>
        </p:nvSpPr>
        <p:spPr>
          <a:xfrm>
            <a:off x="1380209" y="694382"/>
            <a:ext cx="95074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 err="1"/>
              <a:t>Estimate</a:t>
            </a:r>
            <a:r>
              <a:rPr lang="de-DE" sz="1400" dirty="0"/>
              <a:t> potential</a:t>
            </a:r>
          </a:p>
          <a:p>
            <a:r>
              <a:rPr lang="de-DE" sz="1400" dirty="0" err="1"/>
              <a:t>models</a:t>
            </a:r>
            <a:endParaRPr lang="de-DE" sz="1400" dirty="0"/>
          </a:p>
        </p:txBody>
      </p:sp>
    </p:spTree>
    <p:extLst>
      <p:ext uri="{BB962C8B-B14F-4D97-AF65-F5344CB8AC3E}">
        <p14:creationId xmlns:p14="http://schemas.microsoft.com/office/powerpoint/2010/main" val="2286674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Microsoft Office PowerPoint</Application>
  <PresentationFormat>Widescreen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Tausch</dc:creator>
  <cp:lastModifiedBy>Christian Tausch</cp:lastModifiedBy>
  <cp:revision>10</cp:revision>
  <dcterms:created xsi:type="dcterms:W3CDTF">2020-07-30T11:13:08Z</dcterms:created>
  <dcterms:modified xsi:type="dcterms:W3CDTF">2020-07-30T15:32:28Z</dcterms:modified>
</cp:coreProperties>
</file>