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handoutMasterIdLst>
    <p:handoutMasterId r:id="rId9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7" r:id="rId82"/>
    <p:sldId id="348" r:id="rId83"/>
    <p:sldId id="349" r:id="rId84"/>
    <p:sldId id="350" r:id="rId85"/>
    <p:sldId id="351" r:id="rId86"/>
    <p:sldId id="354" r:id="rId87"/>
    <p:sldId id="355" r:id="rId88"/>
    <p:sldId id="356" r:id="rId89"/>
    <p:sldId id="357" r:id="rId90"/>
    <p:sldId id="358" r:id="rId91"/>
    <p:sldId id="359" r:id="rId92"/>
    <p:sldId id="360" r:id="rId93"/>
    <p:sldId id="361" r:id="rId94"/>
    <p:sldId id="362" r:id="rId95"/>
    <p:sldId id="363" r:id="rId9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79" autoAdjust="0"/>
  </p:normalViewPr>
  <p:slideViewPr>
    <p:cSldViewPr>
      <p:cViewPr varScale="1">
        <p:scale>
          <a:sx n="88" d="100"/>
          <a:sy n="88" d="100"/>
        </p:scale>
        <p:origin x="-5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35.wmf"/><Relationship Id="rId4" Type="http://schemas.openxmlformats.org/officeDocument/2006/relationships/image" Target="../media/image4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5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43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FD751-5650-453E-9701-CAAD6EC9C9C5}" type="datetimeFigureOut">
              <a:rPr lang="ko-KR" altLang="en-US" smtClean="0"/>
              <a:pPr/>
              <a:t>2011-12-13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93617-08B6-4983-AE02-B3C7B4DE5C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C725B-D127-41BB-BC2E-7336AA2507ED}" type="datetimeFigureOut">
              <a:rPr lang="ko-KR" altLang="en-US" smtClean="0"/>
              <a:pPr/>
              <a:t>2011-12-13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DAD45-16F4-42CF-9479-DD1D91ABED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2011-12-13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 dirty="0" smtClean="0"/>
              <a:t>Course Intro - </a:t>
            </a:r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en-US" altLang="ko-KR" dirty="0" smtClean="0"/>
              <a:t>Course Intro - </a:t>
            </a:r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oeis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52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2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6.bin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72.bin"/><Relationship Id="rId4" Type="http://schemas.openxmlformats.org/officeDocument/2006/relationships/oleObject" Target="../embeddings/oleObject71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76.bin"/><Relationship Id="rId5" Type="http://schemas.openxmlformats.org/officeDocument/2006/relationships/oleObject" Target="../embeddings/oleObject75.bin"/><Relationship Id="rId4" Type="http://schemas.openxmlformats.org/officeDocument/2006/relationships/oleObject" Target="../embeddings/oleObject74.bin"/><Relationship Id="rId9" Type="http://schemas.openxmlformats.org/officeDocument/2006/relationships/oleObject" Target="../embeddings/oleObject79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295232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Sequences, Mathematical Induction, and Recursion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345704"/>
          </a:xfrm>
        </p:spPr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7859-7930-4AC3-BE75-33356E4E8C83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Reproducing rabbits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Sixth month: 8 pairs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All 3 new rabbit pairs are pregnant, as well as those not pregnant in the last month (2)</a:t>
            </a: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Seventh month: 13 pairs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All 5 new rabbit pairs are pregnant, as well as those not pregnant in the last month (3)</a:t>
            </a: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Eighth month: 21 pairs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All 8 new rabbit pairs are pregnant, as well as those not pregnant in the last month (5)</a:t>
            </a: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Ninth month: 34 pairs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All 13 new rabbit pairs are pregnant, as well as those not pregnant in the last month (8)</a:t>
            </a: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Tenth month: 55 pairs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All 21 new rabbit pairs are pregnant, as well as those not pregnant in the last month (13)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48FD-2FB2-42B6-9B34-54D306F4F115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Reproducing rabbits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Note the sequence:</a:t>
            </a:r>
          </a:p>
          <a:p>
            <a:pPr>
              <a:buFontTx/>
              <a:buNone/>
            </a:pPr>
            <a:r>
              <a:rPr lang="en-US" altLang="ko-KR">
                <a:ea typeface="굴림" charset="-127"/>
              </a:rPr>
              <a:t>		{ 1, 1, 2, 3, 5, 8, 13, 21, 34, 55, … }</a:t>
            </a:r>
          </a:p>
          <a:p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The Fibonacci sequence again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2ED7-E672-4298-AA8F-D52AEC9A8D44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Fibonacci sequence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>
                <a:ea typeface="굴림" charset="-127"/>
              </a:rPr>
              <a:t>Another application:</a:t>
            </a:r>
          </a:p>
          <a:p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  <a:p>
            <a:pPr algn="l"/>
            <a:r>
              <a:rPr lang="en-US" altLang="ko-KR" sz="2400">
                <a:ea typeface="굴림" charset="-127"/>
              </a:rPr>
              <a:t>Fibonacci references from http://en.wikipedia.org/wiki/Fibonacci_sequence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667000"/>
            <a:ext cx="4251325" cy="26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1082-BC44-4321-9324-31B8728C9D5E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Fibonacci sequence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800">
                <a:ea typeface="굴림" charset="-127"/>
              </a:rPr>
              <a:t>As the terms increase, the ratio between successive terms approaches 1.618</a:t>
            </a:r>
          </a:p>
          <a:p>
            <a:endParaRPr lang="en-US" altLang="ko-KR" sz="2800">
              <a:ea typeface="굴림" charset="-127"/>
            </a:endParaRPr>
          </a:p>
          <a:p>
            <a:endParaRPr lang="en-US" altLang="ko-KR" sz="2800">
              <a:ea typeface="굴림" charset="-127"/>
            </a:endParaRPr>
          </a:p>
          <a:p>
            <a:endParaRPr lang="en-US" altLang="ko-KR" sz="2800">
              <a:ea typeface="굴림" charset="-127"/>
            </a:endParaRPr>
          </a:p>
          <a:p>
            <a:r>
              <a:rPr lang="en-US" altLang="ko-KR" sz="2800">
                <a:ea typeface="굴림" charset="-127"/>
              </a:rPr>
              <a:t>This is called the “golden ratio”</a:t>
            </a:r>
          </a:p>
          <a:p>
            <a:pPr lvl="1"/>
            <a:r>
              <a:rPr lang="en-US" altLang="ko-KR" sz="2400">
                <a:ea typeface="굴림" charset="-127"/>
              </a:rPr>
              <a:t>Ratio of human leg length to arm length</a:t>
            </a:r>
          </a:p>
          <a:p>
            <a:pPr lvl="1"/>
            <a:r>
              <a:rPr lang="en-US" altLang="ko-KR" sz="2400">
                <a:ea typeface="굴림" charset="-127"/>
              </a:rPr>
              <a:t>Ratio of successive layers in a conch shell</a:t>
            </a:r>
          </a:p>
          <a:p>
            <a:endParaRPr lang="en-US" altLang="ko-KR" sz="2800">
              <a:ea typeface="굴림" charset="-127"/>
            </a:endParaRPr>
          </a:p>
          <a:p>
            <a:r>
              <a:rPr lang="en-US" altLang="ko-KR" sz="2400">
                <a:ea typeface="굴림" charset="-127"/>
              </a:rPr>
              <a:t>Reference: http://en.wikipedia.org/wiki/Golden_ratio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76400" y="2667000"/>
            <a:ext cx="5181600" cy="1066800"/>
            <a:chOff x="528" y="1920"/>
            <a:chExt cx="3264" cy="672"/>
          </a:xfrm>
        </p:grpSpPr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528" y="1920"/>
              <a:ext cx="3264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aphicFrame>
          <p:nvGraphicFramePr>
            <p:cNvPr id="28676" name="Object 4"/>
            <p:cNvGraphicFramePr>
              <a:graphicFrameLocks noChangeAspect="1"/>
            </p:cNvGraphicFramePr>
            <p:nvPr/>
          </p:nvGraphicFramePr>
          <p:xfrm>
            <a:off x="576" y="1968"/>
            <a:ext cx="3150" cy="576"/>
          </p:xfrm>
          <a:graphic>
            <a:graphicData uri="http://schemas.openxmlformats.org/presentationml/2006/ole">
              <p:oleObj spid="_x0000_s35842" name="Equation" r:id="rId3" imgW="2501640" imgH="4572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C9A0-E1B2-4A27-9573-29AAFB9ADB65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4000">
                <a:ea typeface="굴림" charset="-127"/>
              </a:rPr>
              <a:t>The Golden </a:t>
            </a:r>
            <a:br>
              <a:rPr lang="en-US" altLang="ko-KR" sz="4000">
                <a:ea typeface="굴림" charset="-127"/>
              </a:rPr>
            </a:br>
            <a:r>
              <a:rPr lang="en-US" altLang="ko-KR" sz="4000">
                <a:ea typeface="굴림" charset="-127"/>
              </a:rPr>
              <a:t>Ratio</a:t>
            </a:r>
          </a:p>
        </p:txBody>
      </p:sp>
      <p:pic>
        <p:nvPicPr>
          <p:cNvPr id="57348" name="Picture 4" descr="Vitruvi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1800" y="0"/>
            <a:ext cx="4902200" cy="6858000"/>
          </a:xfrm>
          <a:prstGeom prst="rect">
            <a:avLst/>
          </a:prstGeom>
          <a:noFill/>
        </p:spPr>
      </p:pic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7239000" y="3200400"/>
            <a:ext cx="0" cy="1752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4953000" y="2362200"/>
            <a:ext cx="1295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animBg="1"/>
      <p:bldP spid="573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0E89-D11E-4973-A026-9C9C98DD559C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>
                <a:ea typeface="굴림" charset="-127"/>
              </a:rPr>
              <a:t>Determining the sequence formula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800">
                <a:ea typeface="굴림" charset="-127"/>
              </a:rPr>
              <a:t>Given values in a sequence, how do you determine the formula?</a:t>
            </a:r>
          </a:p>
          <a:p>
            <a:endParaRPr lang="en-US" altLang="ko-KR" sz="2800">
              <a:ea typeface="굴림" charset="-127"/>
            </a:endParaRPr>
          </a:p>
          <a:p>
            <a:r>
              <a:rPr lang="en-US" altLang="ko-KR" sz="2800">
                <a:ea typeface="굴림" charset="-127"/>
              </a:rPr>
              <a:t>Steps to consider:</a:t>
            </a:r>
          </a:p>
          <a:p>
            <a:pPr lvl="1"/>
            <a:r>
              <a:rPr lang="en-US" altLang="ko-KR" sz="2400">
                <a:ea typeface="굴림" charset="-127"/>
              </a:rPr>
              <a:t>Is it an arithmetic progression (each term a constant amount from the last)?</a:t>
            </a:r>
          </a:p>
          <a:p>
            <a:pPr lvl="1"/>
            <a:r>
              <a:rPr lang="en-US" altLang="ko-KR" sz="2400">
                <a:ea typeface="굴림" charset="-127"/>
              </a:rPr>
              <a:t>Is it a geometric progression (each term a factor of the previous term)?</a:t>
            </a:r>
          </a:p>
          <a:p>
            <a:pPr lvl="1"/>
            <a:r>
              <a:rPr lang="en-US" altLang="ko-KR" sz="2400">
                <a:ea typeface="굴림" charset="-127"/>
              </a:rPr>
              <a:t>Does the sequence it repeat (or cycle)?</a:t>
            </a:r>
          </a:p>
          <a:p>
            <a:pPr lvl="1"/>
            <a:r>
              <a:rPr lang="en-US" altLang="ko-KR" sz="2400">
                <a:ea typeface="굴림" charset="-127"/>
              </a:rPr>
              <a:t>Does the sequence combine previous terms?</a:t>
            </a:r>
          </a:p>
          <a:p>
            <a:pPr lvl="1"/>
            <a:r>
              <a:rPr lang="en-US" altLang="ko-KR" sz="2400">
                <a:ea typeface="굴림" charset="-127"/>
              </a:rPr>
              <a:t>Are there runs of the same value?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CAEB-5A09-4CAC-A7AC-BA5E8CF8F094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>
                <a:ea typeface="굴림" charset="-127"/>
              </a:rPr>
              <a:t>Determining the sequence formula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</a:pPr>
            <a:endParaRPr lang="en-US" altLang="ko-KR" sz="2400">
              <a:ea typeface="굴림" charset="-127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en-US" altLang="ko-KR" sz="2400">
                <a:ea typeface="굴림" charset="-127"/>
              </a:rPr>
              <a:t>1, 0, 1, 1, 0, 0, 1, 1, 1, 0, 0, 0, 1, …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lang="en-US" altLang="ko-KR" sz="2000">
                <a:ea typeface="굴림" charset="-127"/>
              </a:rPr>
              <a:t>The sequence alternates 1’s and 0’s, increasing the number of 1’s and 0’s each time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en-US" altLang="ko-KR" sz="2400">
                <a:ea typeface="굴림" charset="-127"/>
              </a:rPr>
              <a:t>1, 2, 2, 3, 4, 4, 5, 6, 6, 7, 8, 8, …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lang="en-US" altLang="ko-KR" sz="2000">
                <a:ea typeface="굴림" charset="-127"/>
              </a:rPr>
              <a:t>This sequence increases by one, but repeats all even numbers once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en-US" altLang="ko-KR" sz="2400">
                <a:ea typeface="굴림" charset="-127"/>
              </a:rPr>
              <a:t>1, 0, 2, 0, 4, 0, 8, 0, 16, 0, …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lang="en-US" altLang="ko-KR" sz="2000">
                <a:ea typeface="굴림" charset="-127"/>
              </a:rPr>
              <a:t>The non-0 numbers are a geometric sequence (2</a:t>
            </a:r>
            <a:r>
              <a:rPr lang="en-US" altLang="ko-KR" sz="2000" i="1" baseline="30000">
                <a:ea typeface="굴림" charset="-127"/>
              </a:rPr>
              <a:t>n</a:t>
            </a:r>
            <a:r>
              <a:rPr lang="en-US" altLang="ko-KR" sz="2000">
                <a:ea typeface="굴림" charset="-127"/>
              </a:rPr>
              <a:t>) interspersed with zeros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en-US" altLang="ko-KR" sz="2400">
                <a:ea typeface="굴림" charset="-127"/>
              </a:rPr>
              <a:t>3, 6, 12, 24, 48, 96, 192, …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lang="en-US" altLang="ko-KR" sz="2000">
                <a:ea typeface="굴림" charset="-127"/>
              </a:rPr>
              <a:t>Each term is twice the previous: geometric progression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lang="en-US" altLang="ko-KR" sz="2000" i="1">
                <a:ea typeface="굴림" charset="-127"/>
              </a:rPr>
              <a:t>a</a:t>
            </a:r>
            <a:r>
              <a:rPr lang="en-US" altLang="ko-KR" sz="2000" i="1" baseline="-25000">
                <a:ea typeface="굴림" charset="-127"/>
              </a:rPr>
              <a:t>n</a:t>
            </a:r>
            <a:r>
              <a:rPr lang="en-US" altLang="ko-KR" sz="2000">
                <a:ea typeface="굴림" charset="-127"/>
              </a:rPr>
              <a:t> = 3*2</a:t>
            </a:r>
            <a:r>
              <a:rPr lang="en-US" altLang="ko-KR" sz="2000" i="1" baseline="30000">
                <a:ea typeface="굴림" charset="-127"/>
              </a:rPr>
              <a:t>n-1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AECB-A414-4B59-BAA6-A8E7C8B9A2BF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>
                <a:ea typeface="굴림" charset="-127"/>
              </a:rPr>
              <a:t>Determining the sequence formula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80000"/>
              </a:lnSpc>
              <a:buFont typeface="Wingdings" pitchFamily="2" charset="2"/>
              <a:buAutoNum type="alphaLcParenR" startAt="5"/>
            </a:pPr>
            <a:r>
              <a:rPr lang="en-US" altLang="ko-KR" sz="2400">
                <a:ea typeface="굴림" charset="-127"/>
              </a:rPr>
              <a:t>15, 8, 1, -6, -13, -20, -27, …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Blip>
                <a:blip r:embed="rId2"/>
              </a:buBlip>
            </a:pPr>
            <a:r>
              <a:rPr lang="en-US" altLang="ko-KR" sz="2000">
                <a:ea typeface="굴림" charset="-127"/>
              </a:rPr>
              <a:t>Each term is 7 less than the previous term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Blip>
                <a:blip r:embed="rId2"/>
              </a:buBlip>
            </a:pPr>
            <a:r>
              <a:rPr lang="en-US" altLang="ko-KR" sz="2000" i="1">
                <a:ea typeface="굴림" charset="-127"/>
              </a:rPr>
              <a:t>a</a:t>
            </a:r>
            <a:r>
              <a:rPr lang="en-US" altLang="ko-KR" sz="2000" i="1" baseline="-25000">
                <a:ea typeface="굴림" charset="-127"/>
              </a:rPr>
              <a:t>n</a:t>
            </a:r>
            <a:r>
              <a:rPr lang="en-US" altLang="ko-KR" sz="2000">
                <a:ea typeface="굴림" charset="-127"/>
              </a:rPr>
              <a:t> = 22 - 7</a:t>
            </a:r>
            <a:r>
              <a:rPr lang="en-US" altLang="ko-KR" sz="2000" i="1">
                <a:ea typeface="굴림" charset="-127"/>
              </a:rPr>
              <a:t>n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lphaLcParenR" startAt="5"/>
            </a:pPr>
            <a:r>
              <a:rPr lang="en-US" altLang="ko-KR" sz="2400">
                <a:ea typeface="굴림" charset="-127"/>
              </a:rPr>
              <a:t>3, 5, 8, 12, 17, 23, 30, 38, 47, …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Blip>
                <a:blip r:embed="rId2"/>
              </a:buBlip>
            </a:pPr>
            <a:r>
              <a:rPr lang="en-US" altLang="ko-KR" sz="2000">
                <a:ea typeface="굴림" charset="-127"/>
              </a:rPr>
              <a:t>The difference between successive terms increases by one each time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Blip>
                <a:blip r:embed="rId2"/>
              </a:buBlip>
            </a:pPr>
            <a:r>
              <a:rPr lang="en-US" altLang="ko-KR" sz="2000" i="1">
                <a:ea typeface="굴림" charset="-127"/>
              </a:rPr>
              <a:t>a</a:t>
            </a:r>
            <a:r>
              <a:rPr lang="en-US" altLang="ko-KR" sz="2000" baseline="-25000">
                <a:ea typeface="굴림" charset="-127"/>
              </a:rPr>
              <a:t>1</a:t>
            </a:r>
            <a:r>
              <a:rPr lang="en-US" altLang="ko-KR" sz="2000">
                <a:ea typeface="굴림" charset="-127"/>
              </a:rPr>
              <a:t> = 3, </a:t>
            </a:r>
            <a:r>
              <a:rPr lang="en-US" altLang="ko-KR" sz="2000" i="1">
                <a:ea typeface="굴림" charset="-127"/>
              </a:rPr>
              <a:t>a</a:t>
            </a:r>
            <a:r>
              <a:rPr lang="en-US" altLang="ko-KR" sz="2000" i="1" baseline="-25000">
                <a:ea typeface="굴림" charset="-127"/>
              </a:rPr>
              <a:t>n</a:t>
            </a:r>
            <a:r>
              <a:rPr lang="en-US" altLang="ko-KR" sz="2000">
                <a:ea typeface="굴림" charset="-127"/>
              </a:rPr>
              <a:t> = </a:t>
            </a:r>
            <a:r>
              <a:rPr lang="en-US" altLang="ko-KR" sz="2000" i="1">
                <a:ea typeface="굴림" charset="-127"/>
              </a:rPr>
              <a:t>a</a:t>
            </a:r>
            <a:r>
              <a:rPr lang="en-US" altLang="ko-KR" sz="2000" i="1" baseline="-25000">
                <a:ea typeface="굴림" charset="-127"/>
              </a:rPr>
              <a:t>n</a:t>
            </a:r>
            <a:r>
              <a:rPr lang="en-US" altLang="ko-KR" sz="2000" baseline="-25000">
                <a:ea typeface="굴림" charset="-127"/>
              </a:rPr>
              <a:t>-1</a:t>
            </a:r>
            <a:r>
              <a:rPr lang="en-US" altLang="ko-KR" sz="2000">
                <a:ea typeface="굴림" charset="-127"/>
              </a:rPr>
              <a:t> + </a:t>
            </a:r>
            <a:r>
              <a:rPr lang="en-US" altLang="ko-KR" sz="2000" i="1">
                <a:ea typeface="굴림" charset="-127"/>
              </a:rPr>
              <a:t>n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Blip>
                <a:blip r:embed="rId2"/>
              </a:buBlip>
            </a:pPr>
            <a:r>
              <a:rPr lang="en-US" altLang="ko-KR" sz="2000" i="1">
                <a:ea typeface="굴림" charset="-127"/>
              </a:rPr>
              <a:t>a</a:t>
            </a:r>
            <a:r>
              <a:rPr lang="en-US" altLang="ko-KR" sz="2000" i="1" baseline="-25000">
                <a:ea typeface="굴림" charset="-127"/>
              </a:rPr>
              <a:t>n</a:t>
            </a:r>
            <a:r>
              <a:rPr lang="en-US" altLang="ko-KR" sz="2000">
                <a:ea typeface="굴림" charset="-127"/>
              </a:rPr>
              <a:t> = </a:t>
            </a:r>
            <a:r>
              <a:rPr lang="en-US" altLang="ko-KR" sz="2000" i="1">
                <a:ea typeface="굴림" charset="-127"/>
              </a:rPr>
              <a:t>n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i="1">
                <a:ea typeface="굴림" charset="-127"/>
              </a:rPr>
              <a:t>n</a:t>
            </a:r>
            <a:r>
              <a:rPr lang="en-US" altLang="ko-KR" sz="2000">
                <a:ea typeface="굴림" charset="-127"/>
              </a:rPr>
              <a:t>+1)/2 + 2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lphaLcParenR" startAt="5"/>
            </a:pPr>
            <a:r>
              <a:rPr lang="en-US" altLang="ko-KR" sz="2400">
                <a:ea typeface="굴림" charset="-127"/>
              </a:rPr>
              <a:t>2, 16, 54, 128, 250, 432, 686, …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Blip>
                <a:blip r:embed="rId2"/>
              </a:buBlip>
            </a:pPr>
            <a:r>
              <a:rPr lang="en-US" altLang="ko-KR" sz="2000">
                <a:ea typeface="굴림" charset="-127"/>
              </a:rPr>
              <a:t>Each term is twice the cube of </a:t>
            </a:r>
            <a:r>
              <a:rPr lang="en-US" altLang="ko-KR" sz="2000" i="1">
                <a:ea typeface="굴림" charset="-127"/>
              </a:rPr>
              <a:t>n</a:t>
            </a:r>
            <a:endParaRPr lang="en-US" altLang="ko-KR" sz="2000">
              <a:ea typeface="굴림" charset="-127"/>
            </a:endParaRPr>
          </a:p>
          <a:p>
            <a:pPr marL="990600" lvl="1" indent="-533400">
              <a:lnSpc>
                <a:spcPct val="80000"/>
              </a:lnSpc>
              <a:buFont typeface="Wingdings" pitchFamily="2" charset="2"/>
              <a:buBlip>
                <a:blip r:embed="rId2"/>
              </a:buBlip>
            </a:pPr>
            <a:r>
              <a:rPr lang="en-US" altLang="ko-KR" sz="2000" i="1">
                <a:ea typeface="굴림" charset="-127"/>
              </a:rPr>
              <a:t>a</a:t>
            </a:r>
            <a:r>
              <a:rPr lang="en-US" altLang="ko-KR" sz="2000" i="1" baseline="-25000">
                <a:ea typeface="굴림" charset="-127"/>
              </a:rPr>
              <a:t>n</a:t>
            </a:r>
            <a:r>
              <a:rPr lang="en-US" altLang="ko-KR" sz="2000">
                <a:ea typeface="굴림" charset="-127"/>
              </a:rPr>
              <a:t> = 2*</a:t>
            </a:r>
            <a:r>
              <a:rPr lang="en-US" altLang="ko-KR" sz="2000" i="1">
                <a:ea typeface="굴림" charset="-127"/>
              </a:rPr>
              <a:t>n</a:t>
            </a:r>
            <a:r>
              <a:rPr lang="en-US" altLang="ko-KR" sz="2000" baseline="30000">
                <a:ea typeface="굴림" charset="-127"/>
              </a:rPr>
              <a:t>3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lphaLcParenR" startAt="5"/>
            </a:pPr>
            <a:r>
              <a:rPr lang="en-US" altLang="ko-KR" sz="2400">
                <a:ea typeface="굴림" charset="-127"/>
              </a:rPr>
              <a:t>2, 3, 7, 25, 121, 721, 5041, 40321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Blip>
                <a:blip r:embed="rId2"/>
              </a:buBlip>
            </a:pPr>
            <a:r>
              <a:rPr lang="en-US" altLang="ko-KR" sz="2000">
                <a:ea typeface="굴림" charset="-127"/>
              </a:rPr>
              <a:t>Each successive term is about </a:t>
            </a:r>
            <a:r>
              <a:rPr lang="en-US" altLang="ko-KR" sz="2000" i="1">
                <a:ea typeface="굴림" charset="-127"/>
              </a:rPr>
              <a:t>n</a:t>
            </a:r>
            <a:r>
              <a:rPr lang="en-US" altLang="ko-KR" sz="2000">
                <a:ea typeface="굴림" charset="-127"/>
              </a:rPr>
              <a:t> times the previous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Blip>
                <a:blip r:embed="rId2"/>
              </a:buBlip>
            </a:pPr>
            <a:r>
              <a:rPr lang="en-US" altLang="ko-KR" sz="2000" i="1">
                <a:ea typeface="굴림" charset="-127"/>
              </a:rPr>
              <a:t>a</a:t>
            </a:r>
            <a:r>
              <a:rPr lang="en-US" altLang="ko-KR" sz="2000" i="1" baseline="-25000">
                <a:ea typeface="굴림" charset="-127"/>
              </a:rPr>
              <a:t>n</a:t>
            </a:r>
            <a:r>
              <a:rPr lang="en-US" altLang="ko-KR" sz="2000">
                <a:ea typeface="굴림" charset="-127"/>
              </a:rPr>
              <a:t> = </a:t>
            </a:r>
            <a:r>
              <a:rPr lang="en-US" altLang="ko-KR" sz="2000" i="1">
                <a:ea typeface="굴림" charset="-127"/>
              </a:rPr>
              <a:t>n</a:t>
            </a:r>
            <a:r>
              <a:rPr lang="en-US" altLang="ko-KR" sz="2000">
                <a:ea typeface="굴림" charset="-127"/>
              </a:rPr>
              <a:t>! + 1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Blip>
                <a:blip r:embed="rId2"/>
              </a:buBlip>
            </a:pPr>
            <a:r>
              <a:rPr lang="en-US" altLang="ko-KR" sz="2000">
                <a:ea typeface="굴림" charset="-127"/>
              </a:rPr>
              <a:t>My solution: </a:t>
            </a:r>
            <a:r>
              <a:rPr lang="en-US" altLang="ko-KR" sz="2000" i="1">
                <a:ea typeface="굴림" charset="-127"/>
              </a:rPr>
              <a:t>a</a:t>
            </a:r>
            <a:r>
              <a:rPr lang="en-US" altLang="ko-KR" sz="2000" i="1" baseline="-25000">
                <a:ea typeface="굴림" charset="-127"/>
              </a:rPr>
              <a:t>n</a:t>
            </a:r>
            <a:r>
              <a:rPr lang="en-US" altLang="ko-KR" sz="2000" i="1">
                <a:ea typeface="굴림" charset="-127"/>
              </a:rPr>
              <a:t> = a</a:t>
            </a:r>
            <a:r>
              <a:rPr lang="en-US" altLang="ko-KR" sz="2000" i="1" baseline="-25000">
                <a:ea typeface="굴림" charset="-127"/>
              </a:rPr>
              <a:t>n-1</a:t>
            </a:r>
            <a:r>
              <a:rPr lang="en-US" altLang="ko-KR" sz="2000" i="1">
                <a:ea typeface="굴림" charset="-127"/>
              </a:rPr>
              <a:t> * n - n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1A2-2B70-46FD-A00C-FFC87E29C1EF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>
                <a:ea typeface="굴림" charset="-127"/>
              </a:rPr>
              <a:t>OEIS: Online Encyclopedia of Integer Sequences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2800" dirty="0">
              <a:ea typeface="굴림" charset="-127"/>
            </a:endParaRPr>
          </a:p>
          <a:p>
            <a:pPr algn="l"/>
            <a:r>
              <a:rPr lang="en-US" altLang="ko-KR" sz="2800" dirty="0">
                <a:ea typeface="굴림" charset="-127"/>
              </a:rPr>
              <a:t>Online at </a:t>
            </a:r>
            <a:r>
              <a:rPr lang="en-US" altLang="ko-KR" sz="2800" dirty="0">
                <a:ea typeface="굴림" charset="-127"/>
                <a:hlinkClick r:id="rId2"/>
              </a:rPr>
              <a:t>http</a:t>
            </a:r>
            <a:r>
              <a:rPr lang="en-US" altLang="ko-KR" sz="2800" dirty="0" smtClean="0">
                <a:ea typeface="굴림" charset="-127"/>
                <a:hlinkClick r:id="rId2"/>
              </a:rPr>
              <a:t>://oeis.org/</a:t>
            </a:r>
            <a:r>
              <a:rPr lang="en-US" altLang="ko-KR" sz="2800" dirty="0" smtClean="0">
                <a:ea typeface="굴림" charset="-127"/>
              </a:rPr>
              <a:t> </a:t>
            </a:r>
            <a:endParaRPr lang="en-US" altLang="ko-KR" sz="2800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4E88-3F57-4CA7-903D-D7F899B45AE6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Useful sequences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i="1">
                <a:ea typeface="굴림" charset="-127"/>
              </a:rPr>
              <a:t>n</a:t>
            </a:r>
            <a:r>
              <a:rPr lang="en-US" altLang="ko-KR" baseline="30000">
                <a:ea typeface="굴림" charset="-127"/>
              </a:rPr>
              <a:t>2</a:t>
            </a:r>
            <a:r>
              <a:rPr lang="en-US" altLang="ko-KR">
                <a:ea typeface="굴림" charset="-127"/>
              </a:rPr>
              <a:t> = 1, 4, 9, 16, 25, 36, …</a:t>
            </a:r>
          </a:p>
          <a:p>
            <a:r>
              <a:rPr lang="en-US" altLang="ko-KR" i="1">
                <a:ea typeface="굴림" charset="-127"/>
              </a:rPr>
              <a:t>n</a:t>
            </a:r>
            <a:r>
              <a:rPr lang="en-US" altLang="ko-KR" baseline="30000">
                <a:ea typeface="굴림" charset="-127"/>
              </a:rPr>
              <a:t>3</a:t>
            </a:r>
            <a:r>
              <a:rPr lang="en-US" altLang="ko-KR">
                <a:ea typeface="굴림" charset="-127"/>
              </a:rPr>
              <a:t> = 1, 8, 27, 64, 125, 216, …</a:t>
            </a:r>
          </a:p>
          <a:p>
            <a:r>
              <a:rPr lang="en-US" altLang="ko-KR" i="1">
                <a:ea typeface="굴림" charset="-127"/>
              </a:rPr>
              <a:t>n</a:t>
            </a:r>
            <a:r>
              <a:rPr lang="en-US" altLang="ko-KR" baseline="30000">
                <a:ea typeface="굴림" charset="-127"/>
              </a:rPr>
              <a:t>4</a:t>
            </a:r>
            <a:r>
              <a:rPr lang="en-US" altLang="ko-KR">
                <a:ea typeface="굴림" charset="-127"/>
              </a:rPr>
              <a:t> = 1, 16, 81, 256, 625, 1296, …</a:t>
            </a:r>
          </a:p>
          <a:p>
            <a:r>
              <a:rPr lang="en-US" altLang="ko-KR">
                <a:ea typeface="굴림" charset="-127"/>
              </a:rPr>
              <a:t>2</a:t>
            </a:r>
            <a:r>
              <a:rPr lang="en-US" altLang="ko-KR" i="1" baseline="30000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 = 2, 4, 8, 16, 32, 64, …</a:t>
            </a:r>
          </a:p>
          <a:p>
            <a:r>
              <a:rPr lang="en-US" altLang="ko-KR">
                <a:ea typeface="굴림" charset="-127"/>
              </a:rPr>
              <a:t>3</a:t>
            </a:r>
            <a:r>
              <a:rPr lang="en-US" altLang="ko-KR" i="1" baseline="30000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 = 3, 9, 27, 81, 243, 729, …</a:t>
            </a:r>
          </a:p>
          <a:p>
            <a:r>
              <a:rPr lang="en-US" altLang="ko-KR" i="1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! = 1, 2, 6, 24, 120, 720, …</a:t>
            </a:r>
          </a:p>
          <a:p>
            <a:endParaRPr lang="en-US" altLang="ko-KR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AC57B-DC0C-4320-8409-BD086BC061A7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Definitions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Sequence: an ordered list of elements</a:t>
            </a:r>
          </a:p>
          <a:p>
            <a:pPr lvl="1"/>
            <a:r>
              <a:rPr lang="en-US" altLang="ko-KR">
                <a:ea typeface="굴림" charset="-127"/>
              </a:rPr>
              <a:t>Like a set, but:</a:t>
            </a:r>
          </a:p>
          <a:p>
            <a:pPr lvl="2"/>
            <a:r>
              <a:rPr lang="en-US" altLang="ko-KR">
                <a:ea typeface="굴림" charset="-127"/>
              </a:rPr>
              <a:t>Elements can be duplicated</a:t>
            </a:r>
          </a:p>
          <a:p>
            <a:pPr lvl="2"/>
            <a:r>
              <a:rPr lang="en-US" altLang="ko-KR">
                <a:ea typeface="굴림" charset="-127"/>
              </a:rPr>
              <a:t>Elements are ordered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AEE0-24D2-4B54-BDF3-43522A3A0EE3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>
                <a:ea typeface="굴림" charset="-127"/>
              </a:rPr>
              <a:t>A summation:</a:t>
            </a:r>
          </a:p>
          <a:p>
            <a:endParaRPr lang="en-US" altLang="ko-KR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>
                <a:ea typeface="굴림" charset="-127"/>
              </a:rPr>
              <a:t>				or</a:t>
            </a:r>
          </a:p>
          <a:p>
            <a:pPr>
              <a:buFontTx/>
              <a:buNone/>
            </a:pPr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is like a for loop:</a:t>
            </a:r>
          </a:p>
          <a:p>
            <a:endParaRPr lang="en-US" altLang="ko-KR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400">
                <a:latin typeface="Lucida Sans Typewriter" pitchFamily="49" charset="0"/>
                <a:ea typeface="굴림" charset="-127"/>
              </a:rPr>
              <a:t>			int sum = 0;</a:t>
            </a:r>
          </a:p>
          <a:p>
            <a:pPr>
              <a:buFontTx/>
              <a:buNone/>
            </a:pPr>
            <a:r>
              <a:rPr lang="en-US" altLang="ko-KR" sz="2400">
                <a:latin typeface="Lucida Sans Typewriter" pitchFamily="49" charset="0"/>
                <a:ea typeface="굴림" charset="-127"/>
              </a:rPr>
              <a:t>			for ( int j = m; j &lt;= n; j++ )</a:t>
            </a:r>
          </a:p>
          <a:p>
            <a:pPr>
              <a:buFontTx/>
              <a:buNone/>
            </a:pPr>
            <a:r>
              <a:rPr lang="en-US" altLang="ko-KR" sz="2400">
                <a:latin typeface="Lucida Sans Typewriter" pitchFamily="49" charset="0"/>
                <a:ea typeface="굴림" charset="-127"/>
              </a:rPr>
              <a:t>				sum += a(j);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3962400" y="2819400"/>
            <a:ext cx="1371600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057400" y="26670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Summations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2209800" y="2667000"/>
          <a:ext cx="758825" cy="885825"/>
        </p:xfrm>
        <a:graphic>
          <a:graphicData uri="http://schemas.openxmlformats.org/presentationml/2006/ole">
            <p:oleObj spid="_x0000_s36866" name="Equation" r:id="rId3" imgW="380880" imgH="444240" progId="Equation.3">
              <p:embed/>
            </p:oleObj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4038600" y="2819400"/>
          <a:ext cx="1152525" cy="511175"/>
        </p:xfrm>
        <a:graphic>
          <a:graphicData uri="http://schemas.openxmlformats.org/presentationml/2006/ole">
            <p:oleObj spid="_x0000_s36867" name="Equation" r:id="rId4" imgW="571320" imgH="253800" progId="Equation.3">
              <p:embed/>
            </p:oleObj>
          </a:graphicData>
        </a:graphic>
      </p:graphicFrame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4267200" y="3810000"/>
            <a:ext cx="13017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CC00"/>
                </a:solidFill>
                <a:ea typeface="굴림" charset="-127"/>
              </a:rPr>
              <a:t>index of</a:t>
            </a:r>
          </a:p>
          <a:p>
            <a:r>
              <a:rPr lang="en-US" altLang="ko-KR">
                <a:solidFill>
                  <a:srgbClr val="FFCC00"/>
                </a:solidFill>
                <a:ea typeface="굴림" charset="-127"/>
              </a:rPr>
              <a:t>summation</a:t>
            </a:r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 flipV="1">
            <a:off x="4191000" y="3276600"/>
            <a:ext cx="381000" cy="990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 flipH="1" flipV="1">
            <a:off x="2286000" y="3505200"/>
            <a:ext cx="1905000" cy="7620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4191000" y="4267200"/>
            <a:ext cx="1461120" cy="9620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7696200" y="2133600"/>
            <a:ext cx="12382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ea typeface="굴림" charset="-127"/>
              </a:rPr>
              <a:t>upper limit</a:t>
            </a:r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H="1">
            <a:off x="2514600" y="2362200"/>
            <a:ext cx="518160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H="1">
            <a:off x="4648200" y="2362200"/>
            <a:ext cx="304800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H="1">
            <a:off x="6516216" y="2362200"/>
            <a:ext cx="1179984" cy="293900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5886450" y="2971800"/>
            <a:ext cx="1200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  <a:ea typeface="굴림" charset="-127"/>
              </a:rPr>
              <a:t>lower limit</a:t>
            </a:r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 flipH="1">
            <a:off x="2667000" y="3200400"/>
            <a:ext cx="3200400" cy="228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 flipH="1">
            <a:off x="4953000" y="3200400"/>
            <a:ext cx="914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 flipH="1">
            <a:off x="5076056" y="3200400"/>
            <a:ext cx="791344" cy="2100808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/>
      <p:bldP spid="19466" grpId="0" animBg="1"/>
      <p:bldP spid="19467" grpId="0" animBg="1"/>
      <p:bldP spid="19468" grpId="0" animBg="1"/>
      <p:bldP spid="19469" grpId="0"/>
      <p:bldP spid="19470" grpId="0" animBg="1"/>
      <p:bldP spid="19471" grpId="0" animBg="1"/>
      <p:bldP spid="19472" grpId="0" animBg="1"/>
      <p:bldP spid="19473" grpId="0"/>
      <p:bldP spid="19474" grpId="0" animBg="1"/>
      <p:bldP spid="19475" grpId="0" animBg="1"/>
      <p:bldP spid="1947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B276-ED0B-420D-BBE4-C960BD380F28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Evaluating sequences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457200" y="2057400"/>
          <a:ext cx="1196975" cy="866775"/>
        </p:xfrm>
        <a:graphic>
          <a:graphicData uri="http://schemas.openxmlformats.org/presentationml/2006/ole">
            <p:oleObj spid="_x0000_s37890" name="Equation" r:id="rId3" imgW="596880" imgH="431640" progId="Equation.3">
              <p:embed/>
            </p:oleObj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457200" y="2971800"/>
          <a:ext cx="1114425" cy="885825"/>
        </p:xfrm>
        <a:graphic>
          <a:graphicData uri="http://schemas.openxmlformats.org/presentationml/2006/ole">
            <p:oleObj spid="_x0000_s37891" name="Equation" r:id="rId4" imgW="558720" imgH="444240" progId="Equation.3">
              <p:embed/>
            </p:oleObj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685800" y="3886200"/>
          <a:ext cx="585788" cy="866775"/>
        </p:xfrm>
        <a:graphic>
          <a:graphicData uri="http://schemas.openxmlformats.org/presentationml/2006/ole">
            <p:oleObj spid="_x0000_s37892" name="Equation" r:id="rId5" imgW="291960" imgH="431640" progId="Equation.3">
              <p:embed/>
            </p:oleObj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457200" y="4800600"/>
          <a:ext cx="1617663" cy="884238"/>
        </p:xfrm>
        <a:graphic>
          <a:graphicData uri="http://schemas.openxmlformats.org/presentationml/2006/ole">
            <p:oleObj spid="_x0000_s37893" name="Equation" r:id="rId6" imgW="812520" imgH="444240" progId="Equation.3">
              <p:embed/>
            </p:oleObj>
          </a:graphicData>
        </a:graphic>
      </p:graphicFrame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2286000" y="2057400"/>
            <a:ext cx="6629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altLang="ko-KR" sz="2400">
                <a:ea typeface="굴림" charset="-127"/>
              </a:rPr>
              <a:t>2 + 3 + 4 + 5 + 6 = 20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endParaRPr lang="en-US" altLang="ko-KR" sz="2400">
              <a:ea typeface="굴림" charset="-127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altLang="ko-KR" sz="2400">
                <a:ea typeface="굴림" charset="-127"/>
                <a:sym typeface="Symbol" pitchFamily="18" charset="2"/>
              </a:rPr>
              <a:t>(-2)</a:t>
            </a:r>
            <a:r>
              <a:rPr lang="en-US" altLang="ko-KR" sz="2400" baseline="30000">
                <a:ea typeface="굴림" charset="-127"/>
                <a:sym typeface="Symbol" pitchFamily="18" charset="2"/>
              </a:rPr>
              <a:t>0</a:t>
            </a:r>
            <a:r>
              <a:rPr lang="en-US" altLang="ko-KR" sz="2400">
                <a:ea typeface="굴림" charset="-127"/>
                <a:sym typeface="Symbol" pitchFamily="18" charset="2"/>
              </a:rPr>
              <a:t> + (-2)</a:t>
            </a:r>
            <a:r>
              <a:rPr lang="en-US" altLang="ko-KR" sz="2400" baseline="30000">
                <a:ea typeface="굴림" charset="-127"/>
                <a:sym typeface="Symbol" pitchFamily="18" charset="2"/>
              </a:rPr>
              <a:t>1</a:t>
            </a:r>
            <a:r>
              <a:rPr lang="en-US" altLang="ko-KR" sz="2400">
                <a:ea typeface="굴림" charset="-127"/>
                <a:sym typeface="Symbol" pitchFamily="18" charset="2"/>
              </a:rPr>
              <a:t> + (-2)</a:t>
            </a:r>
            <a:r>
              <a:rPr lang="en-US" altLang="ko-KR" sz="2400" baseline="30000">
                <a:ea typeface="굴림" charset="-127"/>
                <a:sym typeface="Symbol" pitchFamily="18" charset="2"/>
              </a:rPr>
              <a:t>2</a:t>
            </a:r>
            <a:r>
              <a:rPr lang="en-US" altLang="ko-KR" sz="2400">
                <a:ea typeface="굴림" charset="-127"/>
                <a:sym typeface="Symbol" pitchFamily="18" charset="2"/>
              </a:rPr>
              <a:t> + (-2)</a:t>
            </a:r>
            <a:r>
              <a:rPr lang="en-US" altLang="ko-KR" sz="2400" baseline="30000">
                <a:ea typeface="굴림" charset="-127"/>
                <a:sym typeface="Symbol" pitchFamily="18" charset="2"/>
              </a:rPr>
              <a:t>3</a:t>
            </a:r>
            <a:r>
              <a:rPr lang="en-US" altLang="ko-KR" sz="2400">
                <a:ea typeface="굴림" charset="-127"/>
                <a:sym typeface="Symbol" pitchFamily="18" charset="2"/>
              </a:rPr>
              <a:t> + (-2)</a:t>
            </a:r>
            <a:r>
              <a:rPr lang="en-US" altLang="ko-KR" sz="2400" baseline="30000">
                <a:ea typeface="굴림" charset="-127"/>
                <a:sym typeface="Symbol" pitchFamily="18" charset="2"/>
              </a:rPr>
              <a:t>4</a:t>
            </a:r>
            <a:r>
              <a:rPr lang="en-US" altLang="ko-KR" sz="2400">
                <a:ea typeface="굴림" charset="-127"/>
                <a:sym typeface="Symbol" pitchFamily="18" charset="2"/>
              </a:rPr>
              <a:t> = 11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endParaRPr lang="en-US" altLang="ko-KR" sz="2400">
              <a:ea typeface="굴림" charset="-127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altLang="ko-KR" sz="2400">
                <a:ea typeface="굴림" charset="-127"/>
              </a:rPr>
              <a:t>3 + 3 + 3 + 3 + 3 + 3 + 3 + 3 + 3 + 3 = 30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endParaRPr lang="en-US" altLang="ko-KR" sz="2400">
              <a:ea typeface="굴림" charset="-127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altLang="ko-KR" sz="2400">
                <a:ea typeface="굴림" charset="-127"/>
                <a:sym typeface="Symbol" pitchFamily="18" charset="2"/>
              </a:rPr>
              <a:t>(2</a:t>
            </a:r>
            <a:r>
              <a:rPr lang="en-US" altLang="ko-KR" sz="2400" baseline="30000">
                <a:ea typeface="굴림" charset="-127"/>
                <a:sym typeface="Symbol" pitchFamily="18" charset="2"/>
              </a:rPr>
              <a:t>1</a:t>
            </a:r>
            <a:r>
              <a:rPr lang="en-US" altLang="ko-KR" sz="2400">
                <a:ea typeface="굴림" charset="-127"/>
                <a:sym typeface="Symbol" pitchFamily="18" charset="2"/>
              </a:rPr>
              <a:t>-2</a:t>
            </a:r>
            <a:r>
              <a:rPr lang="en-US" altLang="ko-KR" sz="2400" baseline="30000">
                <a:ea typeface="굴림" charset="-127"/>
                <a:sym typeface="Symbol" pitchFamily="18" charset="2"/>
              </a:rPr>
              <a:t>0</a:t>
            </a:r>
            <a:r>
              <a:rPr lang="en-US" altLang="ko-KR" sz="2400">
                <a:ea typeface="굴림" charset="-127"/>
                <a:sym typeface="Symbol" pitchFamily="18" charset="2"/>
              </a:rPr>
              <a:t>) + (2</a:t>
            </a:r>
            <a:r>
              <a:rPr lang="en-US" altLang="ko-KR" sz="2400" baseline="30000">
                <a:ea typeface="굴림" charset="-127"/>
                <a:sym typeface="Symbol" pitchFamily="18" charset="2"/>
              </a:rPr>
              <a:t>2</a:t>
            </a:r>
            <a:r>
              <a:rPr lang="en-US" altLang="ko-KR" sz="2400">
                <a:ea typeface="굴림" charset="-127"/>
                <a:sym typeface="Symbol" pitchFamily="18" charset="2"/>
              </a:rPr>
              <a:t>-2</a:t>
            </a:r>
            <a:r>
              <a:rPr lang="en-US" altLang="ko-KR" sz="2400" baseline="30000">
                <a:ea typeface="굴림" charset="-127"/>
                <a:sym typeface="Symbol" pitchFamily="18" charset="2"/>
              </a:rPr>
              <a:t>1</a:t>
            </a:r>
            <a:r>
              <a:rPr lang="en-US" altLang="ko-KR" sz="2400">
                <a:ea typeface="굴림" charset="-127"/>
                <a:sym typeface="Symbol" pitchFamily="18" charset="2"/>
              </a:rPr>
              <a:t>) + (2</a:t>
            </a:r>
            <a:r>
              <a:rPr lang="en-US" altLang="ko-KR" sz="2400" baseline="30000">
                <a:ea typeface="굴림" charset="-127"/>
                <a:sym typeface="Symbol" pitchFamily="18" charset="2"/>
              </a:rPr>
              <a:t>3</a:t>
            </a:r>
            <a:r>
              <a:rPr lang="en-US" altLang="ko-KR" sz="2400">
                <a:ea typeface="굴림" charset="-127"/>
                <a:sym typeface="Symbol" pitchFamily="18" charset="2"/>
              </a:rPr>
              <a:t>-2</a:t>
            </a:r>
            <a:r>
              <a:rPr lang="en-US" altLang="ko-KR" sz="2400" baseline="30000">
                <a:ea typeface="굴림" charset="-127"/>
                <a:sym typeface="Symbol" pitchFamily="18" charset="2"/>
              </a:rPr>
              <a:t>2</a:t>
            </a:r>
            <a:r>
              <a:rPr lang="en-US" altLang="ko-KR" sz="2400">
                <a:ea typeface="굴림" charset="-127"/>
                <a:sym typeface="Symbol" pitchFamily="18" charset="2"/>
              </a:rPr>
              <a:t>) + … (2</a:t>
            </a:r>
            <a:r>
              <a:rPr lang="en-US" altLang="ko-KR" sz="2400" baseline="30000">
                <a:ea typeface="굴림" charset="-127"/>
                <a:sym typeface="Symbol" pitchFamily="18" charset="2"/>
              </a:rPr>
              <a:t>10</a:t>
            </a:r>
            <a:r>
              <a:rPr lang="en-US" altLang="ko-KR" sz="2400">
                <a:ea typeface="굴림" charset="-127"/>
                <a:sym typeface="Symbol" pitchFamily="18" charset="2"/>
              </a:rPr>
              <a:t>-2</a:t>
            </a:r>
            <a:r>
              <a:rPr lang="en-US" altLang="ko-KR" sz="2400" baseline="30000">
                <a:ea typeface="굴림" charset="-127"/>
                <a:sym typeface="Symbol" pitchFamily="18" charset="2"/>
              </a:rPr>
              <a:t>9</a:t>
            </a:r>
            <a:r>
              <a:rPr lang="en-US" altLang="ko-KR" sz="2400">
                <a:ea typeface="굴림" charset="-127"/>
                <a:sym typeface="Symbol" pitchFamily="18" charset="2"/>
              </a:rPr>
              <a:t>) = 511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altLang="ko-KR" sz="2000">
                <a:ea typeface="굴림" charset="-127"/>
                <a:sym typeface="Symbol" pitchFamily="18" charset="2"/>
              </a:rPr>
              <a:t>Note that each term (except the first </a:t>
            </a:r>
            <a:br>
              <a:rPr lang="en-US" altLang="ko-KR" sz="2000">
                <a:ea typeface="굴림" charset="-127"/>
                <a:sym typeface="Symbol" pitchFamily="18" charset="2"/>
              </a:rPr>
            </a:br>
            <a:r>
              <a:rPr lang="en-US" altLang="ko-KR" sz="2000">
                <a:ea typeface="굴림" charset="-127"/>
                <a:sym typeface="Symbol" pitchFamily="18" charset="2"/>
              </a:rPr>
              <a:t>and last) is cancelled by another term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0071-F0A8-4353-ABBA-819F92EAB823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Evaluating sequences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 dirty="0">
                <a:ea typeface="굴림" charset="-127"/>
              </a:rPr>
              <a:t>Let S = { 1, 3, 5, 7 }</a:t>
            </a:r>
          </a:p>
          <a:p>
            <a:pPr>
              <a:lnSpc>
                <a:spcPct val="90000"/>
              </a:lnSpc>
            </a:pPr>
            <a:endParaRPr lang="en-US" altLang="ko-KR" sz="2800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800" dirty="0">
                <a:ea typeface="굴림" charset="-127"/>
              </a:rPr>
              <a:t>What is </a:t>
            </a:r>
            <a:r>
              <a:rPr lang="en-US" altLang="ko-KR" sz="2800" dirty="0">
                <a:ea typeface="굴림" charset="-127"/>
                <a:sym typeface="Symbol" pitchFamily="18" charset="2"/>
              </a:rPr>
              <a:t></a:t>
            </a:r>
            <a:r>
              <a:rPr lang="en-US" altLang="ko-KR" sz="2800" baseline="-25000" dirty="0" err="1">
                <a:ea typeface="굴림" charset="-127"/>
                <a:sym typeface="Symbol" pitchFamily="18" charset="2"/>
              </a:rPr>
              <a:t>j</a:t>
            </a:r>
            <a:r>
              <a:rPr lang="en-US" altLang="ko-KR" sz="2800" i="1" baseline="-25000" dirty="0" err="1">
                <a:ea typeface="굴림" charset="-127"/>
                <a:sym typeface="Symbol" pitchFamily="18" charset="2"/>
              </a:rPr>
              <a:t>S</a:t>
            </a:r>
            <a:r>
              <a:rPr lang="en-US" altLang="ko-KR" sz="2800" i="1" baseline="-25000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800" i="1" dirty="0">
                <a:ea typeface="굴림" charset="-127"/>
                <a:sym typeface="Symbol" pitchFamily="18" charset="2"/>
              </a:rPr>
              <a:t>j</a:t>
            </a:r>
            <a:endParaRPr lang="en-US" altLang="ko-KR" sz="2800" dirty="0">
              <a:ea typeface="굴림" charset="-127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1 + 3 + 5 + 7 = 16</a:t>
            </a:r>
          </a:p>
          <a:p>
            <a:pPr>
              <a:lnSpc>
                <a:spcPct val="90000"/>
              </a:lnSpc>
            </a:pPr>
            <a:r>
              <a:rPr lang="en-US" altLang="ko-KR" sz="2800" dirty="0">
                <a:ea typeface="굴림" charset="-127"/>
              </a:rPr>
              <a:t>What is </a:t>
            </a:r>
            <a:r>
              <a:rPr lang="en-US" altLang="ko-KR" sz="2800" dirty="0">
                <a:ea typeface="굴림" charset="-127"/>
                <a:sym typeface="Symbol" pitchFamily="18" charset="2"/>
              </a:rPr>
              <a:t></a:t>
            </a:r>
            <a:r>
              <a:rPr lang="en-US" altLang="ko-KR" sz="2800" baseline="-25000" dirty="0" err="1">
                <a:ea typeface="굴림" charset="-127"/>
                <a:sym typeface="Symbol" pitchFamily="18" charset="2"/>
              </a:rPr>
              <a:t>j</a:t>
            </a:r>
            <a:r>
              <a:rPr lang="en-US" altLang="ko-KR" sz="2800" i="1" baseline="-25000" dirty="0" err="1">
                <a:ea typeface="굴림" charset="-127"/>
                <a:sym typeface="Symbol" pitchFamily="18" charset="2"/>
              </a:rPr>
              <a:t>S</a:t>
            </a:r>
            <a:r>
              <a:rPr lang="en-US" altLang="ko-KR" sz="2800" i="1" baseline="-25000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800" i="1" dirty="0">
                <a:ea typeface="굴림" charset="-127"/>
                <a:sym typeface="Symbol" pitchFamily="18" charset="2"/>
              </a:rPr>
              <a:t>j</a:t>
            </a:r>
            <a:r>
              <a:rPr lang="en-US" altLang="ko-KR" sz="2800" baseline="30000" dirty="0">
                <a:ea typeface="굴림" charset="-127"/>
                <a:sym typeface="Symbol" pitchFamily="18" charset="2"/>
              </a:rPr>
              <a:t>2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1</a:t>
            </a:r>
            <a:r>
              <a:rPr lang="en-US" altLang="ko-KR" sz="2400" baseline="30000" dirty="0">
                <a:ea typeface="굴림" charset="-127"/>
              </a:rPr>
              <a:t>2</a:t>
            </a:r>
            <a:r>
              <a:rPr lang="en-US" altLang="ko-KR" sz="2400" dirty="0">
                <a:ea typeface="굴림" charset="-127"/>
              </a:rPr>
              <a:t> + 3</a:t>
            </a:r>
            <a:r>
              <a:rPr lang="en-US" altLang="ko-KR" sz="2400" baseline="30000" dirty="0">
                <a:ea typeface="굴림" charset="-127"/>
              </a:rPr>
              <a:t>2</a:t>
            </a:r>
            <a:r>
              <a:rPr lang="en-US" altLang="ko-KR" sz="2400" dirty="0">
                <a:ea typeface="굴림" charset="-127"/>
              </a:rPr>
              <a:t> + 5</a:t>
            </a:r>
            <a:r>
              <a:rPr lang="en-US" altLang="ko-KR" sz="2400" baseline="30000" dirty="0">
                <a:ea typeface="굴림" charset="-127"/>
              </a:rPr>
              <a:t>2</a:t>
            </a:r>
            <a:r>
              <a:rPr lang="en-US" altLang="ko-KR" sz="2400" dirty="0">
                <a:ea typeface="굴림" charset="-127"/>
              </a:rPr>
              <a:t> + 7</a:t>
            </a:r>
            <a:r>
              <a:rPr lang="en-US" altLang="ko-KR" sz="2400" baseline="30000" dirty="0">
                <a:ea typeface="굴림" charset="-127"/>
              </a:rPr>
              <a:t>2</a:t>
            </a:r>
            <a:r>
              <a:rPr lang="en-US" altLang="ko-KR" sz="2400" dirty="0">
                <a:ea typeface="굴림" charset="-127"/>
              </a:rPr>
              <a:t> = 84</a:t>
            </a:r>
          </a:p>
          <a:p>
            <a:pPr>
              <a:lnSpc>
                <a:spcPct val="90000"/>
              </a:lnSpc>
            </a:pPr>
            <a:r>
              <a:rPr lang="en-US" altLang="ko-KR" sz="2800" dirty="0">
                <a:ea typeface="굴림" charset="-127"/>
              </a:rPr>
              <a:t>What is </a:t>
            </a:r>
            <a:r>
              <a:rPr lang="en-US" altLang="ko-KR" sz="2800" dirty="0">
                <a:ea typeface="굴림" charset="-127"/>
                <a:sym typeface="Symbol" pitchFamily="18" charset="2"/>
              </a:rPr>
              <a:t></a:t>
            </a:r>
            <a:r>
              <a:rPr lang="en-US" altLang="ko-KR" sz="2800" baseline="-25000" dirty="0" err="1">
                <a:ea typeface="굴림" charset="-127"/>
                <a:sym typeface="Symbol" pitchFamily="18" charset="2"/>
              </a:rPr>
              <a:t>j</a:t>
            </a:r>
            <a:r>
              <a:rPr lang="en-US" altLang="ko-KR" sz="2800" i="1" baseline="-25000" dirty="0" err="1">
                <a:ea typeface="굴림" charset="-127"/>
                <a:sym typeface="Symbol" pitchFamily="18" charset="2"/>
              </a:rPr>
              <a:t>S</a:t>
            </a:r>
            <a:r>
              <a:rPr lang="en-US" altLang="ko-KR" sz="2800" i="1" baseline="-25000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800" dirty="0">
                <a:ea typeface="굴림" charset="-127"/>
                <a:sym typeface="Symbol" pitchFamily="18" charset="2"/>
              </a:rPr>
              <a:t>(1/</a:t>
            </a:r>
            <a:r>
              <a:rPr lang="en-US" altLang="ko-KR" sz="2800" i="1" dirty="0">
                <a:ea typeface="굴림" charset="-127"/>
                <a:sym typeface="Symbol" pitchFamily="18" charset="2"/>
              </a:rPr>
              <a:t>j</a:t>
            </a:r>
            <a:r>
              <a:rPr lang="en-US" altLang="ko-KR" sz="2800" dirty="0">
                <a:ea typeface="굴림" charset="-127"/>
                <a:sym typeface="Symbol" pitchFamily="18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1/1 + 1/3 + 1/5 + 1/7 = 176/105</a:t>
            </a:r>
          </a:p>
          <a:p>
            <a:pPr>
              <a:lnSpc>
                <a:spcPct val="90000"/>
              </a:lnSpc>
            </a:pPr>
            <a:r>
              <a:rPr lang="en-US" altLang="ko-KR" sz="2800" dirty="0">
                <a:ea typeface="굴림" charset="-127"/>
              </a:rPr>
              <a:t>What is </a:t>
            </a:r>
            <a:r>
              <a:rPr lang="en-US" altLang="ko-KR" sz="2800" dirty="0">
                <a:ea typeface="굴림" charset="-127"/>
                <a:sym typeface="Symbol" pitchFamily="18" charset="2"/>
              </a:rPr>
              <a:t></a:t>
            </a:r>
            <a:r>
              <a:rPr lang="en-US" altLang="ko-KR" sz="2800" baseline="-25000" dirty="0" err="1">
                <a:ea typeface="굴림" charset="-127"/>
                <a:sym typeface="Symbol" pitchFamily="18" charset="2"/>
              </a:rPr>
              <a:t>j</a:t>
            </a:r>
            <a:r>
              <a:rPr lang="en-US" altLang="ko-KR" sz="2800" i="1" baseline="-25000" dirty="0" err="1">
                <a:ea typeface="굴림" charset="-127"/>
                <a:sym typeface="Symbol" pitchFamily="18" charset="2"/>
              </a:rPr>
              <a:t>S</a:t>
            </a:r>
            <a:r>
              <a:rPr lang="en-US" altLang="ko-KR" sz="2800" i="1" baseline="-25000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800" dirty="0">
                <a:ea typeface="굴림" charset="-127"/>
                <a:sym typeface="Symbol" pitchFamily="18" charset="2"/>
              </a:rPr>
              <a:t>1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>
                <a:ea typeface="굴림" charset="-127"/>
                <a:sym typeface="Symbol" pitchFamily="18" charset="2"/>
              </a:rPr>
              <a:t>1 + 1 + 1 + 1 =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921B-B202-435A-AD28-F2E9248CD9DF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>
                <a:ea typeface="굴림" charset="-127"/>
              </a:rPr>
              <a:t>Sum of a geometric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series:</a:t>
            </a:r>
          </a:p>
          <a:p>
            <a:pPr algn="l"/>
            <a:endParaRPr lang="en-US" altLang="ko-KR">
              <a:ea typeface="굴림" charset="-127"/>
            </a:endParaRPr>
          </a:p>
          <a:p>
            <a:pPr algn="l"/>
            <a:endParaRPr lang="en-US" altLang="ko-KR">
              <a:ea typeface="굴림" charset="-127"/>
            </a:endParaRPr>
          </a:p>
          <a:p>
            <a:pPr algn="l"/>
            <a:r>
              <a:rPr lang="en-US" altLang="ko-KR">
                <a:ea typeface="굴림" charset="-127"/>
              </a:rPr>
              <a:t>Example:</a:t>
            </a:r>
          </a:p>
          <a:p>
            <a:pPr algn="l"/>
            <a:endParaRPr lang="en-US" altLang="ko-KR">
              <a:ea typeface="굴림" charset="-127"/>
            </a:endParaRPr>
          </a:p>
          <a:p>
            <a:pPr algn="l"/>
            <a:endParaRPr lang="en-US" altLang="ko-KR">
              <a:ea typeface="굴림" charset="-127"/>
            </a:endParaRPr>
          </a:p>
          <a:p>
            <a:pPr algn="l"/>
            <a:endParaRPr lang="en-US" altLang="ko-KR">
              <a:ea typeface="굴림" charset="-127"/>
            </a:endParaRPr>
          </a:p>
        </p:txBody>
      </p:sp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1181100" y="4851400"/>
          <a:ext cx="4260850" cy="919163"/>
        </p:xfrm>
        <a:graphic>
          <a:graphicData uri="http://schemas.openxmlformats.org/presentationml/2006/ole">
            <p:oleObj spid="_x0000_s38914" name="Equation" r:id="rId3" imgW="2120760" imgH="457200" progId="Equation.3">
              <p:embed/>
            </p:oleObj>
          </a:graphicData>
        </a:graphic>
      </p:graphicFrame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>
                <a:ea typeface="굴림" charset="-127"/>
              </a:rPr>
              <a:t>Summation of a geometric series</a:t>
            </a: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4800600" y="1752600"/>
          <a:ext cx="4030663" cy="1327150"/>
        </p:xfrm>
        <a:graphic>
          <a:graphicData uri="http://schemas.openxmlformats.org/presentationml/2006/ole">
            <p:oleObj spid="_x0000_s38915" name="Equation" r:id="rId4" imgW="2006280" imgH="660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9744-DCF8-4FC7-904F-DE34B28C6273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1143000" y="2590800"/>
            <a:ext cx="2590800" cy="1066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5334000" y="-25400"/>
            <a:ext cx="3581400" cy="7035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5334000" y="-25400"/>
          <a:ext cx="3556000" cy="6883400"/>
        </p:xfrm>
        <a:graphic>
          <a:graphicData uri="http://schemas.openxmlformats.org/presentationml/2006/ole">
            <p:oleObj spid="_x0000_s39938" name="Equation" r:id="rId3" imgW="1777680" imgH="3441600" progId="Equation.3">
              <p:embed/>
            </p:oleObj>
          </a:graphicData>
        </a:graphic>
      </p:graphicFrame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ea typeface="굴림" charset="-127"/>
              </a:rPr>
              <a:t>Proof of last slide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5715000" y="914400"/>
            <a:ext cx="2133600" cy="9144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5791200" y="1905000"/>
            <a:ext cx="2133600" cy="8382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715000" y="2819400"/>
            <a:ext cx="2133600" cy="8382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096000" y="3733800"/>
            <a:ext cx="2819400" cy="7620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5867400" y="4495800"/>
            <a:ext cx="2514600" cy="5334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5486400" y="4953000"/>
            <a:ext cx="2362200" cy="5334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5334000" y="5486400"/>
            <a:ext cx="2514600" cy="5334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5791200" y="6019800"/>
            <a:ext cx="2133600" cy="8382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3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5105400" cy="4953000"/>
          </a:xfrm>
          <a:noFill/>
          <a:ln/>
        </p:spPr>
        <p:txBody>
          <a:bodyPr/>
          <a:lstStyle/>
          <a:p>
            <a:r>
              <a:rPr lang="en-US" altLang="ko-KR">
                <a:ea typeface="굴림" charset="-127"/>
              </a:rPr>
              <a:t>If </a:t>
            </a:r>
            <a:r>
              <a:rPr lang="en-US" altLang="ko-KR" i="1">
                <a:ea typeface="굴림" charset="-127"/>
              </a:rPr>
              <a:t>r</a:t>
            </a:r>
            <a:r>
              <a:rPr lang="en-US" altLang="ko-KR">
                <a:ea typeface="굴림" charset="-127"/>
              </a:rPr>
              <a:t> = 1, then the sum is:</a:t>
            </a:r>
          </a:p>
          <a:p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  <a:p>
            <a:pPr algn="l"/>
            <a:endParaRPr lang="en-US" altLang="ko-KR">
              <a:ea typeface="굴림" charset="-127"/>
            </a:endParaRPr>
          </a:p>
        </p:txBody>
      </p:sp>
      <p:graphicFrame>
        <p:nvGraphicFramePr>
          <p:cNvPr id="34832" name="Object 16"/>
          <p:cNvGraphicFramePr>
            <a:graphicFrameLocks noChangeAspect="1"/>
          </p:cNvGraphicFramePr>
          <p:nvPr/>
        </p:nvGraphicFramePr>
        <p:xfrm>
          <a:off x="1295400" y="2667000"/>
          <a:ext cx="2311400" cy="889000"/>
        </p:xfrm>
        <a:graphic>
          <a:graphicData uri="http://schemas.openxmlformats.org/presentationml/2006/ole">
            <p:oleObj spid="_x0000_s39939" name="Equation" r:id="rId4" imgW="115560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animBg="1"/>
      <p:bldP spid="34823" grpId="0" animBg="1"/>
      <p:bldP spid="34825" grpId="0" animBg="1"/>
      <p:bldP spid="34826" grpId="0" animBg="1"/>
      <p:bldP spid="34827" grpId="0" animBg="1"/>
      <p:bldP spid="34828" grpId="0" animBg="1"/>
      <p:bldP spid="34829" grpId="0" animBg="1"/>
      <p:bldP spid="348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9E4D-8327-4CE5-979C-4E986343C7B0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2971800" y="2514600"/>
            <a:ext cx="1143000" cy="9906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Double summations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>
                <a:ea typeface="굴림" charset="-127"/>
              </a:rPr>
              <a:t>Like a nested for loop</a:t>
            </a:r>
          </a:p>
          <a:p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Is equivalent to:</a:t>
            </a:r>
          </a:p>
          <a:p>
            <a:pPr>
              <a:buFontTx/>
              <a:buNone/>
            </a:pPr>
            <a:r>
              <a:rPr lang="en-US" altLang="ko-KR" sz="2400">
                <a:latin typeface="Lucida Sans Typewriter" pitchFamily="49" charset="0"/>
                <a:ea typeface="굴림" charset="-127"/>
              </a:rPr>
              <a:t>		int sum = 0;</a:t>
            </a:r>
          </a:p>
          <a:p>
            <a:pPr>
              <a:buFontTx/>
              <a:buNone/>
            </a:pPr>
            <a:r>
              <a:rPr lang="en-US" altLang="ko-KR" sz="2400">
                <a:latin typeface="Lucida Sans Typewriter" pitchFamily="49" charset="0"/>
                <a:ea typeface="굴림" charset="-127"/>
              </a:rPr>
              <a:t>		for ( int i = 1; i &lt;= 4; i++ )</a:t>
            </a:r>
          </a:p>
          <a:p>
            <a:pPr>
              <a:buFontTx/>
              <a:buNone/>
            </a:pPr>
            <a:r>
              <a:rPr lang="en-US" altLang="ko-KR" sz="2400">
                <a:latin typeface="Lucida Sans Typewriter" pitchFamily="49" charset="0"/>
                <a:ea typeface="굴림" charset="-127"/>
              </a:rPr>
              <a:t>			for ( int j = 1; j &lt;= 3; j++ )</a:t>
            </a:r>
          </a:p>
          <a:p>
            <a:pPr>
              <a:buFontTx/>
              <a:buNone/>
            </a:pPr>
            <a:r>
              <a:rPr lang="en-US" altLang="ko-KR" sz="2400">
                <a:latin typeface="Lucida Sans Typewriter" pitchFamily="49" charset="0"/>
                <a:ea typeface="굴림" charset="-127"/>
              </a:rPr>
              <a:t>				sum += i*j;</a:t>
            </a: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3048000" y="2590800"/>
          <a:ext cx="987425" cy="885825"/>
        </p:xfrm>
        <a:graphic>
          <a:graphicData uri="http://schemas.openxmlformats.org/presentationml/2006/ole">
            <p:oleObj spid="_x0000_s40962" name="Equation" r:id="rId3" imgW="49500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B6D5-F163-421B-B62C-AB875BC03B3E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2209800" y="2514600"/>
            <a:ext cx="2057400" cy="9906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Useful summation formulae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Well, only 1 really important one: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2286000" y="2590800"/>
          <a:ext cx="1892300" cy="868363"/>
        </p:xfrm>
        <a:graphic>
          <a:graphicData uri="http://schemas.openxmlformats.org/presentationml/2006/ole">
            <p:oleObj spid="_x0000_s41986" name="Equation" r:id="rId3" imgW="9396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9ECD-4BA4-40A9-A69C-F85E4883E22B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Cardinality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For finite (only) sets, cardinality is the number of elements in the set</a:t>
            </a:r>
          </a:p>
          <a:p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For finite and infinite sets, two sets </a:t>
            </a:r>
            <a:r>
              <a:rPr lang="en-US" altLang="ko-KR" i="1">
                <a:ea typeface="굴림" charset="-127"/>
              </a:rPr>
              <a:t>A</a:t>
            </a:r>
            <a:r>
              <a:rPr lang="en-US" altLang="ko-KR">
                <a:ea typeface="굴림" charset="-127"/>
              </a:rPr>
              <a:t> and </a:t>
            </a:r>
            <a:r>
              <a:rPr lang="en-US" altLang="ko-KR" i="1">
                <a:ea typeface="굴림" charset="-127"/>
              </a:rPr>
              <a:t>B</a:t>
            </a:r>
            <a:r>
              <a:rPr lang="en-US" altLang="ko-KR">
                <a:ea typeface="굴림" charset="-127"/>
              </a:rPr>
              <a:t> have the same cardinality if there is a one-to-one correspondence from </a:t>
            </a:r>
            <a:r>
              <a:rPr lang="en-US" altLang="ko-KR" i="1">
                <a:ea typeface="굴림" charset="-127"/>
              </a:rPr>
              <a:t>A</a:t>
            </a:r>
            <a:r>
              <a:rPr lang="en-US" altLang="ko-KR">
                <a:ea typeface="굴림" charset="-127"/>
              </a:rPr>
              <a:t> to </a:t>
            </a:r>
            <a:r>
              <a:rPr lang="en-US" altLang="ko-KR" i="1">
                <a:ea typeface="굴림" charset="-127"/>
              </a:rPr>
              <a:t>B</a:t>
            </a:r>
          </a:p>
          <a:p>
            <a:endParaRPr lang="en-US" altLang="ko-KR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E330-C38A-4DAF-86B7-659138127030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Cardinality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800">
                <a:ea typeface="굴림" charset="-127"/>
              </a:rPr>
              <a:t>Example on finite sets:</a:t>
            </a:r>
          </a:p>
          <a:p>
            <a:pPr lvl="1"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Let </a:t>
            </a:r>
            <a:r>
              <a:rPr lang="en-US" altLang="ko-KR" sz="2400" i="1">
                <a:ea typeface="굴림" charset="-127"/>
              </a:rPr>
              <a:t>S</a:t>
            </a:r>
            <a:r>
              <a:rPr lang="en-US" altLang="ko-KR" sz="2400">
                <a:ea typeface="굴림" charset="-127"/>
              </a:rPr>
              <a:t> = { 1, 2, 3, 4, 5 }</a:t>
            </a:r>
          </a:p>
          <a:p>
            <a:pPr lvl="1"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Let </a:t>
            </a:r>
            <a:r>
              <a:rPr lang="en-US" altLang="ko-KR" sz="2400" i="1">
                <a:ea typeface="굴림" charset="-127"/>
              </a:rPr>
              <a:t>T</a:t>
            </a:r>
            <a:r>
              <a:rPr lang="en-US" altLang="ko-KR" sz="2400">
                <a:ea typeface="굴림" charset="-127"/>
              </a:rPr>
              <a:t> = { a, b, c, d, e }</a:t>
            </a:r>
          </a:p>
          <a:p>
            <a:pPr lvl="1"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There is a one-to-one correspondence between the sets</a:t>
            </a:r>
          </a:p>
          <a:p>
            <a:pPr>
              <a:lnSpc>
                <a:spcPct val="80000"/>
              </a:lnSpc>
            </a:pPr>
            <a:r>
              <a:rPr lang="en-US" altLang="ko-KR" sz="2800">
                <a:ea typeface="굴림" charset="-127"/>
              </a:rPr>
              <a:t>Example on infinite sets:</a:t>
            </a:r>
          </a:p>
          <a:p>
            <a:pPr lvl="1"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Let S = </a:t>
            </a:r>
            <a:r>
              <a:rPr lang="en-US" altLang="ko-KR" sz="2400" b="1">
                <a:ea typeface="굴림" charset="-127"/>
              </a:rPr>
              <a:t>Z</a:t>
            </a:r>
            <a:r>
              <a:rPr lang="en-US" altLang="ko-KR" sz="2400">
                <a:ea typeface="굴림" charset="-127"/>
              </a:rPr>
              <a:t>+</a:t>
            </a:r>
          </a:p>
          <a:p>
            <a:pPr lvl="1"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Let T = { </a:t>
            </a:r>
            <a:r>
              <a:rPr lang="en-US" altLang="ko-KR" sz="2400" i="1">
                <a:ea typeface="굴림" charset="-127"/>
              </a:rPr>
              <a:t>x</a:t>
            </a:r>
            <a:r>
              <a:rPr lang="en-US" altLang="ko-KR" sz="2400">
                <a:ea typeface="굴림" charset="-127"/>
              </a:rPr>
              <a:t> | </a:t>
            </a:r>
            <a:r>
              <a:rPr lang="en-US" altLang="ko-KR" sz="2400" i="1">
                <a:ea typeface="굴림" charset="-127"/>
              </a:rPr>
              <a:t>x</a:t>
            </a:r>
            <a:r>
              <a:rPr lang="en-US" altLang="ko-KR" sz="2400">
                <a:ea typeface="굴림" charset="-127"/>
              </a:rPr>
              <a:t> = 2</a:t>
            </a:r>
            <a:r>
              <a:rPr lang="en-US" altLang="ko-KR" sz="2400" i="1">
                <a:ea typeface="굴림" charset="-127"/>
              </a:rPr>
              <a:t>k</a:t>
            </a:r>
            <a:r>
              <a:rPr lang="en-US" altLang="ko-KR" sz="2400">
                <a:ea typeface="굴림" charset="-127"/>
              </a:rPr>
              <a:t> and </a:t>
            </a:r>
            <a:r>
              <a:rPr lang="en-US" altLang="ko-KR" sz="2400" i="1">
                <a:ea typeface="굴림" charset="-127"/>
              </a:rPr>
              <a:t>k</a:t>
            </a:r>
            <a:r>
              <a:rPr lang="en-US" altLang="ko-KR" sz="2400">
                <a:ea typeface="굴림" charset="-127"/>
              </a:rPr>
              <a:t> </a:t>
            </a:r>
            <a:r>
              <a:rPr lang="en-US" altLang="ko-KR" sz="2400">
                <a:ea typeface="굴림" charset="-127"/>
                <a:sym typeface="Symbol" pitchFamily="18" charset="2"/>
              </a:rPr>
              <a:t> </a:t>
            </a:r>
            <a:r>
              <a:rPr lang="en-US" altLang="ko-KR" sz="2400" b="1">
                <a:ea typeface="굴림" charset="-127"/>
              </a:rPr>
              <a:t>Z</a:t>
            </a:r>
            <a:r>
              <a:rPr lang="en-US" altLang="ko-KR" sz="2400">
                <a:ea typeface="굴림" charset="-127"/>
              </a:rPr>
              <a:t>+ }</a:t>
            </a:r>
          </a:p>
          <a:p>
            <a:pPr lvl="1"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One-to-one correspondence: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400">
                <a:ea typeface="굴림" charset="-127"/>
              </a:rPr>
              <a:t>	1 ↔ 2	       2 ↔ 4	    3 ↔ 6	 4 ↔ 2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400">
                <a:ea typeface="굴림" charset="-127"/>
              </a:rPr>
              <a:t>	5 ↔ 10	       6 ↔ 12	    7 ↔ 14	 8 ↔ 16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400">
                <a:ea typeface="굴림" charset="-127"/>
              </a:rPr>
              <a:t>	Etc.</a:t>
            </a:r>
          </a:p>
          <a:p>
            <a:pPr lvl="2"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Note that here the ‘↔’ symbol means that there is a correspondence between them, not the biconditional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092D-57FF-45EC-855D-2DBECD7FB1EC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More definitions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>
                <a:ea typeface="굴림" charset="-127"/>
              </a:rPr>
              <a:t>Countably infinite: elements can be listed</a:t>
            </a:r>
          </a:p>
          <a:p>
            <a:pPr lvl="1"/>
            <a:r>
              <a:rPr lang="en-US" altLang="ko-KR">
                <a:ea typeface="굴림" charset="-127"/>
              </a:rPr>
              <a:t>Anything that has the same cardinality as the integers</a:t>
            </a:r>
          </a:p>
          <a:p>
            <a:pPr lvl="1"/>
            <a:r>
              <a:rPr lang="en-US" altLang="ko-KR">
                <a:ea typeface="굴림" charset="-127"/>
              </a:rPr>
              <a:t>Example: rational numbers, ordered pairs of integers</a:t>
            </a:r>
          </a:p>
          <a:p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Uncountably infinite: elements cannot be listed</a:t>
            </a:r>
          </a:p>
          <a:p>
            <a:pPr lvl="1"/>
            <a:r>
              <a:rPr lang="en-US" altLang="ko-KR">
                <a:ea typeface="굴림" charset="-127"/>
              </a:rPr>
              <a:t>Example: real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AC80-D2B8-4C40-A97A-4D7EB097BAD3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Sequences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>
                <a:ea typeface="굴림" charset="-127"/>
              </a:rPr>
              <a:t>A sequence is a function from a subset of </a:t>
            </a:r>
            <a:r>
              <a:rPr lang="en-US" altLang="ko-KR" b="1">
                <a:ea typeface="굴림" charset="-127"/>
              </a:rPr>
              <a:t>Z</a:t>
            </a:r>
            <a:r>
              <a:rPr lang="en-US" altLang="ko-KR">
                <a:ea typeface="굴림" charset="-127"/>
              </a:rPr>
              <a:t> to a set S</a:t>
            </a:r>
          </a:p>
          <a:p>
            <a:pPr lvl="1"/>
            <a:r>
              <a:rPr lang="en-US" altLang="ko-KR">
                <a:ea typeface="굴림" charset="-127"/>
              </a:rPr>
              <a:t>Usually from the positive or non-negative ints</a:t>
            </a:r>
          </a:p>
          <a:p>
            <a:pPr lvl="1"/>
            <a:r>
              <a:rPr lang="en-US" altLang="ko-KR" i="1">
                <a:ea typeface="굴림" charset="-127"/>
              </a:rPr>
              <a:t>a</a:t>
            </a:r>
            <a:r>
              <a:rPr lang="en-US" altLang="ko-KR" i="1" baseline="-25000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 is the image of </a:t>
            </a:r>
            <a:r>
              <a:rPr lang="en-US" altLang="ko-KR" i="1">
                <a:ea typeface="굴림" charset="-127"/>
              </a:rPr>
              <a:t>n</a:t>
            </a:r>
          </a:p>
          <a:p>
            <a:endParaRPr lang="en-US" altLang="ko-KR">
              <a:ea typeface="굴림" charset="-127"/>
            </a:endParaRPr>
          </a:p>
          <a:p>
            <a:r>
              <a:rPr lang="en-US" altLang="ko-KR" i="1">
                <a:ea typeface="굴림" charset="-127"/>
              </a:rPr>
              <a:t>a</a:t>
            </a:r>
            <a:r>
              <a:rPr lang="en-US" altLang="ko-KR" i="1" baseline="-25000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 is a term in the sequence</a:t>
            </a:r>
          </a:p>
          <a:p>
            <a:r>
              <a:rPr lang="en-US" altLang="ko-KR">
                <a:ea typeface="굴림" charset="-127"/>
              </a:rPr>
              <a:t>{</a:t>
            </a:r>
            <a:r>
              <a:rPr lang="en-US" altLang="ko-KR" i="1">
                <a:ea typeface="굴림" charset="-127"/>
              </a:rPr>
              <a:t>a</a:t>
            </a:r>
            <a:r>
              <a:rPr lang="en-US" altLang="ko-KR" i="1" baseline="-25000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} means the entire sequence</a:t>
            </a:r>
          </a:p>
          <a:p>
            <a:pPr lvl="1"/>
            <a:r>
              <a:rPr lang="en-US" altLang="ko-KR">
                <a:ea typeface="굴림" charset="-127"/>
              </a:rPr>
              <a:t>The same notation as sets!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2642-BA8A-4C7F-92E4-E27D350B640D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>
                <a:ea typeface="굴림" charset="-127"/>
              </a:rPr>
              <a:t>Showing a set is countably infinite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800">
                <a:ea typeface="굴림" charset="-127"/>
              </a:rPr>
              <a:t>Done by showing there is a one-to-one correspondence between the set and the integers</a:t>
            </a:r>
          </a:p>
          <a:p>
            <a:endParaRPr lang="en-US" altLang="ko-KR" sz="2800">
              <a:ea typeface="굴림" charset="-127"/>
            </a:endParaRPr>
          </a:p>
          <a:p>
            <a:r>
              <a:rPr lang="en-US" altLang="ko-KR" sz="2800">
                <a:ea typeface="굴림" charset="-127"/>
              </a:rPr>
              <a:t>Examples</a:t>
            </a:r>
          </a:p>
          <a:p>
            <a:pPr lvl="1"/>
            <a:r>
              <a:rPr lang="en-US" altLang="ko-KR" sz="2400">
                <a:ea typeface="굴림" charset="-127"/>
              </a:rPr>
              <a:t>Even numbers</a:t>
            </a:r>
          </a:p>
          <a:p>
            <a:pPr lvl="2"/>
            <a:r>
              <a:rPr lang="en-US" altLang="ko-KR" sz="2000">
                <a:ea typeface="굴림" charset="-127"/>
              </a:rPr>
              <a:t>Shown two slides ago</a:t>
            </a:r>
          </a:p>
          <a:p>
            <a:pPr lvl="1"/>
            <a:r>
              <a:rPr lang="en-US" altLang="ko-KR" sz="2400">
                <a:ea typeface="굴림" charset="-127"/>
              </a:rPr>
              <a:t>Rational numbers</a:t>
            </a:r>
          </a:p>
          <a:p>
            <a:pPr lvl="1"/>
            <a:r>
              <a:rPr lang="en-US" altLang="ko-KR" sz="2400">
                <a:ea typeface="굴림" charset="-127"/>
              </a:rPr>
              <a:t>Ordered pairs of integers</a:t>
            </a:r>
          </a:p>
          <a:p>
            <a:pPr lvl="2"/>
            <a:r>
              <a:rPr lang="en-US" altLang="ko-KR" sz="2000">
                <a:ea typeface="굴림" charset="-127"/>
              </a:rPr>
              <a:t>Shown next slide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277C-2E7C-49C5-AA97-E01DA046B1AF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>
                <a:ea typeface="굴림" charset="-127"/>
              </a:rPr>
              <a:t>Showing ordered pairs of integers are countably infinite</a:t>
            </a:r>
          </a:p>
        </p:txBody>
      </p:sp>
      <p:grpSp>
        <p:nvGrpSpPr>
          <p:cNvPr id="2" name="Group 248"/>
          <p:cNvGrpSpPr>
            <a:grpSpLocks/>
          </p:cNvGrpSpPr>
          <p:nvPr/>
        </p:nvGrpSpPr>
        <p:grpSpPr bwMode="auto">
          <a:xfrm>
            <a:off x="2933700" y="1652588"/>
            <a:ext cx="4913313" cy="4918075"/>
            <a:chOff x="1848" y="1041"/>
            <a:chExt cx="3095" cy="3098"/>
          </a:xfrm>
        </p:grpSpPr>
        <p:sp>
          <p:nvSpPr>
            <p:cNvPr id="41987" name="Oval 3"/>
            <p:cNvSpPr>
              <a:spLocks noChangeArrowheads="1"/>
            </p:cNvSpPr>
            <p:nvPr/>
          </p:nvSpPr>
          <p:spPr bwMode="auto">
            <a:xfrm>
              <a:off x="2496" y="1689"/>
              <a:ext cx="72" cy="73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988" name="Oval 4"/>
            <p:cNvSpPr>
              <a:spLocks noChangeArrowheads="1"/>
            </p:cNvSpPr>
            <p:nvPr/>
          </p:nvSpPr>
          <p:spPr bwMode="auto">
            <a:xfrm>
              <a:off x="2496" y="1473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989" name="Oval 5"/>
            <p:cNvSpPr>
              <a:spLocks noChangeArrowheads="1"/>
            </p:cNvSpPr>
            <p:nvPr/>
          </p:nvSpPr>
          <p:spPr bwMode="auto">
            <a:xfrm>
              <a:off x="2712" y="1689"/>
              <a:ext cx="72" cy="73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990" name="Oval 6"/>
            <p:cNvSpPr>
              <a:spLocks noChangeArrowheads="1"/>
            </p:cNvSpPr>
            <p:nvPr/>
          </p:nvSpPr>
          <p:spPr bwMode="auto">
            <a:xfrm>
              <a:off x="2712" y="1473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991" name="Oval 7"/>
            <p:cNvSpPr>
              <a:spLocks noChangeArrowheads="1"/>
            </p:cNvSpPr>
            <p:nvPr/>
          </p:nvSpPr>
          <p:spPr bwMode="auto">
            <a:xfrm>
              <a:off x="2928" y="1689"/>
              <a:ext cx="72" cy="73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992" name="Oval 8"/>
            <p:cNvSpPr>
              <a:spLocks noChangeArrowheads="1"/>
            </p:cNvSpPr>
            <p:nvPr/>
          </p:nvSpPr>
          <p:spPr bwMode="auto">
            <a:xfrm>
              <a:off x="2928" y="1473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993" name="Oval 9"/>
            <p:cNvSpPr>
              <a:spLocks noChangeArrowheads="1"/>
            </p:cNvSpPr>
            <p:nvPr/>
          </p:nvSpPr>
          <p:spPr bwMode="auto">
            <a:xfrm>
              <a:off x="3144" y="1689"/>
              <a:ext cx="72" cy="73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994" name="Oval 10"/>
            <p:cNvSpPr>
              <a:spLocks noChangeArrowheads="1"/>
            </p:cNvSpPr>
            <p:nvPr/>
          </p:nvSpPr>
          <p:spPr bwMode="auto">
            <a:xfrm>
              <a:off x="3144" y="1473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995" name="Oval 11"/>
            <p:cNvSpPr>
              <a:spLocks noChangeArrowheads="1"/>
            </p:cNvSpPr>
            <p:nvPr/>
          </p:nvSpPr>
          <p:spPr bwMode="auto">
            <a:xfrm>
              <a:off x="2496" y="1257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996" name="Oval 12"/>
            <p:cNvSpPr>
              <a:spLocks noChangeArrowheads="1"/>
            </p:cNvSpPr>
            <p:nvPr/>
          </p:nvSpPr>
          <p:spPr bwMode="auto">
            <a:xfrm>
              <a:off x="2496" y="1041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997" name="Oval 13"/>
            <p:cNvSpPr>
              <a:spLocks noChangeArrowheads="1"/>
            </p:cNvSpPr>
            <p:nvPr/>
          </p:nvSpPr>
          <p:spPr bwMode="auto">
            <a:xfrm>
              <a:off x="2712" y="1257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998" name="Oval 14"/>
            <p:cNvSpPr>
              <a:spLocks noChangeArrowheads="1"/>
            </p:cNvSpPr>
            <p:nvPr/>
          </p:nvSpPr>
          <p:spPr bwMode="auto">
            <a:xfrm>
              <a:off x="2712" y="1041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999" name="Oval 15"/>
            <p:cNvSpPr>
              <a:spLocks noChangeArrowheads="1"/>
            </p:cNvSpPr>
            <p:nvPr/>
          </p:nvSpPr>
          <p:spPr bwMode="auto">
            <a:xfrm>
              <a:off x="2928" y="1257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00" name="Oval 16"/>
            <p:cNvSpPr>
              <a:spLocks noChangeArrowheads="1"/>
            </p:cNvSpPr>
            <p:nvPr/>
          </p:nvSpPr>
          <p:spPr bwMode="auto">
            <a:xfrm>
              <a:off x="2928" y="1041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01" name="Oval 17"/>
            <p:cNvSpPr>
              <a:spLocks noChangeArrowheads="1"/>
            </p:cNvSpPr>
            <p:nvPr/>
          </p:nvSpPr>
          <p:spPr bwMode="auto">
            <a:xfrm>
              <a:off x="3144" y="1257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02" name="Oval 18"/>
            <p:cNvSpPr>
              <a:spLocks noChangeArrowheads="1"/>
            </p:cNvSpPr>
            <p:nvPr/>
          </p:nvSpPr>
          <p:spPr bwMode="auto">
            <a:xfrm>
              <a:off x="3144" y="1041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03" name="Oval 19"/>
            <p:cNvSpPr>
              <a:spLocks noChangeArrowheads="1"/>
            </p:cNvSpPr>
            <p:nvPr/>
          </p:nvSpPr>
          <p:spPr bwMode="auto">
            <a:xfrm>
              <a:off x="2496" y="2554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04" name="Oval 20"/>
            <p:cNvSpPr>
              <a:spLocks noChangeArrowheads="1"/>
            </p:cNvSpPr>
            <p:nvPr/>
          </p:nvSpPr>
          <p:spPr bwMode="auto">
            <a:xfrm>
              <a:off x="2496" y="2338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05" name="Oval 21"/>
            <p:cNvSpPr>
              <a:spLocks noChangeArrowheads="1"/>
            </p:cNvSpPr>
            <p:nvPr/>
          </p:nvSpPr>
          <p:spPr bwMode="auto">
            <a:xfrm>
              <a:off x="2712" y="2554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06" name="Oval 22"/>
            <p:cNvSpPr>
              <a:spLocks noChangeArrowheads="1"/>
            </p:cNvSpPr>
            <p:nvPr/>
          </p:nvSpPr>
          <p:spPr bwMode="auto">
            <a:xfrm>
              <a:off x="2712" y="2338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07" name="Oval 23"/>
            <p:cNvSpPr>
              <a:spLocks noChangeArrowheads="1"/>
            </p:cNvSpPr>
            <p:nvPr/>
          </p:nvSpPr>
          <p:spPr bwMode="auto">
            <a:xfrm>
              <a:off x="2928" y="2554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08" name="Oval 24"/>
            <p:cNvSpPr>
              <a:spLocks noChangeArrowheads="1"/>
            </p:cNvSpPr>
            <p:nvPr/>
          </p:nvSpPr>
          <p:spPr bwMode="auto">
            <a:xfrm>
              <a:off x="2928" y="2338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09" name="Oval 25"/>
            <p:cNvSpPr>
              <a:spLocks noChangeArrowheads="1"/>
            </p:cNvSpPr>
            <p:nvPr/>
          </p:nvSpPr>
          <p:spPr bwMode="auto">
            <a:xfrm>
              <a:off x="3144" y="2554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10" name="Oval 26"/>
            <p:cNvSpPr>
              <a:spLocks noChangeArrowheads="1"/>
            </p:cNvSpPr>
            <p:nvPr/>
          </p:nvSpPr>
          <p:spPr bwMode="auto">
            <a:xfrm>
              <a:off x="3144" y="2338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11" name="Oval 27"/>
            <p:cNvSpPr>
              <a:spLocks noChangeArrowheads="1"/>
            </p:cNvSpPr>
            <p:nvPr/>
          </p:nvSpPr>
          <p:spPr bwMode="auto">
            <a:xfrm>
              <a:off x="2496" y="2122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12" name="Oval 28"/>
            <p:cNvSpPr>
              <a:spLocks noChangeArrowheads="1"/>
            </p:cNvSpPr>
            <p:nvPr/>
          </p:nvSpPr>
          <p:spPr bwMode="auto">
            <a:xfrm>
              <a:off x="2496" y="1906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13" name="Oval 29"/>
            <p:cNvSpPr>
              <a:spLocks noChangeArrowheads="1"/>
            </p:cNvSpPr>
            <p:nvPr/>
          </p:nvSpPr>
          <p:spPr bwMode="auto">
            <a:xfrm>
              <a:off x="2712" y="2122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14" name="Oval 30"/>
            <p:cNvSpPr>
              <a:spLocks noChangeArrowheads="1"/>
            </p:cNvSpPr>
            <p:nvPr/>
          </p:nvSpPr>
          <p:spPr bwMode="auto">
            <a:xfrm>
              <a:off x="2712" y="1906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15" name="Oval 31"/>
            <p:cNvSpPr>
              <a:spLocks noChangeArrowheads="1"/>
            </p:cNvSpPr>
            <p:nvPr/>
          </p:nvSpPr>
          <p:spPr bwMode="auto">
            <a:xfrm>
              <a:off x="2928" y="2122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16" name="Oval 32"/>
            <p:cNvSpPr>
              <a:spLocks noChangeArrowheads="1"/>
            </p:cNvSpPr>
            <p:nvPr/>
          </p:nvSpPr>
          <p:spPr bwMode="auto">
            <a:xfrm>
              <a:off x="2928" y="1906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17" name="Oval 33"/>
            <p:cNvSpPr>
              <a:spLocks noChangeArrowheads="1"/>
            </p:cNvSpPr>
            <p:nvPr/>
          </p:nvSpPr>
          <p:spPr bwMode="auto">
            <a:xfrm>
              <a:off x="3144" y="2122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18" name="Oval 34"/>
            <p:cNvSpPr>
              <a:spLocks noChangeArrowheads="1"/>
            </p:cNvSpPr>
            <p:nvPr/>
          </p:nvSpPr>
          <p:spPr bwMode="auto">
            <a:xfrm>
              <a:off x="3144" y="1906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19" name="Oval 35"/>
            <p:cNvSpPr>
              <a:spLocks noChangeArrowheads="1"/>
            </p:cNvSpPr>
            <p:nvPr/>
          </p:nvSpPr>
          <p:spPr bwMode="auto">
            <a:xfrm>
              <a:off x="1848" y="1689"/>
              <a:ext cx="72" cy="73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20" name="Oval 36"/>
            <p:cNvSpPr>
              <a:spLocks noChangeArrowheads="1"/>
            </p:cNvSpPr>
            <p:nvPr/>
          </p:nvSpPr>
          <p:spPr bwMode="auto">
            <a:xfrm>
              <a:off x="1848" y="1473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21" name="Oval 37"/>
            <p:cNvSpPr>
              <a:spLocks noChangeArrowheads="1"/>
            </p:cNvSpPr>
            <p:nvPr/>
          </p:nvSpPr>
          <p:spPr bwMode="auto">
            <a:xfrm>
              <a:off x="2064" y="1689"/>
              <a:ext cx="72" cy="73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22" name="Oval 38"/>
            <p:cNvSpPr>
              <a:spLocks noChangeArrowheads="1"/>
            </p:cNvSpPr>
            <p:nvPr/>
          </p:nvSpPr>
          <p:spPr bwMode="auto">
            <a:xfrm>
              <a:off x="2064" y="1473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23" name="Oval 39"/>
            <p:cNvSpPr>
              <a:spLocks noChangeArrowheads="1"/>
            </p:cNvSpPr>
            <p:nvPr/>
          </p:nvSpPr>
          <p:spPr bwMode="auto">
            <a:xfrm>
              <a:off x="2280" y="1689"/>
              <a:ext cx="72" cy="73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24" name="Oval 40"/>
            <p:cNvSpPr>
              <a:spLocks noChangeArrowheads="1"/>
            </p:cNvSpPr>
            <p:nvPr/>
          </p:nvSpPr>
          <p:spPr bwMode="auto">
            <a:xfrm>
              <a:off x="2280" y="1473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25" name="Oval 41"/>
            <p:cNvSpPr>
              <a:spLocks noChangeArrowheads="1"/>
            </p:cNvSpPr>
            <p:nvPr/>
          </p:nvSpPr>
          <p:spPr bwMode="auto">
            <a:xfrm>
              <a:off x="1848" y="1257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26" name="Oval 42"/>
            <p:cNvSpPr>
              <a:spLocks noChangeArrowheads="1"/>
            </p:cNvSpPr>
            <p:nvPr/>
          </p:nvSpPr>
          <p:spPr bwMode="auto">
            <a:xfrm>
              <a:off x="1848" y="1041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27" name="Oval 43"/>
            <p:cNvSpPr>
              <a:spLocks noChangeArrowheads="1"/>
            </p:cNvSpPr>
            <p:nvPr/>
          </p:nvSpPr>
          <p:spPr bwMode="auto">
            <a:xfrm>
              <a:off x="2064" y="1257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28" name="Oval 44"/>
            <p:cNvSpPr>
              <a:spLocks noChangeArrowheads="1"/>
            </p:cNvSpPr>
            <p:nvPr/>
          </p:nvSpPr>
          <p:spPr bwMode="auto">
            <a:xfrm>
              <a:off x="2064" y="1041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29" name="Oval 45"/>
            <p:cNvSpPr>
              <a:spLocks noChangeArrowheads="1"/>
            </p:cNvSpPr>
            <p:nvPr/>
          </p:nvSpPr>
          <p:spPr bwMode="auto">
            <a:xfrm>
              <a:off x="2280" y="1257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30" name="Oval 46"/>
            <p:cNvSpPr>
              <a:spLocks noChangeArrowheads="1"/>
            </p:cNvSpPr>
            <p:nvPr/>
          </p:nvSpPr>
          <p:spPr bwMode="auto">
            <a:xfrm>
              <a:off x="2280" y="1041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31" name="Oval 47"/>
            <p:cNvSpPr>
              <a:spLocks noChangeArrowheads="1"/>
            </p:cNvSpPr>
            <p:nvPr/>
          </p:nvSpPr>
          <p:spPr bwMode="auto">
            <a:xfrm>
              <a:off x="1848" y="2554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32" name="Oval 48"/>
            <p:cNvSpPr>
              <a:spLocks noChangeArrowheads="1"/>
            </p:cNvSpPr>
            <p:nvPr/>
          </p:nvSpPr>
          <p:spPr bwMode="auto">
            <a:xfrm>
              <a:off x="1848" y="2338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33" name="Oval 49"/>
            <p:cNvSpPr>
              <a:spLocks noChangeArrowheads="1"/>
            </p:cNvSpPr>
            <p:nvPr/>
          </p:nvSpPr>
          <p:spPr bwMode="auto">
            <a:xfrm>
              <a:off x="2064" y="2554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34" name="Oval 50"/>
            <p:cNvSpPr>
              <a:spLocks noChangeArrowheads="1"/>
            </p:cNvSpPr>
            <p:nvPr/>
          </p:nvSpPr>
          <p:spPr bwMode="auto">
            <a:xfrm>
              <a:off x="2064" y="2338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35" name="Oval 51"/>
            <p:cNvSpPr>
              <a:spLocks noChangeArrowheads="1"/>
            </p:cNvSpPr>
            <p:nvPr/>
          </p:nvSpPr>
          <p:spPr bwMode="auto">
            <a:xfrm>
              <a:off x="2280" y="2554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36" name="Oval 52"/>
            <p:cNvSpPr>
              <a:spLocks noChangeArrowheads="1"/>
            </p:cNvSpPr>
            <p:nvPr/>
          </p:nvSpPr>
          <p:spPr bwMode="auto">
            <a:xfrm>
              <a:off x="2280" y="2338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37" name="Oval 53"/>
            <p:cNvSpPr>
              <a:spLocks noChangeArrowheads="1"/>
            </p:cNvSpPr>
            <p:nvPr/>
          </p:nvSpPr>
          <p:spPr bwMode="auto">
            <a:xfrm>
              <a:off x="1848" y="2122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38" name="Oval 54"/>
            <p:cNvSpPr>
              <a:spLocks noChangeArrowheads="1"/>
            </p:cNvSpPr>
            <p:nvPr/>
          </p:nvSpPr>
          <p:spPr bwMode="auto">
            <a:xfrm>
              <a:off x="1848" y="1906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39" name="Oval 55"/>
            <p:cNvSpPr>
              <a:spLocks noChangeArrowheads="1"/>
            </p:cNvSpPr>
            <p:nvPr/>
          </p:nvSpPr>
          <p:spPr bwMode="auto">
            <a:xfrm>
              <a:off x="2064" y="2122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40" name="Oval 56"/>
            <p:cNvSpPr>
              <a:spLocks noChangeArrowheads="1"/>
            </p:cNvSpPr>
            <p:nvPr/>
          </p:nvSpPr>
          <p:spPr bwMode="auto">
            <a:xfrm>
              <a:off x="2064" y="1906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41" name="Oval 57"/>
            <p:cNvSpPr>
              <a:spLocks noChangeArrowheads="1"/>
            </p:cNvSpPr>
            <p:nvPr/>
          </p:nvSpPr>
          <p:spPr bwMode="auto">
            <a:xfrm>
              <a:off x="2280" y="2122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42" name="Oval 58"/>
            <p:cNvSpPr>
              <a:spLocks noChangeArrowheads="1"/>
            </p:cNvSpPr>
            <p:nvPr/>
          </p:nvSpPr>
          <p:spPr bwMode="auto">
            <a:xfrm>
              <a:off x="2280" y="1906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43" name="Oval 59"/>
            <p:cNvSpPr>
              <a:spLocks noChangeArrowheads="1"/>
            </p:cNvSpPr>
            <p:nvPr/>
          </p:nvSpPr>
          <p:spPr bwMode="auto">
            <a:xfrm>
              <a:off x="4223" y="1689"/>
              <a:ext cx="72" cy="73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44" name="Oval 60"/>
            <p:cNvSpPr>
              <a:spLocks noChangeArrowheads="1"/>
            </p:cNvSpPr>
            <p:nvPr/>
          </p:nvSpPr>
          <p:spPr bwMode="auto">
            <a:xfrm>
              <a:off x="4223" y="1473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45" name="Oval 61"/>
            <p:cNvSpPr>
              <a:spLocks noChangeArrowheads="1"/>
            </p:cNvSpPr>
            <p:nvPr/>
          </p:nvSpPr>
          <p:spPr bwMode="auto">
            <a:xfrm>
              <a:off x="4439" y="1689"/>
              <a:ext cx="72" cy="73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46" name="Oval 62"/>
            <p:cNvSpPr>
              <a:spLocks noChangeArrowheads="1"/>
            </p:cNvSpPr>
            <p:nvPr/>
          </p:nvSpPr>
          <p:spPr bwMode="auto">
            <a:xfrm>
              <a:off x="4439" y="1473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47" name="Oval 63"/>
            <p:cNvSpPr>
              <a:spLocks noChangeArrowheads="1"/>
            </p:cNvSpPr>
            <p:nvPr/>
          </p:nvSpPr>
          <p:spPr bwMode="auto">
            <a:xfrm>
              <a:off x="4655" y="1689"/>
              <a:ext cx="72" cy="73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48" name="Oval 64"/>
            <p:cNvSpPr>
              <a:spLocks noChangeArrowheads="1"/>
            </p:cNvSpPr>
            <p:nvPr/>
          </p:nvSpPr>
          <p:spPr bwMode="auto">
            <a:xfrm>
              <a:off x="4655" y="1473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49" name="Oval 65"/>
            <p:cNvSpPr>
              <a:spLocks noChangeArrowheads="1"/>
            </p:cNvSpPr>
            <p:nvPr/>
          </p:nvSpPr>
          <p:spPr bwMode="auto">
            <a:xfrm>
              <a:off x="4871" y="1689"/>
              <a:ext cx="72" cy="73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50" name="Oval 66"/>
            <p:cNvSpPr>
              <a:spLocks noChangeArrowheads="1"/>
            </p:cNvSpPr>
            <p:nvPr/>
          </p:nvSpPr>
          <p:spPr bwMode="auto">
            <a:xfrm>
              <a:off x="4871" y="1473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51" name="Oval 67"/>
            <p:cNvSpPr>
              <a:spLocks noChangeArrowheads="1"/>
            </p:cNvSpPr>
            <p:nvPr/>
          </p:nvSpPr>
          <p:spPr bwMode="auto">
            <a:xfrm>
              <a:off x="4223" y="1257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52" name="Oval 68"/>
            <p:cNvSpPr>
              <a:spLocks noChangeArrowheads="1"/>
            </p:cNvSpPr>
            <p:nvPr/>
          </p:nvSpPr>
          <p:spPr bwMode="auto">
            <a:xfrm>
              <a:off x="4223" y="1041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53" name="Oval 69"/>
            <p:cNvSpPr>
              <a:spLocks noChangeArrowheads="1"/>
            </p:cNvSpPr>
            <p:nvPr/>
          </p:nvSpPr>
          <p:spPr bwMode="auto">
            <a:xfrm>
              <a:off x="4439" y="1257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54" name="Oval 70"/>
            <p:cNvSpPr>
              <a:spLocks noChangeArrowheads="1"/>
            </p:cNvSpPr>
            <p:nvPr/>
          </p:nvSpPr>
          <p:spPr bwMode="auto">
            <a:xfrm>
              <a:off x="4439" y="1041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55" name="Oval 71"/>
            <p:cNvSpPr>
              <a:spLocks noChangeArrowheads="1"/>
            </p:cNvSpPr>
            <p:nvPr/>
          </p:nvSpPr>
          <p:spPr bwMode="auto">
            <a:xfrm>
              <a:off x="4655" y="1257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56" name="Oval 72"/>
            <p:cNvSpPr>
              <a:spLocks noChangeArrowheads="1"/>
            </p:cNvSpPr>
            <p:nvPr/>
          </p:nvSpPr>
          <p:spPr bwMode="auto">
            <a:xfrm>
              <a:off x="4655" y="1041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57" name="Oval 73"/>
            <p:cNvSpPr>
              <a:spLocks noChangeArrowheads="1"/>
            </p:cNvSpPr>
            <p:nvPr/>
          </p:nvSpPr>
          <p:spPr bwMode="auto">
            <a:xfrm>
              <a:off x="4871" y="1257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58" name="Oval 74"/>
            <p:cNvSpPr>
              <a:spLocks noChangeArrowheads="1"/>
            </p:cNvSpPr>
            <p:nvPr/>
          </p:nvSpPr>
          <p:spPr bwMode="auto">
            <a:xfrm>
              <a:off x="4871" y="1041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59" name="Oval 75"/>
            <p:cNvSpPr>
              <a:spLocks noChangeArrowheads="1"/>
            </p:cNvSpPr>
            <p:nvPr/>
          </p:nvSpPr>
          <p:spPr bwMode="auto">
            <a:xfrm>
              <a:off x="4223" y="2554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60" name="Oval 76"/>
            <p:cNvSpPr>
              <a:spLocks noChangeArrowheads="1"/>
            </p:cNvSpPr>
            <p:nvPr/>
          </p:nvSpPr>
          <p:spPr bwMode="auto">
            <a:xfrm>
              <a:off x="4223" y="2338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61" name="Oval 77"/>
            <p:cNvSpPr>
              <a:spLocks noChangeArrowheads="1"/>
            </p:cNvSpPr>
            <p:nvPr/>
          </p:nvSpPr>
          <p:spPr bwMode="auto">
            <a:xfrm>
              <a:off x="4439" y="2554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62" name="Oval 78"/>
            <p:cNvSpPr>
              <a:spLocks noChangeArrowheads="1"/>
            </p:cNvSpPr>
            <p:nvPr/>
          </p:nvSpPr>
          <p:spPr bwMode="auto">
            <a:xfrm>
              <a:off x="4439" y="2338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63" name="Oval 79"/>
            <p:cNvSpPr>
              <a:spLocks noChangeArrowheads="1"/>
            </p:cNvSpPr>
            <p:nvPr/>
          </p:nvSpPr>
          <p:spPr bwMode="auto">
            <a:xfrm>
              <a:off x="4655" y="2554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64" name="Oval 80"/>
            <p:cNvSpPr>
              <a:spLocks noChangeArrowheads="1"/>
            </p:cNvSpPr>
            <p:nvPr/>
          </p:nvSpPr>
          <p:spPr bwMode="auto">
            <a:xfrm>
              <a:off x="4655" y="2338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65" name="Oval 81"/>
            <p:cNvSpPr>
              <a:spLocks noChangeArrowheads="1"/>
            </p:cNvSpPr>
            <p:nvPr/>
          </p:nvSpPr>
          <p:spPr bwMode="auto">
            <a:xfrm>
              <a:off x="4871" y="2554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66" name="Oval 82"/>
            <p:cNvSpPr>
              <a:spLocks noChangeArrowheads="1"/>
            </p:cNvSpPr>
            <p:nvPr/>
          </p:nvSpPr>
          <p:spPr bwMode="auto">
            <a:xfrm>
              <a:off x="4871" y="2338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67" name="Oval 83"/>
            <p:cNvSpPr>
              <a:spLocks noChangeArrowheads="1"/>
            </p:cNvSpPr>
            <p:nvPr/>
          </p:nvSpPr>
          <p:spPr bwMode="auto">
            <a:xfrm>
              <a:off x="4223" y="2122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68" name="Oval 84"/>
            <p:cNvSpPr>
              <a:spLocks noChangeArrowheads="1"/>
            </p:cNvSpPr>
            <p:nvPr/>
          </p:nvSpPr>
          <p:spPr bwMode="auto">
            <a:xfrm>
              <a:off x="4223" y="1906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69" name="Oval 85"/>
            <p:cNvSpPr>
              <a:spLocks noChangeArrowheads="1"/>
            </p:cNvSpPr>
            <p:nvPr/>
          </p:nvSpPr>
          <p:spPr bwMode="auto">
            <a:xfrm>
              <a:off x="4439" y="2122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70" name="Oval 86"/>
            <p:cNvSpPr>
              <a:spLocks noChangeArrowheads="1"/>
            </p:cNvSpPr>
            <p:nvPr/>
          </p:nvSpPr>
          <p:spPr bwMode="auto">
            <a:xfrm>
              <a:off x="4439" y="1906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71" name="Oval 87"/>
            <p:cNvSpPr>
              <a:spLocks noChangeArrowheads="1"/>
            </p:cNvSpPr>
            <p:nvPr/>
          </p:nvSpPr>
          <p:spPr bwMode="auto">
            <a:xfrm>
              <a:off x="4655" y="2122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72" name="Oval 88"/>
            <p:cNvSpPr>
              <a:spLocks noChangeArrowheads="1"/>
            </p:cNvSpPr>
            <p:nvPr/>
          </p:nvSpPr>
          <p:spPr bwMode="auto">
            <a:xfrm>
              <a:off x="4655" y="1906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73" name="Oval 89"/>
            <p:cNvSpPr>
              <a:spLocks noChangeArrowheads="1"/>
            </p:cNvSpPr>
            <p:nvPr/>
          </p:nvSpPr>
          <p:spPr bwMode="auto">
            <a:xfrm>
              <a:off x="4871" y="2122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74" name="Oval 90"/>
            <p:cNvSpPr>
              <a:spLocks noChangeArrowheads="1"/>
            </p:cNvSpPr>
            <p:nvPr/>
          </p:nvSpPr>
          <p:spPr bwMode="auto">
            <a:xfrm>
              <a:off x="4871" y="1906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75" name="Oval 91"/>
            <p:cNvSpPr>
              <a:spLocks noChangeArrowheads="1"/>
            </p:cNvSpPr>
            <p:nvPr/>
          </p:nvSpPr>
          <p:spPr bwMode="auto">
            <a:xfrm>
              <a:off x="3360" y="1689"/>
              <a:ext cx="72" cy="73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76" name="Oval 92"/>
            <p:cNvSpPr>
              <a:spLocks noChangeArrowheads="1"/>
            </p:cNvSpPr>
            <p:nvPr/>
          </p:nvSpPr>
          <p:spPr bwMode="auto">
            <a:xfrm>
              <a:off x="3360" y="1473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77" name="Oval 93"/>
            <p:cNvSpPr>
              <a:spLocks noChangeArrowheads="1"/>
            </p:cNvSpPr>
            <p:nvPr/>
          </p:nvSpPr>
          <p:spPr bwMode="auto">
            <a:xfrm>
              <a:off x="3575" y="1689"/>
              <a:ext cx="72" cy="73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78" name="Oval 94"/>
            <p:cNvSpPr>
              <a:spLocks noChangeArrowheads="1"/>
            </p:cNvSpPr>
            <p:nvPr/>
          </p:nvSpPr>
          <p:spPr bwMode="auto">
            <a:xfrm>
              <a:off x="3575" y="1473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79" name="Oval 95"/>
            <p:cNvSpPr>
              <a:spLocks noChangeArrowheads="1"/>
            </p:cNvSpPr>
            <p:nvPr/>
          </p:nvSpPr>
          <p:spPr bwMode="auto">
            <a:xfrm>
              <a:off x="3791" y="1689"/>
              <a:ext cx="72" cy="73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80" name="Oval 96"/>
            <p:cNvSpPr>
              <a:spLocks noChangeArrowheads="1"/>
            </p:cNvSpPr>
            <p:nvPr/>
          </p:nvSpPr>
          <p:spPr bwMode="auto">
            <a:xfrm>
              <a:off x="3791" y="1473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81" name="Oval 97"/>
            <p:cNvSpPr>
              <a:spLocks noChangeArrowheads="1"/>
            </p:cNvSpPr>
            <p:nvPr/>
          </p:nvSpPr>
          <p:spPr bwMode="auto">
            <a:xfrm>
              <a:off x="4007" y="1689"/>
              <a:ext cx="72" cy="73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82" name="Oval 98"/>
            <p:cNvSpPr>
              <a:spLocks noChangeArrowheads="1"/>
            </p:cNvSpPr>
            <p:nvPr/>
          </p:nvSpPr>
          <p:spPr bwMode="auto">
            <a:xfrm>
              <a:off x="4007" y="1473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83" name="Oval 99"/>
            <p:cNvSpPr>
              <a:spLocks noChangeArrowheads="1"/>
            </p:cNvSpPr>
            <p:nvPr/>
          </p:nvSpPr>
          <p:spPr bwMode="auto">
            <a:xfrm>
              <a:off x="3360" y="1257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84" name="Oval 100"/>
            <p:cNvSpPr>
              <a:spLocks noChangeArrowheads="1"/>
            </p:cNvSpPr>
            <p:nvPr/>
          </p:nvSpPr>
          <p:spPr bwMode="auto">
            <a:xfrm>
              <a:off x="3360" y="1041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85" name="Oval 101"/>
            <p:cNvSpPr>
              <a:spLocks noChangeArrowheads="1"/>
            </p:cNvSpPr>
            <p:nvPr/>
          </p:nvSpPr>
          <p:spPr bwMode="auto">
            <a:xfrm>
              <a:off x="3575" y="1257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86" name="Oval 102"/>
            <p:cNvSpPr>
              <a:spLocks noChangeArrowheads="1"/>
            </p:cNvSpPr>
            <p:nvPr/>
          </p:nvSpPr>
          <p:spPr bwMode="auto">
            <a:xfrm>
              <a:off x="3575" y="1041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87" name="Oval 103"/>
            <p:cNvSpPr>
              <a:spLocks noChangeArrowheads="1"/>
            </p:cNvSpPr>
            <p:nvPr/>
          </p:nvSpPr>
          <p:spPr bwMode="auto">
            <a:xfrm>
              <a:off x="3791" y="1257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88" name="Oval 104"/>
            <p:cNvSpPr>
              <a:spLocks noChangeArrowheads="1"/>
            </p:cNvSpPr>
            <p:nvPr/>
          </p:nvSpPr>
          <p:spPr bwMode="auto">
            <a:xfrm>
              <a:off x="3791" y="1041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89" name="Oval 105"/>
            <p:cNvSpPr>
              <a:spLocks noChangeArrowheads="1"/>
            </p:cNvSpPr>
            <p:nvPr/>
          </p:nvSpPr>
          <p:spPr bwMode="auto">
            <a:xfrm>
              <a:off x="4007" y="1257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90" name="Oval 106"/>
            <p:cNvSpPr>
              <a:spLocks noChangeArrowheads="1"/>
            </p:cNvSpPr>
            <p:nvPr/>
          </p:nvSpPr>
          <p:spPr bwMode="auto">
            <a:xfrm>
              <a:off x="4007" y="1041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91" name="Oval 107"/>
            <p:cNvSpPr>
              <a:spLocks noChangeArrowheads="1"/>
            </p:cNvSpPr>
            <p:nvPr/>
          </p:nvSpPr>
          <p:spPr bwMode="auto">
            <a:xfrm>
              <a:off x="3360" y="2554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92" name="Oval 108"/>
            <p:cNvSpPr>
              <a:spLocks noChangeArrowheads="1"/>
            </p:cNvSpPr>
            <p:nvPr/>
          </p:nvSpPr>
          <p:spPr bwMode="auto">
            <a:xfrm>
              <a:off x="3360" y="2338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93" name="Oval 109"/>
            <p:cNvSpPr>
              <a:spLocks noChangeArrowheads="1"/>
            </p:cNvSpPr>
            <p:nvPr/>
          </p:nvSpPr>
          <p:spPr bwMode="auto">
            <a:xfrm>
              <a:off x="3575" y="2554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94" name="Oval 110"/>
            <p:cNvSpPr>
              <a:spLocks noChangeArrowheads="1"/>
            </p:cNvSpPr>
            <p:nvPr/>
          </p:nvSpPr>
          <p:spPr bwMode="auto">
            <a:xfrm>
              <a:off x="3575" y="2338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95" name="Oval 111"/>
            <p:cNvSpPr>
              <a:spLocks noChangeArrowheads="1"/>
            </p:cNvSpPr>
            <p:nvPr/>
          </p:nvSpPr>
          <p:spPr bwMode="auto">
            <a:xfrm>
              <a:off x="3791" y="2554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96" name="Oval 112"/>
            <p:cNvSpPr>
              <a:spLocks noChangeArrowheads="1"/>
            </p:cNvSpPr>
            <p:nvPr/>
          </p:nvSpPr>
          <p:spPr bwMode="auto">
            <a:xfrm>
              <a:off x="3791" y="2338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97" name="Oval 113"/>
            <p:cNvSpPr>
              <a:spLocks noChangeArrowheads="1"/>
            </p:cNvSpPr>
            <p:nvPr/>
          </p:nvSpPr>
          <p:spPr bwMode="auto">
            <a:xfrm>
              <a:off x="4007" y="2554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98" name="Oval 114"/>
            <p:cNvSpPr>
              <a:spLocks noChangeArrowheads="1"/>
            </p:cNvSpPr>
            <p:nvPr/>
          </p:nvSpPr>
          <p:spPr bwMode="auto">
            <a:xfrm>
              <a:off x="4007" y="2338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99" name="Oval 115"/>
            <p:cNvSpPr>
              <a:spLocks noChangeArrowheads="1"/>
            </p:cNvSpPr>
            <p:nvPr/>
          </p:nvSpPr>
          <p:spPr bwMode="auto">
            <a:xfrm>
              <a:off x="3360" y="2122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00" name="Oval 116"/>
            <p:cNvSpPr>
              <a:spLocks noChangeArrowheads="1"/>
            </p:cNvSpPr>
            <p:nvPr/>
          </p:nvSpPr>
          <p:spPr bwMode="auto">
            <a:xfrm>
              <a:off x="3360" y="1906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01" name="Oval 117"/>
            <p:cNvSpPr>
              <a:spLocks noChangeArrowheads="1"/>
            </p:cNvSpPr>
            <p:nvPr/>
          </p:nvSpPr>
          <p:spPr bwMode="auto">
            <a:xfrm>
              <a:off x="3575" y="2122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02" name="Oval 118"/>
            <p:cNvSpPr>
              <a:spLocks noChangeArrowheads="1"/>
            </p:cNvSpPr>
            <p:nvPr/>
          </p:nvSpPr>
          <p:spPr bwMode="auto">
            <a:xfrm>
              <a:off x="3575" y="1906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03" name="Oval 119"/>
            <p:cNvSpPr>
              <a:spLocks noChangeArrowheads="1"/>
            </p:cNvSpPr>
            <p:nvPr/>
          </p:nvSpPr>
          <p:spPr bwMode="auto">
            <a:xfrm>
              <a:off x="3791" y="2122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04" name="Oval 120"/>
            <p:cNvSpPr>
              <a:spLocks noChangeArrowheads="1"/>
            </p:cNvSpPr>
            <p:nvPr/>
          </p:nvSpPr>
          <p:spPr bwMode="auto">
            <a:xfrm>
              <a:off x="3791" y="1906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05" name="Oval 121"/>
            <p:cNvSpPr>
              <a:spLocks noChangeArrowheads="1"/>
            </p:cNvSpPr>
            <p:nvPr/>
          </p:nvSpPr>
          <p:spPr bwMode="auto">
            <a:xfrm>
              <a:off x="4007" y="2122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06" name="Oval 122"/>
            <p:cNvSpPr>
              <a:spLocks noChangeArrowheads="1"/>
            </p:cNvSpPr>
            <p:nvPr/>
          </p:nvSpPr>
          <p:spPr bwMode="auto">
            <a:xfrm>
              <a:off x="4007" y="1906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07" name="Oval 123"/>
            <p:cNvSpPr>
              <a:spLocks noChangeArrowheads="1"/>
            </p:cNvSpPr>
            <p:nvPr/>
          </p:nvSpPr>
          <p:spPr bwMode="auto">
            <a:xfrm>
              <a:off x="2496" y="3418"/>
              <a:ext cx="72" cy="73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08" name="Oval 124"/>
            <p:cNvSpPr>
              <a:spLocks noChangeArrowheads="1"/>
            </p:cNvSpPr>
            <p:nvPr/>
          </p:nvSpPr>
          <p:spPr bwMode="auto">
            <a:xfrm>
              <a:off x="2496" y="3202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09" name="Oval 125"/>
            <p:cNvSpPr>
              <a:spLocks noChangeArrowheads="1"/>
            </p:cNvSpPr>
            <p:nvPr/>
          </p:nvSpPr>
          <p:spPr bwMode="auto">
            <a:xfrm>
              <a:off x="2712" y="3418"/>
              <a:ext cx="72" cy="73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10" name="Oval 126"/>
            <p:cNvSpPr>
              <a:spLocks noChangeArrowheads="1"/>
            </p:cNvSpPr>
            <p:nvPr/>
          </p:nvSpPr>
          <p:spPr bwMode="auto">
            <a:xfrm>
              <a:off x="2712" y="3202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11" name="Oval 127"/>
            <p:cNvSpPr>
              <a:spLocks noChangeArrowheads="1"/>
            </p:cNvSpPr>
            <p:nvPr/>
          </p:nvSpPr>
          <p:spPr bwMode="auto">
            <a:xfrm>
              <a:off x="2928" y="3418"/>
              <a:ext cx="72" cy="73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12" name="Oval 128"/>
            <p:cNvSpPr>
              <a:spLocks noChangeArrowheads="1"/>
            </p:cNvSpPr>
            <p:nvPr/>
          </p:nvSpPr>
          <p:spPr bwMode="auto">
            <a:xfrm>
              <a:off x="2928" y="3202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13" name="Oval 129"/>
            <p:cNvSpPr>
              <a:spLocks noChangeArrowheads="1"/>
            </p:cNvSpPr>
            <p:nvPr/>
          </p:nvSpPr>
          <p:spPr bwMode="auto">
            <a:xfrm>
              <a:off x="3144" y="3418"/>
              <a:ext cx="72" cy="73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14" name="Oval 130"/>
            <p:cNvSpPr>
              <a:spLocks noChangeArrowheads="1"/>
            </p:cNvSpPr>
            <p:nvPr/>
          </p:nvSpPr>
          <p:spPr bwMode="auto">
            <a:xfrm>
              <a:off x="3144" y="3202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15" name="Oval 131"/>
            <p:cNvSpPr>
              <a:spLocks noChangeArrowheads="1"/>
            </p:cNvSpPr>
            <p:nvPr/>
          </p:nvSpPr>
          <p:spPr bwMode="auto">
            <a:xfrm>
              <a:off x="2496" y="2986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16" name="Oval 132"/>
            <p:cNvSpPr>
              <a:spLocks noChangeArrowheads="1"/>
            </p:cNvSpPr>
            <p:nvPr/>
          </p:nvSpPr>
          <p:spPr bwMode="auto">
            <a:xfrm>
              <a:off x="2496" y="2770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17" name="Oval 133"/>
            <p:cNvSpPr>
              <a:spLocks noChangeArrowheads="1"/>
            </p:cNvSpPr>
            <p:nvPr/>
          </p:nvSpPr>
          <p:spPr bwMode="auto">
            <a:xfrm>
              <a:off x="2712" y="2986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18" name="Oval 134"/>
            <p:cNvSpPr>
              <a:spLocks noChangeArrowheads="1"/>
            </p:cNvSpPr>
            <p:nvPr/>
          </p:nvSpPr>
          <p:spPr bwMode="auto">
            <a:xfrm>
              <a:off x="2712" y="2770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19" name="Oval 135"/>
            <p:cNvSpPr>
              <a:spLocks noChangeArrowheads="1"/>
            </p:cNvSpPr>
            <p:nvPr/>
          </p:nvSpPr>
          <p:spPr bwMode="auto">
            <a:xfrm>
              <a:off x="2928" y="2986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20" name="Oval 136"/>
            <p:cNvSpPr>
              <a:spLocks noChangeArrowheads="1"/>
            </p:cNvSpPr>
            <p:nvPr/>
          </p:nvSpPr>
          <p:spPr bwMode="auto">
            <a:xfrm>
              <a:off x="2928" y="2770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21" name="Oval 137"/>
            <p:cNvSpPr>
              <a:spLocks noChangeArrowheads="1"/>
            </p:cNvSpPr>
            <p:nvPr/>
          </p:nvSpPr>
          <p:spPr bwMode="auto">
            <a:xfrm>
              <a:off x="3144" y="2986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22" name="Oval 138"/>
            <p:cNvSpPr>
              <a:spLocks noChangeArrowheads="1"/>
            </p:cNvSpPr>
            <p:nvPr/>
          </p:nvSpPr>
          <p:spPr bwMode="auto">
            <a:xfrm>
              <a:off x="3144" y="2770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23" name="Oval 139"/>
            <p:cNvSpPr>
              <a:spLocks noChangeArrowheads="1"/>
            </p:cNvSpPr>
            <p:nvPr/>
          </p:nvSpPr>
          <p:spPr bwMode="auto">
            <a:xfrm>
              <a:off x="2496" y="4067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24" name="Oval 140"/>
            <p:cNvSpPr>
              <a:spLocks noChangeArrowheads="1"/>
            </p:cNvSpPr>
            <p:nvPr/>
          </p:nvSpPr>
          <p:spPr bwMode="auto">
            <a:xfrm>
              <a:off x="2712" y="4067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25" name="Oval 141"/>
            <p:cNvSpPr>
              <a:spLocks noChangeArrowheads="1"/>
            </p:cNvSpPr>
            <p:nvPr/>
          </p:nvSpPr>
          <p:spPr bwMode="auto">
            <a:xfrm>
              <a:off x="2928" y="4067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26" name="Oval 142"/>
            <p:cNvSpPr>
              <a:spLocks noChangeArrowheads="1"/>
            </p:cNvSpPr>
            <p:nvPr/>
          </p:nvSpPr>
          <p:spPr bwMode="auto">
            <a:xfrm>
              <a:off x="3144" y="4067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27" name="Oval 143"/>
            <p:cNvSpPr>
              <a:spLocks noChangeArrowheads="1"/>
            </p:cNvSpPr>
            <p:nvPr/>
          </p:nvSpPr>
          <p:spPr bwMode="auto">
            <a:xfrm>
              <a:off x="2496" y="3851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28" name="Oval 144"/>
            <p:cNvSpPr>
              <a:spLocks noChangeArrowheads="1"/>
            </p:cNvSpPr>
            <p:nvPr/>
          </p:nvSpPr>
          <p:spPr bwMode="auto">
            <a:xfrm>
              <a:off x="2496" y="3635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29" name="Oval 145"/>
            <p:cNvSpPr>
              <a:spLocks noChangeArrowheads="1"/>
            </p:cNvSpPr>
            <p:nvPr/>
          </p:nvSpPr>
          <p:spPr bwMode="auto">
            <a:xfrm>
              <a:off x="2712" y="3851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30" name="Oval 146"/>
            <p:cNvSpPr>
              <a:spLocks noChangeArrowheads="1"/>
            </p:cNvSpPr>
            <p:nvPr/>
          </p:nvSpPr>
          <p:spPr bwMode="auto">
            <a:xfrm>
              <a:off x="2712" y="3635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31" name="Oval 147"/>
            <p:cNvSpPr>
              <a:spLocks noChangeArrowheads="1"/>
            </p:cNvSpPr>
            <p:nvPr/>
          </p:nvSpPr>
          <p:spPr bwMode="auto">
            <a:xfrm>
              <a:off x="2928" y="3851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32" name="Oval 148"/>
            <p:cNvSpPr>
              <a:spLocks noChangeArrowheads="1"/>
            </p:cNvSpPr>
            <p:nvPr/>
          </p:nvSpPr>
          <p:spPr bwMode="auto">
            <a:xfrm>
              <a:off x="2928" y="3635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33" name="Oval 149"/>
            <p:cNvSpPr>
              <a:spLocks noChangeArrowheads="1"/>
            </p:cNvSpPr>
            <p:nvPr/>
          </p:nvSpPr>
          <p:spPr bwMode="auto">
            <a:xfrm>
              <a:off x="3144" y="3851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34" name="Oval 150"/>
            <p:cNvSpPr>
              <a:spLocks noChangeArrowheads="1"/>
            </p:cNvSpPr>
            <p:nvPr/>
          </p:nvSpPr>
          <p:spPr bwMode="auto">
            <a:xfrm>
              <a:off x="3144" y="3635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35" name="Oval 151"/>
            <p:cNvSpPr>
              <a:spLocks noChangeArrowheads="1"/>
            </p:cNvSpPr>
            <p:nvPr/>
          </p:nvSpPr>
          <p:spPr bwMode="auto">
            <a:xfrm>
              <a:off x="1848" y="3418"/>
              <a:ext cx="72" cy="73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36" name="Oval 152"/>
            <p:cNvSpPr>
              <a:spLocks noChangeArrowheads="1"/>
            </p:cNvSpPr>
            <p:nvPr/>
          </p:nvSpPr>
          <p:spPr bwMode="auto">
            <a:xfrm>
              <a:off x="1848" y="3202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37" name="Oval 153"/>
            <p:cNvSpPr>
              <a:spLocks noChangeArrowheads="1"/>
            </p:cNvSpPr>
            <p:nvPr/>
          </p:nvSpPr>
          <p:spPr bwMode="auto">
            <a:xfrm>
              <a:off x="2064" y="3418"/>
              <a:ext cx="72" cy="73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38" name="Oval 154"/>
            <p:cNvSpPr>
              <a:spLocks noChangeArrowheads="1"/>
            </p:cNvSpPr>
            <p:nvPr/>
          </p:nvSpPr>
          <p:spPr bwMode="auto">
            <a:xfrm>
              <a:off x="2064" y="3202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39" name="Oval 155"/>
            <p:cNvSpPr>
              <a:spLocks noChangeArrowheads="1"/>
            </p:cNvSpPr>
            <p:nvPr/>
          </p:nvSpPr>
          <p:spPr bwMode="auto">
            <a:xfrm>
              <a:off x="2280" y="3418"/>
              <a:ext cx="72" cy="73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40" name="Oval 156"/>
            <p:cNvSpPr>
              <a:spLocks noChangeArrowheads="1"/>
            </p:cNvSpPr>
            <p:nvPr/>
          </p:nvSpPr>
          <p:spPr bwMode="auto">
            <a:xfrm>
              <a:off x="2280" y="3202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41" name="Oval 157"/>
            <p:cNvSpPr>
              <a:spLocks noChangeArrowheads="1"/>
            </p:cNvSpPr>
            <p:nvPr/>
          </p:nvSpPr>
          <p:spPr bwMode="auto">
            <a:xfrm>
              <a:off x="1848" y="2986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42" name="Oval 158"/>
            <p:cNvSpPr>
              <a:spLocks noChangeArrowheads="1"/>
            </p:cNvSpPr>
            <p:nvPr/>
          </p:nvSpPr>
          <p:spPr bwMode="auto">
            <a:xfrm>
              <a:off x="1848" y="2770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43" name="Oval 159"/>
            <p:cNvSpPr>
              <a:spLocks noChangeArrowheads="1"/>
            </p:cNvSpPr>
            <p:nvPr/>
          </p:nvSpPr>
          <p:spPr bwMode="auto">
            <a:xfrm>
              <a:off x="2064" y="2986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44" name="Oval 160"/>
            <p:cNvSpPr>
              <a:spLocks noChangeArrowheads="1"/>
            </p:cNvSpPr>
            <p:nvPr/>
          </p:nvSpPr>
          <p:spPr bwMode="auto">
            <a:xfrm>
              <a:off x="2064" y="2770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45" name="Oval 161"/>
            <p:cNvSpPr>
              <a:spLocks noChangeArrowheads="1"/>
            </p:cNvSpPr>
            <p:nvPr/>
          </p:nvSpPr>
          <p:spPr bwMode="auto">
            <a:xfrm>
              <a:off x="2280" y="2986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46" name="Oval 162"/>
            <p:cNvSpPr>
              <a:spLocks noChangeArrowheads="1"/>
            </p:cNvSpPr>
            <p:nvPr/>
          </p:nvSpPr>
          <p:spPr bwMode="auto">
            <a:xfrm>
              <a:off x="2280" y="2770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47" name="Oval 163"/>
            <p:cNvSpPr>
              <a:spLocks noChangeArrowheads="1"/>
            </p:cNvSpPr>
            <p:nvPr/>
          </p:nvSpPr>
          <p:spPr bwMode="auto">
            <a:xfrm>
              <a:off x="1848" y="4067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48" name="Oval 164"/>
            <p:cNvSpPr>
              <a:spLocks noChangeArrowheads="1"/>
            </p:cNvSpPr>
            <p:nvPr/>
          </p:nvSpPr>
          <p:spPr bwMode="auto">
            <a:xfrm>
              <a:off x="2064" y="4067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49" name="Oval 165"/>
            <p:cNvSpPr>
              <a:spLocks noChangeArrowheads="1"/>
            </p:cNvSpPr>
            <p:nvPr/>
          </p:nvSpPr>
          <p:spPr bwMode="auto">
            <a:xfrm>
              <a:off x="2280" y="4067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50" name="Oval 166"/>
            <p:cNvSpPr>
              <a:spLocks noChangeArrowheads="1"/>
            </p:cNvSpPr>
            <p:nvPr/>
          </p:nvSpPr>
          <p:spPr bwMode="auto">
            <a:xfrm>
              <a:off x="1848" y="3851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51" name="Oval 167"/>
            <p:cNvSpPr>
              <a:spLocks noChangeArrowheads="1"/>
            </p:cNvSpPr>
            <p:nvPr/>
          </p:nvSpPr>
          <p:spPr bwMode="auto">
            <a:xfrm>
              <a:off x="1848" y="3635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52" name="Oval 168"/>
            <p:cNvSpPr>
              <a:spLocks noChangeArrowheads="1"/>
            </p:cNvSpPr>
            <p:nvPr/>
          </p:nvSpPr>
          <p:spPr bwMode="auto">
            <a:xfrm>
              <a:off x="2064" y="3851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53" name="Oval 169"/>
            <p:cNvSpPr>
              <a:spLocks noChangeArrowheads="1"/>
            </p:cNvSpPr>
            <p:nvPr/>
          </p:nvSpPr>
          <p:spPr bwMode="auto">
            <a:xfrm>
              <a:off x="2064" y="3635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54" name="Oval 170"/>
            <p:cNvSpPr>
              <a:spLocks noChangeArrowheads="1"/>
            </p:cNvSpPr>
            <p:nvPr/>
          </p:nvSpPr>
          <p:spPr bwMode="auto">
            <a:xfrm>
              <a:off x="2280" y="3851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55" name="Oval 171"/>
            <p:cNvSpPr>
              <a:spLocks noChangeArrowheads="1"/>
            </p:cNvSpPr>
            <p:nvPr/>
          </p:nvSpPr>
          <p:spPr bwMode="auto">
            <a:xfrm>
              <a:off x="2280" y="3635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56" name="Oval 172"/>
            <p:cNvSpPr>
              <a:spLocks noChangeArrowheads="1"/>
            </p:cNvSpPr>
            <p:nvPr/>
          </p:nvSpPr>
          <p:spPr bwMode="auto">
            <a:xfrm>
              <a:off x="4223" y="3418"/>
              <a:ext cx="72" cy="73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57" name="Oval 173"/>
            <p:cNvSpPr>
              <a:spLocks noChangeArrowheads="1"/>
            </p:cNvSpPr>
            <p:nvPr/>
          </p:nvSpPr>
          <p:spPr bwMode="auto">
            <a:xfrm>
              <a:off x="4223" y="3202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58" name="Oval 174"/>
            <p:cNvSpPr>
              <a:spLocks noChangeArrowheads="1"/>
            </p:cNvSpPr>
            <p:nvPr/>
          </p:nvSpPr>
          <p:spPr bwMode="auto">
            <a:xfrm>
              <a:off x="4439" y="3418"/>
              <a:ext cx="72" cy="73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59" name="Oval 175"/>
            <p:cNvSpPr>
              <a:spLocks noChangeArrowheads="1"/>
            </p:cNvSpPr>
            <p:nvPr/>
          </p:nvSpPr>
          <p:spPr bwMode="auto">
            <a:xfrm>
              <a:off x="4439" y="3202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60" name="Oval 176"/>
            <p:cNvSpPr>
              <a:spLocks noChangeArrowheads="1"/>
            </p:cNvSpPr>
            <p:nvPr/>
          </p:nvSpPr>
          <p:spPr bwMode="auto">
            <a:xfrm>
              <a:off x="4655" y="3418"/>
              <a:ext cx="72" cy="73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61" name="Oval 177"/>
            <p:cNvSpPr>
              <a:spLocks noChangeArrowheads="1"/>
            </p:cNvSpPr>
            <p:nvPr/>
          </p:nvSpPr>
          <p:spPr bwMode="auto">
            <a:xfrm>
              <a:off x="4655" y="3202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62" name="Oval 178"/>
            <p:cNvSpPr>
              <a:spLocks noChangeArrowheads="1"/>
            </p:cNvSpPr>
            <p:nvPr/>
          </p:nvSpPr>
          <p:spPr bwMode="auto">
            <a:xfrm>
              <a:off x="4871" y="3418"/>
              <a:ext cx="72" cy="73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63" name="Oval 179"/>
            <p:cNvSpPr>
              <a:spLocks noChangeArrowheads="1"/>
            </p:cNvSpPr>
            <p:nvPr/>
          </p:nvSpPr>
          <p:spPr bwMode="auto">
            <a:xfrm>
              <a:off x="4871" y="3202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64" name="Oval 180"/>
            <p:cNvSpPr>
              <a:spLocks noChangeArrowheads="1"/>
            </p:cNvSpPr>
            <p:nvPr/>
          </p:nvSpPr>
          <p:spPr bwMode="auto">
            <a:xfrm>
              <a:off x="4223" y="2986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65" name="Oval 181"/>
            <p:cNvSpPr>
              <a:spLocks noChangeArrowheads="1"/>
            </p:cNvSpPr>
            <p:nvPr/>
          </p:nvSpPr>
          <p:spPr bwMode="auto">
            <a:xfrm>
              <a:off x="4223" y="2770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66" name="Oval 182"/>
            <p:cNvSpPr>
              <a:spLocks noChangeArrowheads="1"/>
            </p:cNvSpPr>
            <p:nvPr/>
          </p:nvSpPr>
          <p:spPr bwMode="auto">
            <a:xfrm>
              <a:off x="4439" y="2986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67" name="Oval 183"/>
            <p:cNvSpPr>
              <a:spLocks noChangeArrowheads="1"/>
            </p:cNvSpPr>
            <p:nvPr/>
          </p:nvSpPr>
          <p:spPr bwMode="auto">
            <a:xfrm>
              <a:off x="4439" y="2770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68" name="Oval 184"/>
            <p:cNvSpPr>
              <a:spLocks noChangeArrowheads="1"/>
            </p:cNvSpPr>
            <p:nvPr/>
          </p:nvSpPr>
          <p:spPr bwMode="auto">
            <a:xfrm>
              <a:off x="4655" y="2986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69" name="Oval 185"/>
            <p:cNvSpPr>
              <a:spLocks noChangeArrowheads="1"/>
            </p:cNvSpPr>
            <p:nvPr/>
          </p:nvSpPr>
          <p:spPr bwMode="auto">
            <a:xfrm>
              <a:off x="4655" y="2770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70" name="Oval 186"/>
            <p:cNvSpPr>
              <a:spLocks noChangeArrowheads="1"/>
            </p:cNvSpPr>
            <p:nvPr/>
          </p:nvSpPr>
          <p:spPr bwMode="auto">
            <a:xfrm>
              <a:off x="4871" y="2986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71" name="Oval 187"/>
            <p:cNvSpPr>
              <a:spLocks noChangeArrowheads="1"/>
            </p:cNvSpPr>
            <p:nvPr/>
          </p:nvSpPr>
          <p:spPr bwMode="auto">
            <a:xfrm>
              <a:off x="4871" y="2770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72" name="Oval 188"/>
            <p:cNvSpPr>
              <a:spLocks noChangeArrowheads="1"/>
            </p:cNvSpPr>
            <p:nvPr/>
          </p:nvSpPr>
          <p:spPr bwMode="auto">
            <a:xfrm>
              <a:off x="4223" y="4067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73" name="Oval 189"/>
            <p:cNvSpPr>
              <a:spLocks noChangeArrowheads="1"/>
            </p:cNvSpPr>
            <p:nvPr/>
          </p:nvSpPr>
          <p:spPr bwMode="auto">
            <a:xfrm>
              <a:off x="4439" y="4067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74" name="Oval 190"/>
            <p:cNvSpPr>
              <a:spLocks noChangeArrowheads="1"/>
            </p:cNvSpPr>
            <p:nvPr/>
          </p:nvSpPr>
          <p:spPr bwMode="auto">
            <a:xfrm>
              <a:off x="4655" y="4067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75" name="Oval 191"/>
            <p:cNvSpPr>
              <a:spLocks noChangeArrowheads="1"/>
            </p:cNvSpPr>
            <p:nvPr/>
          </p:nvSpPr>
          <p:spPr bwMode="auto">
            <a:xfrm>
              <a:off x="4871" y="4067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76" name="Oval 192"/>
            <p:cNvSpPr>
              <a:spLocks noChangeArrowheads="1"/>
            </p:cNvSpPr>
            <p:nvPr/>
          </p:nvSpPr>
          <p:spPr bwMode="auto">
            <a:xfrm>
              <a:off x="4223" y="3851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77" name="Oval 193"/>
            <p:cNvSpPr>
              <a:spLocks noChangeArrowheads="1"/>
            </p:cNvSpPr>
            <p:nvPr/>
          </p:nvSpPr>
          <p:spPr bwMode="auto">
            <a:xfrm>
              <a:off x="4223" y="3635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78" name="Oval 194"/>
            <p:cNvSpPr>
              <a:spLocks noChangeArrowheads="1"/>
            </p:cNvSpPr>
            <p:nvPr/>
          </p:nvSpPr>
          <p:spPr bwMode="auto">
            <a:xfrm>
              <a:off x="4439" y="3851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79" name="Oval 195"/>
            <p:cNvSpPr>
              <a:spLocks noChangeArrowheads="1"/>
            </p:cNvSpPr>
            <p:nvPr/>
          </p:nvSpPr>
          <p:spPr bwMode="auto">
            <a:xfrm>
              <a:off x="4439" y="3635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80" name="Oval 196"/>
            <p:cNvSpPr>
              <a:spLocks noChangeArrowheads="1"/>
            </p:cNvSpPr>
            <p:nvPr/>
          </p:nvSpPr>
          <p:spPr bwMode="auto">
            <a:xfrm>
              <a:off x="4655" y="3851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81" name="Oval 197"/>
            <p:cNvSpPr>
              <a:spLocks noChangeArrowheads="1"/>
            </p:cNvSpPr>
            <p:nvPr/>
          </p:nvSpPr>
          <p:spPr bwMode="auto">
            <a:xfrm>
              <a:off x="4655" y="3635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82" name="Oval 198"/>
            <p:cNvSpPr>
              <a:spLocks noChangeArrowheads="1"/>
            </p:cNvSpPr>
            <p:nvPr/>
          </p:nvSpPr>
          <p:spPr bwMode="auto">
            <a:xfrm>
              <a:off x="4871" y="3851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83" name="Oval 199"/>
            <p:cNvSpPr>
              <a:spLocks noChangeArrowheads="1"/>
            </p:cNvSpPr>
            <p:nvPr/>
          </p:nvSpPr>
          <p:spPr bwMode="auto">
            <a:xfrm>
              <a:off x="4871" y="3635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84" name="Oval 200"/>
            <p:cNvSpPr>
              <a:spLocks noChangeArrowheads="1"/>
            </p:cNvSpPr>
            <p:nvPr/>
          </p:nvSpPr>
          <p:spPr bwMode="auto">
            <a:xfrm>
              <a:off x="3360" y="3418"/>
              <a:ext cx="72" cy="73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85" name="Oval 201"/>
            <p:cNvSpPr>
              <a:spLocks noChangeArrowheads="1"/>
            </p:cNvSpPr>
            <p:nvPr/>
          </p:nvSpPr>
          <p:spPr bwMode="auto">
            <a:xfrm>
              <a:off x="3360" y="3202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86" name="Oval 202"/>
            <p:cNvSpPr>
              <a:spLocks noChangeArrowheads="1"/>
            </p:cNvSpPr>
            <p:nvPr/>
          </p:nvSpPr>
          <p:spPr bwMode="auto">
            <a:xfrm>
              <a:off x="3575" y="3418"/>
              <a:ext cx="72" cy="73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87" name="Oval 203"/>
            <p:cNvSpPr>
              <a:spLocks noChangeArrowheads="1"/>
            </p:cNvSpPr>
            <p:nvPr/>
          </p:nvSpPr>
          <p:spPr bwMode="auto">
            <a:xfrm>
              <a:off x="3575" y="3202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88" name="Oval 204"/>
            <p:cNvSpPr>
              <a:spLocks noChangeArrowheads="1"/>
            </p:cNvSpPr>
            <p:nvPr/>
          </p:nvSpPr>
          <p:spPr bwMode="auto">
            <a:xfrm>
              <a:off x="3791" y="3418"/>
              <a:ext cx="72" cy="73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89" name="Oval 205"/>
            <p:cNvSpPr>
              <a:spLocks noChangeArrowheads="1"/>
            </p:cNvSpPr>
            <p:nvPr/>
          </p:nvSpPr>
          <p:spPr bwMode="auto">
            <a:xfrm>
              <a:off x="3791" y="3202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90" name="Oval 206"/>
            <p:cNvSpPr>
              <a:spLocks noChangeArrowheads="1"/>
            </p:cNvSpPr>
            <p:nvPr/>
          </p:nvSpPr>
          <p:spPr bwMode="auto">
            <a:xfrm>
              <a:off x="4007" y="3418"/>
              <a:ext cx="72" cy="73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91" name="Oval 207"/>
            <p:cNvSpPr>
              <a:spLocks noChangeArrowheads="1"/>
            </p:cNvSpPr>
            <p:nvPr/>
          </p:nvSpPr>
          <p:spPr bwMode="auto">
            <a:xfrm>
              <a:off x="4007" y="3202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92" name="Oval 208"/>
            <p:cNvSpPr>
              <a:spLocks noChangeArrowheads="1"/>
            </p:cNvSpPr>
            <p:nvPr/>
          </p:nvSpPr>
          <p:spPr bwMode="auto">
            <a:xfrm>
              <a:off x="3360" y="2986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93" name="Oval 209"/>
            <p:cNvSpPr>
              <a:spLocks noChangeArrowheads="1"/>
            </p:cNvSpPr>
            <p:nvPr/>
          </p:nvSpPr>
          <p:spPr bwMode="auto">
            <a:xfrm>
              <a:off x="3360" y="2770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94" name="Oval 210"/>
            <p:cNvSpPr>
              <a:spLocks noChangeArrowheads="1"/>
            </p:cNvSpPr>
            <p:nvPr/>
          </p:nvSpPr>
          <p:spPr bwMode="auto">
            <a:xfrm>
              <a:off x="3575" y="2986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95" name="Oval 211"/>
            <p:cNvSpPr>
              <a:spLocks noChangeArrowheads="1"/>
            </p:cNvSpPr>
            <p:nvPr/>
          </p:nvSpPr>
          <p:spPr bwMode="auto">
            <a:xfrm>
              <a:off x="3575" y="2770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96" name="Oval 212"/>
            <p:cNvSpPr>
              <a:spLocks noChangeArrowheads="1"/>
            </p:cNvSpPr>
            <p:nvPr/>
          </p:nvSpPr>
          <p:spPr bwMode="auto">
            <a:xfrm>
              <a:off x="3791" y="2986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97" name="Oval 213"/>
            <p:cNvSpPr>
              <a:spLocks noChangeArrowheads="1"/>
            </p:cNvSpPr>
            <p:nvPr/>
          </p:nvSpPr>
          <p:spPr bwMode="auto">
            <a:xfrm>
              <a:off x="3791" y="2770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98" name="Oval 214"/>
            <p:cNvSpPr>
              <a:spLocks noChangeArrowheads="1"/>
            </p:cNvSpPr>
            <p:nvPr/>
          </p:nvSpPr>
          <p:spPr bwMode="auto">
            <a:xfrm>
              <a:off x="4007" y="2986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99" name="Oval 215"/>
            <p:cNvSpPr>
              <a:spLocks noChangeArrowheads="1"/>
            </p:cNvSpPr>
            <p:nvPr/>
          </p:nvSpPr>
          <p:spPr bwMode="auto">
            <a:xfrm>
              <a:off x="4007" y="2770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200" name="Oval 216"/>
            <p:cNvSpPr>
              <a:spLocks noChangeArrowheads="1"/>
            </p:cNvSpPr>
            <p:nvPr/>
          </p:nvSpPr>
          <p:spPr bwMode="auto">
            <a:xfrm>
              <a:off x="3360" y="4067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201" name="Oval 217"/>
            <p:cNvSpPr>
              <a:spLocks noChangeArrowheads="1"/>
            </p:cNvSpPr>
            <p:nvPr/>
          </p:nvSpPr>
          <p:spPr bwMode="auto">
            <a:xfrm>
              <a:off x="3575" y="4067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202" name="Oval 218"/>
            <p:cNvSpPr>
              <a:spLocks noChangeArrowheads="1"/>
            </p:cNvSpPr>
            <p:nvPr/>
          </p:nvSpPr>
          <p:spPr bwMode="auto">
            <a:xfrm>
              <a:off x="3791" y="4067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203" name="Oval 219"/>
            <p:cNvSpPr>
              <a:spLocks noChangeArrowheads="1"/>
            </p:cNvSpPr>
            <p:nvPr/>
          </p:nvSpPr>
          <p:spPr bwMode="auto">
            <a:xfrm>
              <a:off x="4007" y="4067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204" name="Oval 220"/>
            <p:cNvSpPr>
              <a:spLocks noChangeArrowheads="1"/>
            </p:cNvSpPr>
            <p:nvPr/>
          </p:nvSpPr>
          <p:spPr bwMode="auto">
            <a:xfrm>
              <a:off x="3360" y="3851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205" name="Oval 221"/>
            <p:cNvSpPr>
              <a:spLocks noChangeArrowheads="1"/>
            </p:cNvSpPr>
            <p:nvPr/>
          </p:nvSpPr>
          <p:spPr bwMode="auto">
            <a:xfrm>
              <a:off x="3360" y="3635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206" name="Oval 222"/>
            <p:cNvSpPr>
              <a:spLocks noChangeArrowheads="1"/>
            </p:cNvSpPr>
            <p:nvPr/>
          </p:nvSpPr>
          <p:spPr bwMode="auto">
            <a:xfrm>
              <a:off x="3575" y="3851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207" name="Oval 223"/>
            <p:cNvSpPr>
              <a:spLocks noChangeArrowheads="1"/>
            </p:cNvSpPr>
            <p:nvPr/>
          </p:nvSpPr>
          <p:spPr bwMode="auto">
            <a:xfrm>
              <a:off x="3575" y="3635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208" name="Oval 224"/>
            <p:cNvSpPr>
              <a:spLocks noChangeArrowheads="1"/>
            </p:cNvSpPr>
            <p:nvPr/>
          </p:nvSpPr>
          <p:spPr bwMode="auto">
            <a:xfrm>
              <a:off x="3791" y="3851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209" name="Oval 225"/>
            <p:cNvSpPr>
              <a:spLocks noChangeArrowheads="1"/>
            </p:cNvSpPr>
            <p:nvPr/>
          </p:nvSpPr>
          <p:spPr bwMode="auto">
            <a:xfrm>
              <a:off x="3791" y="3635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210" name="Oval 226"/>
            <p:cNvSpPr>
              <a:spLocks noChangeArrowheads="1"/>
            </p:cNvSpPr>
            <p:nvPr/>
          </p:nvSpPr>
          <p:spPr bwMode="auto">
            <a:xfrm>
              <a:off x="4007" y="3851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211" name="Oval 227"/>
            <p:cNvSpPr>
              <a:spLocks noChangeArrowheads="1"/>
            </p:cNvSpPr>
            <p:nvPr/>
          </p:nvSpPr>
          <p:spPr bwMode="auto">
            <a:xfrm>
              <a:off x="4007" y="3635"/>
              <a:ext cx="72" cy="7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2212" name="Line 228"/>
          <p:cNvSpPr>
            <a:spLocks noChangeShapeType="1"/>
          </p:cNvSpPr>
          <p:nvPr/>
        </p:nvSpPr>
        <p:spPr bwMode="auto">
          <a:xfrm>
            <a:off x="2590800" y="4114800"/>
            <a:ext cx="5713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213" name="Line 229"/>
          <p:cNvSpPr>
            <a:spLocks noChangeShapeType="1"/>
          </p:cNvSpPr>
          <p:nvPr/>
        </p:nvSpPr>
        <p:spPr bwMode="auto">
          <a:xfrm flipV="1">
            <a:off x="5391150" y="1309688"/>
            <a:ext cx="0" cy="5603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214" name="Text Box 230"/>
          <p:cNvSpPr txBox="1">
            <a:spLocks noChangeArrowheads="1"/>
          </p:cNvSpPr>
          <p:nvPr/>
        </p:nvSpPr>
        <p:spPr bwMode="auto">
          <a:xfrm>
            <a:off x="228600" y="1657350"/>
            <a:ext cx="2514600" cy="822325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2400">
                <a:ea typeface="굴림" charset="-127"/>
              </a:rPr>
              <a:t>A one-to-one correspondence</a:t>
            </a:r>
          </a:p>
        </p:txBody>
      </p:sp>
      <p:grpSp>
        <p:nvGrpSpPr>
          <p:cNvPr id="3" name="Group 281"/>
          <p:cNvGrpSpPr>
            <a:grpSpLocks/>
          </p:cNvGrpSpPr>
          <p:nvPr/>
        </p:nvGrpSpPr>
        <p:grpSpPr bwMode="auto">
          <a:xfrm>
            <a:off x="4724400" y="3048000"/>
            <a:ext cx="1600200" cy="1752600"/>
            <a:chOff x="2976" y="1920"/>
            <a:chExt cx="1008" cy="1104"/>
          </a:xfrm>
        </p:grpSpPr>
        <p:sp>
          <p:nvSpPr>
            <p:cNvPr id="42233" name="Line 249"/>
            <p:cNvSpPr>
              <a:spLocks noChangeShapeType="1"/>
            </p:cNvSpPr>
            <p:nvPr/>
          </p:nvSpPr>
          <p:spPr bwMode="auto">
            <a:xfrm flipV="1">
              <a:off x="3408" y="2400"/>
              <a:ext cx="0" cy="144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234" name="Line 250"/>
            <p:cNvSpPr>
              <a:spLocks noChangeShapeType="1"/>
            </p:cNvSpPr>
            <p:nvPr/>
          </p:nvSpPr>
          <p:spPr bwMode="auto">
            <a:xfrm>
              <a:off x="3600" y="2400"/>
              <a:ext cx="0" cy="144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235" name="Line 251"/>
            <p:cNvSpPr>
              <a:spLocks noChangeShapeType="1"/>
            </p:cNvSpPr>
            <p:nvPr/>
          </p:nvSpPr>
          <p:spPr bwMode="auto">
            <a:xfrm flipV="1">
              <a:off x="3168" y="2400"/>
              <a:ext cx="0" cy="144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236" name="Line 252"/>
            <p:cNvSpPr>
              <a:spLocks noChangeShapeType="1"/>
            </p:cNvSpPr>
            <p:nvPr/>
          </p:nvSpPr>
          <p:spPr bwMode="auto">
            <a:xfrm flipV="1">
              <a:off x="3168" y="2640"/>
              <a:ext cx="0" cy="144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237" name="Line 253"/>
            <p:cNvSpPr>
              <a:spLocks noChangeShapeType="1"/>
            </p:cNvSpPr>
            <p:nvPr/>
          </p:nvSpPr>
          <p:spPr bwMode="auto">
            <a:xfrm flipH="1" flipV="1">
              <a:off x="3216" y="3024"/>
              <a:ext cx="144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238" name="Line 254"/>
            <p:cNvSpPr>
              <a:spLocks noChangeShapeType="1"/>
            </p:cNvSpPr>
            <p:nvPr/>
          </p:nvSpPr>
          <p:spPr bwMode="auto">
            <a:xfrm flipV="1">
              <a:off x="3408" y="2352"/>
              <a:ext cx="144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239" name="Line 255"/>
            <p:cNvSpPr>
              <a:spLocks noChangeShapeType="1"/>
            </p:cNvSpPr>
            <p:nvPr/>
          </p:nvSpPr>
          <p:spPr bwMode="auto">
            <a:xfrm flipH="1" flipV="1">
              <a:off x="3408" y="2784"/>
              <a:ext cx="144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240" name="Line 256"/>
            <p:cNvSpPr>
              <a:spLocks noChangeShapeType="1"/>
            </p:cNvSpPr>
            <p:nvPr/>
          </p:nvSpPr>
          <p:spPr bwMode="auto">
            <a:xfrm>
              <a:off x="3600" y="2640"/>
              <a:ext cx="0" cy="144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241" name="Line 257"/>
            <p:cNvSpPr>
              <a:spLocks noChangeShapeType="1"/>
            </p:cNvSpPr>
            <p:nvPr/>
          </p:nvSpPr>
          <p:spPr bwMode="auto">
            <a:xfrm flipV="1">
              <a:off x="3168" y="2208"/>
              <a:ext cx="0" cy="144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242" name="Line 258"/>
            <p:cNvSpPr>
              <a:spLocks noChangeShapeType="1"/>
            </p:cNvSpPr>
            <p:nvPr/>
          </p:nvSpPr>
          <p:spPr bwMode="auto">
            <a:xfrm flipV="1">
              <a:off x="3216" y="2160"/>
              <a:ext cx="144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243" name="Line 259"/>
            <p:cNvSpPr>
              <a:spLocks noChangeShapeType="1"/>
            </p:cNvSpPr>
            <p:nvPr/>
          </p:nvSpPr>
          <p:spPr bwMode="auto">
            <a:xfrm flipV="1">
              <a:off x="3456" y="2160"/>
              <a:ext cx="144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244" name="Line 260"/>
            <p:cNvSpPr>
              <a:spLocks noChangeShapeType="1"/>
            </p:cNvSpPr>
            <p:nvPr/>
          </p:nvSpPr>
          <p:spPr bwMode="auto">
            <a:xfrm flipV="1">
              <a:off x="3648" y="2160"/>
              <a:ext cx="144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245" name="Line 261"/>
            <p:cNvSpPr>
              <a:spLocks noChangeShapeType="1"/>
            </p:cNvSpPr>
            <p:nvPr/>
          </p:nvSpPr>
          <p:spPr bwMode="auto">
            <a:xfrm>
              <a:off x="3840" y="2208"/>
              <a:ext cx="0" cy="144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246" name="Line 262"/>
            <p:cNvSpPr>
              <a:spLocks noChangeShapeType="1"/>
            </p:cNvSpPr>
            <p:nvPr/>
          </p:nvSpPr>
          <p:spPr bwMode="auto">
            <a:xfrm>
              <a:off x="3840" y="2448"/>
              <a:ext cx="0" cy="144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247" name="Line 263"/>
            <p:cNvSpPr>
              <a:spLocks noChangeShapeType="1"/>
            </p:cNvSpPr>
            <p:nvPr/>
          </p:nvSpPr>
          <p:spPr bwMode="auto">
            <a:xfrm>
              <a:off x="3840" y="2640"/>
              <a:ext cx="0" cy="144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248" name="Line 264"/>
            <p:cNvSpPr>
              <a:spLocks noChangeShapeType="1"/>
            </p:cNvSpPr>
            <p:nvPr/>
          </p:nvSpPr>
          <p:spPr bwMode="auto">
            <a:xfrm>
              <a:off x="3840" y="2880"/>
              <a:ext cx="0" cy="144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249" name="Line 265"/>
            <p:cNvSpPr>
              <a:spLocks noChangeShapeType="1"/>
            </p:cNvSpPr>
            <p:nvPr/>
          </p:nvSpPr>
          <p:spPr bwMode="auto">
            <a:xfrm flipH="1" flipV="1">
              <a:off x="2976" y="3024"/>
              <a:ext cx="144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250" name="Line 266"/>
            <p:cNvSpPr>
              <a:spLocks noChangeShapeType="1"/>
            </p:cNvSpPr>
            <p:nvPr/>
          </p:nvSpPr>
          <p:spPr bwMode="auto">
            <a:xfrm flipH="1" flipV="1">
              <a:off x="3648" y="3024"/>
              <a:ext cx="144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253" name="Line 269"/>
            <p:cNvSpPr>
              <a:spLocks noChangeShapeType="1"/>
            </p:cNvSpPr>
            <p:nvPr/>
          </p:nvSpPr>
          <p:spPr bwMode="auto">
            <a:xfrm flipH="1" flipV="1">
              <a:off x="3216" y="2784"/>
              <a:ext cx="144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254" name="Line 270"/>
            <p:cNvSpPr>
              <a:spLocks noChangeShapeType="1"/>
            </p:cNvSpPr>
            <p:nvPr/>
          </p:nvSpPr>
          <p:spPr bwMode="auto">
            <a:xfrm flipH="1" flipV="1">
              <a:off x="3408" y="3024"/>
              <a:ext cx="144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255" name="Line 271"/>
            <p:cNvSpPr>
              <a:spLocks noChangeShapeType="1"/>
            </p:cNvSpPr>
            <p:nvPr/>
          </p:nvSpPr>
          <p:spPr bwMode="auto">
            <a:xfrm flipV="1">
              <a:off x="2976" y="2400"/>
              <a:ext cx="0" cy="144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256" name="Line 272"/>
            <p:cNvSpPr>
              <a:spLocks noChangeShapeType="1"/>
            </p:cNvSpPr>
            <p:nvPr/>
          </p:nvSpPr>
          <p:spPr bwMode="auto">
            <a:xfrm flipV="1">
              <a:off x="2976" y="2640"/>
              <a:ext cx="0" cy="144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257" name="Line 273"/>
            <p:cNvSpPr>
              <a:spLocks noChangeShapeType="1"/>
            </p:cNvSpPr>
            <p:nvPr/>
          </p:nvSpPr>
          <p:spPr bwMode="auto">
            <a:xfrm flipV="1">
              <a:off x="2976" y="2208"/>
              <a:ext cx="0" cy="144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258" name="Line 274"/>
            <p:cNvSpPr>
              <a:spLocks noChangeShapeType="1"/>
            </p:cNvSpPr>
            <p:nvPr/>
          </p:nvSpPr>
          <p:spPr bwMode="auto">
            <a:xfrm flipV="1">
              <a:off x="2976" y="2832"/>
              <a:ext cx="0" cy="144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259" name="Line 275"/>
            <p:cNvSpPr>
              <a:spLocks noChangeShapeType="1"/>
            </p:cNvSpPr>
            <p:nvPr/>
          </p:nvSpPr>
          <p:spPr bwMode="auto">
            <a:xfrm flipV="1">
              <a:off x="2976" y="1968"/>
              <a:ext cx="0" cy="144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260" name="Line 276"/>
            <p:cNvSpPr>
              <a:spLocks noChangeShapeType="1"/>
            </p:cNvSpPr>
            <p:nvPr/>
          </p:nvSpPr>
          <p:spPr bwMode="auto">
            <a:xfrm flipV="1">
              <a:off x="3216" y="1920"/>
              <a:ext cx="144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261" name="Line 277"/>
            <p:cNvSpPr>
              <a:spLocks noChangeShapeType="1"/>
            </p:cNvSpPr>
            <p:nvPr/>
          </p:nvSpPr>
          <p:spPr bwMode="auto">
            <a:xfrm flipV="1">
              <a:off x="3456" y="1920"/>
              <a:ext cx="144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262" name="Line 278"/>
            <p:cNvSpPr>
              <a:spLocks noChangeShapeType="1"/>
            </p:cNvSpPr>
            <p:nvPr/>
          </p:nvSpPr>
          <p:spPr bwMode="auto">
            <a:xfrm flipV="1">
              <a:off x="3648" y="1920"/>
              <a:ext cx="144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263" name="Line 279"/>
            <p:cNvSpPr>
              <a:spLocks noChangeShapeType="1"/>
            </p:cNvSpPr>
            <p:nvPr/>
          </p:nvSpPr>
          <p:spPr bwMode="auto">
            <a:xfrm flipV="1">
              <a:off x="2976" y="1920"/>
              <a:ext cx="144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264" name="Line 280"/>
            <p:cNvSpPr>
              <a:spLocks noChangeShapeType="1"/>
            </p:cNvSpPr>
            <p:nvPr/>
          </p:nvSpPr>
          <p:spPr bwMode="auto">
            <a:xfrm flipV="1">
              <a:off x="3840" y="1920"/>
              <a:ext cx="144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DF77-6369-4BA5-88EB-780A5E70F9CB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>
                <a:ea typeface="굴림" charset="-127"/>
              </a:rPr>
              <a:t>Show that the rational numbers are countably infinite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962400" cy="4525963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First, let’s show the positive rationals are countable</a:t>
            </a:r>
          </a:p>
          <a:p>
            <a:r>
              <a:rPr lang="en-US" altLang="ko-KR">
                <a:ea typeface="굴림" charset="-127"/>
              </a:rPr>
              <a:t>See diagram:</a:t>
            </a:r>
          </a:p>
          <a:p>
            <a:r>
              <a:rPr lang="en-US" altLang="ko-KR">
                <a:ea typeface="굴림" charset="-127"/>
              </a:rPr>
              <a:t>Can easily add 0 (add one column to the left)</a:t>
            </a:r>
          </a:p>
          <a:p>
            <a:r>
              <a:rPr lang="en-US" altLang="ko-KR">
                <a:ea typeface="굴림" charset="-127"/>
              </a:rPr>
              <a:t>Can add negative rationals as well</a:t>
            </a:r>
          </a:p>
        </p:txBody>
      </p:sp>
      <p:graphicFrame>
        <p:nvGraphicFramePr>
          <p:cNvPr id="86022" name="Object 6"/>
          <p:cNvGraphicFramePr>
            <a:graphicFrameLocks noChangeAspect="1"/>
          </p:cNvGraphicFramePr>
          <p:nvPr/>
        </p:nvGraphicFramePr>
        <p:xfrm>
          <a:off x="4953000" y="1981200"/>
          <a:ext cx="3962400" cy="3962400"/>
        </p:xfrm>
        <a:graphic>
          <a:graphicData uri="http://schemas.openxmlformats.org/presentationml/2006/ole">
            <p:oleObj spid="_x0000_s43010" name="Equation" r:id="rId3" imgW="2057400" imgH="1346040" progId="Equation.3">
              <p:embed/>
            </p:oleObj>
          </a:graphicData>
        </a:graphic>
      </p:graphicFrame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648200" y="1828800"/>
            <a:ext cx="3505200" cy="3886200"/>
            <a:chOff x="2928" y="1152"/>
            <a:chExt cx="2208" cy="2448"/>
          </a:xfrm>
        </p:grpSpPr>
        <p:sp>
          <p:nvSpPr>
            <p:cNvPr id="86024" name="AutoShape 8"/>
            <p:cNvSpPr>
              <a:spLocks/>
            </p:cNvSpPr>
            <p:nvPr/>
          </p:nvSpPr>
          <p:spPr bwMode="auto">
            <a:xfrm>
              <a:off x="2928" y="1392"/>
              <a:ext cx="144" cy="480"/>
            </a:xfrm>
            <a:prstGeom prst="leftBracket">
              <a:avLst>
                <a:gd name="adj" fmla="val 166667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25" name="AutoShape 9"/>
            <p:cNvSpPr>
              <a:spLocks/>
            </p:cNvSpPr>
            <p:nvPr/>
          </p:nvSpPr>
          <p:spPr bwMode="auto">
            <a:xfrm>
              <a:off x="2928" y="2256"/>
              <a:ext cx="144" cy="480"/>
            </a:xfrm>
            <a:prstGeom prst="leftBracket">
              <a:avLst>
                <a:gd name="adj" fmla="val 166667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26" name="AutoShape 10"/>
            <p:cNvSpPr>
              <a:spLocks/>
            </p:cNvSpPr>
            <p:nvPr/>
          </p:nvSpPr>
          <p:spPr bwMode="auto">
            <a:xfrm>
              <a:off x="2976" y="3120"/>
              <a:ext cx="144" cy="480"/>
            </a:xfrm>
            <a:prstGeom prst="leftBracket">
              <a:avLst>
                <a:gd name="adj" fmla="val 166667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28" name="AutoShape 12"/>
            <p:cNvSpPr>
              <a:spLocks/>
            </p:cNvSpPr>
            <p:nvPr/>
          </p:nvSpPr>
          <p:spPr bwMode="auto">
            <a:xfrm rot="5400000">
              <a:off x="3912" y="984"/>
              <a:ext cx="144" cy="480"/>
            </a:xfrm>
            <a:prstGeom prst="leftBracket">
              <a:avLst>
                <a:gd name="adj" fmla="val 166667"/>
              </a:avLst>
            </a:prstGeom>
            <a:noFill/>
            <a:ln w="25400">
              <a:solidFill>
                <a:srgbClr val="0000FF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29" name="AutoShape 13"/>
            <p:cNvSpPr>
              <a:spLocks/>
            </p:cNvSpPr>
            <p:nvPr/>
          </p:nvSpPr>
          <p:spPr bwMode="auto">
            <a:xfrm rot="5400000">
              <a:off x="4824" y="984"/>
              <a:ext cx="144" cy="480"/>
            </a:xfrm>
            <a:prstGeom prst="leftBracket">
              <a:avLst>
                <a:gd name="adj" fmla="val 166667"/>
              </a:avLst>
            </a:prstGeom>
            <a:noFill/>
            <a:ln w="25400">
              <a:solidFill>
                <a:srgbClr val="0000FF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0" name="Line 14"/>
            <p:cNvSpPr>
              <a:spLocks noChangeShapeType="1"/>
            </p:cNvSpPr>
            <p:nvPr/>
          </p:nvSpPr>
          <p:spPr bwMode="auto">
            <a:xfrm flipV="1">
              <a:off x="3456" y="1536"/>
              <a:ext cx="144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lg" len="lg"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1" name="Line 15"/>
            <p:cNvSpPr>
              <a:spLocks noChangeShapeType="1"/>
            </p:cNvSpPr>
            <p:nvPr/>
          </p:nvSpPr>
          <p:spPr bwMode="auto">
            <a:xfrm flipV="1">
              <a:off x="3456" y="2400"/>
              <a:ext cx="144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lg" len="lg"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2" name="Line 16"/>
            <p:cNvSpPr>
              <a:spLocks noChangeShapeType="1"/>
            </p:cNvSpPr>
            <p:nvPr/>
          </p:nvSpPr>
          <p:spPr bwMode="auto">
            <a:xfrm flipV="1">
              <a:off x="3936" y="1968"/>
              <a:ext cx="144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lg" len="lg"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3" name="Line 17"/>
            <p:cNvSpPr>
              <a:spLocks noChangeShapeType="1"/>
            </p:cNvSpPr>
            <p:nvPr/>
          </p:nvSpPr>
          <p:spPr bwMode="auto">
            <a:xfrm flipV="1">
              <a:off x="4416" y="1536"/>
              <a:ext cx="144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lg" len="lg"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4" name="Line 18"/>
            <p:cNvSpPr>
              <a:spLocks noChangeShapeType="1"/>
            </p:cNvSpPr>
            <p:nvPr/>
          </p:nvSpPr>
          <p:spPr bwMode="auto">
            <a:xfrm flipV="1">
              <a:off x="3936" y="1536"/>
              <a:ext cx="144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5" name="Line 19"/>
            <p:cNvSpPr>
              <a:spLocks noChangeShapeType="1"/>
            </p:cNvSpPr>
            <p:nvPr/>
          </p:nvSpPr>
          <p:spPr bwMode="auto">
            <a:xfrm flipV="1">
              <a:off x="3456" y="1968"/>
              <a:ext cx="144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6" name="Line 20"/>
            <p:cNvSpPr>
              <a:spLocks noChangeShapeType="1"/>
            </p:cNvSpPr>
            <p:nvPr/>
          </p:nvSpPr>
          <p:spPr bwMode="auto">
            <a:xfrm flipV="1">
              <a:off x="4896" y="1536"/>
              <a:ext cx="144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7" name="Line 21"/>
            <p:cNvSpPr>
              <a:spLocks noChangeShapeType="1"/>
            </p:cNvSpPr>
            <p:nvPr/>
          </p:nvSpPr>
          <p:spPr bwMode="auto">
            <a:xfrm flipV="1">
              <a:off x="4416" y="1968"/>
              <a:ext cx="144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8" name="Line 22"/>
            <p:cNvSpPr>
              <a:spLocks noChangeShapeType="1"/>
            </p:cNvSpPr>
            <p:nvPr/>
          </p:nvSpPr>
          <p:spPr bwMode="auto">
            <a:xfrm flipV="1">
              <a:off x="3936" y="2400"/>
              <a:ext cx="144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9" name="Line 23"/>
            <p:cNvSpPr>
              <a:spLocks noChangeShapeType="1"/>
            </p:cNvSpPr>
            <p:nvPr/>
          </p:nvSpPr>
          <p:spPr bwMode="auto">
            <a:xfrm flipV="1">
              <a:off x="3456" y="2832"/>
              <a:ext cx="144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2C32-4BD0-452C-8B3F-672CBFB07DEB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a typeface="굴림" charset="-127"/>
              </a:rPr>
              <a:t>How do you climb infinite stairs?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Not a rhetorical question!</a:t>
            </a:r>
          </a:p>
          <a:p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First, you get to the base platform of the staircase</a:t>
            </a:r>
          </a:p>
          <a:p>
            <a:r>
              <a:rPr lang="en-US" altLang="ko-KR">
                <a:ea typeface="굴림" charset="-127"/>
              </a:rPr>
              <a:t>Then repeat:</a:t>
            </a:r>
          </a:p>
          <a:p>
            <a:pPr lvl="1"/>
            <a:r>
              <a:rPr lang="en-US" altLang="ko-KR">
                <a:ea typeface="굴림" charset="-127"/>
              </a:rPr>
              <a:t>From your current position, move one step up</a:t>
            </a:r>
          </a:p>
          <a:p>
            <a:endParaRPr lang="en-US" altLang="ko-KR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569D-257F-4DFC-B01B-976B8189C1B6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a typeface="굴림" charset="-127"/>
              </a:rPr>
              <a:t>Let’s use that as a proof method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First, show P(x) is true for </a:t>
            </a:r>
            <a:r>
              <a:rPr lang="en-US" altLang="ko-KR" sz="2400" i="1">
                <a:ea typeface="굴림" charset="-127"/>
              </a:rPr>
              <a:t>x</a:t>
            </a:r>
            <a:r>
              <a:rPr lang="en-US" altLang="ko-KR" sz="2400">
                <a:ea typeface="굴림" charset="-127"/>
              </a:rPr>
              <a:t>=0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This is the base of the stairs</a:t>
            </a: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Then, show that if it’s true for some value </a:t>
            </a:r>
            <a:r>
              <a:rPr lang="en-US" altLang="ko-KR" sz="2400" i="1">
                <a:ea typeface="굴림" charset="-127"/>
              </a:rPr>
              <a:t>n</a:t>
            </a:r>
            <a:r>
              <a:rPr lang="en-US" altLang="ko-KR" sz="2400">
                <a:ea typeface="굴림" charset="-127"/>
              </a:rPr>
              <a:t>, then it is true for </a:t>
            </a:r>
            <a:r>
              <a:rPr lang="en-US" altLang="ko-KR" sz="2400" i="1">
                <a:ea typeface="굴림" charset="-127"/>
              </a:rPr>
              <a:t>n</a:t>
            </a:r>
            <a:r>
              <a:rPr lang="en-US" altLang="ko-KR" sz="2400">
                <a:ea typeface="굴림" charset="-127"/>
              </a:rPr>
              <a:t>+1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Show: P(</a:t>
            </a:r>
            <a:r>
              <a:rPr lang="en-US" altLang="ko-KR" sz="2000" i="1">
                <a:ea typeface="굴림" charset="-127"/>
              </a:rPr>
              <a:t>n</a:t>
            </a:r>
            <a:r>
              <a:rPr lang="en-US" altLang="ko-KR" sz="2000">
                <a:ea typeface="굴림" charset="-127"/>
              </a:rPr>
              <a:t>) </a:t>
            </a:r>
            <a:r>
              <a:rPr lang="en-US" altLang="ko-KR" sz="2000">
                <a:ea typeface="굴림" charset="-127"/>
                <a:sym typeface="Symbol" pitchFamily="18" charset="2"/>
              </a:rPr>
              <a:t> P(</a:t>
            </a:r>
            <a:r>
              <a:rPr lang="en-US" altLang="ko-KR" sz="2000" i="1">
                <a:ea typeface="굴림" charset="-127"/>
                <a:sym typeface="Symbol" pitchFamily="18" charset="2"/>
              </a:rPr>
              <a:t>n</a:t>
            </a:r>
            <a:r>
              <a:rPr lang="en-US" altLang="ko-KR" sz="2000">
                <a:ea typeface="굴림" charset="-127"/>
                <a:sym typeface="Symbol" pitchFamily="18" charset="2"/>
              </a:rPr>
              <a:t>+1)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  <a:sym typeface="Symbol" pitchFamily="18" charset="2"/>
              </a:rPr>
              <a:t>This is climbing the stairs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  <a:sym typeface="Symbol" pitchFamily="18" charset="2"/>
              </a:rPr>
              <a:t>Let </a:t>
            </a:r>
            <a:r>
              <a:rPr lang="en-US" altLang="ko-KR" sz="2000" i="1">
                <a:ea typeface="굴림" charset="-127"/>
                <a:sym typeface="Symbol" pitchFamily="18" charset="2"/>
              </a:rPr>
              <a:t>n</a:t>
            </a:r>
            <a:r>
              <a:rPr lang="en-US" altLang="ko-KR" sz="2000">
                <a:ea typeface="굴림" charset="-127"/>
                <a:sym typeface="Symbol" pitchFamily="18" charset="2"/>
              </a:rPr>
              <a:t>=0.  Since it’s true for P(0) (base case), it’s true for </a:t>
            </a:r>
            <a:r>
              <a:rPr lang="en-US" altLang="ko-KR" sz="2000" i="1">
                <a:ea typeface="굴림" charset="-127"/>
                <a:sym typeface="Symbol" pitchFamily="18" charset="2"/>
              </a:rPr>
              <a:t>n</a:t>
            </a:r>
            <a:r>
              <a:rPr lang="en-US" altLang="ko-KR" sz="2000">
                <a:ea typeface="굴림" charset="-127"/>
                <a:sym typeface="Symbol" pitchFamily="18" charset="2"/>
              </a:rPr>
              <a:t>=1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  <a:sym typeface="Symbol" pitchFamily="18" charset="2"/>
              </a:rPr>
              <a:t>Let </a:t>
            </a:r>
            <a:r>
              <a:rPr lang="en-US" altLang="ko-KR" sz="2000" i="1">
                <a:ea typeface="굴림" charset="-127"/>
                <a:sym typeface="Symbol" pitchFamily="18" charset="2"/>
              </a:rPr>
              <a:t>n</a:t>
            </a:r>
            <a:r>
              <a:rPr lang="en-US" altLang="ko-KR" sz="2000">
                <a:ea typeface="굴림" charset="-127"/>
                <a:sym typeface="Symbol" pitchFamily="18" charset="2"/>
              </a:rPr>
              <a:t>=1.  Since it’s true for P(1) (previous bullet), it’s true for </a:t>
            </a:r>
            <a:r>
              <a:rPr lang="en-US" altLang="ko-KR" sz="2000" i="1">
                <a:ea typeface="굴림" charset="-127"/>
                <a:sym typeface="Symbol" pitchFamily="18" charset="2"/>
              </a:rPr>
              <a:t>n</a:t>
            </a:r>
            <a:r>
              <a:rPr lang="en-US" altLang="ko-KR" sz="2000">
                <a:ea typeface="굴림" charset="-127"/>
                <a:sym typeface="Symbol" pitchFamily="18" charset="2"/>
              </a:rPr>
              <a:t>=2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  <a:sym typeface="Symbol" pitchFamily="18" charset="2"/>
              </a:rPr>
              <a:t>Let </a:t>
            </a:r>
            <a:r>
              <a:rPr lang="en-US" altLang="ko-KR" sz="2000" i="1">
                <a:ea typeface="굴림" charset="-127"/>
                <a:sym typeface="Symbol" pitchFamily="18" charset="2"/>
              </a:rPr>
              <a:t>n</a:t>
            </a:r>
            <a:r>
              <a:rPr lang="en-US" altLang="ko-KR" sz="2000">
                <a:ea typeface="굴림" charset="-127"/>
                <a:sym typeface="Symbol" pitchFamily="18" charset="2"/>
              </a:rPr>
              <a:t>=2.  Since it’s true for P(2) (previous bullet), it’s true for </a:t>
            </a:r>
            <a:r>
              <a:rPr lang="en-US" altLang="ko-KR" sz="2000" i="1">
                <a:ea typeface="굴림" charset="-127"/>
                <a:sym typeface="Symbol" pitchFamily="18" charset="2"/>
              </a:rPr>
              <a:t>n</a:t>
            </a:r>
            <a:r>
              <a:rPr lang="en-US" altLang="ko-KR" sz="2000">
                <a:ea typeface="굴림" charset="-127"/>
                <a:sym typeface="Symbol" pitchFamily="18" charset="2"/>
              </a:rPr>
              <a:t>=3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  <a:sym typeface="Symbol" pitchFamily="18" charset="2"/>
              </a:rPr>
              <a:t>Let </a:t>
            </a:r>
            <a:r>
              <a:rPr lang="en-US" altLang="ko-KR" sz="2000" i="1">
                <a:ea typeface="굴림" charset="-127"/>
                <a:sym typeface="Symbol" pitchFamily="18" charset="2"/>
              </a:rPr>
              <a:t>n</a:t>
            </a:r>
            <a:r>
              <a:rPr lang="en-US" altLang="ko-KR" sz="2000">
                <a:ea typeface="굴림" charset="-127"/>
                <a:sym typeface="Symbol" pitchFamily="18" charset="2"/>
              </a:rPr>
              <a:t>=3 …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  <a:sym typeface="Symbol" pitchFamily="18" charset="2"/>
              </a:rPr>
              <a:t>And onwards to infinity</a:t>
            </a: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charset="-127"/>
                <a:sym typeface="Symbol" pitchFamily="18" charset="2"/>
              </a:rPr>
              <a:t>Thus, we have shown it to be true for </a:t>
            </a:r>
            <a:r>
              <a:rPr lang="en-US" altLang="ko-KR" sz="2400" i="1">
                <a:ea typeface="굴림" charset="-127"/>
                <a:sym typeface="Symbol" pitchFamily="18" charset="2"/>
              </a:rPr>
              <a:t>all</a:t>
            </a:r>
            <a:r>
              <a:rPr lang="en-US" altLang="ko-KR" sz="2400">
                <a:ea typeface="굴림" charset="-127"/>
                <a:sym typeface="Symbol" pitchFamily="18" charset="2"/>
              </a:rPr>
              <a:t> non-negative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2F65-A5F4-4E79-AD21-4599DD3B1030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What is induction?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5720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A method of proof</a:t>
            </a: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It does not generate answers: it only can prove them</a:t>
            </a:r>
          </a:p>
          <a:p>
            <a:pPr>
              <a:lnSpc>
                <a:spcPct val="80000"/>
              </a:lnSpc>
            </a:pPr>
            <a:endParaRPr lang="en-US" altLang="ko-KR" sz="2400"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Three parts: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Base case(s): show it is true 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for one element</a:t>
            </a:r>
          </a:p>
          <a:p>
            <a:pPr lvl="2">
              <a:lnSpc>
                <a:spcPct val="80000"/>
              </a:lnSpc>
            </a:pPr>
            <a:r>
              <a:rPr lang="en-US" altLang="ko-KR" sz="1800">
                <a:ea typeface="굴림" charset="-127"/>
              </a:rPr>
              <a:t>(get to the stair’s base platform)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Inductive hypothesis: assume 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it is true for any given element</a:t>
            </a:r>
          </a:p>
          <a:p>
            <a:pPr lvl="2">
              <a:lnSpc>
                <a:spcPct val="80000"/>
              </a:lnSpc>
            </a:pPr>
            <a:r>
              <a:rPr lang="en-US" altLang="ko-KR" sz="1800">
                <a:ea typeface="굴림" charset="-127"/>
              </a:rPr>
              <a:t>(assume you are on a stair)</a:t>
            </a:r>
          </a:p>
          <a:p>
            <a:pPr lvl="2">
              <a:lnSpc>
                <a:spcPct val="80000"/>
              </a:lnSpc>
            </a:pPr>
            <a:r>
              <a:rPr lang="en-US" altLang="ko-KR" sz="1800" b="1">
                <a:solidFill>
                  <a:srgbClr val="FF0000"/>
                </a:solidFill>
                <a:ea typeface="굴림" charset="-127"/>
              </a:rPr>
              <a:t>Must be clearly labeled!!!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Show that if it true for the next 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highest element</a:t>
            </a:r>
          </a:p>
          <a:p>
            <a:pPr lvl="2">
              <a:lnSpc>
                <a:spcPct val="80000"/>
              </a:lnSpc>
            </a:pPr>
            <a:r>
              <a:rPr lang="en-US" altLang="ko-KR" sz="1800">
                <a:ea typeface="굴림" charset="-127"/>
              </a:rPr>
              <a:t>(show you can move to the next stair)</a:t>
            </a:r>
          </a:p>
        </p:txBody>
      </p:sp>
      <p:pic>
        <p:nvPicPr>
          <p:cNvPr id="10244" name="Picture 4" descr="CDomin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752600"/>
            <a:ext cx="3529013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38B4-7006-4CC6-90A9-867B135E62B5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Show that the sum of the first </a:t>
            </a:r>
            <a:r>
              <a:rPr lang="en-US" altLang="ko-KR" i="1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 odd integers is </a:t>
            </a:r>
            <a:r>
              <a:rPr lang="en-US" altLang="ko-KR" i="1">
                <a:ea typeface="굴림" charset="-127"/>
              </a:rPr>
              <a:t>n</a:t>
            </a:r>
            <a:r>
              <a:rPr lang="en-US" altLang="ko-KR" baseline="30000">
                <a:ea typeface="굴림" charset="-127"/>
              </a:rPr>
              <a:t>2</a:t>
            </a:r>
          </a:p>
          <a:p>
            <a:pPr lvl="1"/>
            <a:r>
              <a:rPr lang="en-US" altLang="ko-KR">
                <a:ea typeface="굴림" charset="-127"/>
              </a:rPr>
              <a:t>Example: If </a:t>
            </a:r>
            <a:r>
              <a:rPr lang="en-US" altLang="ko-KR" i="1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 = 5, 1+3+5+7+9 = 25 = 5</a:t>
            </a:r>
            <a:r>
              <a:rPr lang="en-US" altLang="ko-KR" baseline="30000">
                <a:ea typeface="굴림" charset="-127"/>
              </a:rPr>
              <a:t>2</a:t>
            </a:r>
          </a:p>
          <a:p>
            <a:pPr lvl="1"/>
            <a:r>
              <a:rPr lang="en-US" altLang="ko-KR">
                <a:ea typeface="굴림" charset="-127"/>
              </a:rPr>
              <a:t>Formally, show:</a:t>
            </a:r>
            <a:endParaRPr lang="en-US" altLang="ko-KR">
              <a:ea typeface="굴림" charset="-127"/>
              <a:sym typeface="Symbol" pitchFamily="18" charset="2"/>
            </a:endParaRPr>
          </a:p>
          <a:p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Base case: Show that P(1) is true</a:t>
            </a:r>
          </a:p>
          <a:p>
            <a:pPr lvl="1"/>
            <a:endParaRPr lang="en-US" altLang="ko-KR">
              <a:ea typeface="굴림" charset="-127"/>
            </a:endParaRPr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2438400" y="4953000"/>
            <a:ext cx="2895600" cy="12954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3886200" y="3200400"/>
            <a:ext cx="4648200" cy="9144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Induction example</a:t>
            </a: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6858000" y="3429000"/>
          <a:ext cx="1839913" cy="868363"/>
        </p:xfrm>
        <a:graphic>
          <a:graphicData uri="http://schemas.openxmlformats.org/presentationml/2006/ole">
            <p:oleObj spid="_x0000_s44034" name="Equation" r:id="rId3" imgW="914400" imgH="431640" progId="Equation.3">
              <p:embed/>
            </p:oleObj>
          </a:graphicData>
        </a:graphic>
      </p:graphicFrame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3367088" y="4953000"/>
          <a:ext cx="1990725" cy="1276350"/>
        </p:xfrm>
        <a:graphic>
          <a:graphicData uri="http://schemas.openxmlformats.org/presentationml/2006/ole">
            <p:oleObj spid="_x0000_s44035" name="Equation" r:id="rId4" imgW="990360" imgH="634680" progId="Equation.3">
              <p:embed/>
            </p:oleObj>
          </a:graphicData>
        </a:graphic>
      </p:graphicFrame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4038600" y="3657600"/>
          <a:ext cx="2706688" cy="409575"/>
        </p:xfrm>
        <a:graphic>
          <a:graphicData uri="http://schemas.openxmlformats.org/presentationml/2006/ole">
            <p:oleObj spid="_x0000_s44036" name="Equation" r:id="rId5" imgW="1346040" imgH="203040" progId="Equation.3">
              <p:embed/>
            </p:oleObj>
          </a:graphicData>
        </a:graphic>
      </p:graphicFrame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2514600" y="5181600"/>
          <a:ext cx="817563" cy="407988"/>
        </p:xfrm>
        <a:graphic>
          <a:graphicData uri="http://schemas.openxmlformats.org/presentationml/2006/ole">
            <p:oleObj spid="_x0000_s44037" name="Equation" r:id="rId6" imgW="406080" imgH="203040" progId="Equation.3">
              <p:embed/>
            </p:oleObj>
          </a:graphicData>
        </a:graphic>
      </p:graphicFrame>
      <p:graphicFrame>
        <p:nvGraphicFramePr>
          <p:cNvPr id="71692" name="Object 12"/>
          <p:cNvGraphicFramePr>
            <a:graphicFrameLocks noChangeAspect="1"/>
          </p:cNvGraphicFramePr>
          <p:nvPr/>
        </p:nvGraphicFramePr>
        <p:xfrm>
          <a:off x="3048000" y="5943600"/>
          <a:ext cx="255588" cy="204788"/>
        </p:xfrm>
        <a:graphic>
          <a:graphicData uri="http://schemas.openxmlformats.org/presentationml/2006/ole">
            <p:oleObj spid="_x0000_s44038" name="Equation" r:id="rId7" imgW="126720" imgH="101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3" grpId="0" animBg="1"/>
      <p:bldP spid="71693" grpId="1" animBg="1"/>
      <p:bldP spid="71691" grpId="0" animBg="1"/>
      <p:bldP spid="71691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14BD-B18D-43D1-BFE6-0EF8F75D6635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>
                <a:ea typeface="굴림" charset="-127"/>
              </a:rPr>
              <a:t>Inductive hypothesis: assume true for </a:t>
            </a:r>
            <a:r>
              <a:rPr lang="en-US" altLang="ko-KR" i="1">
                <a:ea typeface="굴림" charset="-127"/>
              </a:rPr>
              <a:t>k</a:t>
            </a:r>
            <a:endParaRPr lang="en-US" altLang="ko-KR">
              <a:ea typeface="굴림" charset="-127"/>
            </a:endParaRPr>
          </a:p>
          <a:p>
            <a:pPr lvl="1"/>
            <a:r>
              <a:rPr lang="en-US" altLang="ko-KR">
                <a:ea typeface="굴림" charset="-127"/>
              </a:rPr>
              <a:t>Thus, we assume that P(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) is true, or that</a:t>
            </a:r>
          </a:p>
          <a:p>
            <a:pPr lvl="1"/>
            <a:endParaRPr lang="en-US" altLang="ko-KR">
              <a:ea typeface="굴림" charset="-127"/>
            </a:endParaRPr>
          </a:p>
          <a:p>
            <a:pPr lvl="1"/>
            <a:endParaRPr lang="en-US" altLang="ko-KR">
              <a:ea typeface="굴림" charset="-127"/>
            </a:endParaRPr>
          </a:p>
          <a:p>
            <a:pPr lvl="1"/>
            <a:r>
              <a:rPr lang="en-US" altLang="ko-KR">
                <a:ea typeface="굴림" charset="-127"/>
              </a:rPr>
              <a:t>Note: we don’t yet know if this is true or not!</a:t>
            </a:r>
          </a:p>
          <a:p>
            <a:pPr lvl="4"/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Inductive step: show true for 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+1</a:t>
            </a:r>
          </a:p>
          <a:p>
            <a:pPr lvl="1"/>
            <a:r>
              <a:rPr lang="en-US" altLang="ko-KR">
                <a:ea typeface="굴림" charset="-127"/>
              </a:rPr>
              <a:t>We want to show that: 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3657600" y="2819400"/>
          <a:ext cx="1839913" cy="868363"/>
        </p:xfrm>
        <a:graphic>
          <a:graphicData uri="http://schemas.openxmlformats.org/presentationml/2006/ole">
            <p:oleObj spid="_x0000_s45058" name="Equation" r:id="rId3" imgW="914400" imgH="431640" progId="Equation.3">
              <p:embed/>
            </p:oleObj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3581400" y="5791200"/>
          <a:ext cx="2425700" cy="868363"/>
        </p:xfrm>
        <a:graphic>
          <a:graphicData uri="http://schemas.openxmlformats.org/presentationml/2006/ole">
            <p:oleObj spid="_x0000_s45059" name="Equation" r:id="rId4" imgW="1206360" imgH="431640" progId="Equation.3">
              <p:embed/>
            </p:oleObj>
          </a:graphicData>
        </a:graphic>
      </p:graphicFrame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3657600" y="2819400"/>
            <a:ext cx="381000" cy="2286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5105400" y="3048000"/>
            <a:ext cx="228600" cy="3810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3581400" y="5791200"/>
            <a:ext cx="381000" cy="2286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5029200" y="6019800"/>
            <a:ext cx="762000" cy="3810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ko-KR">
                <a:ea typeface="굴림" charset="-127"/>
              </a:rPr>
              <a:t>Induction example, 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nimBg="1"/>
      <p:bldP spid="17415" grpId="0" animBg="1"/>
      <p:bldP spid="17416" grpId="0" animBg="1"/>
      <p:bldP spid="174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E942-0A94-4038-95CD-622AD6ED5E07}" type="slidenum">
              <a:rPr lang="en-US" altLang="ko-KR"/>
              <a:pPr/>
              <a:t>38</a:t>
            </a:fld>
            <a:endParaRPr lang="en-US" altLang="ko-KR"/>
          </a:p>
        </p:txBody>
      </p:sp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2362200" y="4267200"/>
          <a:ext cx="4341813" cy="868363"/>
        </p:xfrm>
        <a:graphic>
          <a:graphicData uri="http://schemas.openxmlformats.org/presentationml/2006/ole">
            <p:oleObj spid="_x0000_s46082" name="Equation" r:id="rId3" imgW="2158920" imgH="431640" progId="Equation.3">
              <p:embed/>
            </p:oleObj>
          </a:graphicData>
        </a:graphic>
      </p:graphicFrame>
      <p:graphicFrame>
        <p:nvGraphicFramePr>
          <p:cNvPr id="18448" name="Object 16"/>
          <p:cNvGraphicFramePr>
            <a:graphicFrameLocks noChangeAspect="1"/>
          </p:cNvGraphicFramePr>
          <p:nvPr/>
        </p:nvGraphicFramePr>
        <p:xfrm>
          <a:off x="3048000" y="5181600"/>
          <a:ext cx="3676650" cy="458788"/>
        </p:xfrm>
        <a:graphic>
          <a:graphicData uri="http://schemas.openxmlformats.org/presentationml/2006/ole">
            <p:oleObj spid="_x0000_s46083" name="Equation" r:id="rId4" imgW="1828800" imgH="228600" progId="Equation.3">
              <p:embed/>
            </p:oleObj>
          </a:graphicData>
        </a:graphic>
      </p:graphicFrame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3886200" y="4267200"/>
            <a:ext cx="1066800" cy="8382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4572000" y="5181600"/>
            <a:ext cx="381000" cy="4572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ko-KR">
                <a:ea typeface="굴림" charset="-127"/>
              </a:rPr>
              <a:t>Induction example, continued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>
                <a:ea typeface="굴림" charset="-127"/>
              </a:rPr>
              <a:t>Recall the inductive hypothesis:</a:t>
            </a:r>
          </a:p>
          <a:p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Proof of inductive step: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6858000" y="1600200"/>
          <a:ext cx="1839913" cy="868363"/>
        </p:xfrm>
        <a:graphic>
          <a:graphicData uri="http://schemas.openxmlformats.org/presentationml/2006/ole">
            <p:oleObj spid="_x0000_s46084" name="Equation" r:id="rId5" imgW="914400" imgH="431640" progId="Equation.3">
              <p:embed/>
            </p:oleObj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3581400" y="5715000"/>
          <a:ext cx="3089275" cy="407988"/>
        </p:xfrm>
        <a:graphic>
          <a:graphicData uri="http://schemas.openxmlformats.org/presentationml/2006/ole">
            <p:oleObj spid="_x0000_s46085" name="Equation" r:id="rId6" imgW="1536480" imgH="203040" progId="Equation.3">
              <p:embed/>
            </p:oleObj>
          </a:graphicData>
        </a:graphic>
      </p:graphicFrame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3886200" y="3352800"/>
          <a:ext cx="2400300" cy="868363"/>
        </p:xfrm>
        <a:graphic>
          <a:graphicData uri="http://schemas.openxmlformats.org/presentationml/2006/ole">
            <p:oleObj spid="_x0000_s46086" name="Equation" r:id="rId7" imgW="11937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" grpId="0" animBg="1"/>
      <p:bldP spid="1844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7740-0BE6-491B-9818-926A8D5E900B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ko-KR">
                <a:ea typeface="굴림" charset="-127"/>
              </a:rPr>
              <a:t>What did we show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Base case: P(1)</a:t>
            </a:r>
          </a:p>
          <a:p>
            <a:pPr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If P(</a:t>
            </a:r>
            <a:r>
              <a:rPr lang="en-US" altLang="ko-KR" sz="2000" i="1">
                <a:ea typeface="굴림" charset="-127"/>
              </a:rPr>
              <a:t>k</a:t>
            </a:r>
            <a:r>
              <a:rPr lang="en-US" altLang="ko-KR" sz="2000">
                <a:ea typeface="굴림" charset="-127"/>
              </a:rPr>
              <a:t>) was true, then P(</a:t>
            </a:r>
            <a:r>
              <a:rPr lang="en-US" altLang="ko-KR" sz="2000" i="1">
                <a:ea typeface="굴림" charset="-127"/>
              </a:rPr>
              <a:t>k</a:t>
            </a:r>
            <a:r>
              <a:rPr lang="en-US" altLang="ko-KR" sz="2000">
                <a:ea typeface="굴림" charset="-127"/>
              </a:rPr>
              <a:t>+1) is true</a:t>
            </a:r>
          </a:p>
          <a:p>
            <a:pPr lvl="1">
              <a:lnSpc>
                <a:spcPct val="80000"/>
              </a:lnSpc>
            </a:pPr>
            <a:r>
              <a:rPr lang="en-US" altLang="ko-KR" sz="1800">
                <a:ea typeface="굴림" charset="-127"/>
              </a:rPr>
              <a:t>i.e., P(</a:t>
            </a:r>
            <a:r>
              <a:rPr lang="en-US" altLang="ko-KR" sz="1800" i="1">
                <a:ea typeface="굴림" charset="-127"/>
              </a:rPr>
              <a:t>k</a:t>
            </a:r>
            <a:r>
              <a:rPr lang="en-US" altLang="ko-KR" sz="1800">
                <a:ea typeface="굴림" charset="-127"/>
              </a:rPr>
              <a:t>) → P(</a:t>
            </a:r>
            <a:r>
              <a:rPr lang="en-US" altLang="ko-KR" sz="1800" i="1">
                <a:ea typeface="굴림" charset="-127"/>
              </a:rPr>
              <a:t>k</a:t>
            </a:r>
            <a:r>
              <a:rPr lang="en-US" altLang="ko-KR" sz="1800">
                <a:ea typeface="굴림" charset="-127"/>
              </a:rPr>
              <a:t>+1)</a:t>
            </a:r>
          </a:p>
          <a:p>
            <a:pPr>
              <a:lnSpc>
                <a:spcPct val="80000"/>
              </a:lnSpc>
            </a:pPr>
            <a:endParaRPr lang="en-US" altLang="ko-KR" sz="2000"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We know it’s true for P(1)</a:t>
            </a:r>
          </a:p>
          <a:p>
            <a:pPr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Because of P(</a:t>
            </a:r>
            <a:r>
              <a:rPr lang="en-US" altLang="ko-KR" sz="2000" i="1">
                <a:ea typeface="굴림" charset="-127"/>
              </a:rPr>
              <a:t>k</a:t>
            </a:r>
            <a:r>
              <a:rPr lang="en-US" altLang="ko-KR" sz="2000">
                <a:ea typeface="굴림" charset="-127"/>
              </a:rPr>
              <a:t>) → P(</a:t>
            </a:r>
            <a:r>
              <a:rPr lang="en-US" altLang="ko-KR" sz="2000" i="1">
                <a:ea typeface="굴림" charset="-127"/>
              </a:rPr>
              <a:t>k</a:t>
            </a:r>
            <a:r>
              <a:rPr lang="en-US" altLang="ko-KR" sz="2000">
                <a:ea typeface="굴림" charset="-127"/>
              </a:rPr>
              <a:t>+1), if it’s true for P(1), then it’s true for P(2)</a:t>
            </a:r>
          </a:p>
          <a:p>
            <a:pPr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Because of P(</a:t>
            </a:r>
            <a:r>
              <a:rPr lang="en-US" altLang="ko-KR" sz="2000" i="1">
                <a:ea typeface="굴림" charset="-127"/>
              </a:rPr>
              <a:t>k</a:t>
            </a:r>
            <a:r>
              <a:rPr lang="en-US" altLang="ko-KR" sz="2000">
                <a:ea typeface="굴림" charset="-127"/>
              </a:rPr>
              <a:t>) → P(</a:t>
            </a:r>
            <a:r>
              <a:rPr lang="en-US" altLang="ko-KR" sz="2000" i="1">
                <a:ea typeface="굴림" charset="-127"/>
              </a:rPr>
              <a:t>k</a:t>
            </a:r>
            <a:r>
              <a:rPr lang="en-US" altLang="ko-KR" sz="2000">
                <a:ea typeface="굴림" charset="-127"/>
              </a:rPr>
              <a:t>+1), if it’s true for P(2), then it’s true for P(3)</a:t>
            </a:r>
          </a:p>
          <a:p>
            <a:pPr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Because of P(</a:t>
            </a:r>
            <a:r>
              <a:rPr lang="en-US" altLang="ko-KR" sz="2000" i="1">
                <a:ea typeface="굴림" charset="-127"/>
              </a:rPr>
              <a:t>k</a:t>
            </a:r>
            <a:r>
              <a:rPr lang="en-US" altLang="ko-KR" sz="2000">
                <a:ea typeface="굴림" charset="-127"/>
              </a:rPr>
              <a:t>) → P(</a:t>
            </a:r>
            <a:r>
              <a:rPr lang="en-US" altLang="ko-KR" sz="2000" i="1">
                <a:ea typeface="굴림" charset="-127"/>
              </a:rPr>
              <a:t>k</a:t>
            </a:r>
            <a:r>
              <a:rPr lang="en-US" altLang="ko-KR" sz="2000">
                <a:ea typeface="굴림" charset="-127"/>
              </a:rPr>
              <a:t>+1), if it’s true for P(3), then it’s true for P(4)</a:t>
            </a:r>
          </a:p>
          <a:p>
            <a:pPr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Because of P(</a:t>
            </a:r>
            <a:r>
              <a:rPr lang="en-US" altLang="ko-KR" sz="2000" i="1">
                <a:ea typeface="굴림" charset="-127"/>
              </a:rPr>
              <a:t>k</a:t>
            </a:r>
            <a:r>
              <a:rPr lang="en-US" altLang="ko-KR" sz="2000">
                <a:ea typeface="굴림" charset="-127"/>
              </a:rPr>
              <a:t>) → P(</a:t>
            </a:r>
            <a:r>
              <a:rPr lang="en-US" altLang="ko-KR" sz="2000" i="1">
                <a:ea typeface="굴림" charset="-127"/>
              </a:rPr>
              <a:t>k</a:t>
            </a:r>
            <a:r>
              <a:rPr lang="en-US" altLang="ko-KR" sz="2000">
                <a:ea typeface="굴림" charset="-127"/>
              </a:rPr>
              <a:t>+1), if it’s true for P(4), then it’s true for P(5)</a:t>
            </a:r>
          </a:p>
          <a:p>
            <a:pPr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And onwards to infinity</a:t>
            </a:r>
          </a:p>
          <a:p>
            <a:pPr>
              <a:lnSpc>
                <a:spcPct val="80000"/>
              </a:lnSpc>
            </a:pPr>
            <a:endParaRPr lang="en-US" altLang="ko-KR" sz="2000"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Thus, it is true for all possible values of </a:t>
            </a:r>
            <a:r>
              <a:rPr lang="en-US" altLang="ko-KR" sz="2000" i="1">
                <a:ea typeface="굴림" charset="-127"/>
              </a:rPr>
              <a:t>n</a:t>
            </a:r>
          </a:p>
          <a:p>
            <a:pPr>
              <a:lnSpc>
                <a:spcPct val="80000"/>
              </a:lnSpc>
            </a:pPr>
            <a:endParaRPr lang="en-US" altLang="ko-KR" sz="2000" i="1"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In other words, we showed that: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2209800" y="5943600"/>
          <a:ext cx="4799013" cy="428625"/>
        </p:xfrm>
        <a:graphic>
          <a:graphicData uri="http://schemas.openxmlformats.org/presentationml/2006/ole">
            <p:oleObj spid="_x0000_s47106" name="Equation" r:id="rId3" imgW="241272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E9F-36A2-4D98-A918-A27DD05F3A63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Sequence examples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800" i="1">
                <a:ea typeface="굴림" charset="-127"/>
              </a:rPr>
              <a:t>a</a:t>
            </a:r>
            <a:r>
              <a:rPr lang="en-US" altLang="ko-KR" sz="2800" i="1" baseline="-25000">
                <a:ea typeface="굴림" charset="-127"/>
              </a:rPr>
              <a:t>n</a:t>
            </a:r>
            <a:r>
              <a:rPr lang="en-US" altLang="ko-KR" sz="2800">
                <a:ea typeface="굴림" charset="-127"/>
              </a:rPr>
              <a:t> = 3</a:t>
            </a:r>
            <a:r>
              <a:rPr lang="en-US" altLang="ko-KR" sz="2800" i="1">
                <a:ea typeface="굴림" charset="-127"/>
              </a:rPr>
              <a:t>n</a:t>
            </a:r>
            <a:endParaRPr lang="en-US" altLang="ko-KR" sz="2800">
              <a:ea typeface="굴림" charset="-127"/>
            </a:endParaRPr>
          </a:p>
          <a:p>
            <a:pPr lvl="1"/>
            <a:r>
              <a:rPr lang="en-US" altLang="ko-KR" sz="2400">
                <a:ea typeface="굴림" charset="-127"/>
              </a:rPr>
              <a:t>The terms in the sequence are </a:t>
            </a:r>
            <a:r>
              <a:rPr lang="en-US" altLang="ko-KR" sz="2400" i="1">
                <a:ea typeface="굴림" charset="-127"/>
              </a:rPr>
              <a:t>a</a:t>
            </a:r>
            <a:r>
              <a:rPr lang="en-US" altLang="ko-KR" sz="2400" baseline="-25000">
                <a:ea typeface="굴림" charset="-127"/>
              </a:rPr>
              <a:t>1</a:t>
            </a:r>
            <a:r>
              <a:rPr lang="en-US" altLang="ko-KR" sz="2400">
                <a:ea typeface="굴림" charset="-127"/>
              </a:rPr>
              <a:t>, </a:t>
            </a:r>
            <a:r>
              <a:rPr lang="en-US" altLang="ko-KR" sz="2400" i="1">
                <a:ea typeface="굴림" charset="-127"/>
              </a:rPr>
              <a:t>a</a:t>
            </a:r>
            <a:r>
              <a:rPr lang="en-US" altLang="ko-KR" sz="2400" baseline="-25000">
                <a:ea typeface="굴림" charset="-127"/>
              </a:rPr>
              <a:t>2</a:t>
            </a:r>
            <a:r>
              <a:rPr lang="en-US" altLang="ko-KR" sz="2400">
                <a:ea typeface="굴림" charset="-127"/>
              </a:rPr>
              <a:t>, </a:t>
            </a:r>
            <a:r>
              <a:rPr lang="en-US" altLang="ko-KR" sz="2400" i="1">
                <a:ea typeface="굴림" charset="-127"/>
              </a:rPr>
              <a:t>a</a:t>
            </a:r>
            <a:r>
              <a:rPr lang="en-US" altLang="ko-KR" sz="2400" baseline="-25000">
                <a:ea typeface="굴림" charset="-127"/>
              </a:rPr>
              <a:t>3</a:t>
            </a:r>
            <a:r>
              <a:rPr lang="en-US" altLang="ko-KR" sz="2400">
                <a:ea typeface="굴림" charset="-127"/>
              </a:rPr>
              <a:t>, …</a:t>
            </a:r>
          </a:p>
          <a:p>
            <a:pPr lvl="1"/>
            <a:r>
              <a:rPr lang="en-US" altLang="ko-KR" sz="2400">
                <a:ea typeface="굴림" charset="-127"/>
              </a:rPr>
              <a:t>The sequence {</a:t>
            </a:r>
            <a:r>
              <a:rPr lang="en-US" altLang="ko-KR" sz="2400" i="1">
                <a:ea typeface="굴림" charset="-127"/>
              </a:rPr>
              <a:t>a</a:t>
            </a:r>
            <a:r>
              <a:rPr lang="en-US" altLang="ko-KR" sz="2400" i="1" baseline="-25000">
                <a:ea typeface="굴림" charset="-127"/>
              </a:rPr>
              <a:t>n</a:t>
            </a:r>
            <a:r>
              <a:rPr lang="en-US" altLang="ko-KR" sz="2400">
                <a:ea typeface="굴림" charset="-127"/>
              </a:rPr>
              <a:t>} is { 3, 6, 9, 12, … }</a:t>
            </a:r>
          </a:p>
          <a:p>
            <a:endParaRPr lang="en-US" altLang="ko-KR" sz="2800">
              <a:ea typeface="굴림" charset="-127"/>
            </a:endParaRPr>
          </a:p>
          <a:p>
            <a:r>
              <a:rPr lang="en-US" altLang="ko-KR" sz="2800" i="1">
                <a:ea typeface="굴림" charset="-127"/>
              </a:rPr>
              <a:t>b</a:t>
            </a:r>
            <a:r>
              <a:rPr lang="en-US" altLang="ko-KR" sz="2800" i="1" baseline="-25000">
                <a:ea typeface="굴림" charset="-127"/>
              </a:rPr>
              <a:t>n</a:t>
            </a:r>
            <a:r>
              <a:rPr lang="en-US" altLang="ko-KR" sz="2800">
                <a:ea typeface="굴림" charset="-127"/>
              </a:rPr>
              <a:t> = 2</a:t>
            </a:r>
            <a:r>
              <a:rPr lang="en-US" altLang="ko-KR" sz="2800" i="1" baseline="30000">
                <a:ea typeface="굴림" charset="-127"/>
              </a:rPr>
              <a:t>n</a:t>
            </a:r>
          </a:p>
          <a:p>
            <a:pPr lvl="1"/>
            <a:r>
              <a:rPr lang="en-US" altLang="ko-KR" sz="2400">
                <a:ea typeface="굴림" charset="-127"/>
              </a:rPr>
              <a:t>The terms in the sequence are </a:t>
            </a:r>
            <a:r>
              <a:rPr lang="en-US" altLang="ko-KR" sz="2400" i="1">
                <a:ea typeface="굴림" charset="-127"/>
              </a:rPr>
              <a:t>b</a:t>
            </a:r>
            <a:r>
              <a:rPr lang="en-US" altLang="ko-KR" sz="2400" baseline="-25000">
                <a:ea typeface="굴림" charset="-127"/>
              </a:rPr>
              <a:t>1</a:t>
            </a:r>
            <a:r>
              <a:rPr lang="en-US" altLang="ko-KR" sz="2400">
                <a:ea typeface="굴림" charset="-127"/>
              </a:rPr>
              <a:t>, </a:t>
            </a:r>
            <a:r>
              <a:rPr lang="en-US" altLang="ko-KR" sz="2400" i="1">
                <a:ea typeface="굴림" charset="-127"/>
              </a:rPr>
              <a:t>b</a:t>
            </a:r>
            <a:r>
              <a:rPr lang="en-US" altLang="ko-KR" sz="2400" baseline="-25000">
                <a:ea typeface="굴림" charset="-127"/>
              </a:rPr>
              <a:t>2</a:t>
            </a:r>
            <a:r>
              <a:rPr lang="en-US" altLang="ko-KR" sz="2400">
                <a:ea typeface="굴림" charset="-127"/>
              </a:rPr>
              <a:t>, </a:t>
            </a:r>
            <a:r>
              <a:rPr lang="en-US" altLang="ko-KR" sz="2400" i="1">
                <a:ea typeface="굴림" charset="-127"/>
              </a:rPr>
              <a:t>b</a:t>
            </a:r>
            <a:r>
              <a:rPr lang="en-US" altLang="ko-KR" sz="2400" baseline="-25000">
                <a:ea typeface="굴림" charset="-127"/>
              </a:rPr>
              <a:t>3</a:t>
            </a:r>
            <a:r>
              <a:rPr lang="en-US" altLang="ko-KR" sz="2400">
                <a:ea typeface="굴림" charset="-127"/>
              </a:rPr>
              <a:t>, …</a:t>
            </a:r>
          </a:p>
          <a:p>
            <a:pPr lvl="1"/>
            <a:r>
              <a:rPr lang="en-US" altLang="ko-KR" sz="2400">
                <a:ea typeface="굴림" charset="-127"/>
              </a:rPr>
              <a:t>The sequence {</a:t>
            </a:r>
            <a:r>
              <a:rPr lang="en-US" altLang="ko-KR" sz="2400" i="1">
                <a:ea typeface="굴림" charset="-127"/>
              </a:rPr>
              <a:t>b</a:t>
            </a:r>
            <a:r>
              <a:rPr lang="en-US" altLang="ko-KR" sz="2400" i="1" baseline="-25000">
                <a:ea typeface="굴림" charset="-127"/>
              </a:rPr>
              <a:t>n</a:t>
            </a:r>
            <a:r>
              <a:rPr lang="en-US" altLang="ko-KR" sz="2400">
                <a:ea typeface="굴림" charset="-127"/>
              </a:rPr>
              <a:t>} is  { 2, 4, 8, 16, 32, … }</a:t>
            </a:r>
          </a:p>
          <a:p>
            <a:endParaRPr lang="en-US" altLang="ko-KR" sz="2800">
              <a:ea typeface="굴림" charset="-127"/>
            </a:endParaRPr>
          </a:p>
          <a:p>
            <a:r>
              <a:rPr lang="en-US" altLang="ko-KR" sz="2800">
                <a:ea typeface="굴림" charset="-127"/>
              </a:rPr>
              <a:t>Note that sequences are indexed from 1</a:t>
            </a:r>
          </a:p>
          <a:p>
            <a:pPr lvl="1"/>
            <a:r>
              <a:rPr lang="en-US" altLang="ko-KR" sz="2400">
                <a:ea typeface="굴림" charset="-127"/>
              </a:rPr>
              <a:t>Not in all other textbooks, though!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97EC-5799-4A28-9EB1-EEE0318C47BA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>
                <a:ea typeface="굴림" charset="-127"/>
              </a:rPr>
              <a:t>The idea behind inductive proofs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Show the base case</a:t>
            </a:r>
          </a:p>
          <a:p>
            <a:r>
              <a:rPr lang="en-US" altLang="ko-KR">
                <a:ea typeface="굴림" charset="-127"/>
              </a:rPr>
              <a:t>Show the inductive hypothesis</a:t>
            </a:r>
          </a:p>
          <a:p>
            <a:r>
              <a:rPr lang="en-US" altLang="ko-KR">
                <a:ea typeface="굴림" charset="-127"/>
              </a:rPr>
              <a:t>Manipulate the inductive step so that you can substitute in part of the inductive hypothesis</a:t>
            </a:r>
          </a:p>
          <a:p>
            <a:r>
              <a:rPr lang="en-US" altLang="ko-KR">
                <a:ea typeface="굴림" charset="-127"/>
              </a:rPr>
              <a:t>Show the inductive step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01B6D-B7F3-4926-8A68-E52640AADEE6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ko-KR">
                <a:ea typeface="굴림" charset="-127"/>
              </a:rPr>
              <a:t>Second induction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>
                <a:ea typeface="굴림" charset="-127"/>
              </a:rPr>
              <a:t>Show the sum of the first </a:t>
            </a:r>
            <a:r>
              <a:rPr lang="en-US" altLang="ko-KR" i="1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 positive even integers is </a:t>
            </a:r>
            <a:r>
              <a:rPr lang="en-US" altLang="ko-KR" i="1">
                <a:ea typeface="굴림" charset="-127"/>
              </a:rPr>
              <a:t>n</a:t>
            </a:r>
            <a:r>
              <a:rPr lang="en-US" altLang="ko-KR" baseline="30000">
                <a:ea typeface="굴림" charset="-127"/>
              </a:rPr>
              <a:t>2</a:t>
            </a:r>
            <a:r>
              <a:rPr lang="en-US" altLang="ko-KR">
                <a:ea typeface="굴림" charset="-127"/>
              </a:rPr>
              <a:t> + </a:t>
            </a:r>
            <a:r>
              <a:rPr lang="en-US" altLang="ko-KR" i="1">
                <a:ea typeface="굴림" charset="-127"/>
              </a:rPr>
              <a:t>n</a:t>
            </a:r>
            <a:endParaRPr lang="en-US" altLang="ko-KR">
              <a:ea typeface="굴림" charset="-127"/>
            </a:endParaRPr>
          </a:p>
          <a:p>
            <a:pPr lvl="1"/>
            <a:r>
              <a:rPr lang="en-US" altLang="ko-KR">
                <a:ea typeface="굴림" charset="-127"/>
              </a:rPr>
              <a:t>Rephrased: </a:t>
            </a:r>
          </a:p>
          <a:p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The three parts:</a:t>
            </a:r>
          </a:p>
          <a:p>
            <a:pPr lvl="1"/>
            <a:r>
              <a:rPr lang="en-US" altLang="ko-KR">
                <a:ea typeface="굴림" charset="-127"/>
              </a:rPr>
              <a:t>Base case</a:t>
            </a:r>
          </a:p>
          <a:p>
            <a:pPr lvl="1"/>
            <a:r>
              <a:rPr lang="en-US" altLang="ko-KR">
                <a:ea typeface="굴림" charset="-127"/>
              </a:rPr>
              <a:t>Inductive hypothesis</a:t>
            </a:r>
          </a:p>
          <a:p>
            <a:pPr lvl="1"/>
            <a:r>
              <a:rPr lang="en-US" altLang="ko-KR">
                <a:ea typeface="굴림" charset="-127"/>
              </a:rPr>
              <a:t>Inductive step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3276600" y="3048000"/>
          <a:ext cx="4598988" cy="868363"/>
        </p:xfrm>
        <a:graphic>
          <a:graphicData uri="http://schemas.openxmlformats.org/presentationml/2006/ole">
            <p:oleObj spid="_x0000_s48130" name="Equation" r:id="rId3" imgW="22860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79E1-CCAF-4E95-AD2C-3827F412470D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altLang="ko-KR" sz="4000">
                <a:ea typeface="굴림" charset="-127"/>
              </a:rPr>
              <a:t>Second induction example, continued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>
                <a:ea typeface="굴림" charset="-127"/>
              </a:rPr>
              <a:t>Base case: Show P(1):</a:t>
            </a:r>
          </a:p>
          <a:p>
            <a:endParaRPr lang="en-US" altLang="ko-KR">
              <a:ea typeface="굴림" charset="-127"/>
            </a:endParaRPr>
          </a:p>
          <a:p>
            <a:pPr lvl="4"/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Inductive hypothesis: Assume </a:t>
            </a:r>
          </a:p>
          <a:p>
            <a:endParaRPr lang="en-US" altLang="ko-KR">
              <a:ea typeface="굴림" charset="-127"/>
            </a:endParaRPr>
          </a:p>
          <a:p>
            <a:pPr lvl="4"/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Inductive step: Show 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5257800" y="1676400"/>
          <a:ext cx="2782888" cy="1276350"/>
        </p:xfrm>
        <a:graphic>
          <a:graphicData uri="http://schemas.openxmlformats.org/presentationml/2006/ole">
            <p:oleObj spid="_x0000_s49154" name="Equation" r:id="rId3" imgW="1384200" imgH="634680" progId="Equation.3">
              <p:embed/>
            </p:oleObj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4572000" y="3733800"/>
          <a:ext cx="2786063" cy="868363"/>
        </p:xfrm>
        <a:graphic>
          <a:graphicData uri="http://schemas.openxmlformats.org/presentationml/2006/ole">
            <p:oleObj spid="_x0000_s49155" name="Equation" r:id="rId4" imgW="1384200" imgH="431640" progId="Equation.3">
              <p:embed/>
            </p:oleObj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4013200" y="5410200"/>
          <a:ext cx="4292600" cy="868363"/>
        </p:xfrm>
        <a:graphic>
          <a:graphicData uri="http://schemas.openxmlformats.org/presentationml/2006/ole">
            <p:oleObj spid="_x0000_s49156" name="Equation" r:id="rId5" imgW="21333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5EBB-AA88-4E1E-A26B-63D2AF9E7C91}" type="slidenum">
              <a:rPr lang="en-US" altLang="ko-KR"/>
              <a:pPr/>
              <a:t>43</a:t>
            </a:fld>
            <a:endParaRPr lang="en-US" altLang="ko-KR"/>
          </a:p>
        </p:txBody>
      </p:sp>
      <p:graphicFrame>
        <p:nvGraphicFramePr>
          <p:cNvPr id="25613" name="Object 13"/>
          <p:cNvGraphicFramePr>
            <a:graphicFrameLocks noChangeAspect="1"/>
          </p:cNvGraphicFramePr>
          <p:nvPr/>
        </p:nvGraphicFramePr>
        <p:xfrm>
          <a:off x="2819400" y="5486400"/>
          <a:ext cx="3168650" cy="409575"/>
        </p:xfrm>
        <a:graphic>
          <a:graphicData uri="http://schemas.openxmlformats.org/presentationml/2006/ole">
            <p:oleObj spid="_x0000_s50178" name="Equation" r:id="rId3" imgW="1574640" imgH="203040" progId="Equation.3">
              <p:embed/>
            </p:oleObj>
          </a:graphicData>
        </a:graphic>
      </p:graphicFrame>
      <p:graphicFrame>
        <p:nvGraphicFramePr>
          <p:cNvPr id="25614" name="Object 14"/>
          <p:cNvGraphicFramePr>
            <a:graphicFrameLocks noChangeAspect="1"/>
          </p:cNvGraphicFramePr>
          <p:nvPr/>
        </p:nvGraphicFramePr>
        <p:xfrm>
          <a:off x="2197100" y="4953000"/>
          <a:ext cx="4164013" cy="458788"/>
        </p:xfrm>
        <a:graphic>
          <a:graphicData uri="http://schemas.openxmlformats.org/presentationml/2006/ole">
            <p:oleObj spid="_x0000_s50179" name="Equation" r:id="rId4" imgW="2070000" imgH="228600" progId="Equation.3">
              <p:embed/>
            </p:oleObj>
          </a:graphicData>
        </a:graphic>
      </p:graphicFrame>
      <p:graphicFrame>
        <p:nvGraphicFramePr>
          <p:cNvPr id="25615" name="Object 15"/>
          <p:cNvGraphicFramePr>
            <a:graphicFrameLocks noChangeAspect="1"/>
          </p:cNvGraphicFramePr>
          <p:nvPr/>
        </p:nvGraphicFramePr>
        <p:xfrm>
          <a:off x="2286000" y="4038600"/>
          <a:ext cx="4037013" cy="868363"/>
        </p:xfrm>
        <a:graphic>
          <a:graphicData uri="http://schemas.openxmlformats.org/presentationml/2006/ole">
            <p:oleObj spid="_x0000_s50180" name="Equation" r:id="rId5" imgW="2006280" imgH="431640" progId="Equation.3">
              <p:embed/>
            </p:oleObj>
          </a:graphicData>
        </a:graphic>
      </p:graphicFrame>
      <p:graphicFrame>
        <p:nvGraphicFramePr>
          <p:cNvPr id="25616" name="Object 16"/>
          <p:cNvGraphicFramePr>
            <a:graphicFrameLocks noChangeAspect="1"/>
          </p:cNvGraphicFramePr>
          <p:nvPr/>
        </p:nvGraphicFramePr>
        <p:xfrm>
          <a:off x="3505200" y="3124200"/>
          <a:ext cx="2862263" cy="868363"/>
        </p:xfrm>
        <a:graphic>
          <a:graphicData uri="http://schemas.openxmlformats.org/presentationml/2006/ole">
            <p:oleObj spid="_x0000_s50181" name="Equation" r:id="rId6" imgW="1422360" imgH="431640" progId="Equation.3">
              <p:embed/>
            </p:oleObj>
          </a:graphicData>
        </a:graphic>
      </p:graphicFrame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3429000" y="4038600"/>
            <a:ext cx="685800" cy="8382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3352800" y="4953000"/>
            <a:ext cx="838200" cy="3810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altLang="ko-KR" sz="4000">
                <a:ea typeface="굴림" charset="-127"/>
              </a:rPr>
              <a:t>Second induction example, continued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l"/>
            <a:r>
              <a:rPr lang="en-US" altLang="ko-KR">
                <a:ea typeface="굴림" charset="-127"/>
              </a:rPr>
              <a:t>Recall our inductive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hypothesis:</a:t>
            </a:r>
          </a:p>
          <a:p>
            <a:endParaRPr lang="en-US" altLang="ko-KR">
              <a:ea typeface="굴림" charset="-127"/>
            </a:endParaRP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4876800" y="1752600"/>
          <a:ext cx="2786063" cy="868363"/>
        </p:xfrm>
        <a:graphic>
          <a:graphicData uri="http://schemas.openxmlformats.org/presentationml/2006/ole">
            <p:oleObj spid="_x0000_s50182" name="Equation" r:id="rId7" imgW="13842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1" grpId="0" animBg="1"/>
      <p:bldP spid="25612" grpId="0" animBg="1"/>
      <p:bldP spid="2560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7A71-79E7-49F5-BAD9-2E871BD41014}" type="slidenum">
              <a:rPr lang="en-US" altLang="ko-KR"/>
              <a:pPr/>
              <a:t>44</a:t>
            </a:fld>
            <a:endParaRPr lang="en-US" altLang="ko-KR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ko-KR">
                <a:ea typeface="굴림" charset="-127"/>
              </a:rPr>
              <a:t>Notes on proofs by induction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>
                <a:ea typeface="굴림" charset="-127"/>
              </a:rPr>
              <a:t>We manipulate the 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+1 case to make part of it look like the 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 case</a:t>
            </a:r>
          </a:p>
          <a:p>
            <a:r>
              <a:rPr lang="en-US" altLang="ko-KR">
                <a:ea typeface="굴림" charset="-127"/>
              </a:rPr>
              <a:t>We then replace that part with the other side of the 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 case</a:t>
            </a:r>
          </a:p>
        </p:txBody>
      </p:sp>
      <p:graphicFrame>
        <p:nvGraphicFramePr>
          <p:cNvPr id="26640" name="Object 16"/>
          <p:cNvGraphicFramePr>
            <a:graphicFrameLocks noChangeAspect="1"/>
          </p:cNvGraphicFramePr>
          <p:nvPr/>
        </p:nvGraphicFramePr>
        <p:xfrm>
          <a:off x="5943600" y="3581400"/>
          <a:ext cx="2786063" cy="868363"/>
        </p:xfrm>
        <a:graphic>
          <a:graphicData uri="http://schemas.openxmlformats.org/presentationml/2006/ole">
            <p:oleObj spid="_x0000_s51202" name="Equation" r:id="rId3" imgW="1384200" imgH="431640" progId="Equation.3">
              <p:embed/>
            </p:oleObj>
          </a:graphicData>
        </a:graphic>
      </p:graphicFrame>
      <p:graphicFrame>
        <p:nvGraphicFramePr>
          <p:cNvPr id="26641" name="Object 17"/>
          <p:cNvGraphicFramePr>
            <a:graphicFrameLocks noChangeAspect="1"/>
          </p:cNvGraphicFramePr>
          <p:nvPr/>
        </p:nvGraphicFramePr>
        <p:xfrm>
          <a:off x="1524000" y="6172200"/>
          <a:ext cx="3168650" cy="409575"/>
        </p:xfrm>
        <a:graphic>
          <a:graphicData uri="http://schemas.openxmlformats.org/presentationml/2006/ole">
            <p:oleObj spid="_x0000_s51203" name="Equation" r:id="rId4" imgW="1574640" imgH="203040" progId="Equation.3">
              <p:embed/>
            </p:oleObj>
          </a:graphicData>
        </a:graphic>
      </p:graphicFrame>
      <p:graphicFrame>
        <p:nvGraphicFramePr>
          <p:cNvPr id="26642" name="Object 18"/>
          <p:cNvGraphicFramePr>
            <a:graphicFrameLocks noChangeAspect="1"/>
          </p:cNvGraphicFramePr>
          <p:nvPr/>
        </p:nvGraphicFramePr>
        <p:xfrm>
          <a:off x="901700" y="5638800"/>
          <a:ext cx="4164013" cy="458788"/>
        </p:xfrm>
        <a:graphic>
          <a:graphicData uri="http://schemas.openxmlformats.org/presentationml/2006/ole">
            <p:oleObj spid="_x0000_s51204" name="Equation" r:id="rId5" imgW="2070000" imgH="228600" progId="Equation.3">
              <p:embed/>
            </p:oleObj>
          </a:graphicData>
        </a:graphic>
      </p:graphicFrame>
      <p:graphicFrame>
        <p:nvGraphicFramePr>
          <p:cNvPr id="26643" name="Object 19"/>
          <p:cNvGraphicFramePr>
            <a:graphicFrameLocks noChangeAspect="1"/>
          </p:cNvGraphicFramePr>
          <p:nvPr/>
        </p:nvGraphicFramePr>
        <p:xfrm>
          <a:off x="990600" y="4724400"/>
          <a:ext cx="4037013" cy="868363"/>
        </p:xfrm>
        <a:graphic>
          <a:graphicData uri="http://schemas.openxmlformats.org/presentationml/2006/ole">
            <p:oleObj spid="_x0000_s51205" name="Equation" r:id="rId6" imgW="2006280" imgH="431640" progId="Equation.3">
              <p:embed/>
            </p:oleObj>
          </a:graphicData>
        </a:graphic>
      </p:graphicFrame>
      <p:graphicFrame>
        <p:nvGraphicFramePr>
          <p:cNvPr id="26644" name="Object 20"/>
          <p:cNvGraphicFramePr>
            <a:graphicFrameLocks noChangeAspect="1"/>
          </p:cNvGraphicFramePr>
          <p:nvPr/>
        </p:nvGraphicFramePr>
        <p:xfrm>
          <a:off x="2209800" y="3810000"/>
          <a:ext cx="2862263" cy="868363"/>
        </p:xfrm>
        <a:graphic>
          <a:graphicData uri="http://schemas.openxmlformats.org/presentationml/2006/ole">
            <p:oleObj spid="_x0000_s51206" name="Equation" r:id="rId7" imgW="1422360" imgH="431640" progId="Equation.3">
              <p:embed/>
            </p:oleObj>
          </a:graphicData>
        </a:graphic>
      </p:graphicFrame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2133600" y="4724400"/>
            <a:ext cx="685800" cy="8382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2057400" y="5638800"/>
            <a:ext cx="838200" cy="3810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5" grpId="0" animBg="1"/>
      <p:bldP spid="2664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8C3A-3754-4E96-A6C2-77BB945ACCF0}" type="slidenum">
              <a:rPr lang="en-US" altLang="ko-KR"/>
              <a:pPr/>
              <a:t>45</a:t>
            </a:fld>
            <a:endParaRPr lang="en-US" altLang="ko-KR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ko-KR">
                <a:ea typeface="굴림" charset="-127"/>
              </a:rPr>
              <a:t>Third induction example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>
                <a:ea typeface="굴림" charset="-127"/>
              </a:rPr>
              <a:t>Show</a:t>
            </a:r>
          </a:p>
          <a:p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Base case: </a:t>
            </a:r>
            <a:r>
              <a:rPr lang="en-US" altLang="ko-KR" i="1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 = 1</a:t>
            </a:r>
          </a:p>
          <a:p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Inductive hypothesis: assume 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2667000" y="1600200"/>
          <a:ext cx="2835275" cy="868363"/>
        </p:xfrm>
        <a:graphic>
          <a:graphicData uri="http://schemas.openxmlformats.org/presentationml/2006/ole">
            <p:oleObj spid="_x0000_s52226" name="Equation" r:id="rId3" imgW="1409400" imgH="431640" progId="Equation.3">
              <p:embed/>
            </p:oleObj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4267200" y="2971800"/>
          <a:ext cx="2554288" cy="2068513"/>
        </p:xfrm>
        <a:graphic>
          <a:graphicData uri="http://schemas.openxmlformats.org/presentationml/2006/ole">
            <p:oleObj spid="_x0000_s52227" name="Equation" r:id="rId4" imgW="1269720" imgH="1028520" progId="Equation.3">
              <p:embed/>
            </p:oleObj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2679700" y="5715000"/>
          <a:ext cx="2860675" cy="868363"/>
        </p:xfrm>
        <a:graphic>
          <a:graphicData uri="http://schemas.openxmlformats.org/presentationml/2006/ole">
            <p:oleObj spid="_x0000_s52228" name="Equation" r:id="rId5" imgW="14223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8EB7-5651-48C9-B86D-3965BAD37886}" type="slidenum">
              <a:rPr lang="en-US" altLang="ko-KR"/>
              <a:pPr/>
              <a:t>46</a:t>
            </a:fld>
            <a:endParaRPr lang="en-US" altLang="ko-KR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ko-KR">
                <a:ea typeface="굴림" charset="-127"/>
              </a:rPr>
              <a:t>Third induction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z="2800">
                <a:ea typeface="굴림" charset="-127"/>
              </a:rPr>
              <a:t>Inductive step: show 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4546600" y="1676400"/>
          <a:ext cx="4573588" cy="868363"/>
        </p:xfrm>
        <a:graphic>
          <a:graphicData uri="http://schemas.openxmlformats.org/presentationml/2006/ole">
            <p:oleObj spid="_x0000_s53250" name="Equation" r:id="rId3" imgW="2273040" imgH="431640" progId="Equation.3">
              <p:embed/>
            </p:oleObj>
          </a:graphicData>
        </a:graphic>
      </p:graphicFrame>
      <p:graphicFrame>
        <p:nvGraphicFramePr>
          <p:cNvPr id="29709" name="Object 13"/>
          <p:cNvGraphicFramePr>
            <a:graphicFrameLocks noChangeAspect="1"/>
          </p:cNvGraphicFramePr>
          <p:nvPr/>
        </p:nvGraphicFramePr>
        <p:xfrm>
          <a:off x="1752600" y="3657600"/>
          <a:ext cx="4676775" cy="868363"/>
        </p:xfrm>
        <a:graphic>
          <a:graphicData uri="http://schemas.openxmlformats.org/presentationml/2006/ole">
            <p:oleObj spid="_x0000_s53251" name="Equation" r:id="rId4" imgW="2323800" imgH="431640" progId="Equation.3">
              <p:embed/>
            </p:oleObj>
          </a:graphicData>
        </a:graphic>
      </p:graphicFrame>
      <p:graphicFrame>
        <p:nvGraphicFramePr>
          <p:cNvPr id="29710" name="Object 14"/>
          <p:cNvGraphicFramePr>
            <a:graphicFrameLocks noChangeAspect="1"/>
          </p:cNvGraphicFramePr>
          <p:nvPr/>
        </p:nvGraphicFramePr>
        <p:xfrm>
          <a:off x="1219200" y="6172200"/>
          <a:ext cx="4981575" cy="409575"/>
        </p:xfrm>
        <a:graphic>
          <a:graphicData uri="http://schemas.openxmlformats.org/presentationml/2006/ole">
            <p:oleObj spid="_x0000_s53252" name="Equation" r:id="rId5" imgW="2476440" imgH="203040" progId="Equation.3">
              <p:embed/>
            </p:oleObj>
          </a:graphicData>
        </a:graphic>
      </p:graphicFrame>
      <p:graphicFrame>
        <p:nvGraphicFramePr>
          <p:cNvPr id="29711" name="Object 15"/>
          <p:cNvGraphicFramePr>
            <a:graphicFrameLocks noChangeAspect="1"/>
          </p:cNvGraphicFramePr>
          <p:nvPr/>
        </p:nvGraphicFramePr>
        <p:xfrm>
          <a:off x="381000" y="5562600"/>
          <a:ext cx="6005513" cy="458788"/>
        </p:xfrm>
        <a:graphic>
          <a:graphicData uri="http://schemas.openxmlformats.org/presentationml/2006/ole">
            <p:oleObj spid="_x0000_s53253" name="Equation" r:id="rId6" imgW="2984400" imgH="228600" progId="Equation.3">
              <p:embed/>
            </p:oleObj>
          </a:graphicData>
        </a:graphic>
      </p:graphicFrame>
      <p:graphicFrame>
        <p:nvGraphicFramePr>
          <p:cNvPr id="29712" name="Object 16"/>
          <p:cNvGraphicFramePr>
            <a:graphicFrameLocks noChangeAspect="1"/>
          </p:cNvGraphicFramePr>
          <p:nvPr/>
        </p:nvGraphicFramePr>
        <p:xfrm>
          <a:off x="457200" y="4648200"/>
          <a:ext cx="5953125" cy="792163"/>
        </p:xfrm>
        <a:graphic>
          <a:graphicData uri="http://schemas.openxmlformats.org/presentationml/2006/ole">
            <p:oleObj spid="_x0000_s53254" name="Equation" r:id="rId7" imgW="2958840" imgH="393480" progId="Equation.3">
              <p:embed/>
            </p:oleObj>
          </a:graphicData>
        </a:graphic>
      </p:graphicFrame>
      <p:graphicFrame>
        <p:nvGraphicFramePr>
          <p:cNvPr id="29713" name="Object 17"/>
          <p:cNvGraphicFramePr>
            <a:graphicFrameLocks noChangeAspect="1"/>
          </p:cNvGraphicFramePr>
          <p:nvPr/>
        </p:nvGraphicFramePr>
        <p:xfrm>
          <a:off x="2794000" y="2667000"/>
          <a:ext cx="4575175" cy="868363"/>
        </p:xfrm>
        <a:graphic>
          <a:graphicData uri="http://schemas.openxmlformats.org/presentationml/2006/ole">
            <p:oleObj spid="_x0000_s53255" name="Equation" r:id="rId8" imgW="2273040" imgH="431640" progId="Equation.3">
              <p:embed/>
            </p:oleObj>
          </a:graphicData>
        </a:graphic>
      </p:graphicFrame>
      <p:graphicFrame>
        <p:nvGraphicFramePr>
          <p:cNvPr id="29714" name="Object 18"/>
          <p:cNvGraphicFramePr>
            <a:graphicFrameLocks noChangeAspect="1"/>
          </p:cNvGraphicFramePr>
          <p:nvPr/>
        </p:nvGraphicFramePr>
        <p:xfrm>
          <a:off x="6283325" y="5989638"/>
          <a:ext cx="2860675" cy="868362"/>
        </p:xfrm>
        <a:graphic>
          <a:graphicData uri="http://schemas.openxmlformats.org/presentationml/2006/ole">
            <p:oleObj spid="_x0000_s53256" name="Equation" r:id="rId9" imgW="14223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9C3-D8FA-4A1D-B532-E8CF5F4B36E0}" type="slidenum">
              <a:rPr lang="en-US" altLang="ko-KR"/>
              <a:pPr/>
              <a:t>47</a:t>
            </a:fld>
            <a:endParaRPr lang="en-US" altLang="ko-KR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altLang="ko-KR" sz="4000">
                <a:ea typeface="굴림" charset="-127"/>
              </a:rPr>
              <a:t>Third induction again: what if your inductive hypothesis was wrong?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Show:</a:t>
            </a:r>
          </a:p>
          <a:p>
            <a:pPr>
              <a:lnSpc>
                <a:spcPct val="90000"/>
              </a:lnSpc>
            </a:pPr>
            <a:endParaRPr lang="en-US" altLang="ko-KR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Base case: </a:t>
            </a:r>
            <a:r>
              <a:rPr lang="en-US" altLang="ko-KR" i="1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 = 1:</a:t>
            </a:r>
          </a:p>
          <a:p>
            <a:pPr>
              <a:lnSpc>
                <a:spcPct val="90000"/>
              </a:lnSpc>
            </a:pPr>
            <a:endParaRPr lang="en-US" altLang="ko-KR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But let’s continue anyway…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Inductive hypothesis: assume </a:t>
            </a:r>
          </a:p>
        </p:txBody>
      </p:sp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2362200" y="1600200"/>
          <a:ext cx="2887663" cy="868363"/>
        </p:xfrm>
        <a:graphic>
          <a:graphicData uri="http://schemas.openxmlformats.org/presentationml/2006/ole">
            <p:oleObj spid="_x0000_s54274" name="Equation" r:id="rId3" imgW="1434960" imgH="431640" progId="Equation.3">
              <p:embed/>
            </p:oleObj>
          </a:graphicData>
        </a:graphic>
      </p:graphicFrame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5791200" y="2286000"/>
          <a:ext cx="2605088" cy="2501900"/>
        </p:xfrm>
        <a:graphic>
          <a:graphicData uri="http://schemas.openxmlformats.org/presentationml/2006/ole">
            <p:oleObj spid="_x0000_s54275" name="Equation" r:id="rId4" imgW="1295280" imgH="1244520" progId="Equation.3">
              <p:embed/>
            </p:oleObj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5410200" y="5791200"/>
          <a:ext cx="2911475" cy="868363"/>
        </p:xfrm>
        <a:graphic>
          <a:graphicData uri="http://schemas.openxmlformats.org/presentationml/2006/ole">
            <p:oleObj spid="_x0000_s54276" name="Equation" r:id="rId5" imgW="1447560" imgH="431640" progId="Equation.3">
              <p:embed/>
            </p:oleObj>
          </a:graphicData>
        </a:graphic>
      </p:graphicFrame>
      <p:sp>
        <p:nvSpPr>
          <p:cNvPr id="91143" name="Rectangle 7"/>
          <p:cNvSpPr>
            <a:spLocks noChangeArrowheads="1"/>
          </p:cNvSpPr>
          <p:nvPr/>
        </p:nvSpPr>
        <p:spPr bwMode="auto">
          <a:xfrm>
            <a:off x="4876800" y="1676400"/>
            <a:ext cx="228600" cy="3048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8CD5-81B4-4B84-980E-9099DDD0A6E8}" type="slidenum">
              <a:rPr lang="en-US" altLang="ko-KR"/>
              <a:pPr/>
              <a:t>48</a:t>
            </a:fld>
            <a:endParaRPr lang="en-US" altLang="ko-KR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altLang="ko-KR" sz="4000">
                <a:ea typeface="굴림" charset="-127"/>
              </a:rPr>
              <a:t>Third induction again: what if your inductive hypothesis was wrong?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z="2800">
                <a:ea typeface="굴림" charset="-127"/>
              </a:rPr>
              <a:t>Inductive step: show </a:t>
            </a:r>
          </a:p>
        </p:txBody>
      </p:sp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4343400" y="1676400"/>
          <a:ext cx="4649788" cy="868363"/>
        </p:xfrm>
        <a:graphic>
          <a:graphicData uri="http://schemas.openxmlformats.org/presentationml/2006/ole">
            <p:oleObj spid="_x0000_s55298" name="Equation" r:id="rId3" imgW="2311200" imgH="431640" progId="Equation.3">
              <p:embed/>
            </p:oleObj>
          </a:graphicData>
        </a:graphic>
      </p:graphicFrame>
      <p:graphicFrame>
        <p:nvGraphicFramePr>
          <p:cNvPr id="92165" name="Object 5"/>
          <p:cNvGraphicFramePr>
            <a:graphicFrameLocks noChangeAspect="1"/>
          </p:cNvGraphicFramePr>
          <p:nvPr/>
        </p:nvGraphicFramePr>
        <p:xfrm>
          <a:off x="1739900" y="3657600"/>
          <a:ext cx="4702175" cy="868363"/>
        </p:xfrm>
        <a:graphic>
          <a:graphicData uri="http://schemas.openxmlformats.org/presentationml/2006/ole">
            <p:oleObj spid="_x0000_s55299" name="Equation" r:id="rId4" imgW="2336760" imgH="431640" progId="Equation.3">
              <p:embed/>
            </p:oleObj>
          </a:graphicData>
        </a:graphic>
      </p:graphicFrame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914400" y="6172200"/>
          <a:ext cx="5262563" cy="409575"/>
        </p:xfrm>
        <a:graphic>
          <a:graphicData uri="http://schemas.openxmlformats.org/presentationml/2006/ole">
            <p:oleObj spid="_x0000_s55300" name="Equation" r:id="rId5" imgW="2616120" imgH="203040" progId="Equation.3">
              <p:embed/>
            </p:oleObj>
          </a:graphicData>
        </a:graphic>
      </p:graphicFrame>
      <p:graphicFrame>
        <p:nvGraphicFramePr>
          <p:cNvPr id="92167" name="Object 7"/>
          <p:cNvGraphicFramePr>
            <a:graphicFrameLocks noChangeAspect="1"/>
          </p:cNvGraphicFramePr>
          <p:nvPr/>
        </p:nvGraphicFramePr>
        <p:xfrm>
          <a:off x="342900" y="5562600"/>
          <a:ext cx="6081713" cy="458788"/>
        </p:xfrm>
        <a:graphic>
          <a:graphicData uri="http://schemas.openxmlformats.org/presentationml/2006/ole">
            <p:oleObj spid="_x0000_s55301" name="Equation" r:id="rId6" imgW="3022560" imgH="228600" progId="Equation.3">
              <p:embed/>
            </p:oleObj>
          </a:graphicData>
        </a:graphic>
      </p:graphicFrame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419100" y="4648200"/>
          <a:ext cx="6029325" cy="792163"/>
        </p:xfrm>
        <a:graphic>
          <a:graphicData uri="http://schemas.openxmlformats.org/presentationml/2006/ole">
            <p:oleObj spid="_x0000_s55302" name="Equation" r:id="rId7" imgW="2997000" imgH="393480" progId="Equation.3">
              <p:embed/>
            </p:oleObj>
          </a:graphicData>
        </a:graphic>
      </p:graphicFrame>
      <p:graphicFrame>
        <p:nvGraphicFramePr>
          <p:cNvPr id="92169" name="Object 9"/>
          <p:cNvGraphicFramePr>
            <a:graphicFrameLocks noChangeAspect="1"/>
          </p:cNvGraphicFramePr>
          <p:nvPr/>
        </p:nvGraphicFramePr>
        <p:xfrm>
          <a:off x="2755900" y="2667000"/>
          <a:ext cx="4652963" cy="868363"/>
        </p:xfrm>
        <a:graphic>
          <a:graphicData uri="http://schemas.openxmlformats.org/presentationml/2006/ole">
            <p:oleObj spid="_x0000_s55303" name="Equation" r:id="rId8" imgW="2311200" imgH="431640" progId="Equation.3">
              <p:embed/>
            </p:oleObj>
          </a:graphicData>
        </a:graphic>
      </p:graphicFrame>
      <p:graphicFrame>
        <p:nvGraphicFramePr>
          <p:cNvPr id="92170" name="Object 10"/>
          <p:cNvGraphicFramePr>
            <a:graphicFrameLocks noChangeAspect="1"/>
          </p:cNvGraphicFramePr>
          <p:nvPr/>
        </p:nvGraphicFramePr>
        <p:xfrm>
          <a:off x="6257925" y="5989638"/>
          <a:ext cx="2911475" cy="868362"/>
        </p:xfrm>
        <a:graphic>
          <a:graphicData uri="http://schemas.openxmlformats.org/presentationml/2006/ole">
            <p:oleObj spid="_x0000_s55304" name="Equation" r:id="rId9" imgW="14475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335-339A-4F18-9CFF-6A89AD633743}" type="slidenum">
              <a:rPr lang="en-US" altLang="ko-KR"/>
              <a:pPr/>
              <a:t>49</a:t>
            </a:fld>
            <a:endParaRPr lang="en-US" altLang="ko-KR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838200" y="6096000"/>
            <a:ext cx="990600" cy="533400"/>
          </a:xfrm>
          <a:prstGeom prst="rect">
            <a:avLst/>
          </a:prstGeom>
          <a:solidFill>
            <a:srgbClr val="FFFFFF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1828800" y="6096000"/>
            <a:ext cx="1447800" cy="533400"/>
          </a:xfrm>
          <a:prstGeom prst="rect">
            <a:avLst/>
          </a:prstGeom>
          <a:solidFill>
            <a:srgbClr val="FFFFFF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3276600" y="6096000"/>
            <a:ext cx="1524000" cy="533400"/>
          </a:xfrm>
          <a:prstGeom prst="rect">
            <a:avLst/>
          </a:prstGeom>
          <a:solidFill>
            <a:srgbClr val="FFFFFF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4800600" y="6096000"/>
            <a:ext cx="1981200" cy="533400"/>
          </a:xfrm>
          <a:prstGeom prst="rect">
            <a:avLst/>
          </a:prstGeom>
          <a:solidFill>
            <a:srgbClr val="FFFFFF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6781800" y="6096000"/>
            <a:ext cx="1447800" cy="533400"/>
          </a:xfrm>
          <a:prstGeom prst="rect">
            <a:avLst/>
          </a:prstGeom>
          <a:solidFill>
            <a:srgbClr val="FFFFFF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Fourth induction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 that </a:t>
            </a:r>
            <a:r>
              <a:rPr lang="en-US" altLang="ko-KR" i="1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! &lt; </a:t>
            </a:r>
            <a:r>
              <a:rPr lang="en-US" altLang="ko-KR" i="1">
                <a:ea typeface="굴림" charset="-127"/>
              </a:rPr>
              <a:t>n</a:t>
            </a:r>
            <a:r>
              <a:rPr lang="en-US" altLang="ko-KR" i="1" baseline="30000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 for all </a:t>
            </a:r>
            <a:r>
              <a:rPr lang="en-US" altLang="ko-KR" i="1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 &gt; 1</a:t>
            </a:r>
          </a:p>
          <a:p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Base case: </a:t>
            </a:r>
            <a:r>
              <a:rPr lang="en-US" altLang="ko-KR" i="1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 = 2</a:t>
            </a:r>
          </a:p>
          <a:p>
            <a:pPr lvl="1">
              <a:buFontTx/>
              <a:buNone/>
            </a:pPr>
            <a:r>
              <a:rPr lang="en-US" altLang="ko-KR">
                <a:ea typeface="굴림" charset="-127"/>
              </a:rPr>
              <a:t>			2! &lt; 2</a:t>
            </a:r>
            <a:r>
              <a:rPr lang="en-US" altLang="ko-KR" baseline="30000">
                <a:ea typeface="굴림" charset="-127"/>
              </a:rPr>
              <a:t>2</a:t>
            </a:r>
          </a:p>
          <a:p>
            <a:pPr lvl="1">
              <a:buFontTx/>
              <a:buNone/>
            </a:pPr>
            <a:r>
              <a:rPr lang="en-US" altLang="ko-KR">
                <a:ea typeface="굴림" charset="-127"/>
              </a:rPr>
              <a:t>			2 &lt; 4</a:t>
            </a:r>
          </a:p>
          <a:p>
            <a:r>
              <a:rPr lang="en-US" altLang="ko-KR">
                <a:ea typeface="굴림" charset="-127"/>
              </a:rPr>
              <a:t>Inductive hypothesis: assume 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! &lt; 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 i="1" baseline="30000">
                <a:ea typeface="굴림" charset="-127"/>
              </a:rPr>
              <a:t>k</a:t>
            </a:r>
          </a:p>
          <a:p>
            <a:r>
              <a:rPr lang="en-US" altLang="ko-KR">
                <a:ea typeface="굴림" charset="-127"/>
              </a:rPr>
              <a:t>Inductive step: show that (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+1)! &lt; (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+1)</a:t>
            </a:r>
            <a:r>
              <a:rPr lang="en-US" altLang="ko-KR" i="1" baseline="30000">
                <a:ea typeface="굴림" charset="-127"/>
              </a:rPr>
              <a:t>k</a:t>
            </a:r>
            <a:r>
              <a:rPr lang="en-US" altLang="ko-KR" baseline="30000">
                <a:ea typeface="굴림" charset="-127"/>
              </a:rPr>
              <a:t>+1</a:t>
            </a:r>
            <a:endParaRPr lang="en-US" altLang="ko-KR" i="1" baseline="30000">
              <a:ea typeface="굴림" charset="-127"/>
            </a:endParaRPr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838200" y="6172200"/>
          <a:ext cx="889000" cy="406400"/>
        </p:xfrm>
        <a:graphic>
          <a:graphicData uri="http://schemas.openxmlformats.org/presentationml/2006/ole">
            <p:oleObj spid="_x0000_s56322" name="Equation" r:id="rId3" imgW="444240" imgH="203040" progId="Equation.3">
              <p:embed/>
            </p:oleObj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1828800" y="6172200"/>
          <a:ext cx="1295400" cy="406400"/>
        </p:xfrm>
        <a:graphic>
          <a:graphicData uri="http://schemas.openxmlformats.org/presentationml/2006/ole">
            <p:oleObj spid="_x0000_s56323" name="Equation" r:id="rId4" imgW="647640" imgH="203040" progId="Equation.3">
              <p:embed/>
            </p:oleObj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3276600" y="6096000"/>
          <a:ext cx="1346200" cy="457200"/>
        </p:xfrm>
        <a:graphic>
          <a:graphicData uri="http://schemas.openxmlformats.org/presentationml/2006/ole">
            <p:oleObj spid="_x0000_s56324" name="Equation" r:id="rId5" imgW="672840" imgH="228600" progId="Equation.3">
              <p:embed/>
            </p:oleObj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4800600" y="6096000"/>
          <a:ext cx="1905000" cy="457200"/>
        </p:xfrm>
        <a:graphic>
          <a:graphicData uri="http://schemas.openxmlformats.org/presentationml/2006/ole">
            <p:oleObj spid="_x0000_s56325" name="Equation" r:id="rId6" imgW="952200" imgH="228600" progId="Equation.3">
              <p:embed/>
            </p:oleObj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6781800" y="6096000"/>
          <a:ext cx="1347788" cy="457200"/>
        </p:xfrm>
        <a:graphic>
          <a:graphicData uri="http://schemas.openxmlformats.org/presentationml/2006/ole">
            <p:oleObj spid="_x0000_s56326" name="Equation" r:id="rId7" imgW="672840" imgH="228600" progId="Equation.3">
              <p:embed/>
            </p:oleObj>
          </a:graphicData>
        </a:graphic>
      </p:graphicFrame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2819400" y="6096000"/>
            <a:ext cx="304800" cy="4572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4267200" y="6096000"/>
            <a:ext cx="381000" cy="4572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9" grpId="0" animBg="1"/>
      <p:bldP spid="27660" grpId="0" animBg="1"/>
      <p:bldP spid="27661" grpId="0" animBg="1"/>
      <p:bldP spid="27662" grpId="0" animBg="1"/>
      <p:bldP spid="27663" grpId="0" animBg="1"/>
      <p:bldP spid="27664" grpId="0" animBg="1"/>
      <p:bldP spid="276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B5F6-9473-48C9-909F-B4DAAB6DCA75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>
                <a:ea typeface="굴림" charset="-127"/>
              </a:rPr>
              <a:t>Geometric vs. arithmetic sequences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The difference is in how they grow</a:t>
            </a:r>
          </a:p>
          <a:p>
            <a:pPr>
              <a:lnSpc>
                <a:spcPct val="90000"/>
              </a:lnSpc>
            </a:pPr>
            <a:endParaRPr lang="en-US" altLang="ko-KR" sz="240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Arithmetic sequences increase by a constant </a:t>
            </a:r>
            <a:r>
              <a:rPr lang="en-US" altLang="ko-KR" sz="2400" i="1">
                <a:ea typeface="굴림" charset="-127"/>
              </a:rPr>
              <a:t>amount</a:t>
            </a:r>
          </a:p>
          <a:p>
            <a:pPr lvl="1">
              <a:lnSpc>
                <a:spcPct val="90000"/>
              </a:lnSpc>
            </a:pPr>
            <a:r>
              <a:rPr lang="en-US" altLang="ko-KR" sz="2000" i="1">
                <a:ea typeface="굴림" charset="-127"/>
              </a:rPr>
              <a:t>a</a:t>
            </a:r>
            <a:r>
              <a:rPr lang="en-US" altLang="ko-KR" sz="2000" i="1" baseline="-25000">
                <a:ea typeface="굴림" charset="-127"/>
              </a:rPr>
              <a:t>n</a:t>
            </a:r>
            <a:r>
              <a:rPr lang="en-US" altLang="ko-KR" sz="2000">
                <a:ea typeface="굴림" charset="-127"/>
              </a:rPr>
              <a:t> = 3</a:t>
            </a:r>
            <a:r>
              <a:rPr lang="en-US" altLang="ko-KR" sz="2000" i="1">
                <a:ea typeface="굴림" charset="-127"/>
              </a:rPr>
              <a:t>n</a:t>
            </a:r>
            <a:endParaRPr lang="en-US" altLang="ko-KR" sz="2000">
              <a:ea typeface="굴림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>
                <a:ea typeface="굴림" charset="-127"/>
              </a:rPr>
              <a:t>The sequence {</a:t>
            </a:r>
            <a:r>
              <a:rPr lang="en-US" altLang="ko-KR" sz="2000" i="1">
                <a:ea typeface="굴림" charset="-127"/>
              </a:rPr>
              <a:t>a</a:t>
            </a:r>
            <a:r>
              <a:rPr lang="en-US" altLang="ko-KR" sz="2000" i="1" baseline="-25000">
                <a:ea typeface="굴림" charset="-127"/>
              </a:rPr>
              <a:t>n</a:t>
            </a:r>
            <a:r>
              <a:rPr lang="en-US" altLang="ko-KR" sz="2000">
                <a:ea typeface="굴림" charset="-127"/>
              </a:rPr>
              <a:t>} is { 3, 6, 9, 12, … }</a:t>
            </a:r>
          </a:p>
          <a:p>
            <a:pPr lvl="1">
              <a:lnSpc>
                <a:spcPct val="90000"/>
              </a:lnSpc>
            </a:pPr>
            <a:r>
              <a:rPr lang="en-US" altLang="ko-KR" sz="2000">
                <a:ea typeface="굴림" charset="-127"/>
              </a:rPr>
              <a:t>Each number is 3 more than the last</a:t>
            </a:r>
          </a:p>
          <a:p>
            <a:pPr lvl="1">
              <a:lnSpc>
                <a:spcPct val="90000"/>
              </a:lnSpc>
            </a:pPr>
            <a:r>
              <a:rPr lang="en-US" altLang="ko-KR" sz="2000">
                <a:ea typeface="굴림" charset="-127"/>
              </a:rPr>
              <a:t>Of the form: </a:t>
            </a:r>
            <a:r>
              <a:rPr lang="en-US" altLang="ko-KR" sz="2000" i="1">
                <a:ea typeface="굴림" charset="-127"/>
              </a:rPr>
              <a:t>f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i="1">
                <a:ea typeface="굴림" charset="-127"/>
              </a:rPr>
              <a:t>x</a:t>
            </a:r>
            <a:r>
              <a:rPr lang="en-US" altLang="ko-KR" sz="2000">
                <a:ea typeface="굴림" charset="-127"/>
              </a:rPr>
              <a:t>) = </a:t>
            </a:r>
            <a:r>
              <a:rPr lang="en-US" altLang="ko-KR" sz="2000" i="1">
                <a:ea typeface="굴림" charset="-127"/>
              </a:rPr>
              <a:t>dx</a:t>
            </a:r>
            <a:r>
              <a:rPr lang="en-US" altLang="ko-KR" sz="2000">
                <a:ea typeface="굴림" charset="-127"/>
              </a:rPr>
              <a:t> + </a:t>
            </a:r>
            <a:r>
              <a:rPr lang="en-US" altLang="ko-KR" sz="2000" i="1">
                <a:ea typeface="굴림" charset="-127"/>
              </a:rPr>
              <a:t>a</a:t>
            </a:r>
          </a:p>
          <a:p>
            <a:pPr>
              <a:lnSpc>
                <a:spcPct val="90000"/>
              </a:lnSpc>
            </a:pPr>
            <a:endParaRPr lang="en-US" altLang="ko-KR" sz="240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Geometric sequences increase by a constant </a:t>
            </a:r>
            <a:r>
              <a:rPr lang="en-US" altLang="ko-KR" sz="2400" i="1">
                <a:ea typeface="굴림" charset="-127"/>
              </a:rPr>
              <a:t>factor</a:t>
            </a:r>
            <a:endParaRPr lang="en-US" altLang="ko-KR" sz="2400">
              <a:ea typeface="굴림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i="1">
                <a:ea typeface="굴림" charset="-127"/>
              </a:rPr>
              <a:t>b</a:t>
            </a:r>
            <a:r>
              <a:rPr lang="en-US" altLang="ko-KR" sz="2000" i="1" baseline="-25000">
                <a:ea typeface="굴림" charset="-127"/>
              </a:rPr>
              <a:t>n</a:t>
            </a:r>
            <a:r>
              <a:rPr lang="en-US" altLang="ko-KR" sz="2000">
                <a:ea typeface="굴림" charset="-127"/>
              </a:rPr>
              <a:t> = 2</a:t>
            </a:r>
            <a:r>
              <a:rPr lang="en-US" altLang="ko-KR" sz="2000" i="1" baseline="30000">
                <a:ea typeface="굴림" charset="-127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ko-KR" sz="2000">
                <a:ea typeface="굴림" charset="-127"/>
              </a:rPr>
              <a:t>The sequence {</a:t>
            </a:r>
            <a:r>
              <a:rPr lang="en-US" altLang="ko-KR" sz="2000" i="1">
                <a:ea typeface="굴림" charset="-127"/>
              </a:rPr>
              <a:t>b</a:t>
            </a:r>
            <a:r>
              <a:rPr lang="en-US" altLang="ko-KR" sz="2000" i="1" baseline="-25000">
                <a:ea typeface="굴림" charset="-127"/>
              </a:rPr>
              <a:t>n</a:t>
            </a:r>
            <a:r>
              <a:rPr lang="en-US" altLang="ko-KR" sz="2000">
                <a:ea typeface="굴림" charset="-127"/>
              </a:rPr>
              <a:t>} is  { 2, 4, 8, 16, 32, … }</a:t>
            </a:r>
          </a:p>
          <a:p>
            <a:pPr lvl="1">
              <a:lnSpc>
                <a:spcPct val="90000"/>
              </a:lnSpc>
            </a:pPr>
            <a:r>
              <a:rPr lang="en-US" altLang="ko-KR" sz="2000">
                <a:ea typeface="굴림" charset="-127"/>
              </a:rPr>
              <a:t>Each number is twice the previous</a:t>
            </a:r>
          </a:p>
          <a:p>
            <a:pPr lvl="1">
              <a:lnSpc>
                <a:spcPct val="90000"/>
              </a:lnSpc>
            </a:pPr>
            <a:r>
              <a:rPr lang="en-US" altLang="ko-KR" sz="2000">
                <a:ea typeface="굴림" charset="-127"/>
              </a:rPr>
              <a:t>Of the form: </a:t>
            </a:r>
            <a:r>
              <a:rPr lang="en-US" altLang="ko-KR" sz="2000" i="1">
                <a:ea typeface="굴림" charset="-127"/>
              </a:rPr>
              <a:t>f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i="1">
                <a:ea typeface="굴림" charset="-127"/>
              </a:rPr>
              <a:t>x</a:t>
            </a:r>
            <a:r>
              <a:rPr lang="en-US" altLang="ko-KR" sz="2000">
                <a:ea typeface="굴림" charset="-127"/>
              </a:rPr>
              <a:t>) = </a:t>
            </a:r>
            <a:r>
              <a:rPr lang="en-US" altLang="ko-KR" sz="2000" i="1">
                <a:ea typeface="굴림" charset="-127"/>
              </a:rPr>
              <a:t>ar</a:t>
            </a:r>
            <a:r>
              <a:rPr lang="en-US" altLang="ko-KR" sz="2000" i="1" baseline="30000">
                <a:ea typeface="굴림" charset="-127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5B6A-CD2C-478E-BACF-78619AF13C66}" type="slidenum">
              <a:rPr lang="en-US" altLang="ko-KR"/>
              <a:pPr/>
              <a:t>50</a:t>
            </a:fld>
            <a:endParaRPr lang="en-US" altLang="ko-KR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Strong induction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Weak mathematical induction assumes P(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) is true, and uses that (and only that!) to show P(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+1) is true</a:t>
            </a:r>
          </a:p>
          <a:p>
            <a:pPr lvl="4"/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Strong mathematical induction assumes P(1), P(2), …, P(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) are all true, and uses that to show that P(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+1) is true.</a:t>
            </a: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1600200" y="5486400"/>
          <a:ext cx="4975225" cy="428625"/>
        </p:xfrm>
        <a:graphic>
          <a:graphicData uri="http://schemas.openxmlformats.org/presentationml/2006/ole">
            <p:oleObj spid="_x0000_s57346" name="Equation" r:id="rId3" imgW="250164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8786-6000-4DDA-B422-4A12CC4251A0}" type="slidenum">
              <a:rPr lang="en-US" altLang="ko-KR"/>
              <a:pPr/>
              <a:t>51</a:t>
            </a:fld>
            <a:endParaRPr lang="en-US" altLang="ko-KR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Strong induction example 1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Show that any number &gt; 1 can be written as the product of one or more primes</a:t>
            </a:r>
          </a:p>
          <a:p>
            <a:pPr>
              <a:lnSpc>
                <a:spcPct val="90000"/>
              </a:lnSpc>
            </a:pPr>
            <a:endParaRPr lang="en-US" altLang="ko-KR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Base case: P(2)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2 is the product of 2 (remember that 1 is not prime!)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Inductive hypothesis: assume P(2), P(3), …, P(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) are all true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Inductive step: Show that P(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+1) is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34EB-B43E-49F8-8628-D79CA2DAA50E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Strong induction example 1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Inductive step: Show that P(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+1) is true</a:t>
            </a:r>
          </a:p>
          <a:p>
            <a:r>
              <a:rPr lang="en-US" altLang="ko-KR">
                <a:ea typeface="굴림" charset="-127"/>
              </a:rPr>
              <a:t>There are two cases:</a:t>
            </a:r>
          </a:p>
          <a:p>
            <a:pPr lvl="1"/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+1 is prime</a:t>
            </a:r>
          </a:p>
          <a:p>
            <a:pPr lvl="2"/>
            <a:r>
              <a:rPr lang="en-US" altLang="ko-KR">
                <a:ea typeface="굴림" charset="-127"/>
              </a:rPr>
              <a:t>It can then be written as the product of 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+1</a:t>
            </a:r>
          </a:p>
          <a:p>
            <a:pPr lvl="1"/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+1 is composite</a:t>
            </a:r>
          </a:p>
          <a:p>
            <a:pPr lvl="2"/>
            <a:r>
              <a:rPr lang="en-US" altLang="ko-KR">
                <a:ea typeface="굴림" charset="-127"/>
              </a:rPr>
              <a:t>It can be written as the product of two composites, a and b, where 2 ≤ </a:t>
            </a:r>
            <a:r>
              <a:rPr lang="en-US" altLang="ko-KR" i="1">
                <a:ea typeface="굴림" charset="-127"/>
              </a:rPr>
              <a:t>a</a:t>
            </a:r>
            <a:r>
              <a:rPr lang="en-US" altLang="ko-KR">
                <a:ea typeface="굴림" charset="-127"/>
              </a:rPr>
              <a:t> ≤ </a:t>
            </a:r>
            <a:r>
              <a:rPr lang="en-US" altLang="ko-KR" i="1">
                <a:ea typeface="굴림" charset="-127"/>
              </a:rPr>
              <a:t>b</a:t>
            </a:r>
            <a:r>
              <a:rPr lang="en-US" altLang="ko-KR">
                <a:ea typeface="굴림" charset="-127"/>
              </a:rPr>
              <a:t> &lt; 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+1</a:t>
            </a:r>
          </a:p>
          <a:p>
            <a:pPr lvl="2"/>
            <a:r>
              <a:rPr lang="en-US" altLang="ko-KR">
                <a:ea typeface="굴림" charset="-127"/>
              </a:rPr>
              <a:t>By the inductive hypothesis, both P(</a:t>
            </a:r>
            <a:r>
              <a:rPr lang="en-US" altLang="ko-KR" i="1">
                <a:ea typeface="굴림" charset="-127"/>
              </a:rPr>
              <a:t>a</a:t>
            </a:r>
            <a:r>
              <a:rPr lang="en-US" altLang="ko-KR">
                <a:ea typeface="굴림" charset="-127"/>
              </a:rPr>
              <a:t>) and P(</a:t>
            </a:r>
            <a:r>
              <a:rPr lang="en-US" altLang="ko-KR" i="1">
                <a:ea typeface="굴림" charset="-127"/>
              </a:rPr>
              <a:t>b</a:t>
            </a:r>
            <a:r>
              <a:rPr lang="en-US" altLang="ko-KR">
                <a:ea typeface="굴림" charset="-127"/>
              </a:rPr>
              <a:t>) are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F642-1433-4D38-91AC-84CD8AAEED39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>
                <a:ea typeface="굴림" charset="-127"/>
              </a:rPr>
              <a:t>Strong induction vs. non-strong induction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Determine which amounts of postage can be written with 5 and 6 cent stamps</a:t>
            </a:r>
          </a:p>
          <a:p>
            <a:pPr lvl="1"/>
            <a:endParaRPr lang="en-US" altLang="ko-KR">
              <a:ea typeface="굴림" charset="-127"/>
            </a:endParaRPr>
          </a:p>
          <a:p>
            <a:pPr lvl="1"/>
            <a:r>
              <a:rPr lang="en-US" altLang="ko-KR">
                <a:ea typeface="굴림" charset="-127"/>
              </a:rPr>
              <a:t>Prove using both versions of induction</a:t>
            </a:r>
          </a:p>
          <a:p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Answer: any postage ≥ 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0AA3-14C8-4B0A-9A89-6216819CEB85}" type="slidenum">
              <a:rPr lang="en-US" altLang="ko-KR"/>
              <a:pPr/>
              <a:t>54</a:t>
            </a:fld>
            <a:endParaRPr lang="en-US" altLang="ko-KR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>
                <a:ea typeface="굴림" charset="-127"/>
              </a:rPr>
              <a:t>Answer via mathematical induction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800">
                <a:ea typeface="굴림" charset="-127"/>
              </a:rPr>
              <a:t>Show base case: P(20):</a:t>
            </a:r>
          </a:p>
          <a:p>
            <a:pPr lvl="1"/>
            <a:r>
              <a:rPr lang="en-US" altLang="ko-KR" sz="2400">
                <a:ea typeface="굴림" charset="-127"/>
              </a:rPr>
              <a:t>20 = 5 + 5 + 5 + 5</a:t>
            </a:r>
          </a:p>
          <a:p>
            <a:r>
              <a:rPr lang="en-US" altLang="ko-KR" sz="2800">
                <a:ea typeface="굴림" charset="-127"/>
              </a:rPr>
              <a:t>Inductive hypothesis: Assume P(</a:t>
            </a:r>
            <a:r>
              <a:rPr lang="en-US" altLang="ko-KR" sz="2800" i="1">
                <a:ea typeface="굴림" charset="-127"/>
              </a:rPr>
              <a:t>k</a:t>
            </a:r>
            <a:r>
              <a:rPr lang="en-US" altLang="ko-KR" sz="2800">
                <a:ea typeface="굴림" charset="-127"/>
              </a:rPr>
              <a:t>) is true</a:t>
            </a:r>
          </a:p>
          <a:p>
            <a:r>
              <a:rPr lang="en-US" altLang="ko-KR" sz="2800">
                <a:ea typeface="굴림" charset="-127"/>
              </a:rPr>
              <a:t>Inductive step: Show that P(</a:t>
            </a:r>
            <a:r>
              <a:rPr lang="en-US" altLang="ko-KR" sz="2800" i="1">
                <a:ea typeface="굴림" charset="-127"/>
              </a:rPr>
              <a:t>k</a:t>
            </a:r>
            <a:r>
              <a:rPr lang="en-US" altLang="ko-KR" sz="2800">
                <a:ea typeface="굴림" charset="-127"/>
              </a:rPr>
              <a:t>+1) is true</a:t>
            </a:r>
          </a:p>
          <a:p>
            <a:pPr lvl="1"/>
            <a:r>
              <a:rPr lang="en-US" altLang="ko-KR" sz="2400">
                <a:ea typeface="굴림" charset="-127"/>
              </a:rPr>
              <a:t>If P(</a:t>
            </a:r>
            <a:r>
              <a:rPr lang="en-US" altLang="ko-KR" sz="2400" i="1">
                <a:ea typeface="굴림" charset="-127"/>
              </a:rPr>
              <a:t>k</a:t>
            </a:r>
            <a:r>
              <a:rPr lang="en-US" altLang="ko-KR" sz="2400">
                <a:ea typeface="굴림" charset="-127"/>
              </a:rPr>
              <a:t>) uses a 5 cent stamp, replace that stamp with a 6 cent stamp</a:t>
            </a:r>
          </a:p>
          <a:p>
            <a:pPr lvl="1"/>
            <a:r>
              <a:rPr lang="en-US" altLang="ko-KR" sz="2400">
                <a:ea typeface="굴림" charset="-127"/>
              </a:rPr>
              <a:t>If P(</a:t>
            </a:r>
            <a:r>
              <a:rPr lang="en-US" altLang="ko-KR" sz="2400" i="1">
                <a:ea typeface="굴림" charset="-127"/>
              </a:rPr>
              <a:t>k</a:t>
            </a:r>
            <a:r>
              <a:rPr lang="en-US" altLang="ko-KR" sz="2400">
                <a:ea typeface="굴림" charset="-127"/>
              </a:rPr>
              <a:t>) does not use a 5 cent stamp, it must use only 6 cent stamps</a:t>
            </a:r>
          </a:p>
          <a:p>
            <a:pPr lvl="2"/>
            <a:r>
              <a:rPr lang="en-US" altLang="ko-KR" sz="2000">
                <a:ea typeface="굴림" charset="-127"/>
              </a:rPr>
              <a:t>Since </a:t>
            </a:r>
            <a:r>
              <a:rPr lang="en-US" altLang="ko-KR" sz="2000" i="1">
                <a:ea typeface="굴림" charset="-127"/>
              </a:rPr>
              <a:t>k</a:t>
            </a:r>
            <a:r>
              <a:rPr lang="en-US" altLang="ko-KR" sz="2000">
                <a:ea typeface="굴림" charset="-127"/>
              </a:rPr>
              <a:t> &gt; 18, there must be four 6 cent stamps</a:t>
            </a:r>
          </a:p>
          <a:p>
            <a:pPr lvl="2"/>
            <a:r>
              <a:rPr lang="en-US" altLang="ko-KR" sz="2000">
                <a:ea typeface="굴림" charset="-127"/>
              </a:rPr>
              <a:t>Replace these with five 5 cent stamps to obtain </a:t>
            </a:r>
            <a:r>
              <a:rPr lang="en-US" altLang="ko-KR" sz="2000" i="1">
                <a:ea typeface="굴림" charset="-127"/>
              </a:rPr>
              <a:t>k</a:t>
            </a:r>
            <a:r>
              <a:rPr lang="en-US" altLang="ko-KR" sz="2000">
                <a:ea typeface="굴림" charset="-127"/>
              </a:rPr>
              <a:t>+1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E31D-288C-492B-AFD7-6524DC132EEA}" type="slidenum">
              <a:rPr lang="en-US" altLang="ko-KR"/>
              <a:pPr/>
              <a:t>55</a:t>
            </a:fld>
            <a:endParaRPr lang="en-US" altLang="ko-KR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Answer via strong induction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2400">
                <a:ea typeface="굴림" charset="-127"/>
              </a:rPr>
              <a:t>Show base cases: P(20), P(21), P(22), P(23), and P(24) </a:t>
            </a:r>
          </a:p>
          <a:p>
            <a:pPr lvl="1">
              <a:lnSpc>
                <a:spcPct val="110000"/>
              </a:lnSpc>
            </a:pPr>
            <a:r>
              <a:rPr lang="en-US" altLang="ko-KR" sz="2000">
                <a:ea typeface="굴림" charset="-127"/>
              </a:rPr>
              <a:t>20 = 5 + 5 + 5 + 5</a:t>
            </a:r>
          </a:p>
          <a:p>
            <a:pPr lvl="1">
              <a:lnSpc>
                <a:spcPct val="110000"/>
              </a:lnSpc>
            </a:pPr>
            <a:r>
              <a:rPr lang="en-US" altLang="ko-KR" sz="2000">
                <a:ea typeface="굴림" charset="-127"/>
              </a:rPr>
              <a:t>21 = 5 + 5 + 5 + 6</a:t>
            </a:r>
          </a:p>
          <a:p>
            <a:pPr lvl="1">
              <a:lnSpc>
                <a:spcPct val="110000"/>
              </a:lnSpc>
            </a:pPr>
            <a:r>
              <a:rPr lang="en-US" altLang="ko-KR" sz="2000">
                <a:ea typeface="굴림" charset="-127"/>
              </a:rPr>
              <a:t>22 = 5 + 5 + 6 + 6</a:t>
            </a:r>
          </a:p>
          <a:p>
            <a:pPr lvl="1">
              <a:lnSpc>
                <a:spcPct val="110000"/>
              </a:lnSpc>
            </a:pPr>
            <a:r>
              <a:rPr lang="en-US" altLang="ko-KR" sz="2000">
                <a:ea typeface="굴림" charset="-127"/>
              </a:rPr>
              <a:t>23 = 5 + 6 + 6 + 6</a:t>
            </a:r>
          </a:p>
          <a:p>
            <a:pPr lvl="1">
              <a:lnSpc>
                <a:spcPct val="110000"/>
              </a:lnSpc>
            </a:pPr>
            <a:r>
              <a:rPr lang="en-US" altLang="ko-KR" sz="2000">
                <a:ea typeface="굴림" charset="-127"/>
              </a:rPr>
              <a:t>24 = 6 + 6 + 6 + 6</a:t>
            </a:r>
          </a:p>
          <a:p>
            <a:pPr>
              <a:lnSpc>
                <a:spcPct val="110000"/>
              </a:lnSpc>
            </a:pPr>
            <a:r>
              <a:rPr lang="en-US" altLang="ko-KR" sz="2400">
                <a:ea typeface="굴림" charset="-127"/>
              </a:rPr>
              <a:t>Inductive hypothesis: Assume P(20), P(21), …, P(</a:t>
            </a:r>
            <a:r>
              <a:rPr lang="en-US" altLang="ko-KR" sz="2400" i="1">
                <a:ea typeface="굴림" charset="-127"/>
              </a:rPr>
              <a:t>k</a:t>
            </a:r>
            <a:r>
              <a:rPr lang="en-US" altLang="ko-KR" sz="2400">
                <a:ea typeface="굴림" charset="-127"/>
              </a:rPr>
              <a:t>) are all true</a:t>
            </a:r>
          </a:p>
          <a:p>
            <a:pPr>
              <a:lnSpc>
                <a:spcPct val="110000"/>
              </a:lnSpc>
            </a:pPr>
            <a:r>
              <a:rPr lang="en-US" altLang="ko-KR" sz="2400">
                <a:ea typeface="굴림" charset="-127"/>
              </a:rPr>
              <a:t>Inductive step: Show that P(</a:t>
            </a:r>
            <a:r>
              <a:rPr lang="en-US" altLang="ko-KR" sz="2400" i="1">
                <a:ea typeface="굴림" charset="-127"/>
              </a:rPr>
              <a:t>k</a:t>
            </a:r>
            <a:r>
              <a:rPr lang="en-US" altLang="ko-KR" sz="2400">
                <a:ea typeface="굴림" charset="-127"/>
              </a:rPr>
              <a:t>+1) is true</a:t>
            </a:r>
          </a:p>
          <a:p>
            <a:pPr lvl="1">
              <a:lnSpc>
                <a:spcPct val="110000"/>
              </a:lnSpc>
            </a:pPr>
            <a:r>
              <a:rPr lang="en-US" altLang="ko-KR" sz="2000">
                <a:ea typeface="굴림" charset="-127"/>
              </a:rPr>
              <a:t>We will obtain P(</a:t>
            </a:r>
            <a:r>
              <a:rPr lang="en-US" altLang="ko-KR" sz="2000" i="1">
                <a:ea typeface="굴림" charset="-127"/>
              </a:rPr>
              <a:t>k</a:t>
            </a:r>
            <a:r>
              <a:rPr lang="en-US" altLang="ko-KR" sz="2000">
                <a:ea typeface="굴림" charset="-127"/>
              </a:rPr>
              <a:t>+1) by adding a 5 cent stamp to P(</a:t>
            </a:r>
            <a:r>
              <a:rPr lang="en-US" altLang="ko-KR" sz="2000" i="1">
                <a:ea typeface="굴림" charset="-127"/>
              </a:rPr>
              <a:t>k</a:t>
            </a:r>
            <a:r>
              <a:rPr lang="en-US" altLang="ko-KR" sz="2000">
                <a:ea typeface="굴림" charset="-127"/>
              </a:rPr>
              <a:t>+1-5)</a:t>
            </a:r>
          </a:p>
          <a:p>
            <a:pPr lvl="1">
              <a:lnSpc>
                <a:spcPct val="110000"/>
              </a:lnSpc>
            </a:pPr>
            <a:r>
              <a:rPr lang="en-US" altLang="ko-KR" sz="2000">
                <a:ea typeface="굴림" charset="-127"/>
              </a:rPr>
              <a:t>Since we know P(</a:t>
            </a:r>
            <a:r>
              <a:rPr lang="en-US" altLang="ko-KR" sz="2000" i="1">
                <a:ea typeface="굴림" charset="-127"/>
              </a:rPr>
              <a:t>k</a:t>
            </a:r>
            <a:r>
              <a:rPr lang="en-US" altLang="ko-KR" sz="2000">
                <a:ea typeface="굴림" charset="-127"/>
              </a:rPr>
              <a:t>+1-5) = P(</a:t>
            </a:r>
            <a:r>
              <a:rPr lang="en-US" altLang="ko-KR" sz="2000" i="1">
                <a:ea typeface="굴림" charset="-127"/>
              </a:rPr>
              <a:t>k</a:t>
            </a:r>
            <a:r>
              <a:rPr lang="en-US" altLang="ko-KR" sz="2000">
                <a:ea typeface="굴림" charset="-127"/>
              </a:rPr>
              <a:t>-4) is true, our proof is complete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5386-6D19-4795-A468-53C1FFE6B3E6}" type="slidenum">
              <a:rPr lang="en-US" altLang="ko-KR"/>
              <a:pPr/>
              <a:t>56</a:t>
            </a:fld>
            <a:endParaRPr lang="en-US" altLang="ko-KR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>
                <a:ea typeface="굴림" charset="-127"/>
              </a:rPr>
              <a:t>Strong induction vs. non-strong induction, take 2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Show that every postage amount 12 cents or more can be formed using only 4 and 5 cent stamps</a:t>
            </a:r>
          </a:p>
          <a:p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Similar to the previous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9F2D-000A-4CE2-A498-8C767A3A8449}" type="slidenum">
              <a:rPr lang="en-US" altLang="ko-KR"/>
              <a:pPr/>
              <a:t>57</a:t>
            </a:fld>
            <a:endParaRPr lang="en-US" altLang="ko-KR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>
                <a:ea typeface="굴림" charset="-127"/>
              </a:rPr>
              <a:t>Answer via mathematical induction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>
                <a:ea typeface="굴림" charset="-127"/>
              </a:rPr>
              <a:t>Show base case: P(12):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12 = 4 + 4 + 4</a:t>
            </a:r>
          </a:p>
          <a:p>
            <a:pPr>
              <a:lnSpc>
                <a:spcPct val="90000"/>
              </a:lnSpc>
            </a:pPr>
            <a:r>
              <a:rPr lang="en-US" altLang="ko-KR" sz="2800">
                <a:ea typeface="굴림" charset="-127"/>
              </a:rPr>
              <a:t>Inductive hypothesis: Assume P(</a:t>
            </a:r>
            <a:r>
              <a:rPr lang="en-US" altLang="ko-KR" sz="2800" i="1">
                <a:ea typeface="굴림" charset="-127"/>
              </a:rPr>
              <a:t>k</a:t>
            </a:r>
            <a:r>
              <a:rPr lang="en-US" altLang="ko-KR" sz="2800">
                <a:ea typeface="굴림" charset="-127"/>
              </a:rPr>
              <a:t>) is true</a:t>
            </a:r>
          </a:p>
          <a:p>
            <a:pPr>
              <a:lnSpc>
                <a:spcPct val="90000"/>
              </a:lnSpc>
            </a:pPr>
            <a:r>
              <a:rPr lang="en-US" altLang="ko-KR" sz="2800">
                <a:ea typeface="굴림" charset="-127"/>
              </a:rPr>
              <a:t>Inductive step: Show that P(</a:t>
            </a:r>
            <a:r>
              <a:rPr lang="en-US" altLang="ko-KR" sz="2800" i="1">
                <a:ea typeface="굴림" charset="-127"/>
              </a:rPr>
              <a:t>k</a:t>
            </a:r>
            <a:r>
              <a:rPr lang="en-US" altLang="ko-KR" sz="2800">
                <a:ea typeface="굴림" charset="-127"/>
              </a:rPr>
              <a:t>+1) is true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If P(</a:t>
            </a:r>
            <a:r>
              <a:rPr lang="en-US" altLang="ko-KR" sz="2400" i="1">
                <a:ea typeface="굴림" charset="-127"/>
              </a:rPr>
              <a:t>k</a:t>
            </a:r>
            <a:r>
              <a:rPr lang="en-US" altLang="ko-KR" sz="2400">
                <a:ea typeface="굴림" charset="-127"/>
              </a:rPr>
              <a:t>) uses a 4 cent stamp, replace that stamp with a 5 cent stamp to obtain </a:t>
            </a:r>
            <a:r>
              <a:rPr lang="en-US" altLang="ko-KR" sz="2400" i="1">
                <a:ea typeface="굴림" charset="-127"/>
              </a:rPr>
              <a:t>P</a:t>
            </a:r>
            <a:r>
              <a:rPr lang="en-US" altLang="ko-KR" sz="2400">
                <a:ea typeface="굴림" charset="-127"/>
              </a:rPr>
              <a:t>(</a:t>
            </a:r>
            <a:r>
              <a:rPr lang="en-US" altLang="ko-KR" sz="2400" i="1">
                <a:ea typeface="굴림" charset="-127"/>
              </a:rPr>
              <a:t>k</a:t>
            </a:r>
            <a:r>
              <a:rPr lang="en-US" altLang="ko-KR" sz="2400">
                <a:ea typeface="굴림" charset="-127"/>
              </a:rPr>
              <a:t>+1)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If P(</a:t>
            </a:r>
            <a:r>
              <a:rPr lang="en-US" altLang="ko-KR" sz="2400" i="1">
                <a:ea typeface="굴림" charset="-127"/>
              </a:rPr>
              <a:t>k</a:t>
            </a:r>
            <a:r>
              <a:rPr lang="en-US" altLang="ko-KR" sz="2400">
                <a:ea typeface="굴림" charset="-127"/>
              </a:rPr>
              <a:t>) does not use a 4 cent stamp, it must use only 5 cent stamps</a:t>
            </a:r>
          </a:p>
          <a:p>
            <a:pPr lvl="2">
              <a:lnSpc>
                <a:spcPct val="90000"/>
              </a:lnSpc>
            </a:pPr>
            <a:r>
              <a:rPr lang="en-US" altLang="ko-KR" sz="2000">
                <a:ea typeface="굴림" charset="-127"/>
              </a:rPr>
              <a:t>Since </a:t>
            </a:r>
            <a:r>
              <a:rPr lang="en-US" altLang="ko-KR" sz="2000" i="1">
                <a:ea typeface="굴림" charset="-127"/>
              </a:rPr>
              <a:t>k</a:t>
            </a:r>
            <a:r>
              <a:rPr lang="en-US" altLang="ko-KR" sz="2000">
                <a:ea typeface="굴림" charset="-127"/>
              </a:rPr>
              <a:t> &gt; 10, there must be at least three 5 cent stamps</a:t>
            </a:r>
          </a:p>
          <a:p>
            <a:pPr lvl="2">
              <a:lnSpc>
                <a:spcPct val="90000"/>
              </a:lnSpc>
            </a:pPr>
            <a:r>
              <a:rPr lang="en-US" altLang="ko-KR" sz="2000">
                <a:ea typeface="굴림" charset="-127"/>
              </a:rPr>
              <a:t>Replace these with four 4 cent stamps to obtain </a:t>
            </a:r>
            <a:r>
              <a:rPr lang="en-US" altLang="ko-KR" sz="2000" i="1">
                <a:ea typeface="굴림" charset="-127"/>
              </a:rPr>
              <a:t>k</a:t>
            </a:r>
            <a:r>
              <a:rPr lang="en-US" altLang="ko-KR" sz="2000">
                <a:ea typeface="굴림" charset="-127"/>
              </a:rPr>
              <a:t>+1</a:t>
            </a:r>
          </a:p>
          <a:p>
            <a:pPr>
              <a:lnSpc>
                <a:spcPct val="90000"/>
              </a:lnSpc>
            </a:pPr>
            <a:r>
              <a:rPr lang="en-US" altLang="ko-KR" sz="2800">
                <a:ea typeface="굴림" charset="-127"/>
              </a:rPr>
              <a:t>Note that only </a:t>
            </a:r>
            <a:r>
              <a:rPr lang="en-US" altLang="ko-KR" sz="2800" i="1">
                <a:ea typeface="굴림" charset="-127"/>
              </a:rPr>
              <a:t>P</a:t>
            </a:r>
            <a:r>
              <a:rPr lang="en-US" altLang="ko-KR" sz="2800">
                <a:ea typeface="굴림" charset="-127"/>
              </a:rPr>
              <a:t>(</a:t>
            </a:r>
            <a:r>
              <a:rPr lang="en-US" altLang="ko-KR" sz="2800" i="1">
                <a:ea typeface="굴림" charset="-127"/>
              </a:rPr>
              <a:t>k</a:t>
            </a:r>
            <a:r>
              <a:rPr lang="en-US" altLang="ko-KR" sz="2800">
                <a:ea typeface="굴림" charset="-127"/>
              </a:rPr>
              <a:t>) was assumed to be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2923-38DB-4B6C-B909-73232581774C}" type="slidenum">
              <a:rPr lang="en-US" altLang="ko-KR"/>
              <a:pPr/>
              <a:t>58</a:t>
            </a:fld>
            <a:endParaRPr lang="en-US" altLang="ko-KR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Answer via strong induction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5029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2000">
                <a:ea typeface="굴림" charset="-127"/>
              </a:rPr>
              <a:t>Show base cases: P(12), P(13), P(14), and P(15)</a:t>
            </a:r>
          </a:p>
          <a:p>
            <a:pPr lvl="1">
              <a:lnSpc>
                <a:spcPct val="110000"/>
              </a:lnSpc>
            </a:pPr>
            <a:r>
              <a:rPr lang="en-US" altLang="ko-KR" sz="1800">
                <a:ea typeface="굴림" charset="-127"/>
              </a:rPr>
              <a:t>12 = 4 + 4 + 4</a:t>
            </a:r>
          </a:p>
          <a:p>
            <a:pPr lvl="1">
              <a:lnSpc>
                <a:spcPct val="110000"/>
              </a:lnSpc>
            </a:pPr>
            <a:r>
              <a:rPr lang="en-US" altLang="ko-KR" sz="1800">
                <a:ea typeface="굴림" charset="-127"/>
              </a:rPr>
              <a:t>13 = 4 + 4 + 5</a:t>
            </a:r>
          </a:p>
          <a:p>
            <a:pPr lvl="1">
              <a:lnSpc>
                <a:spcPct val="110000"/>
              </a:lnSpc>
            </a:pPr>
            <a:r>
              <a:rPr lang="en-US" altLang="ko-KR" sz="1800">
                <a:ea typeface="굴림" charset="-127"/>
              </a:rPr>
              <a:t>14 = 4 + 5 + 5</a:t>
            </a:r>
          </a:p>
          <a:p>
            <a:pPr lvl="1">
              <a:lnSpc>
                <a:spcPct val="110000"/>
              </a:lnSpc>
            </a:pPr>
            <a:r>
              <a:rPr lang="en-US" altLang="ko-KR" sz="1800">
                <a:ea typeface="굴림" charset="-127"/>
              </a:rPr>
              <a:t>15 = 5 + 5 + 5</a:t>
            </a:r>
          </a:p>
          <a:p>
            <a:pPr>
              <a:lnSpc>
                <a:spcPct val="110000"/>
              </a:lnSpc>
            </a:pPr>
            <a:r>
              <a:rPr lang="en-US" altLang="ko-KR" sz="2000">
                <a:ea typeface="굴림" charset="-127"/>
              </a:rPr>
              <a:t>Inductive hypothesis: Assume P(12), P(13), …, P(</a:t>
            </a:r>
            <a:r>
              <a:rPr lang="en-US" altLang="ko-KR" sz="2000" i="1">
                <a:ea typeface="굴림" charset="-127"/>
              </a:rPr>
              <a:t>k</a:t>
            </a:r>
            <a:r>
              <a:rPr lang="en-US" altLang="ko-KR" sz="2000">
                <a:ea typeface="굴림" charset="-127"/>
              </a:rPr>
              <a:t>) are all true</a:t>
            </a:r>
          </a:p>
          <a:p>
            <a:pPr lvl="1">
              <a:lnSpc>
                <a:spcPct val="110000"/>
              </a:lnSpc>
            </a:pPr>
            <a:r>
              <a:rPr lang="en-US" altLang="ko-KR" sz="1800">
                <a:ea typeface="굴림" charset="-127"/>
              </a:rPr>
              <a:t>For </a:t>
            </a:r>
            <a:r>
              <a:rPr lang="en-US" altLang="ko-KR" sz="1800" i="1">
                <a:ea typeface="굴림" charset="-127"/>
              </a:rPr>
              <a:t>k</a:t>
            </a:r>
            <a:r>
              <a:rPr lang="en-US" altLang="ko-KR" sz="1800">
                <a:ea typeface="굴림" charset="-127"/>
              </a:rPr>
              <a:t> </a:t>
            </a:r>
            <a:r>
              <a:rPr lang="en-US" altLang="ko-KR" sz="1800">
                <a:latin typeface="Verdana" pitchFamily="34" charset="0"/>
                <a:ea typeface="굴림" charset="-127"/>
              </a:rPr>
              <a:t>≥</a:t>
            </a:r>
            <a:r>
              <a:rPr lang="en-US" altLang="ko-KR" sz="1800">
                <a:ea typeface="굴림" charset="-127"/>
              </a:rPr>
              <a:t> 15</a:t>
            </a:r>
          </a:p>
          <a:p>
            <a:pPr>
              <a:lnSpc>
                <a:spcPct val="110000"/>
              </a:lnSpc>
            </a:pPr>
            <a:r>
              <a:rPr lang="en-US" altLang="ko-KR" sz="2000">
                <a:ea typeface="굴림" charset="-127"/>
              </a:rPr>
              <a:t>Inductive step: Show that P(</a:t>
            </a:r>
            <a:r>
              <a:rPr lang="en-US" altLang="ko-KR" sz="2000" i="1">
                <a:ea typeface="굴림" charset="-127"/>
              </a:rPr>
              <a:t>k</a:t>
            </a:r>
            <a:r>
              <a:rPr lang="en-US" altLang="ko-KR" sz="2000">
                <a:ea typeface="굴림" charset="-127"/>
              </a:rPr>
              <a:t>+1) is true</a:t>
            </a:r>
          </a:p>
          <a:p>
            <a:pPr lvl="1">
              <a:lnSpc>
                <a:spcPct val="110000"/>
              </a:lnSpc>
            </a:pPr>
            <a:r>
              <a:rPr lang="en-US" altLang="ko-KR" sz="1800">
                <a:ea typeface="굴림" charset="-127"/>
              </a:rPr>
              <a:t>We will obtain P(</a:t>
            </a:r>
            <a:r>
              <a:rPr lang="en-US" altLang="ko-KR" sz="1800" i="1">
                <a:ea typeface="굴림" charset="-127"/>
              </a:rPr>
              <a:t>k</a:t>
            </a:r>
            <a:r>
              <a:rPr lang="en-US" altLang="ko-KR" sz="1800">
                <a:ea typeface="굴림" charset="-127"/>
              </a:rPr>
              <a:t>+1) by adding a 4 cent stamp to P(</a:t>
            </a:r>
            <a:r>
              <a:rPr lang="en-US" altLang="ko-KR" sz="1800" i="1">
                <a:ea typeface="굴림" charset="-127"/>
              </a:rPr>
              <a:t>k</a:t>
            </a:r>
            <a:r>
              <a:rPr lang="en-US" altLang="ko-KR" sz="1800">
                <a:ea typeface="굴림" charset="-127"/>
              </a:rPr>
              <a:t>+1-4)</a:t>
            </a:r>
          </a:p>
          <a:p>
            <a:pPr lvl="1">
              <a:lnSpc>
                <a:spcPct val="110000"/>
              </a:lnSpc>
            </a:pPr>
            <a:r>
              <a:rPr lang="en-US" altLang="ko-KR" sz="1800">
                <a:ea typeface="굴림" charset="-127"/>
              </a:rPr>
              <a:t>Since we know P(</a:t>
            </a:r>
            <a:r>
              <a:rPr lang="en-US" altLang="ko-KR" sz="1800" i="1">
                <a:ea typeface="굴림" charset="-127"/>
              </a:rPr>
              <a:t>k</a:t>
            </a:r>
            <a:r>
              <a:rPr lang="en-US" altLang="ko-KR" sz="1800">
                <a:ea typeface="굴림" charset="-127"/>
              </a:rPr>
              <a:t>+1-4) = P(</a:t>
            </a:r>
            <a:r>
              <a:rPr lang="en-US" altLang="ko-KR" sz="1800" i="1">
                <a:ea typeface="굴림" charset="-127"/>
              </a:rPr>
              <a:t>k</a:t>
            </a:r>
            <a:r>
              <a:rPr lang="en-US" altLang="ko-KR" sz="1800">
                <a:ea typeface="굴림" charset="-127"/>
              </a:rPr>
              <a:t>-3) is true, our proof is complete</a:t>
            </a:r>
          </a:p>
          <a:p>
            <a:pPr>
              <a:lnSpc>
                <a:spcPct val="110000"/>
              </a:lnSpc>
            </a:pPr>
            <a:r>
              <a:rPr lang="en-US" altLang="ko-KR" sz="2000">
                <a:ea typeface="굴림" charset="-127"/>
              </a:rPr>
              <a:t>Note that P(12), P(13), …, P(</a:t>
            </a:r>
            <a:r>
              <a:rPr lang="en-US" altLang="ko-KR" sz="2000" i="1">
                <a:ea typeface="굴림" charset="-127"/>
              </a:rPr>
              <a:t>k</a:t>
            </a:r>
            <a:r>
              <a:rPr lang="en-US" altLang="ko-KR" sz="2000">
                <a:ea typeface="굴림" charset="-127"/>
              </a:rPr>
              <a:t>) were all assumed to be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4D7B-A43F-4533-B648-423F13C0E950}" type="slidenum">
              <a:rPr lang="en-US" altLang="ko-KR"/>
              <a:pPr/>
              <a:t>59</a:t>
            </a:fld>
            <a:endParaRPr lang="en-US" altLang="ko-KR"/>
          </a:p>
        </p:txBody>
      </p:sp>
      <p:grpSp>
        <p:nvGrpSpPr>
          <p:cNvPr id="2" name="Group 260"/>
          <p:cNvGrpSpPr>
            <a:grpSpLocks/>
          </p:cNvGrpSpPr>
          <p:nvPr/>
        </p:nvGrpSpPr>
        <p:grpSpPr bwMode="auto">
          <a:xfrm>
            <a:off x="381000" y="990600"/>
            <a:ext cx="5487988" cy="5486400"/>
            <a:chOff x="239" y="624"/>
            <a:chExt cx="3457" cy="3456"/>
          </a:xfrm>
        </p:grpSpPr>
        <p:sp>
          <p:nvSpPr>
            <p:cNvPr id="37125" name="Rectangle 261"/>
            <p:cNvSpPr>
              <a:spLocks noChangeArrowheads="1"/>
            </p:cNvSpPr>
            <p:nvPr/>
          </p:nvSpPr>
          <p:spPr bwMode="auto">
            <a:xfrm rot="10800000">
              <a:off x="3264" y="3648"/>
              <a:ext cx="432" cy="43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126" name="Rectangle 262"/>
            <p:cNvSpPr>
              <a:spLocks noChangeArrowheads="1"/>
            </p:cNvSpPr>
            <p:nvPr/>
          </p:nvSpPr>
          <p:spPr bwMode="auto">
            <a:xfrm rot="10800000">
              <a:off x="2832" y="3216"/>
              <a:ext cx="432" cy="43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127" name="Rectangle 263"/>
            <p:cNvSpPr>
              <a:spLocks noChangeArrowheads="1"/>
            </p:cNvSpPr>
            <p:nvPr/>
          </p:nvSpPr>
          <p:spPr bwMode="auto">
            <a:xfrm rot="10800000">
              <a:off x="3264" y="2784"/>
              <a:ext cx="432" cy="43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128" name="Rectangle 264"/>
            <p:cNvSpPr>
              <a:spLocks noChangeArrowheads="1"/>
            </p:cNvSpPr>
            <p:nvPr/>
          </p:nvSpPr>
          <p:spPr bwMode="auto">
            <a:xfrm rot="10800000">
              <a:off x="2831" y="2352"/>
              <a:ext cx="432" cy="43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129" name="Rectangle 265"/>
            <p:cNvSpPr>
              <a:spLocks noChangeArrowheads="1"/>
            </p:cNvSpPr>
            <p:nvPr/>
          </p:nvSpPr>
          <p:spPr bwMode="auto">
            <a:xfrm rot="10800000">
              <a:off x="2400" y="3648"/>
              <a:ext cx="432" cy="43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130" name="Rectangle 266"/>
            <p:cNvSpPr>
              <a:spLocks noChangeArrowheads="1"/>
            </p:cNvSpPr>
            <p:nvPr/>
          </p:nvSpPr>
          <p:spPr bwMode="auto">
            <a:xfrm rot="10800000">
              <a:off x="1968" y="3216"/>
              <a:ext cx="432" cy="43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131" name="Rectangle 267"/>
            <p:cNvSpPr>
              <a:spLocks noChangeArrowheads="1"/>
            </p:cNvSpPr>
            <p:nvPr/>
          </p:nvSpPr>
          <p:spPr bwMode="auto">
            <a:xfrm rot="10800000">
              <a:off x="2400" y="2784"/>
              <a:ext cx="432" cy="43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132" name="Rectangle 268"/>
            <p:cNvSpPr>
              <a:spLocks noChangeArrowheads="1"/>
            </p:cNvSpPr>
            <p:nvPr/>
          </p:nvSpPr>
          <p:spPr bwMode="auto">
            <a:xfrm rot="10800000">
              <a:off x="1967" y="2352"/>
              <a:ext cx="432" cy="43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133" name="Rectangle 269"/>
            <p:cNvSpPr>
              <a:spLocks noChangeArrowheads="1"/>
            </p:cNvSpPr>
            <p:nvPr/>
          </p:nvSpPr>
          <p:spPr bwMode="auto">
            <a:xfrm rot="10800000">
              <a:off x="1536" y="3648"/>
              <a:ext cx="432" cy="43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134" name="Rectangle 270"/>
            <p:cNvSpPr>
              <a:spLocks noChangeArrowheads="1"/>
            </p:cNvSpPr>
            <p:nvPr/>
          </p:nvSpPr>
          <p:spPr bwMode="auto">
            <a:xfrm rot="10800000">
              <a:off x="1103" y="3216"/>
              <a:ext cx="432" cy="43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135" name="Rectangle 271"/>
            <p:cNvSpPr>
              <a:spLocks noChangeArrowheads="1"/>
            </p:cNvSpPr>
            <p:nvPr/>
          </p:nvSpPr>
          <p:spPr bwMode="auto">
            <a:xfrm rot="10800000">
              <a:off x="1535" y="2784"/>
              <a:ext cx="432" cy="43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136" name="Rectangle 272"/>
            <p:cNvSpPr>
              <a:spLocks noChangeArrowheads="1"/>
            </p:cNvSpPr>
            <p:nvPr/>
          </p:nvSpPr>
          <p:spPr bwMode="auto">
            <a:xfrm rot="10800000">
              <a:off x="1103" y="2352"/>
              <a:ext cx="432" cy="43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137" name="Rectangle 273"/>
            <p:cNvSpPr>
              <a:spLocks noChangeArrowheads="1"/>
            </p:cNvSpPr>
            <p:nvPr/>
          </p:nvSpPr>
          <p:spPr bwMode="auto">
            <a:xfrm rot="10800000">
              <a:off x="671" y="3648"/>
              <a:ext cx="432" cy="43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138" name="Rectangle 274"/>
            <p:cNvSpPr>
              <a:spLocks noChangeArrowheads="1"/>
            </p:cNvSpPr>
            <p:nvPr/>
          </p:nvSpPr>
          <p:spPr bwMode="auto">
            <a:xfrm rot="10800000">
              <a:off x="239" y="3216"/>
              <a:ext cx="432" cy="43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139" name="Rectangle 275"/>
            <p:cNvSpPr>
              <a:spLocks noChangeArrowheads="1"/>
            </p:cNvSpPr>
            <p:nvPr/>
          </p:nvSpPr>
          <p:spPr bwMode="auto">
            <a:xfrm rot="10800000">
              <a:off x="671" y="2784"/>
              <a:ext cx="432" cy="43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140" name="Rectangle 276"/>
            <p:cNvSpPr>
              <a:spLocks noChangeArrowheads="1"/>
            </p:cNvSpPr>
            <p:nvPr/>
          </p:nvSpPr>
          <p:spPr bwMode="auto">
            <a:xfrm rot="10800000">
              <a:off x="239" y="2352"/>
              <a:ext cx="432" cy="43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141" name="Rectangle 277"/>
            <p:cNvSpPr>
              <a:spLocks noChangeArrowheads="1"/>
            </p:cNvSpPr>
            <p:nvPr/>
          </p:nvSpPr>
          <p:spPr bwMode="auto">
            <a:xfrm rot="10800000">
              <a:off x="3263" y="1920"/>
              <a:ext cx="432" cy="43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142" name="Rectangle 278"/>
            <p:cNvSpPr>
              <a:spLocks noChangeArrowheads="1"/>
            </p:cNvSpPr>
            <p:nvPr/>
          </p:nvSpPr>
          <p:spPr bwMode="auto">
            <a:xfrm rot="10800000">
              <a:off x="2831" y="1488"/>
              <a:ext cx="432" cy="43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143" name="Rectangle 279"/>
            <p:cNvSpPr>
              <a:spLocks noChangeArrowheads="1"/>
            </p:cNvSpPr>
            <p:nvPr/>
          </p:nvSpPr>
          <p:spPr bwMode="auto">
            <a:xfrm rot="10800000">
              <a:off x="3263" y="1056"/>
              <a:ext cx="432" cy="43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144" name="Rectangle 280"/>
            <p:cNvSpPr>
              <a:spLocks noChangeArrowheads="1"/>
            </p:cNvSpPr>
            <p:nvPr/>
          </p:nvSpPr>
          <p:spPr bwMode="auto">
            <a:xfrm rot="10800000">
              <a:off x="2831" y="624"/>
              <a:ext cx="432" cy="43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145" name="Rectangle 281"/>
            <p:cNvSpPr>
              <a:spLocks noChangeArrowheads="1"/>
            </p:cNvSpPr>
            <p:nvPr/>
          </p:nvSpPr>
          <p:spPr bwMode="auto">
            <a:xfrm rot="10800000">
              <a:off x="2399" y="1920"/>
              <a:ext cx="432" cy="43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146" name="Rectangle 282"/>
            <p:cNvSpPr>
              <a:spLocks noChangeArrowheads="1"/>
            </p:cNvSpPr>
            <p:nvPr/>
          </p:nvSpPr>
          <p:spPr bwMode="auto">
            <a:xfrm rot="10800000">
              <a:off x="1967" y="1488"/>
              <a:ext cx="432" cy="43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147" name="Rectangle 283"/>
            <p:cNvSpPr>
              <a:spLocks noChangeArrowheads="1"/>
            </p:cNvSpPr>
            <p:nvPr/>
          </p:nvSpPr>
          <p:spPr bwMode="auto">
            <a:xfrm rot="10800000">
              <a:off x="2399" y="1056"/>
              <a:ext cx="432" cy="43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148" name="Rectangle 284"/>
            <p:cNvSpPr>
              <a:spLocks noChangeArrowheads="1"/>
            </p:cNvSpPr>
            <p:nvPr/>
          </p:nvSpPr>
          <p:spPr bwMode="auto">
            <a:xfrm rot="10800000">
              <a:off x="1967" y="624"/>
              <a:ext cx="432" cy="43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149" name="Rectangle 285"/>
            <p:cNvSpPr>
              <a:spLocks noChangeArrowheads="1"/>
            </p:cNvSpPr>
            <p:nvPr/>
          </p:nvSpPr>
          <p:spPr bwMode="auto">
            <a:xfrm rot="10800000">
              <a:off x="1535" y="1920"/>
              <a:ext cx="432" cy="43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150" name="Rectangle 286"/>
            <p:cNvSpPr>
              <a:spLocks noChangeArrowheads="1"/>
            </p:cNvSpPr>
            <p:nvPr/>
          </p:nvSpPr>
          <p:spPr bwMode="auto">
            <a:xfrm rot="10800000">
              <a:off x="1103" y="1488"/>
              <a:ext cx="432" cy="43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151" name="Rectangle 287"/>
            <p:cNvSpPr>
              <a:spLocks noChangeArrowheads="1"/>
            </p:cNvSpPr>
            <p:nvPr/>
          </p:nvSpPr>
          <p:spPr bwMode="auto">
            <a:xfrm rot="10800000">
              <a:off x="1535" y="1056"/>
              <a:ext cx="432" cy="43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152" name="Rectangle 288"/>
            <p:cNvSpPr>
              <a:spLocks noChangeArrowheads="1"/>
            </p:cNvSpPr>
            <p:nvPr/>
          </p:nvSpPr>
          <p:spPr bwMode="auto">
            <a:xfrm rot="10800000">
              <a:off x="1103" y="624"/>
              <a:ext cx="432" cy="43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153" name="Rectangle 289"/>
            <p:cNvSpPr>
              <a:spLocks noChangeArrowheads="1"/>
            </p:cNvSpPr>
            <p:nvPr/>
          </p:nvSpPr>
          <p:spPr bwMode="auto">
            <a:xfrm rot="10800000">
              <a:off x="671" y="1920"/>
              <a:ext cx="432" cy="43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154" name="Rectangle 290"/>
            <p:cNvSpPr>
              <a:spLocks noChangeArrowheads="1"/>
            </p:cNvSpPr>
            <p:nvPr/>
          </p:nvSpPr>
          <p:spPr bwMode="auto">
            <a:xfrm rot="10800000">
              <a:off x="239" y="1488"/>
              <a:ext cx="432" cy="43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155" name="Rectangle 291"/>
            <p:cNvSpPr>
              <a:spLocks noChangeArrowheads="1"/>
            </p:cNvSpPr>
            <p:nvPr/>
          </p:nvSpPr>
          <p:spPr bwMode="auto">
            <a:xfrm rot="10800000">
              <a:off x="671" y="1056"/>
              <a:ext cx="432" cy="43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156" name="Rectangle 292"/>
            <p:cNvSpPr>
              <a:spLocks noChangeArrowheads="1"/>
            </p:cNvSpPr>
            <p:nvPr/>
          </p:nvSpPr>
          <p:spPr bwMode="auto">
            <a:xfrm rot="10800000">
              <a:off x="239" y="624"/>
              <a:ext cx="432" cy="43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157" name="Rectangle 293"/>
            <p:cNvSpPr>
              <a:spLocks noChangeArrowheads="1"/>
            </p:cNvSpPr>
            <p:nvPr/>
          </p:nvSpPr>
          <p:spPr bwMode="auto">
            <a:xfrm rot="10800000">
              <a:off x="240" y="624"/>
              <a:ext cx="3456" cy="3456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 rot="16200000">
            <a:off x="381000" y="990600"/>
            <a:ext cx="5486400" cy="5486400"/>
            <a:chOff x="912" y="192"/>
            <a:chExt cx="3456" cy="3456"/>
          </a:xfrm>
        </p:grpSpPr>
        <p:sp>
          <p:nvSpPr>
            <p:cNvPr id="36868" name="Rectangle 4"/>
            <p:cNvSpPr>
              <a:spLocks noChangeArrowheads="1"/>
            </p:cNvSpPr>
            <p:nvPr/>
          </p:nvSpPr>
          <p:spPr bwMode="auto">
            <a:xfrm>
              <a:off x="912" y="192"/>
              <a:ext cx="432" cy="4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76" name="Rectangle 12"/>
            <p:cNvSpPr>
              <a:spLocks noChangeArrowheads="1"/>
            </p:cNvSpPr>
            <p:nvPr/>
          </p:nvSpPr>
          <p:spPr bwMode="auto">
            <a:xfrm>
              <a:off x="1344" y="624"/>
              <a:ext cx="432" cy="4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78" name="Rectangle 14"/>
            <p:cNvSpPr>
              <a:spLocks noChangeArrowheads="1"/>
            </p:cNvSpPr>
            <p:nvPr/>
          </p:nvSpPr>
          <p:spPr bwMode="auto">
            <a:xfrm>
              <a:off x="912" y="1056"/>
              <a:ext cx="432" cy="4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79" name="Rectangle 15"/>
            <p:cNvSpPr>
              <a:spLocks noChangeArrowheads="1"/>
            </p:cNvSpPr>
            <p:nvPr/>
          </p:nvSpPr>
          <p:spPr bwMode="auto">
            <a:xfrm>
              <a:off x="1344" y="1488"/>
              <a:ext cx="432" cy="4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80" name="Rectangle 16"/>
            <p:cNvSpPr>
              <a:spLocks noChangeArrowheads="1"/>
            </p:cNvSpPr>
            <p:nvPr/>
          </p:nvSpPr>
          <p:spPr bwMode="auto">
            <a:xfrm>
              <a:off x="1776" y="192"/>
              <a:ext cx="432" cy="4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81" name="Rectangle 17"/>
            <p:cNvSpPr>
              <a:spLocks noChangeArrowheads="1"/>
            </p:cNvSpPr>
            <p:nvPr/>
          </p:nvSpPr>
          <p:spPr bwMode="auto">
            <a:xfrm>
              <a:off x="2208" y="624"/>
              <a:ext cx="432" cy="4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82" name="Rectangle 18"/>
            <p:cNvSpPr>
              <a:spLocks noChangeArrowheads="1"/>
            </p:cNvSpPr>
            <p:nvPr/>
          </p:nvSpPr>
          <p:spPr bwMode="auto">
            <a:xfrm>
              <a:off x="1776" y="1056"/>
              <a:ext cx="432" cy="4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83" name="Rectangle 19"/>
            <p:cNvSpPr>
              <a:spLocks noChangeArrowheads="1"/>
            </p:cNvSpPr>
            <p:nvPr/>
          </p:nvSpPr>
          <p:spPr bwMode="auto">
            <a:xfrm>
              <a:off x="2208" y="1488"/>
              <a:ext cx="432" cy="4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84" name="Rectangle 20"/>
            <p:cNvSpPr>
              <a:spLocks noChangeArrowheads="1"/>
            </p:cNvSpPr>
            <p:nvPr/>
          </p:nvSpPr>
          <p:spPr bwMode="auto">
            <a:xfrm>
              <a:off x="2640" y="192"/>
              <a:ext cx="432" cy="4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85" name="Rectangle 21"/>
            <p:cNvSpPr>
              <a:spLocks noChangeArrowheads="1"/>
            </p:cNvSpPr>
            <p:nvPr/>
          </p:nvSpPr>
          <p:spPr bwMode="auto">
            <a:xfrm>
              <a:off x="3072" y="624"/>
              <a:ext cx="432" cy="4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86" name="Rectangle 22"/>
            <p:cNvSpPr>
              <a:spLocks noChangeArrowheads="1"/>
            </p:cNvSpPr>
            <p:nvPr/>
          </p:nvSpPr>
          <p:spPr bwMode="auto">
            <a:xfrm>
              <a:off x="2640" y="1056"/>
              <a:ext cx="432" cy="4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87" name="Rectangle 23"/>
            <p:cNvSpPr>
              <a:spLocks noChangeArrowheads="1"/>
            </p:cNvSpPr>
            <p:nvPr/>
          </p:nvSpPr>
          <p:spPr bwMode="auto">
            <a:xfrm>
              <a:off x="3072" y="1488"/>
              <a:ext cx="432" cy="4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88" name="Rectangle 24"/>
            <p:cNvSpPr>
              <a:spLocks noChangeArrowheads="1"/>
            </p:cNvSpPr>
            <p:nvPr/>
          </p:nvSpPr>
          <p:spPr bwMode="auto">
            <a:xfrm>
              <a:off x="3504" y="192"/>
              <a:ext cx="432" cy="4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89" name="Rectangle 25"/>
            <p:cNvSpPr>
              <a:spLocks noChangeArrowheads="1"/>
            </p:cNvSpPr>
            <p:nvPr/>
          </p:nvSpPr>
          <p:spPr bwMode="auto">
            <a:xfrm>
              <a:off x="3936" y="624"/>
              <a:ext cx="432" cy="4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90" name="Rectangle 26"/>
            <p:cNvSpPr>
              <a:spLocks noChangeArrowheads="1"/>
            </p:cNvSpPr>
            <p:nvPr/>
          </p:nvSpPr>
          <p:spPr bwMode="auto">
            <a:xfrm>
              <a:off x="3504" y="1056"/>
              <a:ext cx="432" cy="4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91" name="Rectangle 27"/>
            <p:cNvSpPr>
              <a:spLocks noChangeArrowheads="1"/>
            </p:cNvSpPr>
            <p:nvPr/>
          </p:nvSpPr>
          <p:spPr bwMode="auto">
            <a:xfrm>
              <a:off x="3936" y="1488"/>
              <a:ext cx="432" cy="4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92" name="Rectangle 28"/>
            <p:cNvSpPr>
              <a:spLocks noChangeArrowheads="1"/>
            </p:cNvSpPr>
            <p:nvPr/>
          </p:nvSpPr>
          <p:spPr bwMode="auto">
            <a:xfrm>
              <a:off x="912" y="1920"/>
              <a:ext cx="432" cy="4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93" name="Rectangle 29"/>
            <p:cNvSpPr>
              <a:spLocks noChangeArrowheads="1"/>
            </p:cNvSpPr>
            <p:nvPr/>
          </p:nvSpPr>
          <p:spPr bwMode="auto">
            <a:xfrm>
              <a:off x="1344" y="2352"/>
              <a:ext cx="432" cy="4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94" name="Rectangle 30"/>
            <p:cNvSpPr>
              <a:spLocks noChangeArrowheads="1"/>
            </p:cNvSpPr>
            <p:nvPr/>
          </p:nvSpPr>
          <p:spPr bwMode="auto">
            <a:xfrm>
              <a:off x="912" y="2784"/>
              <a:ext cx="432" cy="4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95" name="Rectangle 31"/>
            <p:cNvSpPr>
              <a:spLocks noChangeArrowheads="1"/>
            </p:cNvSpPr>
            <p:nvPr/>
          </p:nvSpPr>
          <p:spPr bwMode="auto">
            <a:xfrm>
              <a:off x="1344" y="3216"/>
              <a:ext cx="432" cy="4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96" name="Rectangle 32"/>
            <p:cNvSpPr>
              <a:spLocks noChangeArrowheads="1"/>
            </p:cNvSpPr>
            <p:nvPr/>
          </p:nvSpPr>
          <p:spPr bwMode="auto">
            <a:xfrm>
              <a:off x="1776" y="1920"/>
              <a:ext cx="432" cy="4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97" name="Rectangle 33"/>
            <p:cNvSpPr>
              <a:spLocks noChangeArrowheads="1"/>
            </p:cNvSpPr>
            <p:nvPr/>
          </p:nvSpPr>
          <p:spPr bwMode="auto">
            <a:xfrm>
              <a:off x="2208" y="2352"/>
              <a:ext cx="432" cy="4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98" name="Rectangle 34"/>
            <p:cNvSpPr>
              <a:spLocks noChangeArrowheads="1"/>
            </p:cNvSpPr>
            <p:nvPr/>
          </p:nvSpPr>
          <p:spPr bwMode="auto">
            <a:xfrm>
              <a:off x="1776" y="2784"/>
              <a:ext cx="432" cy="4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99" name="Rectangle 35"/>
            <p:cNvSpPr>
              <a:spLocks noChangeArrowheads="1"/>
            </p:cNvSpPr>
            <p:nvPr/>
          </p:nvSpPr>
          <p:spPr bwMode="auto">
            <a:xfrm>
              <a:off x="2208" y="3216"/>
              <a:ext cx="432" cy="4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00" name="Rectangle 36"/>
            <p:cNvSpPr>
              <a:spLocks noChangeArrowheads="1"/>
            </p:cNvSpPr>
            <p:nvPr/>
          </p:nvSpPr>
          <p:spPr bwMode="auto">
            <a:xfrm>
              <a:off x="2640" y="1920"/>
              <a:ext cx="432" cy="4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01" name="Rectangle 37"/>
            <p:cNvSpPr>
              <a:spLocks noChangeArrowheads="1"/>
            </p:cNvSpPr>
            <p:nvPr/>
          </p:nvSpPr>
          <p:spPr bwMode="auto">
            <a:xfrm>
              <a:off x="3072" y="2352"/>
              <a:ext cx="432" cy="4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02" name="Rectangle 38"/>
            <p:cNvSpPr>
              <a:spLocks noChangeArrowheads="1"/>
            </p:cNvSpPr>
            <p:nvPr/>
          </p:nvSpPr>
          <p:spPr bwMode="auto">
            <a:xfrm>
              <a:off x="2640" y="2784"/>
              <a:ext cx="432" cy="4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03" name="Rectangle 39"/>
            <p:cNvSpPr>
              <a:spLocks noChangeArrowheads="1"/>
            </p:cNvSpPr>
            <p:nvPr/>
          </p:nvSpPr>
          <p:spPr bwMode="auto">
            <a:xfrm>
              <a:off x="3072" y="3216"/>
              <a:ext cx="432" cy="4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04" name="Rectangle 40"/>
            <p:cNvSpPr>
              <a:spLocks noChangeArrowheads="1"/>
            </p:cNvSpPr>
            <p:nvPr/>
          </p:nvSpPr>
          <p:spPr bwMode="auto">
            <a:xfrm>
              <a:off x="3504" y="1920"/>
              <a:ext cx="432" cy="4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05" name="Rectangle 41"/>
            <p:cNvSpPr>
              <a:spLocks noChangeArrowheads="1"/>
            </p:cNvSpPr>
            <p:nvPr/>
          </p:nvSpPr>
          <p:spPr bwMode="auto">
            <a:xfrm>
              <a:off x="3936" y="2352"/>
              <a:ext cx="432" cy="4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06" name="Rectangle 42"/>
            <p:cNvSpPr>
              <a:spLocks noChangeArrowheads="1"/>
            </p:cNvSpPr>
            <p:nvPr/>
          </p:nvSpPr>
          <p:spPr bwMode="auto">
            <a:xfrm>
              <a:off x="3504" y="2784"/>
              <a:ext cx="432" cy="4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07" name="Rectangle 43"/>
            <p:cNvSpPr>
              <a:spLocks noChangeArrowheads="1"/>
            </p:cNvSpPr>
            <p:nvPr/>
          </p:nvSpPr>
          <p:spPr bwMode="auto">
            <a:xfrm>
              <a:off x="3936" y="3216"/>
              <a:ext cx="432" cy="4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08" name="Rectangle 44"/>
            <p:cNvSpPr>
              <a:spLocks noChangeArrowheads="1"/>
            </p:cNvSpPr>
            <p:nvPr/>
          </p:nvSpPr>
          <p:spPr bwMode="auto">
            <a:xfrm>
              <a:off x="912" y="192"/>
              <a:ext cx="3456" cy="3456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6910" name="Rectangle 4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noFill/>
          <a:ln/>
        </p:spPr>
        <p:txBody>
          <a:bodyPr/>
          <a:lstStyle/>
          <a:p>
            <a:r>
              <a:rPr lang="en-US" altLang="ko-KR">
                <a:ea typeface="굴림" charset="-127"/>
              </a:rPr>
              <a:t>Chess and induction</a:t>
            </a:r>
          </a:p>
        </p:txBody>
      </p:sp>
      <p:pic>
        <p:nvPicPr>
          <p:cNvPr id="36911" name="Picture 47" descr="knigh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048000"/>
            <a:ext cx="468313" cy="676275"/>
          </a:xfrm>
          <a:prstGeom prst="rect">
            <a:avLst/>
          </a:prstGeom>
          <a:noFill/>
        </p:spPr>
      </p:pic>
      <p:grpSp>
        <p:nvGrpSpPr>
          <p:cNvPr id="4" name="Group 112"/>
          <p:cNvGrpSpPr>
            <a:grpSpLocks/>
          </p:cNvGrpSpPr>
          <p:nvPr/>
        </p:nvGrpSpPr>
        <p:grpSpPr bwMode="auto">
          <a:xfrm>
            <a:off x="1752600" y="1676400"/>
            <a:ext cx="3429000" cy="3429000"/>
            <a:chOff x="1584" y="1200"/>
            <a:chExt cx="2160" cy="2160"/>
          </a:xfrm>
        </p:grpSpPr>
        <p:sp>
          <p:nvSpPr>
            <p:cNvPr id="36968" name="Rectangle 104"/>
            <p:cNvSpPr>
              <a:spLocks noChangeArrowheads="1"/>
            </p:cNvSpPr>
            <p:nvPr/>
          </p:nvSpPr>
          <p:spPr bwMode="auto">
            <a:xfrm>
              <a:off x="2016" y="1200"/>
              <a:ext cx="432" cy="432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000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69" name="Rectangle 105"/>
            <p:cNvSpPr>
              <a:spLocks noChangeArrowheads="1"/>
            </p:cNvSpPr>
            <p:nvPr/>
          </p:nvSpPr>
          <p:spPr bwMode="auto">
            <a:xfrm>
              <a:off x="1584" y="1632"/>
              <a:ext cx="432" cy="432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000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70" name="Rectangle 106"/>
            <p:cNvSpPr>
              <a:spLocks noChangeArrowheads="1"/>
            </p:cNvSpPr>
            <p:nvPr/>
          </p:nvSpPr>
          <p:spPr bwMode="auto">
            <a:xfrm>
              <a:off x="2016" y="2928"/>
              <a:ext cx="432" cy="432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000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71" name="Rectangle 107"/>
            <p:cNvSpPr>
              <a:spLocks noChangeArrowheads="1"/>
            </p:cNvSpPr>
            <p:nvPr/>
          </p:nvSpPr>
          <p:spPr bwMode="auto">
            <a:xfrm>
              <a:off x="1584" y="2496"/>
              <a:ext cx="432" cy="432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000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72" name="Rectangle 108"/>
            <p:cNvSpPr>
              <a:spLocks noChangeArrowheads="1"/>
            </p:cNvSpPr>
            <p:nvPr/>
          </p:nvSpPr>
          <p:spPr bwMode="auto">
            <a:xfrm>
              <a:off x="2880" y="1200"/>
              <a:ext cx="432" cy="432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000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73" name="Rectangle 109"/>
            <p:cNvSpPr>
              <a:spLocks noChangeArrowheads="1"/>
            </p:cNvSpPr>
            <p:nvPr/>
          </p:nvSpPr>
          <p:spPr bwMode="auto">
            <a:xfrm>
              <a:off x="3312" y="1632"/>
              <a:ext cx="432" cy="432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000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74" name="Rectangle 110"/>
            <p:cNvSpPr>
              <a:spLocks noChangeArrowheads="1"/>
            </p:cNvSpPr>
            <p:nvPr/>
          </p:nvSpPr>
          <p:spPr bwMode="auto">
            <a:xfrm>
              <a:off x="2880" y="2928"/>
              <a:ext cx="432" cy="432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000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75" name="Rectangle 111"/>
            <p:cNvSpPr>
              <a:spLocks noChangeArrowheads="1"/>
            </p:cNvSpPr>
            <p:nvPr/>
          </p:nvSpPr>
          <p:spPr bwMode="auto">
            <a:xfrm>
              <a:off x="3312" y="2496"/>
              <a:ext cx="432" cy="432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000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6982" name="Text Box 118"/>
          <p:cNvSpPr txBox="1">
            <a:spLocks noChangeArrowheads="1"/>
          </p:cNvSpPr>
          <p:nvPr/>
        </p:nvSpPr>
        <p:spPr bwMode="auto">
          <a:xfrm>
            <a:off x="0" y="762000"/>
            <a:ext cx="311150" cy="5591175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250000"/>
              </a:lnSpc>
            </a:pPr>
            <a:r>
              <a:rPr lang="en-US" altLang="ko-KR">
                <a:ea typeface="굴림" charset="-127"/>
              </a:rPr>
              <a:t>7</a:t>
            </a:r>
          </a:p>
          <a:p>
            <a:pPr algn="ctr" eaLnBrk="0" hangingPunct="0">
              <a:lnSpc>
                <a:spcPct val="250000"/>
              </a:lnSpc>
            </a:pPr>
            <a:r>
              <a:rPr lang="en-US" altLang="ko-KR">
                <a:ea typeface="굴림" charset="-127"/>
              </a:rPr>
              <a:t>6</a:t>
            </a:r>
          </a:p>
          <a:p>
            <a:pPr algn="ctr" eaLnBrk="0" hangingPunct="0">
              <a:lnSpc>
                <a:spcPct val="250000"/>
              </a:lnSpc>
            </a:pPr>
            <a:r>
              <a:rPr lang="en-US" altLang="ko-KR">
                <a:ea typeface="굴림" charset="-127"/>
              </a:rPr>
              <a:t>5</a:t>
            </a:r>
          </a:p>
          <a:p>
            <a:pPr algn="ctr" eaLnBrk="0" hangingPunct="0">
              <a:lnSpc>
                <a:spcPct val="250000"/>
              </a:lnSpc>
            </a:pPr>
            <a:r>
              <a:rPr lang="en-US" altLang="ko-KR">
                <a:ea typeface="굴림" charset="-127"/>
              </a:rPr>
              <a:t>4</a:t>
            </a:r>
          </a:p>
          <a:p>
            <a:pPr algn="ctr" eaLnBrk="0" hangingPunct="0">
              <a:lnSpc>
                <a:spcPct val="250000"/>
              </a:lnSpc>
            </a:pPr>
            <a:r>
              <a:rPr lang="en-US" altLang="ko-KR">
                <a:ea typeface="굴림" charset="-127"/>
              </a:rPr>
              <a:t>3</a:t>
            </a:r>
          </a:p>
          <a:p>
            <a:pPr algn="ctr" eaLnBrk="0" hangingPunct="0">
              <a:lnSpc>
                <a:spcPct val="250000"/>
              </a:lnSpc>
            </a:pPr>
            <a:r>
              <a:rPr lang="en-US" altLang="ko-KR">
                <a:ea typeface="굴림" charset="-127"/>
              </a:rPr>
              <a:t>2</a:t>
            </a:r>
          </a:p>
          <a:p>
            <a:pPr algn="ctr" eaLnBrk="0" hangingPunct="0">
              <a:lnSpc>
                <a:spcPct val="250000"/>
              </a:lnSpc>
            </a:pPr>
            <a:r>
              <a:rPr lang="en-US" altLang="ko-KR">
                <a:ea typeface="굴림" charset="-127"/>
              </a:rPr>
              <a:t>1</a:t>
            </a:r>
          </a:p>
          <a:p>
            <a:pPr algn="ctr" eaLnBrk="0" hangingPunct="0">
              <a:lnSpc>
                <a:spcPct val="250000"/>
              </a:lnSpc>
            </a:pPr>
            <a:r>
              <a:rPr lang="en-US" altLang="ko-KR">
                <a:ea typeface="굴림" charset="-127"/>
              </a:rPr>
              <a:t>0</a:t>
            </a:r>
          </a:p>
        </p:txBody>
      </p:sp>
      <p:sp>
        <p:nvSpPr>
          <p:cNvPr id="36983" name="Text Box 119"/>
          <p:cNvSpPr txBox="1">
            <a:spLocks noChangeArrowheads="1"/>
          </p:cNvSpPr>
          <p:nvPr/>
        </p:nvSpPr>
        <p:spPr bwMode="auto">
          <a:xfrm>
            <a:off x="381000" y="6491288"/>
            <a:ext cx="5612434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dirty="0">
                <a:ea typeface="굴림" charset="-127"/>
              </a:rPr>
              <a:t>   </a:t>
            </a:r>
            <a:r>
              <a:rPr lang="en-US" altLang="ko-KR" dirty="0" smtClean="0">
                <a:ea typeface="굴림" charset="-127"/>
              </a:rPr>
              <a:t>0       </a:t>
            </a:r>
            <a:r>
              <a:rPr lang="en-US" altLang="ko-KR" dirty="0">
                <a:ea typeface="굴림" charset="-127"/>
              </a:rPr>
              <a:t>1  </a:t>
            </a:r>
            <a:r>
              <a:rPr lang="en-US" altLang="ko-KR" dirty="0" smtClean="0">
                <a:ea typeface="굴림" charset="-127"/>
              </a:rPr>
              <a:t>     </a:t>
            </a:r>
            <a:r>
              <a:rPr lang="en-US" altLang="ko-KR" dirty="0">
                <a:ea typeface="굴림" charset="-127"/>
              </a:rPr>
              <a:t>2     </a:t>
            </a:r>
            <a:r>
              <a:rPr lang="en-US" altLang="ko-KR" dirty="0" smtClean="0">
                <a:ea typeface="굴림" charset="-127"/>
              </a:rPr>
              <a:t>  </a:t>
            </a:r>
            <a:r>
              <a:rPr lang="en-US" altLang="ko-KR" dirty="0">
                <a:ea typeface="굴림" charset="-127"/>
              </a:rPr>
              <a:t>3   </a:t>
            </a:r>
            <a:r>
              <a:rPr lang="en-US" altLang="ko-KR" dirty="0" smtClean="0">
                <a:ea typeface="굴림" charset="-127"/>
              </a:rPr>
              <a:t>    </a:t>
            </a:r>
            <a:r>
              <a:rPr lang="en-US" altLang="ko-KR" dirty="0">
                <a:ea typeface="굴림" charset="-127"/>
              </a:rPr>
              <a:t>4     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en-US" altLang="ko-KR" dirty="0">
                <a:ea typeface="굴림" charset="-127"/>
              </a:rPr>
              <a:t>5       </a:t>
            </a:r>
            <a:r>
              <a:rPr lang="en-US" altLang="ko-KR" dirty="0" smtClean="0">
                <a:ea typeface="굴림" charset="-127"/>
              </a:rPr>
              <a:t>6        </a:t>
            </a:r>
            <a:r>
              <a:rPr lang="en-US" altLang="ko-KR" dirty="0">
                <a:ea typeface="굴림" charset="-127"/>
              </a:rPr>
              <a:t>7</a:t>
            </a:r>
          </a:p>
        </p:txBody>
      </p:sp>
      <p:sp>
        <p:nvSpPr>
          <p:cNvPr id="36984" name="Text Box 120"/>
          <p:cNvSpPr txBox="1">
            <a:spLocks noChangeArrowheads="1"/>
          </p:cNvSpPr>
          <p:nvPr/>
        </p:nvSpPr>
        <p:spPr bwMode="auto">
          <a:xfrm>
            <a:off x="6067425" y="990600"/>
            <a:ext cx="2771775" cy="4924425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just" eaLnBrk="0" hangingPunct="0"/>
            <a:r>
              <a:rPr lang="en-US" altLang="ko-KR" sz="1600" dirty="0">
                <a:ea typeface="굴림" charset="-127"/>
              </a:rPr>
              <a:t>Can the knight reach any square in a finite number of moves?</a:t>
            </a:r>
          </a:p>
          <a:p>
            <a:pPr algn="just" eaLnBrk="0" hangingPunct="0"/>
            <a:endParaRPr lang="en-US" altLang="ko-KR" sz="1600" dirty="0">
              <a:ea typeface="굴림" charset="-127"/>
            </a:endParaRPr>
          </a:p>
          <a:p>
            <a:pPr algn="just" eaLnBrk="0" hangingPunct="0"/>
            <a:r>
              <a:rPr lang="en-US" altLang="ko-KR" sz="1600" dirty="0">
                <a:ea typeface="굴림" charset="-127"/>
              </a:rPr>
              <a:t>Show that the knight can reach any square (</a:t>
            </a:r>
            <a:r>
              <a:rPr lang="en-US" altLang="ko-KR" sz="1600" i="1" dirty="0" err="1">
                <a:ea typeface="굴림" charset="-127"/>
              </a:rPr>
              <a:t>i</a:t>
            </a:r>
            <a:r>
              <a:rPr lang="en-US" altLang="ko-KR" sz="1600" dirty="0">
                <a:ea typeface="굴림" charset="-127"/>
              </a:rPr>
              <a:t>, </a:t>
            </a:r>
            <a:r>
              <a:rPr lang="en-US" altLang="ko-KR" sz="1600" i="1" dirty="0">
                <a:ea typeface="굴림" charset="-127"/>
              </a:rPr>
              <a:t>j</a:t>
            </a:r>
            <a:r>
              <a:rPr lang="en-US" altLang="ko-KR" sz="1600" dirty="0">
                <a:ea typeface="굴림" charset="-127"/>
              </a:rPr>
              <a:t>) for which </a:t>
            </a:r>
            <a:r>
              <a:rPr lang="en-US" altLang="ko-KR" sz="1600" i="1" dirty="0" err="1">
                <a:ea typeface="굴림" charset="-127"/>
              </a:rPr>
              <a:t>i</a:t>
            </a:r>
            <a:r>
              <a:rPr lang="en-US" altLang="ko-KR" sz="1600" dirty="0" err="1">
                <a:ea typeface="굴림" charset="-127"/>
              </a:rPr>
              <a:t>+</a:t>
            </a:r>
            <a:r>
              <a:rPr lang="en-US" altLang="ko-KR" sz="1600" i="1" dirty="0" err="1">
                <a:ea typeface="굴림" charset="-127"/>
              </a:rPr>
              <a:t>j</a:t>
            </a:r>
            <a:r>
              <a:rPr lang="en-US" altLang="ko-KR" sz="1600" dirty="0">
                <a:ea typeface="굴림" charset="-127"/>
              </a:rPr>
              <a:t>=</a:t>
            </a:r>
            <a:r>
              <a:rPr lang="en-US" altLang="ko-KR" sz="1600" i="1" dirty="0">
                <a:ea typeface="굴림" charset="-127"/>
              </a:rPr>
              <a:t>k</a:t>
            </a:r>
            <a:r>
              <a:rPr lang="en-US" altLang="ko-KR" sz="1600" dirty="0">
                <a:ea typeface="굴림" charset="-127"/>
              </a:rPr>
              <a:t> where </a:t>
            </a:r>
            <a:r>
              <a:rPr lang="en-US" altLang="ko-KR" sz="1600" i="1" dirty="0">
                <a:ea typeface="굴림" charset="-127"/>
              </a:rPr>
              <a:t>k</a:t>
            </a:r>
            <a:r>
              <a:rPr lang="en-US" altLang="ko-KR" sz="1600" dirty="0">
                <a:ea typeface="굴림" charset="-127"/>
              </a:rPr>
              <a:t> &gt; 1.</a:t>
            </a:r>
          </a:p>
          <a:p>
            <a:pPr algn="just" eaLnBrk="0" hangingPunct="0"/>
            <a:endParaRPr lang="en-US" altLang="ko-KR" sz="1600" dirty="0">
              <a:ea typeface="굴림" charset="-127"/>
            </a:endParaRPr>
          </a:p>
          <a:p>
            <a:pPr algn="just" eaLnBrk="0" hangingPunct="0"/>
            <a:r>
              <a:rPr lang="en-US" altLang="ko-KR" sz="1600" dirty="0">
                <a:ea typeface="굴림" charset="-127"/>
              </a:rPr>
              <a:t>Base case: </a:t>
            </a:r>
            <a:r>
              <a:rPr lang="en-US" altLang="ko-KR" sz="1600" i="1" dirty="0">
                <a:ea typeface="굴림" charset="-127"/>
              </a:rPr>
              <a:t>k</a:t>
            </a:r>
            <a:r>
              <a:rPr lang="en-US" altLang="ko-KR" sz="1600" dirty="0">
                <a:ea typeface="굴림" charset="-127"/>
              </a:rPr>
              <a:t> = 2</a:t>
            </a:r>
          </a:p>
          <a:p>
            <a:pPr algn="just" eaLnBrk="0" hangingPunct="0"/>
            <a:endParaRPr lang="en-US" altLang="ko-KR" sz="1600" dirty="0">
              <a:ea typeface="굴림" charset="-127"/>
            </a:endParaRPr>
          </a:p>
          <a:p>
            <a:pPr algn="just" eaLnBrk="0" hangingPunct="0"/>
            <a:r>
              <a:rPr lang="en-US" altLang="ko-KR" sz="1600" dirty="0">
                <a:ea typeface="굴림" charset="-127"/>
              </a:rPr>
              <a:t>Inductive hypothesis: assume the knight can reach any square (</a:t>
            </a:r>
            <a:r>
              <a:rPr lang="en-US" altLang="ko-KR" sz="1600" i="1" dirty="0" err="1">
                <a:ea typeface="굴림" charset="-127"/>
              </a:rPr>
              <a:t>i</a:t>
            </a:r>
            <a:r>
              <a:rPr lang="en-US" altLang="ko-KR" sz="1600" dirty="0">
                <a:ea typeface="굴림" charset="-127"/>
              </a:rPr>
              <a:t>, </a:t>
            </a:r>
            <a:r>
              <a:rPr lang="en-US" altLang="ko-KR" sz="1600" i="1" dirty="0">
                <a:ea typeface="굴림" charset="-127"/>
              </a:rPr>
              <a:t>j</a:t>
            </a:r>
            <a:r>
              <a:rPr lang="en-US" altLang="ko-KR" sz="1600" dirty="0">
                <a:ea typeface="굴림" charset="-127"/>
              </a:rPr>
              <a:t>) for which </a:t>
            </a:r>
            <a:r>
              <a:rPr lang="en-US" altLang="ko-KR" sz="1600" i="1" dirty="0" err="1">
                <a:ea typeface="굴림" charset="-127"/>
              </a:rPr>
              <a:t>i</a:t>
            </a:r>
            <a:r>
              <a:rPr lang="en-US" altLang="ko-KR" sz="1600" dirty="0" err="1">
                <a:ea typeface="굴림" charset="-127"/>
              </a:rPr>
              <a:t>+</a:t>
            </a:r>
            <a:r>
              <a:rPr lang="en-US" altLang="ko-KR" sz="1600" i="1" dirty="0" err="1">
                <a:ea typeface="굴림" charset="-127"/>
              </a:rPr>
              <a:t>j</a:t>
            </a:r>
            <a:r>
              <a:rPr lang="en-US" altLang="ko-KR" sz="1600" dirty="0">
                <a:ea typeface="굴림" charset="-127"/>
              </a:rPr>
              <a:t>=</a:t>
            </a:r>
            <a:r>
              <a:rPr lang="en-US" altLang="ko-KR" sz="1600" i="1" dirty="0">
                <a:ea typeface="굴림" charset="-127"/>
              </a:rPr>
              <a:t>k</a:t>
            </a:r>
            <a:r>
              <a:rPr lang="en-US" altLang="ko-KR" sz="1600" dirty="0">
                <a:ea typeface="굴림" charset="-127"/>
              </a:rPr>
              <a:t> where </a:t>
            </a:r>
            <a:r>
              <a:rPr lang="en-US" altLang="ko-KR" sz="1600" i="1" dirty="0">
                <a:ea typeface="굴림" charset="-127"/>
              </a:rPr>
              <a:t>k</a:t>
            </a:r>
            <a:r>
              <a:rPr lang="en-US" altLang="ko-KR" sz="1600" dirty="0">
                <a:ea typeface="굴림" charset="-127"/>
              </a:rPr>
              <a:t> &gt; 1.</a:t>
            </a:r>
          </a:p>
          <a:p>
            <a:pPr algn="just" eaLnBrk="0" hangingPunct="0"/>
            <a:endParaRPr lang="en-US" altLang="ko-KR" sz="1600" dirty="0">
              <a:ea typeface="굴림" charset="-127"/>
            </a:endParaRPr>
          </a:p>
          <a:p>
            <a:pPr algn="just" eaLnBrk="0" hangingPunct="0"/>
            <a:r>
              <a:rPr lang="en-US" altLang="ko-KR" sz="1600" dirty="0">
                <a:ea typeface="굴림" charset="-127"/>
              </a:rPr>
              <a:t>Inductive step: show the knight can reach any square (</a:t>
            </a:r>
            <a:r>
              <a:rPr lang="en-US" altLang="ko-KR" sz="1600" i="1" dirty="0" err="1">
                <a:ea typeface="굴림" charset="-127"/>
              </a:rPr>
              <a:t>i</a:t>
            </a:r>
            <a:r>
              <a:rPr lang="en-US" altLang="ko-KR" sz="1600" dirty="0">
                <a:ea typeface="굴림" charset="-127"/>
              </a:rPr>
              <a:t>, </a:t>
            </a:r>
            <a:r>
              <a:rPr lang="en-US" altLang="ko-KR" sz="1600" i="1" dirty="0">
                <a:ea typeface="굴림" charset="-127"/>
              </a:rPr>
              <a:t>j</a:t>
            </a:r>
            <a:r>
              <a:rPr lang="en-US" altLang="ko-KR" sz="1600" dirty="0">
                <a:ea typeface="굴림" charset="-127"/>
              </a:rPr>
              <a:t>) for which </a:t>
            </a:r>
            <a:r>
              <a:rPr lang="en-US" altLang="ko-KR" sz="1600" i="1" dirty="0" err="1">
                <a:ea typeface="굴림" charset="-127"/>
              </a:rPr>
              <a:t>i</a:t>
            </a:r>
            <a:r>
              <a:rPr lang="en-US" altLang="ko-KR" sz="1600" dirty="0" err="1">
                <a:ea typeface="굴림" charset="-127"/>
              </a:rPr>
              <a:t>+</a:t>
            </a:r>
            <a:r>
              <a:rPr lang="en-US" altLang="ko-KR" sz="1600" i="1" dirty="0" err="1">
                <a:ea typeface="굴림" charset="-127"/>
              </a:rPr>
              <a:t>j</a:t>
            </a:r>
            <a:r>
              <a:rPr lang="en-US" altLang="ko-KR" sz="1600" dirty="0">
                <a:ea typeface="굴림" charset="-127"/>
              </a:rPr>
              <a:t>=</a:t>
            </a:r>
            <a:r>
              <a:rPr lang="en-US" altLang="ko-KR" sz="1600" i="1" dirty="0">
                <a:ea typeface="굴림" charset="-127"/>
              </a:rPr>
              <a:t>k</a:t>
            </a:r>
            <a:r>
              <a:rPr lang="en-US" altLang="ko-KR" sz="1600" dirty="0">
                <a:ea typeface="굴림" charset="-127"/>
              </a:rPr>
              <a:t>+1 where </a:t>
            </a:r>
            <a:r>
              <a:rPr lang="en-US" altLang="ko-KR" sz="1600" i="1" dirty="0">
                <a:ea typeface="굴림" charset="-127"/>
              </a:rPr>
              <a:t>k</a:t>
            </a:r>
            <a:r>
              <a:rPr lang="en-US" altLang="ko-KR" sz="1600" dirty="0">
                <a:ea typeface="굴림" charset="-127"/>
              </a:rPr>
              <a:t> &gt; 1.</a:t>
            </a:r>
          </a:p>
        </p:txBody>
      </p:sp>
      <p:sp>
        <p:nvSpPr>
          <p:cNvPr id="36985" name="Rectangle 121"/>
          <p:cNvSpPr>
            <a:spLocks noChangeArrowheads="1"/>
          </p:cNvSpPr>
          <p:nvPr/>
        </p:nvSpPr>
        <p:spPr bwMode="auto">
          <a:xfrm>
            <a:off x="381000" y="4419600"/>
            <a:ext cx="685800" cy="685800"/>
          </a:xfrm>
          <a:prstGeom prst="rect">
            <a:avLst/>
          </a:prstGeom>
          <a:solidFill>
            <a:srgbClr val="FF6600"/>
          </a:solidFill>
          <a:ln w="9525" algn="ctr">
            <a:solidFill>
              <a:srgbClr val="000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986" name="Rectangle 122"/>
          <p:cNvSpPr>
            <a:spLocks noChangeArrowheads="1"/>
          </p:cNvSpPr>
          <p:nvPr/>
        </p:nvSpPr>
        <p:spPr bwMode="auto">
          <a:xfrm>
            <a:off x="381000" y="5105400"/>
            <a:ext cx="685800" cy="685800"/>
          </a:xfrm>
          <a:prstGeom prst="rect">
            <a:avLst/>
          </a:prstGeom>
          <a:solidFill>
            <a:srgbClr val="FF6600"/>
          </a:solidFill>
          <a:ln w="9525" algn="ctr">
            <a:solidFill>
              <a:srgbClr val="000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987" name="Rectangle 123"/>
          <p:cNvSpPr>
            <a:spLocks noChangeArrowheads="1"/>
          </p:cNvSpPr>
          <p:nvPr/>
        </p:nvSpPr>
        <p:spPr bwMode="auto">
          <a:xfrm>
            <a:off x="1066800" y="5105400"/>
            <a:ext cx="685800" cy="685800"/>
          </a:xfrm>
          <a:prstGeom prst="rect">
            <a:avLst/>
          </a:prstGeom>
          <a:solidFill>
            <a:srgbClr val="FF6600"/>
          </a:solidFill>
          <a:ln w="9525" algn="ctr">
            <a:solidFill>
              <a:srgbClr val="000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988" name="Rectangle 124"/>
          <p:cNvSpPr>
            <a:spLocks noChangeArrowheads="1"/>
          </p:cNvSpPr>
          <p:nvPr/>
        </p:nvSpPr>
        <p:spPr bwMode="auto">
          <a:xfrm>
            <a:off x="1066800" y="5791200"/>
            <a:ext cx="685800" cy="685800"/>
          </a:xfrm>
          <a:prstGeom prst="rect">
            <a:avLst/>
          </a:prstGeom>
          <a:solidFill>
            <a:srgbClr val="FF6600"/>
          </a:solidFill>
          <a:ln w="9525" algn="ctr">
            <a:solidFill>
              <a:srgbClr val="000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989" name="Rectangle 125"/>
          <p:cNvSpPr>
            <a:spLocks noChangeArrowheads="1"/>
          </p:cNvSpPr>
          <p:nvPr/>
        </p:nvSpPr>
        <p:spPr bwMode="auto">
          <a:xfrm>
            <a:off x="1752600" y="5791200"/>
            <a:ext cx="685800" cy="685800"/>
          </a:xfrm>
          <a:prstGeom prst="rect">
            <a:avLst/>
          </a:prstGeom>
          <a:solidFill>
            <a:srgbClr val="FF6600"/>
          </a:solidFill>
          <a:ln w="9525" algn="ctr">
            <a:solidFill>
              <a:srgbClr val="000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990" name="Rectangle 126"/>
          <p:cNvSpPr>
            <a:spLocks noChangeArrowheads="1"/>
          </p:cNvSpPr>
          <p:nvPr/>
        </p:nvSpPr>
        <p:spPr bwMode="auto">
          <a:xfrm>
            <a:off x="381000" y="5791200"/>
            <a:ext cx="685800" cy="685800"/>
          </a:xfrm>
          <a:prstGeom prst="rect">
            <a:avLst/>
          </a:prstGeom>
          <a:solidFill>
            <a:srgbClr val="FF6600"/>
          </a:solidFill>
          <a:ln w="9525" algn="ctr">
            <a:solidFill>
              <a:srgbClr val="000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36981" name="Picture 117" descr="knigh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791200"/>
            <a:ext cx="468313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87"/>
          <p:cNvGrpSpPr>
            <a:grpSpLocks/>
          </p:cNvGrpSpPr>
          <p:nvPr/>
        </p:nvGrpSpPr>
        <p:grpSpPr bwMode="auto">
          <a:xfrm>
            <a:off x="685800" y="4724400"/>
            <a:ext cx="1371600" cy="1447800"/>
            <a:chOff x="432" y="2976"/>
            <a:chExt cx="864" cy="912"/>
          </a:xfrm>
        </p:grpSpPr>
        <p:grpSp>
          <p:nvGrpSpPr>
            <p:cNvPr id="6" name="Group 177"/>
            <p:cNvGrpSpPr>
              <a:grpSpLocks/>
            </p:cNvGrpSpPr>
            <p:nvPr/>
          </p:nvGrpSpPr>
          <p:grpSpPr bwMode="auto">
            <a:xfrm rot="5400000">
              <a:off x="720" y="3312"/>
              <a:ext cx="384" cy="768"/>
              <a:chOff x="2208" y="1440"/>
              <a:chExt cx="384" cy="768"/>
            </a:xfrm>
          </p:grpSpPr>
          <p:sp>
            <p:nvSpPr>
              <p:cNvPr id="37042" name="Line 178"/>
              <p:cNvSpPr>
                <a:spLocks noChangeShapeType="1"/>
              </p:cNvSpPr>
              <p:nvPr/>
            </p:nvSpPr>
            <p:spPr bwMode="auto">
              <a:xfrm>
                <a:off x="2208" y="1440"/>
                <a:ext cx="384" cy="0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 type="triangle" w="lg" len="lg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43" name="Line 179"/>
              <p:cNvSpPr>
                <a:spLocks noChangeShapeType="1"/>
              </p:cNvSpPr>
              <p:nvPr/>
            </p:nvSpPr>
            <p:spPr bwMode="auto">
              <a:xfrm>
                <a:off x="2592" y="1440"/>
                <a:ext cx="0" cy="768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7" name="Group 180"/>
            <p:cNvGrpSpPr>
              <a:grpSpLocks/>
            </p:cNvGrpSpPr>
            <p:nvPr/>
          </p:nvGrpSpPr>
          <p:grpSpPr bwMode="auto">
            <a:xfrm rot="21600000">
              <a:off x="528" y="2976"/>
              <a:ext cx="720" cy="336"/>
              <a:chOff x="1776" y="1872"/>
              <a:chExt cx="720" cy="336"/>
            </a:xfrm>
          </p:grpSpPr>
          <p:sp>
            <p:nvSpPr>
              <p:cNvPr id="37045" name="Line 181"/>
              <p:cNvSpPr>
                <a:spLocks noChangeShapeType="1"/>
              </p:cNvSpPr>
              <p:nvPr/>
            </p:nvSpPr>
            <p:spPr bwMode="auto">
              <a:xfrm>
                <a:off x="2496" y="1872"/>
                <a:ext cx="0" cy="336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46" name="Line 182"/>
              <p:cNvSpPr>
                <a:spLocks noChangeShapeType="1"/>
              </p:cNvSpPr>
              <p:nvPr/>
            </p:nvSpPr>
            <p:spPr bwMode="auto">
              <a:xfrm flipV="1">
                <a:off x="1776" y="1872"/>
                <a:ext cx="720" cy="0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 type="triangle" w="lg" len="lg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8" name="Group 183"/>
            <p:cNvGrpSpPr>
              <a:grpSpLocks/>
            </p:cNvGrpSpPr>
            <p:nvPr/>
          </p:nvGrpSpPr>
          <p:grpSpPr bwMode="auto">
            <a:xfrm rot="32400000">
              <a:off x="432" y="3024"/>
              <a:ext cx="384" cy="768"/>
              <a:chOff x="2208" y="1440"/>
              <a:chExt cx="384" cy="768"/>
            </a:xfrm>
          </p:grpSpPr>
          <p:sp>
            <p:nvSpPr>
              <p:cNvPr id="37048" name="Line 184"/>
              <p:cNvSpPr>
                <a:spLocks noChangeShapeType="1"/>
              </p:cNvSpPr>
              <p:nvPr/>
            </p:nvSpPr>
            <p:spPr bwMode="auto">
              <a:xfrm>
                <a:off x="2208" y="1440"/>
                <a:ext cx="384" cy="0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 type="triangle" w="lg" len="lg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49" name="Line 185"/>
              <p:cNvSpPr>
                <a:spLocks noChangeShapeType="1"/>
              </p:cNvSpPr>
              <p:nvPr/>
            </p:nvSpPr>
            <p:spPr bwMode="auto">
              <a:xfrm>
                <a:off x="2592" y="1440"/>
                <a:ext cx="0" cy="768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9" name="Group 197"/>
          <p:cNvGrpSpPr>
            <a:grpSpLocks/>
          </p:cNvGrpSpPr>
          <p:nvPr/>
        </p:nvGrpSpPr>
        <p:grpSpPr bwMode="auto">
          <a:xfrm>
            <a:off x="609600" y="4800600"/>
            <a:ext cx="1524000" cy="1371600"/>
            <a:chOff x="384" y="3024"/>
            <a:chExt cx="960" cy="864"/>
          </a:xfrm>
        </p:grpSpPr>
        <p:grpSp>
          <p:nvGrpSpPr>
            <p:cNvPr id="10" name="Group 188"/>
            <p:cNvGrpSpPr>
              <a:grpSpLocks/>
            </p:cNvGrpSpPr>
            <p:nvPr/>
          </p:nvGrpSpPr>
          <p:grpSpPr bwMode="auto">
            <a:xfrm rot="21600000">
              <a:off x="480" y="3024"/>
              <a:ext cx="432" cy="768"/>
              <a:chOff x="2688" y="1440"/>
              <a:chExt cx="432" cy="768"/>
            </a:xfrm>
          </p:grpSpPr>
          <p:sp>
            <p:nvSpPr>
              <p:cNvPr id="37053" name="Line 189"/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432" cy="0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 type="triangl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54" name="Line 190"/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0" cy="768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" name="Group 191"/>
            <p:cNvGrpSpPr>
              <a:grpSpLocks/>
            </p:cNvGrpSpPr>
            <p:nvPr/>
          </p:nvGrpSpPr>
          <p:grpSpPr bwMode="auto">
            <a:xfrm rot="5400000">
              <a:off x="816" y="3216"/>
              <a:ext cx="720" cy="336"/>
              <a:chOff x="2832" y="1776"/>
              <a:chExt cx="720" cy="336"/>
            </a:xfrm>
          </p:grpSpPr>
          <p:sp>
            <p:nvSpPr>
              <p:cNvPr id="37056" name="Line 192"/>
              <p:cNvSpPr>
                <a:spLocks noChangeShapeType="1"/>
              </p:cNvSpPr>
              <p:nvPr/>
            </p:nvSpPr>
            <p:spPr bwMode="auto">
              <a:xfrm>
                <a:off x="2832" y="1776"/>
                <a:ext cx="0" cy="336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57" name="Line 193"/>
              <p:cNvSpPr>
                <a:spLocks noChangeShapeType="1"/>
              </p:cNvSpPr>
              <p:nvPr/>
            </p:nvSpPr>
            <p:spPr bwMode="auto">
              <a:xfrm flipV="1">
                <a:off x="2832" y="1776"/>
                <a:ext cx="720" cy="0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 type="none" w="lg" len="lg"/>
                <a:tailEnd type="triangl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2" name="Group 194"/>
            <p:cNvGrpSpPr>
              <a:grpSpLocks/>
            </p:cNvGrpSpPr>
            <p:nvPr/>
          </p:nvGrpSpPr>
          <p:grpSpPr bwMode="auto">
            <a:xfrm rot="16200000">
              <a:off x="552" y="3288"/>
              <a:ext cx="432" cy="768"/>
              <a:chOff x="2688" y="1440"/>
              <a:chExt cx="432" cy="768"/>
            </a:xfrm>
          </p:grpSpPr>
          <p:sp>
            <p:nvSpPr>
              <p:cNvPr id="37059" name="Line 195"/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432" cy="0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 type="triangl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60" name="Line 196"/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0" cy="768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3" name="Group 227"/>
          <p:cNvGrpSpPr>
            <a:grpSpLocks/>
          </p:cNvGrpSpPr>
          <p:nvPr/>
        </p:nvGrpSpPr>
        <p:grpSpPr bwMode="auto">
          <a:xfrm>
            <a:off x="685800" y="4724400"/>
            <a:ext cx="1981200" cy="1524000"/>
            <a:chOff x="432" y="2976"/>
            <a:chExt cx="1248" cy="960"/>
          </a:xfrm>
        </p:grpSpPr>
        <p:grpSp>
          <p:nvGrpSpPr>
            <p:cNvPr id="14" name="Group 208"/>
            <p:cNvGrpSpPr>
              <a:grpSpLocks/>
            </p:cNvGrpSpPr>
            <p:nvPr/>
          </p:nvGrpSpPr>
          <p:grpSpPr bwMode="auto">
            <a:xfrm>
              <a:off x="432" y="3072"/>
              <a:ext cx="960" cy="864"/>
              <a:chOff x="384" y="3024"/>
              <a:chExt cx="960" cy="864"/>
            </a:xfrm>
          </p:grpSpPr>
          <p:grpSp>
            <p:nvGrpSpPr>
              <p:cNvPr id="15" name="Group 209"/>
              <p:cNvGrpSpPr>
                <a:grpSpLocks/>
              </p:cNvGrpSpPr>
              <p:nvPr/>
            </p:nvGrpSpPr>
            <p:grpSpPr bwMode="auto">
              <a:xfrm rot="21600000">
                <a:off x="480" y="3024"/>
                <a:ext cx="432" cy="768"/>
                <a:chOff x="2688" y="1440"/>
                <a:chExt cx="432" cy="768"/>
              </a:xfrm>
            </p:grpSpPr>
            <p:sp>
              <p:nvSpPr>
                <p:cNvPr id="37074" name="Line 210"/>
                <p:cNvSpPr>
                  <a:spLocks noChangeShapeType="1"/>
                </p:cNvSpPr>
                <p:nvPr/>
              </p:nvSpPr>
              <p:spPr bwMode="auto">
                <a:xfrm>
                  <a:off x="2688" y="1440"/>
                  <a:ext cx="432" cy="0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/>
                  <a:tailEnd type="triangle" w="lg" len="lg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7075" name="Line 211"/>
                <p:cNvSpPr>
                  <a:spLocks noChangeShapeType="1"/>
                </p:cNvSpPr>
                <p:nvPr/>
              </p:nvSpPr>
              <p:spPr bwMode="auto">
                <a:xfrm>
                  <a:off x="2688" y="1440"/>
                  <a:ext cx="0" cy="768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6" name="Group 212"/>
              <p:cNvGrpSpPr>
                <a:grpSpLocks/>
              </p:cNvGrpSpPr>
              <p:nvPr/>
            </p:nvGrpSpPr>
            <p:grpSpPr bwMode="auto">
              <a:xfrm rot="5400000">
                <a:off x="816" y="3216"/>
                <a:ext cx="720" cy="336"/>
                <a:chOff x="2832" y="1776"/>
                <a:chExt cx="720" cy="336"/>
              </a:xfrm>
            </p:grpSpPr>
            <p:sp>
              <p:nvSpPr>
                <p:cNvPr id="37077" name="Line 213"/>
                <p:cNvSpPr>
                  <a:spLocks noChangeShapeType="1"/>
                </p:cNvSpPr>
                <p:nvPr/>
              </p:nvSpPr>
              <p:spPr bwMode="auto">
                <a:xfrm>
                  <a:off x="2832" y="1776"/>
                  <a:ext cx="0" cy="336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7078" name="Line 214"/>
                <p:cNvSpPr>
                  <a:spLocks noChangeShapeType="1"/>
                </p:cNvSpPr>
                <p:nvPr/>
              </p:nvSpPr>
              <p:spPr bwMode="auto">
                <a:xfrm flipV="1">
                  <a:off x="2832" y="1776"/>
                  <a:ext cx="720" cy="0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lg" len="lg"/>
                  <a:tailEnd type="triangle" w="lg" len="lg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" name="Group 215"/>
              <p:cNvGrpSpPr>
                <a:grpSpLocks/>
              </p:cNvGrpSpPr>
              <p:nvPr/>
            </p:nvGrpSpPr>
            <p:grpSpPr bwMode="auto">
              <a:xfrm rot="16200000">
                <a:off x="552" y="3288"/>
                <a:ext cx="432" cy="768"/>
                <a:chOff x="2688" y="1440"/>
                <a:chExt cx="432" cy="768"/>
              </a:xfrm>
            </p:grpSpPr>
            <p:sp>
              <p:nvSpPr>
                <p:cNvPr id="37080" name="Line 216"/>
                <p:cNvSpPr>
                  <a:spLocks noChangeShapeType="1"/>
                </p:cNvSpPr>
                <p:nvPr/>
              </p:nvSpPr>
              <p:spPr bwMode="auto">
                <a:xfrm>
                  <a:off x="2688" y="1440"/>
                  <a:ext cx="432" cy="0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/>
                  <a:tailEnd type="triangle" w="lg" len="lg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7081" name="Line 217"/>
                <p:cNvSpPr>
                  <a:spLocks noChangeShapeType="1"/>
                </p:cNvSpPr>
                <p:nvPr/>
              </p:nvSpPr>
              <p:spPr bwMode="auto">
                <a:xfrm>
                  <a:off x="2688" y="1440"/>
                  <a:ext cx="0" cy="768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18" name="Group 218"/>
            <p:cNvGrpSpPr>
              <a:grpSpLocks/>
            </p:cNvGrpSpPr>
            <p:nvPr/>
          </p:nvGrpSpPr>
          <p:grpSpPr bwMode="auto">
            <a:xfrm rot="21600000">
              <a:off x="480" y="2976"/>
              <a:ext cx="720" cy="336"/>
              <a:chOff x="2832" y="1776"/>
              <a:chExt cx="720" cy="336"/>
            </a:xfrm>
          </p:grpSpPr>
          <p:sp>
            <p:nvSpPr>
              <p:cNvPr id="37083" name="Line 219"/>
              <p:cNvSpPr>
                <a:spLocks noChangeShapeType="1"/>
              </p:cNvSpPr>
              <p:nvPr/>
            </p:nvSpPr>
            <p:spPr bwMode="auto">
              <a:xfrm>
                <a:off x="2832" y="1776"/>
                <a:ext cx="0" cy="336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84" name="Line 220"/>
              <p:cNvSpPr>
                <a:spLocks noChangeShapeType="1"/>
              </p:cNvSpPr>
              <p:nvPr/>
            </p:nvSpPr>
            <p:spPr bwMode="auto">
              <a:xfrm flipV="1">
                <a:off x="2832" y="1776"/>
                <a:ext cx="720" cy="0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 type="none" w="lg" len="lg"/>
                <a:tailEnd type="triangl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9" name="Group 221"/>
            <p:cNvGrpSpPr>
              <a:grpSpLocks/>
            </p:cNvGrpSpPr>
            <p:nvPr/>
          </p:nvGrpSpPr>
          <p:grpSpPr bwMode="auto">
            <a:xfrm rot="5400000">
              <a:off x="1152" y="3168"/>
              <a:ext cx="720" cy="336"/>
              <a:chOff x="2832" y="1776"/>
              <a:chExt cx="720" cy="336"/>
            </a:xfrm>
          </p:grpSpPr>
          <p:sp>
            <p:nvSpPr>
              <p:cNvPr id="37086" name="Line 222"/>
              <p:cNvSpPr>
                <a:spLocks noChangeShapeType="1"/>
              </p:cNvSpPr>
              <p:nvPr/>
            </p:nvSpPr>
            <p:spPr bwMode="auto">
              <a:xfrm>
                <a:off x="2832" y="1776"/>
                <a:ext cx="0" cy="336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87" name="Line 223"/>
              <p:cNvSpPr>
                <a:spLocks noChangeShapeType="1"/>
              </p:cNvSpPr>
              <p:nvPr/>
            </p:nvSpPr>
            <p:spPr bwMode="auto">
              <a:xfrm flipV="1">
                <a:off x="2832" y="1776"/>
                <a:ext cx="720" cy="0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 type="none" w="lg" len="lg"/>
                <a:tailEnd type="triangl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0" name="Group 224"/>
            <p:cNvGrpSpPr>
              <a:grpSpLocks/>
            </p:cNvGrpSpPr>
            <p:nvPr/>
          </p:nvGrpSpPr>
          <p:grpSpPr bwMode="auto">
            <a:xfrm rot="16200000">
              <a:off x="1080" y="3240"/>
              <a:ext cx="432" cy="768"/>
              <a:chOff x="2688" y="1440"/>
              <a:chExt cx="432" cy="768"/>
            </a:xfrm>
          </p:grpSpPr>
          <p:sp>
            <p:nvSpPr>
              <p:cNvPr id="37089" name="Line 225"/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432" cy="0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 type="triangl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90" name="Line 226"/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0" cy="768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1" name="Group 232"/>
          <p:cNvGrpSpPr>
            <a:grpSpLocks/>
          </p:cNvGrpSpPr>
          <p:nvPr/>
        </p:nvGrpSpPr>
        <p:grpSpPr bwMode="auto">
          <a:xfrm>
            <a:off x="381000" y="3733800"/>
            <a:ext cx="2743200" cy="2743200"/>
            <a:chOff x="240" y="2352"/>
            <a:chExt cx="1728" cy="1728"/>
          </a:xfrm>
        </p:grpSpPr>
        <p:sp>
          <p:nvSpPr>
            <p:cNvPr id="37092" name="Rectangle 228"/>
            <p:cNvSpPr>
              <a:spLocks noChangeArrowheads="1"/>
            </p:cNvSpPr>
            <p:nvPr/>
          </p:nvSpPr>
          <p:spPr bwMode="auto">
            <a:xfrm>
              <a:off x="240" y="2352"/>
              <a:ext cx="432" cy="432"/>
            </a:xfrm>
            <a:prstGeom prst="rect">
              <a:avLst/>
            </a:prstGeom>
            <a:solidFill>
              <a:srgbClr val="FF6600"/>
            </a:solidFill>
            <a:ln w="9525" algn="ctr">
              <a:solidFill>
                <a:srgbClr val="000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093" name="Rectangle 229"/>
            <p:cNvSpPr>
              <a:spLocks noChangeArrowheads="1"/>
            </p:cNvSpPr>
            <p:nvPr/>
          </p:nvSpPr>
          <p:spPr bwMode="auto">
            <a:xfrm>
              <a:off x="672" y="2784"/>
              <a:ext cx="432" cy="432"/>
            </a:xfrm>
            <a:prstGeom prst="rect">
              <a:avLst/>
            </a:prstGeom>
            <a:solidFill>
              <a:srgbClr val="FF6600"/>
            </a:solidFill>
            <a:ln w="9525" algn="ctr">
              <a:solidFill>
                <a:srgbClr val="000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094" name="Rectangle 230"/>
            <p:cNvSpPr>
              <a:spLocks noChangeArrowheads="1"/>
            </p:cNvSpPr>
            <p:nvPr/>
          </p:nvSpPr>
          <p:spPr bwMode="auto">
            <a:xfrm>
              <a:off x="1104" y="3216"/>
              <a:ext cx="432" cy="432"/>
            </a:xfrm>
            <a:prstGeom prst="rect">
              <a:avLst/>
            </a:prstGeom>
            <a:solidFill>
              <a:srgbClr val="FF6600"/>
            </a:solidFill>
            <a:ln w="9525" algn="ctr">
              <a:solidFill>
                <a:srgbClr val="000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095" name="Rectangle 231"/>
            <p:cNvSpPr>
              <a:spLocks noChangeArrowheads="1"/>
            </p:cNvSpPr>
            <p:nvPr/>
          </p:nvSpPr>
          <p:spPr bwMode="auto">
            <a:xfrm>
              <a:off x="1536" y="3648"/>
              <a:ext cx="432" cy="432"/>
            </a:xfrm>
            <a:prstGeom prst="rect">
              <a:avLst/>
            </a:prstGeom>
            <a:solidFill>
              <a:srgbClr val="FF6600"/>
            </a:solidFill>
            <a:ln w="9525" algn="ctr">
              <a:solidFill>
                <a:srgbClr val="000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" name="Group 239"/>
          <p:cNvGrpSpPr>
            <a:grpSpLocks/>
          </p:cNvGrpSpPr>
          <p:nvPr/>
        </p:nvGrpSpPr>
        <p:grpSpPr bwMode="auto">
          <a:xfrm>
            <a:off x="381000" y="3048000"/>
            <a:ext cx="3429000" cy="3429000"/>
            <a:chOff x="240" y="1920"/>
            <a:chExt cx="2160" cy="2160"/>
          </a:xfrm>
        </p:grpSpPr>
        <p:grpSp>
          <p:nvGrpSpPr>
            <p:cNvPr id="23" name="Group 233"/>
            <p:cNvGrpSpPr>
              <a:grpSpLocks/>
            </p:cNvGrpSpPr>
            <p:nvPr/>
          </p:nvGrpSpPr>
          <p:grpSpPr bwMode="auto">
            <a:xfrm>
              <a:off x="240" y="1920"/>
              <a:ext cx="1728" cy="1728"/>
              <a:chOff x="240" y="2352"/>
              <a:chExt cx="1728" cy="1728"/>
            </a:xfrm>
          </p:grpSpPr>
          <p:sp>
            <p:nvSpPr>
              <p:cNvPr id="37098" name="Rectangle 234"/>
              <p:cNvSpPr>
                <a:spLocks noChangeArrowheads="1"/>
              </p:cNvSpPr>
              <p:nvPr/>
            </p:nvSpPr>
            <p:spPr bwMode="auto">
              <a:xfrm>
                <a:off x="240" y="2352"/>
                <a:ext cx="432" cy="432"/>
              </a:xfrm>
              <a:prstGeom prst="rect">
                <a:avLst/>
              </a:prstGeom>
              <a:solidFill>
                <a:srgbClr val="FF6600"/>
              </a:solidFill>
              <a:ln w="9525" algn="ctr">
                <a:solidFill>
                  <a:srgbClr val="000000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99" name="Rectangle 235"/>
              <p:cNvSpPr>
                <a:spLocks noChangeArrowheads="1"/>
              </p:cNvSpPr>
              <p:nvPr/>
            </p:nvSpPr>
            <p:spPr bwMode="auto">
              <a:xfrm>
                <a:off x="672" y="2784"/>
                <a:ext cx="432" cy="432"/>
              </a:xfrm>
              <a:prstGeom prst="rect">
                <a:avLst/>
              </a:prstGeom>
              <a:solidFill>
                <a:srgbClr val="FF6600"/>
              </a:solidFill>
              <a:ln w="9525" algn="ctr">
                <a:solidFill>
                  <a:srgbClr val="000000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100" name="Rectangle 236"/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432" cy="432"/>
              </a:xfrm>
              <a:prstGeom prst="rect">
                <a:avLst/>
              </a:prstGeom>
              <a:solidFill>
                <a:srgbClr val="FF6600"/>
              </a:solidFill>
              <a:ln w="9525" algn="ctr">
                <a:solidFill>
                  <a:srgbClr val="000000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101" name="Rectangle 237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432" cy="432"/>
              </a:xfrm>
              <a:prstGeom prst="rect">
                <a:avLst/>
              </a:prstGeom>
              <a:solidFill>
                <a:srgbClr val="FF6600"/>
              </a:solidFill>
              <a:ln w="9525" algn="ctr">
                <a:solidFill>
                  <a:srgbClr val="000000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7102" name="Rectangle 238"/>
            <p:cNvSpPr>
              <a:spLocks noChangeArrowheads="1"/>
            </p:cNvSpPr>
            <p:nvPr/>
          </p:nvSpPr>
          <p:spPr bwMode="auto">
            <a:xfrm>
              <a:off x="1968" y="3648"/>
              <a:ext cx="432" cy="432"/>
            </a:xfrm>
            <a:prstGeom prst="rect">
              <a:avLst/>
            </a:prstGeom>
            <a:solidFill>
              <a:srgbClr val="FF6600"/>
            </a:solidFill>
            <a:ln w="9525" algn="ctr">
              <a:solidFill>
                <a:srgbClr val="000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4" name="Group 248"/>
          <p:cNvGrpSpPr>
            <a:grpSpLocks/>
          </p:cNvGrpSpPr>
          <p:nvPr/>
        </p:nvGrpSpPr>
        <p:grpSpPr bwMode="auto">
          <a:xfrm>
            <a:off x="381000" y="2362200"/>
            <a:ext cx="4114800" cy="4114800"/>
            <a:chOff x="240" y="1488"/>
            <a:chExt cx="2592" cy="2592"/>
          </a:xfrm>
        </p:grpSpPr>
        <p:grpSp>
          <p:nvGrpSpPr>
            <p:cNvPr id="25" name="Group 240"/>
            <p:cNvGrpSpPr>
              <a:grpSpLocks/>
            </p:cNvGrpSpPr>
            <p:nvPr/>
          </p:nvGrpSpPr>
          <p:grpSpPr bwMode="auto">
            <a:xfrm>
              <a:off x="240" y="1488"/>
              <a:ext cx="2160" cy="2160"/>
              <a:chOff x="240" y="1920"/>
              <a:chExt cx="2160" cy="2160"/>
            </a:xfrm>
          </p:grpSpPr>
          <p:grpSp>
            <p:nvGrpSpPr>
              <p:cNvPr id="26" name="Group 241"/>
              <p:cNvGrpSpPr>
                <a:grpSpLocks/>
              </p:cNvGrpSpPr>
              <p:nvPr/>
            </p:nvGrpSpPr>
            <p:grpSpPr bwMode="auto">
              <a:xfrm>
                <a:off x="240" y="1920"/>
                <a:ext cx="1728" cy="1728"/>
                <a:chOff x="240" y="2352"/>
                <a:chExt cx="1728" cy="1728"/>
              </a:xfrm>
            </p:grpSpPr>
            <p:sp>
              <p:nvSpPr>
                <p:cNvPr id="37106" name="Rectangle 242"/>
                <p:cNvSpPr>
                  <a:spLocks noChangeArrowheads="1"/>
                </p:cNvSpPr>
                <p:nvPr/>
              </p:nvSpPr>
              <p:spPr bwMode="auto">
                <a:xfrm>
                  <a:off x="240" y="2352"/>
                  <a:ext cx="432" cy="432"/>
                </a:xfrm>
                <a:prstGeom prst="rect">
                  <a:avLst/>
                </a:prstGeom>
                <a:solidFill>
                  <a:srgbClr val="FF6600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7107" name="Rectangle 243"/>
                <p:cNvSpPr>
                  <a:spLocks noChangeArrowheads="1"/>
                </p:cNvSpPr>
                <p:nvPr/>
              </p:nvSpPr>
              <p:spPr bwMode="auto">
                <a:xfrm>
                  <a:off x="672" y="2784"/>
                  <a:ext cx="432" cy="432"/>
                </a:xfrm>
                <a:prstGeom prst="rect">
                  <a:avLst/>
                </a:prstGeom>
                <a:solidFill>
                  <a:srgbClr val="FF6600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7108" name="Rectangle 244"/>
                <p:cNvSpPr>
                  <a:spLocks noChangeArrowheads="1"/>
                </p:cNvSpPr>
                <p:nvPr/>
              </p:nvSpPr>
              <p:spPr bwMode="auto">
                <a:xfrm>
                  <a:off x="1104" y="3216"/>
                  <a:ext cx="432" cy="432"/>
                </a:xfrm>
                <a:prstGeom prst="rect">
                  <a:avLst/>
                </a:prstGeom>
                <a:solidFill>
                  <a:srgbClr val="FF6600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7109" name="Rectangle 245"/>
                <p:cNvSpPr>
                  <a:spLocks noChangeArrowheads="1"/>
                </p:cNvSpPr>
                <p:nvPr/>
              </p:nvSpPr>
              <p:spPr bwMode="auto">
                <a:xfrm>
                  <a:off x="1536" y="3648"/>
                  <a:ext cx="432" cy="432"/>
                </a:xfrm>
                <a:prstGeom prst="rect">
                  <a:avLst/>
                </a:prstGeom>
                <a:solidFill>
                  <a:srgbClr val="FF6600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7110" name="Rectangle 246"/>
              <p:cNvSpPr>
                <a:spLocks noChangeArrowheads="1"/>
              </p:cNvSpPr>
              <p:nvPr/>
            </p:nvSpPr>
            <p:spPr bwMode="auto">
              <a:xfrm>
                <a:off x="1968" y="3648"/>
                <a:ext cx="432" cy="432"/>
              </a:xfrm>
              <a:prstGeom prst="rect">
                <a:avLst/>
              </a:prstGeom>
              <a:solidFill>
                <a:srgbClr val="FF6600"/>
              </a:solidFill>
              <a:ln w="9525" algn="ctr">
                <a:solidFill>
                  <a:srgbClr val="000000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7111" name="Rectangle 247"/>
            <p:cNvSpPr>
              <a:spLocks noChangeArrowheads="1"/>
            </p:cNvSpPr>
            <p:nvPr/>
          </p:nvSpPr>
          <p:spPr bwMode="auto">
            <a:xfrm>
              <a:off x="2400" y="3648"/>
              <a:ext cx="432" cy="432"/>
            </a:xfrm>
            <a:prstGeom prst="rect">
              <a:avLst/>
            </a:prstGeom>
            <a:solidFill>
              <a:srgbClr val="FF6600"/>
            </a:solidFill>
            <a:ln w="9525" algn="ctr">
              <a:solidFill>
                <a:srgbClr val="000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7" name="Group 57"/>
          <p:cNvGrpSpPr>
            <a:grpSpLocks/>
          </p:cNvGrpSpPr>
          <p:nvPr/>
        </p:nvGrpSpPr>
        <p:grpSpPr bwMode="auto">
          <a:xfrm>
            <a:off x="3581400" y="1905000"/>
            <a:ext cx="685800" cy="1219200"/>
            <a:chOff x="2688" y="1440"/>
            <a:chExt cx="432" cy="768"/>
          </a:xfrm>
        </p:grpSpPr>
        <p:sp>
          <p:nvSpPr>
            <p:cNvPr id="36913" name="Line 49"/>
            <p:cNvSpPr>
              <a:spLocks noChangeShapeType="1"/>
            </p:cNvSpPr>
            <p:nvPr/>
          </p:nvSpPr>
          <p:spPr bwMode="auto">
            <a:xfrm>
              <a:off x="2688" y="1440"/>
              <a:ext cx="43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16" name="Line 52"/>
            <p:cNvSpPr>
              <a:spLocks noChangeShapeType="1"/>
            </p:cNvSpPr>
            <p:nvPr/>
          </p:nvSpPr>
          <p:spPr bwMode="auto">
            <a:xfrm>
              <a:off x="2688" y="1440"/>
              <a:ext cx="0" cy="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8" name="Group 60"/>
          <p:cNvGrpSpPr>
            <a:grpSpLocks/>
          </p:cNvGrpSpPr>
          <p:nvPr/>
        </p:nvGrpSpPr>
        <p:grpSpPr bwMode="auto">
          <a:xfrm>
            <a:off x="2743200" y="1905000"/>
            <a:ext cx="609600" cy="1219200"/>
            <a:chOff x="2208" y="1440"/>
            <a:chExt cx="384" cy="768"/>
          </a:xfrm>
        </p:grpSpPr>
        <p:sp>
          <p:nvSpPr>
            <p:cNvPr id="36918" name="Line 54"/>
            <p:cNvSpPr>
              <a:spLocks noChangeShapeType="1"/>
            </p:cNvSpPr>
            <p:nvPr/>
          </p:nvSpPr>
          <p:spPr bwMode="auto">
            <a:xfrm>
              <a:off x="2208" y="1440"/>
              <a:ext cx="38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20" name="Line 56"/>
            <p:cNvSpPr>
              <a:spLocks noChangeShapeType="1"/>
            </p:cNvSpPr>
            <p:nvPr/>
          </p:nvSpPr>
          <p:spPr bwMode="auto">
            <a:xfrm>
              <a:off x="2592" y="1440"/>
              <a:ext cx="0" cy="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9" name="Group 59"/>
          <p:cNvGrpSpPr>
            <a:grpSpLocks/>
          </p:cNvGrpSpPr>
          <p:nvPr/>
        </p:nvGrpSpPr>
        <p:grpSpPr bwMode="auto">
          <a:xfrm>
            <a:off x="2057400" y="2590800"/>
            <a:ext cx="1143000" cy="533400"/>
            <a:chOff x="1776" y="1872"/>
            <a:chExt cx="720" cy="336"/>
          </a:xfrm>
        </p:grpSpPr>
        <p:sp>
          <p:nvSpPr>
            <p:cNvPr id="36919" name="Line 55"/>
            <p:cNvSpPr>
              <a:spLocks noChangeShapeType="1"/>
            </p:cNvSpPr>
            <p:nvPr/>
          </p:nvSpPr>
          <p:spPr bwMode="auto">
            <a:xfrm>
              <a:off x="2496" y="1872"/>
              <a:ext cx="0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22" name="Line 58"/>
            <p:cNvSpPr>
              <a:spLocks noChangeShapeType="1"/>
            </p:cNvSpPr>
            <p:nvPr/>
          </p:nvSpPr>
          <p:spPr bwMode="auto">
            <a:xfrm flipV="1">
              <a:off x="1776" y="1872"/>
              <a:ext cx="72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0" name="Group 76"/>
          <p:cNvGrpSpPr>
            <a:grpSpLocks/>
          </p:cNvGrpSpPr>
          <p:nvPr/>
        </p:nvGrpSpPr>
        <p:grpSpPr bwMode="auto">
          <a:xfrm>
            <a:off x="3733800" y="2590800"/>
            <a:ext cx="1143000" cy="533400"/>
            <a:chOff x="2832" y="1776"/>
            <a:chExt cx="720" cy="336"/>
          </a:xfrm>
        </p:grpSpPr>
        <p:sp>
          <p:nvSpPr>
            <p:cNvPr id="36938" name="Line 74"/>
            <p:cNvSpPr>
              <a:spLocks noChangeShapeType="1"/>
            </p:cNvSpPr>
            <p:nvPr/>
          </p:nvSpPr>
          <p:spPr bwMode="auto">
            <a:xfrm>
              <a:off x="2832" y="1776"/>
              <a:ext cx="0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39" name="Line 75"/>
            <p:cNvSpPr>
              <a:spLocks noChangeShapeType="1"/>
            </p:cNvSpPr>
            <p:nvPr/>
          </p:nvSpPr>
          <p:spPr bwMode="auto">
            <a:xfrm flipV="1">
              <a:off x="2832" y="1776"/>
              <a:ext cx="72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lg" len="lg"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1" name="Group 113"/>
          <p:cNvGrpSpPr>
            <a:grpSpLocks/>
          </p:cNvGrpSpPr>
          <p:nvPr/>
        </p:nvGrpSpPr>
        <p:grpSpPr bwMode="auto">
          <a:xfrm>
            <a:off x="3733800" y="1981200"/>
            <a:ext cx="1219200" cy="2819400"/>
            <a:chOff x="2832" y="1392"/>
            <a:chExt cx="768" cy="1776"/>
          </a:xfrm>
        </p:grpSpPr>
        <p:grpSp>
          <p:nvGrpSpPr>
            <p:cNvPr id="36864" name="Group 80"/>
            <p:cNvGrpSpPr>
              <a:grpSpLocks/>
            </p:cNvGrpSpPr>
            <p:nvPr/>
          </p:nvGrpSpPr>
          <p:grpSpPr bwMode="auto">
            <a:xfrm rot="5400000">
              <a:off x="3000" y="2184"/>
              <a:ext cx="432" cy="768"/>
              <a:chOff x="2688" y="1440"/>
              <a:chExt cx="432" cy="768"/>
            </a:xfrm>
          </p:grpSpPr>
          <p:sp>
            <p:nvSpPr>
              <p:cNvPr id="36945" name="Line 81"/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432" cy="0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 type="triangl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46" name="Line 82"/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0" cy="768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6865" name="Group 83"/>
            <p:cNvGrpSpPr>
              <a:grpSpLocks/>
            </p:cNvGrpSpPr>
            <p:nvPr/>
          </p:nvGrpSpPr>
          <p:grpSpPr bwMode="auto">
            <a:xfrm rot="5400000">
              <a:off x="3024" y="1632"/>
              <a:ext cx="384" cy="768"/>
              <a:chOff x="2208" y="1440"/>
              <a:chExt cx="384" cy="768"/>
            </a:xfrm>
          </p:grpSpPr>
          <p:sp>
            <p:nvSpPr>
              <p:cNvPr id="36948" name="Line 84"/>
              <p:cNvSpPr>
                <a:spLocks noChangeShapeType="1"/>
              </p:cNvSpPr>
              <p:nvPr/>
            </p:nvSpPr>
            <p:spPr bwMode="auto">
              <a:xfrm>
                <a:off x="2208" y="1440"/>
                <a:ext cx="384" cy="0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 type="triangle" w="lg" len="lg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49" name="Line 85"/>
              <p:cNvSpPr>
                <a:spLocks noChangeShapeType="1"/>
              </p:cNvSpPr>
              <p:nvPr/>
            </p:nvSpPr>
            <p:spPr bwMode="auto">
              <a:xfrm>
                <a:off x="2592" y="1440"/>
                <a:ext cx="0" cy="768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6866" name="Group 86"/>
            <p:cNvGrpSpPr>
              <a:grpSpLocks/>
            </p:cNvGrpSpPr>
            <p:nvPr/>
          </p:nvGrpSpPr>
          <p:grpSpPr bwMode="auto">
            <a:xfrm rot="5400000">
              <a:off x="2640" y="1584"/>
              <a:ext cx="720" cy="336"/>
              <a:chOff x="1776" y="1872"/>
              <a:chExt cx="720" cy="336"/>
            </a:xfrm>
          </p:grpSpPr>
          <p:sp>
            <p:nvSpPr>
              <p:cNvPr id="36951" name="Line 87"/>
              <p:cNvSpPr>
                <a:spLocks noChangeShapeType="1"/>
              </p:cNvSpPr>
              <p:nvPr/>
            </p:nvSpPr>
            <p:spPr bwMode="auto">
              <a:xfrm>
                <a:off x="2496" y="1872"/>
                <a:ext cx="0" cy="336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52" name="Line 88"/>
              <p:cNvSpPr>
                <a:spLocks noChangeShapeType="1"/>
              </p:cNvSpPr>
              <p:nvPr/>
            </p:nvSpPr>
            <p:spPr bwMode="auto">
              <a:xfrm flipV="1">
                <a:off x="1776" y="1872"/>
                <a:ext cx="720" cy="0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 type="triangle" w="lg" len="lg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6867" name="Group 89"/>
            <p:cNvGrpSpPr>
              <a:grpSpLocks/>
            </p:cNvGrpSpPr>
            <p:nvPr/>
          </p:nvGrpSpPr>
          <p:grpSpPr bwMode="auto">
            <a:xfrm rot="5400000">
              <a:off x="2640" y="2640"/>
              <a:ext cx="720" cy="336"/>
              <a:chOff x="2832" y="1776"/>
              <a:chExt cx="720" cy="336"/>
            </a:xfrm>
          </p:grpSpPr>
          <p:sp>
            <p:nvSpPr>
              <p:cNvPr id="36954" name="Line 90"/>
              <p:cNvSpPr>
                <a:spLocks noChangeShapeType="1"/>
              </p:cNvSpPr>
              <p:nvPr/>
            </p:nvSpPr>
            <p:spPr bwMode="auto">
              <a:xfrm>
                <a:off x="2832" y="1776"/>
                <a:ext cx="0" cy="336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55" name="Line 91"/>
              <p:cNvSpPr>
                <a:spLocks noChangeShapeType="1"/>
              </p:cNvSpPr>
              <p:nvPr/>
            </p:nvSpPr>
            <p:spPr bwMode="auto">
              <a:xfrm flipV="1">
                <a:off x="2832" y="1776"/>
                <a:ext cx="720" cy="0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 type="none" w="lg" len="lg"/>
                <a:tailEnd type="triangl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36869" name="Group 259"/>
          <p:cNvGrpSpPr>
            <a:grpSpLocks/>
          </p:cNvGrpSpPr>
          <p:nvPr/>
        </p:nvGrpSpPr>
        <p:grpSpPr bwMode="auto">
          <a:xfrm>
            <a:off x="381000" y="1676400"/>
            <a:ext cx="4800600" cy="4800600"/>
            <a:chOff x="240" y="1056"/>
            <a:chExt cx="3024" cy="3024"/>
          </a:xfrm>
        </p:grpSpPr>
        <p:grpSp>
          <p:nvGrpSpPr>
            <p:cNvPr id="36870" name="Group 249"/>
            <p:cNvGrpSpPr>
              <a:grpSpLocks/>
            </p:cNvGrpSpPr>
            <p:nvPr/>
          </p:nvGrpSpPr>
          <p:grpSpPr bwMode="auto">
            <a:xfrm>
              <a:off x="240" y="1056"/>
              <a:ext cx="2592" cy="2592"/>
              <a:chOff x="240" y="1488"/>
              <a:chExt cx="2592" cy="2592"/>
            </a:xfrm>
          </p:grpSpPr>
          <p:grpSp>
            <p:nvGrpSpPr>
              <p:cNvPr id="36871" name="Group 250"/>
              <p:cNvGrpSpPr>
                <a:grpSpLocks/>
              </p:cNvGrpSpPr>
              <p:nvPr/>
            </p:nvGrpSpPr>
            <p:grpSpPr bwMode="auto">
              <a:xfrm>
                <a:off x="240" y="1488"/>
                <a:ext cx="2160" cy="2160"/>
                <a:chOff x="240" y="1920"/>
                <a:chExt cx="2160" cy="2160"/>
              </a:xfrm>
            </p:grpSpPr>
            <p:grpSp>
              <p:nvGrpSpPr>
                <p:cNvPr id="36872" name="Group 251"/>
                <p:cNvGrpSpPr>
                  <a:grpSpLocks/>
                </p:cNvGrpSpPr>
                <p:nvPr/>
              </p:nvGrpSpPr>
              <p:grpSpPr bwMode="auto">
                <a:xfrm>
                  <a:off x="240" y="1920"/>
                  <a:ext cx="1728" cy="1728"/>
                  <a:chOff x="240" y="2352"/>
                  <a:chExt cx="1728" cy="1728"/>
                </a:xfrm>
              </p:grpSpPr>
              <p:sp>
                <p:nvSpPr>
                  <p:cNvPr id="37116" name="Rectangle 252"/>
                  <p:cNvSpPr>
                    <a:spLocks noChangeArrowheads="1"/>
                  </p:cNvSpPr>
                  <p:nvPr/>
                </p:nvSpPr>
                <p:spPr bwMode="auto">
                  <a:xfrm>
                    <a:off x="240" y="2352"/>
                    <a:ext cx="432" cy="43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7117" name="Rectangle 253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784"/>
                    <a:ext cx="432" cy="43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7118" name="Rectangle 254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3216"/>
                    <a:ext cx="432" cy="43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7119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648"/>
                    <a:ext cx="432" cy="43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37120" name="Rectangle 256"/>
                <p:cNvSpPr>
                  <a:spLocks noChangeArrowheads="1"/>
                </p:cNvSpPr>
                <p:nvPr/>
              </p:nvSpPr>
              <p:spPr bwMode="auto">
                <a:xfrm>
                  <a:off x="1968" y="3648"/>
                  <a:ext cx="432" cy="432"/>
                </a:xfrm>
                <a:prstGeom prst="rect">
                  <a:avLst/>
                </a:prstGeom>
                <a:solidFill>
                  <a:srgbClr val="FF6600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7121" name="Rectangle 257"/>
              <p:cNvSpPr>
                <a:spLocks noChangeArrowheads="1"/>
              </p:cNvSpPr>
              <p:nvPr/>
            </p:nvSpPr>
            <p:spPr bwMode="auto">
              <a:xfrm>
                <a:off x="2400" y="3648"/>
                <a:ext cx="432" cy="432"/>
              </a:xfrm>
              <a:prstGeom prst="rect">
                <a:avLst/>
              </a:prstGeom>
              <a:solidFill>
                <a:srgbClr val="FF6600"/>
              </a:solidFill>
              <a:ln w="9525" algn="ctr">
                <a:solidFill>
                  <a:srgbClr val="000000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7122" name="Rectangle 258"/>
            <p:cNvSpPr>
              <a:spLocks noChangeArrowheads="1"/>
            </p:cNvSpPr>
            <p:nvPr/>
          </p:nvSpPr>
          <p:spPr bwMode="auto">
            <a:xfrm>
              <a:off x="2832" y="3648"/>
              <a:ext cx="432" cy="432"/>
            </a:xfrm>
            <a:prstGeom prst="rect">
              <a:avLst/>
            </a:prstGeom>
            <a:solidFill>
              <a:srgbClr val="FF6600"/>
            </a:solidFill>
            <a:ln w="9525" algn="ctr">
              <a:solidFill>
                <a:srgbClr val="000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6873" name="Group 116"/>
          <p:cNvGrpSpPr>
            <a:grpSpLocks/>
          </p:cNvGrpSpPr>
          <p:nvPr/>
        </p:nvGrpSpPr>
        <p:grpSpPr bwMode="auto">
          <a:xfrm>
            <a:off x="1981200" y="1981200"/>
            <a:ext cx="1219200" cy="2819400"/>
            <a:chOff x="1728" y="1392"/>
            <a:chExt cx="768" cy="1776"/>
          </a:xfrm>
        </p:grpSpPr>
        <p:grpSp>
          <p:nvGrpSpPr>
            <p:cNvPr id="36874" name="Group 92"/>
            <p:cNvGrpSpPr>
              <a:grpSpLocks/>
            </p:cNvGrpSpPr>
            <p:nvPr/>
          </p:nvGrpSpPr>
          <p:grpSpPr bwMode="auto">
            <a:xfrm rot="16200000">
              <a:off x="1896" y="1608"/>
              <a:ext cx="432" cy="768"/>
              <a:chOff x="2688" y="1440"/>
              <a:chExt cx="432" cy="768"/>
            </a:xfrm>
          </p:grpSpPr>
          <p:sp>
            <p:nvSpPr>
              <p:cNvPr id="36957" name="Line 93"/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432" cy="0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 type="triangl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58" name="Line 94"/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0" cy="768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6875" name="Group 95"/>
            <p:cNvGrpSpPr>
              <a:grpSpLocks/>
            </p:cNvGrpSpPr>
            <p:nvPr/>
          </p:nvGrpSpPr>
          <p:grpSpPr bwMode="auto">
            <a:xfrm rot="16200000">
              <a:off x="1920" y="2160"/>
              <a:ext cx="384" cy="768"/>
              <a:chOff x="2208" y="1440"/>
              <a:chExt cx="384" cy="768"/>
            </a:xfrm>
          </p:grpSpPr>
          <p:sp>
            <p:nvSpPr>
              <p:cNvPr id="36960" name="Line 96"/>
              <p:cNvSpPr>
                <a:spLocks noChangeShapeType="1"/>
              </p:cNvSpPr>
              <p:nvPr/>
            </p:nvSpPr>
            <p:spPr bwMode="auto">
              <a:xfrm>
                <a:off x="2208" y="1440"/>
                <a:ext cx="384" cy="0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 type="triangle" w="lg" len="lg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61" name="Line 97"/>
              <p:cNvSpPr>
                <a:spLocks noChangeShapeType="1"/>
              </p:cNvSpPr>
              <p:nvPr/>
            </p:nvSpPr>
            <p:spPr bwMode="auto">
              <a:xfrm>
                <a:off x="2592" y="1440"/>
                <a:ext cx="0" cy="768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6877" name="Group 98"/>
            <p:cNvGrpSpPr>
              <a:grpSpLocks/>
            </p:cNvGrpSpPr>
            <p:nvPr/>
          </p:nvGrpSpPr>
          <p:grpSpPr bwMode="auto">
            <a:xfrm rot="16200000">
              <a:off x="1968" y="2640"/>
              <a:ext cx="720" cy="336"/>
              <a:chOff x="1776" y="1872"/>
              <a:chExt cx="720" cy="336"/>
            </a:xfrm>
          </p:grpSpPr>
          <p:sp>
            <p:nvSpPr>
              <p:cNvPr id="36963" name="Line 99"/>
              <p:cNvSpPr>
                <a:spLocks noChangeShapeType="1"/>
              </p:cNvSpPr>
              <p:nvPr/>
            </p:nvSpPr>
            <p:spPr bwMode="auto">
              <a:xfrm>
                <a:off x="2496" y="1872"/>
                <a:ext cx="0" cy="336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64" name="Line 100"/>
              <p:cNvSpPr>
                <a:spLocks noChangeShapeType="1"/>
              </p:cNvSpPr>
              <p:nvPr/>
            </p:nvSpPr>
            <p:spPr bwMode="auto">
              <a:xfrm flipV="1">
                <a:off x="1776" y="1872"/>
                <a:ext cx="720" cy="0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 type="triangle" w="lg" len="lg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6909" name="Group 101"/>
            <p:cNvGrpSpPr>
              <a:grpSpLocks/>
            </p:cNvGrpSpPr>
            <p:nvPr/>
          </p:nvGrpSpPr>
          <p:grpSpPr bwMode="auto">
            <a:xfrm rot="16200000">
              <a:off x="1968" y="1584"/>
              <a:ext cx="720" cy="336"/>
              <a:chOff x="2832" y="1776"/>
              <a:chExt cx="720" cy="336"/>
            </a:xfrm>
          </p:grpSpPr>
          <p:sp>
            <p:nvSpPr>
              <p:cNvPr id="36966" name="Line 102"/>
              <p:cNvSpPr>
                <a:spLocks noChangeShapeType="1"/>
              </p:cNvSpPr>
              <p:nvPr/>
            </p:nvSpPr>
            <p:spPr bwMode="auto">
              <a:xfrm>
                <a:off x="2832" y="1776"/>
                <a:ext cx="0" cy="336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67" name="Line 103"/>
              <p:cNvSpPr>
                <a:spLocks noChangeShapeType="1"/>
              </p:cNvSpPr>
              <p:nvPr/>
            </p:nvSpPr>
            <p:spPr bwMode="auto">
              <a:xfrm flipV="1">
                <a:off x="2832" y="1776"/>
                <a:ext cx="720" cy="0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 type="none" w="lg" len="lg"/>
                <a:tailEnd type="triangl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36912" name="Group 114"/>
          <p:cNvGrpSpPr>
            <a:grpSpLocks/>
          </p:cNvGrpSpPr>
          <p:nvPr/>
        </p:nvGrpSpPr>
        <p:grpSpPr bwMode="auto">
          <a:xfrm>
            <a:off x="2057400" y="3657600"/>
            <a:ext cx="2819400" cy="1219200"/>
            <a:chOff x="1776" y="2448"/>
            <a:chExt cx="1776" cy="768"/>
          </a:xfrm>
        </p:grpSpPr>
        <p:grpSp>
          <p:nvGrpSpPr>
            <p:cNvPr id="36914" name="Group 64"/>
            <p:cNvGrpSpPr>
              <a:grpSpLocks/>
            </p:cNvGrpSpPr>
            <p:nvPr/>
          </p:nvGrpSpPr>
          <p:grpSpPr bwMode="auto">
            <a:xfrm rot="10800000">
              <a:off x="2160" y="2448"/>
              <a:ext cx="432" cy="768"/>
              <a:chOff x="2688" y="1440"/>
              <a:chExt cx="432" cy="768"/>
            </a:xfrm>
          </p:grpSpPr>
          <p:sp>
            <p:nvSpPr>
              <p:cNvPr id="36929" name="Line 65"/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43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30" name="Line 66"/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0" cy="76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6915" name="Group 67"/>
            <p:cNvGrpSpPr>
              <a:grpSpLocks/>
            </p:cNvGrpSpPr>
            <p:nvPr/>
          </p:nvGrpSpPr>
          <p:grpSpPr bwMode="auto">
            <a:xfrm rot="10800000">
              <a:off x="2736" y="2448"/>
              <a:ext cx="384" cy="768"/>
              <a:chOff x="2208" y="1440"/>
              <a:chExt cx="384" cy="768"/>
            </a:xfrm>
          </p:grpSpPr>
          <p:sp>
            <p:nvSpPr>
              <p:cNvPr id="36932" name="Line 68"/>
              <p:cNvSpPr>
                <a:spLocks noChangeShapeType="1"/>
              </p:cNvSpPr>
              <p:nvPr/>
            </p:nvSpPr>
            <p:spPr bwMode="auto">
              <a:xfrm>
                <a:off x="2208" y="1440"/>
                <a:ext cx="384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lg" len="lg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33" name="Line 69"/>
              <p:cNvSpPr>
                <a:spLocks noChangeShapeType="1"/>
              </p:cNvSpPr>
              <p:nvPr/>
            </p:nvSpPr>
            <p:spPr bwMode="auto">
              <a:xfrm>
                <a:off x="2592" y="1440"/>
                <a:ext cx="0" cy="76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6917" name="Group 70"/>
            <p:cNvGrpSpPr>
              <a:grpSpLocks/>
            </p:cNvGrpSpPr>
            <p:nvPr/>
          </p:nvGrpSpPr>
          <p:grpSpPr bwMode="auto">
            <a:xfrm rot="10800000">
              <a:off x="2832" y="2448"/>
              <a:ext cx="720" cy="336"/>
              <a:chOff x="1776" y="1872"/>
              <a:chExt cx="720" cy="336"/>
            </a:xfrm>
          </p:grpSpPr>
          <p:sp>
            <p:nvSpPr>
              <p:cNvPr id="36935" name="Line 71"/>
              <p:cNvSpPr>
                <a:spLocks noChangeShapeType="1"/>
              </p:cNvSpPr>
              <p:nvPr/>
            </p:nvSpPr>
            <p:spPr bwMode="auto">
              <a:xfrm>
                <a:off x="2496" y="1872"/>
                <a:ext cx="0" cy="33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36" name="Line 72"/>
              <p:cNvSpPr>
                <a:spLocks noChangeShapeType="1"/>
              </p:cNvSpPr>
              <p:nvPr/>
            </p:nvSpPr>
            <p:spPr bwMode="auto">
              <a:xfrm flipV="1">
                <a:off x="1776" y="1872"/>
                <a:ext cx="720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lg" len="lg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6921" name="Group 77"/>
            <p:cNvGrpSpPr>
              <a:grpSpLocks/>
            </p:cNvGrpSpPr>
            <p:nvPr/>
          </p:nvGrpSpPr>
          <p:grpSpPr bwMode="auto">
            <a:xfrm rot="10800000">
              <a:off x="1776" y="2448"/>
              <a:ext cx="720" cy="336"/>
              <a:chOff x="2832" y="1776"/>
              <a:chExt cx="720" cy="336"/>
            </a:xfrm>
          </p:grpSpPr>
          <p:sp>
            <p:nvSpPr>
              <p:cNvPr id="36942" name="Line 78"/>
              <p:cNvSpPr>
                <a:spLocks noChangeShapeType="1"/>
              </p:cNvSpPr>
              <p:nvPr/>
            </p:nvSpPr>
            <p:spPr bwMode="auto">
              <a:xfrm>
                <a:off x="2832" y="1776"/>
                <a:ext cx="0" cy="33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43" name="Line 79"/>
              <p:cNvSpPr>
                <a:spLocks noChangeShapeType="1"/>
              </p:cNvSpPr>
              <p:nvPr/>
            </p:nvSpPr>
            <p:spPr bwMode="auto">
              <a:xfrm flipV="1">
                <a:off x="2832" y="1776"/>
                <a:ext cx="720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lg" len="lg"/>
                <a:tailEnd type="triangle" w="lg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82" grpId="0"/>
      <p:bldP spid="36983" grpId="0"/>
      <p:bldP spid="36985" grpId="0" animBg="1"/>
      <p:bldP spid="36985" grpId="1" animBg="1"/>
      <p:bldP spid="36985" grpId="2" animBg="1"/>
      <p:bldP spid="36985" grpId="3" animBg="1"/>
      <p:bldP spid="36985" grpId="4" animBg="1"/>
      <p:bldP spid="36985" grpId="5" animBg="1"/>
      <p:bldP spid="36986" grpId="0" animBg="1"/>
      <p:bldP spid="36986" grpId="1" animBg="1"/>
      <p:bldP spid="36986" grpId="2" animBg="1"/>
      <p:bldP spid="36986" grpId="3" animBg="1"/>
      <p:bldP spid="36986" grpId="4" animBg="1"/>
      <p:bldP spid="36986" grpId="5" animBg="1"/>
      <p:bldP spid="36987" grpId="0" animBg="1"/>
      <p:bldP spid="36987" grpId="1" animBg="1"/>
      <p:bldP spid="36987" grpId="2" animBg="1"/>
      <p:bldP spid="36987" grpId="3" animBg="1"/>
      <p:bldP spid="36987" grpId="4" animBg="1"/>
      <p:bldP spid="36987" grpId="5" animBg="1"/>
      <p:bldP spid="36988" grpId="0" animBg="1"/>
      <p:bldP spid="36988" grpId="1" animBg="1"/>
      <p:bldP spid="36988" grpId="2" animBg="1"/>
      <p:bldP spid="36988" grpId="3" animBg="1"/>
      <p:bldP spid="36988" grpId="4" animBg="1"/>
      <p:bldP spid="36988" grpId="5" animBg="1"/>
      <p:bldP spid="36989" grpId="0" animBg="1"/>
      <p:bldP spid="36989" grpId="1" animBg="1"/>
      <p:bldP spid="36989" grpId="2" animBg="1"/>
      <p:bldP spid="36989" grpId="3" animBg="1"/>
      <p:bldP spid="36989" grpId="4" animBg="1"/>
      <p:bldP spid="36989" grpId="5" animBg="1"/>
      <p:bldP spid="36990" grpId="0" animBg="1"/>
      <p:bldP spid="36990" grpId="1" animBg="1"/>
      <p:bldP spid="36990" grpId="2" animBg="1"/>
      <p:bldP spid="36990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8B1C-E7C3-4A88-8540-20A3880FF464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Fibonacci sequence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 fontScale="92500"/>
          </a:bodyPr>
          <a:lstStyle/>
          <a:p>
            <a:r>
              <a:rPr lang="en-US" altLang="ko-KR">
                <a:ea typeface="굴림" charset="-127"/>
              </a:rPr>
              <a:t>Sequences can be neither geometric or arithmetic</a:t>
            </a:r>
          </a:p>
          <a:p>
            <a:pPr lvl="1"/>
            <a:r>
              <a:rPr lang="en-US" altLang="ko-KR" i="1">
                <a:ea typeface="굴림" charset="-127"/>
              </a:rPr>
              <a:t>F</a:t>
            </a:r>
            <a:r>
              <a:rPr lang="en-US" altLang="ko-KR" i="1" baseline="-25000">
                <a:ea typeface="굴림" charset="-127"/>
              </a:rPr>
              <a:t>n</a:t>
            </a:r>
            <a:r>
              <a:rPr lang="en-US" altLang="ko-KR" i="1">
                <a:ea typeface="굴림" charset="-127"/>
              </a:rPr>
              <a:t> = F</a:t>
            </a:r>
            <a:r>
              <a:rPr lang="en-US" altLang="ko-KR" i="1" baseline="-25000">
                <a:ea typeface="굴림" charset="-127"/>
              </a:rPr>
              <a:t>n-1</a:t>
            </a:r>
            <a:r>
              <a:rPr lang="en-US" altLang="ko-KR" i="1">
                <a:ea typeface="굴림" charset="-127"/>
              </a:rPr>
              <a:t> + F</a:t>
            </a:r>
            <a:r>
              <a:rPr lang="en-US" altLang="ko-KR" i="1" baseline="-25000">
                <a:ea typeface="굴림" charset="-127"/>
              </a:rPr>
              <a:t>n-2</a:t>
            </a:r>
            <a:r>
              <a:rPr lang="en-US" altLang="ko-KR">
                <a:ea typeface="굴림" charset="-127"/>
              </a:rPr>
              <a:t>, where the first two terms are 1</a:t>
            </a:r>
          </a:p>
          <a:p>
            <a:pPr lvl="2"/>
            <a:r>
              <a:rPr lang="en-US" altLang="ko-KR">
                <a:ea typeface="굴림" charset="-127"/>
              </a:rPr>
              <a:t>Alternative,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) =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-1) +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-2)</a:t>
            </a:r>
          </a:p>
          <a:p>
            <a:pPr lvl="1"/>
            <a:r>
              <a:rPr lang="en-US" altLang="ko-KR">
                <a:ea typeface="굴림" charset="-127"/>
              </a:rPr>
              <a:t>Each term is the sum of the previous two terms</a:t>
            </a:r>
          </a:p>
          <a:p>
            <a:pPr lvl="1"/>
            <a:r>
              <a:rPr lang="en-US" altLang="ko-KR">
                <a:ea typeface="굴림" charset="-127"/>
              </a:rPr>
              <a:t>Sequence: { 1, 1, 2, 3, 5, 8, 13, 21, 34, 55, … }</a:t>
            </a:r>
          </a:p>
          <a:p>
            <a:pPr lvl="1"/>
            <a:r>
              <a:rPr lang="en-US" altLang="ko-KR">
                <a:ea typeface="굴림" charset="-127"/>
              </a:rPr>
              <a:t>This is the Fibonacci sequence</a:t>
            </a:r>
          </a:p>
          <a:p>
            <a:pPr lvl="1"/>
            <a:endParaRPr lang="en-US" altLang="ko-KR">
              <a:ea typeface="굴림" charset="-127"/>
            </a:endParaRPr>
          </a:p>
          <a:p>
            <a:pPr lvl="1"/>
            <a:r>
              <a:rPr lang="en-US" altLang="ko-KR">
                <a:ea typeface="굴림" charset="-127"/>
              </a:rPr>
              <a:t>Full formula:</a:t>
            </a:r>
            <a:endParaRPr lang="en-US" altLang="ko-KR" i="1" baseline="-25000">
              <a:ea typeface="굴림" charset="-127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429000" y="5334000"/>
            <a:ext cx="3505200" cy="1143000"/>
            <a:chOff x="2256" y="3168"/>
            <a:chExt cx="2208" cy="720"/>
          </a:xfrm>
        </p:grpSpPr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2256" y="3168"/>
              <a:ext cx="2208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aphicFrame>
          <p:nvGraphicFramePr>
            <p:cNvPr id="21509" name="Object 5"/>
            <p:cNvGraphicFramePr>
              <a:graphicFrameLocks noChangeAspect="1"/>
            </p:cNvGraphicFramePr>
            <p:nvPr/>
          </p:nvGraphicFramePr>
          <p:xfrm>
            <a:off x="2304" y="3216"/>
            <a:ext cx="2119" cy="610"/>
          </p:xfrm>
          <a:graphic>
            <a:graphicData uri="http://schemas.openxmlformats.org/presentationml/2006/ole">
              <p:oleObj spid="_x0000_s34818" name="Equation" r:id="rId3" imgW="1676160" imgH="4824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157E-6AE8-4E81-AA04-91EBB5A9DB72}" type="slidenum">
              <a:rPr lang="en-US" altLang="ko-KR"/>
              <a:pPr/>
              <a:t>60</a:t>
            </a:fld>
            <a:endParaRPr lang="en-US" altLang="ko-KR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Chess and induction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800">
                <a:ea typeface="굴림" charset="-127"/>
              </a:rPr>
              <a:t>Inductive step: show the knight can reach any square (</a:t>
            </a:r>
            <a:r>
              <a:rPr lang="en-US" altLang="ko-KR" sz="2800" i="1">
                <a:ea typeface="굴림" charset="-127"/>
              </a:rPr>
              <a:t>i</a:t>
            </a:r>
            <a:r>
              <a:rPr lang="en-US" altLang="ko-KR" sz="2800">
                <a:ea typeface="굴림" charset="-127"/>
              </a:rPr>
              <a:t>, </a:t>
            </a:r>
            <a:r>
              <a:rPr lang="en-US" altLang="ko-KR" sz="2800" i="1">
                <a:ea typeface="굴림" charset="-127"/>
              </a:rPr>
              <a:t>j</a:t>
            </a:r>
            <a:r>
              <a:rPr lang="en-US" altLang="ko-KR" sz="2800">
                <a:ea typeface="굴림" charset="-127"/>
              </a:rPr>
              <a:t>) for which </a:t>
            </a:r>
            <a:r>
              <a:rPr lang="en-US" altLang="ko-KR" sz="2800" i="1">
                <a:ea typeface="굴림" charset="-127"/>
              </a:rPr>
              <a:t>i</a:t>
            </a:r>
            <a:r>
              <a:rPr lang="en-US" altLang="ko-KR" sz="2800">
                <a:ea typeface="굴림" charset="-127"/>
              </a:rPr>
              <a:t>+</a:t>
            </a:r>
            <a:r>
              <a:rPr lang="en-US" altLang="ko-KR" sz="2800" i="1">
                <a:ea typeface="굴림" charset="-127"/>
              </a:rPr>
              <a:t>j</a:t>
            </a:r>
            <a:r>
              <a:rPr lang="en-US" altLang="ko-KR" sz="2800">
                <a:ea typeface="굴림" charset="-127"/>
              </a:rPr>
              <a:t>=</a:t>
            </a:r>
            <a:r>
              <a:rPr lang="en-US" altLang="ko-KR" sz="2800" i="1">
                <a:ea typeface="굴림" charset="-127"/>
              </a:rPr>
              <a:t>k</a:t>
            </a:r>
            <a:r>
              <a:rPr lang="en-US" altLang="ko-KR" sz="2800">
                <a:ea typeface="굴림" charset="-127"/>
              </a:rPr>
              <a:t>+1 where </a:t>
            </a:r>
            <a:r>
              <a:rPr lang="en-US" altLang="ko-KR" sz="2800" i="1">
                <a:ea typeface="굴림" charset="-127"/>
              </a:rPr>
              <a:t>k</a:t>
            </a:r>
            <a:r>
              <a:rPr lang="en-US" altLang="ko-KR" sz="2800">
                <a:ea typeface="굴림" charset="-127"/>
              </a:rPr>
              <a:t> &gt; 1.</a:t>
            </a:r>
          </a:p>
          <a:p>
            <a:pPr lvl="1"/>
            <a:r>
              <a:rPr lang="en-US" altLang="ko-KR" sz="2400">
                <a:ea typeface="굴림" charset="-127"/>
              </a:rPr>
              <a:t>Note that </a:t>
            </a:r>
            <a:r>
              <a:rPr lang="en-US" altLang="ko-KR" sz="2400" i="1">
                <a:ea typeface="굴림" charset="-127"/>
              </a:rPr>
              <a:t>k</a:t>
            </a:r>
            <a:r>
              <a:rPr lang="en-US" altLang="ko-KR" sz="2400">
                <a:ea typeface="굴림" charset="-127"/>
              </a:rPr>
              <a:t>+1 ≥ 3, and one of </a:t>
            </a:r>
            <a:r>
              <a:rPr lang="en-US" altLang="ko-KR" sz="2400" i="1">
                <a:ea typeface="굴림" charset="-127"/>
              </a:rPr>
              <a:t>i</a:t>
            </a:r>
            <a:r>
              <a:rPr lang="en-US" altLang="ko-KR" sz="2400">
                <a:ea typeface="굴림" charset="-127"/>
              </a:rPr>
              <a:t> or </a:t>
            </a:r>
            <a:r>
              <a:rPr lang="en-US" altLang="ko-KR" sz="2400" i="1">
                <a:ea typeface="굴림" charset="-127"/>
              </a:rPr>
              <a:t>j</a:t>
            </a:r>
            <a:r>
              <a:rPr lang="en-US" altLang="ko-KR" sz="2400">
                <a:ea typeface="굴림" charset="-127"/>
              </a:rPr>
              <a:t> is ≥ 2</a:t>
            </a:r>
          </a:p>
          <a:p>
            <a:pPr lvl="1"/>
            <a:r>
              <a:rPr lang="en-US" altLang="ko-KR" sz="2400">
                <a:ea typeface="굴림" charset="-127"/>
              </a:rPr>
              <a:t>If </a:t>
            </a:r>
            <a:r>
              <a:rPr lang="en-US" altLang="ko-KR" sz="2400" i="1">
                <a:ea typeface="굴림" charset="-127"/>
              </a:rPr>
              <a:t>i</a:t>
            </a:r>
            <a:r>
              <a:rPr lang="en-US" altLang="ko-KR" sz="2400">
                <a:ea typeface="굴림" charset="-127"/>
              </a:rPr>
              <a:t> ≥ 2, the knight could have moved from (</a:t>
            </a:r>
            <a:r>
              <a:rPr lang="en-US" altLang="ko-KR" sz="2400" i="1">
                <a:ea typeface="굴림" charset="-127"/>
              </a:rPr>
              <a:t>i</a:t>
            </a:r>
            <a:r>
              <a:rPr lang="en-US" altLang="ko-KR" sz="2400">
                <a:ea typeface="굴림" charset="-127"/>
              </a:rPr>
              <a:t>-2, </a:t>
            </a:r>
            <a:r>
              <a:rPr lang="en-US" altLang="ko-KR" sz="2400" i="1">
                <a:ea typeface="굴림" charset="-127"/>
              </a:rPr>
              <a:t>j</a:t>
            </a:r>
            <a:r>
              <a:rPr lang="en-US" altLang="ko-KR" sz="2400">
                <a:ea typeface="굴림" charset="-127"/>
              </a:rPr>
              <a:t>+1)</a:t>
            </a:r>
          </a:p>
          <a:p>
            <a:pPr lvl="2"/>
            <a:r>
              <a:rPr lang="en-US" altLang="ko-KR" sz="2000">
                <a:ea typeface="굴림" charset="-127"/>
              </a:rPr>
              <a:t>Since </a:t>
            </a:r>
            <a:r>
              <a:rPr lang="en-US" altLang="ko-KR" sz="2000" i="1">
                <a:ea typeface="굴림" charset="-127"/>
              </a:rPr>
              <a:t>i</a:t>
            </a:r>
            <a:r>
              <a:rPr lang="en-US" altLang="ko-KR" sz="2000">
                <a:ea typeface="굴림" charset="-127"/>
              </a:rPr>
              <a:t>+</a:t>
            </a:r>
            <a:r>
              <a:rPr lang="en-US" altLang="ko-KR" sz="2000" i="1">
                <a:ea typeface="굴림" charset="-127"/>
              </a:rPr>
              <a:t>j</a:t>
            </a:r>
            <a:r>
              <a:rPr lang="en-US" altLang="ko-KR" sz="2000">
                <a:ea typeface="굴림" charset="-127"/>
              </a:rPr>
              <a:t> = </a:t>
            </a:r>
            <a:r>
              <a:rPr lang="en-US" altLang="ko-KR" sz="2000" i="1">
                <a:ea typeface="굴림" charset="-127"/>
              </a:rPr>
              <a:t>k</a:t>
            </a:r>
            <a:r>
              <a:rPr lang="en-US" altLang="ko-KR" sz="2000">
                <a:ea typeface="굴림" charset="-127"/>
              </a:rPr>
              <a:t>+1, </a:t>
            </a:r>
            <a:r>
              <a:rPr lang="en-US" altLang="ko-KR" sz="2000" i="1">
                <a:ea typeface="굴림" charset="-127"/>
              </a:rPr>
              <a:t>i</a:t>
            </a:r>
            <a:r>
              <a:rPr lang="en-US" altLang="ko-KR" sz="2000">
                <a:ea typeface="굴림" charset="-127"/>
              </a:rPr>
              <a:t>-2 + </a:t>
            </a:r>
            <a:r>
              <a:rPr lang="en-US" altLang="ko-KR" sz="2000" i="1">
                <a:ea typeface="굴림" charset="-127"/>
              </a:rPr>
              <a:t>j</a:t>
            </a:r>
            <a:r>
              <a:rPr lang="en-US" altLang="ko-KR" sz="2000">
                <a:ea typeface="굴림" charset="-127"/>
              </a:rPr>
              <a:t>+1 = </a:t>
            </a:r>
            <a:r>
              <a:rPr lang="en-US" altLang="ko-KR" sz="2000" i="1">
                <a:ea typeface="굴림" charset="-127"/>
              </a:rPr>
              <a:t>k</a:t>
            </a:r>
            <a:r>
              <a:rPr lang="en-US" altLang="ko-KR" sz="2000">
                <a:ea typeface="굴림" charset="-127"/>
              </a:rPr>
              <a:t>, which is assumed true</a:t>
            </a:r>
          </a:p>
          <a:p>
            <a:pPr lvl="1"/>
            <a:r>
              <a:rPr lang="en-US" altLang="ko-KR" sz="2400">
                <a:ea typeface="굴림" charset="-127"/>
              </a:rPr>
              <a:t>If </a:t>
            </a:r>
            <a:r>
              <a:rPr lang="en-US" altLang="ko-KR" sz="2400" i="1">
                <a:ea typeface="굴림" charset="-127"/>
              </a:rPr>
              <a:t>j</a:t>
            </a:r>
            <a:r>
              <a:rPr lang="en-US" altLang="ko-KR" sz="2400">
                <a:ea typeface="굴림" charset="-127"/>
              </a:rPr>
              <a:t> ≥ 2, the knight could have moved from (</a:t>
            </a:r>
            <a:r>
              <a:rPr lang="en-US" altLang="ko-KR" sz="2400" i="1">
                <a:ea typeface="굴림" charset="-127"/>
              </a:rPr>
              <a:t>i</a:t>
            </a:r>
            <a:r>
              <a:rPr lang="en-US" altLang="ko-KR" sz="2400">
                <a:ea typeface="굴림" charset="-127"/>
              </a:rPr>
              <a:t>+1, </a:t>
            </a:r>
            <a:r>
              <a:rPr lang="en-US" altLang="ko-KR" sz="2400" i="1">
                <a:ea typeface="굴림" charset="-127"/>
              </a:rPr>
              <a:t>j-2</a:t>
            </a:r>
            <a:r>
              <a:rPr lang="en-US" altLang="ko-KR" sz="2400">
                <a:ea typeface="굴림" charset="-127"/>
              </a:rPr>
              <a:t>)</a:t>
            </a:r>
          </a:p>
          <a:p>
            <a:pPr lvl="2"/>
            <a:r>
              <a:rPr lang="en-US" altLang="ko-KR" sz="2000">
                <a:ea typeface="굴림" charset="-127"/>
              </a:rPr>
              <a:t>Since </a:t>
            </a:r>
            <a:r>
              <a:rPr lang="en-US" altLang="ko-KR" sz="2000" i="1">
                <a:ea typeface="굴림" charset="-127"/>
              </a:rPr>
              <a:t>i</a:t>
            </a:r>
            <a:r>
              <a:rPr lang="en-US" altLang="ko-KR" sz="2000">
                <a:ea typeface="굴림" charset="-127"/>
              </a:rPr>
              <a:t>+</a:t>
            </a:r>
            <a:r>
              <a:rPr lang="en-US" altLang="ko-KR" sz="2000" i="1">
                <a:ea typeface="굴림" charset="-127"/>
              </a:rPr>
              <a:t>j</a:t>
            </a:r>
            <a:r>
              <a:rPr lang="en-US" altLang="ko-KR" sz="2000">
                <a:ea typeface="굴림" charset="-127"/>
              </a:rPr>
              <a:t> = </a:t>
            </a:r>
            <a:r>
              <a:rPr lang="en-US" altLang="ko-KR" sz="2000" i="1">
                <a:ea typeface="굴림" charset="-127"/>
              </a:rPr>
              <a:t>k</a:t>
            </a:r>
            <a:r>
              <a:rPr lang="en-US" altLang="ko-KR" sz="2000">
                <a:ea typeface="굴림" charset="-127"/>
              </a:rPr>
              <a:t>+1, </a:t>
            </a:r>
            <a:r>
              <a:rPr lang="en-US" altLang="ko-KR" sz="2000" i="1">
                <a:ea typeface="굴림" charset="-127"/>
              </a:rPr>
              <a:t>i</a:t>
            </a:r>
            <a:r>
              <a:rPr lang="en-US" altLang="ko-KR" sz="2000">
                <a:ea typeface="굴림" charset="-127"/>
              </a:rPr>
              <a:t>+1 + </a:t>
            </a:r>
            <a:r>
              <a:rPr lang="en-US" altLang="ko-KR" sz="2000" i="1">
                <a:ea typeface="굴림" charset="-127"/>
              </a:rPr>
              <a:t>j</a:t>
            </a:r>
            <a:r>
              <a:rPr lang="en-US" altLang="ko-KR" sz="2000">
                <a:ea typeface="굴림" charset="-127"/>
              </a:rPr>
              <a:t>-2 = </a:t>
            </a:r>
            <a:r>
              <a:rPr lang="en-US" altLang="ko-KR" sz="2000" i="1">
                <a:ea typeface="굴림" charset="-127"/>
              </a:rPr>
              <a:t>k</a:t>
            </a:r>
            <a:r>
              <a:rPr lang="en-US" altLang="ko-KR" sz="2000">
                <a:ea typeface="굴림" charset="-127"/>
              </a:rPr>
              <a:t>, which is assumed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EDE6-BD09-4EF8-B085-3F976B857A60}" type="slidenum">
              <a:rPr lang="en-US" altLang="ko-KR"/>
              <a:pPr/>
              <a:t>61</a:t>
            </a:fld>
            <a:endParaRPr lang="en-US" altLang="ko-KR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Inducting stones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>
                <a:ea typeface="굴림" charset="-127"/>
              </a:rPr>
              <a:t>Take a pile of </a:t>
            </a:r>
            <a:r>
              <a:rPr lang="en-US" altLang="ko-KR" i="1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 stones</a:t>
            </a:r>
          </a:p>
          <a:p>
            <a:pPr lvl="1"/>
            <a:r>
              <a:rPr lang="en-US" altLang="ko-KR">
                <a:ea typeface="굴림" charset="-127"/>
              </a:rPr>
              <a:t>Split the pile into two smaller piles of size </a:t>
            </a:r>
            <a:r>
              <a:rPr lang="en-US" altLang="ko-KR" i="1">
                <a:ea typeface="굴림" charset="-127"/>
              </a:rPr>
              <a:t>r</a:t>
            </a:r>
            <a:r>
              <a:rPr lang="en-US" altLang="ko-KR">
                <a:ea typeface="굴림" charset="-127"/>
              </a:rPr>
              <a:t> and </a:t>
            </a:r>
            <a:r>
              <a:rPr lang="en-US" altLang="ko-KR" i="1">
                <a:ea typeface="굴림" charset="-127"/>
              </a:rPr>
              <a:t>s</a:t>
            </a:r>
            <a:endParaRPr lang="en-US" altLang="ko-KR">
              <a:ea typeface="굴림" charset="-127"/>
            </a:endParaRPr>
          </a:p>
          <a:p>
            <a:pPr lvl="1"/>
            <a:r>
              <a:rPr lang="en-US" altLang="ko-KR">
                <a:ea typeface="굴림" charset="-127"/>
              </a:rPr>
              <a:t>Repeat until you have </a:t>
            </a:r>
            <a:r>
              <a:rPr lang="en-US" altLang="ko-KR" i="1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 piles of 1 stone each</a:t>
            </a:r>
          </a:p>
          <a:p>
            <a:r>
              <a:rPr lang="en-US" altLang="ko-KR">
                <a:ea typeface="굴림" charset="-127"/>
              </a:rPr>
              <a:t>Take the product of </a:t>
            </a:r>
            <a:r>
              <a:rPr lang="en-US" altLang="ko-KR" b="1">
                <a:ea typeface="굴림" charset="-127"/>
              </a:rPr>
              <a:t>all</a:t>
            </a:r>
            <a:r>
              <a:rPr lang="en-US" altLang="ko-KR">
                <a:ea typeface="굴림" charset="-127"/>
              </a:rPr>
              <a:t> the splits</a:t>
            </a:r>
          </a:p>
          <a:p>
            <a:pPr lvl="1"/>
            <a:r>
              <a:rPr lang="en-US" altLang="ko-KR">
                <a:ea typeface="굴림" charset="-127"/>
              </a:rPr>
              <a:t>So all the </a:t>
            </a:r>
            <a:r>
              <a:rPr lang="en-US" altLang="ko-KR" i="1">
                <a:ea typeface="굴림" charset="-127"/>
              </a:rPr>
              <a:t>r</a:t>
            </a:r>
            <a:r>
              <a:rPr lang="en-US" altLang="ko-KR">
                <a:ea typeface="굴림" charset="-127"/>
              </a:rPr>
              <a:t>’s and </a:t>
            </a:r>
            <a:r>
              <a:rPr lang="en-US" altLang="ko-KR" i="1">
                <a:ea typeface="굴림" charset="-127"/>
              </a:rPr>
              <a:t>s</a:t>
            </a:r>
            <a:r>
              <a:rPr lang="en-US" altLang="ko-KR">
                <a:ea typeface="굴림" charset="-127"/>
              </a:rPr>
              <a:t>’s from </a:t>
            </a:r>
            <a:r>
              <a:rPr lang="en-US" altLang="ko-KR" b="1">
                <a:ea typeface="굴림" charset="-127"/>
              </a:rPr>
              <a:t>each </a:t>
            </a:r>
            <a:r>
              <a:rPr lang="en-US" altLang="ko-KR">
                <a:ea typeface="굴림" charset="-127"/>
              </a:rPr>
              <a:t>split</a:t>
            </a:r>
          </a:p>
          <a:p>
            <a:r>
              <a:rPr lang="en-US" altLang="ko-KR">
                <a:ea typeface="굴림" charset="-127"/>
              </a:rPr>
              <a:t>Sum up each of these products</a:t>
            </a:r>
          </a:p>
          <a:p>
            <a:r>
              <a:rPr lang="en-US" altLang="ko-KR">
                <a:ea typeface="굴림" charset="-127"/>
              </a:rPr>
              <a:t>Prove that this product equals </a:t>
            </a: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6553200" y="5334000"/>
          <a:ext cx="1042988" cy="788988"/>
        </p:xfrm>
        <a:graphic>
          <a:graphicData uri="http://schemas.openxmlformats.org/presentationml/2006/ole">
            <p:oleObj spid="_x0000_s58370" name="Equation" r:id="rId3" imgW="52056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AF83-FC50-4B84-8ECE-8A7D5C84DECB}" type="slidenum">
              <a:rPr lang="en-US" altLang="ko-KR"/>
              <a:pPr/>
              <a:t>62</a:t>
            </a:fld>
            <a:endParaRPr lang="en-US" altLang="ko-KR"/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1905000" y="1828800"/>
          <a:ext cx="5859463" cy="3152775"/>
        </p:xfrm>
        <a:graphic>
          <a:graphicData uri="http://schemas.openxmlformats.org/presentationml/2006/ole">
            <p:oleObj spid="_x0000_s59394" name="Visio" r:id="rId3" imgW="5845680" imgH="3145680" progId="">
              <p:embed/>
            </p:oleObj>
          </a:graphicData>
        </a:graphic>
      </p:graphicFrame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1905000" y="1752600"/>
            <a:ext cx="6629400" cy="31845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altLang="ko-KR" b="1">
              <a:solidFill>
                <a:srgbClr val="FF0000"/>
              </a:solidFill>
              <a:ea typeface="굴림" charset="-127"/>
            </a:endParaRPr>
          </a:p>
          <a:p>
            <a:pPr eaLnBrk="0" hangingPunct="0">
              <a:spcBef>
                <a:spcPct val="50000"/>
              </a:spcBef>
            </a:pPr>
            <a:endParaRPr lang="en-US" altLang="ko-KR" b="1">
              <a:solidFill>
                <a:srgbClr val="FF0000"/>
              </a:solidFill>
              <a:ea typeface="굴림" charset="-127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ko-KR" b="1">
                <a:solidFill>
                  <a:srgbClr val="FF0000"/>
                </a:solidFill>
                <a:ea typeface="굴림" charset="-127"/>
              </a:rPr>
              <a:t>				21</a:t>
            </a:r>
          </a:p>
          <a:p>
            <a:pPr eaLnBrk="0" hangingPunct="0">
              <a:spcBef>
                <a:spcPct val="50000"/>
              </a:spcBef>
            </a:pPr>
            <a:endParaRPr lang="en-US" altLang="ko-KR" sz="1200" b="1">
              <a:solidFill>
                <a:srgbClr val="FF0000"/>
              </a:solidFill>
              <a:ea typeface="굴림" charset="-127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ko-KR" b="1">
                <a:solidFill>
                  <a:srgbClr val="FF0000"/>
                </a:solidFill>
                <a:ea typeface="굴림" charset="-127"/>
              </a:rPr>
              <a:t>		     12			       2</a:t>
            </a:r>
          </a:p>
          <a:p>
            <a:pPr eaLnBrk="0" hangingPunct="0">
              <a:spcBef>
                <a:spcPct val="50000"/>
              </a:spcBef>
            </a:pPr>
            <a:endParaRPr lang="en-US" altLang="ko-KR" sz="900" b="1">
              <a:solidFill>
                <a:srgbClr val="FF0000"/>
              </a:solidFill>
              <a:ea typeface="굴림" charset="-127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ko-KR" b="1">
                <a:solidFill>
                  <a:srgbClr val="FF0000"/>
                </a:solidFill>
                <a:ea typeface="굴림" charset="-127"/>
              </a:rPr>
              <a:t>	4		         2		 1</a:t>
            </a:r>
          </a:p>
          <a:p>
            <a:pPr eaLnBrk="0" hangingPunct="0">
              <a:spcBef>
                <a:spcPct val="50000"/>
              </a:spcBef>
            </a:pPr>
            <a:endParaRPr lang="en-US" altLang="ko-KR" sz="1200" b="1">
              <a:solidFill>
                <a:srgbClr val="FF0000"/>
              </a:solidFill>
              <a:ea typeface="굴림" charset="-127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ko-KR" b="1">
                <a:solidFill>
                  <a:srgbClr val="FF0000"/>
                </a:solidFill>
                <a:ea typeface="굴림" charset="-127"/>
              </a:rPr>
              <a:t>      1	            1		     1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Inducting stones</a:t>
            </a:r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3886200" y="2438400"/>
            <a:ext cx="3581400" cy="609600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1828800" y="4495800"/>
            <a:ext cx="1143000" cy="533400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3200400" y="4495800"/>
            <a:ext cx="1143000" cy="533400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4572000" y="4495800"/>
            <a:ext cx="1143000" cy="533400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6096000" y="3810000"/>
            <a:ext cx="1143000" cy="533400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9" name="Oval 11"/>
          <p:cNvSpPr>
            <a:spLocks noChangeArrowheads="1"/>
          </p:cNvSpPr>
          <p:nvPr/>
        </p:nvSpPr>
        <p:spPr bwMode="auto">
          <a:xfrm>
            <a:off x="4800600" y="3810000"/>
            <a:ext cx="1143000" cy="533400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2057400" y="3810000"/>
            <a:ext cx="2057400" cy="533400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41" name="Oval 13"/>
          <p:cNvSpPr>
            <a:spLocks noChangeArrowheads="1"/>
          </p:cNvSpPr>
          <p:nvPr/>
        </p:nvSpPr>
        <p:spPr bwMode="auto">
          <a:xfrm>
            <a:off x="2667000" y="3124200"/>
            <a:ext cx="3048000" cy="609600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42" name="Oval 14"/>
          <p:cNvSpPr>
            <a:spLocks noChangeArrowheads="1"/>
          </p:cNvSpPr>
          <p:nvPr/>
        </p:nvSpPr>
        <p:spPr bwMode="auto">
          <a:xfrm>
            <a:off x="6324600" y="3124200"/>
            <a:ext cx="1524000" cy="533400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48146" name="Object 18"/>
          <p:cNvGraphicFramePr>
            <a:graphicFrameLocks noChangeAspect="1"/>
          </p:cNvGraphicFramePr>
          <p:nvPr/>
        </p:nvGraphicFramePr>
        <p:xfrm>
          <a:off x="381000" y="4876800"/>
          <a:ext cx="1042988" cy="788988"/>
        </p:xfrm>
        <a:graphic>
          <a:graphicData uri="http://schemas.openxmlformats.org/presentationml/2006/ole">
            <p:oleObj spid="_x0000_s59395" name="Equation" r:id="rId4" imgW="520560" imgH="393480" progId="Equation.3">
              <p:embed/>
            </p:oleObj>
          </a:graphicData>
        </a:graphic>
      </p:graphicFrame>
      <p:sp>
        <p:nvSpPr>
          <p:cNvPr id="48147" name="Oval 19"/>
          <p:cNvSpPr>
            <a:spLocks noChangeArrowheads="1"/>
          </p:cNvSpPr>
          <p:nvPr/>
        </p:nvSpPr>
        <p:spPr bwMode="auto">
          <a:xfrm>
            <a:off x="5648325" y="1854200"/>
            <a:ext cx="401638" cy="401638"/>
          </a:xfrm>
          <a:prstGeom prst="ellips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5548313" y="1873250"/>
            <a:ext cx="609600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ko-KR" sz="1600">
                <a:ea typeface="굴림" charset="-127"/>
              </a:rPr>
              <a:t>10</a:t>
            </a:r>
          </a:p>
        </p:txBody>
      </p:sp>
      <p:graphicFrame>
        <p:nvGraphicFramePr>
          <p:cNvPr id="48149" name="Object 21"/>
          <p:cNvGraphicFramePr>
            <a:graphicFrameLocks noChangeAspect="1"/>
          </p:cNvGraphicFramePr>
          <p:nvPr/>
        </p:nvGraphicFramePr>
        <p:xfrm>
          <a:off x="381000" y="5791200"/>
          <a:ext cx="5265738" cy="787400"/>
        </p:xfrm>
        <a:graphic>
          <a:graphicData uri="http://schemas.openxmlformats.org/presentationml/2006/ole">
            <p:oleObj spid="_x0000_s59396" name="Equation" r:id="rId5" imgW="262872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4" grpId="0"/>
      <p:bldP spid="48134" grpId="0" animBg="1"/>
      <p:bldP spid="48135" grpId="0" animBg="1"/>
      <p:bldP spid="48136" grpId="0" animBg="1"/>
      <p:bldP spid="48137" grpId="0" animBg="1"/>
      <p:bldP spid="48138" grpId="0" animBg="1"/>
      <p:bldP spid="48139" grpId="0" animBg="1"/>
      <p:bldP spid="48140" grpId="0" animBg="1"/>
      <p:bldP spid="48141" grpId="0" animBg="1"/>
      <p:bldP spid="48142" grpId="0" animBg="1"/>
      <p:bldP spid="48147" grpId="0" animBg="1"/>
      <p:bldP spid="4814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1BDE-98EB-44DB-8111-053E0F70CF31}" type="slidenum">
              <a:rPr lang="en-US" altLang="ko-KR"/>
              <a:pPr/>
              <a:t>63</a:t>
            </a:fld>
            <a:endParaRPr lang="en-US" altLang="ko-KR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Inducting stones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We will show it is true for a pile of 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 stones, and show it is true for 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+1 stones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So P(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) means that it is true for 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 stones</a:t>
            </a:r>
          </a:p>
          <a:p>
            <a:pPr>
              <a:lnSpc>
                <a:spcPct val="90000"/>
              </a:lnSpc>
            </a:pPr>
            <a:endParaRPr lang="en-US" altLang="ko-KR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Base case: </a:t>
            </a:r>
            <a:r>
              <a:rPr lang="en-US" altLang="ko-KR" i="1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 = 1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No splits necessary, so the sum of the products = 0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1*(1-1)/2 = 0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Base case proven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FF57-66A5-46CF-8508-66BD2F6AE169}" type="slidenum">
              <a:rPr lang="en-US" altLang="ko-KR"/>
              <a:pPr/>
              <a:t>64</a:t>
            </a:fld>
            <a:endParaRPr lang="en-US" altLang="ko-KR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Inducting stones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>
                <a:ea typeface="굴림" charset="-127"/>
              </a:rPr>
              <a:t>Inductive hypothesis: assume that P(1), P(2), …, P(</a:t>
            </a:r>
            <a:r>
              <a:rPr lang="en-US" altLang="ko-KR" sz="2800" i="1">
                <a:ea typeface="굴림" charset="-127"/>
              </a:rPr>
              <a:t>k</a:t>
            </a:r>
            <a:r>
              <a:rPr lang="en-US" altLang="ko-KR" sz="2800">
                <a:ea typeface="굴림" charset="-127"/>
              </a:rPr>
              <a:t>) are all true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This is strong induction!</a:t>
            </a:r>
          </a:p>
          <a:p>
            <a:pPr>
              <a:lnSpc>
                <a:spcPct val="90000"/>
              </a:lnSpc>
            </a:pPr>
            <a:endParaRPr lang="en-US" altLang="ko-KR" sz="280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800">
                <a:ea typeface="굴림" charset="-127"/>
              </a:rPr>
              <a:t>Inductive step: Show that P(</a:t>
            </a:r>
            <a:r>
              <a:rPr lang="en-US" altLang="ko-KR" sz="2800" i="1">
                <a:ea typeface="굴림" charset="-127"/>
              </a:rPr>
              <a:t>k</a:t>
            </a:r>
            <a:r>
              <a:rPr lang="en-US" altLang="ko-KR" sz="2800">
                <a:ea typeface="굴림" charset="-127"/>
              </a:rPr>
              <a:t>+1) is true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We assume that we split the </a:t>
            </a:r>
            <a:r>
              <a:rPr lang="en-US" altLang="ko-KR" sz="2400" i="1">
                <a:ea typeface="굴림" charset="-127"/>
              </a:rPr>
              <a:t>k</a:t>
            </a:r>
            <a:r>
              <a:rPr lang="en-US" altLang="ko-KR" sz="2400">
                <a:ea typeface="굴림" charset="-127"/>
              </a:rPr>
              <a:t>+1 pile into a pile of </a:t>
            </a:r>
            <a:r>
              <a:rPr lang="en-US" altLang="ko-KR" sz="2400" i="1">
                <a:ea typeface="굴림" charset="-127"/>
              </a:rPr>
              <a:t>i</a:t>
            </a:r>
            <a:r>
              <a:rPr lang="en-US" altLang="ko-KR" sz="2400">
                <a:ea typeface="굴림" charset="-127"/>
              </a:rPr>
              <a:t> stones and a pile of </a:t>
            </a:r>
            <a:r>
              <a:rPr lang="en-US" altLang="ko-KR" sz="2400" i="1">
                <a:ea typeface="굴림" charset="-127"/>
              </a:rPr>
              <a:t>k</a:t>
            </a:r>
            <a:r>
              <a:rPr lang="en-US" altLang="ko-KR" sz="2400">
                <a:ea typeface="굴림" charset="-127"/>
              </a:rPr>
              <a:t>+1-</a:t>
            </a:r>
            <a:r>
              <a:rPr lang="en-US" altLang="ko-KR" sz="2400" i="1">
                <a:ea typeface="굴림" charset="-127"/>
              </a:rPr>
              <a:t>i</a:t>
            </a:r>
            <a:r>
              <a:rPr lang="en-US" altLang="ko-KR" sz="2400">
                <a:ea typeface="굴림" charset="-127"/>
              </a:rPr>
              <a:t> stones</a:t>
            </a:r>
          </a:p>
          <a:p>
            <a:pPr lvl="1" algn="l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Thus, we want to show that </a:t>
            </a:r>
            <a:br>
              <a:rPr lang="en-US" altLang="ko-KR" sz="2400">
                <a:ea typeface="굴림" charset="-127"/>
              </a:rPr>
            </a:br>
            <a:r>
              <a:rPr lang="en-US" altLang="ko-KR" sz="2400">
                <a:ea typeface="굴림" charset="-127"/>
              </a:rPr>
              <a:t>(</a:t>
            </a:r>
            <a:r>
              <a:rPr lang="en-US" altLang="ko-KR" sz="2400" i="1">
                <a:ea typeface="굴림" charset="-127"/>
              </a:rPr>
              <a:t>i</a:t>
            </a:r>
            <a:r>
              <a:rPr lang="en-US" altLang="ko-KR" sz="2400">
                <a:ea typeface="굴림" charset="-127"/>
              </a:rPr>
              <a:t>)*(</a:t>
            </a:r>
            <a:r>
              <a:rPr lang="en-US" altLang="ko-KR" sz="2400" i="1">
                <a:ea typeface="굴림" charset="-127"/>
              </a:rPr>
              <a:t>k</a:t>
            </a:r>
            <a:r>
              <a:rPr lang="en-US" altLang="ko-KR" sz="2400">
                <a:ea typeface="굴림" charset="-127"/>
              </a:rPr>
              <a:t>+1-</a:t>
            </a:r>
            <a:r>
              <a:rPr lang="en-US" altLang="ko-KR" sz="2400" i="1">
                <a:ea typeface="굴림" charset="-127"/>
              </a:rPr>
              <a:t>i</a:t>
            </a:r>
            <a:r>
              <a:rPr lang="en-US" altLang="ko-KR" sz="2400">
                <a:ea typeface="굴림" charset="-127"/>
              </a:rPr>
              <a:t>) + P(</a:t>
            </a:r>
            <a:r>
              <a:rPr lang="en-US" altLang="ko-KR" sz="2400" i="1">
                <a:ea typeface="굴림" charset="-127"/>
              </a:rPr>
              <a:t>i</a:t>
            </a:r>
            <a:r>
              <a:rPr lang="en-US" altLang="ko-KR" sz="2400">
                <a:ea typeface="굴림" charset="-127"/>
              </a:rPr>
              <a:t>) + P(</a:t>
            </a:r>
            <a:r>
              <a:rPr lang="en-US" altLang="ko-KR" sz="2400" i="1">
                <a:ea typeface="굴림" charset="-127"/>
              </a:rPr>
              <a:t>k</a:t>
            </a:r>
            <a:r>
              <a:rPr lang="en-US" altLang="ko-KR" sz="2400">
                <a:ea typeface="굴림" charset="-127"/>
              </a:rPr>
              <a:t>+1-</a:t>
            </a:r>
            <a:r>
              <a:rPr lang="en-US" altLang="ko-KR" sz="2400" i="1">
                <a:ea typeface="굴림" charset="-127"/>
              </a:rPr>
              <a:t>i</a:t>
            </a:r>
            <a:r>
              <a:rPr lang="en-US" altLang="ko-KR" sz="2400">
                <a:ea typeface="굴림" charset="-127"/>
              </a:rPr>
              <a:t>) = P(</a:t>
            </a:r>
            <a:r>
              <a:rPr lang="en-US" altLang="ko-KR" sz="2400" i="1">
                <a:ea typeface="굴림" charset="-127"/>
              </a:rPr>
              <a:t>k</a:t>
            </a:r>
            <a:r>
              <a:rPr lang="en-US" altLang="ko-KR" sz="2400">
                <a:ea typeface="굴림" charset="-127"/>
              </a:rPr>
              <a:t>+1)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Since 0 &lt; </a:t>
            </a:r>
            <a:r>
              <a:rPr lang="en-US" altLang="ko-KR" sz="2400" i="1">
                <a:ea typeface="굴림" charset="-127"/>
              </a:rPr>
              <a:t>i</a:t>
            </a:r>
            <a:r>
              <a:rPr lang="en-US" altLang="ko-KR" sz="2400">
                <a:ea typeface="굴림" charset="-127"/>
              </a:rPr>
              <a:t> &lt; </a:t>
            </a:r>
            <a:r>
              <a:rPr lang="en-US" altLang="ko-KR" sz="2400" i="1">
                <a:ea typeface="굴림" charset="-127"/>
              </a:rPr>
              <a:t>k+1</a:t>
            </a:r>
            <a:r>
              <a:rPr lang="en-US" altLang="ko-KR" sz="2400">
                <a:ea typeface="굴림" charset="-127"/>
              </a:rPr>
              <a:t>, both </a:t>
            </a:r>
            <a:r>
              <a:rPr lang="en-US" altLang="ko-KR" sz="2400" i="1">
                <a:ea typeface="굴림" charset="-127"/>
              </a:rPr>
              <a:t>i</a:t>
            </a:r>
            <a:r>
              <a:rPr lang="en-US" altLang="ko-KR" sz="2400">
                <a:ea typeface="굴림" charset="-127"/>
              </a:rPr>
              <a:t> and </a:t>
            </a:r>
            <a:r>
              <a:rPr lang="en-US" altLang="ko-KR" sz="2400" i="1">
                <a:ea typeface="굴림" charset="-127"/>
              </a:rPr>
              <a:t>k</a:t>
            </a:r>
            <a:r>
              <a:rPr lang="en-US" altLang="ko-KR" sz="2400">
                <a:ea typeface="굴림" charset="-127"/>
              </a:rPr>
              <a:t>+1-</a:t>
            </a:r>
            <a:r>
              <a:rPr lang="en-US" altLang="ko-KR" sz="2400" i="1">
                <a:ea typeface="굴림" charset="-127"/>
              </a:rPr>
              <a:t>i</a:t>
            </a:r>
            <a:r>
              <a:rPr lang="en-US" altLang="ko-KR" sz="2400">
                <a:ea typeface="굴림" charset="-127"/>
              </a:rPr>
              <a:t> are between 1 and </a:t>
            </a:r>
            <a:r>
              <a:rPr lang="en-US" altLang="ko-KR" sz="2400" i="1">
                <a:ea typeface="굴림" charset="-127"/>
              </a:rPr>
              <a:t>k</a:t>
            </a:r>
            <a:r>
              <a:rPr lang="en-US" altLang="ko-KR" sz="2400">
                <a:ea typeface="굴림" charset="-127"/>
              </a:rPr>
              <a:t>, inclusive</a:t>
            </a:r>
            <a:endParaRPr lang="en-US" altLang="ko-KR" sz="2400" i="1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EB6-C688-48E3-B3F4-AD29918254D4}" type="slidenum">
              <a:rPr lang="en-US" altLang="ko-KR"/>
              <a:pPr/>
              <a:t>65</a:t>
            </a:fld>
            <a:endParaRPr lang="en-US" altLang="ko-KR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ko-KR">
                <a:ea typeface="굴림" charset="-127"/>
              </a:rPr>
              <a:t>Inducting stones</a:t>
            </a:r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5105400" y="6172200"/>
          <a:ext cx="1854200" cy="406400"/>
        </p:xfrm>
        <a:graphic>
          <a:graphicData uri="http://schemas.openxmlformats.org/presentationml/2006/ole">
            <p:oleObj spid="_x0000_s60418" name="Equation" r:id="rId3" imgW="927000" imgH="203040" progId="Equation.3">
              <p:embed/>
            </p:oleObj>
          </a:graphicData>
        </a:graphic>
      </p:graphicFrame>
      <p:graphicFrame>
        <p:nvGraphicFramePr>
          <p:cNvPr id="66570" name="Object 10"/>
          <p:cNvGraphicFramePr>
            <a:graphicFrameLocks noChangeAspect="1"/>
          </p:cNvGraphicFramePr>
          <p:nvPr/>
        </p:nvGraphicFramePr>
        <p:xfrm>
          <a:off x="914400" y="5638800"/>
          <a:ext cx="6015038" cy="406400"/>
        </p:xfrm>
        <a:graphic>
          <a:graphicData uri="http://schemas.openxmlformats.org/presentationml/2006/ole">
            <p:oleObj spid="_x0000_s60419" name="Equation" r:id="rId4" imgW="3009600" imgH="203040" progId="Equation.3">
              <p:embed/>
            </p:oleObj>
          </a:graphicData>
        </a:graphic>
      </p:graphicFrame>
      <p:graphicFrame>
        <p:nvGraphicFramePr>
          <p:cNvPr id="66571" name="Object 11"/>
          <p:cNvGraphicFramePr>
            <a:graphicFrameLocks noChangeAspect="1"/>
          </p:cNvGraphicFramePr>
          <p:nvPr/>
        </p:nvGraphicFramePr>
        <p:xfrm>
          <a:off x="1295400" y="4648200"/>
          <a:ext cx="5686425" cy="838200"/>
        </p:xfrm>
        <a:graphic>
          <a:graphicData uri="http://schemas.openxmlformats.org/presentationml/2006/ole">
            <p:oleObj spid="_x0000_s60420" name="Equation" r:id="rId5" imgW="2844720" imgH="419040" progId="Equation.3">
              <p:embed/>
            </p:oleObj>
          </a:graphicData>
        </a:graphic>
      </p:graphicFrame>
      <p:graphicFrame>
        <p:nvGraphicFramePr>
          <p:cNvPr id="66572" name="Object 12"/>
          <p:cNvGraphicFramePr>
            <a:graphicFrameLocks noChangeAspect="1"/>
          </p:cNvGraphicFramePr>
          <p:nvPr/>
        </p:nvGraphicFramePr>
        <p:xfrm>
          <a:off x="1981200" y="4114800"/>
          <a:ext cx="5203825" cy="406400"/>
        </p:xfrm>
        <a:graphic>
          <a:graphicData uri="http://schemas.openxmlformats.org/presentationml/2006/ole">
            <p:oleObj spid="_x0000_s60421" name="Equation" r:id="rId6" imgW="2603160" imgH="203040" progId="Equation.3">
              <p:embed/>
            </p:oleObj>
          </a:graphicData>
        </a:graphic>
      </p:graphicFrame>
      <p:graphicFrame>
        <p:nvGraphicFramePr>
          <p:cNvPr id="66573" name="Object 13"/>
          <p:cNvGraphicFramePr>
            <a:graphicFrameLocks noChangeAspect="1"/>
          </p:cNvGraphicFramePr>
          <p:nvPr/>
        </p:nvGraphicFramePr>
        <p:xfrm>
          <a:off x="2743200" y="3200400"/>
          <a:ext cx="4289425" cy="838200"/>
        </p:xfrm>
        <a:graphic>
          <a:graphicData uri="http://schemas.openxmlformats.org/presentationml/2006/ole">
            <p:oleObj spid="_x0000_s60422" name="Equation" r:id="rId7" imgW="2145960" imgH="419040" progId="Equation.3">
              <p:embed/>
            </p:oleObj>
          </a:graphicData>
        </a:graphic>
      </p:graphicFrame>
      <p:graphicFrame>
        <p:nvGraphicFramePr>
          <p:cNvPr id="66574" name="Object 14"/>
          <p:cNvGraphicFramePr>
            <a:graphicFrameLocks noChangeAspect="1"/>
          </p:cNvGraphicFramePr>
          <p:nvPr/>
        </p:nvGraphicFramePr>
        <p:xfrm>
          <a:off x="1676400" y="2286000"/>
          <a:ext cx="6827838" cy="836613"/>
        </p:xfrm>
        <a:graphic>
          <a:graphicData uri="http://schemas.openxmlformats.org/presentationml/2006/ole">
            <p:oleObj spid="_x0000_s60423" name="Equation" r:id="rId8" imgW="3416040" imgH="419040" progId="Equation.3">
              <p:embed/>
            </p:oleObj>
          </a:graphicData>
        </a:graphic>
      </p:graphicFrame>
      <p:graphicFrame>
        <p:nvGraphicFramePr>
          <p:cNvPr id="66575" name="Object 15"/>
          <p:cNvGraphicFramePr>
            <a:graphicFrameLocks noChangeAspect="1"/>
          </p:cNvGraphicFramePr>
          <p:nvPr/>
        </p:nvGraphicFramePr>
        <p:xfrm>
          <a:off x="5410200" y="1371600"/>
          <a:ext cx="1498600" cy="836613"/>
        </p:xfrm>
        <a:graphic>
          <a:graphicData uri="http://schemas.openxmlformats.org/presentationml/2006/ole">
            <p:oleObj spid="_x0000_s60424" name="Equation" r:id="rId9" imgW="749160" imgH="419040" progId="Equation.3">
              <p:embed/>
            </p:oleObj>
          </a:graphicData>
        </a:graphic>
      </p:graphicFrame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304800" y="1371600"/>
            <a:ext cx="4597400" cy="6413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Thus, we want to show that </a:t>
            </a:r>
            <a:b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</a:b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(</a:t>
            </a:r>
            <a:r>
              <a:rPr lang="en-US" altLang="ko-KR" sz="2000" i="1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i</a:t>
            </a: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)*(</a:t>
            </a:r>
            <a:r>
              <a:rPr lang="en-US" altLang="ko-KR" sz="2000" i="1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k</a:t>
            </a: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+1-</a:t>
            </a:r>
            <a:r>
              <a:rPr lang="en-US" altLang="ko-KR" sz="2000" i="1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i</a:t>
            </a: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) + P(</a:t>
            </a:r>
            <a:r>
              <a:rPr lang="en-US" altLang="ko-KR" sz="2000" i="1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i</a:t>
            </a: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) + P(</a:t>
            </a:r>
            <a:r>
              <a:rPr lang="en-US" altLang="ko-KR" sz="2000" i="1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k</a:t>
            </a: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+1-</a:t>
            </a:r>
            <a:r>
              <a:rPr lang="en-US" altLang="ko-KR" sz="2000" i="1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i</a:t>
            </a: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) = P(</a:t>
            </a:r>
            <a:r>
              <a:rPr lang="en-US" altLang="ko-KR" sz="2000" i="1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k</a:t>
            </a: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+1)</a:t>
            </a:r>
            <a:endParaRPr lang="en-US" altLang="ko-KR" sz="200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AB52-D88D-435A-9D5F-0DD0B7330801}" type="slidenum">
              <a:rPr lang="en-US" altLang="ko-KR"/>
              <a:pPr/>
              <a:t>66</a:t>
            </a:fld>
            <a:endParaRPr lang="en-US" altLang="ko-KR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Recursion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Recursion means defining something, such as a function, in terms of itself</a:t>
            </a:r>
          </a:p>
          <a:p>
            <a:pPr lvl="1"/>
            <a:r>
              <a:rPr lang="en-US" altLang="ko-KR">
                <a:ea typeface="굴림" charset="-127"/>
              </a:rPr>
              <a:t>For example, let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x</a:t>
            </a:r>
            <a:r>
              <a:rPr lang="en-US" altLang="ko-KR">
                <a:ea typeface="굴림" charset="-127"/>
              </a:rPr>
              <a:t>) = </a:t>
            </a:r>
            <a:r>
              <a:rPr lang="en-US" altLang="ko-KR" i="1">
                <a:ea typeface="굴림" charset="-127"/>
              </a:rPr>
              <a:t>x</a:t>
            </a:r>
            <a:r>
              <a:rPr lang="en-US" altLang="ko-KR">
                <a:ea typeface="굴림" charset="-127"/>
              </a:rPr>
              <a:t>!</a:t>
            </a:r>
          </a:p>
          <a:p>
            <a:pPr lvl="1"/>
            <a:r>
              <a:rPr lang="en-US" altLang="ko-KR">
                <a:ea typeface="굴림" charset="-127"/>
              </a:rPr>
              <a:t>We can define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x</a:t>
            </a:r>
            <a:r>
              <a:rPr lang="en-US" altLang="ko-KR">
                <a:ea typeface="굴림" charset="-127"/>
              </a:rPr>
              <a:t>) as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x</a:t>
            </a:r>
            <a:r>
              <a:rPr lang="en-US" altLang="ko-KR">
                <a:ea typeface="굴림" charset="-127"/>
              </a:rPr>
              <a:t>) = </a:t>
            </a:r>
            <a:r>
              <a:rPr lang="en-US" altLang="ko-KR" i="1">
                <a:ea typeface="굴림" charset="-127"/>
              </a:rPr>
              <a:t>x</a:t>
            </a:r>
            <a:r>
              <a:rPr lang="en-US" altLang="ko-KR">
                <a:ea typeface="굴림" charset="-127"/>
              </a:rPr>
              <a:t> * f(</a:t>
            </a:r>
            <a:r>
              <a:rPr lang="en-US" altLang="ko-KR" i="1">
                <a:ea typeface="굴림" charset="-127"/>
              </a:rPr>
              <a:t>x</a:t>
            </a:r>
            <a:r>
              <a:rPr lang="en-US" altLang="ko-KR">
                <a:ea typeface="굴림" charset="-127"/>
              </a:rPr>
              <a:t>-1)</a:t>
            </a:r>
          </a:p>
          <a:p>
            <a:endParaRPr lang="en-US" altLang="ko-KR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8003-BE0A-442E-97F5-EB4A93594233}" type="slidenum">
              <a:rPr lang="en-US" altLang="ko-KR"/>
              <a:pPr/>
              <a:t>67</a:t>
            </a:fld>
            <a:endParaRPr lang="en-US" altLang="ko-KR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Recursion example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/>
            <a:r>
              <a:rPr lang="en-US" altLang="ko-KR" sz="2000">
                <a:ea typeface="굴림" charset="-127"/>
              </a:rPr>
              <a:t>Find </a:t>
            </a:r>
            <a:r>
              <a:rPr lang="en-US" altLang="ko-KR" sz="2000" i="1">
                <a:ea typeface="굴림" charset="-127"/>
              </a:rPr>
              <a:t>f</a:t>
            </a:r>
            <a:r>
              <a:rPr lang="en-US" altLang="ko-KR" sz="2000">
                <a:ea typeface="굴림" charset="-127"/>
              </a:rPr>
              <a:t>(1), </a:t>
            </a:r>
            <a:r>
              <a:rPr lang="en-US" altLang="ko-KR" sz="2000" i="1">
                <a:ea typeface="굴림" charset="-127"/>
              </a:rPr>
              <a:t>f</a:t>
            </a:r>
            <a:r>
              <a:rPr lang="en-US" altLang="ko-KR" sz="2000">
                <a:ea typeface="굴림" charset="-127"/>
              </a:rPr>
              <a:t>(2), </a:t>
            </a:r>
            <a:r>
              <a:rPr lang="en-US" altLang="ko-KR" sz="2000" i="1">
                <a:ea typeface="굴림" charset="-127"/>
              </a:rPr>
              <a:t>f</a:t>
            </a:r>
            <a:r>
              <a:rPr lang="en-US" altLang="ko-KR" sz="2000">
                <a:ea typeface="굴림" charset="-127"/>
              </a:rPr>
              <a:t>(3), and </a:t>
            </a:r>
            <a:r>
              <a:rPr lang="en-US" altLang="ko-KR" sz="2000" i="1">
                <a:ea typeface="굴림" charset="-127"/>
              </a:rPr>
              <a:t>f</a:t>
            </a:r>
            <a:r>
              <a:rPr lang="en-US" altLang="ko-KR" sz="2000">
                <a:ea typeface="굴림" charset="-127"/>
              </a:rPr>
              <a:t>(4), where </a:t>
            </a:r>
            <a:r>
              <a:rPr lang="en-US" altLang="ko-KR" sz="2000" i="1">
                <a:ea typeface="굴림" charset="-127"/>
              </a:rPr>
              <a:t>f</a:t>
            </a:r>
            <a:r>
              <a:rPr lang="en-US" altLang="ko-KR" sz="2000">
                <a:ea typeface="굴림" charset="-127"/>
              </a:rPr>
              <a:t>(0) = 1</a:t>
            </a:r>
          </a:p>
          <a:p>
            <a:pPr marL="990600" lvl="1" indent="-533400">
              <a:buSzPct val="75000"/>
              <a:buFont typeface="Wingdings" pitchFamily="2" charset="2"/>
              <a:buAutoNum type="alphaLcParenR"/>
            </a:pPr>
            <a:r>
              <a:rPr lang="en-US" altLang="ko-KR" sz="2000">
                <a:ea typeface="굴림" charset="-127"/>
              </a:rPr>
              <a:t>Let </a:t>
            </a:r>
            <a:r>
              <a:rPr lang="en-US" altLang="ko-KR" sz="2000" i="1">
                <a:ea typeface="굴림" charset="-127"/>
              </a:rPr>
              <a:t>f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i="1">
                <a:ea typeface="굴림" charset="-127"/>
              </a:rPr>
              <a:t>n</a:t>
            </a:r>
            <a:r>
              <a:rPr lang="en-US" altLang="ko-KR" sz="2000">
                <a:ea typeface="굴림" charset="-127"/>
              </a:rPr>
              <a:t>+1) = </a:t>
            </a:r>
            <a:r>
              <a:rPr lang="en-US" altLang="ko-KR" sz="2000" i="1">
                <a:ea typeface="굴림" charset="-127"/>
              </a:rPr>
              <a:t>f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i="1">
                <a:ea typeface="굴림" charset="-127"/>
              </a:rPr>
              <a:t>n</a:t>
            </a:r>
            <a:r>
              <a:rPr lang="en-US" altLang="ko-KR" sz="2000">
                <a:ea typeface="굴림" charset="-127"/>
              </a:rPr>
              <a:t>) + 2</a:t>
            </a:r>
          </a:p>
          <a:p>
            <a:pPr marL="1371600" lvl="2" indent="-457200">
              <a:buSzPct val="75000"/>
            </a:pPr>
            <a:r>
              <a:rPr lang="en-US" altLang="ko-KR" sz="1800" i="1">
                <a:ea typeface="굴림" charset="-127"/>
              </a:rPr>
              <a:t>f</a:t>
            </a:r>
            <a:r>
              <a:rPr lang="en-US" altLang="ko-KR" sz="1800">
                <a:ea typeface="굴림" charset="-127"/>
              </a:rPr>
              <a:t>(1) = </a:t>
            </a:r>
            <a:r>
              <a:rPr lang="en-US" altLang="ko-KR" sz="1800" i="1">
                <a:ea typeface="굴림" charset="-127"/>
              </a:rPr>
              <a:t>f</a:t>
            </a:r>
            <a:r>
              <a:rPr lang="en-US" altLang="ko-KR" sz="1800">
                <a:ea typeface="굴림" charset="-127"/>
              </a:rPr>
              <a:t>(0) + 2 = 1 + 2 = 3</a:t>
            </a:r>
          </a:p>
          <a:p>
            <a:pPr marL="1371600" lvl="2" indent="-457200">
              <a:buSzPct val="75000"/>
            </a:pPr>
            <a:r>
              <a:rPr lang="en-US" altLang="ko-KR" sz="1800" i="1">
                <a:ea typeface="굴림" charset="-127"/>
              </a:rPr>
              <a:t>f</a:t>
            </a:r>
            <a:r>
              <a:rPr lang="en-US" altLang="ko-KR" sz="1800">
                <a:ea typeface="굴림" charset="-127"/>
              </a:rPr>
              <a:t>(2) = </a:t>
            </a:r>
            <a:r>
              <a:rPr lang="en-US" altLang="ko-KR" sz="1800" i="1">
                <a:ea typeface="굴림" charset="-127"/>
              </a:rPr>
              <a:t>f</a:t>
            </a:r>
            <a:r>
              <a:rPr lang="en-US" altLang="ko-KR" sz="1800">
                <a:ea typeface="굴림" charset="-127"/>
              </a:rPr>
              <a:t>(1) + 2 = 3 + 2 = 5</a:t>
            </a:r>
          </a:p>
          <a:p>
            <a:pPr marL="1371600" lvl="2" indent="-457200">
              <a:buSzPct val="75000"/>
            </a:pPr>
            <a:r>
              <a:rPr lang="en-US" altLang="ko-KR" sz="1800" i="1">
                <a:ea typeface="굴림" charset="-127"/>
              </a:rPr>
              <a:t>f</a:t>
            </a:r>
            <a:r>
              <a:rPr lang="en-US" altLang="ko-KR" sz="1800">
                <a:ea typeface="굴림" charset="-127"/>
              </a:rPr>
              <a:t>(3) = </a:t>
            </a:r>
            <a:r>
              <a:rPr lang="en-US" altLang="ko-KR" sz="1800" i="1">
                <a:ea typeface="굴림" charset="-127"/>
              </a:rPr>
              <a:t>f</a:t>
            </a:r>
            <a:r>
              <a:rPr lang="en-US" altLang="ko-KR" sz="1800">
                <a:ea typeface="굴림" charset="-127"/>
              </a:rPr>
              <a:t>(2) + 2 = 5 + 2 = 7</a:t>
            </a:r>
          </a:p>
          <a:p>
            <a:pPr marL="1371600" lvl="2" indent="-457200">
              <a:buSzPct val="75000"/>
            </a:pPr>
            <a:r>
              <a:rPr lang="en-US" altLang="ko-KR" sz="1800" i="1">
                <a:ea typeface="굴림" charset="-127"/>
              </a:rPr>
              <a:t>f</a:t>
            </a:r>
            <a:r>
              <a:rPr lang="en-US" altLang="ko-KR" sz="1800">
                <a:ea typeface="굴림" charset="-127"/>
              </a:rPr>
              <a:t>(4) = </a:t>
            </a:r>
            <a:r>
              <a:rPr lang="en-US" altLang="ko-KR" sz="1800" i="1">
                <a:ea typeface="굴림" charset="-127"/>
              </a:rPr>
              <a:t>f</a:t>
            </a:r>
            <a:r>
              <a:rPr lang="en-US" altLang="ko-KR" sz="1800">
                <a:ea typeface="굴림" charset="-127"/>
              </a:rPr>
              <a:t>(3) + 2 = 7 + 2 = 9</a:t>
            </a:r>
          </a:p>
          <a:p>
            <a:pPr marL="990600" lvl="1" indent="-533400">
              <a:buSzPct val="75000"/>
              <a:buFont typeface="Wingdings" pitchFamily="2" charset="2"/>
              <a:buAutoNum type="alphaLcParenR"/>
            </a:pPr>
            <a:r>
              <a:rPr lang="en-US" altLang="ko-KR" sz="2000">
                <a:ea typeface="굴림" charset="-127"/>
              </a:rPr>
              <a:t>Let </a:t>
            </a:r>
            <a:r>
              <a:rPr lang="en-US" altLang="ko-KR" sz="2000" i="1">
                <a:ea typeface="굴림" charset="-127"/>
              </a:rPr>
              <a:t>f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i="1">
                <a:ea typeface="굴림" charset="-127"/>
              </a:rPr>
              <a:t>n</a:t>
            </a:r>
            <a:r>
              <a:rPr lang="en-US" altLang="ko-KR" sz="2000">
                <a:ea typeface="굴림" charset="-127"/>
              </a:rPr>
              <a:t>+1) = 3</a:t>
            </a:r>
            <a:r>
              <a:rPr lang="en-US" altLang="ko-KR" sz="2000" i="1">
                <a:ea typeface="굴림" charset="-127"/>
              </a:rPr>
              <a:t>f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i="1">
                <a:ea typeface="굴림" charset="-127"/>
              </a:rPr>
              <a:t>n</a:t>
            </a:r>
            <a:r>
              <a:rPr lang="en-US" altLang="ko-KR" sz="2000">
                <a:ea typeface="굴림" charset="-127"/>
              </a:rPr>
              <a:t>)</a:t>
            </a:r>
          </a:p>
          <a:p>
            <a:pPr marL="1371600" lvl="2" indent="-457200">
              <a:buSzPct val="75000"/>
            </a:pPr>
            <a:r>
              <a:rPr lang="en-US" altLang="ko-KR" sz="1800" i="1">
                <a:ea typeface="굴림" charset="-127"/>
              </a:rPr>
              <a:t>f</a:t>
            </a:r>
            <a:r>
              <a:rPr lang="en-US" altLang="ko-KR" sz="1800">
                <a:ea typeface="굴림" charset="-127"/>
              </a:rPr>
              <a:t>(1) = 3 * </a:t>
            </a:r>
            <a:r>
              <a:rPr lang="en-US" altLang="ko-KR" sz="1800" i="1">
                <a:ea typeface="굴림" charset="-127"/>
              </a:rPr>
              <a:t>f</a:t>
            </a:r>
            <a:r>
              <a:rPr lang="en-US" altLang="ko-KR" sz="1800">
                <a:ea typeface="굴림" charset="-127"/>
              </a:rPr>
              <a:t>(0) = 3*1 = 3</a:t>
            </a:r>
          </a:p>
          <a:p>
            <a:pPr marL="1371600" lvl="2" indent="-457200">
              <a:buSzPct val="75000"/>
            </a:pPr>
            <a:r>
              <a:rPr lang="en-US" altLang="ko-KR" sz="1800" i="1">
                <a:ea typeface="굴림" charset="-127"/>
              </a:rPr>
              <a:t>f</a:t>
            </a:r>
            <a:r>
              <a:rPr lang="en-US" altLang="ko-KR" sz="1800">
                <a:ea typeface="굴림" charset="-127"/>
              </a:rPr>
              <a:t>(2) = 3 * </a:t>
            </a:r>
            <a:r>
              <a:rPr lang="en-US" altLang="ko-KR" sz="1800" i="1">
                <a:ea typeface="굴림" charset="-127"/>
              </a:rPr>
              <a:t>f</a:t>
            </a:r>
            <a:r>
              <a:rPr lang="en-US" altLang="ko-KR" sz="1800">
                <a:ea typeface="굴림" charset="-127"/>
              </a:rPr>
              <a:t>(1) = 3*3 = 9</a:t>
            </a:r>
          </a:p>
          <a:p>
            <a:pPr marL="1371600" lvl="2" indent="-457200">
              <a:buSzPct val="75000"/>
            </a:pPr>
            <a:r>
              <a:rPr lang="en-US" altLang="ko-KR" sz="1800" i="1">
                <a:ea typeface="굴림" charset="-127"/>
              </a:rPr>
              <a:t>f</a:t>
            </a:r>
            <a:r>
              <a:rPr lang="en-US" altLang="ko-KR" sz="1800">
                <a:ea typeface="굴림" charset="-127"/>
              </a:rPr>
              <a:t>(3) = 3 * </a:t>
            </a:r>
            <a:r>
              <a:rPr lang="en-US" altLang="ko-KR" sz="1800" i="1">
                <a:ea typeface="굴림" charset="-127"/>
              </a:rPr>
              <a:t>f</a:t>
            </a:r>
            <a:r>
              <a:rPr lang="en-US" altLang="ko-KR" sz="1800">
                <a:ea typeface="굴림" charset="-127"/>
              </a:rPr>
              <a:t>(2) = 3*9 = 27</a:t>
            </a:r>
          </a:p>
          <a:p>
            <a:pPr marL="1371600" lvl="2" indent="-457200">
              <a:buSzPct val="75000"/>
            </a:pPr>
            <a:r>
              <a:rPr lang="en-US" altLang="ko-KR" sz="1800" i="1">
                <a:ea typeface="굴림" charset="-127"/>
              </a:rPr>
              <a:t>f</a:t>
            </a:r>
            <a:r>
              <a:rPr lang="en-US" altLang="ko-KR" sz="1800">
                <a:ea typeface="굴림" charset="-127"/>
              </a:rPr>
              <a:t>(4) = 3 * </a:t>
            </a:r>
            <a:r>
              <a:rPr lang="en-US" altLang="ko-KR" sz="1800" i="1">
                <a:ea typeface="굴림" charset="-127"/>
              </a:rPr>
              <a:t>f</a:t>
            </a:r>
            <a:r>
              <a:rPr lang="en-US" altLang="ko-KR" sz="1800">
                <a:ea typeface="굴림" charset="-127"/>
              </a:rPr>
              <a:t>(3) = 3*27 = 81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D0F0-022C-4677-B84F-0288FA3B93ED}" type="slidenum">
              <a:rPr lang="en-US" altLang="ko-KR"/>
              <a:pPr/>
              <a:t>68</a:t>
            </a:fld>
            <a:endParaRPr lang="en-US" altLang="ko-KR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Recursion example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/>
            <a:r>
              <a:rPr lang="en-US" altLang="ko-KR" sz="2000">
                <a:ea typeface="굴림" charset="-127"/>
              </a:rPr>
              <a:t>Find </a:t>
            </a:r>
            <a:r>
              <a:rPr lang="en-US" altLang="ko-KR" sz="2000" i="1">
                <a:ea typeface="굴림" charset="-127"/>
              </a:rPr>
              <a:t>f</a:t>
            </a:r>
            <a:r>
              <a:rPr lang="en-US" altLang="ko-KR" sz="2000">
                <a:ea typeface="굴림" charset="-127"/>
              </a:rPr>
              <a:t>(1), </a:t>
            </a:r>
            <a:r>
              <a:rPr lang="en-US" altLang="ko-KR" sz="2000" i="1">
                <a:ea typeface="굴림" charset="-127"/>
              </a:rPr>
              <a:t>f</a:t>
            </a:r>
            <a:r>
              <a:rPr lang="en-US" altLang="ko-KR" sz="2000">
                <a:ea typeface="굴림" charset="-127"/>
              </a:rPr>
              <a:t>(2), </a:t>
            </a:r>
            <a:r>
              <a:rPr lang="en-US" altLang="ko-KR" sz="2000" i="1">
                <a:ea typeface="굴림" charset="-127"/>
              </a:rPr>
              <a:t>f</a:t>
            </a:r>
            <a:r>
              <a:rPr lang="en-US" altLang="ko-KR" sz="2000">
                <a:ea typeface="굴림" charset="-127"/>
              </a:rPr>
              <a:t>(3), and </a:t>
            </a:r>
            <a:r>
              <a:rPr lang="en-US" altLang="ko-KR" sz="2000" i="1">
                <a:ea typeface="굴림" charset="-127"/>
              </a:rPr>
              <a:t>f</a:t>
            </a:r>
            <a:r>
              <a:rPr lang="en-US" altLang="ko-KR" sz="2000">
                <a:ea typeface="굴림" charset="-127"/>
              </a:rPr>
              <a:t>(4), where </a:t>
            </a:r>
            <a:r>
              <a:rPr lang="en-US" altLang="ko-KR" sz="2000" i="1">
                <a:ea typeface="굴림" charset="-127"/>
              </a:rPr>
              <a:t>f</a:t>
            </a:r>
            <a:r>
              <a:rPr lang="en-US" altLang="ko-KR" sz="2000">
                <a:ea typeface="굴림" charset="-127"/>
              </a:rPr>
              <a:t>(0) = 1</a:t>
            </a:r>
          </a:p>
          <a:p>
            <a:pPr marL="990600" lvl="1" indent="-533400">
              <a:buSzPct val="75000"/>
              <a:buFont typeface="Wingdings" pitchFamily="2" charset="2"/>
              <a:buAutoNum type="alphaLcParenR" startAt="3"/>
            </a:pPr>
            <a:r>
              <a:rPr lang="en-US" altLang="ko-KR" sz="2000">
                <a:ea typeface="굴림" charset="-127"/>
              </a:rPr>
              <a:t>Let </a:t>
            </a:r>
            <a:r>
              <a:rPr lang="en-US" altLang="ko-KR" sz="2000" i="1">
                <a:ea typeface="굴림" charset="-127"/>
              </a:rPr>
              <a:t>f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i="1">
                <a:ea typeface="굴림" charset="-127"/>
              </a:rPr>
              <a:t>n</a:t>
            </a:r>
            <a:r>
              <a:rPr lang="en-US" altLang="ko-KR" sz="2000">
                <a:ea typeface="굴림" charset="-127"/>
              </a:rPr>
              <a:t>+1) = 2</a:t>
            </a:r>
            <a:r>
              <a:rPr lang="en-US" altLang="ko-KR" sz="2000" i="1" baseline="30000">
                <a:ea typeface="굴림" charset="-127"/>
              </a:rPr>
              <a:t>f</a:t>
            </a:r>
            <a:r>
              <a:rPr lang="en-US" altLang="ko-KR" sz="2000" baseline="30000">
                <a:ea typeface="굴림" charset="-127"/>
              </a:rPr>
              <a:t>(</a:t>
            </a:r>
            <a:r>
              <a:rPr lang="en-US" altLang="ko-KR" sz="2000" i="1" baseline="30000">
                <a:ea typeface="굴림" charset="-127"/>
              </a:rPr>
              <a:t>n</a:t>
            </a:r>
            <a:r>
              <a:rPr lang="en-US" altLang="ko-KR" sz="2000" baseline="30000">
                <a:ea typeface="굴림" charset="-127"/>
              </a:rPr>
              <a:t>)</a:t>
            </a:r>
          </a:p>
          <a:p>
            <a:pPr marL="1371600" lvl="2" indent="-457200">
              <a:buSzPct val="75000"/>
            </a:pPr>
            <a:r>
              <a:rPr lang="en-US" altLang="ko-KR" sz="1800" i="1">
                <a:ea typeface="굴림" charset="-127"/>
              </a:rPr>
              <a:t>f</a:t>
            </a:r>
            <a:r>
              <a:rPr lang="en-US" altLang="ko-KR" sz="1800">
                <a:ea typeface="굴림" charset="-127"/>
              </a:rPr>
              <a:t>(1) = 2</a:t>
            </a:r>
            <a:r>
              <a:rPr lang="en-US" altLang="ko-KR" sz="1800" i="1" baseline="30000">
                <a:ea typeface="굴림" charset="-127"/>
              </a:rPr>
              <a:t>f</a:t>
            </a:r>
            <a:r>
              <a:rPr lang="en-US" altLang="ko-KR" sz="1800" baseline="30000">
                <a:ea typeface="굴림" charset="-127"/>
              </a:rPr>
              <a:t>(0)</a:t>
            </a:r>
            <a:r>
              <a:rPr lang="en-US" altLang="ko-KR" sz="1800">
                <a:ea typeface="굴림" charset="-127"/>
              </a:rPr>
              <a:t> = 2</a:t>
            </a:r>
            <a:r>
              <a:rPr lang="en-US" altLang="ko-KR" sz="1800" baseline="30000">
                <a:ea typeface="굴림" charset="-127"/>
              </a:rPr>
              <a:t>1</a:t>
            </a:r>
            <a:r>
              <a:rPr lang="en-US" altLang="ko-KR" sz="1800">
                <a:ea typeface="굴림" charset="-127"/>
              </a:rPr>
              <a:t> = 2</a:t>
            </a:r>
          </a:p>
          <a:p>
            <a:pPr marL="1371600" lvl="2" indent="-457200">
              <a:buSzPct val="75000"/>
            </a:pPr>
            <a:r>
              <a:rPr lang="en-US" altLang="ko-KR" sz="1800" i="1">
                <a:ea typeface="굴림" charset="-127"/>
              </a:rPr>
              <a:t>f</a:t>
            </a:r>
            <a:r>
              <a:rPr lang="en-US" altLang="ko-KR" sz="1800">
                <a:ea typeface="굴림" charset="-127"/>
              </a:rPr>
              <a:t>(2) = 2</a:t>
            </a:r>
            <a:r>
              <a:rPr lang="en-US" altLang="ko-KR" sz="1800" i="1" baseline="30000">
                <a:ea typeface="굴림" charset="-127"/>
              </a:rPr>
              <a:t>f</a:t>
            </a:r>
            <a:r>
              <a:rPr lang="en-US" altLang="ko-KR" sz="1800" baseline="30000">
                <a:ea typeface="굴림" charset="-127"/>
              </a:rPr>
              <a:t>(1)</a:t>
            </a:r>
            <a:r>
              <a:rPr lang="en-US" altLang="ko-KR" sz="1800">
                <a:ea typeface="굴림" charset="-127"/>
              </a:rPr>
              <a:t> = 2</a:t>
            </a:r>
            <a:r>
              <a:rPr lang="en-US" altLang="ko-KR" sz="1800" baseline="30000">
                <a:ea typeface="굴림" charset="-127"/>
              </a:rPr>
              <a:t>2</a:t>
            </a:r>
            <a:r>
              <a:rPr lang="en-US" altLang="ko-KR" sz="1800">
                <a:ea typeface="굴림" charset="-127"/>
              </a:rPr>
              <a:t> = 4</a:t>
            </a:r>
          </a:p>
          <a:p>
            <a:pPr marL="1371600" lvl="2" indent="-457200">
              <a:buSzPct val="75000"/>
            </a:pPr>
            <a:r>
              <a:rPr lang="en-US" altLang="ko-KR" sz="1800" i="1">
                <a:ea typeface="굴림" charset="-127"/>
              </a:rPr>
              <a:t>f</a:t>
            </a:r>
            <a:r>
              <a:rPr lang="en-US" altLang="ko-KR" sz="1800">
                <a:ea typeface="굴림" charset="-127"/>
              </a:rPr>
              <a:t>(3) = 2</a:t>
            </a:r>
            <a:r>
              <a:rPr lang="en-US" altLang="ko-KR" sz="1800" i="1" baseline="30000">
                <a:ea typeface="굴림" charset="-127"/>
              </a:rPr>
              <a:t>f</a:t>
            </a:r>
            <a:r>
              <a:rPr lang="en-US" altLang="ko-KR" sz="1800" baseline="30000">
                <a:ea typeface="굴림" charset="-127"/>
              </a:rPr>
              <a:t>(2)</a:t>
            </a:r>
            <a:r>
              <a:rPr lang="en-US" altLang="ko-KR" sz="1800">
                <a:ea typeface="굴림" charset="-127"/>
              </a:rPr>
              <a:t> = 2</a:t>
            </a:r>
            <a:r>
              <a:rPr lang="en-US" altLang="ko-KR" sz="1800" baseline="30000">
                <a:ea typeface="굴림" charset="-127"/>
              </a:rPr>
              <a:t>4</a:t>
            </a:r>
            <a:r>
              <a:rPr lang="en-US" altLang="ko-KR" sz="1800">
                <a:ea typeface="굴림" charset="-127"/>
              </a:rPr>
              <a:t> = 16</a:t>
            </a:r>
          </a:p>
          <a:p>
            <a:pPr marL="1371600" lvl="2" indent="-457200">
              <a:buSzPct val="75000"/>
            </a:pPr>
            <a:r>
              <a:rPr lang="en-US" altLang="ko-KR" sz="1800" i="1">
                <a:ea typeface="굴림" charset="-127"/>
              </a:rPr>
              <a:t>f</a:t>
            </a:r>
            <a:r>
              <a:rPr lang="en-US" altLang="ko-KR" sz="1800">
                <a:ea typeface="굴림" charset="-127"/>
              </a:rPr>
              <a:t>(4) = 2</a:t>
            </a:r>
            <a:r>
              <a:rPr lang="en-US" altLang="ko-KR" sz="1800" i="1" baseline="30000">
                <a:ea typeface="굴림" charset="-127"/>
              </a:rPr>
              <a:t>f</a:t>
            </a:r>
            <a:r>
              <a:rPr lang="en-US" altLang="ko-KR" sz="1800" baseline="30000">
                <a:ea typeface="굴림" charset="-127"/>
              </a:rPr>
              <a:t>(3)</a:t>
            </a:r>
            <a:r>
              <a:rPr lang="en-US" altLang="ko-KR" sz="1800">
                <a:ea typeface="굴림" charset="-127"/>
              </a:rPr>
              <a:t> = 2</a:t>
            </a:r>
            <a:r>
              <a:rPr lang="en-US" altLang="ko-KR" sz="1800" baseline="30000">
                <a:ea typeface="굴림" charset="-127"/>
              </a:rPr>
              <a:t>16</a:t>
            </a:r>
            <a:r>
              <a:rPr lang="en-US" altLang="ko-KR" sz="1800">
                <a:ea typeface="굴림" charset="-127"/>
              </a:rPr>
              <a:t> = 65536</a:t>
            </a:r>
          </a:p>
          <a:p>
            <a:pPr marL="990600" lvl="1" indent="-533400">
              <a:buSzPct val="75000"/>
              <a:buFont typeface="Wingdings" pitchFamily="2" charset="2"/>
              <a:buAutoNum type="alphaLcParenR" startAt="3"/>
            </a:pPr>
            <a:r>
              <a:rPr lang="en-US" altLang="ko-KR" sz="2000">
                <a:ea typeface="굴림" charset="-127"/>
              </a:rPr>
              <a:t>Let </a:t>
            </a:r>
            <a:r>
              <a:rPr lang="en-US" altLang="ko-KR" sz="2000" i="1">
                <a:ea typeface="굴림" charset="-127"/>
              </a:rPr>
              <a:t>f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i="1">
                <a:ea typeface="굴림" charset="-127"/>
              </a:rPr>
              <a:t>n</a:t>
            </a:r>
            <a:r>
              <a:rPr lang="en-US" altLang="ko-KR" sz="2000">
                <a:ea typeface="굴림" charset="-127"/>
              </a:rPr>
              <a:t>+1) = </a:t>
            </a:r>
            <a:r>
              <a:rPr lang="en-US" altLang="ko-KR" sz="2000" i="1">
                <a:ea typeface="굴림" charset="-127"/>
              </a:rPr>
              <a:t>f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i="1">
                <a:ea typeface="굴림" charset="-127"/>
              </a:rPr>
              <a:t>n</a:t>
            </a:r>
            <a:r>
              <a:rPr lang="en-US" altLang="ko-KR" sz="2000">
                <a:ea typeface="굴림" charset="-127"/>
              </a:rPr>
              <a:t>)</a:t>
            </a:r>
            <a:r>
              <a:rPr lang="en-US" altLang="ko-KR" sz="2000" baseline="30000">
                <a:ea typeface="굴림" charset="-127"/>
              </a:rPr>
              <a:t>2</a:t>
            </a:r>
            <a:r>
              <a:rPr lang="en-US" altLang="ko-KR" sz="2000">
                <a:ea typeface="굴림" charset="-127"/>
              </a:rPr>
              <a:t> + </a:t>
            </a:r>
            <a:r>
              <a:rPr lang="en-US" altLang="ko-KR" sz="2000" i="1">
                <a:ea typeface="굴림" charset="-127"/>
              </a:rPr>
              <a:t>f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i="1">
                <a:ea typeface="굴림" charset="-127"/>
              </a:rPr>
              <a:t>n</a:t>
            </a:r>
            <a:r>
              <a:rPr lang="en-US" altLang="ko-KR" sz="2000">
                <a:ea typeface="굴림" charset="-127"/>
              </a:rPr>
              <a:t>) + 1</a:t>
            </a:r>
          </a:p>
          <a:p>
            <a:pPr marL="1371600" lvl="2" indent="-457200">
              <a:buSzPct val="75000"/>
            </a:pPr>
            <a:r>
              <a:rPr lang="en-US" altLang="ko-KR" sz="1800" i="1">
                <a:ea typeface="굴림" charset="-127"/>
              </a:rPr>
              <a:t>f</a:t>
            </a:r>
            <a:r>
              <a:rPr lang="en-US" altLang="ko-KR" sz="1800">
                <a:ea typeface="굴림" charset="-127"/>
              </a:rPr>
              <a:t>(1) = </a:t>
            </a:r>
            <a:r>
              <a:rPr lang="en-US" altLang="ko-KR" sz="1800" i="1">
                <a:ea typeface="굴림" charset="-127"/>
              </a:rPr>
              <a:t>f</a:t>
            </a:r>
            <a:r>
              <a:rPr lang="en-US" altLang="ko-KR" sz="1800">
                <a:ea typeface="굴림" charset="-127"/>
              </a:rPr>
              <a:t>(0)</a:t>
            </a:r>
            <a:r>
              <a:rPr lang="en-US" altLang="ko-KR" sz="1800" baseline="30000">
                <a:ea typeface="굴림" charset="-127"/>
              </a:rPr>
              <a:t>2</a:t>
            </a:r>
            <a:r>
              <a:rPr lang="en-US" altLang="ko-KR" sz="1800">
                <a:ea typeface="굴림" charset="-127"/>
              </a:rPr>
              <a:t> + </a:t>
            </a:r>
            <a:r>
              <a:rPr lang="en-US" altLang="ko-KR" sz="1800" i="1">
                <a:ea typeface="굴림" charset="-127"/>
              </a:rPr>
              <a:t>f</a:t>
            </a:r>
            <a:r>
              <a:rPr lang="en-US" altLang="ko-KR" sz="1800">
                <a:ea typeface="굴림" charset="-127"/>
              </a:rPr>
              <a:t>(0) + 1 = 1</a:t>
            </a:r>
            <a:r>
              <a:rPr lang="en-US" altLang="ko-KR" sz="1800" baseline="30000">
                <a:ea typeface="굴림" charset="-127"/>
              </a:rPr>
              <a:t>2</a:t>
            </a:r>
            <a:r>
              <a:rPr lang="en-US" altLang="ko-KR" sz="1800">
                <a:ea typeface="굴림" charset="-127"/>
              </a:rPr>
              <a:t> + 1 + 1 = 3</a:t>
            </a:r>
          </a:p>
          <a:p>
            <a:pPr marL="1371600" lvl="2" indent="-457200">
              <a:buSzPct val="75000"/>
            </a:pPr>
            <a:r>
              <a:rPr lang="en-US" altLang="ko-KR" sz="1800" i="1">
                <a:ea typeface="굴림" charset="-127"/>
              </a:rPr>
              <a:t>f</a:t>
            </a:r>
            <a:r>
              <a:rPr lang="en-US" altLang="ko-KR" sz="1800">
                <a:ea typeface="굴림" charset="-127"/>
              </a:rPr>
              <a:t>(2) = </a:t>
            </a:r>
            <a:r>
              <a:rPr lang="en-US" altLang="ko-KR" sz="1800" i="1">
                <a:ea typeface="굴림" charset="-127"/>
              </a:rPr>
              <a:t>f</a:t>
            </a:r>
            <a:r>
              <a:rPr lang="en-US" altLang="ko-KR" sz="1800">
                <a:ea typeface="굴림" charset="-127"/>
              </a:rPr>
              <a:t>(1)</a:t>
            </a:r>
            <a:r>
              <a:rPr lang="en-US" altLang="ko-KR" sz="1800" baseline="30000">
                <a:ea typeface="굴림" charset="-127"/>
              </a:rPr>
              <a:t>2</a:t>
            </a:r>
            <a:r>
              <a:rPr lang="en-US" altLang="ko-KR" sz="1800">
                <a:ea typeface="굴림" charset="-127"/>
              </a:rPr>
              <a:t> + </a:t>
            </a:r>
            <a:r>
              <a:rPr lang="en-US" altLang="ko-KR" sz="1800" i="1">
                <a:ea typeface="굴림" charset="-127"/>
              </a:rPr>
              <a:t>f</a:t>
            </a:r>
            <a:r>
              <a:rPr lang="en-US" altLang="ko-KR" sz="1800">
                <a:ea typeface="굴림" charset="-127"/>
              </a:rPr>
              <a:t>(0) + 1 = 3</a:t>
            </a:r>
            <a:r>
              <a:rPr lang="en-US" altLang="ko-KR" sz="1800" baseline="30000">
                <a:ea typeface="굴림" charset="-127"/>
              </a:rPr>
              <a:t>2</a:t>
            </a:r>
            <a:r>
              <a:rPr lang="en-US" altLang="ko-KR" sz="1800">
                <a:ea typeface="굴림" charset="-127"/>
              </a:rPr>
              <a:t> + 3 + 1 = 13</a:t>
            </a:r>
          </a:p>
          <a:p>
            <a:pPr marL="1371600" lvl="2" indent="-457200">
              <a:buSzPct val="75000"/>
            </a:pPr>
            <a:r>
              <a:rPr lang="en-US" altLang="ko-KR" sz="1800" i="1">
                <a:ea typeface="굴림" charset="-127"/>
              </a:rPr>
              <a:t>f</a:t>
            </a:r>
            <a:r>
              <a:rPr lang="en-US" altLang="ko-KR" sz="1800">
                <a:ea typeface="굴림" charset="-127"/>
              </a:rPr>
              <a:t>(3) = </a:t>
            </a:r>
            <a:r>
              <a:rPr lang="en-US" altLang="ko-KR" sz="1800" i="1">
                <a:ea typeface="굴림" charset="-127"/>
              </a:rPr>
              <a:t>f</a:t>
            </a:r>
            <a:r>
              <a:rPr lang="en-US" altLang="ko-KR" sz="1800">
                <a:ea typeface="굴림" charset="-127"/>
              </a:rPr>
              <a:t>(2)</a:t>
            </a:r>
            <a:r>
              <a:rPr lang="en-US" altLang="ko-KR" sz="1800" baseline="30000">
                <a:ea typeface="굴림" charset="-127"/>
              </a:rPr>
              <a:t>2</a:t>
            </a:r>
            <a:r>
              <a:rPr lang="en-US" altLang="ko-KR" sz="1800">
                <a:ea typeface="굴림" charset="-127"/>
              </a:rPr>
              <a:t> + </a:t>
            </a:r>
            <a:r>
              <a:rPr lang="en-US" altLang="ko-KR" sz="1800" i="1">
                <a:ea typeface="굴림" charset="-127"/>
              </a:rPr>
              <a:t>f</a:t>
            </a:r>
            <a:r>
              <a:rPr lang="en-US" altLang="ko-KR" sz="1800">
                <a:ea typeface="굴림" charset="-127"/>
              </a:rPr>
              <a:t>(0) + 1 = 13</a:t>
            </a:r>
            <a:r>
              <a:rPr lang="en-US" altLang="ko-KR" sz="1800" baseline="30000">
                <a:ea typeface="굴림" charset="-127"/>
              </a:rPr>
              <a:t>2</a:t>
            </a:r>
            <a:r>
              <a:rPr lang="en-US" altLang="ko-KR" sz="1800">
                <a:ea typeface="굴림" charset="-127"/>
              </a:rPr>
              <a:t> + 13 + 1 = 183</a:t>
            </a:r>
          </a:p>
          <a:p>
            <a:pPr marL="1371600" lvl="2" indent="-457200">
              <a:buSzPct val="75000"/>
            </a:pPr>
            <a:r>
              <a:rPr lang="en-US" altLang="ko-KR" sz="1800" i="1">
                <a:ea typeface="굴림" charset="-127"/>
              </a:rPr>
              <a:t>f</a:t>
            </a:r>
            <a:r>
              <a:rPr lang="en-US" altLang="ko-KR" sz="1800">
                <a:ea typeface="굴림" charset="-127"/>
              </a:rPr>
              <a:t>(4) = </a:t>
            </a:r>
            <a:r>
              <a:rPr lang="en-US" altLang="ko-KR" sz="1800" i="1">
                <a:ea typeface="굴림" charset="-127"/>
              </a:rPr>
              <a:t>f</a:t>
            </a:r>
            <a:r>
              <a:rPr lang="en-US" altLang="ko-KR" sz="1800">
                <a:ea typeface="굴림" charset="-127"/>
              </a:rPr>
              <a:t>(3)</a:t>
            </a:r>
            <a:r>
              <a:rPr lang="en-US" altLang="ko-KR" sz="1800" baseline="30000">
                <a:ea typeface="굴림" charset="-127"/>
              </a:rPr>
              <a:t>2</a:t>
            </a:r>
            <a:r>
              <a:rPr lang="en-US" altLang="ko-KR" sz="1800">
                <a:ea typeface="굴림" charset="-127"/>
              </a:rPr>
              <a:t> + </a:t>
            </a:r>
            <a:r>
              <a:rPr lang="en-US" altLang="ko-KR" sz="1800" i="1">
                <a:ea typeface="굴림" charset="-127"/>
              </a:rPr>
              <a:t>f</a:t>
            </a:r>
            <a:r>
              <a:rPr lang="en-US" altLang="ko-KR" sz="1800">
                <a:ea typeface="굴림" charset="-127"/>
              </a:rPr>
              <a:t>(0) + 1 = 183</a:t>
            </a:r>
            <a:r>
              <a:rPr lang="en-US" altLang="ko-KR" sz="1800" baseline="30000">
                <a:ea typeface="굴림" charset="-127"/>
              </a:rPr>
              <a:t>2</a:t>
            </a:r>
            <a:r>
              <a:rPr lang="en-US" altLang="ko-KR" sz="1800">
                <a:ea typeface="굴림" charset="-127"/>
              </a:rPr>
              <a:t> + 183 + 1 = 33673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D962-1C66-4906-9AB4-22D2154B9A62}" type="slidenum">
              <a:rPr lang="en-US" altLang="ko-KR"/>
              <a:pPr/>
              <a:t>69</a:t>
            </a:fld>
            <a:endParaRPr lang="en-US" altLang="ko-KR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Fibonacci sequence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>
                <a:ea typeface="굴림" charset="-127"/>
              </a:rPr>
              <a:t>Definition of the Fibonacci sequence</a:t>
            </a:r>
          </a:p>
          <a:p>
            <a:pPr lvl="1"/>
            <a:endParaRPr lang="en-US" altLang="ko-KR" sz="2000">
              <a:ea typeface="굴림" charset="-127"/>
            </a:endParaRPr>
          </a:p>
          <a:p>
            <a:pPr lvl="1"/>
            <a:r>
              <a:rPr lang="en-US" altLang="ko-KR" sz="2000">
                <a:ea typeface="굴림" charset="-127"/>
              </a:rPr>
              <a:t>Non-recursive:</a:t>
            </a:r>
          </a:p>
          <a:p>
            <a:pPr lvl="1"/>
            <a:endParaRPr lang="en-US" altLang="ko-KR" sz="2000">
              <a:ea typeface="굴림" charset="-127"/>
            </a:endParaRPr>
          </a:p>
          <a:p>
            <a:pPr lvl="1"/>
            <a:endParaRPr lang="en-US" altLang="ko-KR" sz="2000">
              <a:ea typeface="굴림" charset="-127"/>
            </a:endParaRPr>
          </a:p>
          <a:p>
            <a:pPr lvl="1" algn="l"/>
            <a:r>
              <a:rPr lang="en-US" altLang="ko-KR" sz="2000">
                <a:ea typeface="굴림" charset="-127"/>
              </a:rPr>
              <a:t>Recursive:		</a:t>
            </a:r>
            <a:r>
              <a:rPr lang="en-US" altLang="ko-KR" sz="2000" i="1">
                <a:ea typeface="굴림" charset="-127"/>
              </a:rPr>
              <a:t>F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i="1">
                <a:ea typeface="굴림" charset="-127"/>
              </a:rPr>
              <a:t>n</a:t>
            </a:r>
            <a:r>
              <a:rPr lang="en-US" altLang="ko-KR" sz="2000">
                <a:ea typeface="굴림" charset="-127"/>
              </a:rPr>
              <a:t>) = </a:t>
            </a:r>
            <a:r>
              <a:rPr lang="en-US" altLang="ko-KR" sz="2000" i="1">
                <a:ea typeface="굴림" charset="-127"/>
              </a:rPr>
              <a:t>F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i="1">
                <a:ea typeface="굴림" charset="-127"/>
              </a:rPr>
              <a:t>n</a:t>
            </a:r>
            <a:r>
              <a:rPr lang="en-US" altLang="ko-KR" sz="2000">
                <a:ea typeface="굴림" charset="-127"/>
              </a:rPr>
              <a:t>-1) + </a:t>
            </a:r>
            <a:r>
              <a:rPr lang="en-US" altLang="ko-KR" sz="2000" i="1">
                <a:ea typeface="굴림" charset="-127"/>
              </a:rPr>
              <a:t>F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i="1">
                <a:ea typeface="굴림" charset="-127"/>
              </a:rPr>
              <a:t>n</a:t>
            </a:r>
            <a:r>
              <a:rPr lang="en-US" altLang="ko-KR" sz="2000">
                <a:ea typeface="굴림" charset="-127"/>
              </a:rPr>
              <a:t>-2)</a:t>
            </a:r>
          </a:p>
          <a:p>
            <a:pPr lvl="1" algn="l">
              <a:buFontTx/>
              <a:buNone/>
            </a:pPr>
            <a:r>
              <a:rPr lang="en-US" altLang="ko-KR" sz="2000">
                <a:ea typeface="굴림" charset="-127"/>
              </a:rPr>
              <a:t>			or:		</a:t>
            </a:r>
            <a:r>
              <a:rPr lang="en-US" altLang="ko-KR" sz="2000" i="1">
                <a:ea typeface="굴림" charset="-127"/>
              </a:rPr>
              <a:t>F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i="1">
                <a:ea typeface="굴림" charset="-127"/>
              </a:rPr>
              <a:t>n</a:t>
            </a:r>
            <a:r>
              <a:rPr lang="en-US" altLang="ko-KR" sz="2000">
                <a:ea typeface="굴림" charset="-127"/>
              </a:rPr>
              <a:t>+1) = </a:t>
            </a:r>
            <a:r>
              <a:rPr lang="en-US" altLang="ko-KR" sz="2000" i="1">
                <a:ea typeface="굴림" charset="-127"/>
              </a:rPr>
              <a:t>F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i="1">
                <a:ea typeface="굴림" charset="-127"/>
              </a:rPr>
              <a:t>n</a:t>
            </a:r>
            <a:r>
              <a:rPr lang="en-US" altLang="ko-KR" sz="2000">
                <a:ea typeface="굴림" charset="-127"/>
              </a:rPr>
              <a:t>) + </a:t>
            </a:r>
            <a:r>
              <a:rPr lang="en-US" altLang="ko-KR" sz="2000" i="1">
                <a:ea typeface="굴림" charset="-127"/>
              </a:rPr>
              <a:t>F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i="1">
                <a:ea typeface="굴림" charset="-127"/>
              </a:rPr>
              <a:t>n</a:t>
            </a:r>
            <a:r>
              <a:rPr lang="en-US" altLang="ko-KR" sz="2000">
                <a:ea typeface="굴림" charset="-127"/>
              </a:rPr>
              <a:t>-1)</a:t>
            </a:r>
          </a:p>
          <a:p>
            <a:pPr algn="l"/>
            <a:endParaRPr lang="en-US" altLang="ko-KR" sz="2400">
              <a:ea typeface="굴림" charset="-127"/>
            </a:endParaRPr>
          </a:p>
          <a:p>
            <a:pPr algn="l"/>
            <a:r>
              <a:rPr lang="en-US" altLang="ko-KR" sz="2400">
                <a:ea typeface="굴림" charset="-127"/>
              </a:rPr>
              <a:t>Must always specify base case(s)!</a:t>
            </a:r>
          </a:p>
          <a:p>
            <a:pPr lvl="1" algn="l"/>
            <a:r>
              <a:rPr lang="en-US" altLang="ko-KR" sz="2000" i="1">
                <a:ea typeface="굴림" charset="-127"/>
              </a:rPr>
              <a:t>F</a:t>
            </a:r>
            <a:r>
              <a:rPr lang="en-US" altLang="ko-KR" sz="2000">
                <a:ea typeface="굴림" charset="-127"/>
              </a:rPr>
              <a:t>(1) = 1, </a:t>
            </a:r>
            <a:r>
              <a:rPr lang="en-US" altLang="ko-KR" sz="2000" i="1">
                <a:ea typeface="굴림" charset="-127"/>
              </a:rPr>
              <a:t>F</a:t>
            </a:r>
            <a:r>
              <a:rPr lang="en-US" altLang="ko-KR" sz="2000">
                <a:ea typeface="굴림" charset="-127"/>
              </a:rPr>
              <a:t>(2) = 1</a:t>
            </a:r>
          </a:p>
          <a:p>
            <a:pPr lvl="1" algn="l"/>
            <a:r>
              <a:rPr lang="en-US" altLang="ko-KR" sz="2000">
                <a:ea typeface="굴림" charset="-127"/>
              </a:rPr>
              <a:t>Note that some will use </a:t>
            </a:r>
            <a:r>
              <a:rPr lang="en-US" altLang="ko-KR" sz="2000" i="1">
                <a:ea typeface="굴림" charset="-127"/>
              </a:rPr>
              <a:t>F</a:t>
            </a:r>
            <a:r>
              <a:rPr lang="en-US" altLang="ko-KR" sz="2000">
                <a:ea typeface="굴림" charset="-127"/>
              </a:rPr>
              <a:t>(0) = 1, </a:t>
            </a:r>
            <a:r>
              <a:rPr lang="en-US" altLang="ko-KR" sz="2000" i="1">
                <a:ea typeface="굴림" charset="-127"/>
              </a:rPr>
              <a:t>F</a:t>
            </a:r>
            <a:r>
              <a:rPr lang="en-US" altLang="ko-KR" sz="2000">
                <a:ea typeface="굴림" charset="-127"/>
              </a:rPr>
              <a:t>(1) = 1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14800" y="2209800"/>
            <a:ext cx="3505200" cy="1143000"/>
            <a:chOff x="2256" y="3168"/>
            <a:chExt cx="2208" cy="720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2256" y="3168"/>
              <a:ext cx="220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aphicFrame>
          <p:nvGraphicFramePr>
            <p:cNvPr id="13318" name="Object 6"/>
            <p:cNvGraphicFramePr>
              <a:graphicFrameLocks noChangeAspect="1"/>
            </p:cNvGraphicFramePr>
            <p:nvPr/>
          </p:nvGraphicFramePr>
          <p:xfrm>
            <a:off x="2304" y="3216"/>
            <a:ext cx="2119" cy="610"/>
          </p:xfrm>
          <a:graphic>
            <a:graphicData uri="http://schemas.openxmlformats.org/presentationml/2006/ole">
              <p:oleObj spid="_x0000_s114690" name="Equation" r:id="rId3" imgW="1676160" imgH="4824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B202-DBDD-41DB-B8D8-2C27B264C1E4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Fibonacci sequence in nature</a:t>
            </a:r>
          </a:p>
        </p:txBody>
      </p:sp>
      <p:pic>
        <p:nvPicPr>
          <p:cNvPr id="22531" name="Picture 3" descr="Conc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09800"/>
            <a:ext cx="5105400" cy="3252788"/>
          </a:xfrm>
          <a:prstGeom prst="rect">
            <a:avLst/>
          </a:prstGeom>
          <a:noFill/>
        </p:spPr>
      </p:pic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6172200" y="34290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4648200" y="2330450"/>
            <a:ext cx="2438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5410200" y="2787650"/>
            <a:ext cx="1676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H="1">
            <a:off x="5638800" y="3060700"/>
            <a:ext cx="1447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H="1">
            <a:off x="5867400" y="3244850"/>
            <a:ext cx="1219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H="1">
            <a:off x="6019800" y="3335338"/>
            <a:ext cx="1066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7543800" y="1905000"/>
            <a:ext cx="438150" cy="190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>
                <a:ea typeface="굴림" charset="-127"/>
              </a:rPr>
              <a:t>13</a:t>
            </a:r>
          </a:p>
          <a:p>
            <a:pPr>
              <a:lnSpc>
                <a:spcPct val="110000"/>
              </a:lnSpc>
            </a:pPr>
            <a:r>
              <a:rPr lang="en-US" altLang="ko-KR">
                <a:ea typeface="굴림" charset="-127"/>
              </a:rPr>
              <a:t>8</a:t>
            </a:r>
          </a:p>
          <a:p>
            <a:pPr>
              <a:lnSpc>
                <a:spcPct val="110000"/>
              </a:lnSpc>
            </a:pPr>
            <a:r>
              <a:rPr lang="en-US" altLang="ko-KR">
                <a:ea typeface="굴림" charset="-127"/>
              </a:rPr>
              <a:t>5</a:t>
            </a:r>
          </a:p>
          <a:p>
            <a:pPr>
              <a:lnSpc>
                <a:spcPct val="110000"/>
              </a:lnSpc>
            </a:pPr>
            <a:r>
              <a:rPr lang="en-US" altLang="ko-KR">
                <a:ea typeface="굴림" charset="-127"/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altLang="ko-KR">
                <a:ea typeface="굴림" charset="-127"/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altLang="ko-KR">
                <a:ea typeface="굴림" charset="-127"/>
              </a:rPr>
              <a:t>1</a:t>
            </a:r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H="1">
            <a:off x="7086600" y="2133600"/>
            <a:ext cx="533400" cy="1968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 flipH="1">
            <a:off x="7086600" y="2438400"/>
            <a:ext cx="533400" cy="3492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V="1">
            <a:off x="7086600" y="2743200"/>
            <a:ext cx="533400" cy="317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 flipV="1">
            <a:off x="7086600" y="3048000"/>
            <a:ext cx="533400" cy="1968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 flipV="1">
            <a:off x="7086600" y="3427413"/>
            <a:ext cx="53340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H="1">
            <a:off x="6019800" y="3335338"/>
            <a:ext cx="1600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0B99-995C-40D0-AB1E-5FBE80BC155A}" type="slidenum">
              <a:rPr lang="en-US" altLang="ko-KR"/>
              <a:pPr/>
              <a:t>70</a:t>
            </a:fld>
            <a:endParaRPr lang="en-US" altLang="ko-KR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Fibonacci sequence in Java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Tx/>
              <a:buNone/>
            </a:pPr>
            <a:r>
              <a:rPr lang="en-US" altLang="ko-KR" sz="1800">
                <a:latin typeface="Lucida Console" pitchFamily="49" charset="0"/>
                <a:ea typeface="굴림" charset="-127"/>
              </a:rPr>
              <a:t>	long Fibonacci (int n) {</a:t>
            </a:r>
          </a:p>
          <a:p>
            <a:pPr algn="l">
              <a:buFontTx/>
              <a:buNone/>
            </a:pPr>
            <a:r>
              <a:rPr lang="en-US" altLang="ko-KR" sz="1800">
                <a:latin typeface="Lucida Console" pitchFamily="49" charset="0"/>
                <a:ea typeface="굴림" charset="-127"/>
              </a:rPr>
              <a:t>		if ( (n == 1) || (n == 2) )</a:t>
            </a:r>
          </a:p>
          <a:p>
            <a:pPr algn="l">
              <a:buFontTx/>
              <a:buNone/>
            </a:pPr>
            <a:r>
              <a:rPr lang="en-US" altLang="ko-KR" sz="1800">
                <a:latin typeface="Lucida Console" pitchFamily="49" charset="0"/>
                <a:ea typeface="굴림" charset="-127"/>
              </a:rPr>
              <a:t>		    return 1;</a:t>
            </a:r>
          </a:p>
          <a:p>
            <a:pPr algn="l">
              <a:buFontTx/>
              <a:buNone/>
            </a:pPr>
            <a:r>
              <a:rPr lang="en-US" altLang="ko-KR" sz="1800">
                <a:latin typeface="Lucida Console" pitchFamily="49" charset="0"/>
                <a:ea typeface="굴림" charset="-127"/>
              </a:rPr>
              <a:t>		else</a:t>
            </a:r>
          </a:p>
          <a:p>
            <a:pPr algn="l">
              <a:buFontTx/>
              <a:buNone/>
            </a:pPr>
            <a:r>
              <a:rPr lang="en-US" altLang="ko-KR" sz="1800">
                <a:latin typeface="Lucida Console" pitchFamily="49" charset="0"/>
                <a:ea typeface="굴림" charset="-127"/>
              </a:rPr>
              <a:t>		    return Fibonacci (n-1) + Fibonacci (n-2);</a:t>
            </a:r>
          </a:p>
          <a:p>
            <a:pPr algn="l">
              <a:buFontTx/>
              <a:buNone/>
            </a:pPr>
            <a:r>
              <a:rPr lang="en-US" altLang="ko-KR" sz="1800">
                <a:latin typeface="Lucida Console" pitchFamily="49" charset="0"/>
                <a:ea typeface="굴림" charset="-127"/>
              </a:rPr>
              <a:t>	}</a:t>
            </a:r>
          </a:p>
          <a:p>
            <a:pPr algn="l">
              <a:buFontTx/>
              <a:buNone/>
            </a:pPr>
            <a:endParaRPr lang="en-US" altLang="ko-KR" sz="1800">
              <a:latin typeface="Lucida Console" pitchFamily="49" charset="0"/>
              <a:ea typeface="굴림" charset="-127"/>
            </a:endParaRPr>
          </a:p>
          <a:p>
            <a:pPr algn="l">
              <a:buFontTx/>
              <a:buNone/>
            </a:pPr>
            <a:r>
              <a:rPr lang="en-US" altLang="ko-KR" sz="1800">
                <a:latin typeface="Lucida Console" pitchFamily="49" charset="0"/>
                <a:ea typeface="굴림" charset="-127"/>
              </a:rPr>
              <a:t>	long Fibonacci2 (int n) {</a:t>
            </a:r>
          </a:p>
          <a:p>
            <a:pPr algn="l">
              <a:buFontTx/>
              <a:buNone/>
            </a:pPr>
            <a:r>
              <a:rPr lang="en-US" altLang="ko-KR" sz="1800">
                <a:latin typeface="Lucida Console" pitchFamily="49" charset="0"/>
                <a:ea typeface="굴림" charset="-127"/>
              </a:rPr>
              <a:t>		return (long) ((Math.pow((1.0+Math.sqrt(5.0)),n)-</a:t>
            </a:r>
          </a:p>
          <a:p>
            <a:pPr algn="l">
              <a:buFontTx/>
              <a:buNone/>
            </a:pPr>
            <a:r>
              <a:rPr lang="en-US" altLang="ko-KR" sz="1800">
                <a:latin typeface="Lucida Console" pitchFamily="49" charset="0"/>
                <a:ea typeface="굴림" charset="-127"/>
              </a:rPr>
              <a:t>				   Math.pow((1.0-Math.sqrt(5.0)),n)) /</a:t>
            </a:r>
          </a:p>
          <a:p>
            <a:pPr algn="l">
              <a:buFontTx/>
              <a:buNone/>
            </a:pPr>
            <a:r>
              <a:rPr lang="en-US" altLang="ko-KR" sz="1800">
                <a:latin typeface="Lucida Console" pitchFamily="49" charset="0"/>
                <a:ea typeface="굴림" charset="-127"/>
              </a:rPr>
              <a:t>				(Math.sqrt(5) * Math.pow(2,n)));</a:t>
            </a:r>
          </a:p>
          <a:p>
            <a:pPr algn="l">
              <a:buFontTx/>
              <a:buNone/>
            </a:pPr>
            <a:r>
              <a:rPr lang="en-US" altLang="ko-KR" sz="1800">
                <a:latin typeface="Lucida Console" pitchFamily="49" charset="0"/>
                <a:ea typeface="굴림" charset="-127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A0AE-32E3-412E-BD03-B97595DC5B20}" type="slidenum">
              <a:rPr lang="en-US" altLang="ko-KR"/>
              <a:pPr/>
              <a:t>71</a:t>
            </a:fld>
            <a:endParaRPr lang="en-US" altLang="ko-KR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Recursion definition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From “The Hacker’s Dictionary”:</a:t>
            </a:r>
          </a:p>
          <a:p>
            <a:endParaRPr lang="en-US" altLang="ko-KR">
              <a:ea typeface="굴림" charset="-127"/>
            </a:endParaRPr>
          </a:p>
          <a:p>
            <a:r>
              <a:rPr lang="en-US" altLang="ko-KR" b="1">
                <a:ea typeface="굴림" charset="-127"/>
              </a:rPr>
              <a:t>recursion </a:t>
            </a:r>
            <a:r>
              <a:rPr lang="en-US" altLang="ko-KR" i="1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. See </a:t>
            </a:r>
            <a:r>
              <a:rPr lang="en-US" altLang="ko-KR" b="1">
                <a:ea typeface="굴림" charset="-127"/>
              </a:rPr>
              <a:t>recursion</a:t>
            </a:r>
            <a:r>
              <a:rPr lang="en-US" altLang="ko-KR">
                <a:ea typeface="굴림" charset="-127"/>
              </a:rPr>
              <a:t>.  See also </a:t>
            </a:r>
            <a:r>
              <a:rPr lang="en-US" altLang="ko-KR" b="1">
                <a:ea typeface="굴림" charset="-127"/>
              </a:rPr>
              <a:t>tail recursion</a:t>
            </a:r>
            <a:r>
              <a:rPr lang="en-US" altLang="ko-KR">
                <a:ea typeface="굴림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0230-94E9-42E9-A450-40A621C20ED1}" type="slidenum">
              <a:rPr lang="en-US" altLang="ko-KR"/>
              <a:pPr/>
              <a:t>72</a:t>
            </a:fld>
            <a:endParaRPr lang="en-US" altLang="ko-KR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Bad recursive definitions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>
                <a:ea typeface="굴림" charset="-127"/>
              </a:rPr>
              <a:t>Consider:</a:t>
            </a:r>
          </a:p>
          <a:p>
            <a:pPr lvl="1"/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(0) = 1</a:t>
            </a:r>
          </a:p>
          <a:p>
            <a:pPr lvl="1"/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) = 1 +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-2)</a:t>
            </a:r>
          </a:p>
          <a:p>
            <a:pPr lvl="1"/>
            <a:r>
              <a:rPr lang="en-US" altLang="ko-KR">
                <a:ea typeface="굴림" charset="-127"/>
              </a:rPr>
              <a:t>What is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(1)?</a:t>
            </a:r>
          </a:p>
          <a:p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Consider:</a:t>
            </a:r>
          </a:p>
          <a:p>
            <a:pPr lvl="1"/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(0) = 1</a:t>
            </a:r>
          </a:p>
          <a:p>
            <a:pPr lvl="1"/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(n) = 1+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(-n)</a:t>
            </a:r>
          </a:p>
          <a:p>
            <a:pPr lvl="1"/>
            <a:r>
              <a:rPr lang="en-US" altLang="ko-KR">
                <a:ea typeface="굴림" charset="-127"/>
              </a:rPr>
              <a:t>What is f(1)?</a:t>
            </a:r>
            <a:endParaRPr lang="en-US" altLang="ko-KR" i="1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76B4-3D5E-4A4F-8FA7-8F75A6D52362}" type="slidenum">
              <a:rPr lang="en-US" altLang="ko-KR"/>
              <a:pPr/>
              <a:t>73</a:t>
            </a:fld>
            <a:endParaRPr lang="en-US" altLang="ko-KR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Defining sets via recursion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Same two parts:</a:t>
            </a:r>
          </a:p>
          <a:p>
            <a:pPr lvl="1"/>
            <a:r>
              <a:rPr lang="en-US" altLang="ko-KR">
                <a:ea typeface="굴림" charset="-127"/>
              </a:rPr>
              <a:t>Base case (or basis step)</a:t>
            </a:r>
          </a:p>
          <a:p>
            <a:pPr lvl="1"/>
            <a:r>
              <a:rPr lang="en-US" altLang="ko-KR">
                <a:ea typeface="굴림" charset="-127"/>
              </a:rPr>
              <a:t>Recursive step</a:t>
            </a:r>
          </a:p>
          <a:p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Example: the set of positive integers</a:t>
            </a:r>
          </a:p>
          <a:p>
            <a:pPr lvl="1"/>
            <a:r>
              <a:rPr lang="en-US" altLang="ko-KR">
                <a:solidFill>
                  <a:schemeClr val="accent2"/>
                </a:solidFill>
                <a:ea typeface="굴림" charset="-127"/>
              </a:rPr>
              <a:t>Basis step</a:t>
            </a:r>
            <a:r>
              <a:rPr lang="en-US" altLang="ko-KR">
                <a:ea typeface="굴림" charset="-127"/>
              </a:rPr>
              <a:t>: 1 </a:t>
            </a:r>
            <a:r>
              <a:rPr lang="en-US" altLang="ko-KR">
                <a:ea typeface="굴림" charset="-127"/>
                <a:sym typeface="Symbol" pitchFamily="18" charset="2"/>
              </a:rPr>
              <a:t> </a:t>
            </a:r>
            <a:r>
              <a:rPr lang="en-US" altLang="ko-KR" i="1">
                <a:ea typeface="굴림" charset="-127"/>
                <a:sym typeface="Symbol" pitchFamily="18" charset="2"/>
              </a:rPr>
              <a:t>S</a:t>
            </a:r>
            <a:endParaRPr lang="en-US" altLang="ko-KR">
              <a:ea typeface="굴림" charset="-127"/>
              <a:sym typeface="Symbol" pitchFamily="18" charset="2"/>
            </a:endParaRPr>
          </a:p>
          <a:p>
            <a:pPr lvl="1"/>
            <a:r>
              <a:rPr lang="en-US" altLang="ko-KR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Recursive step</a:t>
            </a:r>
            <a:r>
              <a:rPr lang="en-US" altLang="ko-KR">
                <a:ea typeface="굴림" charset="-127"/>
                <a:sym typeface="Symbol" pitchFamily="18" charset="2"/>
              </a:rPr>
              <a:t>: if </a:t>
            </a:r>
            <a:r>
              <a:rPr lang="en-US" altLang="ko-KR" i="1">
                <a:ea typeface="굴림" charset="-127"/>
                <a:sym typeface="Symbol" pitchFamily="18" charset="2"/>
              </a:rPr>
              <a:t>x</a:t>
            </a:r>
            <a:r>
              <a:rPr lang="en-US" altLang="ko-KR">
                <a:ea typeface="굴림" charset="-127"/>
                <a:sym typeface="Symbol" pitchFamily="18" charset="2"/>
              </a:rPr>
              <a:t>  </a:t>
            </a:r>
            <a:r>
              <a:rPr lang="en-US" altLang="ko-KR" i="1">
                <a:ea typeface="굴림" charset="-127"/>
                <a:sym typeface="Symbol" pitchFamily="18" charset="2"/>
              </a:rPr>
              <a:t>S</a:t>
            </a:r>
            <a:r>
              <a:rPr lang="en-US" altLang="ko-KR">
                <a:ea typeface="굴림" charset="-127"/>
                <a:sym typeface="Symbol" pitchFamily="18" charset="2"/>
              </a:rPr>
              <a:t>, then </a:t>
            </a:r>
            <a:r>
              <a:rPr lang="en-US" altLang="ko-KR" i="1">
                <a:ea typeface="굴림" charset="-127"/>
                <a:sym typeface="Symbol" pitchFamily="18" charset="2"/>
              </a:rPr>
              <a:t>x</a:t>
            </a:r>
            <a:r>
              <a:rPr lang="en-US" altLang="ko-KR">
                <a:ea typeface="굴림" charset="-127"/>
                <a:sym typeface="Symbol" pitchFamily="18" charset="2"/>
              </a:rPr>
              <a:t>+1  </a:t>
            </a:r>
            <a:r>
              <a:rPr lang="en-US" altLang="ko-KR" i="1">
                <a:ea typeface="굴림" charset="-127"/>
                <a:sym typeface="Symbol" pitchFamily="18" charset="2"/>
              </a:rPr>
              <a:t>S</a:t>
            </a:r>
            <a:endParaRPr lang="en-US" altLang="ko-KR">
              <a:ea typeface="굴림" charset="-127"/>
              <a:sym typeface="Symbol" pitchFamily="18" charset="2"/>
            </a:endParaRPr>
          </a:p>
          <a:p>
            <a:pPr lvl="1"/>
            <a:endParaRPr lang="en-US" altLang="ko-KR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D923-F376-4B00-A4EC-497926BDC58F}" type="slidenum">
              <a:rPr lang="en-US" altLang="ko-KR"/>
              <a:pPr/>
              <a:t>74</a:t>
            </a:fld>
            <a:endParaRPr lang="en-US" altLang="ko-KR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Defining sets via recursion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609600" indent="-609600">
              <a:tabLst>
                <a:tab pos="2228850" algn="l"/>
              </a:tabLst>
            </a:pPr>
            <a:r>
              <a:rPr lang="en-US" altLang="ko-KR" dirty="0">
                <a:ea typeface="굴림" charset="-127"/>
              </a:rPr>
              <a:t>Give recursive definitions for:</a:t>
            </a:r>
          </a:p>
          <a:p>
            <a:pPr marL="990600" lvl="1" indent="-533400">
              <a:buSzPct val="75000"/>
              <a:buFont typeface="Wingdings" pitchFamily="2" charset="2"/>
              <a:buAutoNum type="alphaLcParenR"/>
              <a:tabLst>
                <a:tab pos="2228850" algn="l"/>
              </a:tabLst>
            </a:pPr>
            <a:r>
              <a:rPr lang="en-US" altLang="ko-KR" dirty="0">
                <a:ea typeface="굴림" charset="-127"/>
              </a:rPr>
              <a:t>The set of odd positive integers</a:t>
            </a:r>
          </a:p>
          <a:p>
            <a:pPr marL="1371600" lvl="2" indent="-457200">
              <a:buSzPct val="75000"/>
              <a:buFont typeface="Wingdings" pitchFamily="2" charset="2"/>
              <a:buChar char="n"/>
              <a:tabLst>
                <a:tab pos="2228850" algn="l"/>
              </a:tabLst>
            </a:pPr>
            <a:r>
              <a:rPr lang="en-US" altLang="ko-KR" dirty="0">
                <a:ea typeface="굴림" charset="-127"/>
              </a:rPr>
              <a:t>1 </a:t>
            </a:r>
            <a:r>
              <a:rPr lang="en-US" altLang="ko-KR" dirty="0">
                <a:ea typeface="굴림" charset="-127"/>
                <a:sym typeface="Symbol" pitchFamily="18" charset="2"/>
              </a:rPr>
              <a:t> </a:t>
            </a:r>
            <a:r>
              <a:rPr lang="en-US" altLang="ko-KR" i="1" dirty="0">
                <a:ea typeface="굴림" charset="-127"/>
                <a:sym typeface="Symbol" pitchFamily="18" charset="2"/>
              </a:rPr>
              <a:t>S</a:t>
            </a:r>
            <a:endParaRPr lang="en-US" altLang="ko-KR" dirty="0">
              <a:ea typeface="굴림" charset="-127"/>
              <a:sym typeface="Symbol" pitchFamily="18" charset="2"/>
            </a:endParaRPr>
          </a:p>
          <a:p>
            <a:pPr marL="1371600" lvl="2" indent="-457200">
              <a:buSzPct val="75000"/>
              <a:buFont typeface="Wingdings" pitchFamily="2" charset="2"/>
              <a:buChar char="n"/>
              <a:tabLst>
                <a:tab pos="2228850" algn="l"/>
              </a:tabLst>
            </a:pPr>
            <a:r>
              <a:rPr lang="en-US" altLang="ko-KR" dirty="0">
                <a:ea typeface="굴림" charset="-127"/>
                <a:sym typeface="Symbol" pitchFamily="18" charset="2"/>
              </a:rPr>
              <a:t>If </a:t>
            </a:r>
            <a:r>
              <a:rPr lang="en-US" altLang="ko-KR" i="1" dirty="0">
                <a:ea typeface="굴림" charset="-127"/>
                <a:sym typeface="Symbol" pitchFamily="18" charset="2"/>
              </a:rPr>
              <a:t>x </a:t>
            </a:r>
            <a:r>
              <a:rPr lang="en-US" altLang="ko-KR" dirty="0">
                <a:ea typeface="굴림" charset="-127"/>
                <a:sym typeface="Symbol" pitchFamily="18" charset="2"/>
              </a:rPr>
              <a:t> </a:t>
            </a:r>
            <a:r>
              <a:rPr lang="en-US" altLang="ko-KR" i="1" dirty="0">
                <a:ea typeface="굴림" charset="-127"/>
                <a:sym typeface="Symbol" pitchFamily="18" charset="2"/>
              </a:rPr>
              <a:t>S</a:t>
            </a:r>
            <a:r>
              <a:rPr lang="en-US" altLang="ko-KR" dirty="0">
                <a:ea typeface="굴림" charset="-127"/>
                <a:sym typeface="Symbol" pitchFamily="18" charset="2"/>
              </a:rPr>
              <a:t>, then </a:t>
            </a:r>
            <a:r>
              <a:rPr lang="en-US" altLang="ko-KR" i="1" dirty="0">
                <a:ea typeface="굴림" charset="-127"/>
                <a:sym typeface="Symbol" pitchFamily="18" charset="2"/>
              </a:rPr>
              <a:t>x</a:t>
            </a:r>
            <a:r>
              <a:rPr lang="en-US" altLang="ko-KR" dirty="0">
                <a:ea typeface="굴림" charset="-127"/>
                <a:sym typeface="Symbol" pitchFamily="18" charset="2"/>
              </a:rPr>
              <a:t>+2  </a:t>
            </a:r>
            <a:r>
              <a:rPr lang="en-US" altLang="ko-KR" i="1" dirty="0">
                <a:ea typeface="굴림" charset="-127"/>
                <a:sym typeface="Symbol" pitchFamily="18" charset="2"/>
              </a:rPr>
              <a:t>S</a:t>
            </a:r>
            <a:endParaRPr lang="en-US" altLang="ko-KR" dirty="0">
              <a:ea typeface="굴림" charset="-127"/>
            </a:endParaRPr>
          </a:p>
          <a:p>
            <a:pPr marL="990600" lvl="1" indent="-533400">
              <a:buSzPct val="75000"/>
              <a:buFont typeface="Wingdings" pitchFamily="2" charset="2"/>
              <a:buAutoNum type="alphaLcParenR"/>
              <a:tabLst>
                <a:tab pos="2228850" algn="l"/>
              </a:tabLst>
            </a:pPr>
            <a:r>
              <a:rPr lang="en-US" altLang="ko-KR" dirty="0">
                <a:ea typeface="굴림" charset="-127"/>
              </a:rPr>
              <a:t>The set of positive integer powers of 3</a:t>
            </a:r>
          </a:p>
          <a:p>
            <a:pPr marL="1371600" lvl="2" indent="-457200">
              <a:buSzPct val="75000"/>
              <a:buFont typeface="Wingdings" pitchFamily="2" charset="2"/>
              <a:buChar char="n"/>
              <a:tabLst>
                <a:tab pos="2228850" algn="l"/>
              </a:tabLst>
            </a:pPr>
            <a:r>
              <a:rPr lang="en-US" altLang="ko-KR" dirty="0">
                <a:ea typeface="굴림" charset="-127"/>
              </a:rPr>
              <a:t>3 </a:t>
            </a:r>
            <a:r>
              <a:rPr lang="en-US" altLang="ko-KR" dirty="0">
                <a:ea typeface="굴림" charset="-127"/>
                <a:sym typeface="Symbol" pitchFamily="18" charset="2"/>
              </a:rPr>
              <a:t> </a:t>
            </a:r>
            <a:r>
              <a:rPr lang="en-US" altLang="ko-KR" i="1" dirty="0">
                <a:ea typeface="굴림" charset="-127"/>
                <a:sym typeface="Symbol" pitchFamily="18" charset="2"/>
              </a:rPr>
              <a:t>S</a:t>
            </a:r>
          </a:p>
          <a:p>
            <a:pPr marL="1371600" lvl="2" indent="-457200">
              <a:buSzPct val="75000"/>
              <a:buFont typeface="Wingdings" pitchFamily="2" charset="2"/>
              <a:buChar char="n"/>
              <a:tabLst>
                <a:tab pos="2228850" algn="l"/>
              </a:tabLst>
            </a:pPr>
            <a:r>
              <a:rPr lang="en-US" altLang="ko-KR" dirty="0">
                <a:ea typeface="굴림" charset="-127"/>
                <a:sym typeface="Symbol" pitchFamily="18" charset="2"/>
              </a:rPr>
              <a:t>If </a:t>
            </a:r>
            <a:r>
              <a:rPr lang="en-US" altLang="ko-KR" i="1" dirty="0">
                <a:ea typeface="굴림" charset="-127"/>
                <a:sym typeface="Symbol" pitchFamily="18" charset="2"/>
              </a:rPr>
              <a:t>x</a:t>
            </a:r>
            <a:r>
              <a:rPr lang="en-US" altLang="ko-KR" dirty="0">
                <a:ea typeface="굴림" charset="-127"/>
                <a:sym typeface="Symbol" pitchFamily="18" charset="2"/>
              </a:rPr>
              <a:t>  </a:t>
            </a:r>
            <a:r>
              <a:rPr lang="en-US" altLang="ko-KR" i="1" dirty="0">
                <a:ea typeface="굴림" charset="-127"/>
                <a:sym typeface="Symbol" pitchFamily="18" charset="2"/>
              </a:rPr>
              <a:t>S</a:t>
            </a:r>
            <a:r>
              <a:rPr lang="en-US" altLang="ko-KR" dirty="0">
                <a:ea typeface="굴림" charset="-127"/>
                <a:sym typeface="Symbol" pitchFamily="18" charset="2"/>
              </a:rPr>
              <a:t>, then 3*</a:t>
            </a:r>
            <a:r>
              <a:rPr lang="en-US" altLang="ko-KR" i="1" dirty="0">
                <a:ea typeface="굴림" charset="-127"/>
                <a:sym typeface="Symbol" pitchFamily="18" charset="2"/>
              </a:rPr>
              <a:t>x</a:t>
            </a:r>
            <a:r>
              <a:rPr lang="en-US" altLang="ko-KR" dirty="0">
                <a:ea typeface="굴림" charset="-127"/>
                <a:sym typeface="Symbol" pitchFamily="18" charset="2"/>
              </a:rPr>
              <a:t>  </a:t>
            </a:r>
            <a:r>
              <a:rPr lang="en-US" altLang="ko-KR" i="1" dirty="0">
                <a:ea typeface="굴림" charset="-127"/>
                <a:sym typeface="Symbol" pitchFamily="18" charset="2"/>
              </a:rPr>
              <a:t>S</a:t>
            </a:r>
            <a:endParaRPr lang="en-US" altLang="ko-KR" dirty="0">
              <a:ea typeface="굴림" charset="-127"/>
              <a:sym typeface="Symbol" pitchFamily="18" charset="2"/>
            </a:endParaRPr>
          </a:p>
          <a:p>
            <a:pPr marL="990600" lvl="1" indent="-533400">
              <a:buSzPct val="75000"/>
              <a:buFont typeface="Wingdings" pitchFamily="2" charset="2"/>
              <a:buAutoNum type="alphaLcParenR"/>
              <a:tabLst>
                <a:tab pos="2228850" algn="l"/>
              </a:tabLst>
            </a:pPr>
            <a:r>
              <a:rPr lang="en-US" altLang="ko-KR" dirty="0">
                <a:ea typeface="굴림" charset="-127"/>
              </a:rPr>
              <a:t>The set of polynomials with integer coefficients</a:t>
            </a:r>
          </a:p>
          <a:p>
            <a:pPr marL="1371600" lvl="2" indent="-457200">
              <a:buSzPct val="75000"/>
              <a:buFont typeface="Wingdings" pitchFamily="2" charset="2"/>
              <a:buChar char="n"/>
              <a:tabLst>
                <a:tab pos="2228850" algn="l"/>
              </a:tabLst>
            </a:pPr>
            <a:r>
              <a:rPr lang="en-US" altLang="ko-KR" dirty="0">
                <a:ea typeface="굴림" charset="-127"/>
              </a:rPr>
              <a:t>0 </a:t>
            </a:r>
            <a:r>
              <a:rPr lang="en-US" altLang="ko-KR" dirty="0">
                <a:ea typeface="굴림" charset="-127"/>
                <a:sym typeface="Symbol" pitchFamily="18" charset="2"/>
              </a:rPr>
              <a:t> </a:t>
            </a:r>
            <a:r>
              <a:rPr lang="en-US" altLang="ko-KR" i="1" dirty="0">
                <a:ea typeface="굴림" charset="-127"/>
                <a:sym typeface="Symbol" pitchFamily="18" charset="2"/>
              </a:rPr>
              <a:t>S</a:t>
            </a:r>
          </a:p>
          <a:p>
            <a:pPr marL="1371600" lvl="2" indent="-457200">
              <a:buSzPct val="75000"/>
              <a:buFont typeface="Wingdings" pitchFamily="2" charset="2"/>
              <a:buChar char="n"/>
              <a:tabLst>
                <a:tab pos="2228850" algn="l"/>
              </a:tabLst>
            </a:pPr>
            <a:r>
              <a:rPr lang="en-US" altLang="ko-KR" dirty="0">
                <a:ea typeface="굴림" charset="-127"/>
                <a:sym typeface="Symbol" pitchFamily="18" charset="2"/>
              </a:rPr>
              <a:t>If </a:t>
            </a:r>
            <a:r>
              <a:rPr lang="en-US" altLang="ko-KR" i="1" dirty="0">
                <a:ea typeface="굴림" charset="-127"/>
                <a:sym typeface="Symbol" pitchFamily="18" charset="2"/>
              </a:rPr>
              <a:t>p</a:t>
            </a:r>
            <a:r>
              <a:rPr lang="en-US" altLang="ko-KR" dirty="0">
                <a:ea typeface="굴림" charset="-127"/>
                <a:sym typeface="Symbol" pitchFamily="18" charset="2"/>
              </a:rPr>
              <a:t>(</a:t>
            </a:r>
            <a:r>
              <a:rPr lang="en-US" altLang="ko-KR" i="1" dirty="0">
                <a:ea typeface="굴림" charset="-127"/>
                <a:sym typeface="Symbol" pitchFamily="18" charset="2"/>
              </a:rPr>
              <a:t>x</a:t>
            </a:r>
            <a:r>
              <a:rPr lang="en-US" altLang="ko-KR" dirty="0">
                <a:ea typeface="굴림" charset="-127"/>
                <a:sym typeface="Symbol" pitchFamily="18" charset="2"/>
              </a:rPr>
              <a:t>)  </a:t>
            </a:r>
            <a:r>
              <a:rPr lang="en-US" altLang="ko-KR" i="1" dirty="0">
                <a:ea typeface="굴림" charset="-127"/>
                <a:sym typeface="Symbol" pitchFamily="18" charset="2"/>
              </a:rPr>
              <a:t>S</a:t>
            </a:r>
            <a:r>
              <a:rPr lang="en-US" altLang="ko-KR" dirty="0">
                <a:ea typeface="굴림" charset="-127"/>
                <a:sym typeface="Symbol" pitchFamily="18" charset="2"/>
              </a:rPr>
              <a:t>, then </a:t>
            </a:r>
            <a:r>
              <a:rPr lang="en-US" altLang="ko-KR" i="1" dirty="0">
                <a:ea typeface="굴림" charset="-127"/>
                <a:sym typeface="Symbol" pitchFamily="18" charset="2"/>
              </a:rPr>
              <a:t>p</a:t>
            </a:r>
            <a:r>
              <a:rPr lang="en-US" altLang="ko-KR" dirty="0">
                <a:ea typeface="굴림" charset="-127"/>
                <a:sym typeface="Symbol" pitchFamily="18" charset="2"/>
              </a:rPr>
              <a:t>(</a:t>
            </a:r>
            <a:r>
              <a:rPr lang="en-US" altLang="ko-KR" i="1" dirty="0">
                <a:ea typeface="굴림" charset="-127"/>
                <a:sym typeface="Symbol" pitchFamily="18" charset="2"/>
              </a:rPr>
              <a:t>x</a:t>
            </a:r>
            <a:r>
              <a:rPr lang="en-US" altLang="ko-KR" dirty="0">
                <a:ea typeface="굴림" charset="-127"/>
                <a:sym typeface="Symbol" pitchFamily="18" charset="2"/>
              </a:rPr>
              <a:t>) + </a:t>
            </a:r>
            <a:r>
              <a:rPr lang="en-US" altLang="ko-KR" dirty="0" err="1">
                <a:ea typeface="굴림" charset="-127"/>
                <a:sym typeface="Symbol" pitchFamily="18" charset="2"/>
              </a:rPr>
              <a:t>cx</a:t>
            </a:r>
            <a:r>
              <a:rPr lang="en-US" altLang="ko-KR" baseline="30000" dirty="0" err="1">
                <a:ea typeface="굴림" charset="-127"/>
                <a:sym typeface="Symbol" pitchFamily="18" charset="2"/>
              </a:rPr>
              <a:t>n</a:t>
            </a:r>
            <a:r>
              <a:rPr lang="en-US" altLang="ko-KR" dirty="0">
                <a:ea typeface="굴림" charset="-127"/>
                <a:sym typeface="Symbol" pitchFamily="18" charset="2"/>
              </a:rPr>
              <a:t>  </a:t>
            </a:r>
            <a:r>
              <a:rPr lang="en-US" altLang="ko-KR" i="1" dirty="0">
                <a:ea typeface="굴림" charset="-127"/>
                <a:sym typeface="Symbol" pitchFamily="18" charset="2"/>
              </a:rPr>
              <a:t>S</a:t>
            </a:r>
            <a:endParaRPr lang="en-US" altLang="ko-KR" dirty="0">
              <a:ea typeface="굴림" charset="-127"/>
              <a:sym typeface="Symbol" pitchFamily="18" charset="2"/>
            </a:endParaRPr>
          </a:p>
          <a:p>
            <a:pPr marL="1752600" lvl="3" indent="-381000">
              <a:buSzPct val="75000"/>
              <a:tabLst>
                <a:tab pos="2228850" algn="l"/>
              </a:tabLst>
            </a:pPr>
            <a:r>
              <a:rPr lang="en-US" altLang="ko-KR" i="1" dirty="0">
                <a:ea typeface="굴림" charset="-127"/>
                <a:sym typeface="Symbol" pitchFamily="18" charset="2"/>
              </a:rPr>
              <a:t>c</a:t>
            </a:r>
            <a:r>
              <a:rPr lang="en-US" altLang="ko-KR" dirty="0">
                <a:ea typeface="굴림" charset="-127"/>
                <a:sym typeface="Symbol" pitchFamily="18" charset="2"/>
              </a:rPr>
              <a:t>   </a:t>
            </a:r>
            <a:r>
              <a:rPr lang="en-US" altLang="ko-KR" b="1" dirty="0">
                <a:ea typeface="굴림" charset="-127"/>
                <a:sym typeface="Symbol" pitchFamily="18" charset="2"/>
              </a:rPr>
              <a:t>Z</a:t>
            </a:r>
            <a:r>
              <a:rPr lang="en-US" altLang="ko-KR" dirty="0">
                <a:ea typeface="굴림" charset="-127"/>
                <a:sym typeface="Symbol" pitchFamily="18" charset="2"/>
              </a:rPr>
              <a:t>, </a:t>
            </a:r>
            <a:r>
              <a:rPr lang="en-US" altLang="ko-KR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dirty="0">
                <a:ea typeface="굴림" charset="-127"/>
                <a:sym typeface="Symbol" pitchFamily="18" charset="2"/>
              </a:rPr>
              <a:t>  </a:t>
            </a:r>
            <a:r>
              <a:rPr lang="en-US" altLang="ko-KR" b="1" dirty="0">
                <a:ea typeface="굴림" charset="-127"/>
                <a:sym typeface="Symbol" pitchFamily="18" charset="2"/>
              </a:rPr>
              <a:t>Z</a:t>
            </a:r>
            <a:r>
              <a:rPr lang="en-US" altLang="ko-KR" dirty="0">
                <a:ea typeface="굴림" charset="-127"/>
                <a:sym typeface="Symbol" pitchFamily="18" charset="2"/>
              </a:rPr>
              <a:t> and </a:t>
            </a:r>
            <a:r>
              <a:rPr lang="en-US" altLang="ko-KR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dirty="0">
                <a:ea typeface="굴림" charset="-127"/>
                <a:sym typeface="Symbol" pitchFamily="18" charset="2"/>
              </a:rPr>
              <a:t> </a:t>
            </a:r>
            <a:r>
              <a:rPr lang="en-US" altLang="ko-KR" dirty="0">
                <a:latin typeface="Verdana" pitchFamily="34" charset="0"/>
                <a:ea typeface="굴림" charset="-127"/>
                <a:sym typeface="Symbol" pitchFamily="18" charset="2"/>
              </a:rPr>
              <a:t>≥ 0</a:t>
            </a:r>
            <a:endParaRPr lang="en-US" altLang="ko-KR" dirty="0">
              <a:ea typeface="굴림" charset="-127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723A-DA1F-4B0E-9A06-CD5F623B1F0C}" type="slidenum">
              <a:rPr lang="en-US" altLang="ko-KR"/>
              <a:pPr/>
              <a:t>75</a:t>
            </a:fld>
            <a:endParaRPr lang="en-US" altLang="ko-KR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Defining strings via recursion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>
                <a:ea typeface="굴림" charset="-127"/>
                <a:sym typeface="Symbol" pitchFamily="18" charset="2"/>
              </a:rPr>
              <a:t>Terminology</a:t>
            </a:r>
          </a:p>
          <a:p>
            <a:pPr lvl="1"/>
            <a:r>
              <a:rPr lang="en-US" altLang="ko-KR">
                <a:ea typeface="굴림" charset="-127"/>
                <a:sym typeface="Symbol" pitchFamily="18" charset="2"/>
              </a:rPr>
              <a:t> is the empty string: “”</a:t>
            </a:r>
          </a:p>
          <a:p>
            <a:pPr lvl="1"/>
            <a:r>
              <a:rPr lang="en-US" altLang="ko-KR">
                <a:ea typeface="굴림" charset="-127"/>
                <a:sym typeface="Symbol" pitchFamily="18" charset="2"/>
              </a:rPr>
              <a:t> is the set of all letters: { a, b, c, …, z }</a:t>
            </a:r>
          </a:p>
          <a:p>
            <a:pPr lvl="2"/>
            <a:r>
              <a:rPr lang="en-US" altLang="ko-KR">
                <a:ea typeface="굴림" charset="-127"/>
                <a:sym typeface="Symbol" pitchFamily="18" charset="2"/>
              </a:rPr>
              <a:t>The set of letters can change depending on the problem</a:t>
            </a:r>
          </a:p>
          <a:p>
            <a:r>
              <a:rPr lang="en-US" altLang="ko-KR">
                <a:ea typeface="굴림" charset="-127"/>
                <a:sym typeface="Symbol" pitchFamily="18" charset="2"/>
              </a:rPr>
              <a:t>We can define a set of strings * as follows</a:t>
            </a:r>
          </a:p>
          <a:p>
            <a:pPr lvl="1"/>
            <a:r>
              <a:rPr lang="en-US" altLang="ko-KR">
                <a:ea typeface="굴림" charset="-127"/>
                <a:sym typeface="Symbol" pitchFamily="18" charset="2"/>
              </a:rPr>
              <a:t>Base step:   *</a:t>
            </a:r>
          </a:p>
          <a:p>
            <a:pPr lvl="1"/>
            <a:r>
              <a:rPr lang="en-US" altLang="ko-KR">
                <a:ea typeface="굴림" charset="-127"/>
                <a:sym typeface="Symbol" pitchFamily="18" charset="2"/>
              </a:rPr>
              <a:t>If </a:t>
            </a:r>
            <a:r>
              <a:rPr lang="en-US" altLang="ko-KR" i="1">
                <a:ea typeface="굴림" charset="-127"/>
                <a:sym typeface="Symbol" pitchFamily="18" charset="2"/>
              </a:rPr>
              <a:t>w</a:t>
            </a:r>
            <a:r>
              <a:rPr lang="en-US" altLang="ko-KR">
                <a:ea typeface="굴림" charset="-127"/>
                <a:sym typeface="Symbol" pitchFamily="18" charset="2"/>
              </a:rPr>
              <a:t>  * and </a:t>
            </a:r>
            <a:r>
              <a:rPr lang="en-US" altLang="ko-KR" i="1">
                <a:ea typeface="굴림" charset="-127"/>
                <a:sym typeface="Symbol" pitchFamily="18" charset="2"/>
              </a:rPr>
              <a:t>x </a:t>
            </a:r>
            <a:r>
              <a:rPr lang="en-US" altLang="ko-KR">
                <a:ea typeface="굴림" charset="-127"/>
                <a:sym typeface="Symbol" pitchFamily="18" charset="2"/>
              </a:rPr>
              <a:t> , then wx  *</a:t>
            </a:r>
          </a:p>
          <a:p>
            <a:pPr lvl="1"/>
            <a:r>
              <a:rPr lang="en-US" altLang="ko-KR">
                <a:ea typeface="굴림" charset="-127"/>
                <a:sym typeface="Symbol" pitchFamily="18" charset="2"/>
              </a:rPr>
              <a:t>Thus, * s the set of all the possible strings that can be generated with the alphabet</a:t>
            </a:r>
          </a:p>
          <a:p>
            <a:pPr lvl="1"/>
            <a:r>
              <a:rPr lang="en-US" altLang="ko-KR">
                <a:ea typeface="굴림" charset="-127"/>
                <a:sym typeface="Symbol" pitchFamily="18" charset="2"/>
              </a:rPr>
              <a:t>Is this countably infinite or uncountably infinite?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16B8-5B51-45D0-87D4-A5C8F4BBEFD6}" type="slidenum">
              <a:rPr lang="en-US" altLang="ko-KR"/>
              <a:pPr/>
              <a:t>76</a:t>
            </a:fld>
            <a:endParaRPr lang="en-US" altLang="ko-KR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Defining strings via recursion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  <a:sym typeface="Symbol" pitchFamily="18" charset="2"/>
              </a:rPr>
              <a:t>Let  = { 0, 1 }</a:t>
            </a:r>
          </a:p>
          <a:p>
            <a:r>
              <a:rPr lang="en-US" altLang="ko-KR">
                <a:ea typeface="굴림" charset="-127"/>
                <a:sym typeface="Symbol" pitchFamily="18" charset="2"/>
              </a:rPr>
              <a:t>Thus, * is the set of all binary numbers</a:t>
            </a:r>
          </a:p>
          <a:p>
            <a:pPr lvl="1"/>
            <a:r>
              <a:rPr lang="en-US" altLang="ko-KR">
                <a:ea typeface="굴림" charset="-127"/>
                <a:sym typeface="Symbol" pitchFamily="18" charset="2"/>
              </a:rPr>
              <a:t>Or all binary strings</a:t>
            </a:r>
          </a:p>
          <a:p>
            <a:pPr lvl="1"/>
            <a:r>
              <a:rPr lang="en-US" altLang="ko-KR">
                <a:ea typeface="굴림" charset="-127"/>
                <a:sym typeface="Symbol" pitchFamily="18" charset="2"/>
              </a:rPr>
              <a:t>Or all possible computer files</a:t>
            </a:r>
          </a:p>
          <a:p>
            <a:endParaRPr lang="en-US" altLang="ko-KR">
              <a:ea typeface="굴림" charset="-127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F5A3-A463-4F14-8154-2A5B6DD3537A}" type="slidenum">
              <a:rPr lang="en-US" altLang="ko-KR"/>
              <a:pPr/>
              <a:t>77</a:t>
            </a:fld>
            <a:endParaRPr lang="en-US" altLang="ko-KR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String length via recursion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How to define string length recursively?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Basis step: </a:t>
            </a:r>
            <a:r>
              <a:rPr lang="en-US" altLang="ko-KR" i="1">
                <a:ea typeface="굴림" charset="-127"/>
              </a:rPr>
              <a:t>l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>
                <a:ea typeface="굴림" charset="-127"/>
                <a:sym typeface="Symbol" pitchFamily="18" charset="2"/>
              </a:rPr>
              <a:t></a:t>
            </a:r>
            <a:r>
              <a:rPr lang="en-US" altLang="ko-KR">
                <a:ea typeface="굴림" charset="-127"/>
              </a:rPr>
              <a:t>) = 0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charset="-127"/>
                <a:sym typeface="Symbol" pitchFamily="18" charset="2"/>
              </a:rPr>
              <a:t>Recursive step: </a:t>
            </a:r>
            <a:r>
              <a:rPr lang="en-US" altLang="ko-KR" i="1">
                <a:ea typeface="굴림" charset="-127"/>
                <a:sym typeface="Symbol" pitchFamily="18" charset="2"/>
              </a:rPr>
              <a:t>l</a:t>
            </a:r>
            <a:r>
              <a:rPr lang="en-US" altLang="ko-KR">
                <a:ea typeface="굴림" charset="-127"/>
                <a:sym typeface="Symbol" pitchFamily="18" charset="2"/>
              </a:rPr>
              <a:t>(</a:t>
            </a:r>
            <a:r>
              <a:rPr lang="en-US" altLang="ko-KR" i="1">
                <a:ea typeface="굴림" charset="-127"/>
                <a:sym typeface="Symbol" pitchFamily="18" charset="2"/>
              </a:rPr>
              <a:t>wx</a:t>
            </a:r>
            <a:r>
              <a:rPr lang="en-US" altLang="ko-KR">
                <a:ea typeface="굴림" charset="-127"/>
                <a:sym typeface="Symbol" pitchFamily="18" charset="2"/>
              </a:rPr>
              <a:t>) = </a:t>
            </a:r>
            <a:r>
              <a:rPr lang="en-US" altLang="ko-KR" i="1">
                <a:ea typeface="굴림" charset="-127"/>
                <a:sym typeface="Symbol" pitchFamily="18" charset="2"/>
              </a:rPr>
              <a:t>l</a:t>
            </a:r>
            <a:r>
              <a:rPr lang="en-US" altLang="ko-KR">
                <a:ea typeface="굴림" charset="-127"/>
                <a:sym typeface="Symbol" pitchFamily="18" charset="2"/>
              </a:rPr>
              <a:t>(</a:t>
            </a:r>
            <a:r>
              <a:rPr lang="en-US" altLang="ko-KR" i="1">
                <a:ea typeface="굴림" charset="-127"/>
                <a:sym typeface="Symbol" pitchFamily="18" charset="2"/>
              </a:rPr>
              <a:t>w</a:t>
            </a:r>
            <a:r>
              <a:rPr lang="en-US" altLang="ko-KR">
                <a:ea typeface="굴림" charset="-127"/>
                <a:sym typeface="Symbol" pitchFamily="18" charset="2"/>
              </a:rPr>
              <a:t>) + 1 if </a:t>
            </a:r>
            <a:r>
              <a:rPr lang="en-US" altLang="ko-KR" i="1">
                <a:ea typeface="굴림" charset="-127"/>
                <a:sym typeface="Symbol" pitchFamily="18" charset="2"/>
              </a:rPr>
              <a:t>w</a:t>
            </a:r>
            <a:r>
              <a:rPr lang="en-US" altLang="ko-KR">
                <a:ea typeface="굴림" charset="-127"/>
                <a:sym typeface="Symbol" pitchFamily="18" charset="2"/>
              </a:rPr>
              <a:t>  * and </a:t>
            </a:r>
            <a:r>
              <a:rPr lang="en-US" altLang="ko-KR" i="1">
                <a:ea typeface="굴림" charset="-127"/>
                <a:sym typeface="Symbol" pitchFamily="18" charset="2"/>
              </a:rPr>
              <a:t>x </a:t>
            </a:r>
            <a:r>
              <a:rPr lang="en-US" altLang="ko-KR">
                <a:ea typeface="굴림" charset="-127"/>
                <a:sym typeface="Symbol" pitchFamily="18" charset="2"/>
              </a:rPr>
              <a:t> </a:t>
            </a:r>
            <a:endParaRPr lang="en-US" altLang="ko-KR" i="1">
              <a:ea typeface="굴림" charset="-127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ko-KR">
                <a:ea typeface="굴림" charset="-127"/>
                <a:sym typeface="Symbol" pitchFamily="18" charset="2"/>
              </a:rPr>
              <a:t>Example: </a:t>
            </a:r>
            <a:r>
              <a:rPr lang="en-US" altLang="ko-KR" i="1">
                <a:ea typeface="굴림" charset="-127"/>
                <a:sym typeface="Symbol" pitchFamily="18" charset="2"/>
              </a:rPr>
              <a:t>l</a:t>
            </a:r>
            <a:r>
              <a:rPr lang="en-US" altLang="ko-KR">
                <a:ea typeface="굴림" charset="-127"/>
                <a:sym typeface="Symbol" pitchFamily="18" charset="2"/>
              </a:rPr>
              <a:t>(“aaa”)</a:t>
            </a:r>
          </a:p>
          <a:p>
            <a:pPr lvl="1">
              <a:lnSpc>
                <a:spcPct val="90000"/>
              </a:lnSpc>
            </a:pPr>
            <a:r>
              <a:rPr lang="en-US" altLang="ko-KR" i="1">
                <a:ea typeface="굴림" charset="-127"/>
                <a:sym typeface="Symbol" pitchFamily="18" charset="2"/>
              </a:rPr>
              <a:t>l</a:t>
            </a:r>
            <a:r>
              <a:rPr lang="en-US" altLang="ko-KR">
                <a:ea typeface="굴림" charset="-127"/>
                <a:sym typeface="Symbol" pitchFamily="18" charset="2"/>
              </a:rPr>
              <a:t>(“aaa”) = </a:t>
            </a:r>
            <a:r>
              <a:rPr lang="en-US" altLang="ko-KR" i="1">
                <a:ea typeface="굴림" charset="-127"/>
                <a:sym typeface="Symbol" pitchFamily="18" charset="2"/>
              </a:rPr>
              <a:t>l</a:t>
            </a:r>
            <a:r>
              <a:rPr lang="en-US" altLang="ko-KR">
                <a:ea typeface="굴림" charset="-127"/>
                <a:sym typeface="Symbol" pitchFamily="18" charset="2"/>
              </a:rPr>
              <a:t>(“aa”) + 1</a:t>
            </a:r>
          </a:p>
          <a:p>
            <a:pPr lvl="1">
              <a:lnSpc>
                <a:spcPct val="90000"/>
              </a:lnSpc>
            </a:pPr>
            <a:r>
              <a:rPr lang="en-US" altLang="ko-KR" i="1">
                <a:ea typeface="굴림" charset="-127"/>
                <a:sym typeface="Symbol" pitchFamily="18" charset="2"/>
              </a:rPr>
              <a:t>l</a:t>
            </a:r>
            <a:r>
              <a:rPr lang="en-US" altLang="ko-KR">
                <a:ea typeface="굴림" charset="-127"/>
                <a:sym typeface="Symbol" pitchFamily="18" charset="2"/>
              </a:rPr>
              <a:t>(“aa”) = </a:t>
            </a:r>
            <a:r>
              <a:rPr lang="en-US" altLang="ko-KR" i="1">
                <a:ea typeface="굴림" charset="-127"/>
                <a:sym typeface="Symbol" pitchFamily="18" charset="2"/>
              </a:rPr>
              <a:t>l</a:t>
            </a:r>
            <a:r>
              <a:rPr lang="en-US" altLang="ko-KR">
                <a:ea typeface="굴림" charset="-127"/>
                <a:sym typeface="Symbol" pitchFamily="18" charset="2"/>
              </a:rPr>
              <a:t>(“a”) + 1</a:t>
            </a:r>
          </a:p>
          <a:p>
            <a:pPr lvl="1">
              <a:lnSpc>
                <a:spcPct val="90000"/>
              </a:lnSpc>
            </a:pPr>
            <a:r>
              <a:rPr lang="en-US" altLang="ko-KR" i="1">
                <a:ea typeface="굴림" charset="-127"/>
                <a:sym typeface="Symbol" pitchFamily="18" charset="2"/>
              </a:rPr>
              <a:t>l</a:t>
            </a:r>
            <a:r>
              <a:rPr lang="en-US" altLang="ko-KR">
                <a:ea typeface="굴림" charset="-127"/>
                <a:sym typeface="Symbol" pitchFamily="18" charset="2"/>
              </a:rPr>
              <a:t>(“a”) = </a:t>
            </a:r>
            <a:r>
              <a:rPr lang="en-US" altLang="ko-KR" i="1">
                <a:ea typeface="굴림" charset="-127"/>
                <a:sym typeface="Symbol" pitchFamily="18" charset="2"/>
              </a:rPr>
              <a:t>l</a:t>
            </a:r>
            <a:r>
              <a:rPr lang="en-US" altLang="ko-KR">
                <a:ea typeface="굴림" charset="-127"/>
                <a:sym typeface="Symbol" pitchFamily="18" charset="2"/>
              </a:rPr>
              <a:t>(“”) + 1</a:t>
            </a:r>
          </a:p>
          <a:p>
            <a:pPr lvl="1">
              <a:lnSpc>
                <a:spcPct val="90000"/>
              </a:lnSpc>
            </a:pPr>
            <a:r>
              <a:rPr lang="en-US" altLang="ko-KR" i="1">
                <a:ea typeface="굴림" charset="-127"/>
                <a:sym typeface="Symbol" pitchFamily="18" charset="2"/>
              </a:rPr>
              <a:t>l</a:t>
            </a:r>
            <a:r>
              <a:rPr lang="en-US" altLang="ko-KR">
                <a:ea typeface="굴림" charset="-127"/>
                <a:sym typeface="Symbol" pitchFamily="18" charset="2"/>
              </a:rPr>
              <a:t>(“”) = 0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charset="-127"/>
                <a:sym typeface="Symbol" pitchFamily="18" charset="2"/>
              </a:rPr>
              <a:t>Result: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7035-DB30-4330-8B3A-F633CC44E0AA}" type="slidenum">
              <a:rPr lang="en-US" altLang="ko-KR"/>
              <a:pPr/>
              <a:t>78</a:t>
            </a:fld>
            <a:endParaRPr lang="en-US" altLang="ko-K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Strings via recursion example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>
                <a:ea typeface="굴림" charset="-127"/>
              </a:rPr>
              <a:t>Give a recursive definition for the set of string that are palindromes</a:t>
            </a:r>
          </a:p>
          <a:p>
            <a:pPr lvl="1"/>
            <a:r>
              <a:rPr lang="en-US" altLang="ko-KR">
                <a:ea typeface="굴림" charset="-127"/>
              </a:rPr>
              <a:t>We will define set </a:t>
            </a:r>
            <a:r>
              <a:rPr lang="en-US" altLang="ko-KR" i="1">
                <a:ea typeface="굴림" charset="-127"/>
              </a:rPr>
              <a:t>P</a:t>
            </a:r>
            <a:r>
              <a:rPr lang="en-US" altLang="ko-KR">
                <a:ea typeface="굴림" charset="-127"/>
              </a:rPr>
              <a:t>, which is the set of all palindromes</a:t>
            </a:r>
          </a:p>
          <a:p>
            <a:endParaRPr lang="en-US" altLang="ko-KR">
              <a:ea typeface="굴림" charset="-127"/>
            </a:endParaRPr>
          </a:p>
          <a:p>
            <a:r>
              <a:rPr lang="en-US" altLang="ko-KR">
                <a:solidFill>
                  <a:schemeClr val="accent2"/>
                </a:solidFill>
                <a:ea typeface="굴림" charset="-127"/>
              </a:rPr>
              <a:t>Basis step</a:t>
            </a:r>
            <a:r>
              <a:rPr lang="en-US" altLang="ko-KR">
                <a:ea typeface="굴림" charset="-127"/>
              </a:rPr>
              <a:t>: </a:t>
            </a:r>
            <a:r>
              <a:rPr lang="en-US" altLang="ko-KR">
                <a:ea typeface="굴림" charset="-127"/>
                <a:sym typeface="Symbol" pitchFamily="18" charset="2"/>
              </a:rPr>
              <a:t></a:t>
            </a:r>
            <a:r>
              <a:rPr lang="en-US" altLang="ko-KR">
                <a:ea typeface="굴림" charset="-127"/>
              </a:rPr>
              <a:t> </a:t>
            </a:r>
            <a:r>
              <a:rPr lang="en-US" altLang="ko-KR">
                <a:ea typeface="굴림" charset="-127"/>
                <a:sym typeface="Symbol" pitchFamily="18" charset="2"/>
              </a:rPr>
              <a:t> </a:t>
            </a:r>
            <a:r>
              <a:rPr lang="en-US" altLang="ko-KR" i="1">
                <a:ea typeface="굴림" charset="-127"/>
                <a:sym typeface="Symbol" pitchFamily="18" charset="2"/>
              </a:rPr>
              <a:t>P</a:t>
            </a:r>
          </a:p>
          <a:p>
            <a:pPr lvl="1"/>
            <a:r>
              <a:rPr lang="en-US" altLang="ko-KR">
                <a:ea typeface="굴림" charset="-127"/>
                <a:sym typeface="Symbol" pitchFamily="18" charset="2"/>
              </a:rPr>
              <a:t>Second basis step: </a:t>
            </a:r>
            <a:r>
              <a:rPr lang="en-US" altLang="ko-KR" i="1">
                <a:ea typeface="굴림" charset="-127"/>
              </a:rPr>
              <a:t>x</a:t>
            </a:r>
            <a:r>
              <a:rPr lang="en-US" altLang="ko-KR">
                <a:ea typeface="굴림" charset="-127"/>
              </a:rPr>
              <a:t> </a:t>
            </a:r>
            <a:r>
              <a:rPr lang="en-US" altLang="ko-KR">
                <a:ea typeface="굴림" charset="-127"/>
                <a:sym typeface="Symbol" pitchFamily="18" charset="2"/>
              </a:rPr>
              <a:t> </a:t>
            </a:r>
            <a:r>
              <a:rPr lang="en-US" altLang="ko-KR" i="1">
                <a:ea typeface="굴림" charset="-127"/>
                <a:sym typeface="Symbol" pitchFamily="18" charset="2"/>
              </a:rPr>
              <a:t>P</a:t>
            </a:r>
            <a:r>
              <a:rPr lang="en-US" altLang="ko-KR">
                <a:ea typeface="굴림" charset="-127"/>
                <a:sym typeface="Symbol" pitchFamily="18" charset="2"/>
              </a:rPr>
              <a:t> when </a:t>
            </a:r>
            <a:r>
              <a:rPr lang="en-US" altLang="ko-KR" i="1">
                <a:ea typeface="굴림" charset="-127"/>
                <a:sym typeface="Symbol" pitchFamily="18" charset="2"/>
              </a:rPr>
              <a:t>x</a:t>
            </a:r>
            <a:r>
              <a:rPr lang="en-US" altLang="ko-KR">
                <a:ea typeface="굴림" charset="-127"/>
                <a:sym typeface="Symbol" pitchFamily="18" charset="2"/>
              </a:rPr>
              <a:t>  </a:t>
            </a:r>
          </a:p>
          <a:p>
            <a:r>
              <a:rPr lang="en-US" altLang="ko-KR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Recursive step</a:t>
            </a:r>
            <a:r>
              <a:rPr lang="en-US" altLang="ko-KR">
                <a:ea typeface="굴림" charset="-127"/>
                <a:sym typeface="Symbol" pitchFamily="18" charset="2"/>
              </a:rPr>
              <a:t>: </a:t>
            </a:r>
            <a:r>
              <a:rPr lang="en-US" altLang="ko-KR" i="1">
                <a:ea typeface="굴림" charset="-127"/>
                <a:sym typeface="Symbol" pitchFamily="18" charset="2"/>
              </a:rPr>
              <a:t>xpx</a:t>
            </a:r>
            <a:r>
              <a:rPr lang="en-US" altLang="ko-KR">
                <a:ea typeface="굴림" charset="-127"/>
              </a:rPr>
              <a:t> </a:t>
            </a:r>
            <a:r>
              <a:rPr lang="en-US" altLang="ko-KR">
                <a:ea typeface="굴림" charset="-127"/>
                <a:sym typeface="Symbol" pitchFamily="18" charset="2"/>
              </a:rPr>
              <a:t> </a:t>
            </a:r>
            <a:r>
              <a:rPr lang="en-US" altLang="ko-KR" i="1">
                <a:ea typeface="굴림" charset="-127"/>
                <a:sym typeface="Symbol" pitchFamily="18" charset="2"/>
              </a:rPr>
              <a:t>P</a:t>
            </a:r>
            <a:r>
              <a:rPr lang="en-US" altLang="ko-KR">
                <a:ea typeface="굴림" charset="-127"/>
                <a:sym typeface="Symbol" pitchFamily="18" charset="2"/>
              </a:rPr>
              <a:t> if </a:t>
            </a:r>
            <a:r>
              <a:rPr lang="en-US" altLang="ko-KR" i="1">
                <a:ea typeface="굴림" charset="-127"/>
                <a:sym typeface="Symbol" pitchFamily="18" charset="2"/>
              </a:rPr>
              <a:t>x</a:t>
            </a:r>
            <a:r>
              <a:rPr lang="en-US" altLang="ko-KR">
                <a:ea typeface="굴림" charset="-127"/>
                <a:sym typeface="Symbol" pitchFamily="18" charset="2"/>
              </a:rPr>
              <a:t>   and </a:t>
            </a:r>
            <a:r>
              <a:rPr lang="en-US" altLang="ko-KR" i="1">
                <a:ea typeface="굴림" charset="-127"/>
                <a:sym typeface="Symbol" pitchFamily="18" charset="2"/>
              </a:rPr>
              <a:t>p</a:t>
            </a:r>
            <a:r>
              <a:rPr lang="en-US" altLang="ko-KR">
                <a:ea typeface="굴림" charset="-127"/>
                <a:sym typeface="Symbol" pitchFamily="18" charset="2"/>
              </a:rPr>
              <a:t>  </a:t>
            </a:r>
            <a:r>
              <a:rPr lang="en-US" altLang="ko-KR" i="1">
                <a:ea typeface="굴림" charset="-127"/>
                <a:sym typeface="Symbol" pitchFamily="18" charset="2"/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E855-0844-4795-9839-2A2E7F4F8F3D}" type="slidenum">
              <a:rPr lang="en-US" altLang="ko-KR"/>
              <a:pPr/>
              <a:t>79</a:t>
            </a:fld>
            <a:endParaRPr lang="en-US" altLang="ko-KR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Recursion pros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Easy to program</a:t>
            </a:r>
          </a:p>
          <a:p>
            <a:r>
              <a:rPr lang="en-US" altLang="ko-KR">
                <a:ea typeface="굴림" charset="-127"/>
              </a:rPr>
              <a:t>Easy to understand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B8F1-EF11-4D4A-8D7D-42E4CEDC344E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Reproducing rabbits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>
                <a:ea typeface="굴림" charset="-127"/>
              </a:rPr>
              <a:t>You have one pair of rabbits on an island</a:t>
            </a:r>
          </a:p>
          <a:p>
            <a:pPr lvl="1"/>
            <a:r>
              <a:rPr lang="en-US" altLang="ko-KR">
                <a:ea typeface="굴림" charset="-127"/>
              </a:rPr>
              <a:t>The rabbits repeat the following:</a:t>
            </a:r>
          </a:p>
          <a:p>
            <a:pPr lvl="2"/>
            <a:r>
              <a:rPr lang="en-US" altLang="ko-KR">
                <a:ea typeface="굴림" charset="-127"/>
              </a:rPr>
              <a:t>Get pregnant one month</a:t>
            </a:r>
          </a:p>
          <a:p>
            <a:pPr lvl="2"/>
            <a:r>
              <a:rPr lang="en-US" altLang="ko-KR">
                <a:ea typeface="굴림" charset="-127"/>
              </a:rPr>
              <a:t>Give birth (to another pair) the next month</a:t>
            </a:r>
          </a:p>
          <a:p>
            <a:pPr lvl="1"/>
            <a:r>
              <a:rPr lang="en-US" altLang="ko-KR">
                <a:ea typeface="굴림" charset="-127"/>
              </a:rPr>
              <a:t>This process repeats indefinitely (no deaths)</a:t>
            </a:r>
          </a:p>
          <a:p>
            <a:pPr lvl="1"/>
            <a:r>
              <a:rPr lang="en-US" altLang="ko-KR">
                <a:ea typeface="굴림" charset="-127"/>
              </a:rPr>
              <a:t>Rabbits get pregnant the month they are born</a:t>
            </a:r>
          </a:p>
          <a:p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How many rabbits are there after 10 months?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4E39-F7B2-4E8A-A54B-449E79246665}" type="slidenum">
              <a:rPr lang="en-US" altLang="ko-KR"/>
              <a:pPr/>
              <a:t>80</a:t>
            </a:fld>
            <a:endParaRPr lang="en-US" altLang="ko-KR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Recursion cons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Consider the recursive Fibonacci generator</a:t>
            </a:r>
          </a:p>
          <a:p>
            <a:pPr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How many recursive calls does it make?</a:t>
            </a:r>
          </a:p>
          <a:p>
            <a:pPr lvl="1">
              <a:lnSpc>
                <a:spcPct val="80000"/>
              </a:lnSpc>
            </a:pPr>
            <a:r>
              <a:rPr lang="en-US" altLang="ko-KR" sz="1800" i="1">
                <a:ea typeface="굴림" charset="-127"/>
              </a:rPr>
              <a:t>F</a:t>
            </a:r>
            <a:r>
              <a:rPr lang="en-US" altLang="ko-KR" sz="1800">
                <a:ea typeface="굴림" charset="-127"/>
              </a:rPr>
              <a:t>(1): 1</a:t>
            </a:r>
          </a:p>
          <a:p>
            <a:pPr lvl="1">
              <a:lnSpc>
                <a:spcPct val="80000"/>
              </a:lnSpc>
            </a:pPr>
            <a:r>
              <a:rPr lang="en-US" altLang="ko-KR" sz="1800" i="1">
                <a:ea typeface="굴림" charset="-127"/>
              </a:rPr>
              <a:t>F</a:t>
            </a:r>
            <a:r>
              <a:rPr lang="en-US" altLang="ko-KR" sz="1800">
                <a:ea typeface="굴림" charset="-127"/>
              </a:rPr>
              <a:t>(2): 1</a:t>
            </a:r>
          </a:p>
          <a:p>
            <a:pPr lvl="1">
              <a:lnSpc>
                <a:spcPct val="80000"/>
              </a:lnSpc>
            </a:pPr>
            <a:r>
              <a:rPr lang="en-US" altLang="ko-KR" sz="1800" i="1">
                <a:ea typeface="굴림" charset="-127"/>
              </a:rPr>
              <a:t>F</a:t>
            </a:r>
            <a:r>
              <a:rPr lang="en-US" altLang="ko-KR" sz="1800">
                <a:ea typeface="굴림" charset="-127"/>
              </a:rPr>
              <a:t>(3): 3</a:t>
            </a:r>
          </a:p>
          <a:p>
            <a:pPr lvl="1">
              <a:lnSpc>
                <a:spcPct val="80000"/>
              </a:lnSpc>
            </a:pPr>
            <a:r>
              <a:rPr lang="en-US" altLang="ko-KR" sz="1800" i="1">
                <a:ea typeface="굴림" charset="-127"/>
              </a:rPr>
              <a:t>F</a:t>
            </a:r>
            <a:r>
              <a:rPr lang="en-US" altLang="ko-KR" sz="1800">
                <a:ea typeface="굴림" charset="-127"/>
              </a:rPr>
              <a:t>(4): 5</a:t>
            </a:r>
          </a:p>
          <a:p>
            <a:pPr lvl="1">
              <a:lnSpc>
                <a:spcPct val="80000"/>
              </a:lnSpc>
            </a:pPr>
            <a:r>
              <a:rPr lang="en-US" altLang="ko-KR" sz="1800" i="1">
                <a:ea typeface="굴림" charset="-127"/>
              </a:rPr>
              <a:t>F</a:t>
            </a:r>
            <a:r>
              <a:rPr lang="en-US" altLang="ko-KR" sz="1800">
                <a:ea typeface="굴림" charset="-127"/>
              </a:rPr>
              <a:t>(5): 9</a:t>
            </a:r>
          </a:p>
          <a:p>
            <a:pPr lvl="1">
              <a:lnSpc>
                <a:spcPct val="80000"/>
              </a:lnSpc>
            </a:pPr>
            <a:r>
              <a:rPr lang="en-US" altLang="ko-KR" sz="1800" i="1">
                <a:ea typeface="굴림" charset="-127"/>
              </a:rPr>
              <a:t>F</a:t>
            </a:r>
            <a:r>
              <a:rPr lang="en-US" altLang="ko-KR" sz="1800">
                <a:ea typeface="굴림" charset="-127"/>
              </a:rPr>
              <a:t>(10): 109</a:t>
            </a:r>
          </a:p>
          <a:p>
            <a:pPr lvl="1">
              <a:lnSpc>
                <a:spcPct val="80000"/>
              </a:lnSpc>
            </a:pPr>
            <a:r>
              <a:rPr lang="en-US" altLang="ko-KR" sz="1800" i="1">
                <a:ea typeface="굴림" charset="-127"/>
              </a:rPr>
              <a:t>F</a:t>
            </a:r>
            <a:r>
              <a:rPr lang="en-US" altLang="ko-KR" sz="1800">
                <a:ea typeface="굴림" charset="-127"/>
              </a:rPr>
              <a:t>(20): 13,529</a:t>
            </a:r>
          </a:p>
          <a:p>
            <a:pPr lvl="1">
              <a:lnSpc>
                <a:spcPct val="80000"/>
              </a:lnSpc>
            </a:pPr>
            <a:r>
              <a:rPr lang="en-US" altLang="ko-KR" sz="1800" i="1">
                <a:ea typeface="굴림" charset="-127"/>
              </a:rPr>
              <a:t>F</a:t>
            </a:r>
            <a:r>
              <a:rPr lang="en-US" altLang="ko-KR" sz="1800">
                <a:ea typeface="굴림" charset="-127"/>
              </a:rPr>
              <a:t>(30): 1,664,079</a:t>
            </a:r>
          </a:p>
          <a:p>
            <a:pPr lvl="1">
              <a:lnSpc>
                <a:spcPct val="80000"/>
              </a:lnSpc>
            </a:pPr>
            <a:r>
              <a:rPr lang="en-US" altLang="ko-KR" sz="1800" i="1">
                <a:ea typeface="굴림" charset="-127"/>
              </a:rPr>
              <a:t>F</a:t>
            </a:r>
            <a:r>
              <a:rPr lang="en-US" altLang="ko-KR" sz="1800">
                <a:ea typeface="굴림" charset="-127"/>
              </a:rPr>
              <a:t>(40): 204,668,309</a:t>
            </a:r>
          </a:p>
          <a:p>
            <a:pPr lvl="1">
              <a:lnSpc>
                <a:spcPct val="80000"/>
              </a:lnSpc>
            </a:pPr>
            <a:r>
              <a:rPr lang="en-US" altLang="ko-KR" sz="1800" i="1">
                <a:ea typeface="굴림" charset="-127"/>
              </a:rPr>
              <a:t>F</a:t>
            </a:r>
            <a:r>
              <a:rPr lang="en-US" altLang="ko-KR" sz="1800">
                <a:ea typeface="굴림" charset="-127"/>
              </a:rPr>
              <a:t>(50): 25,172,538,049</a:t>
            </a:r>
          </a:p>
          <a:p>
            <a:pPr lvl="1">
              <a:lnSpc>
                <a:spcPct val="80000"/>
              </a:lnSpc>
            </a:pPr>
            <a:r>
              <a:rPr lang="en-US" altLang="ko-KR" sz="1800" i="1">
                <a:ea typeface="굴림" charset="-127"/>
              </a:rPr>
              <a:t>F</a:t>
            </a:r>
            <a:r>
              <a:rPr lang="en-US" altLang="ko-KR" sz="1800">
                <a:ea typeface="굴림" charset="-127"/>
              </a:rPr>
              <a:t>(100): 708,449,696,358,523,830,149 </a:t>
            </a:r>
            <a:r>
              <a:rPr lang="en-US" altLang="ko-KR" sz="1800">
                <a:ea typeface="굴림" charset="-127"/>
                <a:sym typeface="Symbol" pitchFamily="18" charset="2"/>
              </a:rPr>
              <a:t> 7 * 10</a:t>
            </a:r>
            <a:r>
              <a:rPr lang="en-US" altLang="ko-KR" sz="1800" baseline="30000">
                <a:ea typeface="굴림" charset="-127"/>
                <a:sym typeface="Symbol" pitchFamily="18" charset="2"/>
              </a:rPr>
              <a:t>20</a:t>
            </a:r>
          </a:p>
          <a:p>
            <a:pPr lvl="2">
              <a:lnSpc>
                <a:spcPct val="80000"/>
              </a:lnSpc>
            </a:pPr>
            <a:r>
              <a:rPr lang="en-US" altLang="ko-KR" sz="1600">
                <a:ea typeface="굴림" charset="-127"/>
              </a:rPr>
              <a:t>At 1 billion recursive calls per second (generous), this would take over 22,000 years</a:t>
            </a:r>
          </a:p>
          <a:p>
            <a:pPr lvl="2">
              <a:lnSpc>
                <a:spcPct val="80000"/>
              </a:lnSpc>
            </a:pPr>
            <a:r>
              <a:rPr lang="en-US" altLang="ko-KR" sz="1600">
                <a:ea typeface="굴림" charset="-127"/>
              </a:rPr>
              <a:t>But that would also take well over 10</a:t>
            </a:r>
            <a:r>
              <a:rPr lang="en-US" altLang="ko-KR" sz="1600" baseline="30000">
                <a:ea typeface="굴림" charset="-127"/>
              </a:rPr>
              <a:t>12</a:t>
            </a:r>
            <a:r>
              <a:rPr lang="en-US" altLang="ko-KR" sz="1600">
                <a:ea typeface="굴림" charset="-127"/>
              </a:rPr>
              <a:t> Gb of memory!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15A8-19BC-478B-AB0B-F6404965121F}" type="slidenum">
              <a:rPr lang="en-US" altLang="ko-KR"/>
              <a:pPr/>
              <a:t>81</a:t>
            </a:fld>
            <a:endParaRPr lang="en-US" altLang="ko-KR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Recursion vs. induction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ea typeface="굴림" charset="-127"/>
              </a:rPr>
              <a:t>Consider the recursive definition for factorial:</a:t>
            </a:r>
          </a:p>
          <a:p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i="1" dirty="0">
                <a:ea typeface="굴림" charset="-127"/>
              </a:rPr>
              <a:t>f</a:t>
            </a:r>
            <a:r>
              <a:rPr lang="en-US" altLang="ko-KR" dirty="0">
                <a:ea typeface="굴림" charset="-127"/>
              </a:rPr>
              <a:t>(0) = 1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i="1" dirty="0">
                <a:ea typeface="굴림" charset="-127"/>
              </a:rPr>
              <a:t>f</a:t>
            </a:r>
            <a:r>
              <a:rPr lang="en-US" altLang="ko-KR" dirty="0">
                <a:ea typeface="굴림" charset="-127"/>
              </a:rPr>
              <a:t>(n) = n * </a:t>
            </a:r>
            <a:r>
              <a:rPr lang="en-US" altLang="ko-KR" i="1" dirty="0">
                <a:ea typeface="굴림" charset="-127"/>
              </a:rPr>
              <a:t>f</a:t>
            </a:r>
            <a:r>
              <a:rPr lang="en-US" altLang="ko-KR" dirty="0">
                <a:ea typeface="굴림" charset="-127"/>
              </a:rPr>
              <a:t>(n-1)</a:t>
            </a:r>
          </a:p>
          <a:p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Sort of like induction</a:t>
            </a: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2915816" y="4487416"/>
            <a:ext cx="838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1378496" y="4487416"/>
            <a:ext cx="45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1371600" y="3573016"/>
            <a:ext cx="4572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1511" name="Freeform 7"/>
          <p:cNvSpPr>
            <a:spLocks/>
          </p:cNvSpPr>
          <p:nvPr/>
        </p:nvSpPr>
        <p:spPr bwMode="auto">
          <a:xfrm>
            <a:off x="1676400" y="4535909"/>
            <a:ext cx="1524000" cy="304800"/>
          </a:xfrm>
          <a:custGeom>
            <a:avLst/>
            <a:gdLst/>
            <a:ahLst/>
            <a:cxnLst>
              <a:cxn ang="0">
                <a:pos x="1056" y="0"/>
              </a:cxn>
              <a:cxn ang="0">
                <a:pos x="576" y="192"/>
              </a:cxn>
              <a:cxn ang="0">
                <a:pos x="0" y="0"/>
              </a:cxn>
            </a:cxnLst>
            <a:rect l="0" t="0" r="r" b="b"/>
            <a:pathLst>
              <a:path w="1056" h="192">
                <a:moveTo>
                  <a:pt x="1056" y="0"/>
                </a:moveTo>
                <a:cubicBezTo>
                  <a:pt x="904" y="96"/>
                  <a:pt x="752" y="192"/>
                  <a:pt x="576" y="192"/>
                </a:cubicBezTo>
                <a:cubicBezTo>
                  <a:pt x="400" y="192"/>
                  <a:pt x="176" y="88"/>
                  <a:pt x="0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1295400" y="3649216"/>
            <a:ext cx="1370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hlink"/>
                </a:solidFill>
                <a:ea typeface="굴림" charset="-127"/>
              </a:rPr>
              <a:t>Base case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3200400" y="4688309"/>
            <a:ext cx="1339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ea typeface="굴림" charset="-127"/>
              </a:rPr>
              <a:t>The “step”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  <p:bldP spid="21509" grpId="0" animBg="1"/>
      <p:bldP spid="21510" grpId="0" animBg="1"/>
      <p:bldP spid="21511" grpId="0" animBg="1"/>
      <p:bldP spid="21512" grpId="0"/>
      <p:bldP spid="2151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C292-D5F0-47EE-8C7B-DF853AD10415}" type="slidenum">
              <a:rPr lang="en-US" altLang="ko-KR"/>
              <a:pPr/>
              <a:t>82</a:t>
            </a:fld>
            <a:endParaRPr lang="en-US" altLang="ko-KR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Recursion vs. induction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>
                <a:ea typeface="굴림" charset="-127"/>
              </a:rPr>
              <a:t>Consider the set of all integers that are multiples of 3</a:t>
            </a:r>
          </a:p>
          <a:p>
            <a:pPr lvl="1"/>
            <a:r>
              <a:rPr lang="en-US" altLang="ko-KR" sz="2000">
                <a:ea typeface="굴림" charset="-127"/>
              </a:rPr>
              <a:t>{ 3, 6, 9, 12, 15, … }</a:t>
            </a:r>
          </a:p>
          <a:p>
            <a:pPr lvl="1"/>
            <a:r>
              <a:rPr lang="en-US" altLang="ko-KR" sz="2000">
                <a:ea typeface="굴림" charset="-127"/>
              </a:rPr>
              <a:t>{ </a:t>
            </a:r>
            <a:r>
              <a:rPr lang="en-US" altLang="ko-KR" sz="2000" i="1">
                <a:ea typeface="굴림" charset="-127"/>
              </a:rPr>
              <a:t>x</a:t>
            </a:r>
            <a:r>
              <a:rPr lang="en-US" altLang="ko-KR" sz="2000">
                <a:ea typeface="굴림" charset="-127"/>
              </a:rPr>
              <a:t> | </a:t>
            </a:r>
            <a:r>
              <a:rPr lang="en-US" altLang="ko-KR" sz="2000" i="1">
                <a:ea typeface="굴림" charset="-127"/>
              </a:rPr>
              <a:t>x</a:t>
            </a:r>
            <a:r>
              <a:rPr lang="en-US" altLang="ko-KR" sz="2000">
                <a:ea typeface="굴림" charset="-127"/>
              </a:rPr>
              <a:t> = 3</a:t>
            </a:r>
            <a:r>
              <a:rPr lang="en-US" altLang="ko-KR" sz="2000" i="1">
                <a:ea typeface="굴림" charset="-127"/>
              </a:rPr>
              <a:t>k</a:t>
            </a:r>
            <a:r>
              <a:rPr lang="en-US" altLang="ko-KR" sz="2000">
                <a:ea typeface="굴림" charset="-127"/>
              </a:rPr>
              <a:t> and </a:t>
            </a:r>
            <a:r>
              <a:rPr lang="en-US" altLang="ko-KR" sz="2000" i="1">
                <a:ea typeface="굴림" charset="-127"/>
              </a:rPr>
              <a:t>k</a:t>
            </a:r>
            <a:r>
              <a:rPr lang="en-US" altLang="ko-KR" sz="2000">
                <a:ea typeface="굴림" charset="-127"/>
              </a:rPr>
              <a:t> </a:t>
            </a:r>
            <a:r>
              <a:rPr lang="en-US" altLang="ko-KR" sz="2000">
                <a:ea typeface="굴림" charset="-127"/>
                <a:sym typeface="Symbol" pitchFamily="18" charset="2"/>
              </a:rPr>
              <a:t> </a:t>
            </a:r>
            <a:r>
              <a:rPr lang="en-US" altLang="ko-KR" sz="2000" b="1">
                <a:ea typeface="굴림" charset="-127"/>
                <a:sym typeface="Symbol" pitchFamily="18" charset="2"/>
              </a:rPr>
              <a:t>Z</a:t>
            </a:r>
            <a:r>
              <a:rPr lang="en-US" altLang="ko-KR" sz="2000" baseline="30000">
                <a:ea typeface="굴림" charset="-127"/>
                <a:sym typeface="Symbol" pitchFamily="18" charset="2"/>
              </a:rPr>
              <a:t>+</a:t>
            </a:r>
            <a:r>
              <a:rPr lang="en-US" altLang="ko-KR" sz="2000">
                <a:ea typeface="굴림" charset="-127"/>
                <a:sym typeface="Symbol" pitchFamily="18" charset="2"/>
              </a:rPr>
              <a:t> }</a:t>
            </a:r>
            <a:endParaRPr lang="en-US" altLang="ko-KR" sz="2000">
              <a:ea typeface="굴림" charset="-127"/>
            </a:endParaRPr>
          </a:p>
          <a:p>
            <a:endParaRPr lang="en-US" altLang="ko-KR" sz="2400">
              <a:ea typeface="굴림" charset="-127"/>
            </a:endParaRPr>
          </a:p>
          <a:p>
            <a:r>
              <a:rPr lang="en-US" altLang="ko-KR" sz="2400">
                <a:ea typeface="굴림" charset="-127"/>
              </a:rPr>
              <a:t>Recursive definition:</a:t>
            </a:r>
          </a:p>
          <a:p>
            <a:pPr lvl="1"/>
            <a:r>
              <a:rPr lang="en-US" altLang="ko-KR" sz="2000">
                <a:solidFill>
                  <a:schemeClr val="accent2"/>
                </a:solidFill>
                <a:ea typeface="굴림" charset="-127"/>
              </a:rPr>
              <a:t>Basis step</a:t>
            </a:r>
            <a:r>
              <a:rPr lang="en-US" altLang="ko-KR" sz="2000">
                <a:ea typeface="굴림" charset="-127"/>
              </a:rPr>
              <a:t>: 3 </a:t>
            </a:r>
            <a:r>
              <a:rPr lang="en-US" altLang="ko-KR" sz="2000">
                <a:ea typeface="굴림" charset="-127"/>
                <a:sym typeface="Symbol" pitchFamily="18" charset="2"/>
              </a:rPr>
              <a:t> </a:t>
            </a:r>
            <a:r>
              <a:rPr lang="en-US" altLang="ko-KR" sz="2000" i="1">
                <a:ea typeface="굴림" charset="-127"/>
                <a:sym typeface="Symbol" pitchFamily="18" charset="2"/>
              </a:rPr>
              <a:t>S</a:t>
            </a:r>
            <a:endParaRPr lang="en-US" altLang="ko-KR" sz="2000">
              <a:ea typeface="굴림" charset="-127"/>
              <a:sym typeface="Symbol" pitchFamily="18" charset="2"/>
            </a:endParaRPr>
          </a:p>
          <a:p>
            <a:pPr lvl="1"/>
            <a:r>
              <a:rPr lang="en-US" altLang="ko-KR" sz="2000">
                <a:solidFill>
                  <a:schemeClr val="accent2"/>
                </a:solidFill>
                <a:ea typeface="굴림" charset="-127"/>
              </a:rPr>
              <a:t>Recursive step</a:t>
            </a:r>
            <a:r>
              <a:rPr lang="en-US" altLang="ko-KR" sz="2000">
                <a:ea typeface="굴림" charset="-127"/>
              </a:rPr>
              <a:t>: If </a:t>
            </a:r>
            <a:r>
              <a:rPr lang="en-US" altLang="ko-KR" sz="2000" i="1">
                <a:ea typeface="굴림" charset="-127"/>
              </a:rPr>
              <a:t>x</a:t>
            </a:r>
            <a:r>
              <a:rPr lang="en-US" altLang="ko-KR" sz="2000">
                <a:ea typeface="굴림" charset="-127"/>
              </a:rPr>
              <a:t> </a:t>
            </a:r>
            <a:r>
              <a:rPr lang="en-US" altLang="ko-KR" sz="2000">
                <a:ea typeface="굴림" charset="-127"/>
                <a:sym typeface="Symbol" pitchFamily="18" charset="2"/>
              </a:rPr>
              <a:t> </a:t>
            </a:r>
            <a:r>
              <a:rPr lang="en-US" altLang="ko-KR" sz="2000" i="1">
                <a:ea typeface="굴림" charset="-127"/>
                <a:sym typeface="Symbol" pitchFamily="18" charset="2"/>
              </a:rPr>
              <a:t>S</a:t>
            </a:r>
            <a:r>
              <a:rPr lang="en-US" altLang="ko-KR" sz="2000">
                <a:ea typeface="굴림" charset="-127"/>
                <a:sym typeface="Symbol" pitchFamily="18" charset="2"/>
              </a:rPr>
              <a:t> and </a:t>
            </a:r>
            <a:r>
              <a:rPr lang="en-US" altLang="ko-KR" sz="2000" i="1">
                <a:ea typeface="굴림" charset="-127"/>
                <a:sym typeface="Symbol" pitchFamily="18" charset="2"/>
              </a:rPr>
              <a:t>y</a:t>
            </a:r>
            <a:r>
              <a:rPr lang="en-US" altLang="ko-KR" sz="2000">
                <a:ea typeface="굴림" charset="-127"/>
              </a:rPr>
              <a:t> </a:t>
            </a:r>
            <a:r>
              <a:rPr lang="en-US" altLang="ko-KR" sz="2000">
                <a:ea typeface="굴림" charset="-127"/>
                <a:sym typeface="Symbol" pitchFamily="18" charset="2"/>
              </a:rPr>
              <a:t> </a:t>
            </a:r>
            <a:r>
              <a:rPr lang="en-US" altLang="ko-KR" sz="2000" i="1">
                <a:ea typeface="굴림" charset="-127"/>
                <a:sym typeface="Symbol" pitchFamily="18" charset="2"/>
              </a:rPr>
              <a:t>S</a:t>
            </a:r>
            <a:r>
              <a:rPr lang="en-US" altLang="ko-KR" sz="2000">
                <a:ea typeface="굴림" charset="-127"/>
                <a:sym typeface="Symbol" pitchFamily="18" charset="2"/>
              </a:rPr>
              <a:t>, then </a:t>
            </a:r>
            <a:r>
              <a:rPr lang="en-US" altLang="ko-KR" sz="2000" i="1">
                <a:ea typeface="굴림" charset="-127"/>
                <a:sym typeface="Symbol" pitchFamily="18" charset="2"/>
              </a:rPr>
              <a:t>x</a:t>
            </a:r>
            <a:r>
              <a:rPr lang="en-US" altLang="ko-KR" sz="2000">
                <a:ea typeface="굴림" charset="-127"/>
                <a:sym typeface="Symbol" pitchFamily="18" charset="2"/>
              </a:rPr>
              <a:t>+</a:t>
            </a:r>
            <a:r>
              <a:rPr lang="en-US" altLang="ko-KR" sz="2000" i="1">
                <a:ea typeface="굴림" charset="-127"/>
                <a:sym typeface="Symbol" pitchFamily="18" charset="2"/>
              </a:rPr>
              <a:t>y</a:t>
            </a:r>
            <a:r>
              <a:rPr lang="en-US" altLang="ko-KR" sz="2000">
                <a:ea typeface="굴림" charset="-127"/>
              </a:rPr>
              <a:t> </a:t>
            </a:r>
            <a:r>
              <a:rPr lang="en-US" altLang="ko-KR" sz="2000">
                <a:ea typeface="굴림" charset="-127"/>
                <a:sym typeface="Symbol" pitchFamily="18" charset="2"/>
              </a:rPr>
              <a:t> </a:t>
            </a:r>
            <a:r>
              <a:rPr lang="en-US" altLang="ko-KR" sz="2000" i="1">
                <a:ea typeface="굴림" charset="-127"/>
                <a:sym typeface="Symbol" pitchFamily="18" charset="2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E4A0-EF3B-4CCB-ADB5-628D77630538}" type="slidenum">
              <a:rPr lang="en-US" altLang="ko-KR"/>
              <a:pPr/>
              <a:t>83</a:t>
            </a:fld>
            <a:endParaRPr lang="en-US" altLang="ko-KR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Recursion vs. induction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Proof via induction: prove that </a:t>
            </a:r>
            <a:r>
              <a:rPr lang="en-US" altLang="ko-KR" sz="2000" i="1">
                <a:ea typeface="굴림" charset="-127"/>
              </a:rPr>
              <a:t>S</a:t>
            </a:r>
            <a:r>
              <a:rPr lang="en-US" altLang="ko-KR" sz="2000">
                <a:ea typeface="굴림" charset="-127"/>
              </a:rPr>
              <a:t> contains all the integers that are divisible by 3</a:t>
            </a:r>
          </a:p>
          <a:p>
            <a:pPr lvl="1">
              <a:lnSpc>
                <a:spcPct val="80000"/>
              </a:lnSpc>
            </a:pPr>
            <a:r>
              <a:rPr lang="en-US" altLang="ko-KR" sz="1800">
                <a:ea typeface="굴림" charset="-127"/>
              </a:rPr>
              <a:t>Let </a:t>
            </a:r>
            <a:r>
              <a:rPr lang="en-US" altLang="ko-KR" sz="1800" i="1">
                <a:ea typeface="굴림" charset="-127"/>
              </a:rPr>
              <a:t>A</a:t>
            </a:r>
            <a:r>
              <a:rPr lang="en-US" altLang="ko-KR" sz="1800">
                <a:ea typeface="굴림" charset="-127"/>
              </a:rPr>
              <a:t> be the set of all ints divisible by 3</a:t>
            </a:r>
          </a:p>
          <a:p>
            <a:pPr lvl="1">
              <a:lnSpc>
                <a:spcPct val="80000"/>
              </a:lnSpc>
            </a:pPr>
            <a:r>
              <a:rPr lang="en-US" altLang="ko-KR" sz="1800">
                <a:ea typeface="굴림" charset="-127"/>
              </a:rPr>
              <a:t>Show that </a:t>
            </a:r>
            <a:r>
              <a:rPr lang="en-US" altLang="ko-KR" sz="1800" i="1">
                <a:ea typeface="굴림" charset="-127"/>
              </a:rPr>
              <a:t>S</a:t>
            </a:r>
            <a:r>
              <a:rPr lang="en-US" altLang="ko-KR" sz="1800">
                <a:ea typeface="굴림" charset="-127"/>
              </a:rPr>
              <a:t> = </a:t>
            </a:r>
            <a:r>
              <a:rPr lang="en-US" altLang="ko-KR" sz="1800" i="1">
                <a:ea typeface="굴림" charset="-127"/>
              </a:rPr>
              <a:t>A</a:t>
            </a:r>
            <a:endParaRPr lang="en-US" altLang="ko-KR" sz="1800"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Two parts:</a:t>
            </a:r>
          </a:p>
          <a:p>
            <a:pPr lvl="1">
              <a:lnSpc>
                <a:spcPct val="80000"/>
              </a:lnSpc>
            </a:pPr>
            <a:r>
              <a:rPr lang="en-US" altLang="ko-KR" sz="1800">
                <a:ea typeface="굴림" charset="-127"/>
              </a:rPr>
              <a:t>Show that </a:t>
            </a:r>
            <a:r>
              <a:rPr lang="en-US" altLang="ko-KR" sz="1800" i="1">
                <a:ea typeface="굴림" charset="-127"/>
              </a:rPr>
              <a:t>S</a:t>
            </a:r>
            <a:r>
              <a:rPr lang="en-US" altLang="ko-KR" sz="1800">
                <a:ea typeface="굴림" charset="-127"/>
              </a:rPr>
              <a:t> </a:t>
            </a:r>
            <a:r>
              <a:rPr lang="en-US" altLang="ko-KR" sz="1800">
                <a:ea typeface="굴림" charset="-127"/>
                <a:sym typeface="Symbol" pitchFamily="18" charset="2"/>
              </a:rPr>
              <a:t> </a:t>
            </a:r>
            <a:r>
              <a:rPr lang="en-US" altLang="ko-KR" sz="1800" i="1">
                <a:ea typeface="굴림" charset="-127"/>
                <a:sym typeface="Symbol" pitchFamily="18" charset="2"/>
              </a:rPr>
              <a:t>A</a:t>
            </a:r>
            <a:endParaRPr lang="en-US" altLang="ko-KR" sz="1800">
              <a:ea typeface="굴림" charset="-127"/>
              <a:sym typeface="Symbol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altLang="ko-KR" sz="1600">
                <a:ea typeface="굴림" charset="-127"/>
                <a:sym typeface="Symbol" pitchFamily="18" charset="2"/>
              </a:rPr>
              <a:t>Let </a:t>
            </a:r>
            <a:r>
              <a:rPr lang="en-US" altLang="ko-KR" sz="1600" i="1">
                <a:ea typeface="굴림" charset="-127"/>
                <a:sym typeface="Symbol" pitchFamily="18" charset="2"/>
              </a:rPr>
              <a:t>P</a:t>
            </a:r>
            <a:r>
              <a:rPr lang="en-US" altLang="ko-KR" sz="1600">
                <a:ea typeface="굴림" charset="-127"/>
                <a:sym typeface="Symbol" pitchFamily="18" charset="2"/>
              </a:rPr>
              <a:t>(</a:t>
            </a:r>
            <a:r>
              <a:rPr lang="en-US" altLang="ko-KR" sz="1600" i="1">
                <a:ea typeface="굴림" charset="-127"/>
                <a:sym typeface="Symbol" pitchFamily="18" charset="2"/>
              </a:rPr>
              <a:t>n</a:t>
            </a:r>
            <a:r>
              <a:rPr lang="en-US" altLang="ko-KR" sz="1600">
                <a:ea typeface="굴림" charset="-127"/>
                <a:sym typeface="Symbol" pitchFamily="18" charset="2"/>
              </a:rPr>
              <a:t>) = 3</a:t>
            </a:r>
            <a:r>
              <a:rPr lang="en-US" altLang="ko-KR" sz="1600" i="1">
                <a:ea typeface="굴림" charset="-127"/>
                <a:sym typeface="Symbol" pitchFamily="18" charset="2"/>
              </a:rPr>
              <a:t>n</a:t>
            </a:r>
            <a:r>
              <a:rPr lang="en-US" altLang="ko-KR" sz="1600">
                <a:ea typeface="굴림" charset="-127"/>
                <a:sym typeface="Symbol" pitchFamily="18" charset="2"/>
              </a:rPr>
              <a:t>  </a:t>
            </a:r>
            <a:r>
              <a:rPr lang="en-US" altLang="ko-KR" sz="1600" i="1">
                <a:ea typeface="굴림" charset="-127"/>
                <a:sym typeface="Symbol" pitchFamily="18" charset="2"/>
              </a:rPr>
              <a:t>S</a:t>
            </a:r>
          </a:p>
          <a:p>
            <a:pPr lvl="2">
              <a:lnSpc>
                <a:spcPct val="80000"/>
              </a:lnSpc>
            </a:pPr>
            <a:r>
              <a:rPr lang="en-US" altLang="ko-KR" sz="160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Base case</a:t>
            </a:r>
            <a:r>
              <a:rPr lang="en-US" altLang="ko-KR" sz="1600">
                <a:ea typeface="굴림" charset="-127"/>
                <a:sym typeface="Symbol" pitchFamily="18" charset="2"/>
              </a:rPr>
              <a:t>: </a:t>
            </a:r>
            <a:r>
              <a:rPr lang="en-US" altLang="ko-KR" sz="1600" i="1">
                <a:ea typeface="굴림" charset="-127"/>
                <a:sym typeface="Symbol" pitchFamily="18" charset="2"/>
              </a:rPr>
              <a:t>P</a:t>
            </a:r>
            <a:r>
              <a:rPr lang="en-US" altLang="ko-KR" sz="1600">
                <a:ea typeface="굴림" charset="-127"/>
                <a:sym typeface="Symbol" pitchFamily="18" charset="2"/>
              </a:rPr>
              <a:t>(1) = 3*1  </a:t>
            </a:r>
            <a:r>
              <a:rPr lang="en-US" altLang="ko-KR" sz="1600" i="1">
                <a:ea typeface="굴림" charset="-127"/>
                <a:sym typeface="Symbol" pitchFamily="18" charset="2"/>
              </a:rPr>
              <a:t>S</a:t>
            </a:r>
          </a:p>
          <a:p>
            <a:pPr lvl="3">
              <a:lnSpc>
                <a:spcPct val="80000"/>
              </a:lnSpc>
            </a:pPr>
            <a:r>
              <a:rPr lang="en-US" altLang="ko-KR" sz="1400">
                <a:ea typeface="굴림" charset="-127"/>
                <a:sym typeface="Symbol" pitchFamily="18" charset="2"/>
              </a:rPr>
              <a:t>By the basis step of the recursive definition</a:t>
            </a:r>
          </a:p>
          <a:p>
            <a:pPr lvl="2">
              <a:lnSpc>
                <a:spcPct val="80000"/>
              </a:lnSpc>
            </a:pPr>
            <a:r>
              <a:rPr lang="en-US" altLang="ko-KR" sz="160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Inductive hypothesis</a:t>
            </a:r>
            <a:r>
              <a:rPr lang="en-US" altLang="ko-KR" sz="1600">
                <a:ea typeface="굴림" charset="-127"/>
                <a:sym typeface="Symbol" pitchFamily="18" charset="2"/>
              </a:rPr>
              <a:t>: assume </a:t>
            </a:r>
            <a:r>
              <a:rPr lang="en-US" altLang="ko-KR" sz="1600" i="1">
                <a:ea typeface="굴림" charset="-127"/>
                <a:sym typeface="Symbol" pitchFamily="18" charset="2"/>
              </a:rPr>
              <a:t>P</a:t>
            </a:r>
            <a:r>
              <a:rPr lang="en-US" altLang="ko-KR" sz="1600">
                <a:ea typeface="굴림" charset="-127"/>
                <a:sym typeface="Symbol" pitchFamily="18" charset="2"/>
              </a:rPr>
              <a:t>(</a:t>
            </a:r>
            <a:r>
              <a:rPr lang="en-US" altLang="ko-KR" sz="1600" i="1">
                <a:ea typeface="굴림" charset="-127"/>
                <a:sym typeface="Symbol" pitchFamily="18" charset="2"/>
              </a:rPr>
              <a:t>k</a:t>
            </a:r>
            <a:r>
              <a:rPr lang="en-US" altLang="ko-KR" sz="1600">
                <a:ea typeface="굴림" charset="-127"/>
                <a:sym typeface="Symbol" pitchFamily="18" charset="2"/>
              </a:rPr>
              <a:t>) = 3*</a:t>
            </a:r>
            <a:r>
              <a:rPr lang="en-US" altLang="ko-KR" sz="1600" i="1">
                <a:ea typeface="굴림" charset="-127"/>
                <a:sym typeface="Symbol" pitchFamily="18" charset="2"/>
              </a:rPr>
              <a:t>k</a:t>
            </a:r>
            <a:r>
              <a:rPr lang="en-US" altLang="ko-KR" sz="1600">
                <a:ea typeface="굴림" charset="-127"/>
                <a:sym typeface="Symbol" pitchFamily="18" charset="2"/>
              </a:rPr>
              <a:t>  </a:t>
            </a:r>
            <a:r>
              <a:rPr lang="en-US" altLang="ko-KR" sz="1600" i="1">
                <a:ea typeface="굴림" charset="-127"/>
                <a:sym typeface="Symbol" pitchFamily="18" charset="2"/>
              </a:rPr>
              <a:t>S</a:t>
            </a:r>
            <a:r>
              <a:rPr lang="en-US" altLang="ko-KR" sz="1600">
                <a:ea typeface="굴림" charset="-127"/>
                <a:sym typeface="Symbol" pitchFamily="18" charset="2"/>
              </a:rPr>
              <a:t> is true</a:t>
            </a:r>
          </a:p>
          <a:p>
            <a:pPr lvl="2">
              <a:lnSpc>
                <a:spcPct val="80000"/>
              </a:lnSpc>
            </a:pPr>
            <a:r>
              <a:rPr lang="en-US" altLang="ko-KR" sz="160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Inductive step</a:t>
            </a:r>
            <a:r>
              <a:rPr lang="en-US" altLang="ko-KR" sz="1600">
                <a:ea typeface="굴림" charset="-127"/>
                <a:sym typeface="Symbol" pitchFamily="18" charset="2"/>
              </a:rPr>
              <a:t>: show that </a:t>
            </a:r>
            <a:r>
              <a:rPr lang="en-US" altLang="ko-KR" sz="1600" i="1">
                <a:ea typeface="굴림" charset="-127"/>
                <a:sym typeface="Symbol" pitchFamily="18" charset="2"/>
              </a:rPr>
              <a:t>P</a:t>
            </a:r>
            <a:r>
              <a:rPr lang="en-US" altLang="ko-KR" sz="1600">
                <a:ea typeface="굴림" charset="-127"/>
                <a:sym typeface="Symbol" pitchFamily="18" charset="2"/>
              </a:rPr>
              <a:t>(</a:t>
            </a:r>
            <a:r>
              <a:rPr lang="en-US" altLang="ko-KR" sz="1600" i="1">
                <a:ea typeface="굴림" charset="-127"/>
                <a:sym typeface="Symbol" pitchFamily="18" charset="2"/>
              </a:rPr>
              <a:t>k</a:t>
            </a:r>
            <a:r>
              <a:rPr lang="en-US" altLang="ko-KR" sz="1600">
                <a:ea typeface="굴림" charset="-127"/>
                <a:sym typeface="Symbol" pitchFamily="18" charset="2"/>
              </a:rPr>
              <a:t>+1) = 3*(</a:t>
            </a:r>
            <a:r>
              <a:rPr lang="en-US" altLang="ko-KR" sz="1600" i="1">
                <a:ea typeface="굴림" charset="-127"/>
                <a:sym typeface="Symbol" pitchFamily="18" charset="2"/>
              </a:rPr>
              <a:t>k</a:t>
            </a:r>
            <a:r>
              <a:rPr lang="en-US" altLang="ko-KR" sz="1600">
                <a:ea typeface="굴림" charset="-127"/>
                <a:sym typeface="Symbol" pitchFamily="18" charset="2"/>
              </a:rPr>
              <a:t>+1) is true</a:t>
            </a:r>
          </a:p>
          <a:p>
            <a:pPr lvl="3">
              <a:lnSpc>
                <a:spcPct val="80000"/>
              </a:lnSpc>
            </a:pPr>
            <a:r>
              <a:rPr lang="en-US" altLang="ko-KR" sz="1400">
                <a:ea typeface="굴림" charset="-127"/>
                <a:sym typeface="Symbol" pitchFamily="18" charset="2"/>
              </a:rPr>
              <a:t>3*(</a:t>
            </a:r>
            <a:r>
              <a:rPr lang="en-US" altLang="ko-KR" sz="1400" i="1">
                <a:ea typeface="굴림" charset="-127"/>
                <a:sym typeface="Symbol" pitchFamily="18" charset="2"/>
              </a:rPr>
              <a:t>k</a:t>
            </a:r>
            <a:r>
              <a:rPr lang="en-US" altLang="ko-KR" sz="1400">
                <a:ea typeface="굴림" charset="-127"/>
                <a:sym typeface="Symbol" pitchFamily="18" charset="2"/>
              </a:rPr>
              <a:t>+1) = 3</a:t>
            </a:r>
            <a:r>
              <a:rPr lang="en-US" altLang="ko-KR" sz="1400" i="1">
                <a:ea typeface="굴림" charset="-127"/>
                <a:sym typeface="Symbol" pitchFamily="18" charset="2"/>
              </a:rPr>
              <a:t>k</a:t>
            </a:r>
            <a:r>
              <a:rPr lang="en-US" altLang="ko-KR" sz="1400">
                <a:ea typeface="굴림" charset="-127"/>
                <a:sym typeface="Symbol" pitchFamily="18" charset="2"/>
              </a:rPr>
              <a:t>+3</a:t>
            </a:r>
          </a:p>
          <a:p>
            <a:pPr lvl="3">
              <a:lnSpc>
                <a:spcPct val="80000"/>
              </a:lnSpc>
            </a:pPr>
            <a:r>
              <a:rPr lang="en-US" altLang="ko-KR" sz="1400">
                <a:ea typeface="굴림" charset="-127"/>
                <a:sym typeface="Symbol" pitchFamily="18" charset="2"/>
              </a:rPr>
              <a:t>3</a:t>
            </a:r>
            <a:r>
              <a:rPr lang="en-US" altLang="ko-KR" sz="1400" i="1">
                <a:ea typeface="굴림" charset="-127"/>
                <a:sym typeface="Symbol" pitchFamily="18" charset="2"/>
              </a:rPr>
              <a:t>k</a:t>
            </a:r>
            <a:r>
              <a:rPr lang="en-US" altLang="ko-KR" sz="1400">
                <a:ea typeface="굴림" charset="-127"/>
                <a:sym typeface="Symbol" pitchFamily="18" charset="2"/>
              </a:rPr>
              <a:t>  </a:t>
            </a:r>
            <a:r>
              <a:rPr lang="en-US" altLang="ko-KR" sz="1400" i="1">
                <a:ea typeface="굴림" charset="-127"/>
                <a:sym typeface="Symbol" pitchFamily="18" charset="2"/>
              </a:rPr>
              <a:t>S</a:t>
            </a:r>
            <a:r>
              <a:rPr lang="en-US" altLang="ko-KR" sz="1400">
                <a:ea typeface="굴림" charset="-127"/>
                <a:sym typeface="Symbol" pitchFamily="18" charset="2"/>
              </a:rPr>
              <a:t> by the inductive hypothesis</a:t>
            </a:r>
          </a:p>
          <a:p>
            <a:pPr lvl="3">
              <a:lnSpc>
                <a:spcPct val="80000"/>
              </a:lnSpc>
            </a:pPr>
            <a:r>
              <a:rPr lang="en-US" altLang="ko-KR" sz="1400">
                <a:ea typeface="굴림" charset="-127"/>
                <a:sym typeface="Symbol" pitchFamily="18" charset="2"/>
              </a:rPr>
              <a:t>3  </a:t>
            </a:r>
            <a:r>
              <a:rPr lang="en-US" altLang="ko-KR" sz="1400" i="1">
                <a:ea typeface="굴림" charset="-127"/>
                <a:sym typeface="Symbol" pitchFamily="18" charset="2"/>
              </a:rPr>
              <a:t>S</a:t>
            </a:r>
            <a:r>
              <a:rPr lang="en-US" altLang="ko-KR" sz="1400">
                <a:ea typeface="굴림" charset="-127"/>
                <a:sym typeface="Symbol" pitchFamily="18" charset="2"/>
              </a:rPr>
              <a:t> by the base case</a:t>
            </a:r>
          </a:p>
          <a:p>
            <a:pPr lvl="3">
              <a:lnSpc>
                <a:spcPct val="80000"/>
              </a:lnSpc>
            </a:pPr>
            <a:r>
              <a:rPr lang="en-US" altLang="ko-KR" sz="1400">
                <a:ea typeface="굴림" charset="-127"/>
                <a:sym typeface="Symbol" pitchFamily="18" charset="2"/>
              </a:rPr>
              <a:t>Thus, 3</a:t>
            </a:r>
            <a:r>
              <a:rPr lang="en-US" altLang="ko-KR" sz="1400" i="1">
                <a:ea typeface="굴림" charset="-127"/>
                <a:sym typeface="Symbol" pitchFamily="18" charset="2"/>
              </a:rPr>
              <a:t>k</a:t>
            </a:r>
            <a:r>
              <a:rPr lang="en-US" altLang="ko-KR" sz="1400">
                <a:ea typeface="굴림" charset="-127"/>
                <a:sym typeface="Symbol" pitchFamily="18" charset="2"/>
              </a:rPr>
              <a:t>+3  </a:t>
            </a:r>
            <a:r>
              <a:rPr lang="en-US" altLang="ko-KR" sz="1400" i="1">
                <a:ea typeface="굴림" charset="-127"/>
                <a:sym typeface="Symbol" pitchFamily="18" charset="2"/>
              </a:rPr>
              <a:t>S</a:t>
            </a:r>
            <a:r>
              <a:rPr lang="en-US" altLang="ko-KR" sz="1400">
                <a:ea typeface="굴림" charset="-127"/>
                <a:sym typeface="Symbol" pitchFamily="18" charset="2"/>
              </a:rPr>
              <a:t> by the recursive definition</a:t>
            </a:r>
          </a:p>
          <a:p>
            <a:pPr lvl="1">
              <a:lnSpc>
                <a:spcPct val="80000"/>
              </a:lnSpc>
            </a:pPr>
            <a:r>
              <a:rPr lang="en-US" altLang="ko-KR" sz="1800">
                <a:ea typeface="굴림" charset="-127"/>
              </a:rPr>
              <a:t>Show that </a:t>
            </a:r>
            <a:r>
              <a:rPr lang="en-US" altLang="ko-KR" sz="1800" i="1">
                <a:ea typeface="굴림" charset="-127"/>
              </a:rPr>
              <a:t>A</a:t>
            </a:r>
            <a:r>
              <a:rPr lang="en-US" altLang="ko-KR" sz="1800">
                <a:ea typeface="굴림" charset="-127"/>
              </a:rPr>
              <a:t> </a:t>
            </a:r>
            <a:r>
              <a:rPr lang="en-US" altLang="ko-KR" sz="1800">
                <a:ea typeface="굴림" charset="-127"/>
                <a:sym typeface="Symbol" pitchFamily="18" charset="2"/>
              </a:rPr>
              <a:t> </a:t>
            </a:r>
            <a:r>
              <a:rPr lang="en-US" altLang="ko-KR" sz="1800" i="1">
                <a:ea typeface="굴림" charset="-127"/>
                <a:sym typeface="Symbol" pitchFamily="18" charset="2"/>
              </a:rPr>
              <a:t>S</a:t>
            </a:r>
          </a:p>
          <a:p>
            <a:pPr lvl="2">
              <a:lnSpc>
                <a:spcPct val="80000"/>
              </a:lnSpc>
            </a:pPr>
            <a:r>
              <a:rPr lang="en-US" altLang="ko-KR" sz="1600">
                <a:ea typeface="굴림" charset="-127"/>
                <a:sym typeface="Symbol" pitchFamily="18" charset="2"/>
              </a:rPr>
              <a:t>Similar steps (not reproduced here)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C466-8747-4129-AE54-F75A84740D98}" type="slidenum">
              <a:rPr lang="en-US" altLang="ko-KR"/>
              <a:pPr/>
              <a:t>84</a:t>
            </a:fld>
            <a:endParaRPr lang="en-US" altLang="ko-KR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What did we just do?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Notice what we did:</a:t>
            </a:r>
          </a:p>
          <a:p>
            <a:pPr lvl="1"/>
            <a:r>
              <a:rPr lang="en-US" altLang="ko-KR">
                <a:ea typeface="굴림" charset="-127"/>
              </a:rPr>
              <a:t>Showed the base case</a:t>
            </a:r>
          </a:p>
          <a:p>
            <a:pPr lvl="1"/>
            <a:r>
              <a:rPr lang="en-US" altLang="ko-KR">
                <a:ea typeface="굴림" charset="-127"/>
              </a:rPr>
              <a:t>Assumed the inductive hypothesis</a:t>
            </a:r>
          </a:p>
          <a:p>
            <a:pPr lvl="1"/>
            <a:r>
              <a:rPr lang="en-US" altLang="ko-KR">
                <a:ea typeface="굴림" charset="-127"/>
              </a:rPr>
              <a:t>For the inductive step, we:</a:t>
            </a:r>
          </a:p>
          <a:p>
            <a:pPr lvl="2"/>
            <a:r>
              <a:rPr lang="en-US" altLang="ko-KR">
                <a:ea typeface="굴림" charset="-127"/>
              </a:rPr>
              <a:t>Showed that each of the “parts” were in </a:t>
            </a:r>
            <a:r>
              <a:rPr lang="en-US" altLang="ko-KR" i="1">
                <a:ea typeface="굴림" charset="-127"/>
              </a:rPr>
              <a:t>S</a:t>
            </a:r>
          </a:p>
          <a:p>
            <a:pPr lvl="3"/>
            <a:r>
              <a:rPr lang="en-US" altLang="ko-KR">
                <a:ea typeface="굴림" charset="-127"/>
              </a:rPr>
              <a:t>The parts being 3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 and 3</a:t>
            </a:r>
          </a:p>
          <a:p>
            <a:pPr lvl="2"/>
            <a:r>
              <a:rPr lang="en-US" altLang="ko-KR">
                <a:ea typeface="굴림" charset="-127"/>
              </a:rPr>
              <a:t>Showed that since both parts were in </a:t>
            </a:r>
            <a:r>
              <a:rPr lang="en-US" altLang="ko-KR" i="1">
                <a:ea typeface="굴림" charset="-127"/>
              </a:rPr>
              <a:t>S</a:t>
            </a:r>
            <a:r>
              <a:rPr lang="en-US" altLang="ko-KR">
                <a:ea typeface="굴림" charset="-127"/>
              </a:rPr>
              <a:t>, by the recursive definition, the combination of those parts is in </a:t>
            </a:r>
            <a:r>
              <a:rPr lang="en-US" altLang="ko-KR" i="1">
                <a:ea typeface="굴림" charset="-127"/>
              </a:rPr>
              <a:t>S</a:t>
            </a:r>
            <a:endParaRPr lang="en-US" altLang="ko-KR">
              <a:ea typeface="굴림" charset="-127"/>
            </a:endParaRPr>
          </a:p>
          <a:p>
            <a:pPr lvl="3"/>
            <a:r>
              <a:rPr lang="en-US" altLang="ko-KR">
                <a:ea typeface="굴림" charset="-127"/>
              </a:rPr>
              <a:t>i.e., 3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+3 </a:t>
            </a:r>
            <a:r>
              <a:rPr lang="en-US" altLang="ko-KR">
                <a:ea typeface="굴림" charset="-127"/>
                <a:sym typeface="Symbol" pitchFamily="18" charset="2"/>
              </a:rPr>
              <a:t> </a:t>
            </a:r>
            <a:r>
              <a:rPr lang="en-US" altLang="ko-KR" i="1">
                <a:ea typeface="굴림" charset="-127"/>
                <a:sym typeface="Symbol" pitchFamily="18" charset="2"/>
              </a:rPr>
              <a:t>S</a:t>
            </a:r>
            <a:endParaRPr lang="en-US" altLang="ko-KR">
              <a:ea typeface="굴림" charset="-127"/>
              <a:sym typeface="Symbol" pitchFamily="18" charset="2"/>
            </a:endParaRPr>
          </a:p>
          <a:p>
            <a:r>
              <a:rPr lang="en-US" altLang="ko-KR">
                <a:ea typeface="굴림" charset="-127"/>
                <a:sym typeface="Symbol" pitchFamily="18" charset="2"/>
              </a:rPr>
              <a:t>This is called </a:t>
            </a:r>
            <a:r>
              <a:rPr lang="en-US" altLang="ko-KR">
                <a:solidFill>
                  <a:srgbClr val="FF0000"/>
                </a:solidFill>
                <a:ea typeface="굴림" charset="-127"/>
                <a:sym typeface="Symbol" pitchFamily="18" charset="2"/>
              </a:rPr>
              <a:t>structural induction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30DE-4732-47BF-97C1-BF4FCF325D8E}" type="slidenum">
              <a:rPr lang="en-US" altLang="ko-KR"/>
              <a:pPr/>
              <a:t>85</a:t>
            </a:fld>
            <a:endParaRPr lang="en-US" altLang="ko-KR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Structural induction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A more convenient form of induction for recursively defined “things“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Used in conjunction with the recursive definition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Three parts:</a:t>
            </a:r>
          </a:p>
          <a:p>
            <a:pPr lvl="1">
              <a:lnSpc>
                <a:spcPct val="90000"/>
              </a:lnSpc>
            </a:pPr>
            <a:r>
              <a:rPr lang="en-US" altLang="ko-KR" sz="2000">
                <a:solidFill>
                  <a:schemeClr val="accent2"/>
                </a:solidFill>
                <a:ea typeface="굴림" charset="-127"/>
              </a:rPr>
              <a:t>Basis step</a:t>
            </a:r>
            <a:r>
              <a:rPr lang="en-US" altLang="ko-KR" sz="2000">
                <a:ea typeface="굴림" charset="-127"/>
              </a:rPr>
              <a:t>: Show the result holds for the elements in the basis step of the recursive definition</a:t>
            </a:r>
          </a:p>
          <a:p>
            <a:pPr lvl="1">
              <a:lnSpc>
                <a:spcPct val="90000"/>
              </a:lnSpc>
            </a:pPr>
            <a:r>
              <a:rPr lang="en-US" altLang="ko-KR" sz="2000">
                <a:solidFill>
                  <a:schemeClr val="accent2"/>
                </a:solidFill>
                <a:ea typeface="굴림" charset="-127"/>
              </a:rPr>
              <a:t>Inductive hypothesis</a:t>
            </a:r>
            <a:r>
              <a:rPr lang="en-US" altLang="ko-KR" sz="2000">
                <a:ea typeface="굴림" charset="-127"/>
              </a:rPr>
              <a:t>: Assume that the statement is true for some existing elements</a:t>
            </a:r>
          </a:p>
          <a:p>
            <a:pPr lvl="2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Usually, this just means assuming the statement is true</a:t>
            </a:r>
          </a:p>
          <a:p>
            <a:pPr lvl="1">
              <a:lnSpc>
                <a:spcPct val="90000"/>
              </a:lnSpc>
            </a:pPr>
            <a:r>
              <a:rPr lang="en-US" altLang="ko-KR" sz="2000">
                <a:solidFill>
                  <a:schemeClr val="accent2"/>
                </a:solidFill>
                <a:ea typeface="굴림" charset="-127"/>
              </a:rPr>
              <a:t>Recursive step</a:t>
            </a:r>
            <a:r>
              <a:rPr lang="en-US" altLang="ko-KR" sz="2000">
                <a:ea typeface="굴림" charset="-127"/>
              </a:rPr>
              <a:t>: Show that the recursive definition allows the creation of a new element using the existing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E176-4FBB-4B7B-B861-FAFE7B430398}" type="slidenum">
              <a:rPr lang="en-US" altLang="ko-KR"/>
              <a:pPr/>
              <a:t>86</a:t>
            </a:fld>
            <a:endParaRPr lang="en-US" altLang="ko-KR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>
                <a:ea typeface="굴림" charset="-127"/>
              </a:rPr>
              <a:t>String structural induction example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>
                <a:ea typeface="굴림" charset="-127"/>
              </a:rPr>
              <a:t>Part (a): Give the definition for </a:t>
            </a:r>
            <a:r>
              <a:rPr lang="en-US" altLang="ko-KR" sz="2000" i="1">
                <a:ea typeface="굴림" charset="-127"/>
              </a:rPr>
              <a:t>ones(s)</a:t>
            </a:r>
            <a:r>
              <a:rPr lang="en-US" altLang="ko-KR" sz="2000">
                <a:ea typeface="굴림" charset="-127"/>
              </a:rPr>
              <a:t>, which counts the number of ones in a bit string </a:t>
            </a:r>
            <a:r>
              <a:rPr lang="en-US" altLang="ko-KR" sz="2000" i="1">
                <a:ea typeface="굴림" charset="-127"/>
              </a:rPr>
              <a:t>s</a:t>
            </a:r>
            <a:endParaRPr lang="en-US" altLang="ko-KR" sz="200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00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>
                <a:ea typeface="굴림" charset="-127"/>
              </a:rPr>
              <a:t>Let </a:t>
            </a:r>
            <a:r>
              <a:rPr lang="en-US" altLang="ko-KR" sz="2000">
                <a:ea typeface="굴림" charset="-127"/>
                <a:sym typeface="Symbol" pitchFamily="18" charset="2"/>
              </a:rPr>
              <a:t> = { 0, 1 }</a:t>
            </a:r>
          </a:p>
          <a:p>
            <a:pPr>
              <a:lnSpc>
                <a:spcPct val="90000"/>
              </a:lnSpc>
            </a:pPr>
            <a:endParaRPr lang="en-US" altLang="ko-KR" sz="200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>
                <a:solidFill>
                  <a:schemeClr val="accent2"/>
                </a:solidFill>
                <a:ea typeface="굴림" charset="-127"/>
              </a:rPr>
              <a:t>Basis step</a:t>
            </a:r>
            <a:r>
              <a:rPr lang="en-US" altLang="ko-KR" sz="2000">
                <a:ea typeface="굴림" charset="-127"/>
              </a:rPr>
              <a:t>: </a:t>
            </a:r>
            <a:r>
              <a:rPr lang="en-US" altLang="ko-KR" sz="2000" i="1">
                <a:ea typeface="굴림" charset="-127"/>
              </a:rPr>
              <a:t>ones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>
                <a:ea typeface="굴림" charset="-127"/>
                <a:sym typeface="Symbol" pitchFamily="18" charset="2"/>
              </a:rPr>
              <a:t></a:t>
            </a:r>
            <a:r>
              <a:rPr lang="en-US" altLang="ko-KR" sz="2000">
                <a:ea typeface="굴림" charset="-127"/>
              </a:rPr>
              <a:t>)</a:t>
            </a:r>
            <a:r>
              <a:rPr lang="en-US" altLang="ko-KR" sz="2000" i="1">
                <a:ea typeface="굴림" charset="-127"/>
              </a:rPr>
              <a:t> = </a:t>
            </a:r>
            <a:r>
              <a:rPr lang="en-US" altLang="ko-KR" sz="2000">
                <a:ea typeface="굴림" charset="-127"/>
              </a:rPr>
              <a:t>0</a:t>
            </a:r>
          </a:p>
          <a:p>
            <a:pPr>
              <a:lnSpc>
                <a:spcPct val="90000"/>
              </a:lnSpc>
            </a:pPr>
            <a:endParaRPr lang="en-US" altLang="ko-KR" sz="200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>
                <a:solidFill>
                  <a:schemeClr val="accent2"/>
                </a:solidFill>
                <a:ea typeface="굴림" charset="-127"/>
              </a:rPr>
              <a:t>Recursive step</a:t>
            </a:r>
            <a:r>
              <a:rPr lang="en-US" altLang="ko-KR" sz="2000">
                <a:ea typeface="굴림" charset="-127"/>
              </a:rPr>
              <a:t>: </a:t>
            </a:r>
            <a:r>
              <a:rPr lang="en-US" altLang="ko-KR" sz="2000" i="1">
                <a:ea typeface="굴림" charset="-127"/>
              </a:rPr>
              <a:t>ones(wx) = ones(w) + x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Where </a:t>
            </a:r>
            <a:r>
              <a:rPr lang="en-US" altLang="ko-KR" sz="1800" i="1">
                <a:ea typeface="굴림" charset="-127"/>
              </a:rPr>
              <a:t>x</a:t>
            </a:r>
            <a:r>
              <a:rPr lang="en-US" altLang="ko-KR" sz="1800">
                <a:ea typeface="굴림" charset="-127"/>
              </a:rPr>
              <a:t> </a:t>
            </a:r>
            <a:r>
              <a:rPr lang="en-US" altLang="ko-KR" sz="1800">
                <a:ea typeface="굴림" charset="-127"/>
                <a:sym typeface="Symbol" pitchFamily="18" charset="2"/>
              </a:rPr>
              <a:t>  and </a:t>
            </a:r>
            <a:r>
              <a:rPr lang="en-US" altLang="ko-KR" sz="1800" i="1">
                <a:ea typeface="굴림" charset="-127"/>
                <a:sym typeface="Symbol" pitchFamily="18" charset="2"/>
              </a:rPr>
              <a:t>w</a:t>
            </a:r>
            <a:r>
              <a:rPr lang="en-US" altLang="ko-KR" sz="1800">
                <a:ea typeface="굴림" charset="-127"/>
                <a:sym typeface="Symbol" pitchFamily="18" charset="2"/>
              </a:rPr>
              <a:t>  *</a:t>
            </a:r>
            <a:endParaRPr lang="en-US" altLang="ko-KR" sz="1800" i="1">
              <a:ea typeface="굴림" charset="-127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Note that </a:t>
            </a:r>
            <a:r>
              <a:rPr lang="en-US" altLang="ko-KR" sz="1800" i="1">
                <a:ea typeface="굴림" charset="-127"/>
              </a:rPr>
              <a:t>x</a:t>
            </a:r>
            <a:r>
              <a:rPr lang="en-US" altLang="ko-KR" sz="1800">
                <a:ea typeface="굴림" charset="-127"/>
              </a:rPr>
              <a:t> is a bit: either 0 or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08DD-C451-4583-9BB8-1BBE35E4C6E1}" type="slidenum">
              <a:rPr lang="en-US" altLang="ko-KR"/>
              <a:pPr/>
              <a:t>87</a:t>
            </a:fld>
            <a:endParaRPr lang="en-US" altLang="ko-KR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>
                <a:ea typeface="굴림" charset="-127"/>
              </a:rPr>
              <a:t>String structural induction example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28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dirty="0">
                <a:ea typeface="굴림" charset="-127"/>
              </a:rPr>
              <a:t>Part (b): Use structural induction to prove that </a:t>
            </a:r>
            <a:r>
              <a:rPr lang="en-US" altLang="ko-KR" sz="2000" i="1" dirty="0">
                <a:ea typeface="굴림" charset="-127"/>
              </a:rPr>
              <a:t>ones(</a:t>
            </a:r>
            <a:r>
              <a:rPr lang="en-US" altLang="ko-KR" sz="2000" i="1" dirty="0" err="1">
                <a:ea typeface="굴림" charset="-127"/>
              </a:rPr>
              <a:t>st</a:t>
            </a:r>
            <a:r>
              <a:rPr lang="en-US" altLang="ko-KR" sz="2000" i="1" dirty="0">
                <a:ea typeface="굴림" charset="-127"/>
              </a:rPr>
              <a:t>) = ones(s) + ones(t)</a:t>
            </a:r>
            <a:endParaRPr lang="en-US" altLang="ko-KR" sz="2000" dirty="0"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solidFill>
                  <a:schemeClr val="accent2"/>
                </a:solidFill>
                <a:ea typeface="굴림" charset="-127"/>
              </a:rPr>
              <a:t>Basis step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i="1" dirty="0">
                <a:ea typeface="굴림" charset="-127"/>
              </a:rPr>
              <a:t>t</a:t>
            </a:r>
            <a:r>
              <a:rPr lang="en-US" altLang="ko-KR" sz="2000" dirty="0">
                <a:ea typeface="굴림" charset="-127"/>
              </a:rPr>
              <a:t> =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</a:t>
            </a:r>
          </a:p>
          <a:p>
            <a:pPr lvl="1">
              <a:lnSpc>
                <a:spcPct val="80000"/>
              </a:lnSpc>
            </a:pPr>
            <a:r>
              <a:rPr lang="en-US" altLang="ko-KR" sz="1800" i="1" dirty="0">
                <a:ea typeface="굴림" charset="-127"/>
                <a:sym typeface="Symbol" pitchFamily="18" charset="2"/>
              </a:rPr>
              <a:t>ones (s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∙</a:t>
            </a:r>
            <a:r>
              <a:rPr lang="en-US" altLang="ko-KR" sz="1800" i="1" dirty="0">
                <a:ea typeface="굴림" charset="-127"/>
                <a:sym typeface="Symbol" pitchFamily="18" charset="2"/>
              </a:rPr>
              <a:t>) = ones(s) = ones(s)+0 = ones(s) + ones()</a:t>
            </a:r>
          </a:p>
          <a:p>
            <a:pPr>
              <a:lnSpc>
                <a:spcPct val="80000"/>
              </a:lnSpc>
            </a:pPr>
            <a:endParaRPr lang="en-US" altLang="ko-KR" sz="2000" dirty="0">
              <a:ea typeface="굴림" charset="-127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Inductive hypothesis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: Assume </a:t>
            </a:r>
            <a:r>
              <a:rPr lang="en-US" altLang="ko-KR" sz="2000" i="1" dirty="0">
                <a:ea typeface="굴림" charset="-127"/>
              </a:rPr>
              <a:t>ones(</a:t>
            </a:r>
            <a:r>
              <a:rPr lang="en-US" altLang="ko-KR" sz="2000" i="1" dirty="0" err="1">
                <a:ea typeface="굴림" charset="-127"/>
              </a:rPr>
              <a:t>s</a:t>
            </a:r>
            <a:r>
              <a:rPr lang="en-US" altLang="ko-KR" sz="2000" i="1" dirty="0" err="1">
                <a:ea typeface="굴림" charset="-127"/>
                <a:sym typeface="Symbol" pitchFamily="18" charset="2"/>
              </a:rPr>
              <a:t>∙t</a:t>
            </a:r>
            <a:r>
              <a:rPr lang="en-US" altLang="ko-KR" sz="2000" i="1" dirty="0">
                <a:ea typeface="굴림" charset="-127"/>
              </a:rPr>
              <a:t>) = ones(s) + ones(t)</a:t>
            </a:r>
          </a:p>
          <a:p>
            <a:pPr>
              <a:lnSpc>
                <a:spcPct val="80000"/>
              </a:lnSpc>
            </a:pPr>
            <a:endParaRPr lang="en-US" altLang="ko-KR" sz="2000" i="1" dirty="0">
              <a:solidFill>
                <a:srgbClr val="FFCC00"/>
              </a:solidFill>
              <a:ea typeface="굴림" charset="-127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Recursive step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: Want to show that </a:t>
            </a:r>
            <a:r>
              <a:rPr lang="en-US" altLang="ko-KR" sz="2000" i="1" dirty="0">
                <a:ea typeface="굴림" charset="-127"/>
                <a:sym typeface="Symbol" pitchFamily="18" charset="2"/>
              </a:rPr>
              <a:t>ones(</a:t>
            </a:r>
            <a:r>
              <a:rPr lang="en-US" altLang="ko-KR" sz="2000" i="1" dirty="0" err="1">
                <a:ea typeface="굴림" charset="-127"/>
                <a:sym typeface="Symbol" pitchFamily="18" charset="2"/>
              </a:rPr>
              <a:t>s∙t∙x</a:t>
            </a:r>
            <a:r>
              <a:rPr lang="en-US" altLang="ko-KR" sz="2000" i="1" dirty="0">
                <a:ea typeface="굴림" charset="-127"/>
                <a:sym typeface="Symbol" pitchFamily="18" charset="2"/>
              </a:rPr>
              <a:t>) = ones(s) + ones(</a:t>
            </a:r>
            <a:r>
              <a:rPr lang="en-US" altLang="ko-KR" sz="2000" i="1" dirty="0" err="1">
                <a:ea typeface="굴림" charset="-127"/>
                <a:sym typeface="Symbol" pitchFamily="18" charset="2"/>
              </a:rPr>
              <a:t>t∙x</a:t>
            </a:r>
            <a:r>
              <a:rPr lang="en-US" altLang="ko-KR" sz="2000" i="1" dirty="0">
                <a:ea typeface="굴림" charset="-127"/>
                <a:sym typeface="Symbol" pitchFamily="18" charset="2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>
                <a:ea typeface="굴림" charset="-127"/>
                <a:sym typeface="Symbol" pitchFamily="18" charset="2"/>
              </a:rPr>
              <a:t>Where </a:t>
            </a:r>
            <a:r>
              <a:rPr lang="en-US" altLang="ko-KR" sz="1800" i="1" dirty="0">
                <a:ea typeface="굴림" charset="-127"/>
                <a:sym typeface="Symbol" pitchFamily="18" charset="2"/>
              </a:rPr>
              <a:t>s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, </a:t>
            </a:r>
            <a:r>
              <a:rPr lang="en-US" altLang="ko-KR" sz="1800" i="1" dirty="0">
                <a:ea typeface="굴림" charset="-127"/>
                <a:sym typeface="Symbol" pitchFamily="18" charset="2"/>
              </a:rPr>
              <a:t>t 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 * and </a:t>
            </a:r>
            <a:r>
              <a:rPr lang="en-US" altLang="ko-KR" sz="1800" i="1" dirty="0">
                <a:ea typeface="굴림" charset="-127"/>
                <a:sym typeface="Symbol" pitchFamily="18" charset="2"/>
              </a:rPr>
              <a:t>x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  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>
                <a:ea typeface="굴림" charset="-127"/>
                <a:sym typeface="Symbol" pitchFamily="18" charset="2"/>
              </a:rPr>
              <a:t>New element is </a:t>
            </a:r>
            <a:r>
              <a:rPr lang="en-US" altLang="ko-KR" sz="1800" i="1" dirty="0">
                <a:ea typeface="굴림" charset="-127"/>
                <a:sym typeface="Symbol" pitchFamily="18" charset="2"/>
              </a:rPr>
              <a:t>ones(</a:t>
            </a:r>
            <a:r>
              <a:rPr lang="en-US" altLang="ko-KR" sz="1800" i="1" dirty="0" err="1">
                <a:ea typeface="굴림" charset="-127"/>
                <a:sym typeface="Symbol" pitchFamily="18" charset="2"/>
              </a:rPr>
              <a:t>s∙t∙x</a:t>
            </a:r>
            <a:r>
              <a:rPr lang="en-US" altLang="ko-KR" sz="1800" i="1" dirty="0">
                <a:ea typeface="굴림" charset="-127"/>
                <a:sym typeface="Symbol" pitchFamily="18" charset="2"/>
              </a:rPr>
              <a:t>)</a:t>
            </a:r>
            <a:endParaRPr lang="en-US" altLang="ko-KR" sz="1800" dirty="0">
              <a:ea typeface="굴림" charset="-127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altLang="ko-KR" sz="1800" i="1" dirty="0">
                <a:ea typeface="굴림" charset="-127"/>
                <a:sym typeface="Symbol" pitchFamily="18" charset="2"/>
              </a:rPr>
              <a:t>ones (</a:t>
            </a:r>
            <a:r>
              <a:rPr lang="en-US" altLang="ko-KR" sz="1800" i="1" dirty="0" err="1">
                <a:ea typeface="굴림" charset="-127"/>
                <a:sym typeface="Symbol" pitchFamily="18" charset="2"/>
              </a:rPr>
              <a:t>s∙t∙x</a:t>
            </a:r>
            <a:r>
              <a:rPr lang="en-US" altLang="ko-KR" sz="1800" i="1" dirty="0">
                <a:ea typeface="굴림" charset="-127"/>
                <a:sym typeface="Symbol" pitchFamily="18" charset="2"/>
              </a:rPr>
              <a:t>) = ones ((</a:t>
            </a:r>
            <a:r>
              <a:rPr lang="en-US" altLang="ko-KR" sz="1800" i="1" dirty="0" err="1">
                <a:ea typeface="굴림" charset="-127"/>
                <a:sym typeface="Symbol" pitchFamily="18" charset="2"/>
              </a:rPr>
              <a:t>s∙t</a:t>
            </a:r>
            <a:r>
              <a:rPr lang="en-US" altLang="ko-KR" sz="1800" i="1" dirty="0">
                <a:ea typeface="굴림" charset="-127"/>
                <a:sym typeface="Symbol" pitchFamily="18" charset="2"/>
              </a:rPr>
              <a:t>)∙x))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		by </a:t>
            </a:r>
            <a:r>
              <a:rPr lang="en-US" altLang="ko-KR" sz="1800" dirty="0" err="1">
                <a:ea typeface="굴림" charset="-127"/>
                <a:sym typeface="Symbol" pitchFamily="18" charset="2"/>
              </a:rPr>
              <a:t>associativity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 of concatenation</a:t>
            </a:r>
          </a:p>
          <a:p>
            <a:pPr lvl="1">
              <a:lnSpc>
                <a:spcPct val="80000"/>
              </a:lnSpc>
            </a:pPr>
            <a:r>
              <a:rPr lang="en-US" altLang="ko-KR" sz="1800" i="1" dirty="0">
                <a:ea typeface="굴림" charset="-127"/>
                <a:sym typeface="Symbol" pitchFamily="18" charset="2"/>
              </a:rPr>
              <a:t>= </a:t>
            </a:r>
            <a:r>
              <a:rPr lang="en-US" altLang="ko-KR" sz="1800" i="1" dirty="0" err="1">
                <a:ea typeface="굴림" charset="-127"/>
                <a:sym typeface="Symbol" pitchFamily="18" charset="2"/>
              </a:rPr>
              <a:t>x+ones</a:t>
            </a:r>
            <a:r>
              <a:rPr lang="en-US" altLang="ko-KR" sz="1800" i="1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1800" i="1" dirty="0" err="1">
                <a:ea typeface="굴림" charset="-127"/>
                <a:sym typeface="Symbol" pitchFamily="18" charset="2"/>
              </a:rPr>
              <a:t>s∙t</a:t>
            </a:r>
            <a:r>
              <a:rPr lang="en-US" altLang="ko-KR" sz="1800" i="1" dirty="0">
                <a:ea typeface="굴림" charset="-127"/>
                <a:sym typeface="Symbol" pitchFamily="18" charset="2"/>
              </a:rPr>
              <a:t>)	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		by recursive definition</a:t>
            </a:r>
          </a:p>
          <a:p>
            <a:pPr lvl="1">
              <a:lnSpc>
                <a:spcPct val="80000"/>
              </a:lnSpc>
            </a:pPr>
            <a:r>
              <a:rPr lang="en-US" altLang="ko-KR" sz="1800" i="1" dirty="0">
                <a:ea typeface="굴림" charset="-127"/>
                <a:sym typeface="Symbol" pitchFamily="18" charset="2"/>
              </a:rPr>
              <a:t>= x + ones(s) + ones(t)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		by inductive hypothesis</a:t>
            </a:r>
          </a:p>
          <a:p>
            <a:pPr lvl="1">
              <a:lnSpc>
                <a:spcPct val="80000"/>
              </a:lnSpc>
            </a:pPr>
            <a:r>
              <a:rPr lang="en-US" altLang="ko-KR" sz="1800" i="1" dirty="0">
                <a:ea typeface="굴림" charset="-127"/>
                <a:sym typeface="Symbol" pitchFamily="18" charset="2"/>
              </a:rPr>
              <a:t>= ones(s) + (x + ones(t))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		by </a:t>
            </a:r>
            <a:r>
              <a:rPr lang="en-US" altLang="ko-KR" sz="1800" dirty="0" err="1">
                <a:ea typeface="굴림" charset="-127"/>
                <a:sym typeface="Symbol" pitchFamily="18" charset="2"/>
              </a:rPr>
              <a:t>commutativity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 and assoc. of +</a:t>
            </a:r>
          </a:p>
          <a:p>
            <a:pPr lvl="1">
              <a:lnSpc>
                <a:spcPct val="80000"/>
              </a:lnSpc>
            </a:pPr>
            <a:r>
              <a:rPr lang="en-US" altLang="ko-KR" sz="1800" i="1" dirty="0">
                <a:ea typeface="굴림" charset="-127"/>
                <a:sym typeface="Symbol" pitchFamily="18" charset="2"/>
              </a:rPr>
              <a:t>= ones(s) + ones(</a:t>
            </a:r>
            <a:r>
              <a:rPr lang="en-US" altLang="ko-KR" sz="1800" i="1" dirty="0" err="1">
                <a:ea typeface="굴림" charset="-127"/>
                <a:sym typeface="Symbol" pitchFamily="18" charset="2"/>
              </a:rPr>
              <a:t>t∙x</a:t>
            </a:r>
            <a:r>
              <a:rPr lang="en-US" altLang="ko-KR" sz="1800" i="1" dirty="0">
                <a:ea typeface="굴림" charset="-127"/>
                <a:sym typeface="Symbol" pitchFamily="18" charset="2"/>
              </a:rPr>
              <a:t>)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		by recursive definition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>
                <a:ea typeface="굴림" charset="-127"/>
                <a:sym typeface="Symbol" pitchFamily="18" charset="2"/>
              </a:rPr>
              <a:t>Proven!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736E8-472E-4E4E-95D5-E33A343EE5D0}" type="slidenum">
              <a:rPr lang="en-US" altLang="ko-KR"/>
              <a:pPr/>
              <a:t>88</a:t>
            </a:fld>
            <a:endParaRPr lang="en-US" altLang="ko-KR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Induction methods compared</a:t>
            </a:r>
          </a:p>
        </p:txBody>
      </p:sp>
      <p:graphicFrame>
        <p:nvGraphicFramePr>
          <p:cNvPr id="54618" name="Group 346"/>
          <p:cNvGraphicFramePr>
            <a:graphicFrameLocks noGrp="1"/>
          </p:cNvGraphicFramePr>
          <p:nvPr/>
        </p:nvGraphicFramePr>
        <p:xfrm>
          <a:off x="304800" y="1447800"/>
          <a:ext cx="8455025" cy="4473258"/>
        </p:xfrm>
        <a:graphic>
          <a:graphicData uri="http://schemas.openxmlformats.org/drawingml/2006/table">
            <a:tbl>
              <a:tblPr/>
              <a:tblGrid>
                <a:gridCol w="1524000"/>
                <a:gridCol w="1676400"/>
                <a:gridCol w="2819400"/>
                <a:gridCol w="2435225"/>
              </a:tblGrid>
              <a:tr h="904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Weak mathematical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Strong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Mathematical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Structural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Used for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Usually formulae</a:t>
                      </a:r>
                      <a:endParaRPr kumimoji="0" lang="en-US" altLang="ko-KR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Usually formulae not provable via mathematical induction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Only things defined via recursion</a:t>
                      </a:r>
                      <a:endParaRPr kumimoji="0" lang="en-US" altLang="ko-KR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Assumption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Assume P(k)</a:t>
                      </a:r>
                      <a:endParaRPr kumimoji="0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Assume P(1), P(2), …, P(k)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Assume statement is true for some "old" elements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What to prove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True for P(k+1)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True for P(k+1)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Statement is true for some "new" elements created with "old" elements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Step 1 called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Base case</a:t>
                      </a:r>
                      <a:endParaRPr kumimoji="0" lang="en-US" altLang="ko-KR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Base case</a:t>
                      </a:r>
                      <a:endParaRPr kumimoji="0" lang="en-US" altLang="ko-KR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Basis step</a:t>
                      </a:r>
                      <a:endParaRPr kumimoji="0" lang="en-US" altLang="ko-KR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Step 3 called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Inductive step</a:t>
                      </a:r>
                      <a:endParaRPr kumimoji="0" lang="en-US" altLang="ko-KR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Inductive step</a:t>
                      </a:r>
                      <a:endParaRPr kumimoji="0" lang="en-US" altLang="ko-KR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Recursive step</a:t>
                      </a:r>
                      <a:endParaRPr kumimoji="0" lang="en-US" altLang="ko-KR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F377-03A7-43D2-B37C-56334063201B}" type="slidenum">
              <a:rPr lang="en-US" altLang="ko-KR"/>
              <a:pPr/>
              <a:t>89</a:t>
            </a:fld>
            <a:endParaRPr lang="en-US" altLang="ko-KR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Induction types compared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Show that </a:t>
            </a:r>
            <a:r>
              <a:rPr lang="en-US" altLang="ko-KR" sz="2400" i="1">
                <a:ea typeface="굴림" charset="-127"/>
              </a:rPr>
              <a:t>F</a:t>
            </a:r>
            <a:r>
              <a:rPr lang="en-US" altLang="ko-KR" sz="2400">
                <a:ea typeface="굴림" charset="-127"/>
              </a:rPr>
              <a:t>(</a:t>
            </a:r>
            <a:r>
              <a:rPr lang="en-US" altLang="ko-KR" sz="2400" i="1">
                <a:ea typeface="굴림" charset="-127"/>
              </a:rPr>
              <a:t>n</a:t>
            </a:r>
            <a:r>
              <a:rPr lang="en-US" altLang="ko-KR" sz="2400">
                <a:ea typeface="굴림" charset="-127"/>
              </a:rPr>
              <a:t>) &lt; 2</a:t>
            </a:r>
            <a:r>
              <a:rPr lang="en-US" altLang="ko-KR" sz="2400" i="1" baseline="30000">
                <a:ea typeface="굴림" charset="-127"/>
              </a:rPr>
              <a:t>n</a:t>
            </a:r>
            <a:endParaRPr lang="en-US" altLang="ko-KR" sz="2400">
              <a:ea typeface="굴림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Where </a:t>
            </a:r>
            <a:r>
              <a:rPr lang="en-US" altLang="ko-KR" sz="2000" i="1">
                <a:ea typeface="굴림" charset="-127"/>
              </a:rPr>
              <a:t>F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i="1">
                <a:ea typeface="굴림" charset="-127"/>
              </a:rPr>
              <a:t>n</a:t>
            </a:r>
            <a:r>
              <a:rPr lang="en-US" altLang="ko-KR" sz="2000">
                <a:ea typeface="굴림" charset="-127"/>
              </a:rPr>
              <a:t>) is the </a:t>
            </a:r>
            <a:r>
              <a:rPr lang="en-US" altLang="ko-KR" sz="2000" i="1">
                <a:ea typeface="굴림" charset="-127"/>
              </a:rPr>
              <a:t>n</a:t>
            </a:r>
            <a:r>
              <a:rPr lang="en-US" altLang="ko-KR" sz="2000" baseline="30000">
                <a:ea typeface="굴림" charset="-127"/>
              </a:rPr>
              <a:t>th</a:t>
            </a:r>
            <a:r>
              <a:rPr lang="en-US" altLang="ko-KR" sz="2000">
                <a:ea typeface="굴림" charset="-127"/>
              </a:rPr>
              <a:t> Fibonacci number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Actually </a:t>
            </a:r>
            <a:r>
              <a:rPr lang="en-US" altLang="ko-KR" sz="2000" i="1">
                <a:ea typeface="굴림" charset="-127"/>
              </a:rPr>
              <a:t>F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i="1">
                <a:ea typeface="굴림" charset="-127"/>
              </a:rPr>
              <a:t>n</a:t>
            </a:r>
            <a:r>
              <a:rPr lang="en-US" altLang="ko-KR" sz="2000">
                <a:ea typeface="굴림" charset="-127"/>
              </a:rPr>
              <a:t>) &lt; 2</a:t>
            </a:r>
            <a:r>
              <a:rPr lang="en-US" altLang="ko-KR" sz="2000" baseline="30000">
                <a:ea typeface="굴림" charset="-127"/>
              </a:rPr>
              <a:t>0.7*</a:t>
            </a:r>
            <a:r>
              <a:rPr lang="en-US" altLang="ko-KR" sz="2000" i="1" baseline="30000">
                <a:ea typeface="굴림" charset="-127"/>
              </a:rPr>
              <a:t>n</a:t>
            </a:r>
            <a:r>
              <a:rPr lang="en-US" altLang="ko-KR" sz="2000">
                <a:ea typeface="굴림" charset="-127"/>
              </a:rPr>
              <a:t>, but we won’t prove that here</a:t>
            </a:r>
          </a:p>
          <a:p>
            <a:pPr>
              <a:lnSpc>
                <a:spcPct val="80000"/>
              </a:lnSpc>
            </a:pPr>
            <a:endParaRPr lang="en-US" altLang="ko-KR" sz="2400"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Fibonacci definition: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solidFill>
                  <a:schemeClr val="accent2"/>
                </a:solidFill>
                <a:ea typeface="굴림" charset="-127"/>
              </a:rPr>
              <a:t>Basis step</a:t>
            </a:r>
            <a:r>
              <a:rPr lang="en-US" altLang="ko-KR" sz="2000">
                <a:ea typeface="굴림" charset="-127"/>
              </a:rPr>
              <a:t>: </a:t>
            </a:r>
            <a:r>
              <a:rPr lang="en-US" altLang="ko-KR" sz="2000" i="1">
                <a:ea typeface="굴림" charset="-127"/>
              </a:rPr>
              <a:t>F</a:t>
            </a:r>
            <a:r>
              <a:rPr lang="en-US" altLang="ko-KR" sz="2000">
                <a:ea typeface="굴림" charset="-127"/>
              </a:rPr>
              <a:t>(1) = 1 and </a:t>
            </a:r>
            <a:r>
              <a:rPr lang="en-US" altLang="ko-KR" sz="2000" i="1">
                <a:ea typeface="굴림" charset="-127"/>
              </a:rPr>
              <a:t>F</a:t>
            </a:r>
            <a:r>
              <a:rPr lang="en-US" altLang="ko-KR" sz="2000">
                <a:ea typeface="굴림" charset="-127"/>
              </a:rPr>
              <a:t>(2) = 1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solidFill>
                  <a:schemeClr val="accent2"/>
                </a:solidFill>
                <a:ea typeface="굴림" charset="-127"/>
              </a:rPr>
              <a:t>Recursive step</a:t>
            </a:r>
            <a:r>
              <a:rPr lang="en-US" altLang="ko-KR" sz="2000">
                <a:ea typeface="굴림" charset="-127"/>
              </a:rPr>
              <a:t>: </a:t>
            </a:r>
            <a:r>
              <a:rPr lang="en-US" altLang="ko-KR" sz="2000" i="1">
                <a:ea typeface="굴림" charset="-127"/>
              </a:rPr>
              <a:t>F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i="1">
                <a:ea typeface="굴림" charset="-127"/>
              </a:rPr>
              <a:t>n</a:t>
            </a:r>
            <a:r>
              <a:rPr lang="en-US" altLang="ko-KR" sz="2000">
                <a:ea typeface="굴림" charset="-127"/>
              </a:rPr>
              <a:t>) = </a:t>
            </a:r>
            <a:r>
              <a:rPr lang="en-US" altLang="ko-KR" sz="2000" i="1">
                <a:ea typeface="굴림" charset="-127"/>
              </a:rPr>
              <a:t>F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i="1">
                <a:ea typeface="굴림" charset="-127"/>
              </a:rPr>
              <a:t>n</a:t>
            </a:r>
            <a:r>
              <a:rPr lang="en-US" altLang="ko-KR" sz="2000">
                <a:ea typeface="굴림" charset="-127"/>
              </a:rPr>
              <a:t>-1) + </a:t>
            </a:r>
            <a:r>
              <a:rPr lang="en-US" altLang="ko-KR" sz="2000" i="1">
                <a:ea typeface="굴림" charset="-127"/>
              </a:rPr>
              <a:t>F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i="1">
                <a:ea typeface="굴림" charset="-127"/>
              </a:rPr>
              <a:t>n</a:t>
            </a:r>
            <a:r>
              <a:rPr lang="en-US" altLang="ko-KR" sz="2000">
                <a:ea typeface="굴림" charset="-127"/>
              </a:rPr>
              <a:t>-2)</a:t>
            </a:r>
          </a:p>
          <a:p>
            <a:pPr>
              <a:lnSpc>
                <a:spcPct val="80000"/>
              </a:lnSpc>
            </a:pPr>
            <a:endParaRPr lang="en-US" altLang="ko-KR" sz="2400"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400">
                <a:solidFill>
                  <a:schemeClr val="accent2"/>
                </a:solidFill>
                <a:ea typeface="굴림" charset="-127"/>
              </a:rPr>
              <a:t>Base case (or basis step):</a:t>
            </a:r>
            <a:r>
              <a:rPr lang="en-US" altLang="ko-KR" sz="2400">
                <a:ea typeface="굴림" charset="-127"/>
              </a:rPr>
              <a:t> Show true for </a:t>
            </a:r>
            <a:r>
              <a:rPr lang="en-US" altLang="ko-KR" sz="2400" i="1">
                <a:ea typeface="굴림" charset="-127"/>
              </a:rPr>
              <a:t>F</a:t>
            </a:r>
            <a:r>
              <a:rPr lang="en-US" altLang="ko-KR" sz="2400">
                <a:ea typeface="굴림" charset="-127"/>
              </a:rPr>
              <a:t>(1) and </a:t>
            </a:r>
            <a:r>
              <a:rPr lang="en-US" altLang="ko-KR" sz="2400" i="1">
                <a:ea typeface="굴림" charset="-127"/>
              </a:rPr>
              <a:t>F</a:t>
            </a:r>
            <a:r>
              <a:rPr lang="en-US" altLang="ko-KR" sz="2400">
                <a:ea typeface="굴림" charset="-127"/>
              </a:rPr>
              <a:t>(2)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F(1) = 1 &lt; 2</a:t>
            </a:r>
            <a:r>
              <a:rPr lang="en-US" altLang="ko-KR" sz="2000" baseline="30000">
                <a:ea typeface="굴림" charset="-127"/>
              </a:rPr>
              <a:t>1</a:t>
            </a:r>
            <a:r>
              <a:rPr lang="en-US" altLang="ko-KR" sz="2000">
                <a:ea typeface="굴림" charset="-127"/>
              </a:rPr>
              <a:t> = 2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F(2) = 1 &lt; 2</a:t>
            </a:r>
            <a:r>
              <a:rPr lang="en-US" altLang="ko-KR" sz="2000" baseline="30000">
                <a:ea typeface="굴림" charset="-127"/>
              </a:rPr>
              <a:t>2</a:t>
            </a:r>
            <a:r>
              <a:rPr lang="en-US" altLang="ko-KR" sz="2000">
                <a:ea typeface="굴림" charset="-127"/>
              </a:rPr>
              <a:t> =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CB41-FB47-4FF4-9D86-59E1B7585363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Reproducing rabbits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First month: 1 pair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The original pair</a:t>
            </a: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Second month: 1 pair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The original (and now pregnant) pair</a:t>
            </a: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Third month: 2 pairs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The child pair (which is pregnant) and the parent pair (recovering)</a:t>
            </a: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Fourth month: 3 pairs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“Grandchildren”: Children from the baby pair (now pregnant)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Child pair (recovering)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Parent pair (pregnant)</a:t>
            </a: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Fifth month: 5 pairs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Both the grandchildren and the parents reproduced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3 pairs are pregnant (child and the two new born rabbits)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DADD-6B1D-49E1-B670-3C8B97EDF8F2}" type="slidenum">
              <a:rPr lang="en-US" altLang="ko-KR"/>
              <a:pPr/>
              <a:t>90</a:t>
            </a:fld>
            <a:endParaRPr lang="en-US" altLang="ko-KR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>
                <a:ea typeface="굴림" charset="-127"/>
              </a:rPr>
              <a:t>Via weak mathematical induction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>
                <a:solidFill>
                  <a:schemeClr val="accent2"/>
                </a:solidFill>
                <a:ea typeface="굴림" charset="-127"/>
              </a:rPr>
              <a:t>Inductive hypothesis</a:t>
            </a:r>
            <a:r>
              <a:rPr lang="en-US" altLang="ko-KR">
                <a:ea typeface="굴림" charset="-127"/>
              </a:rPr>
              <a:t>: Assume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) &lt; 2</a:t>
            </a:r>
            <a:r>
              <a:rPr lang="en-US" altLang="ko-KR" i="1" baseline="30000">
                <a:ea typeface="굴림" charset="-127"/>
              </a:rPr>
              <a:t>k</a:t>
            </a:r>
          </a:p>
          <a:p>
            <a:pPr>
              <a:lnSpc>
                <a:spcPct val="90000"/>
              </a:lnSpc>
            </a:pPr>
            <a:r>
              <a:rPr lang="en-US" altLang="ko-KR">
                <a:solidFill>
                  <a:schemeClr val="accent2"/>
                </a:solidFill>
                <a:ea typeface="굴림" charset="-127"/>
              </a:rPr>
              <a:t>Inductive step</a:t>
            </a:r>
            <a:r>
              <a:rPr lang="en-US" altLang="ko-KR">
                <a:ea typeface="굴림" charset="-127"/>
              </a:rPr>
              <a:t>: Prove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+1) &lt; 2</a:t>
            </a:r>
            <a:r>
              <a:rPr lang="en-US" altLang="ko-KR" i="1" baseline="30000">
                <a:ea typeface="굴림" charset="-127"/>
              </a:rPr>
              <a:t>k</a:t>
            </a:r>
            <a:r>
              <a:rPr lang="en-US" altLang="ko-KR" baseline="30000">
                <a:ea typeface="굴림" charset="-127"/>
              </a:rPr>
              <a:t>+1</a:t>
            </a:r>
            <a:endParaRPr lang="en-US" altLang="ko-KR">
              <a:ea typeface="굴림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+1) =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) +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-1)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We know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) &lt; 2</a:t>
            </a:r>
            <a:r>
              <a:rPr lang="en-US" altLang="ko-KR" i="1" baseline="30000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 by the inductive hypothesis</a:t>
            </a:r>
          </a:p>
          <a:p>
            <a:pPr lvl="1" algn="l"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Each term is less than the next, therefore:</a:t>
            </a:r>
            <a:br>
              <a:rPr lang="en-US" altLang="ko-KR">
                <a:ea typeface="굴림" charset="-127"/>
              </a:rPr>
            </a:b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) &gt;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-1)</a:t>
            </a:r>
          </a:p>
          <a:p>
            <a:pPr lvl="2"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Thus,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-1) &lt;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) &lt; 2</a:t>
            </a:r>
            <a:r>
              <a:rPr lang="en-US" altLang="ko-KR" i="1" baseline="30000">
                <a:ea typeface="굴림" charset="-127"/>
              </a:rPr>
              <a:t>k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Therefore,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+1) =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) +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-1) &lt; 2</a:t>
            </a:r>
            <a:r>
              <a:rPr lang="en-US" altLang="ko-KR" i="1" baseline="30000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 + 2</a:t>
            </a:r>
            <a:r>
              <a:rPr lang="en-US" altLang="ko-KR" i="1" baseline="30000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 = 2</a:t>
            </a:r>
            <a:r>
              <a:rPr lang="en-US" altLang="ko-KR" i="1" baseline="30000">
                <a:ea typeface="굴림" charset="-127"/>
              </a:rPr>
              <a:t>k</a:t>
            </a:r>
            <a:r>
              <a:rPr lang="en-US" altLang="ko-KR" baseline="30000">
                <a:ea typeface="굴림" charset="-127"/>
              </a:rPr>
              <a:t>+1</a:t>
            </a:r>
            <a:endParaRPr lang="en-US" altLang="ko-KR">
              <a:ea typeface="굴림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Proven!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E69-309B-4C95-922C-4C3706FF79AB}" type="slidenum">
              <a:rPr lang="en-US" altLang="ko-KR"/>
              <a:pPr/>
              <a:t>91</a:t>
            </a:fld>
            <a:endParaRPr lang="en-US" altLang="ko-KR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>
                <a:ea typeface="굴림" charset="-127"/>
              </a:rPr>
              <a:t>Via strong mathematical induction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>
                <a:solidFill>
                  <a:schemeClr val="accent2"/>
                </a:solidFill>
                <a:ea typeface="굴림" charset="-127"/>
              </a:rPr>
              <a:t>Inductive hypothesis</a:t>
            </a:r>
            <a:r>
              <a:rPr lang="en-US" altLang="ko-KR">
                <a:ea typeface="굴림" charset="-127"/>
              </a:rPr>
              <a:t>: Assume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(1) &lt; 2</a:t>
            </a:r>
            <a:r>
              <a:rPr lang="en-US" altLang="ko-KR" baseline="30000">
                <a:ea typeface="굴림" charset="-127"/>
              </a:rPr>
              <a:t>1</a:t>
            </a:r>
            <a:r>
              <a:rPr lang="en-US" altLang="ko-KR">
                <a:ea typeface="굴림" charset="-127"/>
              </a:rPr>
              <a:t>,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(2) &lt; 2</a:t>
            </a:r>
            <a:r>
              <a:rPr lang="en-US" altLang="ko-KR" baseline="30000">
                <a:ea typeface="굴림" charset="-127"/>
              </a:rPr>
              <a:t>2</a:t>
            </a:r>
            <a:r>
              <a:rPr lang="en-US" altLang="ko-KR">
                <a:ea typeface="굴림" charset="-127"/>
              </a:rPr>
              <a:t>, …,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k-</a:t>
            </a:r>
            <a:r>
              <a:rPr lang="en-US" altLang="ko-KR">
                <a:ea typeface="굴림" charset="-127"/>
              </a:rPr>
              <a:t>1) &lt; 2</a:t>
            </a:r>
            <a:r>
              <a:rPr lang="en-US" altLang="ko-KR" i="1" baseline="30000">
                <a:ea typeface="굴림" charset="-127"/>
              </a:rPr>
              <a:t>k</a:t>
            </a:r>
            <a:r>
              <a:rPr lang="en-US" altLang="ko-KR" baseline="30000">
                <a:ea typeface="굴림" charset="-127"/>
              </a:rPr>
              <a:t>-1</a:t>
            </a:r>
            <a:r>
              <a:rPr lang="en-US" altLang="ko-KR">
                <a:ea typeface="굴림" charset="-127"/>
              </a:rPr>
              <a:t>,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) &lt; 2</a:t>
            </a:r>
            <a:r>
              <a:rPr lang="en-US" altLang="ko-KR" i="1" baseline="30000">
                <a:ea typeface="굴림" charset="-127"/>
              </a:rPr>
              <a:t>k</a:t>
            </a:r>
          </a:p>
          <a:p>
            <a:r>
              <a:rPr lang="en-US" altLang="ko-KR">
                <a:solidFill>
                  <a:schemeClr val="accent2"/>
                </a:solidFill>
                <a:ea typeface="굴림" charset="-127"/>
              </a:rPr>
              <a:t>Inductive step</a:t>
            </a:r>
            <a:r>
              <a:rPr lang="en-US" altLang="ko-KR">
                <a:ea typeface="굴림" charset="-127"/>
              </a:rPr>
              <a:t>: Prove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+1) &lt; 2</a:t>
            </a:r>
            <a:r>
              <a:rPr lang="en-US" altLang="ko-KR" i="1" baseline="30000">
                <a:ea typeface="굴림" charset="-127"/>
              </a:rPr>
              <a:t>k</a:t>
            </a:r>
            <a:r>
              <a:rPr lang="en-US" altLang="ko-KR" baseline="30000">
                <a:ea typeface="굴림" charset="-127"/>
              </a:rPr>
              <a:t>+1</a:t>
            </a:r>
            <a:endParaRPr lang="en-US" altLang="ko-KR">
              <a:ea typeface="굴림" charset="-127"/>
            </a:endParaRPr>
          </a:p>
          <a:p>
            <a:pPr lvl="1"/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+1) =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) +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-1)</a:t>
            </a:r>
          </a:p>
          <a:p>
            <a:pPr lvl="1"/>
            <a:r>
              <a:rPr lang="en-US" altLang="ko-KR">
                <a:ea typeface="굴림" charset="-127"/>
              </a:rPr>
              <a:t>We know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) &lt; 2</a:t>
            </a:r>
            <a:r>
              <a:rPr lang="en-US" altLang="ko-KR" i="1" baseline="30000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 by the inductive hypothesis</a:t>
            </a:r>
          </a:p>
          <a:p>
            <a:pPr lvl="1"/>
            <a:r>
              <a:rPr lang="en-US" altLang="ko-KR">
                <a:ea typeface="굴림" charset="-127"/>
              </a:rPr>
              <a:t>We know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-1) &lt; 2</a:t>
            </a:r>
            <a:r>
              <a:rPr lang="en-US" altLang="ko-KR" i="1" baseline="30000">
                <a:ea typeface="굴림" charset="-127"/>
              </a:rPr>
              <a:t>k</a:t>
            </a:r>
            <a:r>
              <a:rPr lang="en-US" altLang="ko-KR" baseline="30000">
                <a:ea typeface="굴림" charset="-127"/>
              </a:rPr>
              <a:t>-1</a:t>
            </a:r>
            <a:r>
              <a:rPr lang="en-US" altLang="ko-KR">
                <a:ea typeface="굴림" charset="-127"/>
              </a:rPr>
              <a:t> by the inductive hypothesis</a:t>
            </a:r>
          </a:p>
          <a:p>
            <a:pPr lvl="1"/>
            <a:r>
              <a:rPr lang="en-US" altLang="ko-KR">
                <a:ea typeface="굴림" charset="-127"/>
              </a:rPr>
              <a:t>Therefore,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) +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-1) &lt; 2</a:t>
            </a:r>
            <a:r>
              <a:rPr lang="en-US" altLang="ko-KR" i="1" baseline="30000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 + 2</a:t>
            </a:r>
            <a:r>
              <a:rPr lang="en-US" altLang="ko-KR" i="1" baseline="30000">
                <a:ea typeface="굴림" charset="-127"/>
              </a:rPr>
              <a:t>k</a:t>
            </a:r>
            <a:r>
              <a:rPr lang="en-US" altLang="ko-KR" baseline="30000">
                <a:ea typeface="굴림" charset="-127"/>
              </a:rPr>
              <a:t>-1</a:t>
            </a:r>
            <a:r>
              <a:rPr lang="en-US" altLang="ko-KR">
                <a:ea typeface="굴림" charset="-127"/>
              </a:rPr>
              <a:t> &lt; 2</a:t>
            </a:r>
            <a:r>
              <a:rPr lang="en-US" altLang="ko-KR" i="1" baseline="30000">
                <a:ea typeface="굴림" charset="-127"/>
              </a:rPr>
              <a:t>k</a:t>
            </a:r>
            <a:r>
              <a:rPr lang="en-US" altLang="ko-KR" baseline="30000">
                <a:ea typeface="굴림" charset="-127"/>
              </a:rPr>
              <a:t>+1</a:t>
            </a:r>
            <a:endParaRPr lang="en-US" altLang="ko-KR">
              <a:ea typeface="굴림" charset="-127"/>
            </a:endParaRPr>
          </a:p>
          <a:p>
            <a:pPr lvl="1"/>
            <a:r>
              <a:rPr lang="en-US" altLang="ko-KR">
                <a:ea typeface="굴림" charset="-127"/>
              </a:rPr>
              <a:t>Proven!</a:t>
            </a:r>
            <a:endParaRPr lang="en-US" altLang="ko-KR" baseline="3000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25B1-C3C5-4123-8E0E-36B8F5880DC0}" type="slidenum">
              <a:rPr lang="en-US" altLang="ko-KR"/>
              <a:pPr/>
              <a:t>92</a:t>
            </a:fld>
            <a:endParaRPr lang="en-US" altLang="ko-KR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Via structural induction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>
                <a:solidFill>
                  <a:schemeClr val="accent2"/>
                </a:solidFill>
                <a:ea typeface="굴림" charset="-127"/>
              </a:rPr>
              <a:t>Inductive hypothesis</a:t>
            </a:r>
            <a:r>
              <a:rPr lang="en-US" altLang="ko-KR">
                <a:ea typeface="굴림" charset="-127"/>
              </a:rPr>
              <a:t>: Assume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) &lt; 2</a:t>
            </a:r>
            <a:r>
              <a:rPr lang="en-US" altLang="ko-KR" i="1" baseline="30000">
                <a:ea typeface="굴림" charset="-127"/>
              </a:rPr>
              <a:t>n</a:t>
            </a:r>
            <a:endParaRPr lang="en-US" altLang="ko-KR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>
                <a:solidFill>
                  <a:schemeClr val="accent2"/>
                </a:solidFill>
                <a:ea typeface="굴림" charset="-127"/>
              </a:rPr>
              <a:t>Recursive step</a:t>
            </a:r>
            <a:r>
              <a:rPr lang="en-US" altLang="ko-KR">
                <a:ea typeface="굴림" charset="-127"/>
              </a:rPr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Show true for “new element”: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+1)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We know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) &lt; 2</a:t>
            </a:r>
            <a:r>
              <a:rPr lang="en-US" altLang="ko-KR" i="1" baseline="30000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 by the inductive hypothesis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Each term is less than the next, therefore </a:t>
            </a:r>
            <a:br>
              <a:rPr lang="en-US" altLang="ko-KR">
                <a:ea typeface="굴림" charset="-127"/>
              </a:rPr>
            </a:b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) &gt;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-1)</a:t>
            </a:r>
          </a:p>
          <a:p>
            <a:pPr lvl="2"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Thus,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-1) &lt;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) &lt; 2</a:t>
            </a:r>
            <a:r>
              <a:rPr lang="en-US" altLang="ko-KR" i="1" baseline="30000">
                <a:ea typeface="굴림" charset="-127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Therefore,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) +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-1) &lt; 2</a:t>
            </a:r>
            <a:r>
              <a:rPr lang="en-US" altLang="ko-KR" i="1" baseline="30000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 + 2</a:t>
            </a:r>
            <a:r>
              <a:rPr lang="en-US" altLang="ko-KR" i="1" baseline="30000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 = 2</a:t>
            </a:r>
            <a:r>
              <a:rPr lang="en-US" altLang="ko-KR" i="1" baseline="30000">
                <a:ea typeface="굴림" charset="-127"/>
              </a:rPr>
              <a:t>n</a:t>
            </a:r>
            <a:r>
              <a:rPr lang="en-US" altLang="ko-KR" baseline="30000">
                <a:ea typeface="굴림" charset="-127"/>
              </a:rPr>
              <a:t>+1</a:t>
            </a:r>
            <a:endParaRPr lang="en-US" altLang="ko-KR">
              <a:ea typeface="굴림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Proven!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55C9-6C44-4F17-AA7B-4C5B0E5125EE}" type="slidenum">
              <a:rPr lang="en-US" altLang="ko-KR"/>
              <a:pPr/>
              <a:t>93</a:t>
            </a:fld>
            <a:endParaRPr lang="en-US" altLang="ko-KR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>
                <a:ea typeface="굴림" charset="-127"/>
              </a:rPr>
              <a:t>Another way via structural induction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ko-KR">
                <a:solidFill>
                  <a:schemeClr val="accent2"/>
                </a:solidFill>
                <a:ea typeface="굴림" charset="-127"/>
              </a:rPr>
              <a:t>Inductive hypothesis</a:t>
            </a:r>
            <a:r>
              <a:rPr lang="en-US" altLang="ko-KR">
                <a:ea typeface="굴림" charset="-127"/>
              </a:rPr>
              <a:t>: Assume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) &lt; 2</a:t>
            </a:r>
            <a:r>
              <a:rPr lang="en-US" altLang="ko-KR" i="1" baseline="30000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 and </a:t>
            </a:r>
            <a:br>
              <a:rPr lang="en-US" altLang="ko-KR">
                <a:ea typeface="굴림" charset="-127"/>
              </a:rPr>
            </a:b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-1) &lt; 2</a:t>
            </a:r>
            <a:r>
              <a:rPr lang="en-US" altLang="ko-KR" i="1" baseline="30000">
                <a:ea typeface="굴림" charset="-127"/>
              </a:rPr>
              <a:t>n</a:t>
            </a:r>
            <a:r>
              <a:rPr lang="en-US" altLang="ko-KR" baseline="30000">
                <a:ea typeface="굴림" charset="-127"/>
              </a:rPr>
              <a:t>-1</a:t>
            </a:r>
            <a:endParaRPr lang="en-US" altLang="ko-KR">
              <a:ea typeface="굴림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The difference here is we are using two “old” elements versus one, as in the last slide</a:t>
            </a:r>
          </a:p>
          <a:p>
            <a:pPr>
              <a:lnSpc>
                <a:spcPct val="90000"/>
              </a:lnSpc>
            </a:pPr>
            <a:r>
              <a:rPr lang="en-US" altLang="ko-KR">
                <a:solidFill>
                  <a:schemeClr val="accent2"/>
                </a:solidFill>
                <a:ea typeface="굴림" charset="-127"/>
              </a:rPr>
              <a:t>Recursive step</a:t>
            </a:r>
            <a:r>
              <a:rPr lang="en-US" altLang="ko-KR">
                <a:ea typeface="굴림" charset="-127"/>
              </a:rPr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Show true for “new element”: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+1)</a:t>
            </a:r>
          </a:p>
          <a:p>
            <a:pPr lvl="1">
              <a:lnSpc>
                <a:spcPct val="90000"/>
              </a:lnSpc>
            </a:pP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+1) =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) +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-1)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We know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) &lt; 2</a:t>
            </a:r>
            <a:r>
              <a:rPr lang="en-US" altLang="ko-KR" i="1" baseline="30000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 by the inductive hypothesis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We know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-1) &lt; 2</a:t>
            </a:r>
            <a:r>
              <a:rPr lang="en-US" altLang="ko-KR" i="1" baseline="30000">
                <a:ea typeface="굴림" charset="-127"/>
              </a:rPr>
              <a:t>n</a:t>
            </a:r>
            <a:r>
              <a:rPr lang="en-US" altLang="ko-KR" baseline="30000">
                <a:ea typeface="굴림" charset="-127"/>
              </a:rPr>
              <a:t>-1</a:t>
            </a:r>
            <a:r>
              <a:rPr lang="en-US" altLang="ko-KR">
                <a:ea typeface="굴림" charset="-127"/>
              </a:rPr>
              <a:t> by the inductive hypothesis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Therefore,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) +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-1) &lt; 2</a:t>
            </a:r>
            <a:r>
              <a:rPr lang="en-US" altLang="ko-KR" i="1" baseline="30000">
                <a:ea typeface="굴림" charset="-127"/>
              </a:rPr>
              <a:t>k</a:t>
            </a:r>
            <a:r>
              <a:rPr lang="en-US" altLang="ko-KR">
                <a:ea typeface="굴림" charset="-127"/>
              </a:rPr>
              <a:t> + 2</a:t>
            </a:r>
            <a:r>
              <a:rPr lang="en-US" altLang="ko-KR" i="1" baseline="30000">
                <a:ea typeface="굴림" charset="-127"/>
              </a:rPr>
              <a:t>k</a:t>
            </a:r>
            <a:r>
              <a:rPr lang="en-US" altLang="ko-KR" baseline="30000">
                <a:ea typeface="굴림" charset="-127"/>
              </a:rPr>
              <a:t>-1</a:t>
            </a:r>
            <a:r>
              <a:rPr lang="en-US" altLang="ko-KR">
                <a:ea typeface="굴림" charset="-127"/>
              </a:rPr>
              <a:t> &lt; 2</a:t>
            </a:r>
            <a:r>
              <a:rPr lang="en-US" altLang="ko-KR" i="1" baseline="30000">
                <a:ea typeface="굴림" charset="-127"/>
              </a:rPr>
              <a:t>k</a:t>
            </a:r>
            <a:r>
              <a:rPr lang="en-US" altLang="ko-KR" baseline="30000">
                <a:ea typeface="굴림" charset="-127"/>
              </a:rPr>
              <a:t>+1</a:t>
            </a:r>
            <a:endParaRPr lang="en-US" altLang="ko-KR">
              <a:ea typeface="굴림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Proven!</a:t>
            </a:r>
            <a:endParaRPr lang="en-US" altLang="ko-KR" baseline="3000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1301-688F-4CC9-A97C-335EBF686396}" type="slidenum">
              <a:rPr lang="en-US" altLang="ko-KR"/>
              <a:pPr/>
              <a:t>94</a:t>
            </a:fld>
            <a:endParaRPr lang="en-US" altLang="ko-KR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But wait!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>
                <a:ea typeface="굴림" charset="-127"/>
              </a:rPr>
              <a:t>In this example, the structural induction proof was essentially the same as the weak or strong mathematical induction proof</a:t>
            </a:r>
          </a:p>
          <a:p>
            <a:pPr lvl="1"/>
            <a:r>
              <a:rPr lang="en-US" altLang="ko-KR">
                <a:ea typeface="굴림" charset="-127"/>
              </a:rPr>
              <a:t>It’s hard to find an example that works well for all of the induction types</a:t>
            </a:r>
          </a:p>
          <a:p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Structural induction will work on some recursive problems which weak or strong mathematical induction will not</a:t>
            </a:r>
          </a:p>
          <a:p>
            <a:pPr lvl="1"/>
            <a:r>
              <a:rPr lang="en-US" altLang="ko-KR">
                <a:ea typeface="굴림" charset="-127"/>
              </a:rPr>
              <a:t>Trees, strings,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FEF-3F39-4EC2-84A5-5DAFD2B18A4B}" type="slidenum">
              <a:rPr lang="en-US" altLang="ko-KR"/>
              <a:pPr/>
              <a:t>95</a:t>
            </a:fld>
            <a:endParaRPr lang="en-US" altLang="ko-KR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Recursive definition examples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381000" indent="-381000">
              <a:lnSpc>
                <a:spcPct val="80000"/>
              </a:lnSpc>
            </a:pPr>
            <a:r>
              <a:rPr lang="en-US" altLang="ko-KR" sz="1800" dirty="0">
                <a:ea typeface="굴림" charset="-127"/>
              </a:rPr>
              <a:t>Give the recursive definition of the following sequences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ko-KR" sz="1600" dirty="0">
                <a:ea typeface="굴림" charset="-127"/>
              </a:rPr>
              <a:t>Note that many answers are possible!</a:t>
            </a:r>
          </a:p>
          <a:p>
            <a:pPr marL="381000" indent="-381000">
              <a:lnSpc>
                <a:spcPct val="80000"/>
              </a:lnSpc>
            </a:pPr>
            <a:endParaRPr lang="en-US" altLang="ko-KR" sz="1800" dirty="0">
              <a:ea typeface="굴림" charset="-127"/>
            </a:endParaRP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lphaLcParenR"/>
            </a:pPr>
            <a:r>
              <a:rPr lang="en-US" altLang="ko-KR" sz="1800" i="1" dirty="0">
                <a:ea typeface="굴림" charset="-127"/>
              </a:rPr>
              <a:t>a</a:t>
            </a:r>
            <a:r>
              <a:rPr lang="en-US" altLang="ko-KR" sz="1800" i="1" baseline="-25000" dirty="0">
                <a:ea typeface="굴림" charset="-127"/>
              </a:rPr>
              <a:t>n</a:t>
            </a:r>
            <a:r>
              <a:rPr lang="en-US" altLang="ko-KR" sz="1800" dirty="0">
                <a:ea typeface="굴림" charset="-127"/>
              </a:rPr>
              <a:t> = 4</a:t>
            </a:r>
            <a:r>
              <a:rPr lang="en-US" altLang="ko-KR" sz="1800" i="1" dirty="0">
                <a:ea typeface="굴림" charset="-127"/>
              </a:rPr>
              <a:t>n</a:t>
            </a:r>
            <a:r>
              <a:rPr lang="en-US" altLang="ko-KR" sz="1800" dirty="0">
                <a:ea typeface="굴림" charset="-127"/>
              </a:rPr>
              <a:t> – 2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ko-KR" sz="1600" dirty="0">
                <a:ea typeface="굴림" charset="-127"/>
              </a:rPr>
              <a:t>Terms: 2, 6, 10, 14, 16, etc.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ko-KR" sz="1600" i="1" dirty="0">
                <a:ea typeface="굴림" charset="-127"/>
              </a:rPr>
              <a:t>a</a:t>
            </a:r>
            <a:r>
              <a:rPr lang="en-US" altLang="ko-KR" sz="1600" i="1" baseline="-25000" dirty="0">
                <a:ea typeface="굴림" charset="-127"/>
              </a:rPr>
              <a:t>1</a:t>
            </a:r>
            <a:r>
              <a:rPr lang="en-US" altLang="ko-KR" sz="1600" dirty="0">
                <a:ea typeface="굴림" charset="-127"/>
              </a:rPr>
              <a:t> = 2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ko-KR" sz="1600" i="1" dirty="0">
                <a:ea typeface="굴림" charset="-127"/>
              </a:rPr>
              <a:t>a</a:t>
            </a:r>
            <a:r>
              <a:rPr lang="en-US" altLang="ko-KR" sz="1600" i="1" baseline="-25000" dirty="0">
                <a:ea typeface="굴림" charset="-127"/>
              </a:rPr>
              <a:t>n</a:t>
            </a:r>
            <a:r>
              <a:rPr lang="en-US" altLang="ko-KR" sz="1600" dirty="0">
                <a:ea typeface="굴림" charset="-127"/>
              </a:rPr>
              <a:t> = </a:t>
            </a:r>
            <a:r>
              <a:rPr lang="en-US" altLang="ko-KR" sz="1600" i="1" dirty="0">
                <a:ea typeface="굴림" charset="-127"/>
              </a:rPr>
              <a:t>a</a:t>
            </a:r>
            <a:r>
              <a:rPr lang="en-US" altLang="ko-KR" sz="1600" i="1" baseline="-25000" dirty="0">
                <a:ea typeface="굴림" charset="-127"/>
              </a:rPr>
              <a:t>n-1</a:t>
            </a:r>
            <a:r>
              <a:rPr lang="en-US" altLang="ko-KR" sz="1600" dirty="0">
                <a:ea typeface="굴림" charset="-127"/>
              </a:rPr>
              <a:t> + 4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lphaLcParenR"/>
            </a:pPr>
            <a:r>
              <a:rPr lang="en-US" altLang="ko-KR" sz="1800" i="1" dirty="0">
                <a:ea typeface="굴림" charset="-127"/>
              </a:rPr>
              <a:t>a</a:t>
            </a:r>
            <a:r>
              <a:rPr lang="en-US" altLang="ko-KR" sz="1800" i="1" baseline="-25000" dirty="0">
                <a:ea typeface="굴림" charset="-127"/>
              </a:rPr>
              <a:t>n</a:t>
            </a:r>
            <a:r>
              <a:rPr lang="en-US" altLang="ko-KR" sz="1800" dirty="0">
                <a:ea typeface="굴림" charset="-127"/>
              </a:rPr>
              <a:t> = 1 + (-1)</a:t>
            </a:r>
            <a:r>
              <a:rPr lang="en-US" altLang="ko-KR" sz="1800" i="1" baseline="30000" dirty="0">
                <a:ea typeface="굴림" charset="-127"/>
              </a:rPr>
              <a:t>n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ko-KR" sz="1600" dirty="0">
                <a:ea typeface="굴림" charset="-127"/>
              </a:rPr>
              <a:t>Terms: 0, 2, 0, 2, 0, 2, etc.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ko-KR" sz="1600" i="1" dirty="0">
                <a:ea typeface="굴림" charset="-127"/>
              </a:rPr>
              <a:t>a</a:t>
            </a:r>
            <a:r>
              <a:rPr lang="en-US" altLang="ko-KR" sz="1600" i="1" baseline="-25000" dirty="0">
                <a:ea typeface="굴림" charset="-127"/>
              </a:rPr>
              <a:t>1</a:t>
            </a:r>
            <a:r>
              <a:rPr lang="en-US" altLang="ko-KR" sz="1600" dirty="0">
                <a:ea typeface="굴림" charset="-127"/>
              </a:rPr>
              <a:t> = 0, </a:t>
            </a:r>
            <a:r>
              <a:rPr lang="en-US" altLang="ko-KR" sz="1600" i="1" dirty="0">
                <a:ea typeface="굴림" charset="-127"/>
              </a:rPr>
              <a:t>a</a:t>
            </a:r>
            <a:r>
              <a:rPr lang="en-US" altLang="ko-KR" sz="1600" i="1" baseline="-25000" dirty="0">
                <a:ea typeface="굴림" charset="-127"/>
              </a:rPr>
              <a:t>2</a:t>
            </a:r>
            <a:r>
              <a:rPr lang="en-US" altLang="ko-KR" sz="1600" dirty="0">
                <a:ea typeface="굴림" charset="-127"/>
              </a:rPr>
              <a:t> = 2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ko-KR" sz="1600" i="1" dirty="0">
                <a:ea typeface="굴림" charset="-127"/>
              </a:rPr>
              <a:t>a</a:t>
            </a:r>
            <a:r>
              <a:rPr lang="en-US" altLang="ko-KR" sz="1600" i="1" baseline="-25000" dirty="0">
                <a:ea typeface="굴림" charset="-127"/>
              </a:rPr>
              <a:t>n</a:t>
            </a:r>
            <a:r>
              <a:rPr lang="en-US" altLang="ko-KR" sz="1600" dirty="0">
                <a:ea typeface="굴림" charset="-127"/>
              </a:rPr>
              <a:t> = </a:t>
            </a:r>
            <a:r>
              <a:rPr lang="en-US" altLang="ko-KR" sz="1600" i="1" dirty="0">
                <a:ea typeface="굴림" charset="-127"/>
              </a:rPr>
              <a:t>a</a:t>
            </a:r>
            <a:r>
              <a:rPr lang="en-US" altLang="ko-KR" sz="1600" i="1" baseline="-25000" dirty="0">
                <a:ea typeface="굴림" charset="-127"/>
              </a:rPr>
              <a:t>n-2</a:t>
            </a:r>
            <a:endParaRPr lang="en-US" altLang="ko-KR" sz="1600" i="1" dirty="0">
              <a:ea typeface="굴림" charset="-127"/>
            </a:endParaRP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lphaLcParenR"/>
            </a:pPr>
            <a:r>
              <a:rPr lang="en-US" altLang="ko-KR" sz="1800" i="1" dirty="0">
                <a:ea typeface="굴림" charset="-127"/>
              </a:rPr>
              <a:t>a</a:t>
            </a:r>
            <a:r>
              <a:rPr lang="en-US" altLang="ko-KR" sz="1800" i="1" baseline="-25000" dirty="0">
                <a:ea typeface="굴림" charset="-127"/>
              </a:rPr>
              <a:t>n</a:t>
            </a:r>
            <a:r>
              <a:rPr lang="en-US" altLang="ko-KR" sz="1800" dirty="0">
                <a:ea typeface="굴림" charset="-127"/>
              </a:rPr>
              <a:t> = </a:t>
            </a:r>
            <a:r>
              <a:rPr lang="en-US" altLang="ko-KR" sz="1800" i="1" dirty="0">
                <a:ea typeface="굴림" charset="-127"/>
              </a:rPr>
              <a:t>n</a:t>
            </a:r>
            <a:r>
              <a:rPr lang="en-US" altLang="ko-KR" sz="1800" dirty="0">
                <a:ea typeface="굴림" charset="-127"/>
              </a:rPr>
              <a:t>(</a:t>
            </a:r>
            <a:r>
              <a:rPr lang="en-US" altLang="ko-KR" sz="1800" i="1" dirty="0">
                <a:ea typeface="굴림" charset="-127"/>
              </a:rPr>
              <a:t>n</a:t>
            </a:r>
            <a:r>
              <a:rPr lang="en-US" altLang="ko-KR" sz="1800" dirty="0">
                <a:ea typeface="굴림" charset="-127"/>
              </a:rPr>
              <a:t>+1)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ko-KR" sz="1600" dirty="0">
                <a:ea typeface="굴림" charset="-127"/>
              </a:rPr>
              <a:t>Terms: 2, 6, 12, 20, 30, 42, etc.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ko-KR" sz="1600" i="1" dirty="0">
                <a:ea typeface="굴림" charset="-127"/>
              </a:rPr>
              <a:t>a</a:t>
            </a:r>
            <a:r>
              <a:rPr lang="en-US" altLang="ko-KR" sz="1600" i="1" baseline="-25000" dirty="0">
                <a:ea typeface="굴림" charset="-127"/>
              </a:rPr>
              <a:t>1</a:t>
            </a:r>
            <a:r>
              <a:rPr lang="en-US" altLang="ko-KR" sz="1600" dirty="0">
                <a:ea typeface="굴림" charset="-127"/>
              </a:rPr>
              <a:t> = 2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ko-KR" sz="1600" i="1" dirty="0">
                <a:ea typeface="굴림" charset="-127"/>
              </a:rPr>
              <a:t>a</a:t>
            </a:r>
            <a:r>
              <a:rPr lang="en-US" altLang="ko-KR" sz="1600" i="1" baseline="-25000" dirty="0">
                <a:ea typeface="굴림" charset="-127"/>
              </a:rPr>
              <a:t>n</a:t>
            </a:r>
            <a:r>
              <a:rPr lang="en-US" altLang="ko-KR" sz="1600" dirty="0">
                <a:ea typeface="굴림" charset="-127"/>
              </a:rPr>
              <a:t> = </a:t>
            </a:r>
            <a:r>
              <a:rPr lang="en-US" altLang="ko-KR" sz="1600" i="1" dirty="0">
                <a:ea typeface="굴림" charset="-127"/>
              </a:rPr>
              <a:t>a</a:t>
            </a:r>
            <a:r>
              <a:rPr lang="en-US" altLang="ko-KR" sz="1600" i="1" baseline="-25000" dirty="0">
                <a:ea typeface="굴림" charset="-127"/>
              </a:rPr>
              <a:t>n-1</a:t>
            </a:r>
            <a:r>
              <a:rPr lang="en-US" altLang="ko-KR" sz="1600" dirty="0">
                <a:ea typeface="굴림" charset="-127"/>
              </a:rPr>
              <a:t> + 2*n</a:t>
            </a:r>
            <a:endParaRPr lang="en-US" altLang="ko-KR" sz="1600" i="1" dirty="0">
              <a:ea typeface="굴림" charset="-127"/>
            </a:endParaRP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lphaLcParenR"/>
            </a:pPr>
            <a:r>
              <a:rPr lang="en-US" altLang="ko-KR" sz="1800" i="1" dirty="0">
                <a:ea typeface="굴림" charset="-127"/>
              </a:rPr>
              <a:t>a</a:t>
            </a:r>
            <a:r>
              <a:rPr lang="en-US" altLang="ko-KR" sz="1800" i="1" baseline="-25000" dirty="0">
                <a:ea typeface="굴림" charset="-127"/>
              </a:rPr>
              <a:t>n</a:t>
            </a:r>
            <a:r>
              <a:rPr lang="en-US" altLang="ko-KR" sz="1800" dirty="0">
                <a:ea typeface="굴림" charset="-127"/>
              </a:rPr>
              <a:t> = </a:t>
            </a:r>
            <a:r>
              <a:rPr lang="en-US" altLang="ko-KR" sz="1800" i="1" dirty="0">
                <a:ea typeface="굴림" charset="-127"/>
              </a:rPr>
              <a:t>n</a:t>
            </a:r>
            <a:r>
              <a:rPr lang="en-US" altLang="ko-KR" sz="1800" baseline="30000" dirty="0">
                <a:ea typeface="굴림" charset="-127"/>
              </a:rPr>
              <a:t>2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ko-KR" sz="1600" dirty="0">
                <a:ea typeface="굴림" charset="-127"/>
              </a:rPr>
              <a:t>Terms: 1, 4, 9, 16, 25, 36, 49, etc.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ko-KR" sz="1600" i="1" dirty="0">
                <a:ea typeface="굴림" charset="-127"/>
              </a:rPr>
              <a:t>a</a:t>
            </a:r>
            <a:r>
              <a:rPr lang="en-US" altLang="ko-KR" sz="1600" i="1" baseline="-25000" dirty="0">
                <a:ea typeface="굴림" charset="-127"/>
              </a:rPr>
              <a:t>1</a:t>
            </a:r>
            <a:r>
              <a:rPr lang="en-US" altLang="ko-KR" sz="1600" dirty="0">
                <a:ea typeface="굴림" charset="-127"/>
              </a:rPr>
              <a:t> = 1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ko-KR" sz="1600" i="1" dirty="0">
                <a:ea typeface="굴림" charset="-127"/>
              </a:rPr>
              <a:t>a</a:t>
            </a:r>
            <a:r>
              <a:rPr lang="en-US" altLang="ko-KR" sz="1600" i="1" baseline="-25000" dirty="0">
                <a:ea typeface="굴림" charset="-127"/>
              </a:rPr>
              <a:t>n</a:t>
            </a:r>
            <a:r>
              <a:rPr lang="en-US" altLang="ko-KR" sz="1600" dirty="0">
                <a:ea typeface="굴림" charset="-127"/>
              </a:rPr>
              <a:t> = </a:t>
            </a:r>
            <a:r>
              <a:rPr lang="en-US" altLang="ko-KR" sz="1600" i="1" dirty="0">
                <a:ea typeface="굴림" charset="-127"/>
              </a:rPr>
              <a:t>a</a:t>
            </a:r>
            <a:r>
              <a:rPr lang="en-US" altLang="ko-KR" sz="1600" i="1" baseline="-25000" dirty="0">
                <a:ea typeface="굴림" charset="-127"/>
              </a:rPr>
              <a:t>n-1</a:t>
            </a:r>
            <a:r>
              <a:rPr lang="en-US" altLang="ko-KR" sz="1600" dirty="0">
                <a:ea typeface="굴림" charset="-127"/>
              </a:rPr>
              <a:t> + 2</a:t>
            </a:r>
            <a:r>
              <a:rPr lang="en-US" altLang="ko-KR" sz="1600" i="1" dirty="0">
                <a:ea typeface="굴림" charset="-127"/>
              </a:rPr>
              <a:t>n</a:t>
            </a:r>
            <a:r>
              <a:rPr lang="en-US" altLang="ko-KR" sz="1600" dirty="0">
                <a:ea typeface="굴림" charset="-127"/>
              </a:rPr>
              <a:t> - 1</a:t>
            </a:r>
            <a:endParaRPr lang="en-US" altLang="ko-KR" sz="1600" i="1" baseline="-25000" dirty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5415</Words>
  <Application>Microsoft Office PowerPoint</Application>
  <PresentationFormat>화면 슬라이드 쇼(4:3)</PresentationFormat>
  <Paragraphs>921</Paragraphs>
  <Slides>95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95</vt:i4>
      </vt:variant>
    </vt:vector>
  </HeadingPairs>
  <TitlesOfParts>
    <vt:vector size="98" baseType="lpstr">
      <vt:lpstr>Office 테마</vt:lpstr>
      <vt:lpstr>Equation</vt:lpstr>
      <vt:lpstr>Visio</vt:lpstr>
      <vt:lpstr>Sequences, Mathematical Induction, and Recursion</vt:lpstr>
      <vt:lpstr>Definitions</vt:lpstr>
      <vt:lpstr>Sequences</vt:lpstr>
      <vt:lpstr>Sequence examples</vt:lpstr>
      <vt:lpstr>Geometric vs. arithmetic sequences</vt:lpstr>
      <vt:lpstr>Fibonacci sequence</vt:lpstr>
      <vt:lpstr>Fibonacci sequence in nature</vt:lpstr>
      <vt:lpstr>Reproducing rabbits</vt:lpstr>
      <vt:lpstr>Reproducing rabbits</vt:lpstr>
      <vt:lpstr>Reproducing rabbits</vt:lpstr>
      <vt:lpstr>Reproducing rabbits</vt:lpstr>
      <vt:lpstr>Fibonacci sequence</vt:lpstr>
      <vt:lpstr>Fibonacci sequence</vt:lpstr>
      <vt:lpstr>The Golden  Ratio</vt:lpstr>
      <vt:lpstr>Determining the sequence formula</vt:lpstr>
      <vt:lpstr>Determining the sequence formula</vt:lpstr>
      <vt:lpstr>Determining the sequence formula</vt:lpstr>
      <vt:lpstr>OEIS: Online Encyclopedia of Integer Sequences</vt:lpstr>
      <vt:lpstr>Useful sequences</vt:lpstr>
      <vt:lpstr>Summations</vt:lpstr>
      <vt:lpstr>Evaluating sequences</vt:lpstr>
      <vt:lpstr>Evaluating sequences</vt:lpstr>
      <vt:lpstr>Summation of a geometric series</vt:lpstr>
      <vt:lpstr>Proof of last slide</vt:lpstr>
      <vt:lpstr>Double summations</vt:lpstr>
      <vt:lpstr>Useful summation formulae</vt:lpstr>
      <vt:lpstr>Cardinality</vt:lpstr>
      <vt:lpstr>Cardinality</vt:lpstr>
      <vt:lpstr>More definitions</vt:lpstr>
      <vt:lpstr>Showing a set is countably infinite</vt:lpstr>
      <vt:lpstr>Showing ordered pairs of integers are countably infinite</vt:lpstr>
      <vt:lpstr>Show that the rational numbers are countably infinite</vt:lpstr>
      <vt:lpstr>How do you climb infinite stairs?</vt:lpstr>
      <vt:lpstr>Let’s use that as a proof method</vt:lpstr>
      <vt:lpstr>What is induction?</vt:lpstr>
      <vt:lpstr>Induction example</vt:lpstr>
      <vt:lpstr>Induction example, continued</vt:lpstr>
      <vt:lpstr>Induction example, continued</vt:lpstr>
      <vt:lpstr>What did we show</vt:lpstr>
      <vt:lpstr>The idea behind inductive proofs</vt:lpstr>
      <vt:lpstr>Second induction example</vt:lpstr>
      <vt:lpstr>Second induction example, continued</vt:lpstr>
      <vt:lpstr>Second induction example, continued</vt:lpstr>
      <vt:lpstr>Notes on proofs by induction</vt:lpstr>
      <vt:lpstr>Third induction example</vt:lpstr>
      <vt:lpstr>Third induction example</vt:lpstr>
      <vt:lpstr>Third induction again: what if your inductive hypothesis was wrong?</vt:lpstr>
      <vt:lpstr>Third induction again: what if your inductive hypothesis was wrong?</vt:lpstr>
      <vt:lpstr>Fourth induction example</vt:lpstr>
      <vt:lpstr>Strong induction</vt:lpstr>
      <vt:lpstr>Strong induction example 1</vt:lpstr>
      <vt:lpstr>Strong induction example 1</vt:lpstr>
      <vt:lpstr>Strong induction vs. non-strong induction</vt:lpstr>
      <vt:lpstr>Answer via mathematical induction</vt:lpstr>
      <vt:lpstr>Answer via strong induction</vt:lpstr>
      <vt:lpstr>Strong induction vs. non-strong induction, take 2</vt:lpstr>
      <vt:lpstr>Answer via mathematical induction</vt:lpstr>
      <vt:lpstr>Answer via strong induction</vt:lpstr>
      <vt:lpstr>Chess and induction</vt:lpstr>
      <vt:lpstr>Chess and induction</vt:lpstr>
      <vt:lpstr>Inducting stones</vt:lpstr>
      <vt:lpstr>Inducting stones</vt:lpstr>
      <vt:lpstr>Inducting stones</vt:lpstr>
      <vt:lpstr>Inducting stones</vt:lpstr>
      <vt:lpstr>Inducting stones</vt:lpstr>
      <vt:lpstr>Recursion</vt:lpstr>
      <vt:lpstr>Recursion example</vt:lpstr>
      <vt:lpstr>Recursion example</vt:lpstr>
      <vt:lpstr>Fibonacci sequence</vt:lpstr>
      <vt:lpstr>Fibonacci sequence in Java</vt:lpstr>
      <vt:lpstr>Recursion definition</vt:lpstr>
      <vt:lpstr>Bad recursive definitions</vt:lpstr>
      <vt:lpstr>Defining sets via recursion</vt:lpstr>
      <vt:lpstr>Defining sets via recursion</vt:lpstr>
      <vt:lpstr>Defining strings via recursion</vt:lpstr>
      <vt:lpstr>Defining strings via recursion</vt:lpstr>
      <vt:lpstr>String length via recursion</vt:lpstr>
      <vt:lpstr>Strings via recursion example</vt:lpstr>
      <vt:lpstr>Recursion pros</vt:lpstr>
      <vt:lpstr>Recursion cons</vt:lpstr>
      <vt:lpstr>Recursion vs. induction</vt:lpstr>
      <vt:lpstr>Recursion vs. induction</vt:lpstr>
      <vt:lpstr>Recursion vs. induction</vt:lpstr>
      <vt:lpstr>What did we just do?</vt:lpstr>
      <vt:lpstr>Structural induction</vt:lpstr>
      <vt:lpstr>String structural induction example</vt:lpstr>
      <vt:lpstr>String structural induction example</vt:lpstr>
      <vt:lpstr>Induction methods compared</vt:lpstr>
      <vt:lpstr>Induction types compared</vt:lpstr>
      <vt:lpstr>Via weak mathematical induction</vt:lpstr>
      <vt:lpstr>Via strong mathematical induction</vt:lpstr>
      <vt:lpstr>Via structural induction</vt:lpstr>
      <vt:lpstr>Another way via structural induction</vt:lpstr>
      <vt:lpstr>But wait!</vt:lpstr>
      <vt:lpstr>Recursive definition examples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00-Course Intro</dc:title>
  <dc:creator>Microsoft Corporation</dc:creator>
  <cp:lastModifiedBy>issong</cp:lastModifiedBy>
  <cp:revision>57</cp:revision>
  <dcterms:created xsi:type="dcterms:W3CDTF">2006-10-05T04:04:58Z</dcterms:created>
  <dcterms:modified xsi:type="dcterms:W3CDTF">2011-12-13T01:15:14Z</dcterms:modified>
</cp:coreProperties>
</file>