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9" autoAdjust="0"/>
  </p:normalViewPr>
  <p:slideViewPr>
    <p:cSldViewPr>
      <p:cViewPr varScale="1">
        <p:scale>
          <a:sx n="88" d="100"/>
          <a:sy n="88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FD751-5650-453E-9701-CAAD6EC9C9C5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93617-08B6-4983-AE02-B3C7B4DE5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C725B-D127-41BB-BC2E-7336AA2507ED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DAD45-16F4-42CF-9479-DD1D91ABED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dirty="0" smtClean="0"/>
              <a:t>Course Intro - </a:t>
            </a:r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Course Intro - </a:t>
            </a:r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9523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/>
          </a:bodyPr>
          <a:lstStyle/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B382-AACA-47F1-BBFC-7128CE48549F}" type="slidenum">
              <a:rPr lang="en-US" altLang="ko-KR"/>
              <a:pPr/>
              <a:t>10</a:t>
            </a:fld>
            <a:endParaRPr lang="en-US" altLang="ko-KR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562600" y="3581400"/>
            <a:ext cx="2076450" cy="2576513"/>
            <a:chOff x="960" y="2064"/>
            <a:chExt cx="1308" cy="1623"/>
          </a:xfrm>
        </p:grpSpPr>
        <p:sp>
          <p:nvSpPr>
            <p:cNvPr id="16428" name="Oval 44"/>
            <p:cNvSpPr>
              <a:spLocks noChangeArrowheads="1"/>
            </p:cNvSpPr>
            <p:nvPr/>
          </p:nvSpPr>
          <p:spPr bwMode="auto">
            <a:xfrm>
              <a:off x="19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29" name="Oval 45"/>
            <p:cNvSpPr>
              <a:spLocks noChangeArrowheads="1"/>
            </p:cNvSpPr>
            <p:nvPr/>
          </p:nvSpPr>
          <p:spPr bwMode="auto">
            <a:xfrm>
              <a:off x="19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0" name="Oval 46"/>
            <p:cNvSpPr>
              <a:spLocks noChangeArrowheads="1"/>
            </p:cNvSpPr>
            <p:nvPr/>
          </p:nvSpPr>
          <p:spPr bwMode="auto">
            <a:xfrm>
              <a:off x="19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1" name="Oval 47"/>
            <p:cNvSpPr>
              <a:spLocks noChangeArrowheads="1"/>
            </p:cNvSpPr>
            <p:nvPr/>
          </p:nvSpPr>
          <p:spPr bwMode="auto">
            <a:xfrm>
              <a:off x="19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4" name="Text Box 50"/>
            <p:cNvSpPr txBox="1">
              <a:spLocks noChangeArrowheads="1"/>
            </p:cNvSpPr>
            <p:nvPr/>
          </p:nvSpPr>
          <p:spPr bwMode="auto">
            <a:xfrm>
              <a:off x="2072" y="2064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  <a:p>
              <a:pPr algn="ctr">
                <a:lnSpc>
                  <a:spcPct val="140000"/>
                </a:lnSpc>
              </a:pPr>
              <a:endParaRPr lang="en-US" altLang="ko-KR">
                <a:ea typeface="굴림" charset="-127"/>
              </a:endParaRPr>
            </a:p>
          </p:txBody>
        </p:sp>
        <p:sp>
          <p:nvSpPr>
            <p:cNvPr id="16435" name="Text Box 51"/>
            <p:cNvSpPr txBox="1">
              <a:spLocks noChangeArrowheads="1"/>
            </p:cNvSpPr>
            <p:nvPr/>
          </p:nvSpPr>
          <p:spPr bwMode="auto">
            <a:xfrm>
              <a:off x="960" y="2064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o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u</a:t>
              </a:r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1292" y="2496"/>
              <a:ext cx="676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38" name="Text Box 54"/>
            <p:cNvSpPr txBox="1">
              <a:spLocks noChangeArrowheads="1"/>
            </p:cNvSpPr>
            <p:nvPr/>
          </p:nvSpPr>
          <p:spPr bwMode="auto">
            <a:xfrm>
              <a:off x="1008" y="3456"/>
              <a:ext cx="1156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ea typeface="굴림" charset="-127"/>
                </a:rPr>
                <a:t>An onto function</a:t>
              </a:r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1200" y="2208"/>
              <a:ext cx="96" cy="1056"/>
              <a:chOff x="1344" y="1728"/>
              <a:chExt cx="96" cy="1056"/>
            </a:xfrm>
          </p:grpSpPr>
          <p:sp>
            <p:nvSpPr>
              <p:cNvPr id="16440" name="Oval 56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41" name="Oval 57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42" name="Oval 5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43" name="Oval 59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444" name="Oval 6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1296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on onto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Surjective is synonymous with onto</a:t>
            </a:r>
          </a:p>
          <a:p>
            <a:pPr lvl="1"/>
            <a:r>
              <a:rPr lang="en-US" altLang="ko-KR">
                <a:ea typeface="굴림" charset="-127"/>
              </a:rPr>
              <a:t>“A function is surjective”</a:t>
            </a:r>
          </a:p>
          <a:p>
            <a:r>
              <a:rPr lang="en-US" altLang="ko-KR">
                <a:ea typeface="굴림" charset="-127"/>
              </a:rPr>
              <a:t>A function is an surjection if it is onto</a:t>
            </a:r>
          </a:p>
          <a:p>
            <a:endParaRPr lang="en-US" altLang="ko-KR">
              <a:ea typeface="굴림" charset="-127"/>
            </a:endParaRPr>
          </a:p>
          <a:p>
            <a:pPr algn="l"/>
            <a:r>
              <a:rPr lang="en-US" altLang="ko-KR">
                <a:ea typeface="굴림" charset="-127"/>
              </a:rPr>
              <a:t>Note that there can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be multiply used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elements in the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co-domain</a:t>
            </a:r>
          </a:p>
        </p:txBody>
      </p:sp>
      <p:sp>
        <p:nvSpPr>
          <p:cNvPr id="16426" name="Oval 42"/>
          <p:cNvSpPr>
            <a:spLocks noChangeArrowheads="1"/>
          </p:cNvSpPr>
          <p:nvPr/>
        </p:nvSpPr>
        <p:spPr bwMode="auto">
          <a:xfrm>
            <a:off x="7010400" y="4038600"/>
            <a:ext cx="457200" cy="457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2EBD-18B8-430D-8367-80B93242E2C0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Onto vs. one-to-one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altLang="ko-KR">
                <a:ea typeface="굴림" charset="-127"/>
              </a:rPr>
              <a:t>Are the following functions onto, one-to-one, both, or neither?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28600" y="2362200"/>
            <a:ext cx="2044700" cy="1628775"/>
            <a:chOff x="864" y="1776"/>
            <a:chExt cx="1288" cy="1026"/>
          </a:xfrm>
        </p:grpSpPr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1848" y="1920"/>
              <a:ext cx="96" cy="816"/>
              <a:chOff x="1848" y="1920"/>
              <a:chExt cx="96" cy="816"/>
            </a:xfrm>
          </p:grpSpPr>
          <p:sp>
            <p:nvSpPr>
              <p:cNvPr id="13317" name="Oval 5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18" name="Oval 6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19" name="Oval 7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20" name="Oval 8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1956" y="1776"/>
              <a:ext cx="196" cy="102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864" y="1776"/>
              <a:ext cx="196" cy="78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c</a:t>
              </a:r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1152" y="220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1152" y="196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 flipV="1">
              <a:off x="1152" y="196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084" y="1920"/>
              <a:ext cx="96" cy="576"/>
              <a:chOff x="1084" y="1920"/>
              <a:chExt cx="96" cy="576"/>
            </a:xfrm>
          </p:grpSpPr>
          <p:sp>
            <p:nvSpPr>
              <p:cNvPr id="13329" name="Oval 17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30" name="Oval 18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31" name="Oval 19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28600" y="4648200"/>
            <a:ext cx="2044700" cy="1628775"/>
            <a:chOff x="1680" y="1872"/>
            <a:chExt cx="1288" cy="1026"/>
          </a:xfrm>
        </p:grpSpPr>
        <p:sp>
          <p:nvSpPr>
            <p:cNvPr id="13353" name="Oval 41"/>
            <p:cNvSpPr>
              <a:spLocks noChangeArrowheads="1"/>
            </p:cNvSpPr>
            <p:nvPr/>
          </p:nvSpPr>
          <p:spPr bwMode="auto">
            <a:xfrm>
              <a:off x="2664" y="201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4" name="Oval 42"/>
            <p:cNvSpPr>
              <a:spLocks noChangeArrowheads="1"/>
            </p:cNvSpPr>
            <p:nvPr/>
          </p:nvSpPr>
          <p:spPr bwMode="auto">
            <a:xfrm>
              <a:off x="2664" y="225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5" name="Oval 43"/>
            <p:cNvSpPr>
              <a:spLocks noChangeArrowheads="1"/>
            </p:cNvSpPr>
            <p:nvPr/>
          </p:nvSpPr>
          <p:spPr bwMode="auto">
            <a:xfrm>
              <a:off x="266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7" name="Text Box 45"/>
            <p:cNvSpPr txBox="1">
              <a:spLocks noChangeArrowheads="1"/>
            </p:cNvSpPr>
            <p:nvPr/>
          </p:nvSpPr>
          <p:spPr bwMode="auto">
            <a:xfrm>
              <a:off x="2772" y="1872"/>
              <a:ext cx="196" cy="78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</p:txBody>
        </p:sp>
        <p:sp>
          <p:nvSpPr>
            <p:cNvPr id="13358" name="Text Box 46"/>
            <p:cNvSpPr txBox="1">
              <a:spLocks noChangeArrowheads="1"/>
            </p:cNvSpPr>
            <p:nvPr/>
          </p:nvSpPr>
          <p:spPr bwMode="auto">
            <a:xfrm>
              <a:off x="1680" y="1872"/>
              <a:ext cx="196" cy="102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d</a:t>
              </a:r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 flipV="1">
              <a:off x="1968" y="2064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auto">
            <a:xfrm>
              <a:off x="1968" y="2064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 flipV="1">
              <a:off x="1968" y="254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71" name="Line 59"/>
            <p:cNvSpPr>
              <a:spLocks noChangeShapeType="1"/>
            </p:cNvSpPr>
            <p:nvPr/>
          </p:nvSpPr>
          <p:spPr bwMode="auto">
            <a:xfrm flipV="1">
              <a:off x="1968" y="2304"/>
              <a:ext cx="72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1920" y="2016"/>
              <a:ext cx="96" cy="816"/>
              <a:chOff x="1848" y="1920"/>
              <a:chExt cx="96" cy="816"/>
            </a:xfrm>
          </p:grpSpPr>
          <p:sp>
            <p:nvSpPr>
              <p:cNvPr id="13367" name="Oval 55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68" name="Oval 56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69" name="Oval 57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70" name="Oval 58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3581400" y="2438400"/>
            <a:ext cx="1987550" cy="1628775"/>
            <a:chOff x="3216" y="1920"/>
            <a:chExt cx="1252" cy="1026"/>
          </a:xfrm>
        </p:grpSpPr>
        <p:sp>
          <p:nvSpPr>
            <p:cNvPr id="13378" name="Text Box 66"/>
            <p:cNvSpPr txBox="1">
              <a:spLocks noChangeArrowheads="1"/>
            </p:cNvSpPr>
            <p:nvPr/>
          </p:nvSpPr>
          <p:spPr bwMode="auto">
            <a:xfrm>
              <a:off x="4272" y="1920"/>
              <a:ext cx="196" cy="102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</p:txBody>
        </p:sp>
        <p:sp>
          <p:nvSpPr>
            <p:cNvPr id="13379" name="Text Box 67"/>
            <p:cNvSpPr txBox="1">
              <a:spLocks noChangeArrowheads="1"/>
            </p:cNvSpPr>
            <p:nvPr/>
          </p:nvSpPr>
          <p:spPr bwMode="auto">
            <a:xfrm>
              <a:off x="3216" y="1920"/>
              <a:ext cx="196" cy="102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d</a:t>
              </a:r>
            </a:p>
          </p:txBody>
        </p:sp>
        <p:sp>
          <p:nvSpPr>
            <p:cNvPr id="13380" name="Line 68"/>
            <p:cNvSpPr>
              <a:spLocks noChangeShapeType="1"/>
            </p:cNvSpPr>
            <p:nvPr/>
          </p:nvSpPr>
          <p:spPr bwMode="auto">
            <a:xfrm flipV="1">
              <a:off x="3552" y="2592"/>
              <a:ext cx="6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81" name="Line 69"/>
            <p:cNvSpPr>
              <a:spLocks noChangeShapeType="1"/>
            </p:cNvSpPr>
            <p:nvPr/>
          </p:nvSpPr>
          <p:spPr bwMode="auto">
            <a:xfrm>
              <a:off x="3504" y="2112"/>
              <a:ext cx="67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82" name="Line 70"/>
            <p:cNvSpPr>
              <a:spLocks noChangeShapeType="1"/>
            </p:cNvSpPr>
            <p:nvPr/>
          </p:nvSpPr>
          <p:spPr bwMode="auto">
            <a:xfrm flipV="1">
              <a:off x="3552" y="2352"/>
              <a:ext cx="62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83" name="Line 71"/>
            <p:cNvSpPr>
              <a:spLocks noChangeShapeType="1"/>
            </p:cNvSpPr>
            <p:nvPr/>
          </p:nvSpPr>
          <p:spPr bwMode="auto">
            <a:xfrm flipV="1">
              <a:off x="3552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" name="Group 72"/>
            <p:cNvGrpSpPr>
              <a:grpSpLocks/>
            </p:cNvGrpSpPr>
            <p:nvPr/>
          </p:nvGrpSpPr>
          <p:grpSpPr bwMode="auto">
            <a:xfrm>
              <a:off x="3456" y="2064"/>
              <a:ext cx="96" cy="816"/>
              <a:chOff x="1848" y="1920"/>
              <a:chExt cx="96" cy="816"/>
            </a:xfrm>
          </p:grpSpPr>
          <p:sp>
            <p:nvSpPr>
              <p:cNvPr id="13385" name="Oval 73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86" name="Oval 74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87" name="Oval 75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88" name="Oval 76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4176" y="2064"/>
              <a:ext cx="96" cy="816"/>
              <a:chOff x="1848" y="1920"/>
              <a:chExt cx="96" cy="816"/>
            </a:xfrm>
          </p:grpSpPr>
          <p:sp>
            <p:nvSpPr>
              <p:cNvPr id="13391" name="Oval 79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92" name="Oval 80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93" name="Oval 81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394" name="Oval 82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3657600" y="4648200"/>
            <a:ext cx="1987550" cy="1628775"/>
            <a:chOff x="3840" y="1920"/>
            <a:chExt cx="1252" cy="1026"/>
          </a:xfrm>
        </p:grpSpPr>
        <p:sp>
          <p:nvSpPr>
            <p:cNvPr id="13397" name="Text Box 85"/>
            <p:cNvSpPr txBox="1">
              <a:spLocks noChangeArrowheads="1"/>
            </p:cNvSpPr>
            <p:nvPr/>
          </p:nvSpPr>
          <p:spPr bwMode="auto">
            <a:xfrm>
              <a:off x="4896" y="1920"/>
              <a:ext cx="196" cy="102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</p:txBody>
        </p:sp>
        <p:sp>
          <p:nvSpPr>
            <p:cNvPr id="13398" name="Text Box 86"/>
            <p:cNvSpPr txBox="1">
              <a:spLocks noChangeArrowheads="1"/>
            </p:cNvSpPr>
            <p:nvPr/>
          </p:nvSpPr>
          <p:spPr bwMode="auto">
            <a:xfrm>
              <a:off x="3840" y="1920"/>
              <a:ext cx="196" cy="102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d</a:t>
              </a:r>
            </a:p>
          </p:txBody>
        </p:sp>
        <p:sp>
          <p:nvSpPr>
            <p:cNvPr id="13399" name="Line 87"/>
            <p:cNvSpPr>
              <a:spLocks noChangeShapeType="1"/>
            </p:cNvSpPr>
            <p:nvPr/>
          </p:nvSpPr>
          <p:spPr bwMode="auto">
            <a:xfrm flipV="1">
              <a:off x="4176" y="235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00" name="Line 88"/>
            <p:cNvSpPr>
              <a:spLocks noChangeShapeType="1"/>
            </p:cNvSpPr>
            <p:nvPr/>
          </p:nvSpPr>
          <p:spPr bwMode="auto">
            <a:xfrm>
              <a:off x="4128" y="211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01" name="Line 89"/>
            <p:cNvSpPr>
              <a:spLocks noChangeShapeType="1"/>
            </p:cNvSpPr>
            <p:nvPr/>
          </p:nvSpPr>
          <p:spPr bwMode="auto">
            <a:xfrm flipV="1">
              <a:off x="4176" y="259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02" name="Line 90"/>
            <p:cNvSpPr>
              <a:spLocks noChangeShapeType="1"/>
            </p:cNvSpPr>
            <p:nvPr/>
          </p:nvSpPr>
          <p:spPr bwMode="auto">
            <a:xfrm flipV="1">
              <a:off x="4176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1" name="Group 91"/>
            <p:cNvGrpSpPr>
              <a:grpSpLocks/>
            </p:cNvGrpSpPr>
            <p:nvPr/>
          </p:nvGrpSpPr>
          <p:grpSpPr bwMode="auto">
            <a:xfrm>
              <a:off x="4080" y="2064"/>
              <a:ext cx="96" cy="816"/>
              <a:chOff x="1848" y="1920"/>
              <a:chExt cx="96" cy="816"/>
            </a:xfrm>
          </p:grpSpPr>
          <p:sp>
            <p:nvSpPr>
              <p:cNvPr id="13404" name="Oval 92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05" name="Oval 93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06" name="Oval 94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07" name="Oval 95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2" name="Group 96"/>
            <p:cNvGrpSpPr>
              <a:grpSpLocks/>
            </p:cNvGrpSpPr>
            <p:nvPr/>
          </p:nvGrpSpPr>
          <p:grpSpPr bwMode="auto">
            <a:xfrm>
              <a:off x="4800" y="2064"/>
              <a:ext cx="96" cy="816"/>
              <a:chOff x="1848" y="1920"/>
              <a:chExt cx="96" cy="816"/>
            </a:xfrm>
          </p:grpSpPr>
          <p:sp>
            <p:nvSpPr>
              <p:cNvPr id="13409" name="Oval 97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10" name="Oval 98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11" name="Oval 99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12" name="Oval 100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3" name="Group 135"/>
          <p:cNvGrpSpPr>
            <a:grpSpLocks/>
          </p:cNvGrpSpPr>
          <p:nvPr/>
        </p:nvGrpSpPr>
        <p:grpSpPr bwMode="auto">
          <a:xfrm>
            <a:off x="6629400" y="2590800"/>
            <a:ext cx="2044700" cy="1628775"/>
            <a:chOff x="2256" y="3024"/>
            <a:chExt cx="1288" cy="1026"/>
          </a:xfrm>
        </p:grpSpPr>
        <p:grpSp>
          <p:nvGrpSpPr>
            <p:cNvPr id="14" name="Group 120"/>
            <p:cNvGrpSpPr>
              <a:grpSpLocks/>
            </p:cNvGrpSpPr>
            <p:nvPr/>
          </p:nvGrpSpPr>
          <p:grpSpPr bwMode="auto">
            <a:xfrm>
              <a:off x="3240" y="3168"/>
              <a:ext cx="96" cy="816"/>
              <a:chOff x="1848" y="1920"/>
              <a:chExt cx="96" cy="816"/>
            </a:xfrm>
          </p:grpSpPr>
          <p:sp>
            <p:nvSpPr>
              <p:cNvPr id="13433" name="Oval 121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34" name="Oval 122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35" name="Oval 123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36" name="Oval 124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437" name="Text Box 125"/>
            <p:cNvSpPr txBox="1">
              <a:spLocks noChangeArrowheads="1"/>
            </p:cNvSpPr>
            <p:nvPr/>
          </p:nvSpPr>
          <p:spPr bwMode="auto">
            <a:xfrm>
              <a:off x="3348" y="3024"/>
              <a:ext cx="196" cy="102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</p:txBody>
        </p:sp>
        <p:sp>
          <p:nvSpPr>
            <p:cNvPr id="13438" name="Text Box 126"/>
            <p:cNvSpPr txBox="1">
              <a:spLocks noChangeArrowheads="1"/>
            </p:cNvSpPr>
            <p:nvPr/>
          </p:nvSpPr>
          <p:spPr bwMode="auto">
            <a:xfrm>
              <a:off x="2256" y="3024"/>
              <a:ext cx="196" cy="78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c</a:t>
              </a:r>
            </a:p>
          </p:txBody>
        </p:sp>
        <p:sp>
          <p:nvSpPr>
            <p:cNvPr id="13439" name="Line 127"/>
            <p:cNvSpPr>
              <a:spLocks noChangeShapeType="1"/>
            </p:cNvSpPr>
            <p:nvPr/>
          </p:nvSpPr>
          <p:spPr bwMode="auto">
            <a:xfrm flipV="1">
              <a:off x="2544" y="3216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40" name="Line 128"/>
            <p:cNvSpPr>
              <a:spLocks noChangeShapeType="1"/>
            </p:cNvSpPr>
            <p:nvPr/>
          </p:nvSpPr>
          <p:spPr bwMode="auto">
            <a:xfrm>
              <a:off x="2544" y="3216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41" name="Line 129"/>
            <p:cNvSpPr>
              <a:spLocks noChangeShapeType="1"/>
            </p:cNvSpPr>
            <p:nvPr/>
          </p:nvSpPr>
          <p:spPr bwMode="auto">
            <a:xfrm flipV="1">
              <a:off x="2544" y="3696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5" name="Group 130"/>
            <p:cNvGrpSpPr>
              <a:grpSpLocks/>
            </p:cNvGrpSpPr>
            <p:nvPr/>
          </p:nvGrpSpPr>
          <p:grpSpPr bwMode="auto">
            <a:xfrm>
              <a:off x="2476" y="3168"/>
              <a:ext cx="96" cy="576"/>
              <a:chOff x="1084" y="1920"/>
              <a:chExt cx="96" cy="576"/>
            </a:xfrm>
          </p:grpSpPr>
          <p:sp>
            <p:nvSpPr>
              <p:cNvPr id="13443" name="Oval 131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44" name="Oval 132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445" name="Oval 133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3446" name="Line 134"/>
            <p:cNvSpPr>
              <a:spLocks noChangeShapeType="1"/>
            </p:cNvSpPr>
            <p:nvPr/>
          </p:nvSpPr>
          <p:spPr bwMode="auto">
            <a:xfrm>
              <a:off x="2544" y="3216"/>
              <a:ext cx="672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3448" name="Text Box 136"/>
          <p:cNvSpPr txBox="1">
            <a:spLocks noChangeArrowheads="1"/>
          </p:cNvSpPr>
          <p:nvPr/>
        </p:nvSpPr>
        <p:spPr bwMode="auto">
          <a:xfrm>
            <a:off x="381000" y="4038600"/>
            <a:ext cx="17335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1-to-1, not onto</a:t>
            </a:r>
          </a:p>
        </p:txBody>
      </p:sp>
      <p:sp>
        <p:nvSpPr>
          <p:cNvPr id="13449" name="Text Box 137"/>
          <p:cNvSpPr txBox="1">
            <a:spLocks noChangeArrowheads="1"/>
          </p:cNvSpPr>
          <p:nvPr/>
        </p:nvSpPr>
        <p:spPr bwMode="auto">
          <a:xfrm>
            <a:off x="381000" y="6248400"/>
            <a:ext cx="17843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Onto, not 1-to-1</a:t>
            </a:r>
          </a:p>
        </p:txBody>
      </p:sp>
      <p:sp>
        <p:nvSpPr>
          <p:cNvPr id="13450" name="Text Box 138"/>
          <p:cNvSpPr txBox="1">
            <a:spLocks noChangeArrowheads="1"/>
          </p:cNvSpPr>
          <p:nvPr/>
        </p:nvSpPr>
        <p:spPr bwMode="auto">
          <a:xfrm>
            <a:off x="3429000" y="4114800"/>
            <a:ext cx="22669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Both 1-to-1 and onto</a:t>
            </a:r>
          </a:p>
        </p:txBody>
      </p:sp>
      <p:sp>
        <p:nvSpPr>
          <p:cNvPr id="13451" name="Text Box 139"/>
          <p:cNvSpPr txBox="1">
            <a:spLocks noChangeArrowheads="1"/>
          </p:cNvSpPr>
          <p:nvPr/>
        </p:nvSpPr>
        <p:spPr bwMode="auto">
          <a:xfrm>
            <a:off x="6699250" y="4114800"/>
            <a:ext cx="21272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Not a valid function</a:t>
            </a:r>
          </a:p>
        </p:txBody>
      </p:sp>
      <p:sp>
        <p:nvSpPr>
          <p:cNvPr id="13452" name="Text Box 140"/>
          <p:cNvSpPr txBox="1">
            <a:spLocks noChangeArrowheads="1"/>
          </p:cNvSpPr>
          <p:nvPr/>
        </p:nvSpPr>
        <p:spPr bwMode="auto">
          <a:xfrm>
            <a:off x="3454400" y="6248400"/>
            <a:ext cx="24828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Neither 1-to-1 nor onto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8" grpId="0"/>
      <p:bldP spid="13449" grpId="0"/>
      <p:bldP spid="13450" grpId="0"/>
      <p:bldP spid="13451" grpId="0"/>
      <p:bldP spid="134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152E-072A-4A06-9470-FEE33909E8E9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Bijections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>
                <a:ea typeface="굴림" charset="-127"/>
              </a:rPr>
              <a:t>Consider a function that is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both one-to-one and onto: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Such a function is a one-to-one correspondence, or a bijection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1524000"/>
            <a:ext cx="1987550" cy="1628775"/>
            <a:chOff x="3216" y="1920"/>
            <a:chExt cx="1252" cy="1026"/>
          </a:xfrm>
        </p:grpSpPr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4272" y="1920"/>
              <a:ext cx="196" cy="102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3216" y="1920"/>
              <a:ext cx="196" cy="102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d</a:t>
              </a: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 flipV="1">
              <a:off x="3552" y="2592"/>
              <a:ext cx="6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3504" y="2112"/>
              <a:ext cx="67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V="1">
              <a:off x="3552" y="2352"/>
              <a:ext cx="62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flipV="1">
              <a:off x="3552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456" y="2064"/>
              <a:ext cx="96" cy="816"/>
              <a:chOff x="1848" y="1920"/>
              <a:chExt cx="96" cy="816"/>
            </a:xfrm>
          </p:grpSpPr>
          <p:sp>
            <p:nvSpPr>
              <p:cNvPr id="17420" name="Oval 12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1" name="Oval 13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2" name="Oval 14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3" name="Oval 15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4176" y="2064"/>
              <a:ext cx="96" cy="816"/>
              <a:chOff x="1848" y="1920"/>
              <a:chExt cx="96" cy="816"/>
            </a:xfrm>
          </p:grpSpPr>
          <p:sp>
            <p:nvSpPr>
              <p:cNvPr id="17425" name="Oval 17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6" name="Oval 18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7" name="Oval 19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28" name="Oval 20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1D12-441D-4AE1-9685-82018B194BF3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Identity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A function such that the image and the pre-image are ALWAYS equal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f(x) = 1*x</a:t>
            </a:r>
          </a:p>
          <a:p>
            <a:r>
              <a:rPr lang="en-US" altLang="ko-KR">
                <a:ea typeface="굴림" charset="-127"/>
              </a:rPr>
              <a:t>f(x) = x + 0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The domain and the co-domain must be the same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54146-E89E-4F5D-9470-22C92D3533AE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Inverse functions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143000" y="2590800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5334000" y="2590800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38400" y="2209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>
                <a:ea typeface="굴림" charset="-127"/>
              </a:rPr>
              <a:t>R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>
                <a:ea typeface="굴림" charset="-127"/>
              </a:rPr>
              <a:t>R</a:t>
            </a:r>
          </a:p>
        </p:txBody>
      </p:sp>
      <p:sp>
        <p:nvSpPr>
          <p:cNvPr id="20487" name="Freeform 7"/>
          <p:cNvSpPr>
            <a:spLocks/>
          </p:cNvSpPr>
          <p:nvPr/>
        </p:nvSpPr>
        <p:spPr bwMode="auto">
          <a:xfrm>
            <a:off x="3657600" y="2578100"/>
            <a:ext cx="21336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371975" y="2170113"/>
            <a:ext cx="247650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f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2438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629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09800" y="4343400"/>
            <a:ext cx="5016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4.3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454775" y="4303713"/>
            <a:ext cx="501650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8.6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692525" y="1676400"/>
            <a:ext cx="148590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Let f(x) = 2*x</a:t>
            </a:r>
            <a:endParaRPr lang="en-US" altLang="ko-KR" b="1">
              <a:ea typeface="굴림" charset="-127"/>
            </a:endParaRPr>
          </a:p>
        </p:txBody>
      </p:sp>
      <p:sp>
        <p:nvSpPr>
          <p:cNvPr id="20503" name="Freeform 23"/>
          <p:cNvSpPr>
            <a:spLocks/>
          </p:cNvSpPr>
          <p:nvPr/>
        </p:nvSpPr>
        <p:spPr bwMode="auto">
          <a:xfrm>
            <a:off x="2590800" y="3886200"/>
            <a:ext cx="40386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0504" name="Freeform 24"/>
          <p:cNvSpPr>
            <a:spLocks/>
          </p:cNvSpPr>
          <p:nvPr/>
        </p:nvSpPr>
        <p:spPr bwMode="auto">
          <a:xfrm rot="10632437">
            <a:off x="3657600" y="2971800"/>
            <a:ext cx="20574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4503738" y="3352800"/>
            <a:ext cx="382587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f</a:t>
            </a:r>
            <a:r>
              <a:rPr lang="en-US" altLang="ko-KR" baseline="30000" dirty="0">
                <a:solidFill>
                  <a:srgbClr val="FF0000"/>
                </a:solidFill>
                <a:ea typeface="굴림" charset="-127"/>
              </a:rPr>
              <a:t>-1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4267200" y="3962400"/>
            <a:ext cx="7175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f(4.3)</a:t>
            </a:r>
          </a:p>
        </p:txBody>
      </p:sp>
      <p:sp>
        <p:nvSpPr>
          <p:cNvPr id="20508" name="Freeform 28"/>
          <p:cNvSpPr>
            <a:spLocks/>
          </p:cNvSpPr>
          <p:nvPr/>
        </p:nvSpPr>
        <p:spPr bwMode="auto">
          <a:xfrm rot="10660331">
            <a:off x="2590800" y="4267200"/>
            <a:ext cx="40386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4275138" y="4648200"/>
            <a:ext cx="852487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f</a:t>
            </a:r>
            <a:r>
              <a:rPr lang="en-US" altLang="ko-KR" baseline="30000">
                <a:solidFill>
                  <a:srgbClr val="FF0000"/>
                </a:solidFill>
                <a:ea typeface="굴림" charset="-127"/>
              </a:rPr>
              <a:t>-1</a:t>
            </a:r>
            <a:r>
              <a:rPr lang="en-US" altLang="ko-KR">
                <a:solidFill>
                  <a:srgbClr val="FF0000"/>
                </a:solidFill>
                <a:ea typeface="굴림" charset="-127"/>
              </a:rPr>
              <a:t>(8.6)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3729038" y="5791200"/>
            <a:ext cx="1798637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Then f</a:t>
            </a:r>
            <a:r>
              <a:rPr lang="en-US" altLang="ko-KR" baseline="30000">
                <a:ea typeface="굴림" charset="-127"/>
              </a:rPr>
              <a:t>-1</a:t>
            </a:r>
            <a:r>
              <a:rPr lang="en-US" altLang="ko-KR">
                <a:ea typeface="굴림" charset="-127"/>
              </a:rPr>
              <a:t>(x) = x/2</a:t>
            </a:r>
            <a:endParaRPr lang="en-US" altLang="ko-KR" b="1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/>
      <p:bldP spid="20490" grpId="0" animBg="1"/>
      <p:bldP spid="20491" grpId="0" animBg="1"/>
      <p:bldP spid="20492" grpId="0"/>
      <p:bldP spid="20493" grpId="0"/>
      <p:bldP spid="20503" grpId="0" animBg="1"/>
      <p:bldP spid="20504" grpId="0" animBg="1"/>
      <p:bldP spid="20506" grpId="0"/>
      <p:bldP spid="20507" grpId="0"/>
      <p:bldP spid="20508" grpId="0" animBg="1"/>
      <p:bldP spid="20509" grpId="0"/>
      <p:bldP spid="205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A7B4-2D7A-4DEC-B624-7687B8E9BA62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on inverse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84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Can we define the inverse of the following functions?</a:t>
            </a:r>
          </a:p>
          <a:p>
            <a:pPr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40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An inverse function can ONLY be done defined on a bijection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90600" y="2438400"/>
            <a:ext cx="2044700" cy="1628775"/>
            <a:chOff x="864" y="1776"/>
            <a:chExt cx="1288" cy="1026"/>
          </a:xfrm>
        </p:grpSpPr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1848" y="1920"/>
              <a:ext cx="96" cy="816"/>
              <a:chOff x="1848" y="1920"/>
              <a:chExt cx="96" cy="816"/>
            </a:xfrm>
          </p:grpSpPr>
          <p:sp>
            <p:nvSpPr>
              <p:cNvPr id="19492" name="Oval 36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93" name="Oval 37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94" name="Oval 38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95" name="Oval 39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1956" y="1776"/>
              <a:ext cx="196" cy="102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864" y="1776"/>
              <a:ext cx="196" cy="78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c</a:t>
              </a:r>
            </a:p>
          </p:txBody>
        </p:sp>
        <p:sp>
          <p:nvSpPr>
            <p:cNvPr id="19498" name="Line 42"/>
            <p:cNvSpPr>
              <a:spLocks noChangeShapeType="1"/>
            </p:cNvSpPr>
            <p:nvPr/>
          </p:nvSpPr>
          <p:spPr bwMode="auto">
            <a:xfrm>
              <a:off x="1152" y="220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99" name="Line 43"/>
            <p:cNvSpPr>
              <a:spLocks noChangeShapeType="1"/>
            </p:cNvSpPr>
            <p:nvPr/>
          </p:nvSpPr>
          <p:spPr bwMode="auto">
            <a:xfrm>
              <a:off x="1152" y="196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00" name="Line 44"/>
            <p:cNvSpPr>
              <a:spLocks noChangeShapeType="1"/>
            </p:cNvSpPr>
            <p:nvPr/>
          </p:nvSpPr>
          <p:spPr bwMode="auto">
            <a:xfrm flipV="1">
              <a:off x="1152" y="196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1084" y="1920"/>
              <a:ext cx="96" cy="576"/>
              <a:chOff x="1084" y="1920"/>
              <a:chExt cx="96" cy="576"/>
            </a:xfrm>
          </p:grpSpPr>
          <p:sp>
            <p:nvSpPr>
              <p:cNvPr id="19502" name="Oval 46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03" name="Oval 47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04" name="Oval 48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5638800" y="2438400"/>
            <a:ext cx="2044700" cy="1628775"/>
            <a:chOff x="1680" y="1872"/>
            <a:chExt cx="1288" cy="1026"/>
          </a:xfrm>
        </p:grpSpPr>
        <p:sp>
          <p:nvSpPr>
            <p:cNvPr id="19506" name="Oval 50"/>
            <p:cNvSpPr>
              <a:spLocks noChangeArrowheads="1"/>
            </p:cNvSpPr>
            <p:nvPr/>
          </p:nvSpPr>
          <p:spPr bwMode="auto">
            <a:xfrm>
              <a:off x="2664" y="201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07" name="Oval 51"/>
            <p:cNvSpPr>
              <a:spLocks noChangeArrowheads="1"/>
            </p:cNvSpPr>
            <p:nvPr/>
          </p:nvSpPr>
          <p:spPr bwMode="auto">
            <a:xfrm>
              <a:off x="2664" y="225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08" name="Oval 52"/>
            <p:cNvSpPr>
              <a:spLocks noChangeArrowheads="1"/>
            </p:cNvSpPr>
            <p:nvPr/>
          </p:nvSpPr>
          <p:spPr bwMode="auto">
            <a:xfrm>
              <a:off x="266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772" y="1872"/>
              <a:ext cx="196" cy="78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1680" y="1872"/>
              <a:ext cx="196" cy="102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d</a:t>
              </a:r>
            </a:p>
          </p:txBody>
        </p:sp>
        <p:sp>
          <p:nvSpPr>
            <p:cNvPr id="19511" name="Line 55"/>
            <p:cNvSpPr>
              <a:spLocks noChangeShapeType="1"/>
            </p:cNvSpPr>
            <p:nvPr/>
          </p:nvSpPr>
          <p:spPr bwMode="auto">
            <a:xfrm flipV="1">
              <a:off x="1968" y="2064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12" name="Line 56"/>
            <p:cNvSpPr>
              <a:spLocks noChangeShapeType="1"/>
            </p:cNvSpPr>
            <p:nvPr/>
          </p:nvSpPr>
          <p:spPr bwMode="auto">
            <a:xfrm>
              <a:off x="1968" y="2064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13" name="Line 57"/>
            <p:cNvSpPr>
              <a:spLocks noChangeShapeType="1"/>
            </p:cNvSpPr>
            <p:nvPr/>
          </p:nvSpPr>
          <p:spPr bwMode="auto">
            <a:xfrm flipV="1">
              <a:off x="1968" y="254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514" name="Line 58"/>
            <p:cNvSpPr>
              <a:spLocks noChangeShapeType="1"/>
            </p:cNvSpPr>
            <p:nvPr/>
          </p:nvSpPr>
          <p:spPr bwMode="auto">
            <a:xfrm flipV="1">
              <a:off x="1968" y="2304"/>
              <a:ext cx="72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1920" y="2016"/>
              <a:ext cx="96" cy="816"/>
              <a:chOff x="1848" y="1920"/>
              <a:chExt cx="96" cy="816"/>
            </a:xfrm>
          </p:grpSpPr>
          <p:sp>
            <p:nvSpPr>
              <p:cNvPr id="19516" name="Oval 60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17" name="Oval 61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18" name="Oval 62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19" name="Oval 63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9520" name="Text Box 64"/>
          <p:cNvSpPr txBox="1">
            <a:spLocks noChangeArrowheads="1"/>
          </p:cNvSpPr>
          <p:nvPr/>
        </p:nvSpPr>
        <p:spPr bwMode="auto">
          <a:xfrm>
            <a:off x="1066800" y="4191000"/>
            <a:ext cx="1614488" cy="64135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What is f</a:t>
            </a:r>
            <a:r>
              <a:rPr lang="en-US" altLang="ko-KR" baseline="30000">
                <a:ea typeface="굴림" charset="-127"/>
              </a:rPr>
              <a:t>-1</a:t>
            </a:r>
            <a:r>
              <a:rPr lang="en-US" altLang="ko-KR">
                <a:ea typeface="굴림" charset="-127"/>
              </a:rPr>
              <a:t>(2)?</a:t>
            </a:r>
          </a:p>
          <a:p>
            <a:pPr algn="ctr"/>
            <a:r>
              <a:rPr lang="en-US" altLang="ko-KR">
                <a:ea typeface="굴림" charset="-127"/>
              </a:rPr>
              <a:t>Not onto!</a:t>
            </a:r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5867400" y="4191000"/>
            <a:ext cx="1614488" cy="64135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What is f</a:t>
            </a:r>
            <a:r>
              <a:rPr lang="en-US" altLang="ko-KR" baseline="30000">
                <a:ea typeface="굴림" charset="-127"/>
              </a:rPr>
              <a:t>-1</a:t>
            </a:r>
            <a:r>
              <a:rPr lang="en-US" altLang="ko-KR">
                <a:ea typeface="굴림" charset="-127"/>
              </a:rPr>
              <a:t>(2)?</a:t>
            </a:r>
          </a:p>
          <a:p>
            <a:pPr algn="ctr"/>
            <a:r>
              <a:rPr lang="en-US" altLang="ko-KR">
                <a:ea typeface="굴림" charset="-127"/>
              </a:rPr>
              <a:t>Not 1-to-1!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0" grpId="0"/>
      <p:bldP spid="195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D345-7697-4FCE-9E2A-0A9AFB8FF2FB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Compositions of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Let (f ○ g)(x) = f(g(x))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Let f(x) = 2x+3		Let g(x) = 3x+2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g(1) = 5, f(5) = 13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Thus, (f ○ g)(1) = f(g(1)) =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4B977-CFDF-4EB2-9D3E-8CCBBDEF29D4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Compositions of functions</a:t>
            </a: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228600" y="25908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6553200" y="26670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5" name="Freeform 7"/>
          <p:cNvSpPr>
            <a:spLocks/>
          </p:cNvSpPr>
          <p:nvPr/>
        </p:nvSpPr>
        <p:spPr bwMode="auto">
          <a:xfrm>
            <a:off x="2438400" y="3048000"/>
            <a:ext cx="1066800" cy="2413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787650" y="2667000"/>
            <a:ext cx="3111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g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4495800" y="4114800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2" name="Freeform 14"/>
          <p:cNvSpPr>
            <a:spLocks/>
          </p:cNvSpPr>
          <p:nvPr/>
        </p:nvSpPr>
        <p:spPr bwMode="auto">
          <a:xfrm>
            <a:off x="1371600" y="3733800"/>
            <a:ext cx="32004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3429000" y="26670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49" name="Freeform 21"/>
          <p:cNvSpPr>
            <a:spLocks/>
          </p:cNvSpPr>
          <p:nvPr/>
        </p:nvSpPr>
        <p:spPr bwMode="auto">
          <a:xfrm>
            <a:off x="5638800" y="3048000"/>
            <a:ext cx="1066800" cy="2413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6019800" y="2667000"/>
            <a:ext cx="2476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f</a:t>
            </a:r>
          </a:p>
        </p:txBody>
      </p:sp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7772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58" name="Freeform 30"/>
          <p:cNvSpPr>
            <a:spLocks/>
          </p:cNvSpPr>
          <p:nvPr/>
        </p:nvSpPr>
        <p:spPr bwMode="auto">
          <a:xfrm>
            <a:off x="4648200" y="3810000"/>
            <a:ext cx="32004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59" name="Freeform 31"/>
          <p:cNvSpPr>
            <a:spLocks/>
          </p:cNvSpPr>
          <p:nvPr/>
        </p:nvSpPr>
        <p:spPr bwMode="auto">
          <a:xfrm>
            <a:off x="1752600" y="2133600"/>
            <a:ext cx="5638800" cy="546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4038600" y="1752600"/>
            <a:ext cx="639763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f ○ g</a:t>
            </a:r>
          </a:p>
        </p:txBody>
      </p:sp>
      <p:sp>
        <p:nvSpPr>
          <p:cNvPr id="22563" name="Freeform 35"/>
          <p:cNvSpPr>
            <a:spLocks/>
          </p:cNvSpPr>
          <p:nvPr/>
        </p:nvSpPr>
        <p:spPr bwMode="auto">
          <a:xfrm>
            <a:off x="1371600" y="4114800"/>
            <a:ext cx="64008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16" y="384"/>
              </a:cxn>
              <a:cxn ang="0">
                <a:pos x="4032" y="96"/>
              </a:cxn>
            </a:cxnLst>
            <a:rect l="0" t="0" r="r" b="b"/>
            <a:pathLst>
              <a:path w="4032" h="400">
                <a:moveTo>
                  <a:pt x="0" y="0"/>
                </a:moveTo>
                <a:cubicBezTo>
                  <a:pt x="672" y="184"/>
                  <a:pt x="1344" y="368"/>
                  <a:pt x="2016" y="384"/>
                </a:cubicBezTo>
                <a:cubicBezTo>
                  <a:pt x="2688" y="400"/>
                  <a:pt x="3568" y="184"/>
                  <a:pt x="4032" y="9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1295400" y="4038600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2603500" y="3352800"/>
            <a:ext cx="5905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g(a)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5899150" y="3429000"/>
            <a:ext cx="5270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f(a)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4114800" y="5257800"/>
            <a:ext cx="1071563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(f ○ g)(a)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4267200" y="4267200"/>
            <a:ext cx="5905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g(a)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7893050" y="4038600"/>
            <a:ext cx="8064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f(g(a))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990600" y="3962400"/>
            <a:ext cx="3111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a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1219200" y="2209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>
                <a:ea typeface="굴림" charset="-127"/>
              </a:rPr>
              <a:t>A</a:t>
            </a: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4343400" y="2286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>
                <a:ea typeface="굴림" charset="-127"/>
              </a:rPr>
              <a:t>B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7467600" y="2286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>
                <a:ea typeface="굴림" charset="-127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  <p:bldP spid="22536" grpId="0"/>
      <p:bldP spid="22538" grpId="0" animBg="1"/>
      <p:bldP spid="22542" grpId="0" animBg="1"/>
      <p:bldP spid="22549" grpId="0" animBg="1"/>
      <p:bldP spid="22555" grpId="0"/>
      <p:bldP spid="22557" grpId="0" animBg="1"/>
      <p:bldP spid="22558" grpId="0" animBg="1"/>
      <p:bldP spid="22559" grpId="0" animBg="1"/>
      <p:bldP spid="22560" grpId="0"/>
      <p:bldP spid="22563" grpId="0" animBg="1"/>
      <p:bldP spid="22537" grpId="0" animBg="1"/>
      <p:bldP spid="22564" grpId="0"/>
      <p:bldP spid="22565" grpId="0"/>
      <p:bldP spid="22566" grpId="0"/>
      <p:bldP spid="22567" grpId="0"/>
      <p:bldP spid="22568" grpId="0"/>
      <p:bldP spid="225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8A35-B7D9-41BC-9188-955CD2BD772A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Compositions of functions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28600" y="25908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6553200" y="26670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7" name="Freeform 5"/>
          <p:cNvSpPr>
            <a:spLocks/>
          </p:cNvSpPr>
          <p:nvPr/>
        </p:nvSpPr>
        <p:spPr bwMode="auto">
          <a:xfrm>
            <a:off x="2438400" y="3048000"/>
            <a:ext cx="1066800" cy="2413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787650" y="2667000"/>
            <a:ext cx="3111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g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495800" y="4114800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0" name="Freeform 8"/>
          <p:cNvSpPr>
            <a:spLocks/>
          </p:cNvSpPr>
          <p:nvPr/>
        </p:nvSpPr>
        <p:spPr bwMode="auto">
          <a:xfrm>
            <a:off x="1371600" y="3733800"/>
            <a:ext cx="32004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3429000" y="26670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2" name="Freeform 10"/>
          <p:cNvSpPr>
            <a:spLocks/>
          </p:cNvSpPr>
          <p:nvPr/>
        </p:nvSpPr>
        <p:spPr bwMode="auto">
          <a:xfrm>
            <a:off x="5638800" y="3048000"/>
            <a:ext cx="1066800" cy="2413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019800" y="2667000"/>
            <a:ext cx="2476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f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7772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5" name="Freeform 13"/>
          <p:cNvSpPr>
            <a:spLocks/>
          </p:cNvSpPr>
          <p:nvPr/>
        </p:nvSpPr>
        <p:spPr bwMode="auto">
          <a:xfrm>
            <a:off x="4648200" y="3810000"/>
            <a:ext cx="32004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3566" name="Freeform 14"/>
          <p:cNvSpPr>
            <a:spLocks/>
          </p:cNvSpPr>
          <p:nvPr/>
        </p:nvSpPr>
        <p:spPr bwMode="auto">
          <a:xfrm>
            <a:off x="1752600" y="2133600"/>
            <a:ext cx="5638800" cy="546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4038600" y="1752600"/>
            <a:ext cx="639763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f ○ g</a:t>
            </a:r>
          </a:p>
        </p:txBody>
      </p:sp>
      <p:sp>
        <p:nvSpPr>
          <p:cNvPr id="23568" name="Freeform 16"/>
          <p:cNvSpPr>
            <a:spLocks/>
          </p:cNvSpPr>
          <p:nvPr/>
        </p:nvSpPr>
        <p:spPr bwMode="auto">
          <a:xfrm>
            <a:off x="1371600" y="4114800"/>
            <a:ext cx="64008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16" y="384"/>
              </a:cxn>
              <a:cxn ang="0">
                <a:pos x="4032" y="96"/>
              </a:cxn>
            </a:cxnLst>
            <a:rect l="0" t="0" r="r" b="b"/>
            <a:pathLst>
              <a:path w="4032" h="400">
                <a:moveTo>
                  <a:pt x="0" y="0"/>
                </a:moveTo>
                <a:cubicBezTo>
                  <a:pt x="672" y="184"/>
                  <a:pt x="1344" y="368"/>
                  <a:pt x="2016" y="384"/>
                </a:cubicBezTo>
                <a:cubicBezTo>
                  <a:pt x="2688" y="400"/>
                  <a:pt x="3568" y="184"/>
                  <a:pt x="4032" y="9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1295400" y="4038600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2603500" y="3352800"/>
            <a:ext cx="5905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g(1)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899150" y="3429000"/>
            <a:ext cx="5270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f(5)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114800" y="5257800"/>
            <a:ext cx="1071563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(f ○ g)(1)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4137025" y="4267200"/>
            <a:ext cx="85090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g(1)=5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7620000" y="3733800"/>
            <a:ext cx="119380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f(g(1))=13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990600" y="3962400"/>
            <a:ext cx="3111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1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1219200" y="2209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>
                <a:ea typeface="굴림" charset="-127"/>
              </a:rPr>
              <a:t>R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4343400" y="2286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>
                <a:ea typeface="굴림" charset="-127"/>
              </a:rPr>
              <a:t>R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7467600" y="2286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>
                <a:ea typeface="굴림" charset="-127"/>
              </a:rPr>
              <a:t>R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1497013" y="1527175"/>
            <a:ext cx="5891212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ea typeface="굴림" charset="-127"/>
              </a:rPr>
              <a:t>Let f(x) = 2x+3		Let g(x) = 3x+2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39775" y="5946775"/>
            <a:ext cx="37496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ea typeface="굴림" charset="-127"/>
              </a:rPr>
              <a:t>f(g(x)) = 2(3x+2)+3 = 6x+7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/>
      <p:bldP spid="23559" grpId="0" animBg="1"/>
      <p:bldP spid="23560" grpId="0" animBg="1"/>
      <p:bldP spid="23562" grpId="0" animBg="1"/>
      <p:bldP spid="23563" grpId="0"/>
      <p:bldP spid="23564" grpId="0" animBg="1"/>
      <p:bldP spid="23565" grpId="0" animBg="1"/>
      <p:bldP spid="23566" grpId="0" animBg="1"/>
      <p:bldP spid="23567" grpId="0"/>
      <p:bldP spid="23568" grpId="0" animBg="1"/>
      <p:bldP spid="23569" grpId="0" animBg="1"/>
      <p:bldP spid="23570" grpId="0"/>
      <p:bldP spid="23571" grpId="0"/>
      <p:bldP spid="23572" grpId="0"/>
      <p:bldP spid="23573" grpId="0"/>
      <p:bldP spid="23574" grpId="0"/>
      <p:bldP spid="23575" grpId="0"/>
      <p:bldP spid="235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A35B-E18F-4B73-9B23-B5F5B062CF74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Compositions of functions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ko-KR" dirty="0">
                <a:ea typeface="굴림" charset="-127"/>
              </a:rPr>
              <a:t>Does f(g(x)) = g(f(x))?</a:t>
            </a:r>
          </a:p>
          <a:p>
            <a:pPr>
              <a:buFontTx/>
              <a:buNone/>
            </a:pPr>
            <a:endParaRPr lang="en-US" altLang="ko-KR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>
                <a:ea typeface="굴림" charset="-127"/>
              </a:rPr>
              <a:t>Let f(x) = 2x+3			Let g(x) = 3x+2</a:t>
            </a:r>
          </a:p>
          <a:p>
            <a:pPr>
              <a:buFontTx/>
              <a:buNone/>
            </a:pPr>
            <a:endParaRPr lang="en-US" altLang="ko-KR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>
                <a:ea typeface="굴림" charset="-127"/>
              </a:rPr>
              <a:t>f(g(x)) = 2(3x+2)+3 = 6x+7</a:t>
            </a:r>
          </a:p>
          <a:p>
            <a:pPr>
              <a:buFontTx/>
              <a:buNone/>
            </a:pPr>
            <a:r>
              <a:rPr lang="en-US" altLang="ko-KR" dirty="0">
                <a:ea typeface="굴림" charset="-127"/>
              </a:rPr>
              <a:t>g(f(x)) = 3(2x+3)+2 = 6x+11</a:t>
            </a:r>
          </a:p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>
                <a:ea typeface="굴림" charset="-127"/>
              </a:rPr>
              <a:t>Function composition is not commutative!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4357141" y="3429000"/>
            <a:ext cx="1143000" cy="12192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500141" y="3733800"/>
            <a:ext cx="1808163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2800">
                <a:solidFill>
                  <a:srgbClr val="FF0000"/>
                </a:solidFill>
                <a:ea typeface="굴림" charset="-127"/>
              </a:rPr>
              <a:t>Not equal!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animBg="1"/>
      <p:bldP spid="24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03B6-ADCA-46B6-B9B2-AC23006E9AD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Definition of a function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A function takes an element from a set and maps it to a UNIQUE element in another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3A3F-4E67-4651-9A55-BCF51FF3BF17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Graphs of functions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3962400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962400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305300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305300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4648200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4648200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4991100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4991100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3962400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3962400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4305300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4305300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4" name="Oval 16"/>
          <p:cNvSpPr>
            <a:spLocks noChangeArrowheads="1"/>
          </p:cNvSpPr>
          <p:nvPr/>
        </p:nvSpPr>
        <p:spPr bwMode="auto">
          <a:xfrm>
            <a:off x="4648200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>
            <a:off x="4648200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4991100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7" name="Oval 19"/>
          <p:cNvSpPr>
            <a:spLocks noChangeArrowheads="1"/>
          </p:cNvSpPr>
          <p:nvPr/>
        </p:nvSpPr>
        <p:spPr bwMode="auto">
          <a:xfrm>
            <a:off x="4991100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8" name="Oval 20"/>
          <p:cNvSpPr>
            <a:spLocks noChangeArrowheads="1"/>
          </p:cNvSpPr>
          <p:nvPr/>
        </p:nvSpPr>
        <p:spPr bwMode="auto">
          <a:xfrm>
            <a:off x="3962400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09" name="Oval 21"/>
          <p:cNvSpPr>
            <a:spLocks noChangeArrowheads="1"/>
          </p:cNvSpPr>
          <p:nvPr/>
        </p:nvSpPr>
        <p:spPr bwMode="auto">
          <a:xfrm>
            <a:off x="3962400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0" name="Oval 22"/>
          <p:cNvSpPr>
            <a:spLocks noChangeArrowheads="1"/>
          </p:cNvSpPr>
          <p:nvPr/>
        </p:nvSpPr>
        <p:spPr bwMode="auto">
          <a:xfrm>
            <a:off x="4305300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1" name="Oval 23"/>
          <p:cNvSpPr>
            <a:spLocks noChangeArrowheads="1"/>
          </p:cNvSpPr>
          <p:nvPr/>
        </p:nvSpPr>
        <p:spPr bwMode="auto">
          <a:xfrm>
            <a:off x="4305300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2" name="Oval 24"/>
          <p:cNvSpPr>
            <a:spLocks noChangeArrowheads="1"/>
          </p:cNvSpPr>
          <p:nvPr/>
        </p:nvSpPr>
        <p:spPr bwMode="auto">
          <a:xfrm>
            <a:off x="4648200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3" name="Oval 25"/>
          <p:cNvSpPr>
            <a:spLocks noChangeArrowheads="1"/>
          </p:cNvSpPr>
          <p:nvPr/>
        </p:nvSpPr>
        <p:spPr bwMode="auto">
          <a:xfrm>
            <a:off x="4648200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4" name="Oval 26"/>
          <p:cNvSpPr>
            <a:spLocks noChangeArrowheads="1"/>
          </p:cNvSpPr>
          <p:nvPr/>
        </p:nvSpPr>
        <p:spPr bwMode="auto">
          <a:xfrm>
            <a:off x="4991100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5" name="Oval 27"/>
          <p:cNvSpPr>
            <a:spLocks noChangeArrowheads="1"/>
          </p:cNvSpPr>
          <p:nvPr/>
        </p:nvSpPr>
        <p:spPr bwMode="auto">
          <a:xfrm>
            <a:off x="4991100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6" name="Oval 28"/>
          <p:cNvSpPr>
            <a:spLocks noChangeArrowheads="1"/>
          </p:cNvSpPr>
          <p:nvPr/>
        </p:nvSpPr>
        <p:spPr bwMode="auto">
          <a:xfrm>
            <a:off x="3962400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7" name="Oval 29"/>
          <p:cNvSpPr>
            <a:spLocks noChangeArrowheads="1"/>
          </p:cNvSpPr>
          <p:nvPr/>
        </p:nvSpPr>
        <p:spPr bwMode="auto">
          <a:xfrm>
            <a:off x="3962400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>
            <a:off x="4305300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19" name="Oval 31"/>
          <p:cNvSpPr>
            <a:spLocks noChangeArrowheads="1"/>
          </p:cNvSpPr>
          <p:nvPr/>
        </p:nvSpPr>
        <p:spPr bwMode="auto">
          <a:xfrm>
            <a:off x="4305300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0" name="Oval 32"/>
          <p:cNvSpPr>
            <a:spLocks noChangeArrowheads="1"/>
          </p:cNvSpPr>
          <p:nvPr/>
        </p:nvSpPr>
        <p:spPr bwMode="auto">
          <a:xfrm>
            <a:off x="4648200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1" name="Oval 33"/>
          <p:cNvSpPr>
            <a:spLocks noChangeArrowheads="1"/>
          </p:cNvSpPr>
          <p:nvPr/>
        </p:nvSpPr>
        <p:spPr bwMode="auto">
          <a:xfrm>
            <a:off x="4648200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2" name="Oval 34"/>
          <p:cNvSpPr>
            <a:spLocks noChangeArrowheads="1"/>
          </p:cNvSpPr>
          <p:nvPr/>
        </p:nvSpPr>
        <p:spPr bwMode="auto">
          <a:xfrm>
            <a:off x="4991100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3" name="Oval 35"/>
          <p:cNvSpPr>
            <a:spLocks noChangeArrowheads="1"/>
          </p:cNvSpPr>
          <p:nvPr/>
        </p:nvSpPr>
        <p:spPr bwMode="auto">
          <a:xfrm>
            <a:off x="4991100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6" name="Oval 38"/>
          <p:cNvSpPr>
            <a:spLocks noChangeArrowheads="1"/>
          </p:cNvSpPr>
          <p:nvPr/>
        </p:nvSpPr>
        <p:spPr bwMode="auto">
          <a:xfrm>
            <a:off x="2933700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7" name="Oval 39"/>
          <p:cNvSpPr>
            <a:spLocks noChangeArrowheads="1"/>
          </p:cNvSpPr>
          <p:nvPr/>
        </p:nvSpPr>
        <p:spPr bwMode="auto">
          <a:xfrm>
            <a:off x="2933700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8" name="Oval 40"/>
          <p:cNvSpPr>
            <a:spLocks noChangeArrowheads="1"/>
          </p:cNvSpPr>
          <p:nvPr/>
        </p:nvSpPr>
        <p:spPr bwMode="auto">
          <a:xfrm>
            <a:off x="3276600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29" name="Oval 41"/>
          <p:cNvSpPr>
            <a:spLocks noChangeArrowheads="1"/>
          </p:cNvSpPr>
          <p:nvPr/>
        </p:nvSpPr>
        <p:spPr bwMode="auto">
          <a:xfrm>
            <a:off x="3276600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0" name="Oval 42"/>
          <p:cNvSpPr>
            <a:spLocks noChangeArrowheads="1"/>
          </p:cNvSpPr>
          <p:nvPr/>
        </p:nvSpPr>
        <p:spPr bwMode="auto">
          <a:xfrm>
            <a:off x="3619500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1" name="Oval 43"/>
          <p:cNvSpPr>
            <a:spLocks noChangeArrowheads="1"/>
          </p:cNvSpPr>
          <p:nvPr/>
        </p:nvSpPr>
        <p:spPr bwMode="auto">
          <a:xfrm>
            <a:off x="3619500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4" name="Oval 46"/>
          <p:cNvSpPr>
            <a:spLocks noChangeArrowheads="1"/>
          </p:cNvSpPr>
          <p:nvPr/>
        </p:nvSpPr>
        <p:spPr bwMode="auto">
          <a:xfrm>
            <a:off x="2933700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5" name="Oval 47"/>
          <p:cNvSpPr>
            <a:spLocks noChangeArrowheads="1"/>
          </p:cNvSpPr>
          <p:nvPr/>
        </p:nvSpPr>
        <p:spPr bwMode="auto">
          <a:xfrm>
            <a:off x="2933700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6" name="Oval 48"/>
          <p:cNvSpPr>
            <a:spLocks noChangeArrowheads="1"/>
          </p:cNvSpPr>
          <p:nvPr/>
        </p:nvSpPr>
        <p:spPr bwMode="auto">
          <a:xfrm>
            <a:off x="3276600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7" name="Oval 49"/>
          <p:cNvSpPr>
            <a:spLocks noChangeArrowheads="1"/>
          </p:cNvSpPr>
          <p:nvPr/>
        </p:nvSpPr>
        <p:spPr bwMode="auto">
          <a:xfrm>
            <a:off x="3276600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8" name="Oval 50"/>
          <p:cNvSpPr>
            <a:spLocks noChangeArrowheads="1"/>
          </p:cNvSpPr>
          <p:nvPr/>
        </p:nvSpPr>
        <p:spPr bwMode="auto">
          <a:xfrm>
            <a:off x="3619500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39" name="Oval 51"/>
          <p:cNvSpPr>
            <a:spLocks noChangeArrowheads="1"/>
          </p:cNvSpPr>
          <p:nvPr/>
        </p:nvSpPr>
        <p:spPr bwMode="auto">
          <a:xfrm>
            <a:off x="3619500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2" name="Oval 54"/>
          <p:cNvSpPr>
            <a:spLocks noChangeArrowheads="1"/>
          </p:cNvSpPr>
          <p:nvPr/>
        </p:nvSpPr>
        <p:spPr bwMode="auto">
          <a:xfrm>
            <a:off x="2933700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3" name="Oval 55"/>
          <p:cNvSpPr>
            <a:spLocks noChangeArrowheads="1"/>
          </p:cNvSpPr>
          <p:nvPr/>
        </p:nvSpPr>
        <p:spPr bwMode="auto">
          <a:xfrm>
            <a:off x="2933700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4" name="Oval 56"/>
          <p:cNvSpPr>
            <a:spLocks noChangeArrowheads="1"/>
          </p:cNvSpPr>
          <p:nvPr/>
        </p:nvSpPr>
        <p:spPr bwMode="auto">
          <a:xfrm>
            <a:off x="3276600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5" name="Oval 57"/>
          <p:cNvSpPr>
            <a:spLocks noChangeArrowheads="1"/>
          </p:cNvSpPr>
          <p:nvPr/>
        </p:nvSpPr>
        <p:spPr bwMode="auto">
          <a:xfrm>
            <a:off x="3276600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6" name="Oval 58"/>
          <p:cNvSpPr>
            <a:spLocks noChangeArrowheads="1"/>
          </p:cNvSpPr>
          <p:nvPr/>
        </p:nvSpPr>
        <p:spPr bwMode="auto">
          <a:xfrm>
            <a:off x="3619500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47" name="Oval 59"/>
          <p:cNvSpPr>
            <a:spLocks noChangeArrowheads="1"/>
          </p:cNvSpPr>
          <p:nvPr/>
        </p:nvSpPr>
        <p:spPr bwMode="auto">
          <a:xfrm>
            <a:off x="3619500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0" name="Oval 62"/>
          <p:cNvSpPr>
            <a:spLocks noChangeArrowheads="1"/>
          </p:cNvSpPr>
          <p:nvPr/>
        </p:nvSpPr>
        <p:spPr bwMode="auto">
          <a:xfrm>
            <a:off x="2933700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1" name="Oval 63"/>
          <p:cNvSpPr>
            <a:spLocks noChangeArrowheads="1"/>
          </p:cNvSpPr>
          <p:nvPr/>
        </p:nvSpPr>
        <p:spPr bwMode="auto">
          <a:xfrm>
            <a:off x="2933700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2" name="Oval 64"/>
          <p:cNvSpPr>
            <a:spLocks noChangeArrowheads="1"/>
          </p:cNvSpPr>
          <p:nvPr/>
        </p:nvSpPr>
        <p:spPr bwMode="auto">
          <a:xfrm>
            <a:off x="3276600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3" name="Oval 65"/>
          <p:cNvSpPr>
            <a:spLocks noChangeArrowheads="1"/>
          </p:cNvSpPr>
          <p:nvPr/>
        </p:nvSpPr>
        <p:spPr bwMode="auto">
          <a:xfrm>
            <a:off x="3276600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4" name="Oval 66"/>
          <p:cNvSpPr>
            <a:spLocks noChangeArrowheads="1"/>
          </p:cNvSpPr>
          <p:nvPr/>
        </p:nvSpPr>
        <p:spPr bwMode="auto">
          <a:xfrm>
            <a:off x="3619500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5" name="Oval 67"/>
          <p:cNvSpPr>
            <a:spLocks noChangeArrowheads="1"/>
          </p:cNvSpPr>
          <p:nvPr/>
        </p:nvSpPr>
        <p:spPr bwMode="auto">
          <a:xfrm>
            <a:off x="3619500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6" name="Oval 68"/>
          <p:cNvSpPr>
            <a:spLocks noChangeArrowheads="1"/>
          </p:cNvSpPr>
          <p:nvPr/>
        </p:nvSpPr>
        <p:spPr bwMode="auto">
          <a:xfrm>
            <a:off x="6704013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7" name="Oval 69"/>
          <p:cNvSpPr>
            <a:spLocks noChangeArrowheads="1"/>
          </p:cNvSpPr>
          <p:nvPr/>
        </p:nvSpPr>
        <p:spPr bwMode="auto">
          <a:xfrm>
            <a:off x="6704013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8" name="Oval 70"/>
          <p:cNvSpPr>
            <a:spLocks noChangeArrowheads="1"/>
          </p:cNvSpPr>
          <p:nvPr/>
        </p:nvSpPr>
        <p:spPr bwMode="auto">
          <a:xfrm>
            <a:off x="7046913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59" name="Oval 71"/>
          <p:cNvSpPr>
            <a:spLocks noChangeArrowheads="1"/>
          </p:cNvSpPr>
          <p:nvPr/>
        </p:nvSpPr>
        <p:spPr bwMode="auto">
          <a:xfrm>
            <a:off x="7046913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60" name="Oval 72"/>
          <p:cNvSpPr>
            <a:spLocks noChangeArrowheads="1"/>
          </p:cNvSpPr>
          <p:nvPr/>
        </p:nvSpPr>
        <p:spPr bwMode="auto">
          <a:xfrm>
            <a:off x="7389813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61" name="Oval 73"/>
          <p:cNvSpPr>
            <a:spLocks noChangeArrowheads="1"/>
          </p:cNvSpPr>
          <p:nvPr/>
        </p:nvSpPr>
        <p:spPr bwMode="auto">
          <a:xfrm>
            <a:off x="7389813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62" name="Oval 74"/>
          <p:cNvSpPr>
            <a:spLocks noChangeArrowheads="1"/>
          </p:cNvSpPr>
          <p:nvPr/>
        </p:nvSpPr>
        <p:spPr bwMode="auto">
          <a:xfrm>
            <a:off x="7732713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63" name="Oval 75"/>
          <p:cNvSpPr>
            <a:spLocks noChangeArrowheads="1"/>
          </p:cNvSpPr>
          <p:nvPr/>
        </p:nvSpPr>
        <p:spPr bwMode="auto">
          <a:xfrm>
            <a:off x="7732713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64" name="Oval 76"/>
          <p:cNvSpPr>
            <a:spLocks noChangeArrowheads="1"/>
          </p:cNvSpPr>
          <p:nvPr/>
        </p:nvSpPr>
        <p:spPr bwMode="auto">
          <a:xfrm>
            <a:off x="6704013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65" name="Oval 77"/>
          <p:cNvSpPr>
            <a:spLocks noChangeArrowheads="1"/>
          </p:cNvSpPr>
          <p:nvPr/>
        </p:nvSpPr>
        <p:spPr bwMode="auto">
          <a:xfrm>
            <a:off x="6704013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66" name="Oval 78"/>
          <p:cNvSpPr>
            <a:spLocks noChangeArrowheads="1"/>
          </p:cNvSpPr>
          <p:nvPr/>
        </p:nvSpPr>
        <p:spPr bwMode="auto">
          <a:xfrm>
            <a:off x="7046913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67" name="Oval 79"/>
          <p:cNvSpPr>
            <a:spLocks noChangeArrowheads="1"/>
          </p:cNvSpPr>
          <p:nvPr/>
        </p:nvSpPr>
        <p:spPr bwMode="auto">
          <a:xfrm>
            <a:off x="7046913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68" name="Oval 80"/>
          <p:cNvSpPr>
            <a:spLocks noChangeArrowheads="1"/>
          </p:cNvSpPr>
          <p:nvPr/>
        </p:nvSpPr>
        <p:spPr bwMode="auto">
          <a:xfrm>
            <a:off x="7389813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69" name="Oval 81"/>
          <p:cNvSpPr>
            <a:spLocks noChangeArrowheads="1"/>
          </p:cNvSpPr>
          <p:nvPr/>
        </p:nvSpPr>
        <p:spPr bwMode="auto">
          <a:xfrm>
            <a:off x="7389813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70" name="Oval 82"/>
          <p:cNvSpPr>
            <a:spLocks noChangeArrowheads="1"/>
          </p:cNvSpPr>
          <p:nvPr/>
        </p:nvSpPr>
        <p:spPr bwMode="auto">
          <a:xfrm>
            <a:off x="7732713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71" name="Oval 83"/>
          <p:cNvSpPr>
            <a:spLocks noChangeArrowheads="1"/>
          </p:cNvSpPr>
          <p:nvPr/>
        </p:nvSpPr>
        <p:spPr bwMode="auto">
          <a:xfrm>
            <a:off x="7732713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72" name="Oval 84"/>
          <p:cNvSpPr>
            <a:spLocks noChangeArrowheads="1"/>
          </p:cNvSpPr>
          <p:nvPr/>
        </p:nvSpPr>
        <p:spPr bwMode="auto">
          <a:xfrm>
            <a:off x="6704013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73" name="Oval 85"/>
          <p:cNvSpPr>
            <a:spLocks noChangeArrowheads="1"/>
          </p:cNvSpPr>
          <p:nvPr/>
        </p:nvSpPr>
        <p:spPr bwMode="auto">
          <a:xfrm>
            <a:off x="6704013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74" name="Oval 86"/>
          <p:cNvSpPr>
            <a:spLocks noChangeArrowheads="1"/>
          </p:cNvSpPr>
          <p:nvPr/>
        </p:nvSpPr>
        <p:spPr bwMode="auto">
          <a:xfrm>
            <a:off x="7046913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75" name="Oval 87"/>
          <p:cNvSpPr>
            <a:spLocks noChangeArrowheads="1"/>
          </p:cNvSpPr>
          <p:nvPr/>
        </p:nvSpPr>
        <p:spPr bwMode="auto">
          <a:xfrm>
            <a:off x="7046913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76" name="Oval 88"/>
          <p:cNvSpPr>
            <a:spLocks noChangeArrowheads="1"/>
          </p:cNvSpPr>
          <p:nvPr/>
        </p:nvSpPr>
        <p:spPr bwMode="auto">
          <a:xfrm>
            <a:off x="7389813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77" name="Oval 89"/>
          <p:cNvSpPr>
            <a:spLocks noChangeArrowheads="1"/>
          </p:cNvSpPr>
          <p:nvPr/>
        </p:nvSpPr>
        <p:spPr bwMode="auto">
          <a:xfrm>
            <a:off x="7389813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78" name="Oval 90"/>
          <p:cNvSpPr>
            <a:spLocks noChangeArrowheads="1"/>
          </p:cNvSpPr>
          <p:nvPr/>
        </p:nvSpPr>
        <p:spPr bwMode="auto">
          <a:xfrm>
            <a:off x="7732713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79" name="Oval 91"/>
          <p:cNvSpPr>
            <a:spLocks noChangeArrowheads="1"/>
          </p:cNvSpPr>
          <p:nvPr/>
        </p:nvSpPr>
        <p:spPr bwMode="auto">
          <a:xfrm>
            <a:off x="7732713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80" name="Oval 92"/>
          <p:cNvSpPr>
            <a:spLocks noChangeArrowheads="1"/>
          </p:cNvSpPr>
          <p:nvPr/>
        </p:nvSpPr>
        <p:spPr bwMode="auto">
          <a:xfrm>
            <a:off x="6704013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81" name="Oval 93"/>
          <p:cNvSpPr>
            <a:spLocks noChangeArrowheads="1"/>
          </p:cNvSpPr>
          <p:nvPr/>
        </p:nvSpPr>
        <p:spPr bwMode="auto">
          <a:xfrm>
            <a:off x="6704013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82" name="Oval 94"/>
          <p:cNvSpPr>
            <a:spLocks noChangeArrowheads="1"/>
          </p:cNvSpPr>
          <p:nvPr/>
        </p:nvSpPr>
        <p:spPr bwMode="auto">
          <a:xfrm>
            <a:off x="7046913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83" name="Oval 95"/>
          <p:cNvSpPr>
            <a:spLocks noChangeArrowheads="1"/>
          </p:cNvSpPr>
          <p:nvPr/>
        </p:nvSpPr>
        <p:spPr bwMode="auto">
          <a:xfrm>
            <a:off x="7046913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84" name="Oval 96"/>
          <p:cNvSpPr>
            <a:spLocks noChangeArrowheads="1"/>
          </p:cNvSpPr>
          <p:nvPr/>
        </p:nvSpPr>
        <p:spPr bwMode="auto">
          <a:xfrm>
            <a:off x="7389813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85" name="Oval 97"/>
          <p:cNvSpPr>
            <a:spLocks noChangeArrowheads="1"/>
          </p:cNvSpPr>
          <p:nvPr/>
        </p:nvSpPr>
        <p:spPr bwMode="auto">
          <a:xfrm>
            <a:off x="7389813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86" name="Oval 98"/>
          <p:cNvSpPr>
            <a:spLocks noChangeArrowheads="1"/>
          </p:cNvSpPr>
          <p:nvPr/>
        </p:nvSpPr>
        <p:spPr bwMode="auto">
          <a:xfrm>
            <a:off x="7732713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87" name="Oval 99"/>
          <p:cNvSpPr>
            <a:spLocks noChangeArrowheads="1"/>
          </p:cNvSpPr>
          <p:nvPr/>
        </p:nvSpPr>
        <p:spPr bwMode="auto">
          <a:xfrm>
            <a:off x="7732713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88" name="Oval 100"/>
          <p:cNvSpPr>
            <a:spLocks noChangeArrowheads="1"/>
          </p:cNvSpPr>
          <p:nvPr/>
        </p:nvSpPr>
        <p:spPr bwMode="auto">
          <a:xfrm>
            <a:off x="5334000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89" name="Oval 101"/>
          <p:cNvSpPr>
            <a:spLocks noChangeArrowheads="1"/>
          </p:cNvSpPr>
          <p:nvPr/>
        </p:nvSpPr>
        <p:spPr bwMode="auto">
          <a:xfrm>
            <a:off x="5334000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90" name="Oval 102"/>
          <p:cNvSpPr>
            <a:spLocks noChangeArrowheads="1"/>
          </p:cNvSpPr>
          <p:nvPr/>
        </p:nvSpPr>
        <p:spPr bwMode="auto">
          <a:xfrm>
            <a:off x="5675313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91" name="Oval 103"/>
          <p:cNvSpPr>
            <a:spLocks noChangeArrowheads="1"/>
          </p:cNvSpPr>
          <p:nvPr/>
        </p:nvSpPr>
        <p:spPr bwMode="auto">
          <a:xfrm>
            <a:off x="5675313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92" name="Oval 104"/>
          <p:cNvSpPr>
            <a:spLocks noChangeArrowheads="1"/>
          </p:cNvSpPr>
          <p:nvPr/>
        </p:nvSpPr>
        <p:spPr bwMode="auto">
          <a:xfrm>
            <a:off x="6018213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93" name="Oval 105"/>
          <p:cNvSpPr>
            <a:spLocks noChangeArrowheads="1"/>
          </p:cNvSpPr>
          <p:nvPr/>
        </p:nvSpPr>
        <p:spPr bwMode="auto">
          <a:xfrm>
            <a:off x="6018213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94" name="Oval 106"/>
          <p:cNvSpPr>
            <a:spLocks noChangeArrowheads="1"/>
          </p:cNvSpPr>
          <p:nvPr/>
        </p:nvSpPr>
        <p:spPr bwMode="auto">
          <a:xfrm>
            <a:off x="6361113" y="2681288"/>
            <a:ext cx="114300" cy="115887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95" name="Oval 107"/>
          <p:cNvSpPr>
            <a:spLocks noChangeArrowheads="1"/>
          </p:cNvSpPr>
          <p:nvPr/>
        </p:nvSpPr>
        <p:spPr bwMode="auto">
          <a:xfrm>
            <a:off x="6361113" y="23383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96" name="Oval 108"/>
          <p:cNvSpPr>
            <a:spLocks noChangeArrowheads="1"/>
          </p:cNvSpPr>
          <p:nvPr/>
        </p:nvSpPr>
        <p:spPr bwMode="auto">
          <a:xfrm>
            <a:off x="5334000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97" name="Oval 109"/>
          <p:cNvSpPr>
            <a:spLocks noChangeArrowheads="1"/>
          </p:cNvSpPr>
          <p:nvPr/>
        </p:nvSpPr>
        <p:spPr bwMode="auto">
          <a:xfrm>
            <a:off x="5334000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98" name="Oval 110"/>
          <p:cNvSpPr>
            <a:spLocks noChangeArrowheads="1"/>
          </p:cNvSpPr>
          <p:nvPr/>
        </p:nvSpPr>
        <p:spPr bwMode="auto">
          <a:xfrm>
            <a:off x="5675313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599" name="Oval 111"/>
          <p:cNvSpPr>
            <a:spLocks noChangeArrowheads="1"/>
          </p:cNvSpPr>
          <p:nvPr/>
        </p:nvSpPr>
        <p:spPr bwMode="auto">
          <a:xfrm>
            <a:off x="5675313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00" name="Oval 112"/>
          <p:cNvSpPr>
            <a:spLocks noChangeArrowheads="1"/>
          </p:cNvSpPr>
          <p:nvPr/>
        </p:nvSpPr>
        <p:spPr bwMode="auto">
          <a:xfrm>
            <a:off x="6018213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01" name="Oval 113"/>
          <p:cNvSpPr>
            <a:spLocks noChangeArrowheads="1"/>
          </p:cNvSpPr>
          <p:nvPr/>
        </p:nvSpPr>
        <p:spPr bwMode="auto">
          <a:xfrm>
            <a:off x="6018213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02" name="Oval 114"/>
          <p:cNvSpPr>
            <a:spLocks noChangeArrowheads="1"/>
          </p:cNvSpPr>
          <p:nvPr/>
        </p:nvSpPr>
        <p:spPr bwMode="auto">
          <a:xfrm>
            <a:off x="6361113" y="19954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03" name="Oval 115"/>
          <p:cNvSpPr>
            <a:spLocks noChangeArrowheads="1"/>
          </p:cNvSpPr>
          <p:nvPr/>
        </p:nvSpPr>
        <p:spPr bwMode="auto">
          <a:xfrm>
            <a:off x="6361113" y="1652588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04" name="Oval 116"/>
          <p:cNvSpPr>
            <a:spLocks noChangeArrowheads="1"/>
          </p:cNvSpPr>
          <p:nvPr/>
        </p:nvSpPr>
        <p:spPr bwMode="auto">
          <a:xfrm>
            <a:off x="5334000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05" name="Oval 117"/>
          <p:cNvSpPr>
            <a:spLocks noChangeArrowheads="1"/>
          </p:cNvSpPr>
          <p:nvPr/>
        </p:nvSpPr>
        <p:spPr bwMode="auto">
          <a:xfrm>
            <a:off x="5334000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06" name="Oval 118"/>
          <p:cNvSpPr>
            <a:spLocks noChangeArrowheads="1"/>
          </p:cNvSpPr>
          <p:nvPr/>
        </p:nvSpPr>
        <p:spPr bwMode="auto">
          <a:xfrm>
            <a:off x="5675313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07" name="Oval 119"/>
          <p:cNvSpPr>
            <a:spLocks noChangeArrowheads="1"/>
          </p:cNvSpPr>
          <p:nvPr/>
        </p:nvSpPr>
        <p:spPr bwMode="auto">
          <a:xfrm>
            <a:off x="5675313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08" name="Oval 120"/>
          <p:cNvSpPr>
            <a:spLocks noChangeArrowheads="1"/>
          </p:cNvSpPr>
          <p:nvPr/>
        </p:nvSpPr>
        <p:spPr bwMode="auto">
          <a:xfrm>
            <a:off x="6018213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09" name="Oval 121"/>
          <p:cNvSpPr>
            <a:spLocks noChangeArrowheads="1"/>
          </p:cNvSpPr>
          <p:nvPr/>
        </p:nvSpPr>
        <p:spPr bwMode="auto">
          <a:xfrm>
            <a:off x="6018213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10" name="Oval 122"/>
          <p:cNvSpPr>
            <a:spLocks noChangeArrowheads="1"/>
          </p:cNvSpPr>
          <p:nvPr/>
        </p:nvSpPr>
        <p:spPr bwMode="auto">
          <a:xfrm>
            <a:off x="6361113" y="40544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11" name="Oval 123"/>
          <p:cNvSpPr>
            <a:spLocks noChangeArrowheads="1"/>
          </p:cNvSpPr>
          <p:nvPr/>
        </p:nvSpPr>
        <p:spPr bwMode="auto">
          <a:xfrm>
            <a:off x="6361113" y="37115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12" name="Oval 124"/>
          <p:cNvSpPr>
            <a:spLocks noChangeArrowheads="1"/>
          </p:cNvSpPr>
          <p:nvPr/>
        </p:nvSpPr>
        <p:spPr bwMode="auto">
          <a:xfrm>
            <a:off x="5334000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13" name="Oval 125"/>
          <p:cNvSpPr>
            <a:spLocks noChangeArrowheads="1"/>
          </p:cNvSpPr>
          <p:nvPr/>
        </p:nvSpPr>
        <p:spPr bwMode="auto">
          <a:xfrm>
            <a:off x="5334000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14" name="Oval 126"/>
          <p:cNvSpPr>
            <a:spLocks noChangeArrowheads="1"/>
          </p:cNvSpPr>
          <p:nvPr/>
        </p:nvSpPr>
        <p:spPr bwMode="auto">
          <a:xfrm>
            <a:off x="5675313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15" name="Oval 127"/>
          <p:cNvSpPr>
            <a:spLocks noChangeArrowheads="1"/>
          </p:cNvSpPr>
          <p:nvPr/>
        </p:nvSpPr>
        <p:spPr bwMode="auto">
          <a:xfrm>
            <a:off x="5675313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16" name="Oval 128"/>
          <p:cNvSpPr>
            <a:spLocks noChangeArrowheads="1"/>
          </p:cNvSpPr>
          <p:nvPr/>
        </p:nvSpPr>
        <p:spPr bwMode="auto">
          <a:xfrm>
            <a:off x="6018213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17" name="Oval 129"/>
          <p:cNvSpPr>
            <a:spLocks noChangeArrowheads="1"/>
          </p:cNvSpPr>
          <p:nvPr/>
        </p:nvSpPr>
        <p:spPr bwMode="auto">
          <a:xfrm>
            <a:off x="6018213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18" name="Oval 130"/>
          <p:cNvSpPr>
            <a:spLocks noChangeArrowheads="1"/>
          </p:cNvSpPr>
          <p:nvPr/>
        </p:nvSpPr>
        <p:spPr bwMode="auto">
          <a:xfrm>
            <a:off x="6361113" y="33686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19" name="Oval 131"/>
          <p:cNvSpPr>
            <a:spLocks noChangeArrowheads="1"/>
          </p:cNvSpPr>
          <p:nvPr/>
        </p:nvSpPr>
        <p:spPr bwMode="auto">
          <a:xfrm>
            <a:off x="6361113" y="30257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20" name="Oval 132"/>
          <p:cNvSpPr>
            <a:spLocks noChangeArrowheads="1"/>
          </p:cNvSpPr>
          <p:nvPr/>
        </p:nvSpPr>
        <p:spPr bwMode="auto">
          <a:xfrm>
            <a:off x="3962400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21" name="Oval 133"/>
          <p:cNvSpPr>
            <a:spLocks noChangeArrowheads="1"/>
          </p:cNvSpPr>
          <p:nvPr/>
        </p:nvSpPr>
        <p:spPr bwMode="auto">
          <a:xfrm>
            <a:off x="3962400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22" name="Oval 134"/>
          <p:cNvSpPr>
            <a:spLocks noChangeArrowheads="1"/>
          </p:cNvSpPr>
          <p:nvPr/>
        </p:nvSpPr>
        <p:spPr bwMode="auto">
          <a:xfrm>
            <a:off x="4305300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23" name="Oval 135"/>
          <p:cNvSpPr>
            <a:spLocks noChangeArrowheads="1"/>
          </p:cNvSpPr>
          <p:nvPr/>
        </p:nvSpPr>
        <p:spPr bwMode="auto">
          <a:xfrm>
            <a:off x="4305300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24" name="Oval 136"/>
          <p:cNvSpPr>
            <a:spLocks noChangeArrowheads="1"/>
          </p:cNvSpPr>
          <p:nvPr/>
        </p:nvSpPr>
        <p:spPr bwMode="auto">
          <a:xfrm>
            <a:off x="4648200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25" name="Oval 137"/>
          <p:cNvSpPr>
            <a:spLocks noChangeArrowheads="1"/>
          </p:cNvSpPr>
          <p:nvPr/>
        </p:nvSpPr>
        <p:spPr bwMode="auto">
          <a:xfrm>
            <a:off x="4648200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26" name="Oval 138"/>
          <p:cNvSpPr>
            <a:spLocks noChangeArrowheads="1"/>
          </p:cNvSpPr>
          <p:nvPr/>
        </p:nvSpPr>
        <p:spPr bwMode="auto">
          <a:xfrm>
            <a:off x="4991100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27" name="Oval 139"/>
          <p:cNvSpPr>
            <a:spLocks noChangeArrowheads="1"/>
          </p:cNvSpPr>
          <p:nvPr/>
        </p:nvSpPr>
        <p:spPr bwMode="auto">
          <a:xfrm>
            <a:off x="4991100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28" name="Oval 140"/>
          <p:cNvSpPr>
            <a:spLocks noChangeArrowheads="1"/>
          </p:cNvSpPr>
          <p:nvPr/>
        </p:nvSpPr>
        <p:spPr bwMode="auto">
          <a:xfrm>
            <a:off x="3962400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29" name="Oval 141"/>
          <p:cNvSpPr>
            <a:spLocks noChangeArrowheads="1"/>
          </p:cNvSpPr>
          <p:nvPr/>
        </p:nvSpPr>
        <p:spPr bwMode="auto">
          <a:xfrm>
            <a:off x="3962400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30" name="Oval 142"/>
          <p:cNvSpPr>
            <a:spLocks noChangeArrowheads="1"/>
          </p:cNvSpPr>
          <p:nvPr/>
        </p:nvSpPr>
        <p:spPr bwMode="auto">
          <a:xfrm>
            <a:off x="4305300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31" name="Oval 143"/>
          <p:cNvSpPr>
            <a:spLocks noChangeArrowheads="1"/>
          </p:cNvSpPr>
          <p:nvPr/>
        </p:nvSpPr>
        <p:spPr bwMode="auto">
          <a:xfrm>
            <a:off x="4305300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32" name="Oval 144"/>
          <p:cNvSpPr>
            <a:spLocks noChangeArrowheads="1"/>
          </p:cNvSpPr>
          <p:nvPr/>
        </p:nvSpPr>
        <p:spPr bwMode="auto">
          <a:xfrm>
            <a:off x="4648200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33" name="Oval 145"/>
          <p:cNvSpPr>
            <a:spLocks noChangeArrowheads="1"/>
          </p:cNvSpPr>
          <p:nvPr/>
        </p:nvSpPr>
        <p:spPr bwMode="auto">
          <a:xfrm>
            <a:off x="4648200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34" name="Oval 146"/>
          <p:cNvSpPr>
            <a:spLocks noChangeArrowheads="1"/>
          </p:cNvSpPr>
          <p:nvPr/>
        </p:nvSpPr>
        <p:spPr bwMode="auto">
          <a:xfrm>
            <a:off x="4991100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35" name="Oval 147"/>
          <p:cNvSpPr>
            <a:spLocks noChangeArrowheads="1"/>
          </p:cNvSpPr>
          <p:nvPr/>
        </p:nvSpPr>
        <p:spPr bwMode="auto">
          <a:xfrm>
            <a:off x="4991100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37" name="Oval 149"/>
          <p:cNvSpPr>
            <a:spLocks noChangeArrowheads="1"/>
          </p:cNvSpPr>
          <p:nvPr/>
        </p:nvSpPr>
        <p:spPr bwMode="auto">
          <a:xfrm>
            <a:off x="3962400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39" name="Oval 151"/>
          <p:cNvSpPr>
            <a:spLocks noChangeArrowheads="1"/>
          </p:cNvSpPr>
          <p:nvPr/>
        </p:nvSpPr>
        <p:spPr bwMode="auto">
          <a:xfrm>
            <a:off x="4305300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41" name="Oval 153"/>
          <p:cNvSpPr>
            <a:spLocks noChangeArrowheads="1"/>
          </p:cNvSpPr>
          <p:nvPr/>
        </p:nvSpPr>
        <p:spPr bwMode="auto">
          <a:xfrm>
            <a:off x="4648200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43" name="Oval 155"/>
          <p:cNvSpPr>
            <a:spLocks noChangeArrowheads="1"/>
          </p:cNvSpPr>
          <p:nvPr/>
        </p:nvSpPr>
        <p:spPr bwMode="auto">
          <a:xfrm>
            <a:off x="4991100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44" name="Oval 156"/>
          <p:cNvSpPr>
            <a:spLocks noChangeArrowheads="1"/>
          </p:cNvSpPr>
          <p:nvPr/>
        </p:nvSpPr>
        <p:spPr bwMode="auto">
          <a:xfrm>
            <a:off x="3962400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45" name="Oval 157"/>
          <p:cNvSpPr>
            <a:spLocks noChangeArrowheads="1"/>
          </p:cNvSpPr>
          <p:nvPr/>
        </p:nvSpPr>
        <p:spPr bwMode="auto">
          <a:xfrm>
            <a:off x="3962400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46" name="Oval 158"/>
          <p:cNvSpPr>
            <a:spLocks noChangeArrowheads="1"/>
          </p:cNvSpPr>
          <p:nvPr/>
        </p:nvSpPr>
        <p:spPr bwMode="auto">
          <a:xfrm>
            <a:off x="4305300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47" name="Oval 159"/>
          <p:cNvSpPr>
            <a:spLocks noChangeArrowheads="1"/>
          </p:cNvSpPr>
          <p:nvPr/>
        </p:nvSpPr>
        <p:spPr bwMode="auto">
          <a:xfrm>
            <a:off x="4305300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48" name="Oval 160"/>
          <p:cNvSpPr>
            <a:spLocks noChangeArrowheads="1"/>
          </p:cNvSpPr>
          <p:nvPr/>
        </p:nvSpPr>
        <p:spPr bwMode="auto">
          <a:xfrm>
            <a:off x="4648200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49" name="Oval 161"/>
          <p:cNvSpPr>
            <a:spLocks noChangeArrowheads="1"/>
          </p:cNvSpPr>
          <p:nvPr/>
        </p:nvSpPr>
        <p:spPr bwMode="auto">
          <a:xfrm>
            <a:off x="4648200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50" name="Oval 162"/>
          <p:cNvSpPr>
            <a:spLocks noChangeArrowheads="1"/>
          </p:cNvSpPr>
          <p:nvPr/>
        </p:nvSpPr>
        <p:spPr bwMode="auto">
          <a:xfrm>
            <a:off x="4991100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51" name="Oval 163"/>
          <p:cNvSpPr>
            <a:spLocks noChangeArrowheads="1"/>
          </p:cNvSpPr>
          <p:nvPr/>
        </p:nvSpPr>
        <p:spPr bwMode="auto">
          <a:xfrm>
            <a:off x="4991100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54" name="Oval 166"/>
          <p:cNvSpPr>
            <a:spLocks noChangeArrowheads="1"/>
          </p:cNvSpPr>
          <p:nvPr/>
        </p:nvSpPr>
        <p:spPr bwMode="auto">
          <a:xfrm>
            <a:off x="2933700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55" name="Oval 167"/>
          <p:cNvSpPr>
            <a:spLocks noChangeArrowheads="1"/>
          </p:cNvSpPr>
          <p:nvPr/>
        </p:nvSpPr>
        <p:spPr bwMode="auto">
          <a:xfrm>
            <a:off x="2933700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56" name="Oval 168"/>
          <p:cNvSpPr>
            <a:spLocks noChangeArrowheads="1"/>
          </p:cNvSpPr>
          <p:nvPr/>
        </p:nvSpPr>
        <p:spPr bwMode="auto">
          <a:xfrm>
            <a:off x="3276600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57" name="Oval 169"/>
          <p:cNvSpPr>
            <a:spLocks noChangeArrowheads="1"/>
          </p:cNvSpPr>
          <p:nvPr/>
        </p:nvSpPr>
        <p:spPr bwMode="auto">
          <a:xfrm>
            <a:off x="3276600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58" name="Oval 170"/>
          <p:cNvSpPr>
            <a:spLocks noChangeArrowheads="1"/>
          </p:cNvSpPr>
          <p:nvPr/>
        </p:nvSpPr>
        <p:spPr bwMode="auto">
          <a:xfrm>
            <a:off x="3619500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59" name="Oval 171"/>
          <p:cNvSpPr>
            <a:spLocks noChangeArrowheads="1"/>
          </p:cNvSpPr>
          <p:nvPr/>
        </p:nvSpPr>
        <p:spPr bwMode="auto">
          <a:xfrm>
            <a:off x="3619500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62" name="Oval 174"/>
          <p:cNvSpPr>
            <a:spLocks noChangeArrowheads="1"/>
          </p:cNvSpPr>
          <p:nvPr/>
        </p:nvSpPr>
        <p:spPr bwMode="auto">
          <a:xfrm>
            <a:off x="2933700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63" name="Oval 175"/>
          <p:cNvSpPr>
            <a:spLocks noChangeArrowheads="1"/>
          </p:cNvSpPr>
          <p:nvPr/>
        </p:nvSpPr>
        <p:spPr bwMode="auto">
          <a:xfrm>
            <a:off x="2933700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64" name="Oval 176"/>
          <p:cNvSpPr>
            <a:spLocks noChangeArrowheads="1"/>
          </p:cNvSpPr>
          <p:nvPr/>
        </p:nvSpPr>
        <p:spPr bwMode="auto">
          <a:xfrm>
            <a:off x="3276600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65" name="Oval 177"/>
          <p:cNvSpPr>
            <a:spLocks noChangeArrowheads="1"/>
          </p:cNvSpPr>
          <p:nvPr/>
        </p:nvSpPr>
        <p:spPr bwMode="auto">
          <a:xfrm>
            <a:off x="3276600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66" name="Oval 178"/>
          <p:cNvSpPr>
            <a:spLocks noChangeArrowheads="1"/>
          </p:cNvSpPr>
          <p:nvPr/>
        </p:nvSpPr>
        <p:spPr bwMode="auto">
          <a:xfrm>
            <a:off x="3619500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67" name="Oval 179"/>
          <p:cNvSpPr>
            <a:spLocks noChangeArrowheads="1"/>
          </p:cNvSpPr>
          <p:nvPr/>
        </p:nvSpPr>
        <p:spPr bwMode="auto">
          <a:xfrm>
            <a:off x="3619500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71" name="Oval 183"/>
          <p:cNvSpPr>
            <a:spLocks noChangeArrowheads="1"/>
          </p:cNvSpPr>
          <p:nvPr/>
        </p:nvSpPr>
        <p:spPr bwMode="auto">
          <a:xfrm>
            <a:off x="2933700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73" name="Oval 185"/>
          <p:cNvSpPr>
            <a:spLocks noChangeArrowheads="1"/>
          </p:cNvSpPr>
          <p:nvPr/>
        </p:nvSpPr>
        <p:spPr bwMode="auto">
          <a:xfrm>
            <a:off x="3276600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75" name="Oval 187"/>
          <p:cNvSpPr>
            <a:spLocks noChangeArrowheads="1"/>
          </p:cNvSpPr>
          <p:nvPr/>
        </p:nvSpPr>
        <p:spPr bwMode="auto">
          <a:xfrm>
            <a:off x="3619500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78" name="Oval 190"/>
          <p:cNvSpPr>
            <a:spLocks noChangeArrowheads="1"/>
          </p:cNvSpPr>
          <p:nvPr/>
        </p:nvSpPr>
        <p:spPr bwMode="auto">
          <a:xfrm>
            <a:off x="2933700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79" name="Oval 191"/>
          <p:cNvSpPr>
            <a:spLocks noChangeArrowheads="1"/>
          </p:cNvSpPr>
          <p:nvPr/>
        </p:nvSpPr>
        <p:spPr bwMode="auto">
          <a:xfrm>
            <a:off x="2933700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80" name="Oval 192"/>
          <p:cNvSpPr>
            <a:spLocks noChangeArrowheads="1"/>
          </p:cNvSpPr>
          <p:nvPr/>
        </p:nvSpPr>
        <p:spPr bwMode="auto">
          <a:xfrm>
            <a:off x="3276600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81" name="Oval 193"/>
          <p:cNvSpPr>
            <a:spLocks noChangeArrowheads="1"/>
          </p:cNvSpPr>
          <p:nvPr/>
        </p:nvSpPr>
        <p:spPr bwMode="auto">
          <a:xfrm>
            <a:off x="3276600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82" name="Oval 194"/>
          <p:cNvSpPr>
            <a:spLocks noChangeArrowheads="1"/>
          </p:cNvSpPr>
          <p:nvPr/>
        </p:nvSpPr>
        <p:spPr bwMode="auto">
          <a:xfrm>
            <a:off x="3619500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83" name="Oval 195"/>
          <p:cNvSpPr>
            <a:spLocks noChangeArrowheads="1"/>
          </p:cNvSpPr>
          <p:nvPr/>
        </p:nvSpPr>
        <p:spPr bwMode="auto">
          <a:xfrm>
            <a:off x="3619500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84" name="Oval 196"/>
          <p:cNvSpPr>
            <a:spLocks noChangeArrowheads="1"/>
          </p:cNvSpPr>
          <p:nvPr/>
        </p:nvSpPr>
        <p:spPr bwMode="auto">
          <a:xfrm>
            <a:off x="6704013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85" name="Oval 197"/>
          <p:cNvSpPr>
            <a:spLocks noChangeArrowheads="1"/>
          </p:cNvSpPr>
          <p:nvPr/>
        </p:nvSpPr>
        <p:spPr bwMode="auto">
          <a:xfrm>
            <a:off x="6704013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86" name="Oval 198"/>
          <p:cNvSpPr>
            <a:spLocks noChangeArrowheads="1"/>
          </p:cNvSpPr>
          <p:nvPr/>
        </p:nvSpPr>
        <p:spPr bwMode="auto">
          <a:xfrm>
            <a:off x="7046913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87" name="Oval 199"/>
          <p:cNvSpPr>
            <a:spLocks noChangeArrowheads="1"/>
          </p:cNvSpPr>
          <p:nvPr/>
        </p:nvSpPr>
        <p:spPr bwMode="auto">
          <a:xfrm>
            <a:off x="7046913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88" name="Oval 200"/>
          <p:cNvSpPr>
            <a:spLocks noChangeArrowheads="1"/>
          </p:cNvSpPr>
          <p:nvPr/>
        </p:nvSpPr>
        <p:spPr bwMode="auto">
          <a:xfrm>
            <a:off x="7389813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89" name="Oval 201"/>
          <p:cNvSpPr>
            <a:spLocks noChangeArrowheads="1"/>
          </p:cNvSpPr>
          <p:nvPr/>
        </p:nvSpPr>
        <p:spPr bwMode="auto">
          <a:xfrm>
            <a:off x="7389813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90" name="Oval 202"/>
          <p:cNvSpPr>
            <a:spLocks noChangeArrowheads="1"/>
          </p:cNvSpPr>
          <p:nvPr/>
        </p:nvSpPr>
        <p:spPr bwMode="auto">
          <a:xfrm>
            <a:off x="7732713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91" name="Oval 203"/>
          <p:cNvSpPr>
            <a:spLocks noChangeArrowheads="1"/>
          </p:cNvSpPr>
          <p:nvPr/>
        </p:nvSpPr>
        <p:spPr bwMode="auto">
          <a:xfrm>
            <a:off x="7732713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92" name="Oval 204"/>
          <p:cNvSpPr>
            <a:spLocks noChangeArrowheads="1"/>
          </p:cNvSpPr>
          <p:nvPr/>
        </p:nvSpPr>
        <p:spPr bwMode="auto">
          <a:xfrm>
            <a:off x="6704013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93" name="Oval 205"/>
          <p:cNvSpPr>
            <a:spLocks noChangeArrowheads="1"/>
          </p:cNvSpPr>
          <p:nvPr/>
        </p:nvSpPr>
        <p:spPr bwMode="auto">
          <a:xfrm>
            <a:off x="6704013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94" name="Oval 206"/>
          <p:cNvSpPr>
            <a:spLocks noChangeArrowheads="1"/>
          </p:cNvSpPr>
          <p:nvPr/>
        </p:nvSpPr>
        <p:spPr bwMode="auto">
          <a:xfrm>
            <a:off x="7046913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95" name="Oval 207"/>
          <p:cNvSpPr>
            <a:spLocks noChangeArrowheads="1"/>
          </p:cNvSpPr>
          <p:nvPr/>
        </p:nvSpPr>
        <p:spPr bwMode="auto">
          <a:xfrm>
            <a:off x="7046913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96" name="Oval 208"/>
          <p:cNvSpPr>
            <a:spLocks noChangeArrowheads="1"/>
          </p:cNvSpPr>
          <p:nvPr/>
        </p:nvSpPr>
        <p:spPr bwMode="auto">
          <a:xfrm>
            <a:off x="7389813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97" name="Oval 209"/>
          <p:cNvSpPr>
            <a:spLocks noChangeArrowheads="1"/>
          </p:cNvSpPr>
          <p:nvPr/>
        </p:nvSpPr>
        <p:spPr bwMode="auto">
          <a:xfrm>
            <a:off x="7389813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98" name="Oval 210"/>
          <p:cNvSpPr>
            <a:spLocks noChangeArrowheads="1"/>
          </p:cNvSpPr>
          <p:nvPr/>
        </p:nvSpPr>
        <p:spPr bwMode="auto">
          <a:xfrm>
            <a:off x="7732713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699" name="Oval 211"/>
          <p:cNvSpPr>
            <a:spLocks noChangeArrowheads="1"/>
          </p:cNvSpPr>
          <p:nvPr/>
        </p:nvSpPr>
        <p:spPr bwMode="auto">
          <a:xfrm>
            <a:off x="7732713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01" name="Oval 213"/>
          <p:cNvSpPr>
            <a:spLocks noChangeArrowheads="1"/>
          </p:cNvSpPr>
          <p:nvPr/>
        </p:nvSpPr>
        <p:spPr bwMode="auto">
          <a:xfrm>
            <a:off x="6704013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03" name="Oval 215"/>
          <p:cNvSpPr>
            <a:spLocks noChangeArrowheads="1"/>
          </p:cNvSpPr>
          <p:nvPr/>
        </p:nvSpPr>
        <p:spPr bwMode="auto">
          <a:xfrm>
            <a:off x="7046913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05" name="Oval 217"/>
          <p:cNvSpPr>
            <a:spLocks noChangeArrowheads="1"/>
          </p:cNvSpPr>
          <p:nvPr/>
        </p:nvSpPr>
        <p:spPr bwMode="auto">
          <a:xfrm>
            <a:off x="7389813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07" name="Oval 219"/>
          <p:cNvSpPr>
            <a:spLocks noChangeArrowheads="1"/>
          </p:cNvSpPr>
          <p:nvPr/>
        </p:nvSpPr>
        <p:spPr bwMode="auto">
          <a:xfrm>
            <a:off x="7732713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08" name="Oval 220"/>
          <p:cNvSpPr>
            <a:spLocks noChangeArrowheads="1"/>
          </p:cNvSpPr>
          <p:nvPr/>
        </p:nvSpPr>
        <p:spPr bwMode="auto">
          <a:xfrm>
            <a:off x="6704013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09" name="Oval 221"/>
          <p:cNvSpPr>
            <a:spLocks noChangeArrowheads="1"/>
          </p:cNvSpPr>
          <p:nvPr/>
        </p:nvSpPr>
        <p:spPr bwMode="auto">
          <a:xfrm>
            <a:off x="6704013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10" name="Oval 222"/>
          <p:cNvSpPr>
            <a:spLocks noChangeArrowheads="1"/>
          </p:cNvSpPr>
          <p:nvPr/>
        </p:nvSpPr>
        <p:spPr bwMode="auto">
          <a:xfrm>
            <a:off x="7046913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11" name="Oval 223"/>
          <p:cNvSpPr>
            <a:spLocks noChangeArrowheads="1"/>
          </p:cNvSpPr>
          <p:nvPr/>
        </p:nvSpPr>
        <p:spPr bwMode="auto">
          <a:xfrm>
            <a:off x="7046913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12" name="Oval 224"/>
          <p:cNvSpPr>
            <a:spLocks noChangeArrowheads="1"/>
          </p:cNvSpPr>
          <p:nvPr/>
        </p:nvSpPr>
        <p:spPr bwMode="auto">
          <a:xfrm>
            <a:off x="7389813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13" name="Oval 225"/>
          <p:cNvSpPr>
            <a:spLocks noChangeArrowheads="1"/>
          </p:cNvSpPr>
          <p:nvPr/>
        </p:nvSpPr>
        <p:spPr bwMode="auto">
          <a:xfrm>
            <a:off x="7389813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14" name="Oval 226"/>
          <p:cNvSpPr>
            <a:spLocks noChangeArrowheads="1"/>
          </p:cNvSpPr>
          <p:nvPr/>
        </p:nvSpPr>
        <p:spPr bwMode="auto">
          <a:xfrm>
            <a:off x="7732713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15" name="Oval 227"/>
          <p:cNvSpPr>
            <a:spLocks noChangeArrowheads="1"/>
          </p:cNvSpPr>
          <p:nvPr/>
        </p:nvSpPr>
        <p:spPr bwMode="auto">
          <a:xfrm>
            <a:off x="7732713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16" name="Oval 228"/>
          <p:cNvSpPr>
            <a:spLocks noChangeArrowheads="1"/>
          </p:cNvSpPr>
          <p:nvPr/>
        </p:nvSpPr>
        <p:spPr bwMode="auto">
          <a:xfrm>
            <a:off x="5334000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17" name="Oval 229"/>
          <p:cNvSpPr>
            <a:spLocks noChangeArrowheads="1"/>
          </p:cNvSpPr>
          <p:nvPr/>
        </p:nvSpPr>
        <p:spPr bwMode="auto">
          <a:xfrm>
            <a:off x="5334000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18" name="Oval 230"/>
          <p:cNvSpPr>
            <a:spLocks noChangeArrowheads="1"/>
          </p:cNvSpPr>
          <p:nvPr/>
        </p:nvSpPr>
        <p:spPr bwMode="auto">
          <a:xfrm>
            <a:off x="5675313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19" name="Oval 231"/>
          <p:cNvSpPr>
            <a:spLocks noChangeArrowheads="1"/>
          </p:cNvSpPr>
          <p:nvPr/>
        </p:nvSpPr>
        <p:spPr bwMode="auto">
          <a:xfrm>
            <a:off x="5675313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20" name="Oval 232"/>
          <p:cNvSpPr>
            <a:spLocks noChangeArrowheads="1"/>
          </p:cNvSpPr>
          <p:nvPr/>
        </p:nvSpPr>
        <p:spPr bwMode="auto">
          <a:xfrm>
            <a:off x="6018213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21" name="Oval 233"/>
          <p:cNvSpPr>
            <a:spLocks noChangeArrowheads="1"/>
          </p:cNvSpPr>
          <p:nvPr/>
        </p:nvSpPr>
        <p:spPr bwMode="auto">
          <a:xfrm>
            <a:off x="6018213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22" name="Oval 234"/>
          <p:cNvSpPr>
            <a:spLocks noChangeArrowheads="1"/>
          </p:cNvSpPr>
          <p:nvPr/>
        </p:nvSpPr>
        <p:spPr bwMode="auto">
          <a:xfrm>
            <a:off x="6361113" y="5426075"/>
            <a:ext cx="114300" cy="115888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23" name="Oval 235"/>
          <p:cNvSpPr>
            <a:spLocks noChangeArrowheads="1"/>
          </p:cNvSpPr>
          <p:nvPr/>
        </p:nvSpPr>
        <p:spPr bwMode="auto">
          <a:xfrm>
            <a:off x="6361113" y="50831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24" name="Oval 236"/>
          <p:cNvSpPr>
            <a:spLocks noChangeArrowheads="1"/>
          </p:cNvSpPr>
          <p:nvPr/>
        </p:nvSpPr>
        <p:spPr bwMode="auto">
          <a:xfrm>
            <a:off x="5334000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25" name="Oval 237"/>
          <p:cNvSpPr>
            <a:spLocks noChangeArrowheads="1"/>
          </p:cNvSpPr>
          <p:nvPr/>
        </p:nvSpPr>
        <p:spPr bwMode="auto">
          <a:xfrm>
            <a:off x="5334000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26" name="Oval 238"/>
          <p:cNvSpPr>
            <a:spLocks noChangeArrowheads="1"/>
          </p:cNvSpPr>
          <p:nvPr/>
        </p:nvSpPr>
        <p:spPr bwMode="auto">
          <a:xfrm>
            <a:off x="5675313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27" name="Oval 239"/>
          <p:cNvSpPr>
            <a:spLocks noChangeArrowheads="1"/>
          </p:cNvSpPr>
          <p:nvPr/>
        </p:nvSpPr>
        <p:spPr bwMode="auto">
          <a:xfrm>
            <a:off x="5675313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28" name="Oval 240"/>
          <p:cNvSpPr>
            <a:spLocks noChangeArrowheads="1"/>
          </p:cNvSpPr>
          <p:nvPr/>
        </p:nvSpPr>
        <p:spPr bwMode="auto">
          <a:xfrm>
            <a:off x="6018213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29" name="Oval 241"/>
          <p:cNvSpPr>
            <a:spLocks noChangeArrowheads="1"/>
          </p:cNvSpPr>
          <p:nvPr/>
        </p:nvSpPr>
        <p:spPr bwMode="auto">
          <a:xfrm>
            <a:off x="6018213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30" name="Oval 242"/>
          <p:cNvSpPr>
            <a:spLocks noChangeArrowheads="1"/>
          </p:cNvSpPr>
          <p:nvPr/>
        </p:nvSpPr>
        <p:spPr bwMode="auto">
          <a:xfrm>
            <a:off x="6361113" y="47402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31" name="Oval 243"/>
          <p:cNvSpPr>
            <a:spLocks noChangeArrowheads="1"/>
          </p:cNvSpPr>
          <p:nvPr/>
        </p:nvSpPr>
        <p:spPr bwMode="auto">
          <a:xfrm>
            <a:off x="6361113" y="4397375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33" name="Oval 245"/>
          <p:cNvSpPr>
            <a:spLocks noChangeArrowheads="1"/>
          </p:cNvSpPr>
          <p:nvPr/>
        </p:nvSpPr>
        <p:spPr bwMode="auto">
          <a:xfrm>
            <a:off x="5334000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35" name="Oval 247"/>
          <p:cNvSpPr>
            <a:spLocks noChangeArrowheads="1"/>
          </p:cNvSpPr>
          <p:nvPr/>
        </p:nvSpPr>
        <p:spPr bwMode="auto">
          <a:xfrm>
            <a:off x="5675313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37" name="Oval 249"/>
          <p:cNvSpPr>
            <a:spLocks noChangeArrowheads="1"/>
          </p:cNvSpPr>
          <p:nvPr/>
        </p:nvSpPr>
        <p:spPr bwMode="auto">
          <a:xfrm>
            <a:off x="6018213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39" name="Oval 251"/>
          <p:cNvSpPr>
            <a:spLocks noChangeArrowheads="1"/>
          </p:cNvSpPr>
          <p:nvPr/>
        </p:nvSpPr>
        <p:spPr bwMode="auto">
          <a:xfrm>
            <a:off x="6361113" y="64563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40" name="Oval 252"/>
          <p:cNvSpPr>
            <a:spLocks noChangeArrowheads="1"/>
          </p:cNvSpPr>
          <p:nvPr/>
        </p:nvSpPr>
        <p:spPr bwMode="auto">
          <a:xfrm>
            <a:off x="5334000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41" name="Oval 253"/>
          <p:cNvSpPr>
            <a:spLocks noChangeArrowheads="1"/>
          </p:cNvSpPr>
          <p:nvPr/>
        </p:nvSpPr>
        <p:spPr bwMode="auto">
          <a:xfrm>
            <a:off x="5334000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42" name="Oval 254"/>
          <p:cNvSpPr>
            <a:spLocks noChangeArrowheads="1"/>
          </p:cNvSpPr>
          <p:nvPr/>
        </p:nvSpPr>
        <p:spPr bwMode="auto">
          <a:xfrm>
            <a:off x="5675313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43" name="Oval 255"/>
          <p:cNvSpPr>
            <a:spLocks noChangeArrowheads="1"/>
          </p:cNvSpPr>
          <p:nvPr/>
        </p:nvSpPr>
        <p:spPr bwMode="auto">
          <a:xfrm>
            <a:off x="5675313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44" name="Oval 256"/>
          <p:cNvSpPr>
            <a:spLocks noChangeArrowheads="1"/>
          </p:cNvSpPr>
          <p:nvPr/>
        </p:nvSpPr>
        <p:spPr bwMode="auto">
          <a:xfrm>
            <a:off x="6018213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45" name="Oval 257"/>
          <p:cNvSpPr>
            <a:spLocks noChangeArrowheads="1"/>
          </p:cNvSpPr>
          <p:nvPr/>
        </p:nvSpPr>
        <p:spPr bwMode="auto">
          <a:xfrm>
            <a:off x="6018213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46" name="Oval 258"/>
          <p:cNvSpPr>
            <a:spLocks noChangeArrowheads="1"/>
          </p:cNvSpPr>
          <p:nvPr/>
        </p:nvSpPr>
        <p:spPr bwMode="auto">
          <a:xfrm>
            <a:off x="6361113" y="61134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47" name="Oval 259"/>
          <p:cNvSpPr>
            <a:spLocks noChangeArrowheads="1"/>
          </p:cNvSpPr>
          <p:nvPr/>
        </p:nvSpPr>
        <p:spPr bwMode="auto">
          <a:xfrm>
            <a:off x="6361113" y="5770563"/>
            <a:ext cx="114300" cy="114300"/>
          </a:xfrm>
          <a:prstGeom prst="ellipse">
            <a:avLst/>
          </a:prstGeom>
          <a:noFill/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48" name="Line 260"/>
          <p:cNvSpPr>
            <a:spLocks noChangeShapeType="1"/>
          </p:cNvSpPr>
          <p:nvPr/>
        </p:nvSpPr>
        <p:spPr bwMode="auto">
          <a:xfrm>
            <a:off x="2590800" y="4114800"/>
            <a:ext cx="5713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49" name="Line 261"/>
          <p:cNvSpPr>
            <a:spLocks noChangeShapeType="1"/>
          </p:cNvSpPr>
          <p:nvPr/>
        </p:nvSpPr>
        <p:spPr bwMode="auto">
          <a:xfrm flipV="1">
            <a:off x="5391150" y="1309688"/>
            <a:ext cx="0" cy="560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51" name="Text Box 263"/>
          <p:cNvSpPr txBox="1">
            <a:spLocks noChangeArrowheads="1"/>
          </p:cNvSpPr>
          <p:nvPr/>
        </p:nvSpPr>
        <p:spPr bwMode="auto">
          <a:xfrm>
            <a:off x="381000" y="1657350"/>
            <a:ext cx="2282825" cy="436245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ko-KR" sz="2800">
                <a:ea typeface="굴림" charset="-127"/>
              </a:rPr>
              <a:t>Let f(x)=2x+1</a:t>
            </a:r>
          </a:p>
          <a:p>
            <a:endParaRPr lang="en-US" altLang="ko-KR" sz="2800">
              <a:ea typeface="굴림" charset="-127"/>
            </a:endParaRPr>
          </a:p>
          <a:p>
            <a:r>
              <a:rPr lang="en-US" altLang="ko-KR" sz="2800">
                <a:ea typeface="굴림" charset="-127"/>
              </a:rPr>
              <a:t>Plot (x, f(x))</a:t>
            </a:r>
          </a:p>
          <a:p>
            <a:endParaRPr lang="en-US" altLang="ko-KR" sz="2800">
              <a:ea typeface="굴림" charset="-127"/>
            </a:endParaRPr>
          </a:p>
          <a:p>
            <a:endParaRPr lang="en-US" altLang="ko-KR" sz="2800">
              <a:ea typeface="굴림" charset="-127"/>
            </a:endParaRPr>
          </a:p>
          <a:p>
            <a:endParaRPr lang="en-US" altLang="ko-KR" sz="2800">
              <a:ea typeface="굴림" charset="-127"/>
            </a:endParaRPr>
          </a:p>
          <a:p>
            <a:endParaRPr lang="en-US" altLang="ko-KR" sz="2800">
              <a:ea typeface="굴림" charset="-127"/>
            </a:endParaRPr>
          </a:p>
          <a:p>
            <a:endParaRPr lang="en-US" altLang="ko-KR" sz="2800">
              <a:ea typeface="굴림" charset="-127"/>
            </a:endParaRPr>
          </a:p>
          <a:p>
            <a:r>
              <a:rPr lang="en-US" altLang="ko-KR" sz="2800">
                <a:ea typeface="굴림" charset="-127"/>
              </a:rPr>
              <a:t>This is a plot</a:t>
            </a:r>
          </a:p>
          <a:p>
            <a:r>
              <a:rPr lang="en-US" altLang="ko-KR" sz="2800">
                <a:ea typeface="굴림" charset="-127"/>
              </a:rPr>
              <a:t>of f(x)</a:t>
            </a:r>
          </a:p>
        </p:txBody>
      </p:sp>
      <p:sp>
        <p:nvSpPr>
          <p:cNvPr id="63752" name="Oval 264"/>
          <p:cNvSpPr>
            <a:spLocks noChangeArrowheads="1"/>
          </p:cNvSpPr>
          <p:nvPr/>
        </p:nvSpPr>
        <p:spPr bwMode="auto">
          <a:xfrm>
            <a:off x="5678488" y="3027363"/>
            <a:ext cx="114300" cy="114300"/>
          </a:xfrm>
          <a:prstGeom prst="ellipse">
            <a:avLst/>
          </a:prstGeom>
          <a:solidFill>
            <a:schemeClr val="tx1"/>
          </a:solidFill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53" name="Oval 265"/>
          <p:cNvSpPr>
            <a:spLocks noChangeArrowheads="1"/>
          </p:cNvSpPr>
          <p:nvPr/>
        </p:nvSpPr>
        <p:spPr bwMode="auto">
          <a:xfrm>
            <a:off x="6019800" y="2333625"/>
            <a:ext cx="114300" cy="114300"/>
          </a:xfrm>
          <a:prstGeom prst="ellipse">
            <a:avLst/>
          </a:prstGeom>
          <a:solidFill>
            <a:schemeClr val="tx1"/>
          </a:solidFill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54" name="Oval 266"/>
          <p:cNvSpPr>
            <a:spLocks noChangeArrowheads="1"/>
          </p:cNvSpPr>
          <p:nvPr/>
        </p:nvSpPr>
        <p:spPr bwMode="auto">
          <a:xfrm>
            <a:off x="6364288" y="1647825"/>
            <a:ext cx="114300" cy="114300"/>
          </a:xfrm>
          <a:prstGeom prst="ellipse">
            <a:avLst/>
          </a:prstGeom>
          <a:solidFill>
            <a:schemeClr val="tx1"/>
          </a:solidFill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55" name="Oval 267"/>
          <p:cNvSpPr>
            <a:spLocks noChangeArrowheads="1"/>
          </p:cNvSpPr>
          <p:nvPr/>
        </p:nvSpPr>
        <p:spPr bwMode="auto">
          <a:xfrm>
            <a:off x="5330825" y="3713163"/>
            <a:ext cx="114300" cy="114300"/>
          </a:xfrm>
          <a:prstGeom prst="ellipse">
            <a:avLst/>
          </a:prstGeom>
          <a:solidFill>
            <a:schemeClr val="tx1"/>
          </a:solidFill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56" name="Oval 268"/>
          <p:cNvSpPr>
            <a:spLocks noChangeArrowheads="1"/>
          </p:cNvSpPr>
          <p:nvPr/>
        </p:nvSpPr>
        <p:spPr bwMode="auto">
          <a:xfrm>
            <a:off x="4992688" y="4398963"/>
            <a:ext cx="114300" cy="114300"/>
          </a:xfrm>
          <a:prstGeom prst="ellipse">
            <a:avLst/>
          </a:prstGeom>
          <a:solidFill>
            <a:schemeClr val="tx1"/>
          </a:solidFill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57" name="Oval 269"/>
          <p:cNvSpPr>
            <a:spLocks noChangeArrowheads="1"/>
          </p:cNvSpPr>
          <p:nvPr/>
        </p:nvSpPr>
        <p:spPr bwMode="auto">
          <a:xfrm>
            <a:off x="4646613" y="5084763"/>
            <a:ext cx="114300" cy="114300"/>
          </a:xfrm>
          <a:prstGeom prst="ellipse">
            <a:avLst/>
          </a:prstGeom>
          <a:solidFill>
            <a:schemeClr val="tx1"/>
          </a:solidFill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58" name="Oval 270"/>
          <p:cNvSpPr>
            <a:spLocks noChangeArrowheads="1"/>
          </p:cNvSpPr>
          <p:nvPr/>
        </p:nvSpPr>
        <p:spPr bwMode="auto">
          <a:xfrm>
            <a:off x="4306888" y="5770563"/>
            <a:ext cx="114300" cy="114300"/>
          </a:xfrm>
          <a:prstGeom prst="ellipse">
            <a:avLst/>
          </a:prstGeom>
          <a:solidFill>
            <a:schemeClr val="tx1"/>
          </a:solidFill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60" name="Oval 272"/>
          <p:cNvSpPr>
            <a:spLocks noChangeArrowheads="1"/>
          </p:cNvSpPr>
          <p:nvPr/>
        </p:nvSpPr>
        <p:spPr bwMode="auto">
          <a:xfrm>
            <a:off x="3962400" y="6456363"/>
            <a:ext cx="114300" cy="114300"/>
          </a:xfrm>
          <a:prstGeom prst="ellipse">
            <a:avLst/>
          </a:prstGeom>
          <a:solidFill>
            <a:schemeClr val="tx1"/>
          </a:solidFill>
          <a:ln w="1587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61" name="Line 273"/>
          <p:cNvSpPr>
            <a:spLocks noChangeShapeType="1"/>
          </p:cNvSpPr>
          <p:nvPr/>
        </p:nvSpPr>
        <p:spPr bwMode="auto">
          <a:xfrm flipH="1">
            <a:off x="5791200" y="1295400"/>
            <a:ext cx="1752600" cy="2743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62" name="Line 274"/>
          <p:cNvSpPr>
            <a:spLocks noChangeShapeType="1"/>
          </p:cNvSpPr>
          <p:nvPr/>
        </p:nvSpPr>
        <p:spPr bwMode="auto">
          <a:xfrm flipH="1">
            <a:off x="5796136" y="914400"/>
            <a:ext cx="1671464" cy="215456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63" name="Text Box 275"/>
          <p:cNvSpPr txBox="1">
            <a:spLocks noChangeArrowheads="1"/>
          </p:cNvSpPr>
          <p:nvPr/>
        </p:nvSpPr>
        <p:spPr bwMode="auto">
          <a:xfrm>
            <a:off x="7527925" y="1116013"/>
            <a:ext cx="549275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hlink"/>
                </a:solidFill>
                <a:latin typeface="Garamond" pitchFamily="18" charset="0"/>
                <a:ea typeface="굴림" charset="-127"/>
              </a:rPr>
              <a:t>x=1</a:t>
            </a:r>
          </a:p>
        </p:txBody>
      </p:sp>
      <p:sp>
        <p:nvSpPr>
          <p:cNvPr id="63764" name="Text Box 276"/>
          <p:cNvSpPr txBox="1">
            <a:spLocks noChangeArrowheads="1"/>
          </p:cNvSpPr>
          <p:nvPr/>
        </p:nvSpPr>
        <p:spPr bwMode="auto">
          <a:xfrm>
            <a:off x="7451725" y="735013"/>
            <a:ext cx="755650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hlink"/>
                </a:solidFill>
                <a:latin typeface="Garamond" pitchFamily="18" charset="0"/>
                <a:ea typeface="굴림" charset="-127"/>
              </a:rPr>
              <a:t>f(x)=3</a:t>
            </a:r>
          </a:p>
        </p:txBody>
      </p:sp>
      <p:sp>
        <p:nvSpPr>
          <p:cNvPr id="63765" name="Line 277"/>
          <p:cNvSpPr>
            <a:spLocks noChangeShapeType="1"/>
          </p:cNvSpPr>
          <p:nvPr/>
        </p:nvSpPr>
        <p:spPr bwMode="auto">
          <a:xfrm flipH="1">
            <a:off x="6096000" y="3276600"/>
            <a:ext cx="1981200" cy="762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66" name="Line 278"/>
          <p:cNvSpPr>
            <a:spLocks noChangeShapeType="1"/>
          </p:cNvSpPr>
          <p:nvPr/>
        </p:nvSpPr>
        <p:spPr bwMode="auto">
          <a:xfrm flipH="1" flipV="1">
            <a:off x="6156176" y="2420888"/>
            <a:ext cx="1921024" cy="39851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767" name="Text Box 279"/>
          <p:cNvSpPr txBox="1">
            <a:spLocks noChangeArrowheads="1"/>
          </p:cNvSpPr>
          <p:nvPr/>
        </p:nvSpPr>
        <p:spPr bwMode="auto">
          <a:xfrm>
            <a:off x="8153400" y="3048000"/>
            <a:ext cx="549275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hlink"/>
                </a:solidFill>
                <a:latin typeface="Garamond" pitchFamily="18" charset="0"/>
                <a:ea typeface="굴림" charset="-127"/>
              </a:rPr>
              <a:t>x=2</a:t>
            </a:r>
          </a:p>
        </p:txBody>
      </p:sp>
      <p:sp>
        <p:nvSpPr>
          <p:cNvPr id="63768" name="Text Box 280"/>
          <p:cNvSpPr txBox="1">
            <a:spLocks noChangeArrowheads="1"/>
          </p:cNvSpPr>
          <p:nvPr/>
        </p:nvSpPr>
        <p:spPr bwMode="auto">
          <a:xfrm>
            <a:off x="8077200" y="2667000"/>
            <a:ext cx="7556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hlink"/>
                </a:solidFill>
                <a:latin typeface="Garamond" pitchFamily="18" charset="0"/>
                <a:ea typeface="굴림" charset="-127"/>
              </a:rPr>
              <a:t>f(x)=5</a:t>
            </a:r>
          </a:p>
        </p:txBody>
      </p:sp>
      <p:sp>
        <p:nvSpPr>
          <p:cNvPr id="63769" name="Line 281"/>
          <p:cNvSpPr>
            <a:spLocks noChangeShapeType="1"/>
          </p:cNvSpPr>
          <p:nvPr/>
        </p:nvSpPr>
        <p:spPr bwMode="auto">
          <a:xfrm flipV="1">
            <a:off x="3733800" y="1143000"/>
            <a:ext cx="2971800" cy="594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52" grpId="0" animBg="1"/>
      <p:bldP spid="63753" grpId="0" animBg="1"/>
      <p:bldP spid="63754" grpId="0" animBg="1"/>
      <p:bldP spid="63755" grpId="0" animBg="1"/>
      <p:bldP spid="63756" grpId="0" animBg="1"/>
      <p:bldP spid="63757" grpId="0" animBg="1"/>
      <p:bldP spid="63758" grpId="0" animBg="1"/>
      <p:bldP spid="63760" grpId="0" animBg="1"/>
      <p:bldP spid="63761" grpId="0" animBg="1"/>
      <p:bldP spid="63761" grpId="1" animBg="1"/>
      <p:bldP spid="63762" grpId="0" animBg="1"/>
      <p:bldP spid="63762" grpId="1" animBg="1"/>
      <p:bldP spid="63763" grpId="0"/>
      <p:bldP spid="63763" grpId="1"/>
      <p:bldP spid="63764" grpId="0"/>
      <p:bldP spid="63764" grpId="1"/>
      <p:bldP spid="63765" grpId="0" animBg="1"/>
      <p:bldP spid="63765" grpId="1" animBg="1"/>
      <p:bldP spid="63766" grpId="0" animBg="1"/>
      <p:bldP spid="63766" grpId="1" animBg="1"/>
      <p:bldP spid="63767" grpId="0"/>
      <p:bldP spid="63767" grpId="1"/>
      <p:bldP spid="63768" grpId="0"/>
      <p:bldP spid="63768" grpId="1"/>
      <p:bldP spid="637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0321-2349-4589-A7D3-87ED7FFD21E5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Useful functions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ea typeface="굴림" charset="-127"/>
              </a:rPr>
              <a:t>Floor: </a:t>
            </a:r>
            <a:r>
              <a:rPr lang="en-US" altLang="ko-KR">
                <a:ea typeface="굴림" charset="-127"/>
                <a:sym typeface="Symbol" pitchFamily="18" charset="2"/>
              </a:rPr>
              <a:t>x means </a:t>
            </a:r>
            <a:r>
              <a:rPr lang="en-US" altLang="ko-KR">
                <a:ea typeface="굴림" charset="-127"/>
              </a:rPr>
              <a:t>take the greatest integer less than or equal to the number</a:t>
            </a:r>
          </a:p>
          <a:p>
            <a:pPr lvl="1"/>
            <a:endParaRPr lang="en-US" altLang="ko-KR">
              <a:ea typeface="굴림" charset="-127"/>
            </a:endParaRPr>
          </a:p>
          <a:p>
            <a:pPr lvl="1"/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Ceiling: </a:t>
            </a:r>
            <a:r>
              <a:rPr lang="en-US" altLang="ko-KR">
                <a:ea typeface="굴림" charset="-127"/>
                <a:sym typeface="Symbol" pitchFamily="18" charset="2"/>
              </a:rPr>
              <a:t>x means </a:t>
            </a:r>
            <a:r>
              <a:rPr lang="en-US" altLang="ko-KR">
                <a:ea typeface="굴림" charset="-127"/>
              </a:rPr>
              <a:t>take the lowest integer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greater than or equal to the number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round(x) = floor(x+0.5)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EBC2-FD1D-4404-BAF5-71FC32473885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Sample floor/ceiling questions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</a:rPr>
              <a:t>Find these values</a:t>
            </a:r>
          </a:p>
          <a:p>
            <a:pPr>
              <a:lnSpc>
                <a:spcPct val="90000"/>
              </a:lnSpc>
            </a:pPr>
            <a:endParaRPr lang="en-US" altLang="ko-KR" sz="2400">
              <a:ea typeface="굴림" charset="-127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  <a:sym typeface="Symbol" pitchFamily="18" charset="2"/>
              </a:rPr>
              <a:t>1.1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  <a:sym typeface="Symbol" pitchFamily="18" charset="2"/>
              </a:rPr>
              <a:t>1.1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  <a:sym typeface="Symbol" pitchFamily="18" charset="2"/>
              </a:rPr>
              <a:t>-0.1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  <a:sym typeface="Symbol" pitchFamily="18" charset="2"/>
              </a:rPr>
              <a:t>-0.1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  <a:sym typeface="Symbol" pitchFamily="18" charset="2"/>
              </a:rPr>
              <a:t>2.99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  <a:sym typeface="Symbol" pitchFamily="18" charset="2"/>
              </a:rPr>
              <a:t>-2.99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  <a:sym typeface="Symbol" pitchFamily="18" charset="2"/>
              </a:rPr>
              <a:t>½+½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ea typeface="굴림" charset="-127"/>
                <a:sym typeface="Symbol" pitchFamily="18" charset="2"/>
              </a:rPr>
              <a:t>½ + ½ + ½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343400" y="1600200"/>
            <a:ext cx="457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endParaRPr lang="en-US" altLang="ko-KR" sz="2400">
              <a:ea typeface="굴림" charset="-127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endParaRPr lang="en-US" altLang="ko-KR" sz="2400">
              <a:ea typeface="굴림" charset="-127"/>
              <a:sym typeface="Symbol" pitchFamily="18" charset="2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2400">
                <a:ea typeface="굴림" charset="-127"/>
                <a:sym typeface="Symbol" pitchFamily="18" charset="2"/>
              </a:rPr>
              <a:t>1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2400">
                <a:ea typeface="굴림" charset="-127"/>
                <a:sym typeface="Symbol" pitchFamily="18" charset="2"/>
              </a:rPr>
              <a:t>2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2400">
                <a:ea typeface="굴림" charset="-127"/>
                <a:sym typeface="Symbol" pitchFamily="18" charset="2"/>
              </a:rPr>
              <a:t>-1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2400">
                <a:ea typeface="굴림" charset="-127"/>
                <a:sym typeface="Symbol" pitchFamily="18" charset="2"/>
              </a:rPr>
              <a:t>0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2400">
                <a:ea typeface="굴림" charset="-127"/>
                <a:sym typeface="Symbol" pitchFamily="18" charset="2"/>
              </a:rPr>
              <a:t>3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2400">
                <a:ea typeface="굴림" charset="-127"/>
                <a:sym typeface="Symbol" pitchFamily="18" charset="2"/>
              </a:rPr>
              <a:t>-2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2400">
                <a:ea typeface="굴림" charset="-127"/>
                <a:sym typeface="Symbol" pitchFamily="18" charset="2"/>
              </a:rPr>
              <a:t>½+1 = 3/2 = 1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en-US" altLang="ko-KR" sz="2400">
                <a:ea typeface="굴림" charset="-127"/>
                <a:sym typeface="Symbol" pitchFamily="18" charset="2"/>
              </a:rPr>
              <a:t>0 + 1 + ½ = 3/2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33B4-9F08-478C-9F1A-F84669B9C369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Ceiling and floor properties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charset="-127"/>
              </a:rPr>
              <a:t>Let n be an integer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charset="-127"/>
              </a:rPr>
              <a:t>(1a)		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x = n  if and only if  n ≤ x &lt; n+1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charset="-127"/>
              </a:rPr>
              <a:t>(1b)		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x = n  if and only if  n-1 &lt; x ≤ 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charset="-127"/>
              </a:rPr>
              <a:t>(1c)		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x = n  if and only if  x-1 &lt; n ≤ x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charset="-127"/>
              </a:rPr>
              <a:t>(1d)		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x = n  if and only if  x ≤ n &lt; x+1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charset="-127"/>
              </a:rPr>
              <a:t>(2)		</a:t>
            </a:r>
            <a:r>
              <a:rPr lang="en-US" altLang="ko-KR" sz="2400" dirty="0" smtClean="0">
                <a:ea typeface="굴림" charset="-127"/>
              </a:rPr>
              <a:t>x-1 </a:t>
            </a:r>
            <a:r>
              <a:rPr lang="en-US" altLang="ko-KR" sz="2400" dirty="0">
                <a:ea typeface="굴림" charset="-127"/>
              </a:rPr>
              <a:t>&lt;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x ≤ x ≤ = x &lt; x+1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charset="-127"/>
              </a:rPr>
              <a:t>(3a)		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-x = - x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charset="-127"/>
              </a:rPr>
              <a:t>(3b)		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-x = - x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charset="-127"/>
              </a:rPr>
              <a:t>(4a)		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</a:t>
            </a:r>
            <a:r>
              <a:rPr lang="en-US" altLang="ko-KR" sz="2400" dirty="0" err="1">
                <a:ea typeface="굴림" charset="-127"/>
                <a:sym typeface="Symbol" pitchFamily="18" charset="2"/>
              </a:rPr>
              <a:t>x+n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 = x+n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ko-KR" sz="2400" dirty="0">
                <a:ea typeface="굴림" charset="-127"/>
              </a:rPr>
              <a:t>(4b)		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</a:t>
            </a:r>
            <a:r>
              <a:rPr lang="en-US" altLang="ko-KR" sz="2400" dirty="0" err="1">
                <a:ea typeface="굴림" charset="-127"/>
                <a:sym typeface="Symbol" pitchFamily="18" charset="2"/>
              </a:rPr>
              <a:t>x+n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 = x+n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DDC6-8568-4351-827E-50069A7EB257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Ceiling property proof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Prove rule 4a: </a:t>
            </a:r>
            <a:r>
              <a:rPr lang="en-US" altLang="ko-KR">
                <a:ea typeface="굴림" charset="-127"/>
                <a:sym typeface="Symbol" pitchFamily="18" charset="2"/>
              </a:rPr>
              <a:t>x+n = x+n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  <a:sym typeface="Symbol" pitchFamily="18" charset="2"/>
              </a:rPr>
              <a:t>Where n is an integer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  <a:sym typeface="Symbol" pitchFamily="18" charset="2"/>
              </a:rPr>
              <a:t>Will use rule 1a: x = n  if and only if  n ≤ x &lt; n+1</a:t>
            </a: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  <a:sym typeface="Symbol" pitchFamily="18" charset="2"/>
              </a:rPr>
              <a:t>Direct proof!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  <a:sym typeface="Symbol" pitchFamily="18" charset="2"/>
              </a:rPr>
              <a:t>Let m = x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  <a:sym typeface="Symbol" pitchFamily="18" charset="2"/>
              </a:rPr>
              <a:t>Thus, m ≤ x &lt; m+1 (by rule 1a)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  <a:sym typeface="Symbol" pitchFamily="18" charset="2"/>
              </a:rPr>
              <a:t>Add n to both sides: m+n ≤ x+n &lt; m+n+1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  <a:sym typeface="Symbol" pitchFamily="18" charset="2"/>
              </a:rPr>
              <a:t>By rule 4a, m+n = x+n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  <a:sym typeface="Symbol" pitchFamily="18" charset="2"/>
              </a:rPr>
              <a:t>Since m = x, m+n also equals x+n</a:t>
            </a:r>
          </a:p>
          <a:p>
            <a:pPr lvl="1">
              <a:lnSpc>
                <a:spcPct val="90000"/>
              </a:lnSpc>
            </a:pPr>
            <a:r>
              <a:rPr lang="en-US" altLang="ko-KR">
                <a:ea typeface="굴림" charset="-127"/>
                <a:sym typeface="Symbol" pitchFamily="18" charset="2"/>
              </a:rPr>
              <a:t>Thus, x+n = m+n = x+n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118D-5D2C-4B12-BAB7-128443F961BD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Factorial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Factorial is denoted by n!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n! = n * (n-1) * (n-2) * … * 2 * 1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Thus, 6! = 6 * 5 * 4 * 3 * 2 * 1 = 720</a:t>
            </a: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Note that 0! is defined to equal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F5DB-8E16-4BC3-95EB-62D9AD09C3CA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Proving function problems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Let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 be a function from A to B, and let S and T be subsets of A.  Show that</a:t>
            </a:r>
          </a:p>
          <a:p>
            <a:pPr lvl="1"/>
            <a:endParaRPr lang="en-US" altLang="ko-KR">
              <a:ea typeface="굴림" charset="-127"/>
            </a:endParaRP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2590800" y="3352800"/>
          <a:ext cx="3400425" cy="869950"/>
        </p:xfrm>
        <a:graphic>
          <a:graphicData uri="http://schemas.openxmlformats.org/presentationml/2006/ole">
            <p:oleObj spid="_x0000_s112642" name="Equation" r:id="rId3" imgW="1688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9713-7401-4F01-8A4C-91E9BAB08308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Proving function problems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f(SUT) = f(S) U f(T)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Will show that each side is a subset of the other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Two cases!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Show that f(SUT) </a:t>
            </a:r>
            <a:r>
              <a:rPr lang="en-US" altLang="ko-KR" sz="2000">
                <a:ea typeface="굴림" charset="-127"/>
                <a:sym typeface="Symbol" pitchFamily="18" charset="2"/>
              </a:rPr>
              <a:t></a:t>
            </a:r>
            <a:r>
              <a:rPr lang="en-US" altLang="ko-KR" sz="2000">
                <a:ea typeface="굴림" charset="-127"/>
              </a:rPr>
              <a:t> f(S) U f(T)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Let b </a:t>
            </a:r>
            <a:r>
              <a:rPr lang="en-US" altLang="ko-KR" sz="1800">
                <a:ea typeface="굴림" charset="-127"/>
                <a:sym typeface="Symbol" pitchFamily="18" charset="2"/>
              </a:rPr>
              <a:t> f(SUT).  Thus, b=f(a) for some aS U T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  <a:sym typeface="Symbol" pitchFamily="18" charset="2"/>
              </a:rPr>
              <a:t>Either aS, in which case bf(S)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  <a:sym typeface="Symbol" pitchFamily="18" charset="2"/>
              </a:rPr>
              <a:t>Or aT, in which case bf(T)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  <a:sym typeface="Symbol" pitchFamily="18" charset="2"/>
              </a:rPr>
              <a:t>Thus, bf(S) U f(T)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ea typeface="굴림" charset="-127"/>
              </a:rPr>
              <a:t>Show that f(S) U f(T) </a:t>
            </a:r>
            <a:r>
              <a:rPr lang="en-US" altLang="ko-KR" sz="2000">
                <a:ea typeface="굴림" charset="-127"/>
                <a:sym typeface="Symbol" pitchFamily="18" charset="2"/>
              </a:rPr>
              <a:t></a:t>
            </a:r>
            <a:r>
              <a:rPr lang="en-US" altLang="ko-KR" sz="2000">
                <a:ea typeface="굴림" charset="-127"/>
              </a:rPr>
              <a:t> f(S U T)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Let b </a:t>
            </a:r>
            <a:r>
              <a:rPr lang="en-US" altLang="ko-KR" sz="1800">
                <a:ea typeface="굴림" charset="-127"/>
                <a:sym typeface="Symbol" pitchFamily="18" charset="2"/>
              </a:rPr>
              <a:t> </a:t>
            </a:r>
            <a:r>
              <a:rPr lang="en-US" altLang="ko-KR" sz="1800">
                <a:ea typeface="굴림" charset="-127"/>
              </a:rPr>
              <a:t>f(S) U f(T)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Either b </a:t>
            </a:r>
            <a:r>
              <a:rPr lang="en-US" altLang="ko-KR" sz="1800">
                <a:ea typeface="굴림" charset="-127"/>
                <a:sym typeface="Symbol" pitchFamily="18" charset="2"/>
              </a:rPr>
              <a:t></a:t>
            </a:r>
            <a:r>
              <a:rPr lang="en-US" altLang="ko-KR" sz="1800">
                <a:ea typeface="굴림" charset="-127"/>
              </a:rPr>
              <a:t> f(S) or b </a:t>
            </a:r>
            <a:r>
              <a:rPr lang="en-US" altLang="ko-KR" sz="1800">
                <a:ea typeface="굴림" charset="-127"/>
                <a:sym typeface="Symbol" pitchFamily="18" charset="2"/>
              </a:rPr>
              <a:t></a:t>
            </a:r>
            <a:r>
              <a:rPr lang="en-US" altLang="ko-KR" sz="1800">
                <a:ea typeface="굴림" charset="-127"/>
              </a:rPr>
              <a:t> f(T) (or both!)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</a:rPr>
              <a:t>Thus, b = f(a) for some a </a:t>
            </a:r>
            <a:r>
              <a:rPr lang="en-US" altLang="ko-KR" sz="1800">
                <a:ea typeface="굴림" charset="-127"/>
                <a:sym typeface="Symbol" pitchFamily="18" charset="2"/>
              </a:rPr>
              <a:t> S or some a  T</a:t>
            </a:r>
          </a:p>
          <a:p>
            <a:pPr lvl="1">
              <a:lnSpc>
                <a:spcPct val="90000"/>
              </a:lnSpc>
            </a:pPr>
            <a:r>
              <a:rPr lang="en-US" altLang="ko-KR" sz="1800">
                <a:ea typeface="굴림" charset="-127"/>
                <a:sym typeface="Symbol" pitchFamily="18" charset="2"/>
              </a:rPr>
              <a:t>In either case, b = f(a) for some a  S U 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4BB0-77B0-443C-A6A8-C671785E887F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Proving function problems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charset="-127"/>
              </a:rPr>
              <a:t>f(S</a:t>
            </a:r>
            <a:r>
              <a:rPr lang="en-US" altLang="ko-KR" sz="2400">
                <a:ea typeface="굴림" charset="-127"/>
                <a:sym typeface="Symbol" pitchFamily="18" charset="2"/>
              </a:rPr>
              <a:t>∩</a:t>
            </a:r>
            <a:r>
              <a:rPr lang="en-US" altLang="ko-KR" sz="2400">
                <a:ea typeface="굴림" charset="-127"/>
              </a:rPr>
              <a:t>T) </a:t>
            </a:r>
            <a:r>
              <a:rPr lang="en-US" altLang="ko-KR" sz="2400">
                <a:ea typeface="굴림" charset="-127"/>
                <a:sym typeface="Symbol" pitchFamily="18" charset="2"/>
              </a:rPr>
              <a:t></a:t>
            </a:r>
            <a:r>
              <a:rPr lang="en-US" altLang="ko-KR" sz="2400">
                <a:ea typeface="굴림" charset="-127"/>
              </a:rPr>
              <a:t> f(S) </a:t>
            </a:r>
            <a:r>
              <a:rPr lang="en-US" altLang="ko-KR" sz="2400">
                <a:ea typeface="굴림" charset="-127"/>
                <a:sym typeface="Symbol" pitchFamily="18" charset="2"/>
              </a:rPr>
              <a:t>∩</a:t>
            </a:r>
            <a:r>
              <a:rPr lang="en-US" altLang="ko-KR" sz="2400">
                <a:ea typeface="굴림" charset="-127"/>
              </a:rPr>
              <a:t> f(T)</a:t>
            </a:r>
          </a:p>
          <a:p>
            <a:endParaRPr lang="en-US" altLang="ko-KR" sz="2400">
              <a:ea typeface="굴림" charset="-127"/>
            </a:endParaRPr>
          </a:p>
          <a:p>
            <a:r>
              <a:rPr lang="en-US" altLang="ko-KR" sz="2400">
                <a:ea typeface="굴림" charset="-127"/>
                <a:sym typeface="Symbol" pitchFamily="18" charset="2"/>
              </a:rPr>
              <a:t>Let b  </a:t>
            </a:r>
            <a:r>
              <a:rPr lang="en-US" altLang="ko-KR" sz="2400">
                <a:ea typeface="굴림" charset="-127"/>
              </a:rPr>
              <a:t>f(S</a:t>
            </a:r>
            <a:r>
              <a:rPr lang="en-US" altLang="ko-KR" sz="2400">
                <a:ea typeface="굴림" charset="-127"/>
                <a:sym typeface="Symbol" pitchFamily="18" charset="2"/>
              </a:rPr>
              <a:t>∩</a:t>
            </a:r>
            <a:r>
              <a:rPr lang="en-US" altLang="ko-KR" sz="2400">
                <a:ea typeface="굴림" charset="-127"/>
              </a:rPr>
              <a:t>T).  Then b = f(a) for some a </a:t>
            </a:r>
            <a:r>
              <a:rPr lang="en-US" altLang="ko-KR" sz="2400">
                <a:ea typeface="굴림" charset="-127"/>
                <a:sym typeface="Symbol" pitchFamily="18" charset="2"/>
              </a:rPr>
              <a:t></a:t>
            </a:r>
            <a:r>
              <a:rPr lang="en-US" altLang="ko-KR" sz="2400">
                <a:ea typeface="굴림" charset="-127"/>
              </a:rPr>
              <a:t> S</a:t>
            </a:r>
            <a:r>
              <a:rPr lang="en-US" altLang="ko-KR" sz="2400">
                <a:ea typeface="굴림" charset="-127"/>
                <a:sym typeface="Symbol" pitchFamily="18" charset="2"/>
              </a:rPr>
              <a:t>∩</a:t>
            </a:r>
            <a:r>
              <a:rPr lang="en-US" altLang="ko-KR" sz="2400">
                <a:ea typeface="굴림" charset="-127"/>
              </a:rPr>
              <a:t>T</a:t>
            </a:r>
          </a:p>
          <a:p>
            <a:r>
              <a:rPr lang="en-US" altLang="ko-KR" sz="2400">
                <a:ea typeface="굴림" charset="-127"/>
              </a:rPr>
              <a:t>This implies that a </a:t>
            </a:r>
            <a:r>
              <a:rPr lang="en-US" altLang="ko-KR" sz="2400">
                <a:ea typeface="굴림" charset="-127"/>
                <a:sym typeface="Symbol" pitchFamily="18" charset="2"/>
              </a:rPr>
              <a:t> S and a  T</a:t>
            </a:r>
          </a:p>
          <a:p>
            <a:r>
              <a:rPr lang="en-US" altLang="ko-KR" sz="2400">
                <a:ea typeface="굴림" charset="-127"/>
                <a:sym typeface="Symbol" pitchFamily="18" charset="2"/>
              </a:rPr>
              <a:t>Thus, b  f(S) and b  f(T)</a:t>
            </a:r>
          </a:p>
          <a:p>
            <a:r>
              <a:rPr lang="en-US" altLang="ko-KR" sz="2400">
                <a:ea typeface="굴림" charset="-127"/>
                <a:sym typeface="Symbol" pitchFamily="18" charset="2"/>
              </a:rPr>
              <a:t>Therefore, b  f(S) ∩ f(T)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04FF-8EA5-4B92-84EA-CEE48257CC01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Proving function problems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Let </a:t>
            </a:r>
            <a:r>
              <a:rPr lang="en-US" altLang="ko-KR" i="1">
                <a:ea typeface="굴림" charset="-127"/>
              </a:rPr>
              <a:t>f</a:t>
            </a:r>
            <a:r>
              <a:rPr lang="en-US" altLang="ko-KR">
                <a:ea typeface="굴림" charset="-127"/>
              </a:rPr>
              <a:t> be an invertible function from Y to Z</a:t>
            </a:r>
          </a:p>
          <a:p>
            <a:r>
              <a:rPr lang="en-US" altLang="ko-KR">
                <a:ea typeface="굴림" charset="-127"/>
              </a:rPr>
              <a:t>Let </a:t>
            </a:r>
            <a:r>
              <a:rPr lang="en-US" altLang="ko-KR" i="1">
                <a:ea typeface="굴림" charset="-127"/>
              </a:rPr>
              <a:t>g</a:t>
            </a:r>
            <a:r>
              <a:rPr lang="en-US" altLang="ko-KR">
                <a:ea typeface="굴림" charset="-127"/>
              </a:rPr>
              <a:t> be an invertible function from X to Y</a:t>
            </a:r>
          </a:p>
          <a:p>
            <a:r>
              <a:rPr lang="en-US" altLang="ko-KR">
                <a:ea typeface="굴림" charset="-127"/>
              </a:rPr>
              <a:t>Show that the inverse of f○g is:</a:t>
            </a:r>
          </a:p>
          <a:p>
            <a:pPr lvl="1"/>
            <a:r>
              <a:rPr lang="en-US" altLang="ko-KR">
                <a:ea typeface="굴림" charset="-127"/>
              </a:rPr>
              <a:t>(f○g)</a:t>
            </a:r>
            <a:r>
              <a:rPr lang="en-US" altLang="ko-KR" baseline="30000">
                <a:ea typeface="굴림" charset="-127"/>
              </a:rPr>
              <a:t>-1</a:t>
            </a:r>
            <a:r>
              <a:rPr lang="en-US" altLang="ko-KR">
                <a:ea typeface="굴림" charset="-127"/>
              </a:rPr>
              <a:t> = g</a:t>
            </a:r>
            <a:r>
              <a:rPr lang="en-US" altLang="ko-KR" baseline="30000">
                <a:ea typeface="굴림" charset="-127"/>
              </a:rPr>
              <a:t>-1 </a:t>
            </a:r>
            <a:r>
              <a:rPr lang="en-US" altLang="ko-KR">
                <a:ea typeface="굴림" charset="-127"/>
              </a:rPr>
              <a:t>○ f</a:t>
            </a:r>
            <a:r>
              <a:rPr lang="en-US" altLang="ko-KR" baseline="30000">
                <a:ea typeface="굴림" charset="-127"/>
              </a:rPr>
              <a:t>-1</a:t>
            </a:r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2073E-41FB-4BCA-8EF4-0B31C720963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Function terminology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1143000" y="2590800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5334000" y="2590800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438400" y="2209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>
                <a:ea typeface="굴림" charset="-127"/>
              </a:rPr>
              <a:t>R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6629400" y="2209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>
                <a:ea typeface="굴림" charset="-127"/>
              </a:rPr>
              <a:t>Z</a:t>
            </a:r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3505200" y="2578100"/>
            <a:ext cx="22860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672" y="8"/>
              </a:cxn>
              <a:cxn ang="0">
                <a:pos x="1440" y="248"/>
              </a:cxn>
            </a:cxnLst>
            <a:rect l="0" t="0" r="r" b="b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4371975" y="2170113"/>
            <a:ext cx="247650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f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667000" y="4724400"/>
            <a:ext cx="403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2514600" y="4648200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6705600" y="4648200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2286000" y="4800600"/>
            <a:ext cx="5016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4.3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626225" y="4760913"/>
            <a:ext cx="311150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4</a:t>
            </a:r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1143000" y="2667000"/>
            <a:ext cx="38100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352425" y="2322513"/>
            <a:ext cx="971550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hlink"/>
                </a:solidFill>
                <a:ea typeface="굴림" charset="-127"/>
              </a:rPr>
              <a:t>Domain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7543800" y="2286000"/>
            <a:ext cx="13017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hlink"/>
                </a:solidFill>
                <a:ea typeface="굴림" charset="-127"/>
              </a:rPr>
              <a:t>Co-domain</a:t>
            </a: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H="1">
            <a:off x="7848600" y="2667000"/>
            <a:ext cx="38100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 flipV="1">
            <a:off x="914400" y="4724400"/>
            <a:ext cx="1600200" cy="1066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304800" y="5715000"/>
            <a:ext cx="16827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hlink"/>
                </a:solidFill>
                <a:ea typeface="굴림" charset="-127"/>
              </a:rPr>
              <a:t>Pre-image of 4</a:t>
            </a:r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 flipV="1">
            <a:off x="5105400" y="4800600"/>
            <a:ext cx="1600200" cy="1066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4610100" y="5791200"/>
            <a:ext cx="14541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hlink"/>
                </a:solidFill>
                <a:ea typeface="굴림" charset="-127"/>
              </a:rPr>
              <a:t>Image of 4.3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657600" y="1676400"/>
            <a:ext cx="15557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chemeClr val="hlink"/>
                </a:solidFill>
                <a:ea typeface="굴림" charset="-127"/>
              </a:rPr>
              <a:t>f maps </a:t>
            </a:r>
            <a:r>
              <a:rPr lang="en-US" altLang="ko-KR" b="1">
                <a:solidFill>
                  <a:schemeClr val="hlink"/>
                </a:solidFill>
                <a:ea typeface="굴림" charset="-127"/>
              </a:rPr>
              <a:t>R</a:t>
            </a:r>
            <a:r>
              <a:rPr lang="en-US" altLang="ko-KR">
                <a:solidFill>
                  <a:schemeClr val="hlink"/>
                </a:solidFill>
                <a:ea typeface="굴림" charset="-127"/>
              </a:rPr>
              <a:t> to </a:t>
            </a:r>
            <a:r>
              <a:rPr lang="en-US" altLang="ko-KR" b="1">
                <a:solidFill>
                  <a:schemeClr val="hlink"/>
                </a:solidFill>
                <a:ea typeface="굴림" charset="-127"/>
              </a:rPr>
              <a:t>Z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267200" y="4343400"/>
            <a:ext cx="7175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f(4.3)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6153" grpId="0"/>
      <p:bldP spid="6154" grpId="0" animBg="1"/>
      <p:bldP spid="6155" grpId="0" animBg="1"/>
      <p:bldP spid="6156" grpId="0" animBg="1"/>
      <p:bldP spid="6157" grpId="0"/>
      <p:bldP spid="6158" grpId="0"/>
      <p:bldP spid="6159" grpId="0" animBg="1"/>
      <p:bldP spid="6160" grpId="0"/>
      <p:bldP spid="6161" grpId="0"/>
      <p:bldP spid="6162" grpId="0" animBg="1"/>
      <p:bldP spid="6163" grpId="0" animBg="1"/>
      <p:bldP spid="6164" grpId="0"/>
      <p:bldP spid="6165" grpId="0" animBg="1"/>
      <p:bldP spid="6166" grpId="0"/>
      <p:bldP spid="6167" grpId="0"/>
      <p:bldP spid="61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7492-6D82-44F7-8CF2-CC0D67797347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Proving function problems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endParaRPr lang="en-US" altLang="ko-KR">
              <a:ea typeface="굴림" charset="-127"/>
            </a:endParaRPr>
          </a:p>
          <a:p>
            <a:pPr algn="l">
              <a:lnSpc>
                <a:spcPct val="90000"/>
              </a:lnSpc>
            </a:pPr>
            <a:r>
              <a:rPr lang="en-US" altLang="ko-KR">
                <a:ea typeface="굴림" charset="-127"/>
              </a:rPr>
              <a:t>Thus, we want to show,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for all </a:t>
            </a:r>
            <a:r>
              <a:rPr lang="en-US" altLang="ko-KR" i="1">
                <a:ea typeface="굴림" charset="-127"/>
              </a:rPr>
              <a:t>z</a:t>
            </a:r>
            <a:r>
              <a:rPr lang="en-US" altLang="ko-KR">
                <a:ea typeface="굴림" charset="-127"/>
                <a:sym typeface="Symbol" pitchFamily="18" charset="2"/>
              </a:rPr>
              <a:t>Z and </a:t>
            </a:r>
            <a:r>
              <a:rPr lang="en-US" altLang="ko-KR" i="1">
                <a:ea typeface="굴림" charset="-127"/>
                <a:sym typeface="Symbol" pitchFamily="18" charset="2"/>
              </a:rPr>
              <a:t>x</a:t>
            </a:r>
            <a:r>
              <a:rPr lang="en-US" altLang="ko-KR">
                <a:ea typeface="굴림" charset="-127"/>
                <a:sym typeface="Symbol" pitchFamily="18" charset="2"/>
              </a:rPr>
              <a:t>X</a:t>
            </a: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ko-KR">
              <a:ea typeface="굴림" charset="-127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ko-KR">
                <a:ea typeface="굴림" charset="-127"/>
                <a:sym typeface="Symbol" pitchFamily="18" charset="2"/>
              </a:rPr>
              <a:t>The second equality is similar</a:t>
            </a:r>
            <a:endParaRPr lang="en-US" altLang="ko-KR">
              <a:ea typeface="굴림" charset="-127"/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5278065" y="2057400"/>
          <a:ext cx="3254375" cy="958850"/>
        </p:xfrm>
        <a:graphic>
          <a:graphicData uri="http://schemas.openxmlformats.org/presentationml/2006/ole">
            <p:oleObj spid="_x0000_s113666" name="Equation" r:id="rId3" imgW="1638000" imgH="482400" progId="Equation.3">
              <p:embed/>
            </p:oleObj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838200" y="3429000"/>
          <a:ext cx="5600700" cy="2320925"/>
        </p:xfrm>
        <a:graphic>
          <a:graphicData uri="http://schemas.openxmlformats.org/presentationml/2006/ole">
            <p:oleObj spid="_x0000_s113667" name="Equation" r:id="rId4" imgW="2819160" imgH="116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C2981-E517-4CDD-8185-72ACBACDB1BB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functions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334000" y="2514600"/>
            <a:ext cx="2635250" cy="2576513"/>
            <a:chOff x="2896" y="1632"/>
            <a:chExt cx="1660" cy="162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56" y="1776"/>
              <a:ext cx="96" cy="1056"/>
              <a:chOff x="1344" y="1728"/>
              <a:chExt cx="96" cy="1056"/>
            </a:xfrm>
          </p:grpSpPr>
          <p:sp>
            <p:nvSpPr>
              <p:cNvPr id="8196" name="Oval 4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7" name="Oval 5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8" name="Oval 6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99" name="Oval 7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0" name="Oval 8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224" y="1776"/>
              <a:ext cx="96" cy="1056"/>
              <a:chOff x="1344" y="1728"/>
              <a:chExt cx="96" cy="1056"/>
            </a:xfrm>
          </p:grpSpPr>
          <p:sp>
            <p:nvSpPr>
              <p:cNvPr id="8203" name="Oval 11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4" name="Oval 12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5" name="Oval 13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6" name="Oval 1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07" name="Oval 1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3504" y="1824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3552" y="206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4332" y="1632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5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2896" y="1632"/>
              <a:ext cx="500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“a”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“bb“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“cccc”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“dd”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“e”</a:t>
              </a:r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 flipV="1">
              <a:off x="3552" y="2064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3552" y="2304"/>
              <a:ext cx="672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 flipV="1">
              <a:off x="3552" y="1824"/>
              <a:ext cx="624" cy="9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6" name="Text Box 44"/>
            <p:cNvSpPr txBox="1">
              <a:spLocks noChangeArrowheads="1"/>
            </p:cNvSpPr>
            <p:nvPr/>
          </p:nvSpPr>
          <p:spPr bwMode="auto">
            <a:xfrm>
              <a:off x="2976" y="3024"/>
              <a:ext cx="1580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ea typeface="굴림" charset="-127"/>
                </a:rPr>
                <a:t>A string length function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990600" y="2514600"/>
            <a:ext cx="2635250" cy="2576513"/>
            <a:chOff x="384" y="1680"/>
            <a:chExt cx="1660" cy="1623"/>
          </a:xfrm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960" y="1824"/>
              <a:ext cx="96" cy="1056"/>
              <a:chOff x="1344" y="1728"/>
              <a:chExt cx="96" cy="1056"/>
            </a:xfrm>
          </p:grpSpPr>
          <p:sp>
            <p:nvSpPr>
              <p:cNvPr id="8218" name="Oval 26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19" name="Oval 27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20" name="Oval 2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21" name="Oval 29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22" name="Oval 3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728" y="1824"/>
              <a:ext cx="96" cy="1056"/>
              <a:chOff x="1344" y="1728"/>
              <a:chExt cx="96" cy="1056"/>
            </a:xfrm>
          </p:grpSpPr>
          <p:sp>
            <p:nvSpPr>
              <p:cNvPr id="8224" name="Oval 32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25" name="Oval 33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26" name="Oval 3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27" name="Oval 35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28" name="Oval 36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1008" y="1872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>
              <a:off x="1056" y="211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1824" y="1680"/>
              <a:ext cx="220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D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F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384" y="1680"/>
              <a:ext cx="532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Alice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Bob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Chris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Dave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Emma</a:t>
              </a:r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1056" y="259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 flipV="1">
              <a:off x="1056" y="1872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 flipV="1">
              <a:off x="1056" y="259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38" name="Text Box 46"/>
            <p:cNvSpPr txBox="1">
              <a:spLocks noChangeArrowheads="1"/>
            </p:cNvSpPr>
            <p:nvPr/>
          </p:nvSpPr>
          <p:spPr bwMode="auto">
            <a:xfrm>
              <a:off x="480" y="3072"/>
              <a:ext cx="1532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ea typeface="굴림" charset="-127"/>
                </a:rPr>
                <a:t>A class grade function</a:t>
              </a:r>
            </a:p>
          </p:txBody>
        </p:sp>
      </p:grpSp>
      <p:sp>
        <p:nvSpPr>
          <p:cNvPr id="8240" name="Rectangle 48"/>
          <p:cNvSpPr>
            <a:spLocks noChangeArrowheads="1"/>
          </p:cNvSpPr>
          <p:nvPr/>
        </p:nvSpPr>
        <p:spPr bwMode="auto">
          <a:xfrm>
            <a:off x="914400" y="2514600"/>
            <a:ext cx="914400" cy="20574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914400" y="2057400"/>
            <a:ext cx="9715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Domain</a:t>
            </a:r>
          </a:p>
        </p:txBody>
      </p:sp>
      <p:sp>
        <p:nvSpPr>
          <p:cNvPr id="8242" name="Rectangle 50"/>
          <p:cNvSpPr>
            <a:spLocks noChangeArrowheads="1"/>
          </p:cNvSpPr>
          <p:nvPr/>
        </p:nvSpPr>
        <p:spPr bwMode="auto">
          <a:xfrm>
            <a:off x="3276600" y="2514600"/>
            <a:ext cx="381000" cy="20574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3" name="Text Box 51"/>
          <p:cNvSpPr txBox="1">
            <a:spLocks noChangeArrowheads="1"/>
          </p:cNvSpPr>
          <p:nvPr/>
        </p:nvSpPr>
        <p:spPr bwMode="auto">
          <a:xfrm>
            <a:off x="2819400" y="2057400"/>
            <a:ext cx="13017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Co-domain</a:t>
            </a:r>
          </a:p>
        </p:txBody>
      </p:sp>
      <p:sp>
        <p:nvSpPr>
          <p:cNvPr id="8249" name="Line 57"/>
          <p:cNvSpPr>
            <a:spLocks noChangeShapeType="1"/>
          </p:cNvSpPr>
          <p:nvPr/>
        </p:nvSpPr>
        <p:spPr bwMode="auto">
          <a:xfrm>
            <a:off x="6248400" y="21336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50" name="Line 58"/>
          <p:cNvSpPr>
            <a:spLocks noChangeShapeType="1"/>
          </p:cNvSpPr>
          <p:nvPr/>
        </p:nvSpPr>
        <p:spPr bwMode="auto">
          <a:xfrm>
            <a:off x="7467600" y="21336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5181600" y="1752600"/>
            <a:ext cx="1428750" cy="64135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A pre-image</a:t>
            </a:r>
          </a:p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of 1</a:t>
            </a:r>
          </a:p>
        </p:txBody>
      </p:sp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7162800" y="1676400"/>
            <a:ext cx="1263650" cy="64135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The image</a:t>
            </a:r>
          </a:p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0" grpId="0" animBg="1"/>
      <p:bldP spid="8241" grpId="0"/>
      <p:bldP spid="8242" grpId="0" animBg="1"/>
      <p:bldP spid="8242" grpId="1" animBg="1"/>
      <p:bldP spid="8243" grpId="0"/>
      <p:bldP spid="8243" grpId="1"/>
      <p:bldP spid="8249" grpId="0" animBg="1"/>
      <p:bldP spid="8250" grpId="0" animBg="1"/>
      <p:bldP spid="8251" grpId="0"/>
      <p:bldP spid="82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7AF3-7F93-4C5F-8B1C-3168D59271AD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Even more functions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334000" y="2514600"/>
            <a:ext cx="2590800" cy="2012950"/>
            <a:chOff x="3360" y="1584"/>
            <a:chExt cx="1632" cy="126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920" y="1728"/>
              <a:ext cx="96" cy="1056"/>
              <a:chOff x="1344" y="1728"/>
              <a:chExt cx="96" cy="1056"/>
            </a:xfrm>
          </p:grpSpPr>
          <p:sp>
            <p:nvSpPr>
              <p:cNvPr id="10245" name="Oval 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46" name="Oval 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47" name="Oval 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48" name="Oval 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49" name="Oval 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688" y="1728"/>
              <a:ext cx="96" cy="1056"/>
              <a:chOff x="1344" y="1728"/>
              <a:chExt cx="96" cy="1056"/>
            </a:xfrm>
          </p:grpSpPr>
          <p:sp>
            <p:nvSpPr>
              <p:cNvPr id="10251" name="Oval 11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2" name="Oval 12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3" name="Oval 13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4" name="Oval 1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55" name="Oval 1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3968" y="177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4016" y="2016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4796" y="1584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5</a:t>
              </a: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3360" y="1584"/>
              <a:ext cx="500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“a”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“bb“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“cccc”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“dd”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“e”</a:t>
              </a: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 flipV="1">
              <a:off x="4016" y="201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 flipV="1">
              <a:off x="4016" y="1776"/>
              <a:ext cx="64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>
              <a:off x="4032" y="2496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5384800" y="4724400"/>
            <a:ext cx="2660650" cy="915988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Not a valid function!</a:t>
            </a:r>
          </a:p>
          <a:p>
            <a:pPr algn="ctr"/>
            <a:r>
              <a:rPr lang="en-US" altLang="ko-KR">
                <a:ea typeface="굴림" charset="-127"/>
              </a:rPr>
              <a:t>Also not a valid function!</a:t>
            </a:r>
          </a:p>
          <a:p>
            <a:pPr algn="ctr"/>
            <a:endParaRPr lang="en-US" altLang="ko-KR">
              <a:ea typeface="굴림" charset="-127"/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257300" y="2514600"/>
            <a:ext cx="2349500" cy="2576513"/>
            <a:chOff x="792" y="1584"/>
            <a:chExt cx="1480" cy="1623"/>
          </a:xfrm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200" y="1728"/>
              <a:ext cx="96" cy="1056"/>
              <a:chOff x="1344" y="1728"/>
              <a:chExt cx="96" cy="1056"/>
            </a:xfrm>
          </p:grpSpPr>
          <p:sp>
            <p:nvSpPr>
              <p:cNvPr id="10266" name="Oval 26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7" name="Oval 27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8" name="Oval 2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69" name="Oval 29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0" name="Oval 3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968" y="1728"/>
              <a:ext cx="96" cy="1056"/>
              <a:chOff x="1344" y="1728"/>
              <a:chExt cx="96" cy="1056"/>
            </a:xfrm>
          </p:grpSpPr>
          <p:sp>
            <p:nvSpPr>
              <p:cNvPr id="10272" name="Oval 32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3" name="Oval 33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4" name="Oval 3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5" name="Oval 35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276" name="Oval 36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>
              <a:off x="1248" y="177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1296" y="2016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79" name="Text Box 39"/>
            <p:cNvSpPr txBox="1">
              <a:spLocks noChangeArrowheads="1"/>
            </p:cNvSpPr>
            <p:nvPr/>
          </p:nvSpPr>
          <p:spPr bwMode="auto">
            <a:xfrm>
              <a:off x="2076" y="1584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5</a:t>
              </a:r>
            </a:p>
          </p:txBody>
        </p:sp>
        <p:sp>
          <p:nvSpPr>
            <p:cNvPr id="10280" name="Text Box 40"/>
            <p:cNvSpPr txBox="1">
              <a:spLocks noChangeArrowheads="1"/>
            </p:cNvSpPr>
            <p:nvPr/>
          </p:nvSpPr>
          <p:spPr bwMode="auto">
            <a:xfrm>
              <a:off x="792" y="1584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o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u</a:t>
              </a:r>
            </a:p>
          </p:txBody>
        </p:sp>
        <p:sp>
          <p:nvSpPr>
            <p:cNvPr id="10281" name="Line 41"/>
            <p:cNvSpPr>
              <a:spLocks noChangeShapeType="1"/>
            </p:cNvSpPr>
            <p:nvPr/>
          </p:nvSpPr>
          <p:spPr bwMode="auto">
            <a:xfrm flipV="1">
              <a:off x="1296" y="201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2" name="Line 42"/>
            <p:cNvSpPr>
              <a:spLocks noChangeShapeType="1"/>
            </p:cNvSpPr>
            <p:nvPr/>
          </p:nvSpPr>
          <p:spPr bwMode="auto">
            <a:xfrm flipV="1">
              <a:off x="1296" y="177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3" name="Line 43"/>
            <p:cNvSpPr>
              <a:spLocks noChangeShapeType="1"/>
            </p:cNvSpPr>
            <p:nvPr/>
          </p:nvSpPr>
          <p:spPr bwMode="auto">
            <a:xfrm flipV="1">
              <a:off x="1296" y="225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84" name="Text Box 44"/>
            <p:cNvSpPr txBox="1">
              <a:spLocks noChangeArrowheads="1"/>
            </p:cNvSpPr>
            <p:nvPr/>
          </p:nvSpPr>
          <p:spPr bwMode="auto">
            <a:xfrm>
              <a:off x="896" y="2976"/>
              <a:ext cx="1180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ea typeface="굴림" charset="-127"/>
                </a:rPr>
                <a:t>Some function…</a:t>
              </a:r>
            </a:p>
          </p:txBody>
        </p:sp>
      </p:grp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3282950" y="2514600"/>
            <a:ext cx="381000" cy="12192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3048000" y="2057400"/>
            <a:ext cx="8572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charset="-127"/>
              </a:rPr>
              <a:t>Range</a:t>
            </a:r>
          </a:p>
        </p:txBody>
      </p:sp>
      <p:sp>
        <p:nvSpPr>
          <p:cNvPr id="10290" name="Oval 50"/>
          <p:cNvSpPr>
            <a:spLocks noChangeArrowheads="1"/>
          </p:cNvSpPr>
          <p:nvPr/>
        </p:nvSpPr>
        <p:spPr bwMode="auto">
          <a:xfrm>
            <a:off x="6096000" y="3733800"/>
            <a:ext cx="457200" cy="457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1" name="Oval 51"/>
          <p:cNvSpPr>
            <a:spLocks noChangeArrowheads="1"/>
          </p:cNvSpPr>
          <p:nvPr/>
        </p:nvSpPr>
        <p:spPr bwMode="auto">
          <a:xfrm>
            <a:off x="6096000" y="4114800"/>
            <a:ext cx="457200" cy="457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6" grpId="0" animBg="1"/>
      <p:bldP spid="10287" grpId="0"/>
      <p:bldP spid="10290" grpId="0" animBg="1"/>
      <p:bldP spid="102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88D4-BA13-443B-B071-180728B6448E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Function arithmetic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Let f</a:t>
            </a:r>
            <a:r>
              <a:rPr lang="en-US" altLang="ko-KR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(x) = 2x</a:t>
            </a:r>
          </a:p>
          <a:p>
            <a:r>
              <a:rPr lang="en-US" altLang="ko-KR">
                <a:ea typeface="굴림" charset="-127"/>
              </a:rPr>
              <a:t>Let f</a:t>
            </a:r>
            <a:r>
              <a:rPr lang="en-US" altLang="ko-KR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(x) = x</a:t>
            </a:r>
            <a:r>
              <a:rPr lang="en-US" altLang="ko-KR" baseline="30000">
                <a:ea typeface="굴림" charset="-127"/>
              </a:rPr>
              <a:t>2</a:t>
            </a:r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f</a:t>
            </a:r>
            <a:r>
              <a:rPr lang="en-US" altLang="ko-KR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+f</a:t>
            </a:r>
            <a:r>
              <a:rPr lang="en-US" altLang="ko-KR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 = (f</a:t>
            </a:r>
            <a:r>
              <a:rPr lang="en-US" altLang="ko-KR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+f</a:t>
            </a:r>
            <a:r>
              <a:rPr lang="en-US" altLang="ko-KR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)(x) = f</a:t>
            </a:r>
            <a:r>
              <a:rPr lang="en-US" altLang="ko-KR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(x)+f</a:t>
            </a:r>
            <a:r>
              <a:rPr lang="en-US" altLang="ko-KR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(x) = 2x+x</a:t>
            </a:r>
            <a:r>
              <a:rPr lang="en-US" altLang="ko-KR" baseline="30000">
                <a:ea typeface="굴림" charset="-127"/>
              </a:rPr>
              <a:t>2</a:t>
            </a:r>
            <a:endParaRPr lang="en-US" altLang="ko-KR">
              <a:ea typeface="굴림" charset="-127"/>
            </a:endParaRPr>
          </a:p>
          <a:p>
            <a:endParaRPr lang="en-US" altLang="ko-KR">
              <a:ea typeface="굴림" charset="-127"/>
            </a:endParaRPr>
          </a:p>
          <a:p>
            <a:r>
              <a:rPr lang="en-US" altLang="ko-KR">
                <a:ea typeface="굴림" charset="-127"/>
              </a:rPr>
              <a:t>f</a:t>
            </a:r>
            <a:r>
              <a:rPr lang="en-US" altLang="ko-KR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*f</a:t>
            </a:r>
            <a:r>
              <a:rPr lang="en-US" altLang="ko-KR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 = (f</a:t>
            </a:r>
            <a:r>
              <a:rPr lang="en-US" altLang="ko-KR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*f</a:t>
            </a:r>
            <a:r>
              <a:rPr lang="en-US" altLang="ko-KR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)(x) = f</a:t>
            </a:r>
            <a:r>
              <a:rPr lang="en-US" altLang="ko-KR" baseline="-25000">
                <a:ea typeface="굴림" charset="-127"/>
              </a:rPr>
              <a:t>1</a:t>
            </a:r>
            <a:r>
              <a:rPr lang="en-US" altLang="ko-KR">
                <a:ea typeface="굴림" charset="-127"/>
              </a:rPr>
              <a:t>(x)*f</a:t>
            </a:r>
            <a:r>
              <a:rPr lang="en-US" altLang="ko-KR" baseline="-25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(x) = 2x*x</a:t>
            </a:r>
            <a:r>
              <a:rPr lang="en-US" altLang="ko-KR" baseline="30000">
                <a:ea typeface="굴림" charset="-127"/>
              </a:rPr>
              <a:t>2</a:t>
            </a:r>
            <a:r>
              <a:rPr lang="en-US" altLang="ko-KR">
                <a:ea typeface="굴림" charset="-127"/>
              </a:rPr>
              <a:t> = 2x</a:t>
            </a:r>
            <a:r>
              <a:rPr lang="en-US" altLang="ko-KR" baseline="30000">
                <a:ea typeface="굴림" charset="-127"/>
              </a:rPr>
              <a:t>3</a:t>
            </a:r>
          </a:p>
          <a:p>
            <a:endParaRPr lang="en-US" altLang="ko-KR" baseline="3000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8D65-91BC-4C47-9E75-E609E13A34EE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One-to-one functions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168400" y="3276600"/>
            <a:ext cx="2432050" cy="2576513"/>
            <a:chOff x="736" y="2064"/>
            <a:chExt cx="1532" cy="1623"/>
          </a:xfrm>
        </p:grpSpPr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1196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1196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1196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1196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964" y="2208"/>
              <a:ext cx="96" cy="1056"/>
              <a:chOff x="1344" y="1728"/>
              <a:chExt cx="96" cy="1056"/>
            </a:xfrm>
          </p:grpSpPr>
          <p:sp>
            <p:nvSpPr>
              <p:cNvPr id="12300" name="Oval 12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01" name="Oval 13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02" name="Oval 1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03" name="Oval 15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04" name="Oval 16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2072" y="2064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5</a:t>
              </a:r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960" y="2064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o</a:t>
              </a:r>
            </a:p>
            <a:p>
              <a:pPr algn="ctr">
                <a:lnSpc>
                  <a:spcPct val="140000"/>
                </a:lnSpc>
              </a:pPr>
              <a:endParaRPr lang="en-US" altLang="ko-KR">
                <a:ea typeface="굴림" charset="-127"/>
              </a:endParaRPr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1292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736" y="3456"/>
              <a:ext cx="1492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ea typeface="굴림" charset="-127"/>
                </a:rPr>
                <a:t>A one-to-one function</a:t>
              </a: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5619750" y="3276600"/>
            <a:ext cx="2216150" cy="2851150"/>
            <a:chOff x="3540" y="2064"/>
            <a:chExt cx="1396" cy="1796"/>
          </a:xfrm>
        </p:grpSpPr>
        <p:sp>
          <p:nvSpPr>
            <p:cNvPr id="12315" name="Oval 27"/>
            <p:cNvSpPr>
              <a:spLocks noChangeArrowheads="1"/>
            </p:cNvSpPr>
            <p:nvPr/>
          </p:nvSpPr>
          <p:spPr bwMode="auto">
            <a:xfrm>
              <a:off x="38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38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38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38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4632" y="2208"/>
              <a:ext cx="96" cy="1056"/>
              <a:chOff x="1344" y="1728"/>
              <a:chExt cx="96" cy="1056"/>
            </a:xfrm>
          </p:grpSpPr>
          <p:sp>
            <p:nvSpPr>
              <p:cNvPr id="12320" name="Oval 32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21" name="Oval 33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22" name="Oval 3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23" name="Oval 35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24" name="Oval 36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>
              <a:off x="3912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26" name="Line 38"/>
            <p:cNvSpPr>
              <a:spLocks noChangeShapeType="1"/>
            </p:cNvSpPr>
            <p:nvPr/>
          </p:nvSpPr>
          <p:spPr bwMode="auto">
            <a:xfrm>
              <a:off x="3960" y="2496"/>
              <a:ext cx="6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27" name="Text Box 39"/>
            <p:cNvSpPr txBox="1">
              <a:spLocks noChangeArrowheads="1"/>
            </p:cNvSpPr>
            <p:nvPr/>
          </p:nvSpPr>
          <p:spPr bwMode="auto">
            <a:xfrm>
              <a:off x="4740" y="2064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5</a:t>
              </a:r>
            </a:p>
          </p:txBody>
        </p:sp>
        <p:sp>
          <p:nvSpPr>
            <p:cNvPr id="12328" name="Text Box 40"/>
            <p:cNvSpPr txBox="1">
              <a:spLocks noChangeArrowheads="1"/>
            </p:cNvSpPr>
            <p:nvPr/>
          </p:nvSpPr>
          <p:spPr bwMode="auto">
            <a:xfrm>
              <a:off x="3648" y="2064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o</a:t>
              </a:r>
            </a:p>
            <a:p>
              <a:pPr algn="ctr">
                <a:lnSpc>
                  <a:spcPct val="140000"/>
                </a:lnSpc>
              </a:pPr>
              <a:endParaRPr lang="en-US" altLang="ko-KR">
                <a:ea typeface="굴림" charset="-127"/>
              </a:endParaRPr>
            </a:p>
          </p:txBody>
        </p: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 flipV="1">
              <a:off x="3960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>
              <a:off x="3960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3540" y="3456"/>
              <a:ext cx="1220" cy="40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ea typeface="굴림" charset="-127"/>
                </a:rPr>
                <a:t>A function that is </a:t>
              </a:r>
            </a:p>
            <a:p>
              <a:pPr algn="ctr"/>
              <a:r>
                <a:rPr lang="en-US" altLang="ko-KR">
                  <a:ea typeface="굴림" charset="-127"/>
                </a:rPr>
                <a:t>not one-to-one</a:t>
              </a:r>
            </a:p>
          </p:txBody>
        </p:sp>
      </p:grpSp>
      <p:sp>
        <p:nvSpPr>
          <p:cNvPr id="12334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charset="-127"/>
              </a:rPr>
              <a:t>A function is one-to-one if each element in the co-domain has a unique pre-image</a:t>
            </a:r>
          </a:p>
          <a:p>
            <a:pPr lvl="1"/>
            <a:r>
              <a:rPr lang="en-US" altLang="ko-KR" dirty="0">
                <a:ea typeface="굴림" charset="-127"/>
              </a:rPr>
              <a:t>Meaning no 2 values map to the same result</a:t>
            </a:r>
          </a:p>
        </p:txBody>
      </p:sp>
      <p:sp>
        <p:nvSpPr>
          <p:cNvPr id="12337" name="Oval 49"/>
          <p:cNvSpPr>
            <a:spLocks noChangeArrowheads="1"/>
          </p:cNvSpPr>
          <p:nvPr/>
        </p:nvSpPr>
        <p:spPr bwMode="auto">
          <a:xfrm>
            <a:off x="7239000" y="3733800"/>
            <a:ext cx="457200" cy="457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1647-5A41-4CC8-BD60-79CFB50AA42F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More on one-to-one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Injective is synonymous with one-to-one</a:t>
            </a:r>
          </a:p>
          <a:p>
            <a:pPr lvl="1"/>
            <a:r>
              <a:rPr lang="en-US" altLang="ko-KR">
                <a:ea typeface="굴림" charset="-127"/>
              </a:rPr>
              <a:t>“A function is injective”</a:t>
            </a:r>
          </a:p>
          <a:p>
            <a:r>
              <a:rPr lang="en-US" altLang="ko-KR">
                <a:ea typeface="굴림" charset="-127"/>
              </a:rPr>
              <a:t>A function is an injection if it is one-to-one</a:t>
            </a:r>
          </a:p>
          <a:p>
            <a:endParaRPr lang="en-US" altLang="ko-KR">
              <a:ea typeface="굴림" charset="-127"/>
            </a:endParaRPr>
          </a:p>
          <a:p>
            <a:pPr algn="l"/>
            <a:r>
              <a:rPr lang="en-US" altLang="ko-KR">
                <a:ea typeface="굴림" charset="-127"/>
              </a:rPr>
              <a:t>Note that there can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be un-used elements </a:t>
            </a:r>
            <a:br>
              <a:rPr lang="en-US" altLang="ko-KR">
                <a:ea typeface="굴림" charset="-127"/>
              </a:rPr>
            </a:br>
            <a:r>
              <a:rPr lang="en-US" altLang="ko-KR">
                <a:ea typeface="굴림" charset="-127"/>
              </a:rPr>
              <a:t>in the co-domain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334000" y="3581400"/>
            <a:ext cx="2432050" cy="2576513"/>
            <a:chOff x="3360" y="2256"/>
            <a:chExt cx="1532" cy="1623"/>
          </a:xfrm>
        </p:grpSpPr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3820" y="240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3820" y="264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3820" y="288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3820" y="3120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588" y="2400"/>
              <a:ext cx="96" cy="1056"/>
              <a:chOff x="1344" y="1728"/>
              <a:chExt cx="96" cy="1056"/>
            </a:xfrm>
          </p:grpSpPr>
          <p:sp>
            <p:nvSpPr>
              <p:cNvPr id="14346" name="Oval 10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47" name="Oval 11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48" name="Oval 12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49" name="Oval 13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50" name="Oval 14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3868" y="2448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3916" y="268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4696" y="2256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5</a:t>
              </a:r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3600" y="2256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o</a:t>
              </a:r>
            </a:p>
            <a:p>
              <a:pPr algn="ctr">
                <a:lnSpc>
                  <a:spcPct val="140000"/>
                </a:lnSpc>
              </a:pPr>
              <a:endParaRPr lang="en-US" altLang="ko-KR">
                <a:ea typeface="굴림" charset="-127"/>
              </a:endParaRPr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V="1">
              <a:off x="3916" y="268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3916" y="292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3360" y="3648"/>
              <a:ext cx="1492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ea typeface="굴림" charset="-127"/>
                </a:rPr>
                <a:t>A one-to-one function</a:t>
              </a:r>
            </a:p>
          </p:txBody>
        </p:sp>
      </p:grp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7086600" y="4419600"/>
            <a:ext cx="457200" cy="457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F07-8D2C-453B-A14E-E6C22130BB6F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Onto functions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791200" y="3276600"/>
            <a:ext cx="2044700" cy="2851150"/>
            <a:chOff x="3648" y="2064"/>
            <a:chExt cx="1288" cy="1796"/>
          </a:xfrm>
        </p:grpSpPr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38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38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38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38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4632" y="2208"/>
              <a:ext cx="96" cy="1056"/>
              <a:chOff x="1344" y="1728"/>
              <a:chExt cx="96" cy="1056"/>
            </a:xfrm>
          </p:grpSpPr>
          <p:sp>
            <p:nvSpPr>
              <p:cNvPr id="15387" name="Oval 27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88" name="Oval 28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89" name="Oval 29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90" name="Oval 30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391" name="Oval 31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>
              <a:off x="3912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3960" y="2496"/>
              <a:ext cx="6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4740" y="2064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5</a:t>
              </a:r>
            </a:p>
          </p:txBody>
        </p:sp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3648" y="2064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o</a:t>
              </a:r>
            </a:p>
            <a:p>
              <a:pPr algn="ctr">
                <a:lnSpc>
                  <a:spcPct val="140000"/>
                </a:lnSpc>
              </a:pPr>
              <a:endParaRPr lang="en-US" altLang="ko-KR">
                <a:ea typeface="굴림" charset="-127"/>
              </a:endParaRPr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 flipV="1">
              <a:off x="3960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3960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3696" y="3456"/>
              <a:ext cx="1104" cy="40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ko-KR">
                  <a:ea typeface="굴림" charset="-127"/>
                </a:rPr>
                <a:t>A function that is not onto</a:t>
              </a:r>
            </a:p>
          </p:txBody>
        </p:sp>
      </p:grpSp>
      <p:sp>
        <p:nvSpPr>
          <p:cNvPr id="1539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  <a:noFill/>
          <a:ln/>
        </p:spPr>
        <p:txBody>
          <a:bodyPr>
            <a:normAutofit/>
          </a:bodyPr>
          <a:lstStyle/>
          <a:p>
            <a:r>
              <a:rPr lang="en-US" altLang="ko-KR" sz="2800" dirty="0">
                <a:ea typeface="굴림" charset="-127"/>
              </a:rPr>
              <a:t>A function is onto if each element in the co-domain is an image of some pre-image</a:t>
            </a:r>
          </a:p>
          <a:p>
            <a:pPr lvl="1"/>
            <a:r>
              <a:rPr lang="en-US" altLang="ko-KR" sz="2400" dirty="0">
                <a:ea typeface="굴림" charset="-127"/>
              </a:rPr>
              <a:t>Meaning all elements in the right are mapped to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524000" y="3276600"/>
            <a:ext cx="2076450" cy="2576513"/>
            <a:chOff x="960" y="2064"/>
            <a:chExt cx="1308" cy="1623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19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19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19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19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2072" y="2064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4</a:t>
              </a:r>
            </a:p>
            <a:p>
              <a:pPr algn="ctr">
                <a:lnSpc>
                  <a:spcPct val="140000"/>
                </a:lnSpc>
              </a:pPr>
              <a:endParaRPr lang="en-US" altLang="ko-KR">
                <a:ea typeface="굴림" charset="-127"/>
              </a:endParaRPr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960" y="2064"/>
              <a:ext cx="196" cy="126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o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ko-KR">
                  <a:ea typeface="굴림" charset="-127"/>
                </a:rPr>
                <a:t>u</a:t>
              </a:r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V="1">
              <a:off x="1292" y="2496"/>
              <a:ext cx="676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1008" y="3456"/>
              <a:ext cx="1156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ea typeface="굴림" charset="-127"/>
                </a:rPr>
                <a:t>An onto function</a:t>
              </a: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200" y="2208"/>
              <a:ext cx="96" cy="1056"/>
              <a:chOff x="1344" y="1728"/>
              <a:chExt cx="96" cy="1056"/>
            </a:xfrm>
          </p:grpSpPr>
          <p:sp>
            <p:nvSpPr>
              <p:cNvPr id="15401" name="Oval 41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02" name="Oval 42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03" name="Oval 43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04" name="Oval 4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05" name="Oval 4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 flipV="1">
              <a:off x="1296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5407" name="Oval 47"/>
          <p:cNvSpPr>
            <a:spLocks noChangeArrowheads="1"/>
          </p:cNvSpPr>
          <p:nvPr/>
        </p:nvSpPr>
        <p:spPr bwMode="auto">
          <a:xfrm>
            <a:off x="7162800" y="4114800"/>
            <a:ext cx="457200" cy="838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1292</Words>
  <Application>Microsoft Office PowerPoint</Application>
  <PresentationFormat>화면 슬라이드 쇼(4:3)</PresentationFormat>
  <Paragraphs>446</Paragraphs>
  <Slides>30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2" baseType="lpstr">
      <vt:lpstr>Office 테마</vt:lpstr>
      <vt:lpstr>Equation</vt:lpstr>
      <vt:lpstr>Functions</vt:lpstr>
      <vt:lpstr>Definition of a function</vt:lpstr>
      <vt:lpstr>Function terminology</vt:lpstr>
      <vt:lpstr>More functions</vt:lpstr>
      <vt:lpstr>Even more functions</vt:lpstr>
      <vt:lpstr>Function arithmetic</vt:lpstr>
      <vt:lpstr>One-to-one functions</vt:lpstr>
      <vt:lpstr>More on one-to-one</vt:lpstr>
      <vt:lpstr>Onto functions</vt:lpstr>
      <vt:lpstr>More on onto</vt:lpstr>
      <vt:lpstr>Onto vs. one-to-one</vt:lpstr>
      <vt:lpstr>Bijections</vt:lpstr>
      <vt:lpstr>Identity functions</vt:lpstr>
      <vt:lpstr>Inverse functions</vt:lpstr>
      <vt:lpstr>More on inverse functions</vt:lpstr>
      <vt:lpstr>Compositions of functions</vt:lpstr>
      <vt:lpstr>Compositions of functions</vt:lpstr>
      <vt:lpstr>Compositions of functions</vt:lpstr>
      <vt:lpstr>Compositions of functions</vt:lpstr>
      <vt:lpstr>Graphs of functions</vt:lpstr>
      <vt:lpstr>Useful functions</vt:lpstr>
      <vt:lpstr>Sample floor/ceiling questions</vt:lpstr>
      <vt:lpstr>Ceiling and floor properties</vt:lpstr>
      <vt:lpstr>Ceiling property proof</vt:lpstr>
      <vt:lpstr>Factorial</vt:lpstr>
      <vt:lpstr>Proving function problems</vt:lpstr>
      <vt:lpstr>Proving function problems</vt:lpstr>
      <vt:lpstr>Proving function problems</vt:lpstr>
      <vt:lpstr>Proving function problems</vt:lpstr>
      <vt:lpstr>Proving function problems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00-Course Intro</dc:title>
  <dc:creator>Microsoft Corporation</dc:creator>
  <cp:lastModifiedBy>issong</cp:lastModifiedBy>
  <cp:revision>55</cp:revision>
  <dcterms:created xsi:type="dcterms:W3CDTF">2006-10-05T04:04:58Z</dcterms:created>
  <dcterms:modified xsi:type="dcterms:W3CDTF">2011-12-13T01:18:36Z</dcterms:modified>
</cp:coreProperties>
</file>