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72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CC4DF-EED8-D614-E1A7-CD8D71A46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1CBEDD-D5CC-0119-05FE-85CB0A82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AFFFD-BF15-EC95-FCBE-778614B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A753B-88EB-20EC-B472-907443CD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EE250-8C44-6ED2-8811-6546B420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2F77F-78AF-4716-6AF1-906E6B2F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2D0C80-3F02-D468-6C34-28710FF8D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DA08A-4995-C93A-261D-616593C6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5AAD0B-8C20-B2D9-47CF-B7DE5E3F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2F05B-455C-6431-BE5F-2FEABD6D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4C5FB7-01CB-D4E4-9801-40EA992C6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706FD7-6978-1E59-C1E0-107EDF495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88D35-6023-7EC3-0741-019180E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72D03B-CBDA-ADCC-8493-15272689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1BE1F-E2FC-DB20-DA4B-A2F3862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0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00FB2-7E3E-51CE-1387-75AAA6D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814FBC-90C7-A92C-9B69-57E6DE7B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2ABB2-53DF-3F93-BFF1-B2B70F33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E7D9D-3A19-29F3-E377-A13A766A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AEE04-A59F-485D-120C-09D4189D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0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86A-D009-6C5F-F8A4-04A65BF6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77D5D-5F07-5E44-808C-FDB0479D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79507-5E6B-016C-330D-C7A32F93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A4AC7-E626-1F7E-6345-D78B7D46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EC8F6-5DA6-DDF5-0A90-A39DFD3C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99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9CB44-8C5D-8B4A-5D67-1199A0B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E286C-AB99-4BE6-4124-3A4E739A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2E5FA-91CE-34DA-7E8D-68452FAB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4ABFC-0728-94B7-7FC6-680A8110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44314E-7719-6EA1-5389-D65B0576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E4850B-9022-9D1B-6B95-C9DC38E3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1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2A960-D500-094C-2C25-31B90D2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B8CCB7-682E-F96E-5F4F-D01ADC08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FD4D9A-D271-6A16-85B5-B1A17E1A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FE0AFD-C635-82A7-6668-2ED455666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B92D28-D212-1F10-878A-773460790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7B075A-9E3E-BA7E-4FEB-EF649AE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D83E6B-6ECE-60A6-8338-6082F8A0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EB1638-5B11-979B-BE8D-3785BDD7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0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25DA0-6921-DD71-2627-F3673785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714BF1-D089-D29A-2B18-1066446E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BE5031-7DF2-55DD-D08B-2CD0CCE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F94BD3-4D51-E13D-E6E4-92DAA5B8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F3D5AF-4807-F4A7-061D-C5AD6196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AB9120-DB0B-3C99-626D-ABB1FD45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AB782-F67A-D924-D764-5ECCBD96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5B065-FFDC-D8C7-6162-2901599C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E8823-B75C-B1E2-1E52-3079F237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2A449-5400-AE78-D416-61C9C294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9F5FB-805A-88A0-5046-51CA0EAC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7ACBED-7DE1-5633-84BA-D8831AD3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6D8FAA-608E-049C-56A7-0491174D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8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40084-93BA-2931-FDD6-BAC88CCE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A68FF-98D7-3967-68B5-FC987124C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FCF1F-3156-0AF1-DA31-58BD6D07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267A7-37DC-3F80-33B2-1646D0FE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1D33F4-5FD9-0FF5-E59C-2598525C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383474-9C8C-4743-7177-811E0865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73D676-067E-F1F3-AB53-9EFFF98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7DBA2E-84E7-9CD1-5768-4F2730EB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55188-826A-B9EA-7886-4E8F00F3A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38B2-886B-4977-B855-110D1CC44EE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DDC24-3813-72E4-E578-F5A6A2FF7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F6F05-27B2-5749-C9B6-0D3D4F25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17CC-454F-4BFB-A947-5C3DE5C30A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9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736BFA-C827-B85B-78EA-7182E47D2B39}"/>
              </a:ext>
            </a:extLst>
          </p:cNvPr>
          <p:cNvSpPr txBox="1"/>
          <p:nvPr/>
        </p:nvSpPr>
        <p:spPr>
          <a:xfrm>
            <a:off x="1746081" y="2151735"/>
            <a:ext cx="250708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お客様利用画面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08F0D9-2AE7-9CA6-AEC1-D1FEBD911634}"/>
              </a:ext>
            </a:extLst>
          </p:cNvPr>
          <p:cNvSpPr txBox="1"/>
          <p:nvPr/>
        </p:nvSpPr>
        <p:spPr>
          <a:xfrm>
            <a:off x="2750718" y="2602919"/>
            <a:ext cx="2507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製品検索機能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886A19-6D49-37D5-E19C-586942D13881}"/>
              </a:ext>
            </a:extLst>
          </p:cNvPr>
          <p:cNvSpPr txBox="1"/>
          <p:nvPr/>
        </p:nvSpPr>
        <p:spPr>
          <a:xfrm>
            <a:off x="2750718" y="2879918"/>
            <a:ext cx="2507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在庫管理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730F31-3CAC-55A2-E293-695FFC6B2CD8}"/>
              </a:ext>
            </a:extLst>
          </p:cNvPr>
          <p:cNvSpPr txBox="1"/>
          <p:nvPr/>
        </p:nvSpPr>
        <p:spPr>
          <a:xfrm>
            <a:off x="2750718" y="3156917"/>
            <a:ext cx="2507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設備監視</a:t>
            </a:r>
          </a:p>
        </p:txBody>
      </p:sp>
    </p:spTree>
    <p:extLst>
      <p:ext uri="{BB962C8B-B14F-4D97-AF65-F5344CB8AC3E}">
        <p14:creationId xmlns:p14="http://schemas.microsoft.com/office/powerpoint/2010/main" val="38367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出荷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52CF94B4-B072-22FE-181A-FEDE0EBB5415}"/>
              </a:ext>
            </a:extLst>
          </p:cNvPr>
          <p:cNvSpPr/>
          <p:nvPr/>
        </p:nvSpPr>
        <p:spPr>
          <a:xfrm>
            <a:off x="3122876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在庫管理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51A3C28-2528-E094-749B-49698DF16507}"/>
              </a:ext>
            </a:extLst>
          </p:cNvPr>
          <p:cNvSpPr/>
          <p:nvPr/>
        </p:nvSpPr>
        <p:spPr>
          <a:xfrm>
            <a:off x="5074920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入庫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A1C0778-D7FA-836A-CEA9-782EF3448E52}"/>
              </a:ext>
            </a:extLst>
          </p:cNvPr>
          <p:cNvSpPr/>
          <p:nvPr/>
        </p:nvSpPr>
        <p:spPr>
          <a:xfrm>
            <a:off x="7026965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AE4D7-7704-321D-2C5E-9B30A9BEA8EB}"/>
              </a:ext>
            </a:extLst>
          </p:cNvPr>
          <p:cNvSpPr/>
          <p:nvPr/>
        </p:nvSpPr>
        <p:spPr>
          <a:xfrm>
            <a:off x="1447139" y="876689"/>
            <a:ext cx="1570382" cy="42558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13222C-FE9D-D873-8C26-7D19A88990CB}"/>
              </a:ext>
            </a:extLst>
          </p:cNvPr>
          <p:cNvSpPr txBox="1"/>
          <p:nvPr/>
        </p:nvSpPr>
        <p:spPr>
          <a:xfrm>
            <a:off x="1791032" y="1057724"/>
            <a:ext cx="105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部品</a:t>
            </a:r>
            <a:r>
              <a:rPr lang="en-US" altLang="ja-JP" dirty="0">
                <a:solidFill>
                  <a:schemeClr val="tx1"/>
                </a:solidFill>
              </a:rPr>
              <a:t>ID</a:t>
            </a:r>
            <a:endParaRPr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B4069C84-437E-4F25-1C0E-BDA7D05A45E9}"/>
              </a:ext>
            </a:extLst>
          </p:cNvPr>
          <p:cNvSpPr/>
          <p:nvPr/>
        </p:nvSpPr>
        <p:spPr>
          <a:xfrm>
            <a:off x="3099686" y="905857"/>
            <a:ext cx="2926079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既存部品</a:t>
            </a:r>
            <a:r>
              <a:rPr kumimoji="1" lang="en-US" altLang="ja-JP" dirty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C12D05B3-409C-A94F-8F6A-C9DC73D07DB4}"/>
              </a:ext>
            </a:extLst>
          </p:cNvPr>
          <p:cNvSpPr/>
          <p:nvPr/>
        </p:nvSpPr>
        <p:spPr>
          <a:xfrm>
            <a:off x="6166236" y="905857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新規追加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345359-2B73-36F1-2D40-3F30D32C0112}"/>
              </a:ext>
            </a:extLst>
          </p:cNvPr>
          <p:cNvSpPr txBox="1"/>
          <p:nvPr/>
        </p:nvSpPr>
        <p:spPr>
          <a:xfrm>
            <a:off x="1640950" y="1671006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購入個数</a:t>
            </a:r>
            <a:endParaRPr lang="ja-JP" altLang="en-US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E511DC27-5602-890F-6840-4F954056BD0D}"/>
              </a:ext>
            </a:extLst>
          </p:cNvPr>
          <p:cNvSpPr/>
          <p:nvPr/>
        </p:nvSpPr>
        <p:spPr>
          <a:xfrm>
            <a:off x="3099686" y="1567946"/>
            <a:ext cx="2195883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5C21A5-D949-9CAE-AAEB-635084FB88C0}"/>
              </a:ext>
            </a:extLst>
          </p:cNvPr>
          <p:cNvSpPr txBox="1"/>
          <p:nvPr/>
        </p:nvSpPr>
        <p:spPr>
          <a:xfrm>
            <a:off x="5453600" y="1623807"/>
            <a:ext cx="51782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chemeClr val="tx1"/>
                </a:solidFill>
              </a:rPr>
              <a:t>個</a:t>
            </a:r>
            <a:endParaRPr lang="ja-JP" altLang="en-US" dirty="0"/>
          </a:p>
        </p:txBody>
      </p:sp>
      <p:sp>
        <p:nvSpPr>
          <p:cNvPr id="14" name="矢印: 上下 13">
            <a:extLst>
              <a:ext uri="{FF2B5EF4-FFF2-40B4-BE49-F238E27FC236}">
                <a16:creationId xmlns:a16="http://schemas.microsoft.com/office/drawing/2014/main" id="{17382E48-209A-E7D7-DF0E-AADFF177D6CC}"/>
              </a:ext>
            </a:extLst>
          </p:cNvPr>
          <p:cNvSpPr/>
          <p:nvPr/>
        </p:nvSpPr>
        <p:spPr>
          <a:xfrm>
            <a:off x="5899867" y="1629363"/>
            <a:ext cx="71562" cy="311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3D85C4-01FB-07F1-16F7-C821B2273BAF}"/>
              </a:ext>
            </a:extLst>
          </p:cNvPr>
          <p:cNvSpPr txBox="1"/>
          <p:nvPr/>
        </p:nvSpPr>
        <p:spPr>
          <a:xfrm>
            <a:off x="5462546" y="1993139"/>
            <a:ext cx="87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セット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7033F5-AC4D-B437-6E4D-0149DF8A3471}"/>
              </a:ext>
            </a:extLst>
          </p:cNvPr>
          <p:cNvSpPr txBox="1"/>
          <p:nvPr/>
        </p:nvSpPr>
        <p:spPr>
          <a:xfrm>
            <a:off x="1640950" y="2465323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出荷</a:t>
            </a:r>
            <a:r>
              <a:rPr lang="ja-JP" altLang="en-US" dirty="0">
                <a:solidFill>
                  <a:schemeClr val="tx1"/>
                </a:solidFill>
              </a:rPr>
              <a:t>日付</a:t>
            </a:r>
            <a:endParaRPr lang="ja-JP" altLang="en-US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8481A67-68BE-FC39-79BC-4F3A3EE7BB39}"/>
              </a:ext>
            </a:extLst>
          </p:cNvPr>
          <p:cNvSpPr/>
          <p:nvPr/>
        </p:nvSpPr>
        <p:spPr>
          <a:xfrm>
            <a:off x="3099685" y="2406017"/>
            <a:ext cx="2800182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YYYY/MM/DD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4" name="グラフィックス 23" descr="日毎カレンダー 単色塗りつぶし">
            <a:extLst>
              <a:ext uri="{FF2B5EF4-FFF2-40B4-BE49-F238E27FC236}">
                <a16:creationId xmlns:a16="http://schemas.microsoft.com/office/drawing/2014/main" id="{EED64284-377C-1436-1C25-39E322C0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228" y="2373218"/>
            <a:ext cx="546652" cy="546652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7B84D6FE-AF82-35B5-705B-8008FCA250EC}"/>
              </a:ext>
            </a:extLst>
          </p:cNvPr>
          <p:cNvSpPr/>
          <p:nvPr/>
        </p:nvSpPr>
        <p:spPr>
          <a:xfrm>
            <a:off x="6017149" y="2406017"/>
            <a:ext cx="2256183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HH:</a:t>
            </a:r>
            <a:r>
              <a:rPr kumimoji="1" lang="ja-JP" altLang="en-US" dirty="0">
                <a:solidFill>
                  <a:schemeClr val="tx1"/>
                </a:solidFill>
              </a:rPr>
              <a:t>ｍｍ</a:t>
            </a:r>
            <a:r>
              <a:rPr kumimoji="1" lang="en-US" altLang="ja-JP" dirty="0">
                <a:solidFill>
                  <a:schemeClr val="tx1"/>
                </a:solidFill>
              </a:rPr>
              <a:t>:</a:t>
            </a:r>
            <a:r>
              <a:rPr kumimoji="1" lang="en-US" altLang="ja-JP" dirty="0" err="1">
                <a:solidFill>
                  <a:schemeClr val="tx1"/>
                </a:solidFill>
              </a:rPr>
              <a:t>sss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7E0AFD-B409-9298-C7DD-F585566674E4}"/>
              </a:ext>
            </a:extLst>
          </p:cNvPr>
          <p:cNvSpPr txBox="1"/>
          <p:nvPr/>
        </p:nvSpPr>
        <p:spPr>
          <a:xfrm>
            <a:off x="1698929" y="3259640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出荷担当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1E81835B-7BE8-92CA-C5CE-921EE935D1E2}"/>
              </a:ext>
            </a:extLst>
          </p:cNvPr>
          <p:cNvSpPr/>
          <p:nvPr/>
        </p:nvSpPr>
        <p:spPr>
          <a:xfrm>
            <a:off x="3099685" y="3155532"/>
            <a:ext cx="2256183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8" name="グラフィックス 27" descr="拡大鏡 単色塗りつぶし">
            <a:extLst>
              <a:ext uri="{FF2B5EF4-FFF2-40B4-BE49-F238E27FC236}">
                <a16:creationId xmlns:a16="http://schemas.microsoft.com/office/drawing/2014/main" id="{D6FE8BC5-8D8C-B05E-D1A4-7F6FD70A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049" y="3294704"/>
            <a:ext cx="256524" cy="256524"/>
          </a:xfrm>
          <a:prstGeom prst="rect">
            <a:avLst/>
          </a:prstGeom>
        </p:spPr>
      </p:pic>
      <p:pic>
        <p:nvPicPr>
          <p:cNvPr id="29" name="グラフィックス 28" descr="拡大鏡 単色塗りつぶし">
            <a:extLst>
              <a:ext uri="{FF2B5EF4-FFF2-40B4-BE49-F238E27FC236}">
                <a16:creationId xmlns:a16="http://schemas.microsoft.com/office/drawing/2014/main" id="{83E63473-64E5-C2E6-8586-1B8848F75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049" y="1006043"/>
            <a:ext cx="256524" cy="25652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149CD1-8698-E04E-D616-7AC0CDD297CD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80AEF-346E-7F54-D1B9-814D52979AE0}"/>
              </a:ext>
            </a:extLst>
          </p:cNvPr>
          <p:cNvSpPr txBox="1"/>
          <p:nvPr/>
        </p:nvSpPr>
        <p:spPr>
          <a:xfrm>
            <a:off x="1632334" y="4295393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出荷先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60BD8671-EE35-559D-562C-705D76A958FF}"/>
              </a:ext>
            </a:extLst>
          </p:cNvPr>
          <p:cNvSpPr/>
          <p:nvPr/>
        </p:nvSpPr>
        <p:spPr>
          <a:xfrm>
            <a:off x="3091070" y="4310570"/>
            <a:ext cx="2926079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自社用または会社名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DFABFE62-DAA7-DD66-D3EC-4680175D3731}"/>
              </a:ext>
            </a:extLst>
          </p:cNvPr>
          <p:cNvSpPr/>
          <p:nvPr/>
        </p:nvSpPr>
        <p:spPr>
          <a:xfrm>
            <a:off x="6157620" y="4310570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新規追加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DE3B2C-3952-99E2-5DE4-520436242534}"/>
              </a:ext>
            </a:extLst>
          </p:cNvPr>
          <p:cNvSpPr txBox="1"/>
          <p:nvPr/>
        </p:nvSpPr>
        <p:spPr>
          <a:xfrm>
            <a:off x="6293633" y="3238300"/>
            <a:ext cx="92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自社用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9BAB47F-B576-38AE-A4B3-828C49033B40}"/>
              </a:ext>
            </a:extLst>
          </p:cNvPr>
          <p:cNvSpPr/>
          <p:nvPr/>
        </p:nvSpPr>
        <p:spPr>
          <a:xfrm>
            <a:off x="5946426" y="3259640"/>
            <a:ext cx="347207" cy="340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12690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自動出荷機能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93D9E7-284A-DD76-DE93-A8A1DEB60DF1}"/>
              </a:ext>
            </a:extLst>
          </p:cNvPr>
          <p:cNvSpPr txBox="1"/>
          <p:nvPr/>
        </p:nvSpPr>
        <p:spPr>
          <a:xfrm>
            <a:off x="770772" y="2692065"/>
            <a:ext cx="849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emp001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B3B33-C45A-F759-7EDA-B5FD84B6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66" y="1820060"/>
            <a:ext cx="595563" cy="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グラフィックス 6" descr="オフィス ワーカー (男性) 単色塗りつぶし">
            <a:extLst>
              <a:ext uri="{FF2B5EF4-FFF2-40B4-BE49-F238E27FC236}">
                <a16:creationId xmlns:a16="http://schemas.microsoft.com/office/drawing/2014/main" id="{264A7983-2F3D-13BA-BE0D-24578AE51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103" y="1777665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F89F39-5E30-1651-1827-5E9E12AE0014}"/>
              </a:ext>
            </a:extLst>
          </p:cNvPr>
          <p:cNvSpPr txBox="1"/>
          <p:nvPr/>
        </p:nvSpPr>
        <p:spPr>
          <a:xfrm>
            <a:off x="1620021" y="2361205"/>
            <a:ext cx="15610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hosoemp-compid-emp001</a:t>
            </a:r>
          </a:p>
        </p:txBody>
      </p:sp>
      <p:pic>
        <p:nvPicPr>
          <p:cNvPr id="14" name="グラフィックス 13" descr="セメント車 単色塗りつぶし">
            <a:extLst>
              <a:ext uri="{FF2B5EF4-FFF2-40B4-BE49-F238E27FC236}">
                <a16:creationId xmlns:a16="http://schemas.microsoft.com/office/drawing/2014/main" id="{487B327C-8221-9D8A-37DA-61D1643F9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106" y="3221744"/>
            <a:ext cx="914400" cy="914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5B1B134-C27A-9AD4-F9AB-7B5562B3C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21" y="4717017"/>
            <a:ext cx="827169" cy="632231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EABC35-BE40-ACA0-A469-28DB6DE6FF04}"/>
              </a:ext>
            </a:extLst>
          </p:cNvPr>
          <p:cNvSpPr txBox="1"/>
          <p:nvPr/>
        </p:nvSpPr>
        <p:spPr>
          <a:xfrm>
            <a:off x="1663366" y="5340778"/>
            <a:ext cx="1669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hosoparts-compid-parts001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75B4C2-FD85-B42D-5C95-478A3B12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06" y="4700700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46B19D-7DBA-DADB-4187-85F0DF08CA9F}"/>
              </a:ext>
            </a:extLst>
          </p:cNvPr>
          <p:cNvSpPr txBox="1"/>
          <p:nvPr/>
        </p:nvSpPr>
        <p:spPr>
          <a:xfrm>
            <a:off x="738439" y="5285362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parts001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2DE597-37E2-E2CA-BE09-682726D31D3E}"/>
              </a:ext>
            </a:extLst>
          </p:cNvPr>
          <p:cNvSpPr txBox="1"/>
          <p:nvPr/>
        </p:nvSpPr>
        <p:spPr>
          <a:xfrm>
            <a:off x="1663366" y="3678944"/>
            <a:ext cx="17566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hosovehicle-compid-vehicle001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C1E4FF-8139-2ACD-F34E-35535BD2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06" y="3162119"/>
            <a:ext cx="574508" cy="5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AFD98F3-E576-B1A0-A771-4700EF9A3B30}"/>
              </a:ext>
            </a:extLst>
          </p:cNvPr>
          <p:cNvSpPr txBox="1"/>
          <p:nvPr/>
        </p:nvSpPr>
        <p:spPr>
          <a:xfrm>
            <a:off x="767301" y="4039863"/>
            <a:ext cx="1419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vehicle001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2240946-526D-B8BC-2A56-CECF21BD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0904" y="3237269"/>
            <a:ext cx="749715" cy="883350"/>
          </a:xfrm>
          <a:prstGeom prst="rect">
            <a:avLst/>
          </a:prstGeom>
        </p:spPr>
      </p:pic>
      <p:sp>
        <p:nvSpPr>
          <p:cNvPr id="30" name="フローチャート: 抜出し 29">
            <a:extLst>
              <a:ext uri="{FF2B5EF4-FFF2-40B4-BE49-F238E27FC236}">
                <a16:creationId xmlns:a16="http://schemas.microsoft.com/office/drawing/2014/main" id="{CE7A6DCB-8B33-CD37-878C-F64BCC3833C4}"/>
              </a:ext>
            </a:extLst>
          </p:cNvPr>
          <p:cNvSpPr/>
          <p:nvPr/>
        </p:nvSpPr>
        <p:spPr>
          <a:xfrm rot="5400000">
            <a:off x="914100" y="1829365"/>
            <a:ext cx="4744214" cy="3350951"/>
          </a:xfrm>
          <a:prstGeom prst="flowChartExtra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F9EA299-EC87-7B19-8E4D-6A58C8B46F6A}"/>
              </a:ext>
            </a:extLst>
          </p:cNvPr>
          <p:cNvSpPr/>
          <p:nvPr/>
        </p:nvSpPr>
        <p:spPr>
          <a:xfrm>
            <a:off x="1680663" y="1824362"/>
            <a:ext cx="578266" cy="5910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1E2BCA56-5B85-5B41-E6AD-A2E908B45200}"/>
              </a:ext>
            </a:extLst>
          </p:cNvPr>
          <p:cNvSpPr/>
          <p:nvPr/>
        </p:nvSpPr>
        <p:spPr>
          <a:xfrm>
            <a:off x="1733307" y="3152161"/>
            <a:ext cx="578266" cy="5910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66B979CC-14E8-A370-3340-7375F40C77E7}"/>
              </a:ext>
            </a:extLst>
          </p:cNvPr>
          <p:cNvSpPr/>
          <p:nvPr/>
        </p:nvSpPr>
        <p:spPr>
          <a:xfrm>
            <a:off x="1769905" y="4761070"/>
            <a:ext cx="578266" cy="5910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B0C2E657-446D-6F52-7154-28F0C100E024}"/>
              </a:ext>
            </a:extLst>
          </p:cNvPr>
          <p:cNvSpPr txBox="1"/>
          <p:nvPr/>
        </p:nvSpPr>
        <p:spPr>
          <a:xfrm>
            <a:off x="5334630" y="3161422"/>
            <a:ext cx="23968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操作員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：hosoemp-compid-emp001</a:t>
            </a:r>
          </a:p>
        </p:txBody>
      </p: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321E925C-D1A7-5BE1-8377-095630B5C9AD}"/>
              </a:ext>
            </a:extLst>
          </p:cNvPr>
          <p:cNvSpPr txBox="1"/>
          <p:nvPr/>
        </p:nvSpPr>
        <p:spPr>
          <a:xfrm>
            <a:off x="5448895" y="3636980"/>
            <a:ext cx="25183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部品</a:t>
            </a:r>
            <a:r>
              <a:rPr lang="en-US" altLang="ja-JP" dirty="0"/>
              <a:t>ID</a:t>
            </a:r>
            <a:r>
              <a:rPr lang="ja-JP" altLang="en-US" dirty="0"/>
              <a:t>：hosoparts-compid-parts001</a:t>
            </a:r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D8862E35-A4B2-F6DD-257E-7D18A7512707}"/>
              </a:ext>
            </a:extLst>
          </p:cNvPr>
          <p:cNvSpPr txBox="1"/>
          <p:nvPr/>
        </p:nvSpPr>
        <p:spPr>
          <a:xfrm>
            <a:off x="5239498" y="3421536"/>
            <a:ext cx="32556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設備管理</a:t>
            </a:r>
            <a:r>
              <a:rPr lang="en-US" altLang="ja-JP" dirty="0"/>
              <a:t>ID</a:t>
            </a:r>
            <a:r>
              <a:rPr lang="ja-JP" altLang="en-US" dirty="0"/>
              <a:t>：hosovehicle-compid-vehicle001</a:t>
            </a:r>
          </a:p>
        </p:txBody>
      </p:sp>
      <p:sp>
        <p:nvSpPr>
          <p:cNvPr id="1032" name="左中かっこ 1031">
            <a:extLst>
              <a:ext uri="{FF2B5EF4-FFF2-40B4-BE49-F238E27FC236}">
                <a16:creationId xmlns:a16="http://schemas.microsoft.com/office/drawing/2014/main" id="{5E0DB7CD-6F0E-4E59-0C4F-CBB8E4C060D7}"/>
              </a:ext>
            </a:extLst>
          </p:cNvPr>
          <p:cNvSpPr/>
          <p:nvPr/>
        </p:nvSpPr>
        <p:spPr>
          <a:xfrm>
            <a:off x="5122307" y="2980358"/>
            <a:ext cx="234382" cy="112877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A8CC51EF-739F-06C1-4B06-74964ABF8EE6}"/>
              </a:ext>
            </a:extLst>
          </p:cNvPr>
          <p:cNvSpPr/>
          <p:nvPr/>
        </p:nvSpPr>
        <p:spPr>
          <a:xfrm>
            <a:off x="5310619" y="3132506"/>
            <a:ext cx="2294494" cy="7935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7" name="Picture 8" descr="Free Icon | Wifi">
            <a:extLst>
              <a:ext uri="{FF2B5EF4-FFF2-40B4-BE49-F238E27FC236}">
                <a16:creationId xmlns:a16="http://schemas.microsoft.com/office/drawing/2014/main" id="{36B8C109-39BE-5E20-904F-D16D186C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462" y="2671684"/>
            <a:ext cx="617348" cy="6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0" descr="Cloud Icon Royalty-Free Stock Image - Storyblocks">
            <a:extLst>
              <a:ext uri="{FF2B5EF4-FFF2-40B4-BE49-F238E27FC236}">
                <a16:creationId xmlns:a16="http://schemas.microsoft.com/office/drawing/2014/main" id="{9907400A-54B3-B77F-6CA6-020F2E3A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19" y="1059634"/>
            <a:ext cx="1484917" cy="9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4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9DAA862F-BB40-2F45-F69A-80F086621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31" y="1358032"/>
            <a:ext cx="559248" cy="41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コネクタ: 曲線 1042">
            <a:extLst>
              <a:ext uri="{FF2B5EF4-FFF2-40B4-BE49-F238E27FC236}">
                <a16:creationId xmlns:a16="http://schemas.microsoft.com/office/drawing/2014/main" id="{403BE2E7-7142-95A4-A62B-4CE7385D2A83}"/>
              </a:ext>
            </a:extLst>
          </p:cNvPr>
          <p:cNvCxnSpPr>
            <a:stCxn id="1037" idx="0"/>
            <a:endCxn id="1038" idx="1"/>
          </p:cNvCxnSpPr>
          <p:nvPr/>
        </p:nvCxnSpPr>
        <p:spPr>
          <a:xfrm rot="5400000" flipH="1" flipV="1">
            <a:off x="5391171" y="1052637"/>
            <a:ext cx="1148013" cy="2090083"/>
          </a:xfrm>
          <a:prstGeom prst="curvedConnector2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16" descr="Database - Free technology icons">
            <a:extLst>
              <a:ext uri="{FF2B5EF4-FFF2-40B4-BE49-F238E27FC236}">
                <a16:creationId xmlns:a16="http://schemas.microsoft.com/office/drawing/2014/main" id="{95F4BAEF-65E8-8C14-1D96-B0DE1650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01" y="971475"/>
            <a:ext cx="671940" cy="6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017D78F4-6728-48F1-8C1D-DBD2CB0FBE8A}"/>
              </a:ext>
            </a:extLst>
          </p:cNvPr>
          <p:cNvSpPr txBox="1"/>
          <p:nvPr/>
        </p:nvSpPr>
        <p:spPr>
          <a:xfrm>
            <a:off x="8692425" y="1669206"/>
            <a:ext cx="8346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在庫管理</a:t>
            </a:r>
            <a:r>
              <a:rPr lang="en-US" altLang="ja-JP" dirty="0"/>
              <a:t>DB</a:t>
            </a:r>
            <a:endParaRPr lang="ja-JP" altLang="en-US" dirty="0"/>
          </a:p>
        </p:txBody>
      </p:sp>
      <p:cxnSp>
        <p:nvCxnSpPr>
          <p:cNvPr id="1046" name="コネクタ: 曲線 1045">
            <a:extLst>
              <a:ext uri="{FF2B5EF4-FFF2-40B4-BE49-F238E27FC236}">
                <a16:creationId xmlns:a16="http://schemas.microsoft.com/office/drawing/2014/main" id="{90C99158-6D2C-9C36-92DC-DF89E26F5131}"/>
              </a:ext>
            </a:extLst>
          </p:cNvPr>
          <p:cNvCxnSpPr>
            <a:cxnSpLocks/>
            <a:stCxn id="1040" idx="3"/>
            <a:endCxn id="1044" idx="1"/>
          </p:cNvCxnSpPr>
          <p:nvPr/>
        </p:nvCxnSpPr>
        <p:spPr>
          <a:xfrm flipV="1">
            <a:off x="7967279" y="1307445"/>
            <a:ext cx="721622" cy="26003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図 1049">
            <a:extLst>
              <a:ext uri="{FF2B5EF4-FFF2-40B4-BE49-F238E27FC236}">
                <a16:creationId xmlns:a16="http://schemas.microsoft.com/office/drawing/2014/main" id="{14F0F764-9969-8529-11EF-865444BCE9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3417" y="4154097"/>
            <a:ext cx="2951282" cy="1833424"/>
          </a:xfrm>
          <a:prstGeom prst="rect">
            <a:avLst/>
          </a:prstGeom>
        </p:spPr>
      </p:pic>
      <p:cxnSp>
        <p:nvCxnSpPr>
          <p:cNvPr id="1051" name="コネクタ: 曲線 1050">
            <a:extLst>
              <a:ext uri="{FF2B5EF4-FFF2-40B4-BE49-F238E27FC236}">
                <a16:creationId xmlns:a16="http://schemas.microsoft.com/office/drawing/2014/main" id="{21DDCBF1-C0DB-B14F-6F48-56C352B48CDD}"/>
              </a:ext>
            </a:extLst>
          </p:cNvPr>
          <p:cNvCxnSpPr>
            <a:cxnSpLocks/>
            <a:stCxn id="1038" idx="2"/>
            <a:endCxn id="1050" idx="0"/>
          </p:cNvCxnSpPr>
          <p:nvPr/>
        </p:nvCxnSpPr>
        <p:spPr>
          <a:xfrm rot="16200000" flipH="1">
            <a:off x="7767673" y="1972712"/>
            <a:ext cx="2166390" cy="219638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73459CFA-8BCB-6520-0D5D-D054A193B9B2}"/>
              </a:ext>
            </a:extLst>
          </p:cNvPr>
          <p:cNvSpPr txBox="1"/>
          <p:nvPr/>
        </p:nvSpPr>
        <p:spPr>
          <a:xfrm>
            <a:off x="7080201" y="859779"/>
            <a:ext cx="14149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スマート倉庫管理システム</a:t>
            </a:r>
          </a:p>
        </p:txBody>
      </p: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26EFBBD1-2EE2-DC30-DD2B-4100FD8197E1}"/>
              </a:ext>
            </a:extLst>
          </p:cNvPr>
          <p:cNvSpPr txBox="1"/>
          <p:nvPr/>
        </p:nvSpPr>
        <p:spPr>
          <a:xfrm>
            <a:off x="2573121" y="1947374"/>
            <a:ext cx="1581870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①自動</a:t>
            </a:r>
            <a:r>
              <a:rPr lang="en-US" altLang="ja-JP" dirty="0"/>
              <a:t>QR</a:t>
            </a:r>
            <a:r>
              <a:rPr lang="ja-JP" altLang="en-US" dirty="0"/>
              <a:t>コードの検知　</a:t>
            </a:r>
            <a:r>
              <a:rPr lang="en-US" altLang="ja-JP" dirty="0"/>
              <a:t>※</a:t>
            </a:r>
            <a:r>
              <a:rPr lang="ja-JP" altLang="en-US" dirty="0"/>
              <a:t>１</a:t>
            </a:r>
          </a:p>
        </p:txBody>
      </p:sp>
      <p:cxnSp>
        <p:nvCxnSpPr>
          <p:cNvPr id="1056" name="コネクタ: 曲線 1055">
            <a:extLst>
              <a:ext uri="{FF2B5EF4-FFF2-40B4-BE49-F238E27FC236}">
                <a16:creationId xmlns:a16="http://schemas.microsoft.com/office/drawing/2014/main" id="{990BB60E-DCA3-9155-0680-47ED6EAA5149}"/>
              </a:ext>
            </a:extLst>
          </p:cNvPr>
          <p:cNvCxnSpPr>
            <a:cxnSpLocks/>
          </p:cNvCxnSpPr>
          <p:nvPr/>
        </p:nvCxnSpPr>
        <p:spPr>
          <a:xfrm>
            <a:off x="2232959" y="2140166"/>
            <a:ext cx="2532091" cy="142880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コネクタ: 曲線 1058">
            <a:extLst>
              <a:ext uri="{FF2B5EF4-FFF2-40B4-BE49-F238E27FC236}">
                <a16:creationId xmlns:a16="http://schemas.microsoft.com/office/drawing/2014/main" id="{22D936AA-8C53-61E0-0EA1-5FD131E28BE1}"/>
              </a:ext>
            </a:extLst>
          </p:cNvPr>
          <p:cNvCxnSpPr>
            <a:cxnSpLocks/>
            <a:stCxn id="1024" idx="3"/>
          </p:cNvCxnSpPr>
          <p:nvPr/>
        </p:nvCxnSpPr>
        <p:spPr>
          <a:xfrm>
            <a:off x="2311573" y="3447696"/>
            <a:ext cx="2442059" cy="11429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コネクタ: 曲線 1061">
            <a:extLst>
              <a:ext uri="{FF2B5EF4-FFF2-40B4-BE49-F238E27FC236}">
                <a16:creationId xmlns:a16="http://schemas.microsoft.com/office/drawing/2014/main" id="{1B983573-6BB9-5EF7-5FBC-C365A9D0BEC1}"/>
              </a:ext>
            </a:extLst>
          </p:cNvPr>
          <p:cNvCxnSpPr>
            <a:cxnSpLocks/>
            <a:stCxn id="1025" idx="3"/>
          </p:cNvCxnSpPr>
          <p:nvPr/>
        </p:nvCxnSpPr>
        <p:spPr>
          <a:xfrm flipV="1">
            <a:off x="2348171" y="3542732"/>
            <a:ext cx="2405461" cy="151387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8482EDCD-A833-B7D1-63D0-CFA911EA2B7D}"/>
              </a:ext>
            </a:extLst>
          </p:cNvPr>
          <p:cNvSpPr txBox="1"/>
          <p:nvPr/>
        </p:nvSpPr>
        <p:spPr>
          <a:xfrm>
            <a:off x="5223973" y="2145761"/>
            <a:ext cx="1414935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②検知した</a:t>
            </a:r>
            <a:r>
              <a:rPr lang="en-US" altLang="ja-JP" dirty="0"/>
              <a:t>QR</a:t>
            </a:r>
            <a:r>
              <a:rPr lang="ja-JP" altLang="en-US" dirty="0"/>
              <a:t>コード値より判断して、システムにデータを渡す</a:t>
            </a: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FD10A670-150F-989F-DAA2-F0B1A77CB9AC}"/>
              </a:ext>
            </a:extLst>
          </p:cNvPr>
          <p:cNvSpPr txBox="1"/>
          <p:nvPr/>
        </p:nvSpPr>
        <p:spPr>
          <a:xfrm>
            <a:off x="8373499" y="1938183"/>
            <a:ext cx="1414935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③値をセットで</a:t>
            </a:r>
            <a:r>
              <a:rPr lang="en-US" altLang="ja-JP" dirty="0"/>
              <a:t>DB</a:t>
            </a:r>
            <a:r>
              <a:rPr lang="ja-JP" altLang="en-US" dirty="0"/>
              <a:t>に保存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47C1189-C316-8625-A235-FEDD5F9E5425}"/>
              </a:ext>
            </a:extLst>
          </p:cNvPr>
          <p:cNvSpPr txBox="1"/>
          <p:nvPr/>
        </p:nvSpPr>
        <p:spPr>
          <a:xfrm>
            <a:off x="9751225" y="3435010"/>
            <a:ext cx="1673474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④後日に出荷部品リストを確認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4F323BE9-F2AD-147A-7C31-EF910E87BF9C}"/>
              </a:ext>
            </a:extLst>
          </p:cNvPr>
          <p:cNvSpPr txBox="1"/>
          <p:nvPr/>
        </p:nvSpPr>
        <p:spPr>
          <a:xfrm>
            <a:off x="8866254" y="6049911"/>
            <a:ext cx="167347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⑤画面より、出荷情報のデータ軽微ミス修正可能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4C4267-D38E-C43F-0B61-BB80529C6B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2660" y="4291303"/>
            <a:ext cx="3216009" cy="254211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ED30A6-ADDB-4CE0-9B1D-9CAAD0FE0EC4}"/>
              </a:ext>
            </a:extLst>
          </p:cNvPr>
          <p:cNvSpPr txBox="1"/>
          <p:nvPr/>
        </p:nvSpPr>
        <p:spPr>
          <a:xfrm>
            <a:off x="4049050" y="5629089"/>
            <a:ext cx="1807566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１：同時３つ</a:t>
            </a:r>
            <a:r>
              <a:rPr lang="en-US" altLang="ja-JP" dirty="0"/>
              <a:t>QR</a:t>
            </a:r>
            <a:r>
              <a:rPr lang="ja-JP" altLang="en-US" dirty="0"/>
              <a:t>コードを一緒に読み込む</a:t>
            </a:r>
          </a:p>
        </p:txBody>
      </p:sp>
    </p:spTree>
    <p:extLst>
      <p:ext uri="{BB962C8B-B14F-4D97-AF65-F5344CB8AC3E}">
        <p14:creationId xmlns:p14="http://schemas.microsoft.com/office/powerpoint/2010/main" val="117383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8D7F8-C56E-7964-47CD-56687CC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系统架构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AEB5CC-0EF3-741D-9456-4520DAFDAED9}"/>
              </a:ext>
            </a:extLst>
          </p:cNvPr>
          <p:cNvSpPr txBox="1"/>
          <p:nvPr/>
        </p:nvSpPr>
        <p:spPr>
          <a:xfrm>
            <a:off x="3048501" y="3244334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VUE3.0+Element+TypeScript+ChatJs+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5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697FF64-86C5-A8E7-537D-B2A5E7BE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95" y="1630917"/>
            <a:ext cx="827169" cy="6322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3C860B-C99B-A1B5-CD48-738B7E99CDEF}"/>
              </a:ext>
            </a:extLst>
          </p:cNvPr>
          <p:cNvSpPr txBox="1"/>
          <p:nvPr/>
        </p:nvSpPr>
        <p:spPr>
          <a:xfrm>
            <a:off x="1147513" y="2199262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parts001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245E6A-D55D-218D-79EB-2B88362DFBF3}"/>
              </a:ext>
            </a:extLst>
          </p:cNvPr>
          <p:cNvSpPr txBox="1"/>
          <p:nvPr/>
        </p:nvSpPr>
        <p:spPr>
          <a:xfrm>
            <a:off x="5203159" y="4554515"/>
            <a:ext cx="1669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hosoparts-compid-parts001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C8B6CF8-514D-36C4-D7C5-923674E8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17647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D62440-7267-AE89-8DAA-8A700C36B91E}"/>
              </a:ext>
            </a:extLst>
          </p:cNvPr>
          <p:cNvSpPr txBox="1"/>
          <p:nvPr/>
        </p:nvSpPr>
        <p:spPr>
          <a:xfrm>
            <a:off x="3260826" y="4413262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1.  2023/3</a:t>
            </a:r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万円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C222F0-45D8-98A5-17C2-D8BDDDDAD42F}"/>
              </a:ext>
            </a:extLst>
          </p:cNvPr>
          <p:cNvSpPr txBox="1"/>
          <p:nvPr/>
        </p:nvSpPr>
        <p:spPr>
          <a:xfrm>
            <a:off x="3260826" y="4702501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.  2023/</a:t>
            </a:r>
            <a:r>
              <a:rPr lang="ja-JP" altLang="en-US" dirty="0"/>
              <a:t>４　</a:t>
            </a:r>
            <a:r>
              <a:rPr lang="en-US" altLang="ja-JP" dirty="0"/>
              <a:t>1.5</a:t>
            </a:r>
            <a:r>
              <a:rPr lang="ja-JP" altLang="en-US" dirty="0"/>
              <a:t>万円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4C2C74D-8F4F-1088-4378-3B6F5293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00" y="1136028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3A135E38-243A-648D-BD80-E3D245AC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00" y="2263148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E2F24DA-A67B-49CF-2E9F-E0CB487B6E8E}"/>
              </a:ext>
            </a:extLst>
          </p:cNvPr>
          <p:cNvSpPr/>
          <p:nvPr/>
        </p:nvSpPr>
        <p:spPr>
          <a:xfrm>
            <a:off x="3134226" y="4212983"/>
            <a:ext cx="2123574" cy="1708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D0BB827-BCAA-3DF3-8F89-B9200066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07" y="3375825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B0BA8FEB-A736-0F37-33BC-282D46F6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74" y="5271118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B5E76D-408E-94A5-2221-4C5FF23260D0}"/>
              </a:ext>
            </a:extLst>
          </p:cNvPr>
          <p:cNvSpPr txBox="1"/>
          <p:nvPr/>
        </p:nvSpPr>
        <p:spPr>
          <a:xfrm>
            <a:off x="2559808" y="1390929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1.  2023/3</a:t>
            </a:r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万円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0AE405B-2798-0E60-A6D1-0E336BFD2236}"/>
              </a:ext>
            </a:extLst>
          </p:cNvPr>
          <p:cNvSpPr txBox="1"/>
          <p:nvPr/>
        </p:nvSpPr>
        <p:spPr>
          <a:xfrm>
            <a:off x="2558831" y="2383377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２</a:t>
            </a:r>
            <a:r>
              <a:rPr lang="en-US" altLang="ja-JP" dirty="0"/>
              <a:t>.  2023/</a:t>
            </a:r>
            <a:r>
              <a:rPr lang="ja-JP" altLang="en-US" dirty="0"/>
              <a:t>４　</a:t>
            </a:r>
            <a:r>
              <a:rPr lang="en-US" altLang="ja-JP" dirty="0"/>
              <a:t>1.5</a:t>
            </a:r>
            <a:r>
              <a:rPr lang="ja-JP" altLang="en-US" dirty="0"/>
              <a:t>万円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85C65E-2E6C-BF12-802B-6C33B7E2D3B8}"/>
              </a:ext>
            </a:extLst>
          </p:cNvPr>
          <p:cNvSpPr txBox="1"/>
          <p:nvPr/>
        </p:nvSpPr>
        <p:spPr>
          <a:xfrm>
            <a:off x="1147513" y="3743032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1.  2023/3</a:t>
            </a:r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万円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241545-730D-CA27-9B5A-F1348D56A0E2}"/>
              </a:ext>
            </a:extLst>
          </p:cNvPr>
          <p:cNvSpPr txBox="1"/>
          <p:nvPr/>
        </p:nvSpPr>
        <p:spPr>
          <a:xfrm>
            <a:off x="2298873" y="5828341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入れ口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3DE63B-5FF5-4B3D-1F04-89E5F9BC33A0}"/>
              </a:ext>
            </a:extLst>
          </p:cNvPr>
          <p:cNvSpPr txBox="1"/>
          <p:nvPr/>
        </p:nvSpPr>
        <p:spPr>
          <a:xfrm>
            <a:off x="2298873" y="4097679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出口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F102C9-AE20-D81C-8759-8FBC6D5EA313}"/>
              </a:ext>
            </a:extLst>
          </p:cNvPr>
          <p:cNvSpPr txBox="1"/>
          <p:nvPr/>
        </p:nvSpPr>
        <p:spPr>
          <a:xfrm>
            <a:off x="8349874" y="2244878"/>
            <a:ext cx="1807566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消費部品としては、会計上に消費するの処理は、入荷順番に消費するように計算する</a:t>
            </a:r>
            <a:br>
              <a:rPr lang="en-US" altLang="ja-JP" dirty="0"/>
            </a:br>
            <a:r>
              <a:rPr lang="ja-JP" altLang="en-US" dirty="0"/>
              <a:t>部品を利用する場合、任意部品を利用すること</a:t>
            </a:r>
          </a:p>
        </p:txBody>
      </p:sp>
    </p:spTree>
    <p:extLst>
      <p:ext uri="{BB962C8B-B14F-4D97-AF65-F5344CB8AC3E}">
        <p14:creationId xmlns:p14="http://schemas.microsoft.com/office/powerpoint/2010/main" val="79649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590ABA-F18A-CD17-0852-22490E74FB59}"/>
              </a:ext>
            </a:extLst>
          </p:cNvPr>
          <p:cNvSpPr txBox="1"/>
          <p:nvPr/>
        </p:nvSpPr>
        <p:spPr>
          <a:xfrm>
            <a:off x="1119688" y="1343048"/>
            <a:ext cx="849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emp001</a:t>
            </a: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78AE4D0B-5835-B3F5-B8C2-254B9AF6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19" y="428648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セメント車 単色塗りつぶし">
            <a:extLst>
              <a:ext uri="{FF2B5EF4-FFF2-40B4-BE49-F238E27FC236}">
                <a16:creationId xmlns:a16="http://schemas.microsoft.com/office/drawing/2014/main" id="{6549775B-F9F5-CFC9-7FB3-5275CDADB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851" y="428648"/>
            <a:ext cx="914400" cy="914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B519826-A943-0D78-8922-A5F660AF6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95" y="289396"/>
            <a:ext cx="827169" cy="63223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A38A5B-1C31-855F-CC22-EEFAEF5D567F}"/>
              </a:ext>
            </a:extLst>
          </p:cNvPr>
          <p:cNvSpPr txBox="1"/>
          <p:nvPr/>
        </p:nvSpPr>
        <p:spPr>
          <a:xfrm>
            <a:off x="8083313" y="857741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parts001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0A819-FB99-20F1-A845-3F8E94DF3EC7}"/>
              </a:ext>
            </a:extLst>
          </p:cNvPr>
          <p:cNvSpPr txBox="1"/>
          <p:nvPr/>
        </p:nvSpPr>
        <p:spPr>
          <a:xfrm>
            <a:off x="2874046" y="1246767"/>
            <a:ext cx="1419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vehicle001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07C3FA-BA0F-1170-120F-9B77A37C869C}"/>
              </a:ext>
            </a:extLst>
          </p:cNvPr>
          <p:cNvSpPr txBox="1"/>
          <p:nvPr/>
        </p:nvSpPr>
        <p:spPr>
          <a:xfrm>
            <a:off x="4091488" y="2438166"/>
            <a:ext cx="849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emp00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グラフィックス 10" descr="オフィス ワーカー (男性) 単色塗りつぶし">
            <a:extLst>
              <a:ext uri="{FF2B5EF4-FFF2-40B4-BE49-F238E27FC236}">
                <a16:creationId xmlns:a16="http://schemas.microsoft.com/office/drawing/2014/main" id="{DC774599-73ED-F0E3-5778-A1D96260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819" y="1523766"/>
            <a:ext cx="914400" cy="91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F76DB91-3E4F-499B-9E03-203E50C8F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769" y="1739937"/>
            <a:ext cx="827169" cy="63223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243AE6-A27E-8BE7-8B68-1E1324A2865B}"/>
              </a:ext>
            </a:extLst>
          </p:cNvPr>
          <p:cNvSpPr txBox="1"/>
          <p:nvPr/>
        </p:nvSpPr>
        <p:spPr>
          <a:xfrm>
            <a:off x="6471487" y="2308282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parts001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68C64E6-917C-29C1-2646-480456E7559F}"/>
              </a:ext>
            </a:extLst>
          </p:cNvPr>
          <p:cNvSpPr/>
          <p:nvPr/>
        </p:nvSpPr>
        <p:spPr>
          <a:xfrm>
            <a:off x="712638" y="215535"/>
            <a:ext cx="3378849" cy="140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B9671FF-C26B-FE48-0996-14780E49CD0C}"/>
              </a:ext>
            </a:extLst>
          </p:cNvPr>
          <p:cNvSpPr/>
          <p:nvPr/>
        </p:nvSpPr>
        <p:spPr>
          <a:xfrm>
            <a:off x="2636680" y="335425"/>
            <a:ext cx="5183846" cy="25461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セメント車 単色塗りつぶし">
            <a:extLst>
              <a:ext uri="{FF2B5EF4-FFF2-40B4-BE49-F238E27FC236}">
                <a16:creationId xmlns:a16="http://schemas.microsoft.com/office/drawing/2014/main" id="{26C0912B-1879-10C5-AACE-59716DAB6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851" y="3379791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DEAB6A-E62B-10A9-88A1-A47C27E64DE5}"/>
              </a:ext>
            </a:extLst>
          </p:cNvPr>
          <p:cNvSpPr txBox="1"/>
          <p:nvPr/>
        </p:nvSpPr>
        <p:spPr>
          <a:xfrm>
            <a:off x="2874046" y="4197910"/>
            <a:ext cx="1419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vehicle00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B07195-2023-B77E-5590-EB3FB853B4F3}"/>
              </a:ext>
            </a:extLst>
          </p:cNvPr>
          <p:cNvSpPr txBox="1"/>
          <p:nvPr/>
        </p:nvSpPr>
        <p:spPr>
          <a:xfrm>
            <a:off x="4091488" y="5389309"/>
            <a:ext cx="849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emp00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グラフィックス 18" descr="オフィス ワーカー (男性) 単色塗りつぶし">
            <a:extLst>
              <a:ext uri="{FF2B5EF4-FFF2-40B4-BE49-F238E27FC236}">
                <a16:creationId xmlns:a16="http://schemas.microsoft.com/office/drawing/2014/main" id="{685E061D-3039-528A-8C31-83681CDB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819" y="4474909"/>
            <a:ext cx="914400" cy="9144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55E4BEA-2FA6-8DEE-8A62-E3AC16BAC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769" y="4691080"/>
            <a:ext cx="827169" cy="632231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A9C303-9377-8E1F-8BFE-B00CE1F21295}"/>
              </a:ext>
            </a:extLst>
          </p:cNvPr>
          <p:cNvSpPr txBox="1"/>
          <p:nvPr/>
        </p:nvSpPr>
        <p:spPr>
          <a:xfrm>
            <a:off x="6471487" y="5259425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parts00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53A5C38-0BF6-950A-8C4B-C819C8697A9B}"/>
              </a:ext>
            </a:extLst>
          </p:cNvPr>
          <p:cNvSpPr/>
          <p:nvPr/>
        </p:nvSpPr>
        <p:spPr>
          <a:xfrm>
            <a:off x="2636680" y="3286568"/>
            <a:ext cx="5183846" cy="2546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72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B519826-A943-0D78-8922-A5F660AF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10" y="1119575"/>
            <a:ext cx="827169" cy="63223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A38A5B-1C31-855F-CC22-EEFAEF5D567F}"/>
              </a:ext>
            </a:extLst>
          </p:cNvPr>
          <p:cNvSpPr txBox="1"/>
          <p:nvPr/>
        </p:nvSpPr>
        <p:spPr>
          <a:xfrm>
            <a:off x="888428" y="1687920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parts001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736BFA-C827-B85B-78EA-7182E47D2B39}"/>
              </a:ext>
            </a:extLst>
          </p:cNvPr>
          <p:cNvSpPr txBox="1"/>
          <p:nvPr/>
        </p:nvSpPr>
        <p:spPr>
          <a:xfrm>
            <a:off x="789572" y="82303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在庫管理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5927C06-2662-097A-ADB6-292DC3AE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90" y="1281855"/>
            <a:ext cx="683064" cy="6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2D26EB-C029-B746-0E5E-A8FD45851B9A}"/>
              </a:ext>
            </a:extLst>
          </p:cNvPr>
          <p:cNvSpPr txBox="1"/>
          <p:nvPr/>
        </p:nvSpPr>
        <p:spPr>
          <a:xfrm>
            <a:off x="3005022" y="3321278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/>
            <a:r>
              <a:rPr lang="ja-JP" altLang="en-US" dirty="0"/>
              <a:t>在庫管理システム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5318B9E-DE81-45DF-C1D9-743F9E7D39AD}"/>
              </a:ext>
            </a:extLst>
          </p:cNvPr>
          <p:cNvSpPr txBox="1"/>
          <p:nvPr/>
        </p:nvSpPr>
        <p:spPr>
          <a:xfrm>
            <a:off x="5772286" y="3321278"/>
            <a:ext cx="1807566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/>
            <a:r>
              <a:rPr lang="ja-JP" altLang="en-US" dirty="0"/>
              <a:t>販売管理システム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7A56F8E-8EBE-4EC6-645B-57F54A86459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4812588" y="3429000"/>
            <a:ext cx="959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85AE58-D19F-C939-D9E7-D6FC58380603}"/>
              </a:ext>
            </a:extLst>
          </p:cNvPr>
          <p:cNvSpPr txBox="1"/>
          <p:nvPr/>
        </p:nvSpPr>
        <p:spPr>
          <a:xfrm>
            <a:off x="3005022" y="3835556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入庫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FB7929-2CCD-FB83-6669-893A6A4649BF}"/>
              </a:ext>
            </a:extLst>
          </p:cNvPr>
          <p:cNvSpPr txBox="1"/>
          <p:nvPr/>
        </p:nvSpPr>
        <p:spPr>
          <a:xfrm>
            <a:off x="3392200" y="4208535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在庫情報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157DBC-02D6-9CCC-29A8-52ACE2F661C1}"/>
              </a:ext>
            </a:extLst>
          </p:cNvPr>
          <p:cNvSpPr txBox="1"/>
          <p:nvPr/>
        </p:nvSpPr>
        <p:spPr>
          <a:xfrm>
            <a:off x="3779378" y="4936444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出庫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BDFC84-FE2C-E159-1C0C-A7EA7E6DD4DE}"/>
              </a:ext>
            </a:extLst>
          </p:cNvPr>
          <p:cNvSpPr txBox="1"/>
          <p:nvPr/>
        </p:nvSpPr>
        <p:spPr>
          <a:xfrm>
            <a:off x="7063247" y="4797945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仮出荷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AB8BB60-50A6-8822-86B9-E9D609EBC831}"/>
              </a:ext>
            </a:extLst>
          </p:cNvPr>
          <p:cNvSpPr txBox="1"/>
          <p:nvPr/>
        </p:nvSpPr>
        <p:spPr>
          <a:xfrm>
            <a:off x="4964489" y="4936443"/>
            <a:ext cx="1033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仮出荷</a:t>
            </a:r>
          </a:p>
        </p:txBody>
      </p:sp>
    </p:spTree>
    <p:extLst>
      <p:ext uri="{BB962C8B-B14F-4D97-AF65-F5344CB8AC3E}">
        <p14:creationId xmlns:p14="http://schemas.microsoft.com/office/powerpoint/2010/main" val="106011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オフィス ワーカー (男性) 単色塗りつぶし">
            <a:extLst>
              <a:ext uri="{FF2B5EF4-FFF2-40B4-BE49-F238E27FC236}">
                <a16:creationId xmlns:a16="http://schemas.microsoft.com/office/drawing/2014/main" id="{1945B8D8-7814-FE0A-9758-69C3D3AD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904" y="4549485"/>
            <a:ext cx="914400" cy="914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302D0B-B1CA-2CDD-EABA-71FC08A90115}"/>
              </a:ext>
            </a:extLst>
          </p:cNvPr>
          <p:cNvSpPr/>
          <p:nvPr/>
        </p:nvSpPr>
        <p:spPr>
          <a:xfrm>
            <a:off x="3102123" y="1158486"/>
            <a:ext cx="2049417" cy="1092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253DF7-AAE1-350E-8EB2-5768D8D4DD3A}"/>
              </a:ext>
            </a:extLst>
          </p:cNvPr>
          <p:cNvSpPr/>
          <p:nvPr/>
        </p:nvSpPr>
        <p:spPr>
          <a:xfrm>
            <a:off x="3260558" y="1704823"/>
            <a:ext cx="1756610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HOSO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F5BCE5-D38A-6B41-8252-1ACE6008A5FD}"/>
              </a:ext>
            </a:extLst>
          </p:cNvPr>
          <p:cNvSpPr/>
          <p:nvPr/>
        </p:nvSpPr>
        <p:spPr>
          <a:xfrm>
            <a:off x="4443652" y="1499679"/>
            <a:ext cx="119920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部品１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19444-E0B7-295F-36D4-709AF3EDEA9E}"/>
              </a:ext>
            </a:extLst>
          </p:cNvPr>
          <p:cNvSpPr/>
          <p:nvPr/>
        </p:nvSpPr>
        <p:spPr>
          <a:xfrm>
            <a:off x="4443652" y="2387210"/>
            <a:ext cx="1199207" cy="341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部品２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97B298E-23C7-15F6-EB3A-2A6BB01FBF2F}"/>
              </a:ext>
            </a:extLst>
          </p:cNvPr>
          <p:cNvSpPr/>
          <p:nvPr/>
        </p:nvSpPr>
        <p:spPr>
          <a:xfrm>
            <a:off x="2610804" y="824163"/>
            <a:ext cx="3603507" cy="243037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56B261-0648-FF8A-7ACD-460CC22C6F0D}"/>
              </a:ext>
            </a:extLst>
          </p:cNvPr>
          <p:cNvSpPr/>
          <p:nvPr/>
        </p:nvSpPr>
        <p:spPr>
          <a:xfrm>
            <a:off x="1816720" y="3737511"/>
            <a:ext cx="1199207" cy="341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zh-CN" altLang="en-US" dirty="0"/>
              <a:t>公司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3CE48AC-F07C-20C2-0690-FE72D2FC234D}"/>
              </a:ext>
            </a:extLst>
          </p:cNvPr>
          <p:cNvSpPr/>
          <p:nvPr/>
        </p:nvSpPr>
        <p:spPr>
          <a:xfrm>
            <a:off x="6996314" y="388264"/>
            <a:ext cx="1199207" cy="3411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kumimoji="1" lang="zh-CN" altLang="en-US" dirty="0"/>
              <a:t>公司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767F94F-1900-7455-A1AD-C655CE2EE8B5}"/>
              </a:ext>
            </a:extLst>
          </p:cNvPr>
          <p:cNvSpPr/>
          <p:nvPr/>
        </p:nvSpPr>
        <p:spPr>
          <a:xfrm>
            <a:off x="6984388" y="789616"/>
            <a:ext cx="3603507" cy="243037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591F141-9734-F38A-3097-9D279D1B364C}"/>
              </a:ext>
            </a:extLst>
          </p:cNvPr>
          <p:cNvSpPr/>
          <p:nvPr/>
        </p:nvSpPr>
        <p:spPr>
          <a:xfrm>
            <a:off x="6996314" y="1499679"/>
            <a:ext cx="119920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部品１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4AF99D-3E7A-7567-A2C6-A9291DE6294A}"/>
              </a:ext>
            </a:extLst>
          </p:cNvPr>
          <p:cNvSpPr/>
          <p:nvPr/>
        </p:nvSpPr>
        <p:spPr>
          <a:xfrm>
            <a:off x="6996313" y="2290507"/>
            <a:ext cx="1199207" cy="341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部品２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363B0B-6FC3-A1B3-E8C8-F12DADF31303}"/>
              </a:ext>
            </a:extLst>
          </p:cNvPr>
          <p:cNvSpPr/>
          <p:nvPr/>
        </p:nvSpPr>
        <p:spPr>
          <a:xfrm>
            <a:off x="4443652" y="2831045"/>
            <a:ext cx="1199207" cy="341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部品３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369BEB-E985-AC6F-422D-D6AAC7E70A07}"/>
              </a:ext>
            </a:extLst>
          </p:cNvPr>
          <p:cNvSpPr/>
          <p:nvPr/>
        </p:nvSpPr>
        <p:spPr>
          <a:xfrm>
            <a:off x="1816720" y="4078706"/>
            <a:ext cx="3603507" cy="114901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グラフィックス 16" descr="セメント車 単色塗りつぶし">
            <a:extLst>
              <a:ext uri="{FF2B5EF4-FFF2-40B4-BE49-F238E27FC236}">
                <a16:creationId xmlns:a16="http://schemas.microsoft.com/office/drawing/2014/main" id="{9E6F2C75-F6DF-17FC-2E45-3E4AE5EF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03" y="5518950"/>
            <a:ext cx="914400" cy="9144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C6AF41-F42C-1089-17AF-82BC11670FCC}"/>
              </a:ext>
            </a:extLst>
          </p:cNvPr>
          <p:cNvSpPr/>
          <p:nvPr/>
        </p:nvSpPr>
        <p:spPr>
          <a:xfrm>
            <a:off x="6316579" y="5463727"/>
            <a:ext cx="1577144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車載ルータ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724D496-2177-2963-B712-B02022FB94B5}"/>
              </a:ext>
            </a:extLst>
          </p:cNvPr>
          <p:cNvSpPr/>
          <p:nvPr/>
        </p:nvSpPr>
        <p:spPr>
          <a:xfrm>
            <a:off x="4485812" y="5227722"/>
            <a:ext cx="115704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センサー</a:t>
            </a:r>
          </a:p>
        </p:txBody>
      </p:sp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B98225B4-4EFE-00F1-B1A2-BC22DB68C188}"/>
              </a:ext>
            </a:extLst>
          </p:cNvPr>
          <p:cNvSpPr/>
          <p:nvPr/>
        </p:nvSpPr>
        <p:spPr>
          <a:xfrm>
            <a:off x="7595916" y="3875716"/>
            <a:ext cx="1521995" cy="6737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Cloud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C980C39-03CC-927B-43F2-D2869DE88704}"/>
              </a:ext>
            </a:extLst>
          </p:cNvPr>
          <p:cNvSpPr/>
          <p:nvPr/>
        </p:nvSpPr>
        <p:spPr>
          <a:xfrm>
            <a:off x="4485812" y="5692643"/>
            <a:ext cx="115704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エンジン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3D8DF13-AFE5-80B8-A7D4-3F2083AF585F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7893723" y="4548768"/>
            <a:ext cx="463191" cy="108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8C7E4B-E55C-BBF0-F482-40E7C3CA96D4}"/>
              </a:ext>
            </a:extLst>
          </p:cNvPr>
          <p:cNvSpPr txBox="1"/>
          <p:nvPr/>
        </p:nvSpPr>
        <p:spPr>
          <a:xfrm>
            <a:off x="7373050" y="4853205"/>
            <a:ext cx="1106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IOT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E6B1DF-54BB-3A90-83EC-DB403028EA90}"/>
              </a:ext>
            </a:extLst>
          </p:cNvPr>
          <p:cNvSpPr txBox="1"/>
          <p:nvPr/>
        </p:nvSpPr>
        <p:spPr>
          <a:xfrm>
            <a:off x="8827740" y="4332013"/>
            <a:ext cx="1106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MQTT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4C4F7C-605B-46E1-9DAD-3E50F52F7800}"/>
              </a:ext>
            </a:extLst>
          </p:cNvPr>
          <p:cNvSpPr txBox="1"/>
          <p:nvPr/>
        </p:nvSpPr>
        <p:spPr>
          <a:xfrm>
            <a:off x="6169240" y="5975518"/>
            <a:ext cx="300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板子</a:t>
            </a:r>
            <a:r>
              <a:rPr kumimoji="1" lang="en-US" altLang="zh-CN" dirty="0"/>
              <a:t>++</a:t>
            </a:r>
            <a:r>
              <a:rPr kumimoji="1" lang="zh-CN" altLang="en-US" dirty="0"/>
              <a:t>嵌入式开发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43A242A-4AFE-A2B0-D66B-60D58F1A3532}"/>
              </a:ext>
            </a:extLst>
          </p:cNvPr>
          <p:cNvSpPr txBox="1"/>
          <p:nvPr/>
        </p:nvSpPr>
        <p:spPr>
          <a:xfrm>
            <a:off x="9193843" y="4022689"/>
            <a:ext cx="128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監視画面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FAAB61D-BD7B-7DF3-AFE1-7A4BE194CE1E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5642859" y="5634324"/>
            <a:ext cx="673720" cy="2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E56E0B8-1AFE-2DBD-49DD-C9DA0F228BC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642859" y="5398319"/>
            <a:ext cx="673720" cy="2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B9D90CC-6FBB-117A-E5DF-D05BD0EBF60B}"/>
              </a:ext>
            </a:extLst>
          </p:cNvPr>
          <p:cNvSpPr txBox="1"/>
          <p:nvPr/>
        </p:nvSpPr>
        <p:spPr>
          <a:xfrm>
            <a:off x="8283741" y="5671353"/>
            <a:ext cx="67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SIM</a:t>
            </a:r>
            <a:endParaRPr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7866821-6A42-CB75-118A-00F21440CB79}"/>
              </a:ext>
            </a:extLst>
          </p:cNvPr>
          <p:cNvSpPr txBox="1"/>
          <p:nvPr/>
        </p:nvSpPr>
        <p:spPr>
          <a:xfrm>
            <a:off x="8311951" y="5319443"/>
            <a:ext cx="67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WIFI</a:t>
            </a:r>
            <a:endParaRPr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40B447-4616-6CA0-5A12-7B30E206618B}"/>
              </a:ext>
            </a:extLst>
          </p:cNvPr>
          <p:cNvSpPr/>
          <p:nvPr/>
        </p:nvSpPr>
        <p:spPr>
          <a:xfrm>
            <a:off x="4485812" y="6092156"/>
            <a:ext cx="115704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GPS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624F549-FD84-3561-F1CD-C60A5B160959}"/>
              </a:ext>
            </a:extLst>
          </p:cNvPr>
          <p:cNvSpPr/>
          <p:nvPr/>
        </p:nvSpPr>
        <p:spPr>
          <a:xfrm>
            <a:off x="5237449" y="4360151"/>
            <a:ext cx="198368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en-US" altLang="zh-CN" dirty="0"/>
              <a:t>G</a:t>
            </a:r>
            <a:r>
              <a:rPr kumimoji="1" lang="ja-JP" altLang="en-US" dirty="0"/>
              <a:t>車載ルータ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ED11285-F499-5B9A-0B87-EB1765C52373}"/>
              </a:ext>
            </a:extLst>
          </p:cNvPr>
          <p:cNvCxnSpPr>
            <a:cxnSpLocks/>
            <a:stCxn id="21" idx="0"/>
            <a:endCxn id="47" idx="3"/>
          </p:cNvCxnSpPr>
          <p:nvPr/>
        </p:nvCxnSpPr>
        <p:spPr>
          <a:xfrm flipH="1">
            <a:off x="7221137" y="4212601"/>
            <a:ext cx="379500" cy="3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75C512E-E0A4-C14F-3C93-E0A9542BDC0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642859" y="4701345"/>
            <a:ext cx="586434" cy="51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4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B0CC0D5C-E462-EA36-ED5F-41C01DC3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68740"/>
            <a:ext cx="93154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E7535D-7768-ADD4-A2B7-9FC44FFAA3CA}"/>
              </a:ext>
            </a:extLst>
          </p:cNvPr>
          <p:cNvSpPr/>
          <p:nvPr/>
        </p:nvSpPr>
        <p:spPr>
          <a:xfrm>
            <a:off x="2850544" y="1228477"/>
            <a:ext cx="8416454" cy="46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AA6F63-6F37-A604-E4CB-E02919CE12FE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画面構成図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785BAD-B4F1-EF29-B49F-8891EFB3B610}"/>
              </a:ext>
            </a:extLst>
          </p:cNvPr>
          <p:cNvSpPr/>
          <p:nvPr/>
        </p:nvSpPr>
        <p:spPr>
          <a:xfrm>
            <a:off x="1011142" y="1228477"/>
            <a:ext cx="1839402" cy="46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4FD002-84E0-D406-AF06-51D21022F0B5}"/>
              </a:ext>
            </a:extLst>
          </p:cNvPr>
          <p:cNvSpPr/>
          <p:nvPr/>
        </p:nvSpPr>
        <p:spPr>
          <a:xfrm>
            <a:off x="1011142" y="1689653"/>
            <a:ext cx="1839402" cy="442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FF20BB-EC67-3B97-2138-64C4ABD3AE1D}"/>
              </a:ext>
            </a:extLst>
          </p:cNvPr>
          <p:cNvSpPr/>
          <p:nvPr/>
        </p:nvSpPr>
        <p:spPr>
          <a:xfrm>
            <a:off x="1011142" y="6110577"/>
            <a:ext cx="102558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072476-8171-67E8-722A-398D0D44FB21}"/>
              </a:ext>
            </a:extLst>
          </p:cNvPr>
          <p:cNvSpPr/>
          <p:nvPr/>
        </p:nvSpPr>
        <p:spPr>
          <a:xfrm>
            <a:off x="2850544" y="1689653"/>
            <a:ext cx="8416454" cy="442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A397D1-C6B7-0C00-6BC7-ECFB03222B9B}"/>
              </a:ext>
            </a:extLst>
          </p:cNvPr>
          <p:cNvSpPr txBox="1"/>
          <p:nvPr/>
        </p:nvSpPr>
        <p:spPr>
          <a:xfrm>
            <a:off x="1558456" y="1274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ロゴ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79B7A-B874-F4D6-7227-5FE24A5CAC6D}"/>
              </a:ext>
            </a:extLst>
          </p:cNvPr>
          <p:cNvSpPr txBox="1"/>
          <p:nvPr/>
        </p:nvSpPr>
        <p:spPr>
          <a:xfrm>
            <a:off x="8949856" y="12743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ログイン情報エリア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AF456A-E6C1-DBBB-03A8-21B4A4245907}"/>
              </a:ext>
            </a:extLst>
          </p:cNvPr>
          <p:cNvSpPr txBox="1"/>
          <p:nvPr/>
        </p:nvSpPr>
        <p:spPr>
          <a:xfrm>
            <a:off x="1179096" y="2782669"/>
            <a:ext cx="12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部品検索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DF2EE8-5738-99C1-3DF4-737DED6AB3F7}"/>
              </a:ext>
            </a:extLst>
          </p:cNvPr>
          <p:cNvSpPr txBox="1"/>
          <p:nvPr/>
        </p:nvSpPr>
        <p:spPr>
          <a:xfrm>
            <a:off x="2803498" y="1682163"/>
            <a:ext cx="20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操作エリア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658CD6-364D-6B0E-E5C3-67847104D3F3}"/>
              </a:ext>
            </a:extLst>
          </p:cNvPr>
          <p:cNvSpPr txBox="1"/>
          <p:nvPr/>
        </p:nvSpPr>
        <p:spPr>
          <a:xfrm>
            <a:off x="4807226" y="6110577"/>
            <a:ext cx="20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フッターエリア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617399E-24B9-55F9-5039-AF21AC499F16}"/>
              </a:ext>
            </a:extLst>
          </p:cNvPr>
          <p:cNvSpPr/>
          <p:nvPr/>
        </p:nvSpPr>
        <p:spPr>
          <a:xfrm>
            <a:off x="2850544" y="1998369"/>
            <a:ext cx="8416454" cy="9523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57D77F-5214-1490-A9DD-E0E9D1B832B9}"/>
              </a:ext>
            </a:extLst>
          </p:cNvPr>
          <p:cNvSpPr/>
          <p:nvPr/>
        </p:nvSpPr>
        <p:spPr>
          <a:xfrm>
            <a:off x="2850544" y="3518049"/>
            <a:ext cx="8416454" cy="2544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AEF42E-FE5F-3915-EF0E-066F645844B1}"/>
              </a:ext>
            </a:extLst>
          </p:cNvPr>
          <p:cNvSpPr/>
          <p:nvPr/>
        </p:nvSpPr>
        <p:spPr>
          <a:xfrm>
            <a:off x="8160026" y="3294246"/>
            <a:ext cx="3106972" cy="22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操作ボタンとページング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4C0C29-F262-1C67-B0B9-737F4598A738}"/>
              </a:ext>
            </a:extLst>
          </p:cNvPr>
          <p:cNvSpPr txBox="1"/>
          <p:nvPr/>
        </p:nvSpPr>
        <p:spPr>
          <a:xfrm>
            <a:off x="5832613" y="2396425"/>
            <a:ext cx="20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検索エリア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B62708-228B-65BE-6383-5125B06B8266}"/>
              </a:ext>
            </a:extLst>
          </p:cNvPr>
          <p:cNvSpPr txBox="1"/>
          <p:nvPr/>
        </p:nvSpPr>
        <p:spPr>
          <a:xfrm>
            <a:off x="5832613" y="4506545"/>
            <a:ext cx="20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F1DB8-C255-284B-54F5-B19ACB0CBE01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73DEB6-91B4-6F57-D897-8C1419EC4C00}"/>
              </a:ext>
            </a:extLst>
          </p:cNvPr>
          <p:cNvSpPr txBox="1"/>
          <p:nvPr/>
        </p:nvSpPr>
        <p:spPr>
          <a:xfrm>
            <a:off x="1179096" y="3278258"/>
            <a:ext cx="12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在庫管理</a:t>
            </a:r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部品検索画面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C40B99-0654-FB76-7648-0CDAD6152865}"/>
              </a:ext>
            </a:extLst>
          </p:cNvPr>
          <p:cNvSpPr/>
          <p:nvPr/>
        </p:nvSpPr>
        <p:spPr>
          <a:xfrm>
            <a:off x="1586287" y="848680"/>
            <a:ext cx="8416454" cy="118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1B52924F-7D0F-FF1C-CFE0-D081F485F9FC}"/>
              </a:ext>
            </a:extLst>
          </p:cNvPr>
          <p:cNvSpPr/>
          <p:nvPr/>
        </p:nvSpPr>
        <p:spPr>
          <a:xfrm>
            <a:off x="3120888" y="1153872"/>
            <a:ext cx="4901979" cy="57646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 descr="拡大鏡 単色塗りつぶし">
            <a:extLst>
              <a:ext uri="{FF2B5EF4-FFF2-40B4-BE49-F238E27FC236}">
                <a16:creationId xmlns:a16="http://schemas.microsoft.com/office/drawing/2014/main" id="{6A78F2EC-6ED5-C964-D4C8-9A4B1B6A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905" y="1332977"/>
            <a:ext cx="256524" cy="25652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5F345C-B496-607B-4863-EE0D7DB18372}"/>
              </a:ext>
            </a:extLst>
          </p:cNvPr>
          <p:cNvSpPr txBox="1"/>
          <p:nvPr/>
        </p:nvSpPr>
        <p:spPr>
          <a:xfrm>
            <a:off x="3779852" y="1276573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部品検索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DAA88B-A8FC-AB19-DE4A-1C9350CB5E04}"/>
              </a:ext>
            </a:extLst>
          </p:cNvPr>
          <p:cNvSpPr/>
          <p:nvPr/>
        </p:nvSpPr>
        <p:spPr>
          <a:xfrm>
            <a:off x="1586286" y="2667822"/>
            <a:ext cx="8416453" cy="145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859EC0-5CC5-43E8-F59B-9FDCB29F0936}"/>
              </a:ext>
            </a:extLst>
          </p:cNvPr>
          <p:cNvSpPr txBox="1"/>
          <p:nvPr/>
        </p:nvSpPr>
        <p:spPr>
          <a:xfrm>
            <a:off x="1943101" y="2906439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部品名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03A530-A436-38F2-B797-EDDBE97E807A}"/>
              </a:ext>
            </a:extLst>
          </p:cNvPr>
          <p:cNvSpPr txBox="1"/>
          <p:nvPr/>
        </p:nvSpPr>
        <p:spPr>
          <a:xfrm>
            <a:off x="1882472" y="3356659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販売会社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40D7CEED-F92F-213F-9F42-839691A9F175}"/>
              </a:ext>
            </a:extLst>
          </p:cNvPr>
          <p:cNvSpPr/>
          <p:nvPr/>
        </p:nvSpPr>
        <p:spPr>
          <a:xfrm>
            <a:off x="7835014" y="2906439"/>
            <a:ext cx="1860606" cy="105422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389FD5-594B-08EE-CC0A-9F62CDF79AF3}"/>
              </a:ext>
            </a:extLst>
          </p:cNvPr>
          <p:cNvSpPr txBox="1"/>
          <p:nvPr/>
        </p:nvSpPr>
        <p:spPr>
          <a:xfrm>
            <a:off x="8172449" y="3031687"/>
            <a:ext cx="110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部品略図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DE2CE1-4C73-A000-76AE-67C764DD8C46}"/>
              </a:ext>
            </a:extLst>
          </p:cNvPr>
          <p:cNvSpPr txBox="1"/>
          <p:nvPr/>
        </p:nvSpPr>
        <p:spPr>
          <a:xfrm>
            <a:off x="8172449" y="3512870"/>
            <a:ext cx="110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略図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BA9DD7-2AA0-2FF7-2FB8-49CF5F95F349}"/>
              </a:ext>
            </a:extLst>
          </p:cNvPr>
          <p:cNvSpPr txBox="1"/>
          <p:nvPr/>
        </p:nvSpPr>
        <p:spPr>
          <a:xfrm>
            <a:off x="3953786" y="2908096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利用設備一覧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5E71BB-970D-D79A-8ED4-1D333CF03E0D}"/>
              </a:ext>
            </a:extLst>
          </p:cNvPr>
          <p:cNvSpPr/>
          <p:nvPr/>
        </p:nvSpPr>
        <p:spPr>
          <a:xfrm>
            <a:off x="1586287" y="4557259"/>
            <a:ext cx="8416453" cy="145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26FC66B-5C71-241E-8186-460F5F744D7E}"/>
              </a:ext>
            </a:extLst>
          </p:cNvPr>
          <p:cNvSpPr txBox="1"/>
          <p:nvPr/>
        </p:nvSpPr>
        <p:spPr>
          <a:xfrm>
            <a:off x="1943101" y="4778087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部品名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15CD7C-E2E2-7CA1-2179-7BB6D8570133}"/>
              </a:ext>
            </a:extLst>
          </p:cNvPr>
          <p:cNvSpPr txBox="1"/>
          <p:nvPr/>
        </p:nvSpPr>
        <p:spPr>
          <a:xfrm>
            <a:off x="1882472" y="5228307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販売会社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FD10828D-4A2C-0000-23EA-72BE3A86FA38}"/>
              </a:ext>
            </a:extLst>
          </p:cNvPr>
          <p:cNvSpPr/>
          <p:nvPr/>
        </p:nvSpPr>
        <p:spPr>
          <a:xfrm>
            <a:off x="7835014" y="4778087"/>
            <a:ext cx="1860606" cy="105422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A4B81B0-D9BC-27F5-A492-CE26FB557874}"/>
              </a:ext>
            </a:extLst>
          </p:cNvPr>
          <p:cNvSpPr txBox="1"/>
          <p:nvPr/>
        </p:nvSpPr>
        <p:spPr>
          <a:xfrm>
            <a:off x="8172449" y="4903335"/>
            <a:ext cx="110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部品略図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C38152F-A161-F07F-E559-042C67EBB979}"/>
              </a:ext>
            </a:extLst>
          </p:cNvPr>
          <p:cNvSpPr txBox="1"/>
          <p:nvPr/>
        </p:nvSpPr>
        <p:spPr>
          <a:xfrm>
            <a:off x="8172449" y="5384518"/>
            <a:ext cx="110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PDF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略図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05CDF9-3E31-BDA8-1219-3C97A40D52CB}"/>
              </a:ext>
            </a:extLst>
          </p:cNvPr>
          <p:cNvSpPr txBox="1"/>
          <p:nvPr/>
        </p:nvSpPr>
        <p:spPr>
          <a:xfrm>
            <a:off x="3953786" y="4779744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利用設備一覧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437A200-6260-6675-966E-D5DCC5A4D637}"/>
              </a:ext>
            </a:extLst>
          </p:cNvPr>
          <p:cNvSpPr/>
          <p:nvPr/>
        </p:nvSpPr>
        <p:spPr>
          <a:xfrm>
            <a:off x="6428629" y="2299710"/>
            <a:ext cx="3574111" cy="3522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&lt;   1 2 3 4 5 6   &gt;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C5DB1E8E-4F4C-F30D-5A47-161ABCAE36B4}"/>
              </a:ext>
            </a:extLst>
          </p:cNvPr>
          <p:cNvSpPr txBox="1"/>
          <p:nvPr/>
        </p:nvSpPr>
        <p:spPr>
          <a:xfrm>
            <a:off x="3992549" y="3429000"/>
            <a:ext cx="1579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部品詳細情報リンク</a:t>
            </a:r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B979422C-43A7-96B4-769C-CAFB34CBCFC7}"/>
              </a:ext>
            </a:extLst>
          </p:cNvPr>
          <p:cNvSpPr txBox="1"/>
          <p:nvPr/>
        </p:nvSpPr>
        <p:spPr>
          <a:xfrm>
            <a:off x="3995531" y="5228307"/>
            <a:ext cx="1579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部品詳細情報リンク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51B85D-BA2E-8C36-9F8A-A05DCDF40CE5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部品詳細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C40B99-0654-FB76-7648-0CDAD6152865}"/>
              </a:ext>
            </a:extLst>
          </p:cNvPr>
          <p:cNvSpPr/>
          <p:nvPr/>
        </p:nvSpPr>
        <p:spPr>
          <a:xfrm>
            <a:off x="1586287" y="848680"/>
            <a:ext cx="8416454" cy="118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5F345C-B496-607B-4863-EE0D7DB18372}"/>
              </a:ext>
            </a:extLst>
          </p:cNvPr>
          <p:cNvSpPr txBox="1"/>
          <p:nvPr/>
        </p:nvSpPr>
        <p:spPr>
          <a:xfrm>
            <a:off x="1819855" y="966472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部品詳細情報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DAA88B-A8FC-AB19-DE4A-1C9350CB5E04}"/>
              </a:ext>
            </a:extLst>
          </p:cNvPr>
          <p:cNvSpPr/>
          <p:nvPr/>
        </p:nvSpPr>
        <p:spPr>
          <a:xfrm>
            <a:off x="1586139" y="2208532"/>
            <a:ext cx="8416453" cy="42558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DE2CE1-4C73-A000-76AE-67C764DD8C46}"/>
              </a:ext>
            </a:extLst>
          </p:cNvPr>
          <p:cNvSpPr txBox="1"/>
          <p:nvPr/>
        </p:nvSpPr>
        <p:spPr>
          <a:xfrm>
            <a:off x="1636147" y="2304272"/>
            <a:ext cx="208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PDF</a:t>
            </a:r>
            <a:r>
              <a:rPr lang="ja-JP" altLang="en-US" dirty="0">
                <a:solidFill>
                  <a:schemeClr val="bg1"/>
                </a:solidFill>
              </a:rPr>
              <a:t>プレビュー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51BBAE-D0D8-E604-99CD-E959ADAEF9C7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82605A-8834-38F3-B487-3EBEB367495B}"/>
              </a:ext>
            </a:extLst>
          </p:cNvPr>
          <p:cNvSpPr txBox="1"/>
          <p:nvPr/>
        </p:nvSpPr>
        <p:spPr>
          <a:xfrm>
            <a:off x="1654456" y="3105590"/>
            <a:ext cx="208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PDF</a:t>
            </a:r>
            <a:r>
              <a:rPr lang="ja-JP" altLang="en-US" dirty="0">
                <a:solidFill>
                  <a:schemeClr val="bg1"/>
                </a:solidFill>
              </a:rPr>
              <a:t>⇒画像</a:t>
            </a:r>
          </a:p>
        </p:txBody>
      </p:sp>
    </p:spTree>
    <p:extLst>
      <p:ext uri="{BB962C8B-B14F-4D97-AF65-F5344CB8AC3E}">
        <p14:creationId xmlns:p14="http://schemas.microsoft.com/office/powerpoint/2010/main" val="1903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在庫管理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C40B99-0654-FB76-7648-0CDAD6152865}"/>
              </a:ext>
            </a:extLst>
          </p:cNvPr>
          <p:cNvSpPr/>
          <p:nvPr/>
        </p:nvSpPr>
        <p:spPr>
          <a:xfrm>
            <a:off x="1586287" y="848680"/>
            <a:ext cx="8416454" cy="118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5F345C-B496-607B-4863-EE0D7DB18372}"/>
              </a:ext>
            </a:extLst>
          </p:cNvPr>
          <p:cNvSpPr txBox="1"/>
          <p:nvPr/>
        </p:nvSpPr>
        <p:spPr>
          <a:xfrm>
            <a:off x="1819855" y="966472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不足部品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6041FF-64A9-2D41-B7DC-CD7CB7132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60679"/>
              </p:ext>
            </p:extLst>
          </p:nvPr>
        </p:nvGraphicFramePr>
        <p:xfrm>
          <a:off x="4350634" y="1045397"/>
          <a:ext cx="5422900" cy="45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15612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991599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7914261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20443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型番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92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8729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E93813-F7CC-CDF6-7AAB-49FFA87D1C30}"/>
              </a:ext>
            </a:extLst>
          </p:cNvPr>
          <p:cNvSpPr/>
          <p:nvPr/>
        </p:nvSpPr>
        <p:spPr>
          <a:xfrm>
            <a:off x="1586286" y="2635073"/>
            <a:ext cx="8416454" cy="118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F7335D-3067-9FB0-C9F1-00610974F7D6}"/>
              </a:ext>
            </a:extLst>
          </p:cNvPr>
          <p:cNvSpPr txBox="1"/>
          <p:nvPr/>
        </p:nvSpPr>
        <p:spPr>
          <a:xfrm>
            <a:off x="1819854" y="2752865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注文中部品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A5CC692-E778-517A-883D-7977A21E6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17103"/>
              </p:ext>
            </p:extLst>
          </p:nvPr>
        </p:nvGraphicFramePr>
        <p:xfrm>
          <a:off x="4350633" y="2831790"/>
          <a:ext cx="5422900" cy="45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15612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991599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7914261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20443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型番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92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87298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1A270D-8460-F695-6286-28011AE71B59}"/>
              </a:ext>
            </a:extLst>
          </p:cNvPr>
          <p:cNvSpPr/>
          <p:nvPr/>
        </p:nvSpPr>
        <p:spPr>
          <a:xfrm>
            <a:off x="1586286" y="4038478"/>
            <a:ext cx="8416454" cy="1186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B19F26-7390-5D79-82EF-81ADD4B3ABBC}"/>
              </a:ext>
            </a:extLst>
          </p:cNvPr>
          <p:cNvSpPr txBox="1"/>
          <p:nvPr/>
        </p:nvSpPr>
        <p:spPr>
          <a:xfrm>
            <a:off x="1819854" y="4156270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調達中部品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448D7EA-2FFA-33E3-D06C-C5295EAE8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17103"/>
              </p:ext>
            </p:extLst>
          </p:nvPr>
        </p:nvGraphicFramePr>
        <p:xfrm>
          <a:off x="4350633" y="4235195"/>
          <a:ext cx="5422900" cy="45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15612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991599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7914261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20443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型番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92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87298"/>
                  </a:ext>
                </a:extLst>
              </a:tr>
            </a:tbl>
          </a:graphicData>
        </a:graphic>
      </p:graphicFrame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52CF94B4-B072-22FE-181A-FEDE0EBB5415}"/>
              </a:ext>
            </a:extLst>
          </p:cNvPr>
          <p:cNvSpPr/>
          <p:nvPr/>
        </p:nvSpPr>
        <p:spPr>
          <a:xfrm>
            <a:off x="3122876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在庫管理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51A3C28-2528-E094-749B-49698DF16507}"/>
              </a:ext>
            </a:extLst>
          </p:cNvPr>
          <p:cNvSpPr/>
          <p:nvPr/>
        </p:nvSpPr>
        <p:spPr>
          <a:xfrm>
            <a:off x="5074920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入庫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A1C0778-D7FA-836A-CEA9-782EF3448E52}"/>
              </a:ext>
            </a:extLst>
          </p:cNvPr>
          <p:cNvSpPr/>
          <p:nvPr/>
        </p:nvSpPr>
        <p:spPr>
          <a:xfrm>
            <a:off x="7026965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5A02B9-D010-C884-BBD2-709260489A0C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部品一覧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5F345C-B496-607B-4863-EE0D7DB18372}"/>
              </a:ext>
            </a:extLst>
          </p:cNvPr>
          <p:cNvSpPr txBox="1"/>
          <p:nvPr/>
        </p:nvSpPr>
        <p:spPr>
          <a:xfrm>
            <a:off x="1819855" y="966472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不足部品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6041FF-64A9-2D41-B7DC-CD7CB7132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8815"/>
              </p:ext>
            </p:extLst>
          </p:nvPr>
        </p:nvGraphicFramePr>
        <p:xfrm>
          <a:off x="1745311" y="1053163"/>
          <a:ext cx="8779621" cy="3650037"/>
        </p:xfrm>
        <a:graphic>
          <a:graphicData uri="http://schemas.openxmlformats.org/drawingml/2006/table">
            <a:tbl>
              <a:tblPr/>
              <a:tblGrid>
                <a:gridCol w="1069181">
                  <a:extLst>
                    <a:ext uri="{9D8B030D-6E8A-4147-A177-3AD203B41FA5}">
                      <a16:colId xmlns:a16="http://schemas.microsoft.com/office/drawing/2014/main" val="115612919"/>
                    </a:ext>
                  </a:extLst>
                </a:gridCol>
                <a:gridCol w="2631830">
                  <a:extLst>
                    <a:ext uri="{9D8B030D-6E8A-4147-A177-3AD203B41FA5}">
                      <a16:colId xmlns:a16="http://schemas.microsoft.com/office/drawing/2014/main" val="1789915994"/>
                    </a:ext>
                  </a:extLst>
                </a:gridCol>
                <a:gridCol w="2981370">
                  <a:extLst>
                    <a:ext uri="{9D8B030D-6E8A-4147-A177-3AD203B41FA5}">
                      <a16:colId xmlns:a16="http://schemas.microsoft.com/office/drawing/2014/main" val="791426129"/>
                    </a:ext>
                  </a:extLst>
                </a:gridCol>
                <a:gridCol w="2097240">
                  <a:extLst>
                    <a:ext uri="{9D8B030D-6E8A-4147-A177-3AD203B41FA5}">
                      <a16:colId xmlns:a16="http://schemas.microsoft.com/office/drawing/2014/main" val="362044317"/>
                    </a:ext>
                  </a:extLst>
                </a:gridCol>
              </a:tblGrid>
              <a:tr h="6353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型番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92874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87298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76806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61164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062758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17644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69725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49356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90066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09391"/>
                  </a:ext>
                </a:extLst>
              </a:tr>
            </a:tbl>
          </a:graphicData>
        </a:graphic>
      </p:graphicFrame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52CF94B4-B072-22FE-181A-FEDE0EBB5415}"/>
              </a:ext>
            </a:extLst>
          </p:cNvPr>
          <p:cNvSpPr/>
          <p:nvPr/>
        </p:nvSpPr>
        <p:spPr>
          <a:xfrm>
            <a:off x="3122876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在庫管理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51A3C28-2528-E094-749B-49698DF16507}"/>
              </a:ext>
            </a:extLst>
          </p:cNvPr>
          <p:cNvSpPr/>
          <p:nvPr/>
        </p:nvSpPr>
        <p:spPr>
          <a:xfrm>
            <a:off x="5074920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入庫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A1C0778-D7FA-836A-CEA9-782EF3448E52}"/>
              </a:ext>
            </a:extLst>
          </p:cNvPr>
          <p:cNvSpPr/>
          <p:nvPr/>
        </p:nvSpPr>
        <p:spPr>
          <a:xfrm>
            <a:off x="7026965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95E855-CF30-EAF4-FD67-F3ED9042C1E9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0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52CF94B4-B072-22FE-181A-FEDE0EBB5415}"/>
              </a:ext>
            </a:extLst>
          </p:cNvPr>
          <p:cNvSpPr/>
          <p:nvPr/>
        </p:nvSpPr>
        <p:spPr>
          <a:xfrm>
            <a:off x="3122876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在庫管理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51A3C28-2528-E094-749B-49698DF16507}"/>
              </a:ext>
            </a:extLst>
          </p:cNvPr>
          <p:cNvSpPr/>
          <p:nvPr/>
        </p:nvSpPr>
        <p:spPr>
          <a:xfrm>
            <a:off x="5074920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入庫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A1C0778-D7FA-836A-CEA9-782EF3448E52}"/>
              </a:ext>
            </a:extLst>
          </p:cNvPr>
          <p:cNvSpPr/>
          <p:nvPr/>
        </p:nvSpPr>
        <p:spPr>
          <a:xfrm>
            <a:off x="7026965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AE4D7-7704-321D-2C5E-9B30A9BEA8EB}"/>
              </a:ext>
            </a:extLst>
          </p:cNvPr>
          <p:cNvSpPr/>
          <p:nvPr/>
        </p:nvSpPr>
        <p:spPr>
          <a:xfrm>
            <a:off x="1447139" y="876689"/>
            <a:ext cx="1570382" cy="42558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13222C-FE9D-D873-8C26-7D19A88990CB}"/>
              </a:ext>
            </a:extLst>
          </p:cNvPr>
          <p:cNvSpPr txBox="1"/>
          <p:nvPr/>
        </p:nvSpPr>
        <p:spPr>
          <a:xfrm>
            <a:off x="1791032" y="1057724"/>
            <a:ext cx="105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部品</a:t>
            </a:r>
            <a:r>
              <a:rPr lang="en-US" altLang="ja-JP" dirty="0">
                <a:solidFill>
                  <a:schemeClr val="tx1"/>
                </a:solidFill>
              </a:rPr>
              <a:t>ID</a:t>
            </a:r>
            <a:endParaRPr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B4069C84-437E-4F25-1C0E-BDA7D05A45E9}"/>
              </a:ext>
            </a:extLst>
          </p:cNvPr>
          <p:cNvSpPr/>
          <p:nvPr/>
        </p:nvSpPr>
        <p:spPr>
          <a:xfrm>
            <a:off x="3099686" y="905857"/>
            <a:ext cx="2926079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既存部品</a:t>
            </a:r>
            <a:r>
              <a:rPr kumimoji="1" lang="en-US" altLang="ja-JP" dirty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C12D05B3-409C-A94F-8F6A-C9DC73D07DB4}"/>
              </a:ext>
            </a:extLst>
          </p:cNvPr>
          <p:cNvSpPr/>
          <p:nvPr/>
        </p:nvSpPr>
        <p:spPr>
          <a:xfrm>
            <a:off x="6166236" y="905857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新規追加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345359-2B73-36F1-2D40-3F30D32C0112}"/>
              </a:ext>
            </a:extLst>
          </p:cNvPr>
          <p:cNvSpPr txBox="1"/>
          <p:nvPr/>
        </p:nvSpPr>
        <p:spPr>
          <a:xfrm>
            <a:off x="1640950" y="1671006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購入個数</a:t>
            </a:r>
            <a:endParaRPr lang="ja-JP" altLang="en-US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E511DC27-5602-890F-6840-4F954056BD0D}"/>
              </a:ext>
            </a:extLst>
          </p:cNvPr>
          <p:cNvSpPr/>
          <p:nvPr/>
        </p:nvSpPr>
        <p:spPr>
          <a:xfrm>
            <a:off x="3099686" y="1567946"/>
            <a:ext cx="2195883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5C21A5-D949-9CAE-AAEB-635084FB88C0}"/>
              </a:ext>
            </a:extLst>
          </p:cNvPr>
          <p:cNvSpPr txBox="1"/>
          <p:nvPr/>
        </p:nvSpPr>
        <p:spPr>
          <a:xfrm>
            <a:off x="5453600" y="1623807"/>
            <a:ext cx="51782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chemeClr val="tx1"/>
                </a:solidFill>
              </a:rPr>
              <a:t>個</a:t>
            </a:r>
            <a:endParaRPr lang="ja-JP" altLang="en-US" dirty="0"/>
          </a:p>
        </p:txBody>
      </p:sp>
      <p:sp>
        <p:nvSpPr>
          <p:cNvPr id="14" name="矢印: 上下 13">
            <a:extLst>
              <a:ext uri="{FF2B5EF4-FFF2-40B4-BE49-F238E27FC236}">
                <a16:creationId xmlns:a16="http://schemas.microsoft.com/office/drawing/2014/main" id="{17382E48-209A-E7D7-DF0E-AADFF177D6CC}"/>
              </a:ext>
            </a:extLst>
          </p:cNvPr>
          <p:cNvSpPr/>
          <p:nvPr/>
        </p:nvSpPr>
        <p:spPr>
          <a:xfrm>
            <a:off x="5899867" y="1629363"/>
            <a:ext cx="71562" cy="3112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3D85C4-01FB-07F1-16F7-C821B2273BAF}"/>
              </a:ext>
            </a:extLst>
          </p:cNvPr>
          <p:cNvSpPr txBox="1"/>
          <p:nvPr/>
        </p:nvSpPr>
        <p:spPr>
          <a:xfrm>
            <a:off x="5462546" y="1993139"/>
            <a:ext cx="87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セット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7033F5-AC4D-B437-6E4D-0149DF8A3471}"/>
              </a:ext>
            </a:extLst>
          </p:cNvPr>
          <p:cNvSpPr txBox="1"/>
          <p:nvPr/>
        </p:nvSpPr>
        <p:spPr>
          <a:xfrm>
            <a:off x="1640950" y="2465323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入庫日付</a:t>
            </a:r>
            <a:endParaRPr lang="ja-JP" altLang="en-US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8481A67-68BE-FC39-79BC-4F3A3EE7BB39}"/>
              </a:ext>
            </a:extLst>
          </p:cNvPr>
          <p:cNvSpPr/>
          <p:nvPr/>
        </p:nvSpPr>
        <p:spPr>
          <a:xfrm>
            <a:off x="3099685" y="2406017"/>
            <a:ext cx="2800182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YYYY/MM/DD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4" name="グラフィックス 23" descr="日毎カレンダー 単色塗りつぶし">
            <a:extLst>
              <a:ext uri="{FF2B5EF4-FFF2-40B4-BE49-F238E27FC236}">
                <a16:creationId xmlns:a16="http://schemas.microsoft.com/office/drawing/2014/main" id="{EED64284-377C-1436-1C25-39E322C0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228" y="2373218"/>
            <a:ext cx="546652" cy="546652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7B84D6FE-AF82-35B5-705B-8008FCA250EC}"/>
              </a:ext>
            </a:extLst>
          </p:cNvPr>
          <p:cNvSpPr/>
          <p:nvPr/>
        </p:nvSpPr>
        <p:spPr>
          <a:xfrm>
            <a:off x="6017149" y="2406017"/>
            <a:ext cx="2256183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HH:</a:t>
            </a:r>
            <a:r>
              <a:rPr kumimoji="1" lang="ja-JP" altLang="en-US" dirty="0">
                <a:solidFill>
                  <a:schemeClr val="tx1"/>
                </a:solidFill>
              </a:rPr>
              <a:t>ｍｍ</a:t>
            </a:r>
            <a:r>
              <a:rPr kumimoji="1" lang="en-US" altLang="ja-JP" dirty="0">
                <a:solidFill>
                  <a:schemeClr val="tx1"/>
                </a:solidFill>
              </a:rPr>
              <a:t>:</a:t>
            </a:r>
            <a:r>
              <a:rPr kumimoji="1" lang="en-US" altLang="ja-JP" dirty="0" err="1">
                <a:solidFill>
                  <a:schemeClr val="tx1"/>
                </a:solidFill>
              </a:rPr>
              <a:t>sss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37E0AFD-B409-9298-C7DD-F585566674E4}"/>
              </a:ext>
            </a:extLst>
          </p:cNvPr>
          <p:cNvSpPr txBox="1"/>
          <p:nvPr/>
        </p:nvSpPr>
        <p:spPr>
          <a:xfrm>
            <a:off x="1698929" y="3259640"/>
            <a:ext cx="135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入庫担当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1E81835B-7BE8-92CA-C5CE-921EE935D1E2}"/>
              </a:ext>
            </a:extLst>
          </p:cNvPr>
          <p:cNvSpPr/>
          <p:nvPr/>
        </p:nvSpPr>
        <p:spPr>
          <a:xfrm>
            <a:off x="3099685" y="3155532"/>
            <a:ext cx="2256183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8" name="グラフィックス 27" descr="拡大鏡 単色塗りつぶし">
            <a:extLst>
              <a:ext uri="{FF2B5EF4-FFF2-40B4-BE49-F238E27FC236}">
                <a16:creationId xmlns:a16="http://schemas.microsoft.com/office/drawing/2014/main" id="{D6FE8BC5-8D8C-B05E-D1A4-7F6FD70A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049" y="3294704"/>
            <a:ext cx="256524" cy="256524"/>
          </a:xfrm>
          <a:prstGeom prst="rect">
            <a:avLst/>
          </a:prstGeom>
        </p:spPr>
      </p:pic>
      <p:pic>
        <p:nvPicPr>
          <p:cNvPr id="29" name="グラフィックス 28" descr="拡大鏡 単色塗りつぶし">
            <a:extLst>
              <a:ext uri="{FF2B5EF4-FFF2-40B4-BE49-F238E27FC236}">
                <a16:creationId xmlns:a16="http://schemas.microsoft.com/office/drawing/2014/main" id="{83E63473-64E5-C2E6-8586-1B8848F75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049" y="1006043"/>
            <a:ext cx="256524" cy="25652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149CD1-8698-E04E-D616-7AC0CDD297CD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1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F5AD89-144A-480E-5CFB-1F9F8AC328BA}"/>
              </a:ext>
            </a:extLst>
          </p:cNvPr>
          <p:cNvSpPr/>
          <p:nvPr/>
        </p:nvSpPr>
        <p:spPr>
          <a:xfrm>
            <a:off x="767301" y="170953"/>
            <a:ext cx="10499697" cy="4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出荷リスト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5F345C-B496-607B-4863-EE0D7DB18372}"/>
              </a:ext>
            </a:extLst>
          </p:cNvPr>
          <p:cNvSpPr txBox="1"/>
          <p:nvPr/>
        </p:nvSpPr>
        <p:spPr>
          <a:xfrm>
            <a:off x="1732390" y="1713894"/>
            <a:ext cx="157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不足部品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6041FF-64A9-2D41-B7DC-CD7CB7132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53233"/>
              </p:ext>
            </p:extLst>
          </p:nvPr>
        </p:nvGraphicFramePr>
        <p:xfrm>
          <a:off x="1657845" y="1800585"/>
          <a:ext cx="9092372" cy="3650037"/>
        </p:xfrm>
        <a:graphic>
          <a:graphicData uri="http://schemas.openxmlformats.org/drawingml/2006/table">
            <a:tbl>
              <a:tblPr/>
              <a:tblGrid>
                <a:gridCol w="1257455">
                  <a:extLst>
                    <a:ext uri="{9D8B030D-6E8A-4147-A177-3AD203B41FA5}">
                      <a16:colId xmlns:a16="http://schemas.microsoft.com/office/drawing/2014/main" val="115612919"/>
                    </a:ext>
                  </a:extLst>
                </a:gridCol>
                <a:gridCol w="1043006">
                  <a:extLst>
                    <a:ext uri="{9D8B030D-6E8A-4147-A177-3AD203B41FA5}">
                      <a16:colId xmlns:a16="http://schemas.microsoft.com/office/drawing/2014/main" val="1789915994"/>
                    </a:ext>
                  </a:extLst>
                </a:gridCol>
                <a:gridCol w="1318558">
                  <a:extLst>
                    <a:ext uri="{9D8B030D-6E8A-4147-A177-3AD203B41FA5}">
                      <a16:colId xmlns:a16="http://schemas.microsoft.com/office/drawing/2014/main" val="791426129"/>
                    </a:ext>
                  </a:extLst>
                </a:gridCol>
                <a:gridCol w="740325">
                  <a:extLst>
                    <a:ext uri="{9D8B030D-6E8A-4147-A177-3AD203B41FA5}">
                      <a16:colId xmlns:a16="http://schemas.microsoft.com/office/drawing/2014/main" val="362044317"/>
                    </a:ext>
                  </a:extLst>
                </a:gridCol>
                <a:gridCol w="1234740">
                  <a:extLst>
                    <a:ext uri="{9D8B030D-6E8A-4147-A177-3AD203B41FA5}">
                      <a16:colId xmlns:a16="http://schemas.microsoft.com/office/drawing/2014/main" val="3560079706"/>
                    </a:ext>
                  </a:extLst>
                </a:gridCol>
                <a:gridCol w="1276070">
                  <a:extLst>
                    <a:ext uri="{9D8B030D-6E8A-4147-A177-3AD203B41FA5}">
                      <a16:colId xmlns:a16="http://schemas.microsoft.com/office/drawing/2014/main" val="310663638"/>
                    </a:ext>
                  </a:extLst>
                </a:gridCol>
                <a:gridCol w="1036589">
                  <a:extLst>
                    <a:ext uri="{9D8B030D-6E8A-4147-A177-3AD203B41FA5}">
                      <a16:colId xmlns:a16="http://schemas.microsoft.com/office/drawing/2014/main" val="2006262547"/>
                    </a:ext>
                  </a:extLst>
                </a:gridCol>
                <a:gridCol w="1185629">
                  <a:extLst>
                    <a:ext uri="{9D8B030D-6E8A-4147-A177-3AD203B41FA5}">
                      <a16:colId xmlns:a16="http://schemas.microsoft.com/office/drawing/2014/main" val="3924260264"/>
                    </a:ext>
                  </a:extLst>
                </a:gridCol>
              </a:tblGrid>
              <a:tr h="6353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部品名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型番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出荷数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設備名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出荷日付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出荷担当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出荷先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92874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設備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YYYY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YYYY/MM/DD HH:MD:SSS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社員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自社用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87298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設備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YYYY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YYYY/MM/DD HH:MD:SSS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社員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会社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76806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61164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062758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17644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69725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49356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90066"/>
                  </a:ext>
                </a:extLst>
              </a:tr>
              <a:tr h="292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アクスル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XXX-XXX-A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09391"/>
                  </a:ext>
                </a:extLst>
              </a:tr>
            </a:tbl>
          </a:graphicData>
        </a:graphic>
      </p:graphicFrame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52CF94B4-B072-22FE-181A-FEDE0EBB5415}"/>
              </a:ext>
            </a:extLst>
          </p:cNvPr>
          <p:cNvSpPr/>
          <p:nvPr/>
        </p:nvSpPr>
        <p:spPr>
          <a:xfrm>
            <a:off x="3122876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在庫管理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51A3C28-2528-E094-749B-49698DF16507}"/>
              </a:ext>
            </a:extLst>
          </p:cNvPr>
          <p:cNvSpPr/>
          <p:nvPr/>
        </p:nvSpPr>
        <p:spPr>
          <a:xfrm>
            <a:off x="5074920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入庫</a:t>
            </a:r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A1C0778-D7FA-836A-CEA9-782EF3448E52}"/>
              </a:ext>
            </a:extLst>
          </p:cNvPr>
          <p:cNvSpPr/>
          <p:nvPr/>
        </p:nvSpPr>
        <p:spPr>
          <a:xfrm>
            <a:off x="7026965" y="5891528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出庫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DA7D104F-CF8D-4524-F1EC-2507679CA314}"/>
              </a:ext>
            </a:extLst>
          </p:cNvPr>
          <p:cNvSpPr/>
          <p:nvPr/>
        </p:nvSpPr>
        <p:spPr>
          <a:xfrm>
            <a:off x="1787055" y="1252914"/>
            <a:ext cx="3071192" cy="481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出荷部品</a:t>
            </a:r>
          </a:p>
        </p:txBody>
      </p:sp>
      <p:pic>
        <p:nvPicPr>
          <p:cNvPr id="11" name="グラフィックス 10" descr="拡大鏡 単色塗りつぶし">
            <a:extLst>
              <a:ext uri="{FF2B5EF4-FFF2-40B4-BE49-F238E27FC236}">
                <a16:creationId xmlns:a16="http://schemas.microsoft.com/office/drawing/2014/main" id="{1074AF50-3BDA-BC90-7B00-1B2BDD4F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641" y="1380239"/>
            <a:ext cx="269246" cy="256524"/>
          </a:xfrm>
          <a:prstGeom prst="rect">
            <a:avLst/>
          </a:prstGeom>
        </p:spPr>
      </p:pic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8A1BA16-373F-71EC-E3DA-2BCDA82C8202}"/>
              </a:ext>
            </a:extLst>
          </p:cNvPr>
          <p:cNvSpPr/>
          <p:nvPr/>
        </p:nvSpPr>
        <p:spPr>
          <a:xfrm>
            <a:off x="4925833" y="1252914"/>
            <a:ext cx="1347746" cy="4810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出荷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E3A718-C70F-5F7C-D45E-86447CE4C9C1}"/>
              </a:ext>
            </a:extLst>
          </p:cNvPr>
          <p:cNvSpPr/>
          <p:nvPr/>
        </p:nvSpPr>
        <p:spPr>
          <a:xfrm>
            <a:off x="767301" y="632129"/>
            <a:ext cx="10499697" cy="605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4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15501</TotalTime>
  <Words>594</Words>
  <Application>Microsoft Office PowerPoint</Application>
  <PresentationFormat>ワイド画面</PresentationFormat>
  <Paragraphs>269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系统架构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金虎</dc:creator>
  <cp:lastModifiedBy>金虎</cp:lastModifiedBy>
  <cp:revision>14</cp:revision>
  <dcterms:created xsi:type="dcterms:W3CDTF">2023-05-15T12:54:07Z</dcterms:created>
  <dcterms:modified xsi:type="dcterms:W3CDTF">2023-05-31T01:04:47Z</dcterms:modified>
</cp:coreProperties>
</file>