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8"/>
  </p:notesMasterIdLst>
  <p:sldIdLst>
    <p:sldId id="256" r:id="rId2"/>
    <p:sldId id="258" r:id="rId3"/>
    <p:sldId id="273" r:id="rId4"/>
    <p:sldId id="268" r:id="rId5"/>
    <p:sldId id="346" r:id="rId6"/>
    <p:sldId id="352" r:id="rId7"/>
    <p:sldId id="351" r:id="rId8"/>
    <p:sldId id="347" r:id="rId9"/>
    <p:sldId id="348" r:id="rId10"/>
    <p:sldId id="349" r:id="rId11"/>
    <p:sldId id="343" r:id="rId12"/>
    <p:sldId id="344" r:id="rId13"/>
    <p:sldId id="345" r:id="rId14"/>
    <p:sldId id="350" r:id="rId15"/>
    <p:sldId id="353" r:id="rId16"/>
    <p:sldId id="354" r:id="rId17"/>
  </p:sldIdLst>
  <p:sldSz cx="9144000" cy="5143500" type="screen16x9"/>
  <p:notesSz cx="6858000" cy="9144000"/>
  <p:embeddedFontLst>
    <p:embeddedFont>
      <p:font typeface="Fira Sans Extra Condensed Medium"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
      <p:font typeface="Roboto Condensed Light" panose="020B0604020202020204" charset="0"/>
      <p:regular r:id="rId27"/>
      <p:bold r:id="rId28"/>
      <p:italic r:id="rId29"/>
      <p:boldItalic r:id="rId30"/>
    </p:embeddedFont>
    <p:embeddedFont>
      <p:font typeface="Squada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6" autoAdjust="0"/>
    <p:restoredTop sz="94660"/>
  </p:normalViewPr>
  <p:slideViewPr>
    <p:cSldViewPr snapToGrid="0">
      <p:cViewPr varScale="1">
        <p:scale>
          <a:sx n="87" d="100"/>
          <a:sy n="87"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63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9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576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632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043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538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870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450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20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8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65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576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8"/>
          <p:cNvSpPr txBox="1">
            <a:spLocks noGrp="1"/>
          </p:cNvSpPr>
          <p:nvPr>
            <p:ph type="subTitle" idx="1"/>
          </p:nvPr>
        </p:nvSpPr>
        <p:spPr>
          <a:xfrm>
            <a:off x="1028700" y="1289662"/>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1028700" y="451462"/>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0"/>
          <p:cNvSpPr txBox="1">
            <a:spLocks noGrp="1"/>
          </p:cNvSpPr>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1"/>
          <p:cNvSpPr txBox="1">
            <a:spLocks noGrp="1"/>
          </p:cNvSpPr>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a:spLocks noGrp="1"/>
          </p:cNvSpPr>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94"/>
        <p:cNvGrpSpPr/>
        <p:nvPr/>
      </p:nvGrpSpPr>
      <p:grpSpPr>
        <a:xfrm>
          <a:off x="0" y="0"/>
          <a:ext cx="0" cy="0"/>
          <a:chOff x="0" y="0"/>
          <a:chExt cx="0" cy="0"/>
        </a:xfrm>
      </p:grpSpPr>
      <p:sp>
        <p:nvSpPr>
          <p:cNvPr id="95" name="Google Shape;95;p14"/>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6" name="Google Shape;96;p14"/>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97" name="Google Shape;97;p14"/>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1" name="Shape 111"/>
        <p:cNvGrpSpPr/>
        <p:nvPr/>
      </p:nvGrpSpPr>
      <p:grpSpPr>
        <a:xfrm>
          <a:off x="0" y="0"/>
          <a:ext cx="0" cy="0"/>
          <a:chOff x="0" y="0"/>
          <a:chExt cx="0" cy="0"/>
        </a:xfrm>
      </p:grpSpPr>
      <p:sp>
        <p:nvSpPr>
          <p:cNvPr id="112" name="Google Shape;112;p16"/>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3" name="Google Shape;113;p16"/>
          <p:cNvSpPr txBox="1">
            <a:spLocks noGrp="1"/>
          </p:cNvSpPr>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114" name="Google Shape;114;p16"/>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115" name="Google Shape;115;p16"/>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116" name="Google Shape;116;p16"/>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9" r:id="rId7"/>
    <p:sldLayoutId id="2147483660" r:id="rId8"/>
    <p:sldLayoutId id="214748366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8"/>
          <p:cNvSpPr txBox="1">
            <a:spLocks noGrp="1"/>
          </p:cNvSpPr>
          <p:nvPr>
            <p:ph type="title"/>
          </p:nvPr>
        </p:nvSpPr>
        <p:spPr>
          <a:xfrm>
            <a:off x="457275" y="162946"/>
            <a:ext cx="82296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200" dirty="0" smtClean="0">
                <a:solidFill>
                  <a:srgbClr val="FF0000"/>
                </a:solidFill>
                <a:latin typeface="Roboto" panose="020B0604020202020204" charset="0"/>
                <a:ea typeface="Roboto" panose="020B0604020202020204" charset="0"/>
              </a:rPr>
              <a:t>TRƯỜNG ĐẠI HỌC CÔNG NGHIỆP HÀ NỘI</a:t>
            </a:r>
            <a:endParaRPr sz="3200" dirty="0">
              <a:solidFill>
                <a:srgbClr val="FF0000"/>
              </a:solidFill>
              <a:latin typeface="Roboto" panose="020B0604020202020204" charset="0"/>
              <a:ea typeface="Roboto" panose="020B0604020202020204" charset="0"/>
            </a:endParaRPr>
          </a:p>
        </p:txBody>
      </p:sp>
      <p:sp>
        <p:nvSpPr>
          <p:cNvPr id="439" name="Google Shape;439;p58"/>
          <p:cNvSpPr txBox="1">
            <a:spLocks noGrp="1"/>
          </p:cNvSpPr>
          <p:nvPr>
            <p:ph type="subTitle" idx="1"/>
          </p:nvPr>
        </p:nvSpPr>
        <p:spPr>
          <a:xfrm>
            <a:off x="0" y="673846"/>
            <a:ext cx="9144000" cy="44696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200" dirty="0" smtClean="0">
                <a:solidFill>
                  <a:srgbClr val="FF0000"/>
                </a:solidFill>
              </a:rPr>
              <a:t>Khoa Công Nghệ Thông Tin</a:t>
            </a:r>
          </a:p>
          <a:p>
            <a:pPr marL="0" lvl="0" indent="0" algn="ctr" rtl="0">
              <a:spcBef>
                <a:spcPts val="0"/>
              </a:spcBef>
              <a:spcAft>
                <a:spcPts val="0"/>
              </a:spcAft>
              <a:buClr>
                <a:schemeClr val="dk1"/>
              </a:buClr>
              <a:buSzPts val="1100"/>
              <a:buFont typeface="Arial"/>
              <a:buNone/>
            </a:pPr>
            <a:endParaRPr lang="en" sz="2000" b="1" dirty="0" smtClean="0">
              <a:solidFill>
                <a:schemeClr val="tx1"/>
              </a:solidFill>
            </a:endParaRPr>
          </a:p>
          <a:p>
            <a:pPr marL="0" lvl="0" indent="0" algn="ctr" rtl="0">
              <a:spcBef>
                <a:spcPts val="0"/>
              </a:spcBef>
              <a:spcAft>
                <a:spcPts val="0"/>
              </a:spcAft>
              <a:buClr>
                <a:schemeClr val="dk1"/>
              </a:buClr>
              <a:buSzPts val="1100"/>
              <a:buFont typeface="Arial"/>
              <a:buNone/>
            </a:pPr>
            <a:r>
              <a:rPr lang="en" sz="2000" b="1" dirty="0" smtClean="0">
                <a:solidFill>
                  <a:schemeClr val="tx1"/>
                </a:solidFill>
              </a:rPr>
              <a:t>MÔN HỌC</a:t>
            </a:r>
          </a:p>
          <a:p>
            <a:pPr marL="0" lvl="0" indent="0" algn="ctr" rtl="0">
              <a:spcBef>
                <a:spcPts val="0"/>
              </a:spcBef>
              <a:spcAft>
                <a:spcPts val="0"/>
              </a:spcAft>
              <a:buClr>
                <a:schemeClr val="dk1"/>
              </a:buClr>
              <a:buSzPts val="1100"/>
              <a:buFont typeface="Arial"/>
              <a:buNone/>
            </a:pPr>
            <a:r>
              <a:rPr lang="en" sz="2000" b="1" dirty="0" smtClean="0">
                <a:solidFill>
                  <a:schemeClr val="tx1"/>
                </a:solidFill>
              </a:rPr>
              <a:t>PHÁT TRIỂN PHẦN MỀM HƯỚNG FRAMEWORK</a:t>
            </a:r>
            <a:endParaRPr lang="en" sz="2000" b="1" dirty="0">
              <a:solidFill>
                <a:schemeClr val="tx1"/>
              </a:solidFill>
            </a:endParaRPr>
          </a:p>
          <a:p>
            <a:pPr marL="0" lvl="0" indent="0" rtl="0">
              <a:spcBef>
                <a:spcPts val="0"/>
              </a:spcBef>
              <a:spcAft>
                <a:spcPts val="0"/>
              </a:spcAft>
              <a:buClr>
                <a:schemeClr val="dk1"/>
              </a:buClr>
              <a:buSzPts val="1100"/>
              <a:buFont typeface="Arial"/>
              <a:buNone/>
            </a:pPr>
            <a:r>
              <a:rPr lang="en" sz="2000" dirty="0" smtClean="0">
                <a:solidFill>
                  <a:schemeClr val="tx1"/>
                </a:solidFill>
              </a:rPr>
              <a:t>ĐỀ TÀI: Nghiên cứu, tìm hiểu thư viện ReactJS và xây dựng website quản lý sinh viên</a:t>
            </a:r>
          </a:p>
          <a:p>
            <a:pPr marL="0" lvl="0" indent="0" rtl="0">
              <a:spcBef>
                <a:spcPts val="0"/>
              </a:spcBef>
              <a:spcAft>
                <a:spcPts val="0"/>
              </a:spcAft>
              <a:buClr>
                <a:schemeClr val="dk1"/>
              </a:buClr>
              <a:buSzPts val="1100"/>
              <a:buFont typeface="Arial"/>
              <a:buNone/>
            </a:pPr>
            <a:endParaRPr lang="en" sz="2000" dirty="0" smtClean="0">
              <a:solidFill>
                <a:schemeClr val="bg1"/>
              </a:solidFill>
            </a:endParaRPr>
          </a:p>
          <a:p>
            <a:pPr marL="0" lvl="0" indent="0" rtl="0">
              <a:spcBef>
                <a:spcPts val="0"/>
              </a:spcBef>
              <a:spcAft>
                <a:spcPts val="0"/>
              </a:spcAft>
              <a:buClr>
                <a:schemeClr val="dk1"/>
              </a:buClr>
              <a:buSzPts val="1100"/>
              <a:buFont typeface="Arial"/>
              <a:buNone/>
            </a:pPr>
            <a:r>
              <a:rPr lang="en" sz="2000" dirty="0" smtClean="0">
                <a:solidFill>
                  <a:schemeClr val="tx1"/>
                </a:solidFill>
              </a:rPr>
              <a:t>Giảng viên HD: Ths Nguyễn Thái Cường</a:t>
            </a:r>
          </a:p>
          <a:p>
            <a:pPr marL="0" lvl="0" indent="2571750" algn="l" rtl="0">
              <a:spcBef>
                <a:spcPts val="0"/>
              </a:spcBef>
              <a:spcAft>
                <a:spcPts val="0"/>
              </a:spcAft>
              <a:buClr>
                <a:schemeClr val="dk1"/>
              </a:buClr>
              <a:buSzPts val="1100"/>
              <a:buFont typeface="Arial"/>
              <a:buNone/>
            </a:pPr>
            <a:r>
              <a:rPr lang="en" sz="2000" dirty="0" smtClean="0">
                <a:solidFill>
                  <a:schemeClr val="tx1"/>
                </a:solidFill>
              </a:rPr>
              <a:t>Lớp : CNTT2-K12</a:t>
            </a:r>
          </a:p>
          <a:p>
            <a:pPr marL="0" lvl="0" indent="2571750" algn="l" rtl="0">
              <a:spcBef>
                <a:spcPts val="0"/>
              </a:spcBef>
              <a:spcAft>
                <a:spcPts val="0"/>
              </a:spcAft>
              <a:buClr>
                <a:schemeClr val="dk1"/>
              </a:buClr>
              <a:buSzPts val="1100"/>
              <a:buFont typeface="Arial"/>
              <a:buNone/>
            </a:pPr>
            <a:r>
              <a:rPr lang="en" sz="2000" dirty="0" smtClean="0">
                <a:solidFill>
                  <a:schemeClr val="tx1"/>
                </a:solidFill>
              </a:rPr>
              <a:t>Nhóm 4 :   Tô Anh Quân</a:t>
            </a:r>
          </a:p>
          <a:p>
            <a:pPr marL="0" lvl="0" indent="3657600" algn="l" rtl="0">
              <a:spcBef>
                <a:spcPts val="0"/>
              </a:spcBef>
              <a:spcAft>
                <a:spcPts val="0"/>
              </a:spcAft>
              <a:buClr>
                <a:schemeClr val="dk1"/>
              </a:buClr>
              <a:buSzPts val="1100"/>
              <a:buFont typeface="Arial"/>
              <a:buNone/>
            </a:pPr>
            <a:r>
              <a:rPr lang="en" sz="2000" dirty="0" smtClean="0">
                <a:solidFill>
                  <a:schemeClr val="tx1"/>
                </a:solidFill>
              </a:rPr>
              <a:t>Đàm Thị Kim Phượng</a:t>
            </a:r>
          </a:p>
          <a:p>
            <a:pPr marL="0" lvl="0" indent="3657600" algn="l" rtl="0">
              <a:spcBef>
                <a:spcPts val="0"/>
              </a:spcBef>
              <a:spcAft>
                <a:spcPts val="0"/>
              </a:spcAft>
              <a:buClr>
                <a:schemeClr val="dk1"/>
              </a:buClr>
              <a:buSzPts val="1100"/>
              <a:buFont typeface="Arial"/>
              <a:buNone/>
            </a:pPr>
            <a:r>
              <a:rPr lang="en" sz="2000" dirty="0" smtClean="0">
                <a:solidFill>
                  <a:schemeClr val="tx1"/>
                </a:solidFill>
              </a:rPr>
              <a:t>Đ</a:t>
            </a:r>
            <a:r>
              <a:rPr lang="en-US" sz="2000" dirty="0" smtClean="0">
                <a:solidFill>
                  <a:schemeClr val="tx1"/>
                </a:solidFill>
              </a:rPr>
              <a:t>o</a:t>
            </a:r>
            <a:r>
              <a:rPr lang="en" sz="2000" dirty="0" smtClean="0">
                <a:solidFill>
                  <a:schemeClr val="tx1"/>
                </a:solidFill>
              </a:rPr>
              <a:t>àn Tuấn Anh</a:t>
            </a:r>
          </a:p>
          <a:p>
            <a:pPr marL="0" lvl="0" indent="3657600" algn="l" rtl="0">
              <a:spcBef>
                <a:spcPts val="0"/>
              </a:spcBef>
              <a:spcAft>
                <a:spcPts val="0"/>
              </a:spcAft>
              <a:buClr>
                <a:schemeClr val="dk1"/>
              </a:buClr>
              <a:buSzPts val="1100"/>
              <a:buFont typeface="Arial"/>
              <a:buNone/>
            </a:pPr>
            <a:r>
              <a:rPr lang="en" sz="2000" dirty="0" smtClean="0">
                <a:solidFill>
                  <a:schemeClr val="tx1"/>
                </a:solidFill>
              </a:rPr>
              <a:t>Nguyễn Đắc Quang</a:t>
            </a:r>
          </a:p>
          <a:p>
            <a:pPr marL="0" lvl="0" indent="3657600" algn="l" rtl="0">
              <a:spcBef>
                <a:spcPts val="0"/>
              </a:spcBef>
              <a:spcAft>
                <a:spcPts val="0"/>
              </a:spcAft>
              <a:buClr>
                <a:schemeClr val="dk1"/>
              </a:buClr>
              <a:buSzPts val="1100"/>
              <a:buFont typeface="Arial"/>
              <a:buNone/>
            </a:pPr>
            <a:r>
              <a:rPr lang="en" sz="2000" dirty="0" smtClean="0">
                <a:solidFill>
                  <a:schemeClr val="tx1"/>
                </a:solidFill>
              </a:rPr>
              <a:t>Nguyễn </a:t>
            </a:r>
            <a:r>
              <a:rPr lang="en" sz="2000" dirty="0" smtClean="0">
                <a:solidFill>
                  <a:schemeClr val="tx1"/>
                </a:solidFill>
              </a:rPr>
              <a:t>Ngọc Phương</a:t>
            </a:r>
            <a:endParaRPr lang="en" sz="2000" dirty="0" smtClean="0">
              <a:solidFill>
                <a:schemeClr val="tx1"/>
              </a:solidFill>
            </a:endParaRPr>
          </a:p>
          <a:p>
            <a:pPr marL="0" lvl="0" indent="2571750" algn="l" rtl="0">
              <a:spcBef>
                <a:spcPts val="0"/>
              </a:spcBef>
              <a:spcAft>
                <a:spcPts val="0"/>
              </a:spcAft>
              <a:buClr>
                <a:schemeClr val="dk1"/>
              </a:buClr>
              <a:buSzPts val="1100"/>
              <a:buFont typeface="Arial"/>
              <a:buNone/>
            </a:pPr>
            <a:endParaRPr lang="en" sz="20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fade">
                                      <p:cBhvr>
                                        <p:cTn id="7" dur="1000"/>
                                        <p:tgtEl>
                                          <p:spTgt spid="438"/>
                                        </p:tgtEl>
                                      </p:cBhvr>
                                    </p:animEffect>
                                  </p:childTnLst>
                                </p:cTn>
                              </p:par>
                              <p:par>
                                <p:cTn id="8" presetID="2" presetClass="entr" presetSubtype="4" fill="hold" nodeType="withEffect">
                                  <p:stCondLst>
                                    <p:cond delay="0"/>
                                  </p:stCondLst>
                                  <p:childTnLst>
                                    <p:set>
                                      <p:cBhvr>
                                        <p:cTn id="9" dur="1" fill="hold">
                                          <p:stCondLst>
                                            <p:cond delay="0"/>
                                          </p:stCondLst>
                                        </p:cTn>
                                        <p:tgtEl>
                                          <p:spTgt spid="439"/>
                                        </p:tgtEl>
                                        <p:attrNameLst>
                                          <p:attrName>style.visibility</p:attrName>
                                        </p:attrNameLst>
                                      </p:cBhvr>
                                      <p:to>
                                        <p:strVal val="visible"/>
                                      </p:to>
                                    </p:set>
                                    <p:anim calcmode="lin" valueType="num">
                                      <p:cBhvr additive="base">
                                        <p:cTn id="10" dur="1000"/>
                                        <p:tgtEl>
                                          <p:spTgt spid="4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tx1"/>
                </a:solidFill>
              </a:rPr>
              <a:t>1.2 </a:t>
            </a:r>
            <a:r>
              <a:rPr lang="en-US" sz="2000" b="1" dirty="0" err="1" smtClean="0">
                <a:solidFill>
                  <a:schemeClr val="tx1"/>
                </a:solidFill>
              </a:rPr>
              <a:t>Cấu</a:t>
            </a:r>
            <a:r>
              <a:rPr lang="en-US" sz="2000" b="1" dirty="0" smtClean="0">
                <a:solidFill>
                  <a:schemeClr val="tx1"/>
                </a:solidFill>
              </a:rPr>
              <a:t> </a:t>
            </a:r>
            <a:r>
              <a:rPr lang="en-US" sz="2000" b="1" dirty="0" err="1" smtClean="0">
                <a:solidFill>
                  <a:schemeClr val="tx1"/>
                </a:solidFill>
              </a:rPr>
              <a:t>trúc</a:t>
            </a:r>
            <a:r>
              <a:rPr lang="en-US" sz="2000" b="1" dirty="0" smtClean="0">
                <a:solidFill>
                  <a:schemeClr val="tx1"/>
                </a:solidFill>
              </a:rPr>
              <a:t> </a:t>
            </a:r>
            <a:r>
              <a:rPr lang="en-US" sz="2000" b="1" dirty="0" err="1" smtClean="0">
                <a:solidFill>
                  <a:schemeClr val="tx1"/>
                </a:solidFill>
              </a:rPr>
              <a:t>chung</a:t>
            </a:r>
            <a:r>
              <a:rPr lang="en-US" sz="2000" b="1" dirty="0" smtClean="0">
                <a:solidFill>
                  <a:schemeClr val="tx1"/>
                </a:solidFill>
              </a:rPr>
              <a:t> </a:t>
            </a:r>
            <a:r>
              <a:rPr lang="en-US" sz="2000" b="1" dirty="0" err="1" smtClean="0">
                <a:solidFill>
                  <a:schemeClr val="tx1"/>
                </a:solidFill>
              </a:rPr>
              <a:t>của</a:t>
            </a:r>
            <a:r>
              <a:rPr lang="en-US" sz="2000" b="1" dirty="0" smtClean="0">
                <a:solidFill>
                  <a:schemeClr val="tx1"/>
                </a:solidFill>
              </a:rPr>
              <a:t> </a:t>
            </a:r>
            <a:r>
              <a:rPr lang="en-US" sz="2000" b="1" dirty="0" err="1" smtClean="0">
                <a:solidFill>
                  <a:schemeClr val="tx1"/>
                </a:solidFill>
              </a:rPr>
              <a:t>một</a:t>
            </a:r>
            <a:r>
              <a:rPr lang="en-US" sz="2000" b="1" dirty="0" smtClean="0">
                <a:solidFill>
                  <a:schemeClr val="tx1"/>
                </a:solidFill>
              </a:rPr>
              <a:t> project </a:t>
            </a:r>
            <a:r>
              <a:rPr lang="en-US" sz="2000" b="1" dirty="0" err="1" smtClean="0">
                <a:solidFill>
                  <a:schemeClr val="tx1"/>
                </a:solidFill>
              </a:rPr>
              <a:t>ReactJS</a:t>
            </a:r>
            <a:r>
              <a:rPr lang="en-US" sz="2000" b="1" dirty="0" smtClean="0">
                <a:solidFill>
                  <a:schemeClr val="tx1"/>
                </a:solidFill>
              </a:rPr>
              <a:t>:</a:t>
            </a:r>
          </a:p>
          <a:p>
            <a:pPr marL="288925" lvl="0" indent="0">
              <a:buClr>
                <a:schemeClr val="dk1"/>
              </a:buClr>
              <a:buSzPts val="1100"/>
            </a:pPr>
            <a:r>
              <a:rPr lang="en-US" sz="1600" dirty="0" err="1" smtClean="0">
                <a:solidFill>
                  <a:schemeClr val="tx1"/>
                </a:solidFill>
              </a:rPr>
              <a:t>Cụ</a:t>
            </a:r>
            <a:r>
              <a:rPr lang="en-US" sz="1600" dirty="0" smtClean="0">
                <a:solidFill>
                  <a:schemeClr val="tx1"/>
                </a:solidFill>
              </a:rPr>
              <a:t> </a:t>
            </a:r>
            <a:r>
              <a:rPr lang="en-US" sz="1600" dirty="0" err="1" smtClean="0">
                <a:solidFill>
                  <a:schemeClr val="tx1"/>
                </a:solidFill>
              </a:rPr>
              <a:t>thể</a:t>
            </a:r>
            <a:r>
              <a:rPr lang="en-US" sz="1600" dirty="0" smtClean="0">
                <a:solidFill>
                  <a:schemeClr val="tx1"/>
                </a:solidFill>
              </a:rPr>
              <a:t> </a:t>
            </a:r>
            <a:r>
              <a:rPr lang="en-US" sz="1600" dirty="0" err="1" smtClean="0">
                <a:solidFill>
                  <a:schemeClr val="tx1"/>
                </a:solidFill>
              </a:rPr>
              <a:t>hơn</a:t>
            </a:r>
            <a:r>
              <a:rPr lang="en-US" sz="1600" dirty="0" smtClean="0">
                <a:solidFill>
                  <a:schemeClr val="tx1"/>
                </a:solidFill>
              </a:rPr>
              <a:t> : </a:t>
            </a:r>
            <a:r>
              <a:rPr lang="en-US" sz="1600" dirty="0" err="1" smtClean="0">
                <a:solidFill>
                  <a:schemeClr val="tx1"/>
                </a:solidFill>
              </a:rPr>
              <a:t>Trong</a:t>
            </a:r>
            <a:r>
              <a:rPr lang="en-US" sz="1600" dirty="0" smtClean="0">
                <a:solidFill>
                  <a:schemeClr val="tx1"/>
                </a:solidFill>
              </a:rPr>
              <a:t> file index.js </a:t>
            </a:r>
          </a:p>
          <a:p>
            <a:pPr marL="288925" lvl="0" indent="0">
              <a:buClr>
                <a:schemeClr val="dk1"/>
              </a:buClr>
              <a:buSzPts val="1100"/>
            </a:pPr>
            <a:endParaRPr lang="en-US" sz="1600" dirty="0" smtClean="0">
              <a:solidFill>
                <a:schemeClr val="tx1"/>
              </a:solidFill>
            </a:endParaRPr>
          </a:p>
          <a:p>
            <a:pPr marL="574675" lvl="0" indent="-285750">
              <a:buClr>
                <a:schemeClr val="dk1"/>
              </a:buClr>
              <a:buSzPts val="1100"/>
              <a:buFont typeface="Wingdings" panose="05000000000000000000" pitchFamily="2" charset="2"/>
              <a:buChar char="Ø"/>
            </a:pP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687755" y="1485040"/>
            <a:ext cx="4984038" cy="3495786"/>
          </a:xfrm>
          <a:prstGeom prst="rect">
            <a:avLst/>
          </a:prstGeom>
        </p:spPr>
      </p:pic>
      <p:sp>
        <p:nvSpPr>
          <p:cNvPr id="4" name="Oval 3"/>
          <p:cNvSpPr/>
          <p:nvPr/>
        </p:nvSpPr>
        <p:spPr>
          <a:xfrm>
            <a:off x="2206933" y="2928830"/>
            <a:ext cx="1478168" cy="2406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p:cNvPicPr>
            <a:picLocks noChangeAspect="1"/>
          </p:cNvPicPr>
          <p:nvPr/>
        </p:nvPicPr>
        <p:blipFill>
          <a:blip r:embed="rId4"/>
          <a:stretch>
            <a:fillRect/>
          </a:stretch>
        </p:blipFill>
        <p:spPr>
          <a:xfrm>
            <a:off x="6213513" y="1485040"/>
            <a:ext cx="1667108" cy="590632"/>
          </a:xfrm>
          <a:prstGeom prst="rect">
            <a:avLst/>
          </a:prstGeom>
        </p:spPr>
      </p:pic>
      <p:pic>
        <p:nvPicPr>
          <p:cNvPr id="7" name="Picture 6"/>
          <p:cNvPicPr>
            <a:picLocks noChangeAspect="1"/>
          </p:cNvPicPr>
          <p:nvPr/>
        </p:nvPicPr>
        <p:blipFill>
          <a:blip r:embed="rId5"/>
          <a:stretch>
            <a:fillRect/>
          </a:stretch>
        </p:blipFill>
        <p:spPr>
          <a:xfrm>
            <a:off x="5935005" y="2633462"/>
            <a:ext cx="2581635" cy="219106"/>
          </a:xfrm>
          <a:prstGeom prst="rect">
            <a:avLst/>
          </a:prstGeom>
        </p:spPr>
      </p:pic>
    </p:spTree>
    <p:extLst>
      <p:ext uri="{BB962C8B-B14F-4D97-AF65-F5344CB8AC3E}">
        <p14:creationId xmlns:p14="http://schemas.microsoft.com/office/powerpoint/2010/main" val="427448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708145"/>
            <a:ext cx="7542082" cy="39502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tx1"/>
                </a:solidFill>
              </a:rPr>
              <a:t>1.3 </a:t>
            </a:r>
            <a:r>
              <a:rPr lang="en-US" sz="2000" b="1" dirty="0" err="1" smtClean="0">
                <a:solidFill>
                  <a:schemeClr val="tx1"/>
                </a:solidFill>
              </a:rPr>
              <a:t>Những</a:t>
            </a:r>
            <a:r>
              <a:rPr lang="en-US" sz="2000" b="1" dirty="0" smtClean="0">
                <a:solidFill>
                  <a:schemeClr val="tx1"/>
                </a:solidFill>
              </a:rPr>
              <a:t> </a:t>
            </a:r>
            <a:r>
              <a:rPr lang="en-US" sz="2000" b="1" dirty="0" err="1" smtClean="0">
                <a:solidFill>
                  <a:schemeClr val="tx1"/>
                </a:solidFill>
              </a:rPr>
              <a:t>đặc</a:t>
            </a:r>
            <a:r>
              <a:rPr lang="en-US" sz="2000" b="1" dirty="0" smtClean="0">
                <a:solidFill>
                  <a:schemeClr val="tx1"/>
                </a:solidFill>
              </a:rPr>
              <a:t> </a:t>
            </a:r>
            <a:r>
              <a:rPr lang="en-US" sz="2000" b="1" dirty="0" err="1" smtClean="0">
                <a:solidFill>
                  <a:schemeClr val="tx1"/>
                </a:solidFill>
              </a:rPr>
              <a:t>điểm</a:t>
            </a:r>
            <a:r>
              <a:rPr lang="en-US" sz="2000" b="1" dirty="0" smtClean="0">
                <a:solidFill>
                  <a:schemeClr val="tx1"/>
                </a:solidFill>
              </a:rPr>
              <a:t> </a:t>
            </a:r>
            <a:r>
              <a:rPr lang="en-US" sz="2000" b="1" dirty="0" err="1" smtClean="0">
                <a:solidFill>
                  <a:schemeClr val="tx1"/>
                </a:solidFill>
              </a:rPr>
              <a:t>chính</a:t>
            </a:r>
            <a:r>
              <a:rPr lang="en-US" sz="2000" b="1" dirty="0" smtClean="0">
                <a:solidFill>
                  <a:schemeClr val="tx1"/>
                </a:solidFill>
              </a:rPr>
              <a:t>:</a:t>
            </a:r>
          </a:p>
          <a:p>
            <a:pPr marL="574675" lvl="0" indent="-285750">
              <a:lnSpc>
                <a:spcPct val="150000"/>
              </a:lnSpc>
              <a:buClr>
                <a:schemeClr val="dk1"/>
              </a:buClr>
              <a:buSzPts val="1100"/>
              <a:buFont typeface="Wingdings" panose="05000000000000000000" pitchFamily="2" charset="2"/>
              <a:buChar char="v"/>
            </a:pPr>
            <a:r>
              <a:rPr lang="en-US" sz="1800" dirty="0" err="1" smtClean="0">
                <a:solidFill>
                  <a:schemeClr val="tx1"/>
                </a:solidFill>
              </a:rPr>
              <a:t>Ưu</a:t>
            </a:r>
            <a:r>
              <a:rPr lang="en-US" sz="1800" dirty="0" smtClean="0">
                <a:solidFill>
                  <a:schemeClr val="tx1"/>
                </a:solidFill>
              </a:rPr>
              <a:t> </a:t>
            </a:r>
            <a:r>
              <a:rPr lang="en-US" sz="1800" dirty="0" err="1" smtClean="0">
                <a:solidFill>
                  <a:schemeClr val="tx1"/>
                </a:solidFill>
              </a:rPr>
              <a:t>điểm</a:t>
            </a:r>
            <a:r>
              <a:rPr lang="en-US" sz="1800" dirty="0" smtClean="0">
                <a:solidFill>
                  <a:schemeClr val="tx1"/>
                </a:solidFill>
              </a:rPr>
              <a:t> :</a:t>
            </a:r>
          </a:p>
          <a:p>
            <a:pPr marL="796925" lvl="0" indent="-227013">
              <a:lnSpc>
                <a:spcPct val="150000"/>
              </a:lnSpc>
              <a:buClr>
                <a:schemeClr val="dk1"/>
              </a:buClr>
              <a:buSzPts val="1100"/>
              <a:buFont typeface="Wingdings" panose="05000000000000000000" pitchFamily="2" charset="2"/>
              <a:buChar char="Ø"/>
            </a:pPr>
            <a:r>
              <a:rPr lang="vi-VN" dirty="0">
                <a:solidFill>
                  <a:schemeClr val="tx1"/>
                </a:solidFill>
              </a:rPr>
              <a:t>Reactjs cực kì hiệu quả: Reactjs tạo ra cho chính nó </a:t>
            </a:r>
            <a:r>
              <a:rPr lang="vi-VN" dirty="0" smtClean="0">
                <a:solidFill>
                  <a:schemeClr val="tx1"/>
                </a:solidFill>
              </a:rPr>
              <a:t>DOM</a:t>
            </a:r>
            <a:r>
              <a:rPr lang="en-US" dirty="0" smtClean="0">
                <a:solidFill>
                  <a:schemeClr val="tx1"/>
                </a:solidFill>
              </a:rPr>
              <a:t> ( Document Object Model ) </a:t>
            </a:r>
            <a:r>
              <a:rPr lang="vi-VN" dirty="0" smtClean="0">
                <a:solidFill>
                  <a:schemeClr val="tx1"/>
                </a:solidFill>
              </a:rPr>
              <a:t> </a:t>
            </a:r>
            <a:r>
              <a:rPr lang="vi-VN" dirty="0">
                <a:solidFill>
                  <a:schemeClr val="tx1"/>
                </a:solidFill>
              </a:rPr>
              <a:t>ảo – nơi mà các component thực sự tồn tại trên đó. Điều này sẽ giúp cải thiện hiệu suất rất nhiều</a:t>
            </a:r>
            <a:r>
              <a:rPr lang="vi-VN" dirty="0" smtClean="0">
                <a:solidFill>
                  <a:schemeClr val="tx1"/>
                </a:solidFill>
              </a:rPr>
              <a:t>.</a:t>
            </a:r>
            <a:endParaRPr lang="en-US" dirty="0" smtClean="0">
              <a:solidFill>
                <a:schemeClr val="tx1"/>
              </a:solidFill>
            </a:endParaRPr>
          </a:p>
          <a:p>
            <a:pPr marL="796925" lvl="0" indent="-227013">
              <a:lnSpc>
                <a:spcPct val="150000"/>
              </a:lnSpc>
              <a:buClr>
                <a:schemeClr val="dk1"/>
              </a:buClr>
              <a:buSzPts val="1100"/>
              <a:buFont typeface="Wingdings" panose="05000000000000000000" pitchFamily="2" charset="2"/>
              <a:buChar char="Ø"/>
            </a:pPr>
            <a:r>
              <a:rPr lang="vi-VN" dirty="0">
                <a:solidFill>
                  <a:schemeClr val="tx1"/>
                </a:solidFill>
              </a:rPr>
              <a:t>Reactjs giúp việc viết các đoạn code </a:t>
            </a:r>
            <a:r>
              <a:rPr lang="vi-VN" dirty="0" smtClean="0">
                <a:solidFill>
                  <a:schemeClr val="tx1"/>
                </a:solidFill>
              </a:rPr>
              <a:t>J</a:t>
            </a:r>
            <a:r>
              <a:rPr lang="en-US" dirty="0" smtClean="0">
                <a:solidFill>
                  <a:schemeClr val="tx1"/>
                </a:solidFill>
              </a:rPr>
              <a:t>ava</a:t>
            </a:r>
            <a:r>
              <a:rPr lang="vi-VN" dirty="0" smtClean="0">
                <a:solidFill>
                  <a:schemeClr val="tx1"/>
                </a:solidFill>
              </a:rPr>
              <a:t>S</a:t>
            </a:r>
            <a:r>
              <a:rPr lang="en-US" dirty="0" err="1" smtClean="0">
                <a:solidFill>
                  <a:schemeClr val="tx1"/>
                </a:solidFill>
              </a:rPr>
              <a:t>cript</a:t>
            </a:r>
            <a:r>
              <a:rPr lang="vi-VN" dirty="0" smtClean="0">
                <a:solidFill>
                  <a:schemeClr val="tx1"/>
                </a:solidFill>
              </a:rPr>
              <a:t> </a:t>
            </a:r>
            <a:r>
              <a:rPr lang="vi-VN" dirty="0">
                <a:solidFill>
                  <a:schemeClr val="tx1"/>
                </a:solidFill>
              </a:rPr>
              <a:t>dễ dàng hơn: Nó dung cú pháp đặc biệt là JSX (Javascript mở rộng) cho phép ta trộn giữa code HTML và Javascript</a:t>
            </a:r>
            <a:r>
              <a:rPr lang="vi-VN" dirty="0" smtClean="0">
                <a:solidFill>
                  <a:schemeClr val="tx1"/>
                </a:solidFill>
              </a:rPr>
              <a:t>.</a:t>
            </a:r>
            <a:endParaRPr lang="en-US" dirty="0" smtClean="0">
              <a:solidFill>
                <a:schemeClr val="tx1"/>
              </a:solidFill>
            </a:endParaRPr>
          </a:p>
          <a:p>
            <a:pPr marL="796925" lvl="0" indent="-227013">
              <a:lnSpc>
                <a:spcPct val="150000"/>
              </a:lnSpc>
              <a:buClr>
                <a:schemeClr val="dk1"/>
              </a:buClr>
              <a:buSzPts val="1100"/>
              <a:buFont typeface="Wingdings" panose="05000000000000000000" pitchFamily="2" charset="2"/>
              <a:buChar char="Ø"/>
            </a:pPr>
            <a:r>
              <a:rPr lang="vi-VN" dirty="0">
                <a:solidFill>
                  <a:schemeClr val="tx1"/>
                </a:solidFill>
              </a:rPr>
              <a:t>Nó có nhiều công cụ phát triển: Khi bạn bắt đầu Reactjs, đừng quên cài đặt ứng dụng mở rộng của Chrome dành cho Reactjs. Nó giúp bạn debug code dễ dàng hơn</a:t>
            </a:r>
            <a:r>
              <a:rPr lang="vi-VN" dirty="0" smtClean="0">
                <a:solidFill>
                  <a:schemeClr val="tx1"/>
                </a:solidFill>
              </a:rPr>
              <a:t>.</a:t>
            </a:r>
            <a:endParaRPr lang="en-US" dirty="0" smtClean="0">
              <a:solidFill>
                <a:schemeClr val="tx1"/>
              </a:solidFill>
            </a:endParaRPr>
          </a:p>
          <a:p>
            <a:pPr marL="796925" lvl="0" indent="-227013">
              <a:lnSpc>
                <a:spcPct val="150000"/>
              </a:lnSpc>
              <a:buClr>
                <a:schemeClr val="dk1"/>
              </a:buClr>
              <a:buSzPts val="1100"/>
              <a:buFont typeface="Wingdings" panose="05000000000000000000" pitchFamily="2" charset="2"/>
              <a:buChar char="Ø"/>
            </a:pPr>
            <a:r>
              <a:rPr lang="en-US" dirty="0" err="1">
                <a:solidFill>
                  <a:schemeClr val="tx1"/>
                </a:solidFill>
              </a:rPr>
              <a:t>Hiệu</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cao</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ứng</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liên</a:t>
            </a:r>
            <a:r>
              <a:rPr lang="en-US" dirty="0">
                <a:solidFill>
                  <a:schemeClr val="tx1"/>
                </a:solidFill>
              </a:rPr>
              <a:t> </a:t>
            </a:r>
            <a:r>
              <a:rPr lang="en-US" dirty="0" err="1">
                <a:solidFill>
                  <a:schemeClr val="tx1"/>
                </a:solidFill>
              </a:rPr>
              <a:t>tục</a:t>
            </a:r>
            <a:r>
              <a:rPr lang="en-US" dirty="0">
                <a:solidFill>
                  <a:schemeClr val="tx1"/>
                </a:solidFill>
              </a:rPr>
              <a:t>, </a:t>
            </a:r>
            <a:r>
              <a:rPr lang="en-US" dirty="0" err="1">
                <a:solidFill>
                  <a:schemeClr val="tx1"/>
                </a:solidFill>
              </a:rPr>
              <a:t>dễ</a:t>
            </a:r>
            <a:r>
              <a:rPr lang="en-US" dirty="0">
                <a:solidFill>
                  <a:schemeClr val="tx1"/>
                </a:solidFill>
              </a:rPr>
              <a:t> </a:t>
            </a:r>
            <a:r>
              <a:rPr lang="en-US" dirty="0" err="1">
                <a:solidFill>
                  <a:schemeClr val="tx1"/>
                </a:solidFill>
              </a:rPr>
              <a:t>dàng</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trì</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sửa</a:t>
            </a:r>
            <a:r>
              <a:rPr lang="en-US" dirty="0">
                <a:solidFill>
                  <a:schemeClr val="tx1"/>
                </a:solidFill>
              </a:rPr>
              <a:t> </a:t>
            </a:r>
            <a:r>
              <a:rPr lang="en-US" dirty="0" err="1">
                <a:solidFill>
                  <a:schemeClr val="tx1"/>
                </a:solidFill>
              </a:rPr>
              <a:t>lỗi</a:t>
            </a:r>
            <a:r>
              <a:rPr lang="en-US" dirty="0">
                <a:solidFill>
                  <a:schemeClr val="tx1"/>
                </a:solidFill>
              </a:rPr>
              <a:t>.</a:t>
            </a:r>
            <a:endParaRPr lang="en-US" sz="1800" dirty="0" smtClean="0">
              <a:solidFill>
                <a:schemeClr val="tx1"/>
              </a:solidFill>
            </a:endParaRPr>
          </a:p>
          <a:p>
            <a:pPr marL="796925" lvl="0" indent="-280988">
              <a:buClr>
                <a:schemeClr val="dk1"/>
              </a:buClr>
              <a:buSzPts val="1100"/>
              <a:buFont typeface="Wingdings" panose="05000000000000000000" pitchFamily="2" charset="2"/>
              <a:buChar char="Ø"/>
            </a:pPr>
            <a:endParaRPr lang="en-US" sz="1800" dirty="0" smtClean="0">
              <a:solidFill>
                <a:schemeClr val="tx1"/>
              </a:solidFill>
            </a:endParaRPr>
          </a:p>
          <a:p>
            <a:pPr marL="574675" lvl="0" indent="-285750">
              <a:buClr>
                <a:schemeClr val="dk1"/>
              </a:buClr>
              <a:buSzPts val="1100"/>
              <a:buFont typeface="Wingdings" panose="05000000000000000000" pitchFamily="2" charset="2"/>
              <a:buChar char="v"/>
            </a:pPr>
            <a:endParaRPr dirty="0">
              <a:solidFill>
                <a:schemeClr val="tx1"/>
              </a:solidFill>
            </a:endParaRPr>
          </a:p>
        </p:txBody>
      </p:sp>
    </p:spTree>
    <p:extLst>
      <p:ext uri="{BB962C8B-B14F-4D97-AF65-F5344CB8AC3E}">
        <p14:creationId xmlns:p14="http://schemas.microsoft.com/office/powerpoint/2010/main" val="61474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708145"/>
            <a:ext cx="7542082" cy="3950256"/>
          </a:xfrm>
          <a:prstGeom prst="rect">
            <a:avLst/>
          </a:prstGeom>
        </p:spPr>
        <p:txBody>
          <a:bodyPr spcFirstLastPara="1" wrap="square" lIns="91425" tIns="91425" rIns="91425" bIns="91425" anchor="t" anchorCtr="0">
            <a:noAutofit/>
          </a:bodyPr>
          <a:lstStyle/>
          <a:p>
            <a:pPr marL="574675" lvl="0" indent="-285750">
              <a:lnSpc>
                <a:spcPct val="150000"/>
              </a:lnSpc>
              <a:buClr>
                <a:schemeClr val="dk1"/>
              </a:buClr>
              <a:buSzPts val="1100"/>
              <a:buFont typeface="Wingdings" panose="05000000000000000000" pitchFamily="2" charset="2"/>
              <a:buChar char="v"/>
            </a:pPr>
            <a:r>
              <a:rPr lang="en-US" sz="1800" dirty="0" err="1" smtClean="0">
                <a:solidFill>
                  <a:schemeClr val="tx1"/>
                </a:solidFill>
              </a:rPr>
              <a:t>Nhược</a:t>
            </a:r>
            <a:r>
              <a:rPr lang="en-US" sz="1800" dirty="0" smtClean="0">
                <a:solidFill>
                  <a:schemeClr val="tx1"/>
                </a:solidFill>
              </a:rPr>
              <a:t> </a:t>
            </a:r>
            <a:r>
              <a:rPr lang="en-US" sz="1800" dirty="0" err="1" smtClean="0">
                <a:solidFill>
                  <a:schemeClr val="tx1"/>
                </a:solidFill>
              </a:rPr>
              <a:t>điểm</a:t>
            </a:r>
            <a:r>
              <a:rPr lang="en-US" sz="1800" dirty="0" smtClean="0">
                <a:solidFill>
                  <a:schemeClr val="tx1"/>
                </a:solidFill>
              </a:rPr>
              <a:t> :</a:t>
            </a:r>
          </a:p>
          <a:p>
            <a:pPr marL="796925" lvl="0" indent="-227013">
              <a:lnSpc>
                <a:spcPct val="150000"/>
              </a:lnSpc>
              <a:buClr>
                <a:schemeClr val="dk1"/>
              </a:buClr>
              <a:buSzPts val="1100"/>
              <a:buFont typeface="Wingdings" panose="05000000000000000000" pitchFamily="2" charset="2"/>
              <a:buChar char="Ø"/>
            </a:pPr>
            <a:r>
              <a:rPr lang="vi-VN" dirty="0">
                <a:solidFill>
                  <a:schemeClr val="tx1"/>
                </a:solidFill>
              </a:rPr>
              <a:t>Reactjs chỉ phục vụ cho tầng View. React chỉ là View Library nó không phải là một MVC framework như những framework khác. Đây chỉ là thư viện của Facebook giúp render ra phần view. Vì thế React sẽ không có phần Model và Controller, mà phải kết hợp với các thư viện khác. </a:t>
            </a:r>
            <a:endParaRPr lang="en-US" dirty="0" smtClean="0">
              <a:solidFill>
                <a:schemeClr val="tx1"/>
              </a:solidFill>
            </a:endParaRPr>
          </a:p>
          <a:p>
            <a:pPr marL="796925" lvl="0" indent="-227013">
              <a:lnSpc>
                <a:spcPct val="150000"/>
              </a:lnSpc>
              <a:buClr>
                <a:schemeClr val="dk1"/>
              </a:buClr>
              <a:buSzPts val="1100"/>
              <a:buFont typeface="Wingdings" panose="05000000000000000000" pitchFamily="2" charset="2"/>
              <a:buChar char="Ø"/>
            </a:pPr>
            <a:r>
              <a:rPr lang="en-US" dirty="0" err="1">
                <a:solidFill>
                  <a:schemeClr val="tx1"/>
                </a:solidFill>
              </a:rPr>
              <a:t>Tích</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Reactjs</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các</a:t>
            </a:r>
            <a:r>
              <a:rPr lang="en-US" dirty="0">
                <a:solidFill>
                  <a:schemeClr val="tx1"/>
                </a:solidFill>
              </a:rPr>
              <a:t> framework MVC </a:t>
            </a:r>
            <a:r>
              <a:rPr lang="en-US" dirty="0" err="1">
                <a:solidFill>
                  <a:schemeClr val="tx1"/>
                </a:solidFill>
              </a:rPr>
              <a:t>truyền</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phải</a:t>
            </a:r>
            <a:r>
              <a:rPr lang="en-US" dirty="0">
                <a:solidFill>
                  <a:schemeClr val="tx1"/>
                </a:solidFill>
              </a:rPr>
              <a:t> </a:t>
            </a:r>
            <a:r>
              <a:rPr lang="en-US" dirty="0" err="1">
                <a:solidFill>
                  <a:schemeClr val="tx1"/>
                </a:solidFill>
              </a:rPr>
              <a:t>cấu</a:t>
            </a:r>
            <a:r>
              <a:rPr lang="en-US" dirty="0">
                <a:solidFill>
                  <a:schemeClr val="tx1"/>
                </a:solidFill>
              </a:rPr>
              <a:t> </a:t>
            </a:r>
            <a:r>
              <a:rPr lang="en-US" dirty="0" err="1">
                <a:solidFill>
                  <a:schemeClr val="tx1"/>
                </a:solidFill>
              </a:rPr>
              <a:t>hình</a:t>
            </a:r>
            <a:r>
              <a:rPr lang="en-US" dirty="0">
                <a:solidFill>
                  <a:schemeClr val="tx1"/>
                </a:solidFill>
              </a:rPr>
              <a:t> </a:t>
            </a:r>
            <a:r>
              <a:rPr lang="en-US" dirty="0" err="1">
                <a:solidFill>
                  <a:schemeClr val="tx1"/>
                </a:solidFill>
              </a:rPr>
              <a:t>lại</a:t>
            </a:r>
            <a:r>
              <a:rPr lang="en-US" dirty="0" smtClean="0">
                <a:solidFill>
                  <a:schemeClr val="tx1"/>
                </a:solidFill>
              </a:rPr>
              <a:t>.</a:t>
            </a:r>
          </a:p>
          <a:p>
            <a:pPr marL="796925" lvl="0" indent="-227013">
              <a:lnSpc>
                <a:spcPct val="150000"/>
              </a:lnSpc>
              <a:buClr>
                <a:schemeClr val="dk1"/>
              </a:buClr>
              <a:buSzPts val="1100"/>
              <a:buFont typeface="Wingdings" panose="05000000000000000000" pitchFamily="2" charset="2"/>
              <a:buChar char="Ø"/>
            </a:pPr>
            <a:r>
              <a:rPr lang="vi-VN" dirty="0">
                <a:solidFill>
                  <a:schemeClr val="tx1"/>
                </a:solidFill>
              </a:rPr>
              <a:t>React khá nặng nếu so với các framework khác React có kích thước tương tương với Angular (Khoảng 35kb so với 39kb của Angular). Trong khi đó Angular là một framework hoàn chỉnh</a:t>
            </a:r>
            <a:r>
              <a:rPr lang="vi-VN" dirty="0" smtClean="0">
                <a:solidFill>
                  <a:schemeClr val="tx1"/>
                </a:solidFill>
              </a:rPr>
              <a:t>.</a:t>
            </a:r>
            <a:endParaRPr lang="en-US" dirty="0" smtClean="0">
              <a:solidFill>
                <a:schemeClr val="tx1"/>
              </a:solidFill>
            </a:endParaRPr>
          </a:p>
          <a:p>
            <a:pPr marL="796925" lvl="0" indent="-227013">
              <a:lnSpc>
                <a:spcPct val="150000"/>
              </a:lnSpc>
              <a:buClr>
                <a:schemeClr val="dk1"/>
              </a:buClr>
              <a:buSzPts val="1100"/>
              <a:buFont typeface="Wingdings" panose="05000000000000000000" pitchFamily="2" charset="2"/>
              <a:buChar char="Ø"/>
            </a:pPr>
            <a:r>
              <a:rPr lang="vi-VN" dirty="0">
                <a:solidFill>
                  <a:schemeClr val="tx1"/>
                </a:solidFill>
              </a:rPr>
              <a:t>Khó tiếp cận cho người mới học </a:t>
            </a:r>
            <a:r>
              <a:rPr lang="vi-VN" dirty="0" smtClean="0">
                <a:solidFill>
                  <a:schemeClr val="tx1"/>
                </a:solidFill>
              </a:rPr>
              <a:t>Web</a:t>
            </a:r>
            <a:r>
              <a:rPr lang="en-US" dirty="0" smtClean="0">
                <a:solidFill>
                  <a:schemeClr val="tx1"/>
                </a:solidFill>
              </a:rPr>
              <a:t>.</a:t>
            </a:r>
            <a:endParaRPr lang="en-US" sz="1800" dirty="0" smtClean="0">
              <a:solidFill>
                <a:schemeClr val="tx1"/>
              </a:solidFill>
            </a:endParaRPr>
          </a:p>
          <a:p>
            <a:pPr marL="574675" lvl="0" indent="-285750">
              <a:buClr>
                <a:schemeClr val="dk1"/>
              </a:buClr>
              <a:buSzPts val="1100"/>
              <a:buFont typeface="Wingdings" panose="05000000000000000000" pitchFamily="2" charset="2"/>
              <a:buChar char="v"/>
            </a:pPr>
            <a:endParaRPr dirty="0">
              <a:solidFill>
                <a:schemeClr val="tx1"/>
              </a:solidFill>
            </a:endParaRPr>
          </a:p>
        </p:txBody>
      </p:sp>
    </p:spTree>
    <p:extLst>
      <p:ext uri="{BB962C8B-B14F-4D97-AF65-F5344CB8AC3E}">
        <p14:creationId xmlns:p14="http://schemas.microsoft.com/office/powerpoint/2010/main" val="376272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708145"/>
            <a:ext cx="7542082" cy="39502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tx1"/>
                </a:solidFill>
              </a:rPr>
              <a:t>1.4 </a:t>
            </a:r>
            <a:r>
              <a:rPr lang="en-US" sz="2000" b="1" dirty="0" err="1" smtClean="0">
                <a:solidFill>
                  <a:schemeClr val="tx1"/>
                </a:solidFill>
              </a:rPr>
              <a:t>Các</a:t>
            </a:r>
            <a:r>
              <a:rPr lang="en-US" sz="2000" b="1" dirty="0" smtClean="0">
                <a:solidFill>
                  <a:schemeClr val="tx1"/>
                </a:solidFill>
              </a:rPr>
              <a:t> </a:t>
            </a:r>
            <a:r>
              <a:rPr lang="en-US" sz="2000" b="1" dirty="0" err="1" smtClean="0">
                <a:solidFill>
                  <a:schemeClr val="tx1"/>
                </a:solidFill>
              </a:rPr>
              <a:t>tính</a:t>
            </a:r>
            <a:r>
              <a:rPr lang="en-US" sz="2000" b="1" dirty="0" smtClean="0">
                <a:solidFill>
                  <a:schemeClr val="tx1"/>
                </a:solidFill>
              </a:rPr>
              <a:t> </a:t>
            </a:r>
            <a:r>
              <a:rPr lang="en-US" sz="2000" b="1" dirty="0" err="1" smtClean="0">
                <a:solidFill>
                  <a:schemeClr val="tx1"/>
                </a:solidFill>
              </a:rPr>
              <a:t>năng</a:t>
            </a:r>
            <a:r>
              <a:rPr lang="en-US" sz="2000" b="1" dirty="0" smtClean="0">
                <a:solidFill>
                  <a:schemeClr val="tx1"/>
                </a:solidFill>
              </a:rPr>
              <a:t>:</a:t>
            </a:r>
          </a:p>
          <a:p>
            <a:pPr marL="0" lvl="0" indent="227013" algn="l" rtl="0">
              <a:lnSpc>
                <a:spcPct val="150000"/>
              </a:lnSpc>
              <a:spcBef>
                <a:spcPts val="0"/>
              </a:spcBef>
              <a:spcAft>
                <a:spcPts val="0"/>
              </a:spcAft>
              <a:buClr>
                <a:schemeClr val="dk1"/>
              </a:buClr>
              <a:buSzPts val="1100"/>
              <a:buFont typeface="Arial"/>
              <a:buNone/>
            </a:pPr>
            <a:r>
              <a:rPr lang="en-US" sz="1800" dirty="0" err="1" smtClean="0">
                <a:solidFill>
                  <a:schemeClr val="tx1"/>
                </a:solidFill>
              </a:rPr>
              <a:t>Sử</a:t>
            </a:r>
            <a:r>
              <a:rPr lang="en-US" sz="1800" dirty="0" smtClean="0">
                <a:solidFill>
                  <a:schemeClr val="tx1"/>
                </a:solidFill>
              </a:rPr>
              <a:t> </a:t>
            </a:r>
            <a:r>
              <a:rPr lang="en-US" sz="1800" dirty="0" err="1" smtClean="0">
                <a:solidFill>
                  <a:schemeClr val="tx1"/>
                </a:solidFill>
              </a:rPr>
              <a:t>dụng</a:t>
            </a:r>
            <a:r>
              <a:rPr lang="en-US" sz="1800" dirty="0" smtClean="0">
                <a:solidFill>
                  <a:schemeClr val="tx1"/>
                </a:solidFill>
              </a:rPr>
              <a:t> </a:t>
            </a:r>
            <a:r>
              <a:rPr lang="en-US" sz="1800" dirty="0" err="1" smtClean="0">
                <a:solidFill>
                  <a:schemeClr val="tx1"/>
                </a:solidFill>
              </a:rPr>
              <a:t>ReactJS</a:t>
            </a:r>
            <a:r>
              <a:rPr lang="en-US" sz="1800" dirty="0" smtClean="0">
                <a:solidFill>
                  <a:schemeClr val="tx1"/>
                </a:solidFill>
              </a:rPr>
              <a:t> , </a:t>
            </a:r>
            <a:r>
              <a:rPr lang="en-US" sz="1800" dirty="0" err="1" smtClean="0">
                <a:solidFill>
                  <a:schemeClr val="tx1"/>
                </a:solidFill>
              </a:rPr>
              <a:t>người</a:t>
            </a:r>
            <a:r>
              <a:rPr lang="en-US" sz="1800" dirty="0" smtClean="0">
                <a:solidFill>
                  <a:schemeClr val="tx1"/>
                </a:solidFill>
              </a:rPr>
              <a:t> dung </a:t>
            </a:r>
            <a:r>
              <a:rPr lang="en-US" sz="1800" dirty="0" err="1" smtClean="0">
                <a:solidFill>
                  <a:schemeClr val="tx1"/>
                </a:solidFill>
              </a:rPr>
              <a:t>có</a:t>
            </a:r>
            <a:r>
              <a:rPr lang="en-US" sz="1800" dirty="0" smtClean="0">
                <a:solidFill>
                  <a:schemeClr val="tx1"/>
                </a:solidFill>
              </a:rPr>
              <a:t> </a:t>
            </a:r>
            <a:r>
              <a:rPr lang="en-US" sz="1800" dirty="0" err="1" smtClean="0">
                <a:solidFill>
                  <a:schemeClr val="tx1"/>
                </a:solidFill>
              </a:rPr>
              <a:t>thể</a:t>
            </a:r>
            <a:r>
              <a:rPr lang="en-US" sz="1800" dirty="0" smtClean="0">
                <a:solidFill>
                  <a:schemeClr val="tx1"/>
                </a:solidFill>
              </a:rPr>
              <a:t> :</a:t>
            </a:r>
          </a:p>
          <a:p>
            <a:pPr marL="796925" lvl="0" indent="-227013">
              <a:lnSpc>
                <a:spcPct val="150000"/>
              </a:lnSpc>
              <a:buClr>
                <a:schemeClr val="dk1"/>
              </a:buClr>
              <a:buSzPts val="1100"/>
              <a:buFont typeface="Wingdings" panose="05000000000000000000" pitchFamily="2" charset="2"/>
              <a:buChar char="Ø"/>
            </a:pPr>
            <a:r>
              <a:rPr lang="en-US" dirty="0" err="1" smtClean="0">
                <a:solidFill>
                  <a:schemeClr val="tx1"/>
                </a:solidFill>
              </a:rPr>
              <a:t>Viết</a:t>
            </a:r>
            <a:r>
              <a:rPr lang="en-US" dirty="0" smtClean="0">
                <a:solidFill>
                  <a:schemeClr val="tx1"/>
                </a:solidFill>
              </a:rPr>
              <a:t> </a:t>
            </a:r>
            <a:r>
              <a:rPr lang="en-US" dirty="0" err="1" smtClean="0">
                <a:solidFill>
                  <a:schemeClr val="tx1"/>
                </a:solidFill>
              </a:rPr>
              <a:t>ứng</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r>
              <a:rPr lang="en-US" dirty="0" err="1" smtClean="0">
                <a:solidFill>
                  <a:schemeClr val="tx1"/>
                </a:solidFill>
              </a:rPr>
              <a:t>trực</a:t>
            </a:r>
            <a:r>
              <a:rPr lang="en-US" dirty="0" smtClean="0">
                <a:solidFill>
                  <a:schemeClr val="tx1"/>
                </a:solidFill>
              </a:rPr>
              <a:t> </a:t>
            </a:r>
            <a:r>
              <a:rPr lang="en-US" dirty="0" err="1" smtClean="0">
                <a:solidFill>
                  <a:schemeClr val="tx1"/>
                </a:solidFill>
              </a:rPr>
              <a:t>tiếp</a:t>
            </a:r>
            <a:r>
              <a:rPr lang="en-US" dirty="0" smtClean="0">
                <a:solidFill>
                  <a:schemeClr val="tx1"/>
                </a:solidFill>
              </a:rPr>
              <a:t> </a:t>
            </a:r>
            <a:r>
              <a:rPr lang="en-US" dirty="0" err="1" smtClean="0">
                <a:solidFill>
                  <a:schemeClr val="tx1"/>
                </a:solidFill>
              </a:rPr>
              <a:t>trên</a:t>
            </a:r>
            <a:r>
              <a:rPr lang="en-US" dirty="0" smtClean="0">
                <a:solidFill>
                  <a:schemeClr val="tx1"/>
                </a:solidFill>
              </a:rPr>
              <a:t> </a:t>
            </a:r>
            <a:r>
              <a:rPr lang="en-US" dirty="0" smtClean="0">
                <a:solidFill>
                  <a:schemeClr val="tx1"/>
                </a:solidFill>
              </a:rPr>
              <a:t>JavaScript</a:t>
            </a:r>
            <a:endParaRPr lang="en-US" dirty="0" smtClean="0">
              <a:solidFill>
                <a:schemeClr val="tx1"/>
              </a:solidFill>
            </a:endParaRPr>
          </a:p>
          <a:p>
            <a:pPr marL="796925" lvl="0" indent="-227013">
              <a:lnSpc>
                <a:spcPct val="150000"/>
              </a:lnSpc>
              <a:buClr>
                <a:schemeClr val="dk1"/>
              </a:buClr>
              <a:buSzPts val="1100"/>
              <a:buFont typeface="Wingdings" panose="05000000000000000000" pitchFamily="2" charset="2"/>
              <a:buChar char="Ø"/>
            </a:pPr>
            <a:r>
              <a:rPr lang="en-US" dirty="0" err="1" smtClean="0">
                <a:solidFill>
                  <a:schemeClr val="tx1"/>
                </a:solidFill>
              </a:rPr>
              <a:t>Phá</a:t>
            </a:r>
            <a:r>
              <a:rPr lang="en-US" dirty="0" smtClean="0">
                <a:solidFill>
                  <a:schemeClr val="tx1"/>
                </a:solidFill>
              </a:rPr>
              <a:t> </a:t>
            </a:r>
            <a:r>
              <a:rPr lang="en-US" dirty="0" err="1" smtClean="0">
                <a:solidFill>
                  <a:schemeClr val="tx1"/>
                </a:solidFill>
              </a:rPr>
              <a:t>vỡ</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cấu</a:t>
            </a:r>
            <a:r>
              <a:rPr lang="en-US" dirty="0" smtClean="0">
                <a:solidFill>
                  <a:schemeClr val="tx1"/>
                </a:solidFill>
              </a:rPr>
              <a:t> </a:t>
            </a:r>
            <a:r>
              <a:rPr lang="en-US" dirty="0" err="1" smtClean="0">
                <a:solidFill>
                  <a:schemeClr val="tx1"/>
                </a:solidFill>
              </a:rPr>
              <a:t>trúc</a:t>
            </a:r>
            <a:r>
              <a:rPr lang="en-US" dirty="0" smtClean="0">
                <a:solidFill>
                  <a:schemeClr val="tx1"/>
                </a:solidFill>
              </a:rPr>
              <a:t> UI </a:t>
            </a:r>
            <a:r>
              <a:rPr lang="en-US" dirty="0" err="1" smtClean="0">
                <a:solidFill>
                  <a:schemeClr val="tx1"/>
                </a:solidFill>
              </a:rPr>
              <a:t>phức</a:t>
            </a:r>
            <a:r>
              <a:rPr lang="en-US" dirty="0" smtClean="0">
                <a:solidFill>
                  <a:schemeClr val="tx1"/>
                </a:solidFill>
              </a:rPr>
              <a:t> </a:t>
            </a:r>
            <a:r>
              <a:rPr lang="en-US" dirty="0" err="1" smtClean="0">
                <a:solidFill>
                  <a:schemeClr val="tx1"/>
                </a:solidFill>
              </a:rPr>
              <a:t>tạp</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err="1" smtClean="0">
                <a:solidFill>
                  <a:schemeClr val="tx1"/>
                </a:solidFill>
              </a:rPr>
              <a:t>biến</a:t>
            </a:r>
            <a:r>
              <a:rPr lang="en-US" dirty="0" smtClean="0">
                <a:solidFill>
                  <a:schemeClr val="tx1"/>
                </a:solidFill>
              </a:rPr>
              <a:t> </a:t>
            </a:r>
            <a:r>
              <a:rPr lang="en-US" dirty="0" err="1" smtClean="0">
                <a:solidFill>
                  <a:schemeClr val="tx1"/>
                </a:solidFill>
              </a:rPr>
              <a:t>chúng</a:t>
            </a:r>
            <a:r>
              <a:rPr lang="en-US" dirty="0" smtClean="0">
                <a:solidFill>
                  <a:schemeClr val="tx1"/>
                </a:solidFill>
              </a:rPr>
              <a:t> </a:t>
            </a:r>
            <a:r>
              <a:rPr lang="en-US" dirty="0" err="1" smtClean="0">
                <a:solidFill>
                  <a:schemeClr val="tx1"/>
                </a:solidFill>
              </a:rPr>
              <a:t>thành</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smtClean="0">
                <a:solidFill>
                  <a:schemeClr val="tx1"/>
                </a:solidFill>
              </a:rPr>
              <a:t>components </a:t>
            </a:r>
            <a:r>
              <a:rPr lang="en-US" dirty="0" err="1" smtClean="0">
                <a:solidFill>
                  <a:schemeClr val="tx1"/>
                </a:solidFill>
              </a:rPr>
              <a:t>độc</a:t>
            </a:r>
            <a:r>
              <a:rPr lang="en-US" dirty="0" smtClean="0">
                <a:solidFill>
                  <a:schemeClr val="tx1"/>
                </a:solidFill>
              </a:rPr>
              <a:t> </a:t>
            </a:r>
            <a:r>
              <a:rPr lang="en-US" dirty="0" err="1" smtClean="0">
                <a:solidFill>
                  <a:schemeClr val="tx1"/>
                </a:solidFill>
              </a:rPr>
              <a:t>lập</a:t>
            </a:r>
            <a:endParaRPr lang="en-US" dirty="0" smtClean="0">
              <a:solidFill>
                <a:schemeClr val="tx1"/>
              </a:solidFill>
            </a:endParaRPr>
          </a:p>
          <a:p>
            <a:pPr marL="796925" lvl="0" indent="-227013">
              <a:lnSpc>
                <a:spcPct val="150000"/>
              </a:lnSpc>
              <a:buClr>
                <a:schemeClr val="dk1"/>
              </a:buClr>
              <a:buSzPts val="1100"/>
              <a:buFont typeface="Wingdings" panose="05000000000000000000" pitchFamily="2" charset="2"/>
              <a:buChar char="Ø"/>
            </a:pPr>
            <a:r>
              <a:rPr lang="en-US" dirty="0" err="1" smtClean="0">
                <a:solidFill>
                  <a:schemeClr val="tx1"/>
                </a:solidFill>
              </a:rPr>
              <a:t>Chuyển</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dữ</a:t>
            </a:r>
            <a:r>
              <a:rPr lang="en-US" dirty="0" smtClean="0">
                <a:solidFill>
                  <a:schemeClr val="tx1"/>
                </a:solidFill>
              </a:rPr>
              <a:t> </a:t>
            </a:r>
            <a:r>
              <a:rPr lang="en-US" dirty="0" err="1" smtClean="0">
                <a:solidFill>
                  <a:schemeClr val="tx1"/>
                </a:solidFill>
              </a:rPr>
              <a:t>liệu</a:t>
            </a:r>
            <a:r>
              <a:rPr lang="en-US" dirty="0" smtClean="0">
                <a:solidFill>
                  <a:schemeClr val="tx1"/>
                </a:solidFill>
              </a:rPr>
              <a:t> </a:t>
            </a:r>
            <a:r>
              <a:rPr lang="en-US" dirty="0" err="1" smtClean="0">
                <a:solidFill>
                  <a:schemeClr val="tx1"/>
                </a:solidFill>
              </a:rPr>
              <a:t>đã</a:t>
            </a:r>
            <a:r>
              <a:rPr lang="en-US" dirty="0" smtClean="0">
                <a:solidFill>
                  <a:schemeClr val="tx1"/>
                </a:solidFill>
              </a:rPr>
              <a:t> </a:t>
            </a:r>
            <a:r>
              <a:rPr lang="en-US" dirty="0" err="1" smtClean="0">
                <a:solidFill>
                  <a:schemeClr val="tx1"/>
                </a:solidFill>
              </a:rPr>
              <a:t>đc</a:t>
            </a:r>
            <a:r>
              <a:rPr lang="en-US" dirty="0" smtClean="0">
                <a:solidFill>
                  <a:schemeClr val="tx1"/>
                </a:solidFill>
              </a:rPr>
              <a:t> </a:t>
            </a:r>
            <a:r>
              <a:rPr lang="en-US" dirty="0" err="1" smtClean="0">
                <a:solidFill>
                  <a:schemeClr val="tx1"/>
                </a:solidFill>
              </a:rPr>
              <a:t>tùy</a:t>
            </a:r>
            <a:r>
              <a:rPr lang="en-US" dirty="0" smtClean="0">
                <a:solidFill>
                  <a:schemeClr val="tx1"/>
                </a:solidFill>
              </a:rPr>
              <a:t> </a:t>
            </a:r>
            <a:r>
              <a:rPr lang="en-US" dirty="0" err="1" smtClean="0">
                <a:solidFill>
                  <a:schemeClr val="tx1"/>
                </a:solidFill>
              </a:rPr>
              <a:t>biến</a:t>
            </a:r>
            <a:r>
              <a:rPr lang="en-US" dirty="0" smtClean="0">
                <a:solidFill>
                  <a:schemeClr val="tx1"/>
                </a:solidFill>
              </a:rPr>
              <a:t> </a:t>
            </a:r>
            <a:r>
              <a:rPr lang="en-US" dirty="0" err="1" smtClean="0">
                <a:solidFill>
                  <a:schemeClr val="tx1"/>
                </a:solidFill>
              </a:rPr>
              <a:t>đến</a:t>
            </a:r>
            <a:r>
              <a:rPr lang="en-US" dirty="0" smtClean="0">
                <a:solidFill>
                  <a:schemeClr val="tx1"/>
                </a:solidFill>
              </a:rPr>
              <a:t> </a:t>
            </a:r>
            <a:r>
              <a:rPr lang="en-US" dirty="0" err="1" smtClean="0">
                <a:solidFill>
                  <a:schemeClr val="tx1"/>
                </a:solidFill>
              </a:rPr>
              <a:t>một</a:t>
            </a:r>
            <a:r>
              <a:rPr lang="en-US" dirty="0" smtClean="0">
                <a:solidFill>
                  <a:schemeClr val="tx1"/>
                </a:solidFill>
              </a:rPr>
              <a:t> UI component </a:t>
            </a:r>
            <a:r>
              <a:rPr lang="en-US" dirty="0" err="1" smtClean="0">
                <a:solidFill>
                  <a:schemeClr val="tx1"/>
                </a:solidFill>
              </a:rPr>
              <a:t>cụ</a:t>
            </a:r>
            <a:r>
              <a:rPr lang="en-US" dirty="0" smtClean="0">
                <a:solidFill>
                  <a:schemeClr val="tx1"/>
                </a:solidFill>
              </a:rPr>
              <a:t> </a:t>
            </a:r>
            <a:r>
              <a:rPr lang="en-US" dirty="0" err="1" smtClean="0">
                <a:solidFill>
                  <a:schemeClr val="tx1"/>
                </a:solidFill>
              </a:rPr>
              <a:t>thể</a:t>
            </a:r>
            <a:endParaRPr lang="en-US" dirty="0" smtClean="0">
              <a:solidFill>
                <a:schemeClr val="tx1"/>
              </a:solidFill>
            </a:endParaRPr>
          </a:p>
          <a:p>
            <a:pPr marL="796925" lvl="0" indent="-227013">
              <a:lnSpc>
                <a:spcPct val="150000"/>
              </a:lnSpc>
              <a:buClr>
                <a:schemeClr val="dk1"/>
              </a:buClr>
              <a:buSzPts val="1100"/>
              <a:buFont typeface="Wingdings" panose="05000000000000000000" pitchFamily="2" charset="2"/>
              <a:buChar char="Ø"/>
            </a:pPr>
            <a:r>
              <a:rPr lang="en-US" dirty="0" err="1" smtClean="0">
                <a:solidFill>
                  <a:schemeClr val="tx1"/>
                </a:solidFill>
              </a:rPr>
              <a:t>Thay</a:t>
            </a:r>
            <a:r>
              <a:rPr lang="en-US" dirty="0" smtClean="0">
                <a:solidFill>
                  <a:schemeClr val="tx1"/>
                </a:solidFill>
              </a:rPr>
              <a:t> </a:t>
            </a:r>
            <a:r>
              <a:rPr lang="en-US" dirty="0" err="1" smtClean="0">
                <a:solidFill>
                  <a:schemeClr val="tx1"/>
                </a:solidFill>
              </a:rPr>
              <a:t>đổi</a:t>
            </a:r>
            <a:r>
              <a:rPr lang="en-US" dirty="0" smtClean="0">
                <a:solidFill>
                  <a:schemeClr val="tx1"/>
                </a:solidFill>
              </a:rPr>
              <a:t> </a:t>
            </a:r>
            <a:r>
              <a:rPr lang="en-US" dirty="0" err="1" smtClean="0">
                <a:solidFill>
                  <a:schemeClr val="tx1"/>
                </a:solidFill>
              </a:rPr>
              <a:t>trạng</a:t>
            </a:r>
            <a:r>
              <a:rPr lang="en-US" dirty="0" smtClean="0">
                <a:solidFill>
                  <a:schemeClr val="tx1"/>
                </a:solidFill>
              </a:rPr>
              <a:t> </a:t>
            </a:r>
            <a:r>
              <a:rPr lang="en-US" dirty="0" err="1" smtClean="0">
                <a:solidFill>
                  <a:schemeClr val="tx1"/>
                </a:solidFill>
              </a:rPr>
              <a:t>thái</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nhiều</a:t>
            </a:r>
            <a:r>
              <a:rPr lang="en-US" dirty="0" smtClean="0">
                <a:solidFill>
                  <a:schemeClr val="tx1"/>
                </a:solidFill>
              </a:rPr>
              <a:t> component </a:t>
            </a:r>
            <a:r>
              <a:rPr lang="en-US" dirty="0" err="1" smtClean="0">
                <a:solidFill>
                  <a:schemeClr val="tx1"/>
                </a:solidFill>
              </a:rPr>
              <a:t>trên</a:t>
            </a:r>
            <a:r>
              <a:rPr lang="en-US" dirty="0" smtClean="0">
                <a:solidFill>
                  <a:schemeClr val="tx1"/>
                </a:solidFill>
              </a:rPr>
              <a:t> </a:t>
            </a:r>
            <a:r>
              <a:rPr lang="en-US" dirty="0" err="1" smtClean="0">
                <a:solidFill>
                  <a:schemeClr val="tx1"/>
                </a:solidFill>
              </a:rPr>
              <a:t>ứng</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r>
              <a:rPr lang="en-US" dirty="0" err="1" smtClean="0">
                <a:solidFill>
                  <a:schemeClr val="tx1"/>
                </a:solidFill>
              </a:rPr>
              <a:t>nhưng</a:t>
            </a:r>
            <a:r>
              <a:rPr lang="en-US" dirty="0" smtClean="0">
                <a:solidFill>
                  <a:schemeClr val="tx1"/>
                </a:solidFill>
              </a:rPr>
              <a:t> </a:t>
            </a:r>
            <a:r>
              <a:rPr lang="en-US" dirty="0" err="1" smtClean="0">
                <a:solidFill>
                  <a:schemeClr val="tx1"/>
                </a:solidFill>
              </a:rPr>
              <a:t>không</a:t>
            </a:r>
            <a:r>
              <a:rPr lang="en-US" dirty="0" smtClean="0">
                <a:solidFill>
                  <a:schemeClr val="tx1"/>
                </a:solidFill>
              </a:rPr>
              <a:t> </a:t>
            </a:r>
            <a:r>
              <a:rPr lang="en-US" dirty="0" err="1" smtClean="0">
                <a:solidFill>
                  <a:schemeClr val="tx1"/>
                </a:solidFill>
              </a:rPr>
              <a:t>ảnh</a:t>
            </a:r>
            <a:r>
              <a:rPr lang="en-US" dirty="0" smtClean="0">
                <a:solidFill>
                  <a:schemeClr val="tx1"/>
                </a:solidFill>
              </a:rPr>
              <a:t> </a:t>
            </a:r>
            <a:r>
              <a:rPr lang="en-US" dirty="0" err="1" smtClean="0">
                <a:solidFill>
                  <a:schemeClr val="tx1"/>
                </a:solidFill>
              </a:rPr>
              <a:t>hưởng</a:t>
            </a:r>
            <a:r>
              <a:rPr lang="en-US" dirty="0" smtClean="0">
                <a:solidFill>
                  <a:schemeClr val="tx1"/>
                </a:solidFill>
              </a:rPr>
              <a:t> </a:t>
            </a:r>
            <a:r>
              <a:rPr lang="en-US" dirty="0" err="1" smtClean="0">
                <a:solidFill>
                  <a:schemeClr val="tx1"/>
                </a:solidFill>
              </a:rPr>
              <a:t>tới</a:t>
            </a:r>
            <a:r>
              <a:rPr lang="en-US" dirty="0" smtClean="0">
                <a:solidFill>
                  <a:schemeClr val="tx1"/>
                </a:solidFill>
              </a:rPr>
              <a:t> component </a:t>
            </a:r>
            <a:r>
              <a:rPr lang="en-US" dirty="0" err="1" smtClean="0">
                <a:solidFill>
                  <a:schemeClr val="tx1"/>
                </a:solidFill>
              </a:rPr>
              <a:t>gốc</a:t>
            </a:r>
            <a:r>
              <a:rPr lang="en-US" dirty="0" smtClean="0">
                <a:solidFill>
                  <a:schemeClr val="tx1"/>
                </a:solidFill>
              </a:rPr>
              <a:t> .</a:t>
            </a:r>
            <a:endParaRPr lang="en-US" sz="1800" dirty="0" smtClean="0">
              <a:solidFill>
                <a:schemeClr val="tx1"/>
              </a:solidFill>
            </a:endParaRPr>
          </a:p>
          <a:p>
            <a:pPr marL="796925" lvl="0" indent="-280988">
              <a:buClr>
                <a:schemeClr val="dk1"/>
              </a:buClr>
              <a:buSzPts val="1100"/>
              <a:buFont typeface="Wingdings" panose="05000000000000000000" pitchFamily="2" charset="2"/>
              <a:buChar char="Ø"/>
            </a:pPr>
            <a:endParaRPr lang="en-US" sz="1800" dirty="0" smtClean="0">
              <a:solidFill>
                <a:schemeClr val="tx1"/>
              </a:solidFill>
            </a:endParaRPr>
          </a:p>
          <a:p>
            <a:pPr marL="574675" lvl="0" indent="-285750">
              <a:buClr>
                <a:schemeClr val="dk1"/>
              </a:buClr>
              <a:buSzPts val="1100"/>
              <a:buFont typeface="Wingdings" panose="05000000000000000000" pitchFamily="2" charset="2"/>
              <a:buChar char="v"/>
            </a:pPr>
            <a:endParaRPr dirty="0">
              <a:solidFill>
                <a:schemeClr val="tx1"/>
              </a:solidFill>
            </a:endParaRPr>
          </a:p>
        </p:txBody>
      </p:sp>
    </p:spTree>
    <p:extLst>
      <p:ext uri="{BB962C8B-B14F-4D97-AF65-F5344CB8AC3E}">
        <p14:creationId xmlns:p14="http://schemas.microsoft.com/office/powerpoint/2010/main" val="22710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5"/>
          <p:cNvSpPr txBox="1">
            <a:spLocks noGrp="1"/>
          </p:cNvSpPr>
          <p:nvPr>
            <p:ph type="ctrTitle"/>
          </p:nvPr>
        </p:nvSpPr>
        <p:spPr>
          <a:xfrm>
            <a:off x="1242600" y="902824"/>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4400" b="1" dirty="0" smtClean="0">
                <a:solidFill>
                  <a:schemeClr val="tx1"/>
                </a:solidFill>
                <a:latin typeface="Roboto Condensed Light" panose="020B0604020202020204" charset="0"/>
                <a:ea typeface="Roboto Condensed Light" panose="020B0604020202020204" charset="0"/>
              </a:rPr>
              <a:t>02</a:t>
            </a:r>
            <a:endParaRPr sz="4400" b="1" dirty="0">
              <a:solidFill>
                <a:schemeClr val="tx1"/>
              </a:solidFill>
              <a:latin typeface="Roboto Condensed Light" panose="020B0604020202020204" charset="0"/>
              <a:ea typeface="Roboto Condensed Light" panose="020B0604020202020204" charset="0"/>
            </a:endParaRPr>
          </a:p>
        </p:txBody>
      </p:sp>
      <p:sp>
        <p:nvSpPr>
          <p:cNvPr id="576" name="Google Shape;576;p75"/>
          <p:cNvSpPr txBox="1">
            <a:spLocks noGrp="1"/>
          </p:cNvSpPr>
          <p:nvPr>
            <p:ph type="subTitle" idx="1"/>
          </p:nvPr>
        </p:nvSpPr>
        <p:spPr>
          <a:xfrm>
            <a:off x="3106650" y="1573324"/>
            <a:ext cx="2930700" cy="12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dirty="0" smtClean="0">
                <a:solidFill>
                  <a:schemeClr val="tx1"/>
                </a:solidFill>
              </a:rPr>
              <a:t>Ứng dụng của ReactJS</a:t>
            </a:r>
            <a:endParaRPr sz="20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454" y="2125854"/>
            <a:ext cx="2969092" cy="1689875"/>
          </a:xfrm>
          <a:prstGeom prst="rect">
            <a:avLst/>
          </a:prstGeom>
        </p:spPr>
      </p:pic>
    </p:spTree>
    <p:extLst>
      <p:ext uri="{BB962C8B-B14F-4D97-AF65-F5344CB8AC3E}">
        <p14:creationId xmlns:p14="http://schemas.microsoft.com/office/powerpoint/2010/main" val="33699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5"/>
                                        </p:tgtEl>
                                        <p:attrNameLst>
                                          <p:attrName>style.visibility</p:attrName>
                                        </p:attrNameLst>
                                      </p:cBhvr>
                                      <p:to>
                                        <p:strVal val="visible"/>
                                      </p:to>
                                    </p:set>
                                    <p:anim calcmode="lin" valueType="num">
                                      <p:cBhvr additive="base">
                                        <p:cTn id="7" dur="1000"/>
                                        <p:tgtEl>
                                          <p:spTgt spid="5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gtEl>
                                        <p:attrNameLst>
                                          <p:attrName>style.visibility</p:attrName>
                                        </p:attrNameLst>
                                      </p:cBhvr>
                                      <p:to>
                                        <p:strVal val="visible"/>
                                      </p:to>
                                    </p:set>
                                    <p:animEffect transition="in" filter="fade">
                                      <p:cBhvr>
                                        <p:cTn id="12" dur="10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err="1" smtClean="0">
                <a:solidFill>
                  <a:schemeClr val="tx1"/>
                </a:solidFill>
              </a:rPr>
              <a:t>Thiết</a:t>
            </a:r>
            <a:r>
              <a:rPr lang="en-US" sz="2000" b="1" dirty="0" smtClean="0">
                <a:solidFill>
                  <a:schemeClr val="tx1"/>
                </a:solidFill>
              </a:rPr>
              <a:t> </a:t>
            </a:r>
            <a:r>
              <a:rPr lang="en-US" sz="2000" b="1" dirty="0" err="1" smtClean="0">
                <a:solidFill>
                  <a:schemeClr val="tx1"/>
                </a:solidFill>
              </a:rPr>
              <a:t>kế</a:t>
            </a:r>
            <a:r>
              <a:rPr lang="en-US" sz="2000" b="1" dirty="0" smtClean="0">
                <a:solidFill>
                  <a:schemeClr val="tx1"/>
                </a:solidFill>
              </a:rPr>
              <a:t> </a:t>
            </a:r>
            <a:r>
              <a:rPr lang="en-US" sz="2000" b="1" dirty="0" err="1" smtClean="0">
                <a:solidFill>
                  <a:schemeClr val="tx1"/>
                </a:solidFill>
              </a:rPr>
              <a:t>giao</a:t>
            </a:r>
            <a:r>
              <a:rPr lang="en-US" sz="2000" b="1" dirty="0" smtClean="0">
                <a:solidFill>
                  <a:schemeClr val="tx1"/>
                </a:solidFill>
              </a:rPr>
              <a:t> </a:t>
            </a:r>
            <a:r>
              <a:rPr lang="en-US" sz="2000" b="1" dirty="0" err="1" smtClean="0">
                <a:solidFill>
                  <a:schemeClr val="tx1"/>
                </a:solidFill>
              </a:rPr>
              <a:t>diện</a:t>
            </a:r>
            <a:r>
              <a:rPr lang="en-US" sz="2000" b="1" dirty="0" smtClean="0">
                <a:solidFill>
                  <a:schemeClr val="tx1"/>
                </a:solidFill>
              </a:rPr>
              <a:t> website </a:t>
            </a:r>
            <a:r>
              <a:rPr lang="en-US" sz="2000" b="1" dirty="0" err="1" smtClean="0">
                <a:solidFill>
                  <a:schemeClr val="tx1"/>
                </a:solidFill>
              </a:rPr>
              <a:t>và</a:t>
            </a:r>
            <a:r>
              <a:rPr lang="en-US" sz="2000" b="1" dirty="0" smtClean="0">
                <a:solidFill>
                  <a:schemeClr val="tx1"/>
                </a:solidFill>
              </a:rPr>
              <a:t> </a:t>
            </a:r>
            <a:r>
              <a:rPr lang="en-US" sz="2000" b="1" dirty="0" err="1" smtClean="0">
                <a:solidFill>
                  <a:schemeClr val="tx1"/>
                </a:solidFill>
              </a:rPr>
              <a:t>các</a:t>
            </a:r>
            <a:r>
              <a:rPr lang="en-US" sz="2000" b="1" dirty="0" smtClean="0">
                <a:solidFill>
                  <a:schemeClr val="tx1"/>
                </a:solidFill>
              </a:rPr>
              <a:t> UI:</a:t>
            </a:r>
          </a:p>
          <a:p>
            <a:pPr marL="0" lvl="0" indent="0" algn="l" rtl="0">
              <a:lnSpc>
                <a:spcPct val="150000"/>
              </a:lnSpc>
              <a:spcBef>
                <a:spcPts val="0"/>
              </a:spcBef>
              <a:spcAft>
                <a:spcPts val="0"/>
              </a:spcAft>
              <a:buClr>
                <a:schemeClr val="dk1"/>
              </a:buClr>
              <a:buSzPts val="1100"/>
              <a:buFont typeface="Arial"/>
              <a:buNone/>
            </a:pPr>
            <a:endParaRPr lang="en-US" sz="2000" b="1" dirty="0" smtClean="0">
              <a:solidFill>
                <a:schemeClr val="tx1"/>
              </a:solidFill>
            </a:endParaRPr>
          </a:p>
          <a:p>
            <a:pPr marL="574675" lvl="0" indent="-285750">
              <a:buClr>
                <a:schemeClr val="dk1"/>
              </a:buClr>
              <a:buSzPts val="1100"/>
              <a:buFont typeface="Wingdings" panose="05000000000000000000" pitchFamily="2" charset="2"/>
              <a:buChar char="Ø"/>
            </a:pPr>
            <a:endParaRPr dirty="0">
              <a:solidFill>
                <a:schemeClr val="tx1"/>
              </a:solidFill>
            </a:endParaRPr>
          </a:p>
        </p:txBody>
      </p:sp>
      <p:pic>
        <p:nvPicPr>
          <p:cNvPr id="2" name="Picture 1"/>
          <p:cNvPicPr>
            <a:picLocks noChangeAspect="1"/>
          </p:cNvPicPr>
          <p:nvPr/>
        </p:nvPicPr>
        <p:blipFill>
          <a:blip r:embed="rId3"/>
          <a:stretch>
            <a:fillRect/>
          </a:stretch>
        </p:blipFill>
        <p:spPr>
          <a:xfrm>
            <a:off x="1210031" y="1306172"/>
            <a:ext cx="6942451" cy="3607351"/>
          </a:xfrm>
          <a:prstGeom prst="rect">
            <a:avLst/>
          </a:prstGeom>
        </p:spPr>
      </p:pic>
    </p:spTree>
    <p:extLst>
      <p:ext uri="{BB962C8B-B14F-4D97-AF65-F5344CB8AC3E}">
        <p14:creationId xmlns:p14="http://schemas.microsoft.com/office/powerpoint/2010/main" val="272825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818148" y="2308205"/>
            <a:ext cx="7507705" cy="527090"/>
          </a:xfrm>
          <a:prstGeom prst="rect">
            <a:avLst/>
          </a:prstGeom>
        </p:spPr>
        <p:txBody>
          <a:bodyPr spcFirstLastPara="1" wrap="square" lIns="91425" tIns="91425" rIns="91425" bIns="91425" anchor="b" anchorCtr="0">
            <a:noAutofit/>
          </a:bodyPr>
          <a:lstStyle/>
          <a:p>
            <a:pPr lvl="0" algn="ctr">
              <a:buClr>
                <a:schemeClr val="dk1"/>
              </a:buClr>
              <a:buSzPts val="1100"/>
            </a:pPr>
            <a:r>
              <a:rPr lang="en-US" sz="4800" b="1" dirty="0" smtClean="0">
                <a:solidFill>
                  <a:schemeClr val="tx1"/>
                </a:solidFill>
                <a:latin typeface="Roboto" panose="020B0604020202020204" charset="0"/>
                <a:ea typeface="Roboto" panose="020B0604020202020204" charset="0"/>
              </a:rPr>
              <a:t>THANK YOU !</a:t>
            </a:r>
            <a:endParaRPr lang="vi-VN" sz="4800" dirty="0">
              <a:solidFill>
                <a:schemeClr val="tx1"/>
              </a:solidFill>
            </a:endParaRPr>
          </a:p>
        </p:txBody>
      </p:sp>
    </p:spTree>
    <p:extLst>
      <p:ext uri="{BB962C8B-B14F-4D97-AF65-F5344CB8AC3E}">
        <p14:creationId xmlns:p14="http://schemas.microsoft.com/office/powerpoint/2010/main" val="426601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0"/>
          <p:cNvSpPr txBox="1">
            <a:spLocks noGrp="1"/>
          </p:cNvSpPr>
          <p:nvPr>
            <p:ph type="ctrTitle" idx="4"/>
          </p:nvPr>
        </p:nvSpPr>
        <p:spPr>
          <a:xfrm>
            <a:off x="4775350" y="2047145"/>
            <a:ext cx="3243341" cy="577800"/>
          </a:xfrm>
          <a:prstGeom prst="rect">
            <a:avLst/>
          </a:prstGeom>
        </p:spPr>
        <p:txBody>
          <a:bodyPr spcFirstLastPara="1" wrap="square" lIns="91425" tIns="91425" rIns="91425" bIns="91425" anchor="b" anchorCtr="0">
            <a:noAutofit/>
          </a:bodyPr>
          <a:lstStyle/>
          <a:p>
            <a:pPr lvl="0">
              <a:buClr>
                <a:schemeClr val="dk1"/>
              </a:buClr>
              <a:buSzPts val="1100"/>
            </a:pPr>
            <a:r>
              <a:rPr lang="en-US" sz="1800" dirty="0" err="1">
                <a:solidFill>
                  <a:schemeClr val="tx1"/>
                </a:solidFill>
                <a:latin typeface="Roboto Condensed Light" panose="020B0604020202020204" charset="0"/>
                <a:ea typeface="Roboto Condensed Light" panose="020B0604020202020204" charset="0"/>
              </a:rPr>
              <a:t>Ứng</a:t>
            </a:r>
            <a:r>
              <a:rPr lang="en-US" sz="1800" dirty="0">
                <a:solidFill>
                  <a:schemeClr val="tx1"/>
                </a:solidFill>
                <a:latin typeface="Roboto Condensed Light" panose="020B0604020202020204" charset="0"/>
                <a:ea typeface="Roboto Condensed Light" panose="020B0604020202020204" charset="0"/>
              </a:rPr>
              <a:t> </a:t>
            </a:r>
            <a:r>
              <a:rPr lang="en-US" sz="1800" dirty="0" err="1">
                <a:solidFill>
                  <a:schemeClr val="tx1"/>
                </a:solidFill>
                <a:latin typeface="Roboto Condensed Light" panose="020B0604020202020204" charset="0"/>
                <a:ea typeface="Roboto Condensed Light" panose="020B0604020202020204" charset="0"/>
              </a:rPr>
              <a:t>dụng</a:t>
            </a:r>
            <a:r>
              <a:rPr lang="en-US" sz="1800" dirty="0">
                <a:solidFill>
                  <a:schemeClr val="tx1"/>
                </a:solidFill>
                <a:latin typeface="Roboto Condensed Light" panose="020B0604020202020204" charset="0"/>
                <a:ea typeface="Roboto Condensed Light" panose="020B0604020202020204" charset="0"/>
              </a:rPr>
              <a:t> </a:t>
            </a:r>
            <a:r>
              <a:rPr lang="en-US" sz="1800" dirty="0" err="1">
                <a:solidFill>
                  <a:schemeClr val="tx1"/>
                </a:solidFill>
                <a:latin typeface="Roboto Condensed Light" panose="020B0604020202020204" charset="0"/>
                <a:ea typeface="Roboto Condensed Light" panose="020B0604020202020204" charset="0"/>
              </a:rPr>
              <a:t>với</a:t>
            </a:r>
            <a:r>
              <a:rPr lang="en-US" sz="1800" dirty="0">
                <a:solidFill>
                  <a:schemeClr val="tx1"/>
                </a:solidFill>
                <a:latin typeface="Roboto Condensed Light" panose="020B0604020202020204" charset="0"/>
                <a:ea typeface="Roboto Condensed Light" panose="020B0604020202020204" charset="0"/>
              </a:rPr>
              <a:t> </a:t>
            </a:r>
            <a:r>
              <a:rPr lang="en-US" sz="1800" dirty="0" err="1">
                <a:solidFill>
                  <a:schemeClr val="tx1"/>
                </a:solidFill>
                <a:latin typeface="Roboto Condensed Light" panose="020B0604020202020204" charset="0"/>
                <a:ea typeface="Roboto Condensed Light" panose="020B0604020202020204" charset="0"/>
              </a:rPr>
              <a:t>ReactJS</a:t>
            </a:r>
            <a:endParaRPr sz="1800" dirty="0">
              <a:solidFill>
                <a:schemeClr val="tx1"/>
              </a:solidFill>
              <a:latin typeface="Roboto Condensed Light" panose="020B0604020202020204" charset="0"/>
              <a:ea typeface="Roboto Condensed Light" panose="020B0604020202020204" charset="0"/>
            </a:endParaRPr>
          </a:p>
        </p:txBody>
      </p:sp>
      <p:sp>
        <p:nvSpPr>
          <p:cNvPr id="452" name="Google Shape;452;p60"/>
          <p:cNvSpPr txBox="1">
            <a:spLocks noGrp="1"/>
          </p:cNvSpPr>
          <p:nvPr>
            <p:ph type="ctrTitle"/>
          </p:nvPr>
        </p:nvSpPr>
        <p:spPr>
          <a:xfrm>
            <a:off x="967947" y="2243795"/>
            <a:ext cx="3243341" cy="381150"/>
          </a:xfrm>
          <a:prstGeom prst="rect">
            <a:avLst/>
          </a:prstGeom>
        </p:spPr>
        <p:txBody>
          <a:bodyPr spcFirstLastPara="1" wrap="square" lIns="91425" tIns="91425" rIns="91425" bIns="91425" anchor="b" anchorCtr="0">
            <a:noAutofit/>
          </a:bodyPr>
          <a:lstStyle/>
          <a:p>
            <a:pPr lvl="0">
              <a:buClr>
                <a:schemeClr val="dk1"/>
              </a:buClr>
              <a:buSzPts val="1100"/>
            </a:pPr>
            <a:r>
              <a:rPr lang="en-US" sz="1800" dirty="0" err="1">
                <a:solidFill>
                  <a:schemeClr val="tx1"/>
                </a:solidFill>
                <a:latin typeface="Roboto Condensed Light" panose="020B0604020202020204" charset="0"/>
                <a:ea typeface="Roboto Condensed Light" panose="020B0604020202020204" charset="0"/>
              </a:rPr>
              <a:t>Tìm</a:t>
            </a:r>
            <a:r>
              <a:rPr lang="en-US" sz="1800" dirty="0">
                <a:solidFill>
                  <a:schemeClr val="tx1"/>
                </a:solidFill>
                <a:latin typeface="Roboto Condensed Light" panose="020B0604020202020204" charset="0"/>
                <a:ea typeface="Roboto Condensed Light" panose="020B0604020202020204" charset="0"/>
              </a:rPr>
              <a:t> </a:t>
            </a:r>
            <a:r>
              <a:rPr lang="en-US" sz="1800" dirty="0" err="1">
                <a:solidFill>
                  <a:schemeClr val="tx1"/>
                </a:solidFill>
                <a:latin typeface="Roboto Condensed Light" panose="020B0604020202020204" charset="0"/>
                <a:ea typeface="Roboto Condensed Light" panose="020B0604020202020204" charset="0"/>
              </a:rPr>
              <a:t>hiểu</a:t>
            </a:r>
            <a:r>
              <a:rPr lang="en-US" sz="1800" dirty="0">
                <a:solidFill>
                  <a:schemeClr val="tx1"/>
                </a:solidFill>
                <a:latin typeface="Roboto Condensed Light" panose="020B0604020202020204" charset="0"/>
                <a:ea typeface="Roboto Condensed Light" panose="020B0604020202020204" charset="0"/>
              </a:rPr>
              <a:t> </a:t>
            </a:r>
            <a:r>
              <a:rPr lang="en-US" sz="1800" dirty="0" err="1">
                <a:solidFill>
                  <a:schemeClr val="tx1"/>
                </a:solidFill>
                <a:latin typeface="Roboto Condensed Light" panose="020B0604020202020204" charset="0"/>
                <a:ea typeface="Roboto Condensed Light" panose="020B0604020202020204" charset="0"/>
              </a:rPr>
              <a:t>về</a:t>
            </a:r>
            <a:r>
              <a:rPr lang="en-US" sz="1800" dirty="0">
                <a:solidFill>
                  <a:schemeClr val="tx1"/>
                </a:solidFill>
                <a:latin typeface="Roboto Condensed Light" panose="020B0604020202020204" charset="0"/>
                <a:ea typeface="Roboto Condensed Light" panose="020B0604020202020204" charset="0"/>
              </a:rPr>
              <a:t> </a:t>
            </a:r>
            <a:r>
              <a:rPr lang="en-US" sz="1800" dirty="0" err="1">
                <a:solidFill>
                  <a:schemeClr val="tx1"/>
                </a:solidFill>
                <a:latin typeface="Roboto Condensed Light" panose="020B0604020202020204" charset="0"/>
                <a:ea typeface="Roboto Condensed Light" panose="020B0604020202020204" charset="0"/>
              </a:rPr>
              <a:t>ReactJS</a:t>
            </a:r>
            <a:endParaRPr lang="en-US" sz="1800" dirty="0">
              <a:solidFill>
                <a:schemeClr val="tx1"/>
              </a:solidFill>
              <a:latin typeface="Roboto Condensed Light" panose="020B0604020202020204" charset="0"/>
              <a:ea typeface="Roboto Condensed Light" panose="020B0604020202020204" charset="0"/>
            </a:endParaRPr>
          </a:p>
        </p:txBody>
      </p:sp>
      <p:sp>
        <p:nvSpPr>
          <p:cNvPr id="453" name="Google Shape;453;p60"/>
          <p:cNvSpPr txBox="1">
            <a:spLocks noGrp="1"/>
          </p:cNvSpPr>
          <p:nvPr>
            <p:ph type="subTitle" idx="1"/>
          </p:nvPr>
        </p:nvSpPr>
        <p:spPr>
          <a:xfrm>
            <a:off x="811272" y="2538657"/>
            <a:ext cx="3964078" cy="367800"/>
          </a:xfrm>
          <a:prstGeom prst="rect">
            <a:avLst/>
          </a:prstGeom>
        </p:spPr>
        <p:txBody>
          <a:bodyPr spcFirstLastPara="1" wrap="square" lIns="91425" tIns="91425" rIns="91425" bIns="91425" anchor="t" anchorCtr="0">
            <a:noAutofit/>
          </a:bodyPr>
          <a:lstStyle/>
          <a:p>
            <a:pPr marL="0" lvl="0" indent="460375" algn="l">
              <a:buClr>
                <a:schemeClr val="dk1"/>
              </a:buClr>
              <a:buSzPts val="1100"/>
            </a:pPr>
            <a:r>
              <a:rPr lang="en-US" sz="1800" dirty="0">
                <a:solidFill>
                  <a:schemeClr val="tx1"/>
                </a:solidFill>
              </a:rPr>
              <a:t>1.1 </a:t>
            </a:r>
            <a:r>
              <a:rPr lang="en-US" sz="1800" dirty="0" err="1">
                <a:solidFill>
                  <a:schemeClr val="tx1"/>
                </a:solidFill>
              </a:rPr>
              <a:t>Giới</a:t>
            </a:r>
            <a:r>
              <a:rPr lang="en-US" sz="1800" dirty="0">
                <a:solidFill>
                  <a:schemeClr val="tx1"/>
                </a:solidFill>
              </a:rPr>
              <a:t> </a:t>
            </a:r>
            <a:r>
              <a:rPr lang="en-US" sz="1800" dirty="0" err="1">
                <a:solidFill>
                  <a:schemeClr val="tx1"/>
                </a:solidFill>
              </a:rPr>
              <a:t>thiệu</a:t>
            </a:r>
            <a:r>
              <a:rPr lang="en-US" sz="1800" dirty="0">
                <a:solidFill>
                  <a:schemeClr val="tx1"/>
                </a:solidFill>
              </a:rPr>
              <a:t> </a:t>
            </a:r>
            <a:r>
              <a:rPr lang="en-US" sz="1800" dirty="0" err="1">
                <a:solidFill>
                  <a:schemeClr val="tx1"/>
                </a:solidFill>
              </a:rPr>
              <a:t>chung</a:t>
            </a:r>
            <a:r>
              <a:rPr lang="en-US" sz="1800" dirty="0">
                <a:solidFill>
                  <a:schemeClr val="tx1"/>
                </a:solidFill>
              </a:rPr>
              <a:t> </a:t>
            </a:r>
            <a:r>
              <a:rPr lang="en-US" sz="1800" dirty="0" err="1">
                <a:solidFill>
                  <a:schemeClr val="tx1"/>
                </a:solidFill>
              </a:rPr>
              <a:t>về</a:t>
            </a:r>
            <a:r>
              <a:rPr lang="en-US" sz="1800" dirty="0">
                <a:solidFill>
                  <a:schemeClr val="tx1"/>
                </a:solidFill>
              </a:rPr>
              <a:t> </a:t>
            </a:r>
            <a:r>
              <a:rPr lang="en-US" sz="1800" dirty="0" err="1" smtClean="0">
                <a:solidFill>
                  <a:schemeClr val="tx1"/>
                </a:solidFill>
              </a:rPr>
              <a:t>ReacJS</a:t>
            </a:r>
            <a:endParaRPr lang="en-US" sz="1800" dirty="0" smtClean="0">
              <a:solidFill>
                <a:schemeClr val="tx1"/>
              </a:solidFill>
            </a:endParaRPr>
          </a:p>
          <a:p>
            <a:pPr marL="0" indent="460375" algn="l">
              <a:buClr>
                <a:schemeClr val="dk1"/>
              </a:buClr>
              <a:buSzPts val="1100"/>
            </a:pPr>
            <a:r>
              <a:rPr lang="en-US" sz="1800" dirty="0" smtClean="0">
                <a:solidFill>
                  <a:schemeClr val="tx1"/>
                </a:solidFill>
              </a:rPr>
              <a:t>1.2 </a:t>
            </a:r>
            <a:r>
              <a:rPr lang="en-US" sz="1800" dirty="0" err="1">
                <a:solidFill>
                  <a:schemeClr val="tx1"/>
                </a:solidFill>
              </a:rPr>
              <a:t>Cấu</a:t>
            </a:r>
            <a:r>
              <a:rPr lang="en-US" sz="1800" dirty="0">
                <a:solidFill>
                  <a:schemeClr val="tx1"/>
                </a:solidFill>
              </a:rPr>
              <a:t> </a:t>
            </a:r>
            <a:r>
              <a:rPr lang="en-US" sz="1800" dirty="0" err="1">
                <a:solidFill>
                  <a:schemeClr val="tx1"/>
                </a:solidFill>
              </a:rPr>
              <a:t>trúc</a:t>
            </a:r>
            <a:r>
              <a:rPr lang="en-US" sz="1800" dirty="0">
                <a:solidFill>
                  <a:schemeClr val="tx1"/>
                </a:solidFill>
              </a:rPr>
              <a:t> </a:t>
            </a:r>
            <a:r>
              <a:rPr lang="en-US" sz="1800" dirty="0" err="1">
                <a:solidFill>
                  <a:schemeClr val="tx1"/>
                </a:solidFill>
              </a:rPr>
              <a:t>của</a:t>
            </a:r>
            <a:r>
              <a:rPr lang="en-US" sz="1800" dirty="0">
                <a:solidFill>
                  <a:schemeClr val="tx1"/>
                </a:solidFill>
              </a:rPr>
              <a:t> </a:t>
            </a:r>
            <a:r>
              <a:rPr lang="en-US" sz="1800" dirty="0" err="1">
                <a:solidFill>
                  <a:schemeClr val="tx1"/>
                </a:solidFill>
              </a:rPr>
              <a:t>một</a:t>
            </a:r>
            <a:r>
              <a:rPr lang="en-US" sz="1800" dirty="0">
                <a:solidFill>
                  <a:schemeClr val="tx1"/>
                </a:solidFill>
              </a:rPr>
              <a:t> project </a:t>
            </a:r>
            <a:r>
              <a:rPr lang="en-US" sz="1800" dirty="0" err="1" smtClean="0">
                <a:solidFill>
                  <a:schemeClr val="tx1"/>
                </a:solidFill>
              </a:rPr>
              <a:t>ReactJS</a:t>
            </a:r>
            <a:endParaRPr lang="en-US" sz="1800" dirty="0">
              <a:solidFill>
                <a:schemeClr val="tx1"/>
              </a:solidFill>
            </a:endParaRPr>
          </a:p>
          <a:p>
            <a:pPr marL="0" lvl="0" indent="460375" algn="l">
              <a:buClr>
                <a:schemeClr val="dk1"/>
              </a:buClr>
              <a:buSzPts val="1100"/>
            </a:pPr>
            <a:r>
              <a:rPr lang="en-US" sz="1800" dirty="0" smtClean="0">
                <a:solidFill>
                  <a:schemeClr val="tx1"/>
                </a:solidFill>
              </a:rPr>
              <a:t>1.3 </a:t>
            </a:r>
            <a:r>
              <a:rPr lang="en-US" sz="1800" dirty="0" err="1">
                <a:solidFill>
                  <a:schemeClr val="tx1"/>
                </a:solidFill>
              </a:rPr>
              <a:t>Những</a:t>
            </a:r>
            <a:r>
              <a:rPr lang="en-US" sz="1800" dirty="0">
                <a:solidFill>
                  <a:schemeClr val="tx1"/>
                </a:solidFill>
              </a:rPr>
              <a:t> </a:t>
            </a:r>
            <a:r>
              <a:rPr lang="en-US" sz="1800" dirty="0" err="1">
                <a:solidFill>
                  <a:schemeClr val="tx1"/>
                </a:solidFill>
              </a:rPr>
              <a:t>đặc</a:t>
            </a:r>
            <a:r>
              <a:rPr lang="en-US" sz="1800" dirty="0">
                <a:solidFill>
                  <a:schemeClr val="tx1"/>
                </a:solidFill>
              </a:rPr>
              <a:t> </a:t>
            </a:r>
            <a:r>
              <a:rPr lang="en-US" sz="1800" dirty="0" err="1">
                <a:solidFill>
                  <a:schemeClr val="tx1"/>
                </a:solidFill>
              </a:rPr>
              <a:t>điểm</a:t>
            </a:r>
            <a:r>
              <a:rPr lang="en-US" sz="1800" dirty="0">
                <a:solidFill>
                  <a:schemeClr val="tx1"/>
                </a:solidFill>
              </a:rPr>
              <a:t> </a:t>
            </a:r>
            <a:r>
              <a:rPr lang="en-US" sz="1800" dirty="0" err="1">
                <a:solidFill>
                  <a:schemeClr val="tx1"/>
                </a:solidFill>
              </a:rPr>
              <a:t>chính</a:t>
            </a:r>
            <a:r>
              <a:rPr lang="en-US" sz="1800" dirty="0">
                <a:solidFill>
                  <a:schemeClr val="tx1"/>
                </a:solidFill>
              </a:rPr>
              <a:t> </a:t>
            </a:r>
            <a:endParaRPr lang="en-US" sz="1800" dirty="0" smtClean="0">
              <a:solidFill>
                <a:schemeClr val="tx1"/>
              </a:solidFill>
            </a:endParaRPr>
          </a:p>
          <a:p>
            <a:pPr marL="0" lvl="0" indent="460375" algn="l">
              <a:buClr>
                <a:schemeClr val="dk1"/>
              </a:buClr>
              <a:buSzPts val="1100"/>
            </a:pPr>
            <a:r>
              <a:rPr lang="en-US" sz="1800" dirty="0" smtClean="0">
                <a:solidFill>
                  <a:schemeClr val="tx1"/>
                </a:solidFill>
              </a:rPr>
              <a:t>1.4 </a:t>
            </a:r>
            <a:r>
              <a:rPr lang="en-US" sz="1800" dirty="0" err="1">
                <a:solidFill>
                  <a:schemeClr val="tx1"/>
                </a:solidFill>
              </a:rPr>
              <a:t>Các</a:t>
            </a:r>
            <a:r>
              <a:rPr lang="en-US" sz="1800" dirty="0">
                <a:solidFill>
                  <a:schemeClr val="tx1"/>
                </a:solidFill>
              </a:rPr>
              <a:t> </a:t>
            </a:r>
            <a:r>
              <a:rPr lang="en-US" sz="1800" dirty="0" err="1">
                <a:solidFill>
                  <a:schemeClr val="tx1"/>
                </a:solidFill>
              </a:rPr>
              <a:t>tính</a:t>
            </a:r>
            <a:r>
              <a:rPr lang="en-US" sz="1800" dirty="0">
                <a:solidFill>
                  <a:schemeClr val="tx1"/>
                </a:solidFill>
              </a:rPr>
              <a:t> </a:t>
            </a:r>
            <a:r>
              <a:rPr lang="en-US" sz="1800" dirty="0" err="1">
                <a:solidFill>
                  <a:schemeClr val="tx1"/>
                </a:solidFill>
              </a:rPr>
              <a:t>năng</a:t>
            </a:r>
            <a:r>
              <a:rPr lang="en-US" sz="1800" dirty="0">
                <a:solidFill>
                  <a:schemeClr val="tx1"/>
                </a:solidFill>
              </a:rPr>
              <a:t> </a:t>
            </a:r>
          </a:p>
        </p:txBody>
      </p:sp>
      <p:sp>
        <p:nvSpPr>
          <p:cNvPr id="458" name="Google Shape;458;p60"/>
          <p:cNvSpPr txBox="1">
            <a:spLocks noGrp="1"/>
          </p:cNvSpPr>
          <p:nvPr>
            <p:ph type="ctrTitle" idx="8"/>
          </p:nvPr>
        </p:nvSpPr>
        <p:spPr>
          <a:xfrm>
            <a:off x="1081048" y="164845"/>
            <a:ext cx="6899400" cy="581702"/>
          </a:xfrm>
          <a:prstGeom prst="rect">
            <a:avLst/>
          </a:prstGeom>
        </p:spPr>
        <p:txBody>
          <a:bodyPr spcFirstLastPara="1" wrap="square" lIns="91425" tIns="91425" rIns="91425" bIns="91425" anchor="t" anchorCtr="0">
            <a:noAutofit/>
          </a:bodyPr>
          <a:lstStyle/>
          <a:p>
            <a:pPr lvl="0">
              <a:buClr>
                <a:schemeClr val="dk1"/>
              </a:buClr>
              <a:buSzPts val="1100"/>
            </a:pPr>
            <a:r>
              <a:rPr lang="en-US" sz="2400" b="1" dirty="0" smtClean="0">
                <a:solidFill>
                  <a:schemeClr val="tx1"/>
                </a:solidFill>
                <a:latin typeface="Roboto" panose="020B0604020202020204" charset="0"/>
                <a:ea typeface="Roboto" panose="020B0604020202020204" charset="0"/>
              </a:rPr>
              <a:t>PHÁT TRIỂN PHẦN MỀM HƯỚNG FRAMEWORK</a:t>
            </a:r>
            <a:endParaRPr sz="2400" dirty="0">
              <a:solidFill>
                <a:schemeClr val="tx1"/>
              </a:solidFill>
            </a:endParaRPr>
          </a:p>
        </p:txBody>
      </p:sp>
      <p:sp>
        <p:nvSpPr>
          <p:cNvPr id="459" name="Google Shape;459;p60"/>
          <p:cNvSpPr txBox="1">
            <a:spLocks noGrp="1"/>
          </p:cNvSpPr>
          <p:nvPr>
            <p:ph type="title" idx="9"/>
          </p:nvPr>
        </p:nvSpPr>
        <p:spPr>
          <a:xfrm>
            <a:off x="1507888" y="1584970"/>
            <a:ext cx="2163461"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000" dirty="0" smtClean="0">
                <a:solidFill>
                  <a:schemeClr val="tx1"/>
                </a:solidFill>
                <a:latin typeface="Roboto Condensed Light" panose="020B0604020202020204" charset="0"/>
                <a:ea typeface="Roboto Condensed Light" panose="020B0604020202020204" charset="0"/>
              </a:rPr>
              <a:t>Phần 1</a:t>
            </a:r>
            <a:endParaRPr sz="4000" dirty="0">
              <a:solidFill>
                <a:schemeClr val="tx1"/>
              </a:solidFill>
              <a:latin typeface="Roboto Condensed Light" panose="020B0604020202020204" charset="0"/>
              <a:ea typeface="Roboto Condensed Light" panose="020B0604020202020204" charset="0"/>
            </a:endParaRPr>
          </a:p>
        </p:txBody>
      </p:sp>
      <p:sp>
        <p:nvSpPr>
          <p:cNvPr id="461" name="Google Shape;461;p60"/>
          <p:cNvSpPr txBox="1">
            <a:spLocks noGrp="1"/>
          </p:cNvSpPr>
          <p:nvPr>
            <p:ph type="title" idx="14"/>
          </p:nvPr>
        </p:nvSpPr>
        <p:spPr>
          <a:xfrm>
            <a:off x="5262056" y="1555631"/>
            <a:ext cx="2163461"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solidFill>
                  <a:schemeClr val="tx1"/>
                </a:solidFill>
                <a:latin typeface="Roboto Condensed Light" panose="020B0604020202020204" charset="0"/>
                <a:ea typeface="Roboto Condensed Light" panose="020B0604020202020204" charset="0"/>
              </a:rPr>
              <a:t>Phần 2</a:t>
            </a:r>
            <a:endParaRPr sz="4000" dirty="0">
              <a:solidFill>
                <a:schemeClr val="tx1"/>
              </a:solidFill>
              <a:latin typeface="Roboto Condensed Light" panose="020B0604020202020204" charset="0"/>
              <a:ea typeface="Roboto Condensed Light" panose="020B0604020202020204" charset="0"/>
            </a:endParaRPr>
          </a:p>
        </p:txBody>
      </p:sp>
      <p:sp>
        <p:nvSpPr>
          <p:cNvPr id="9" name="Google Shape;458;p60"/>
          <p:cNvSpPr txBox="1">
            <a:spLocks noGrp="1"/>
          </p:cNvSpPr>
          <p:nvPr>
            <p:ph type="ctrTitle" idx="8"/>
          </p:nvPr>
        </p:nvSpPr>
        <p:spPr>
          <a:xfrm>
            <a:off x="1081048" y="973929"/>
            <a:ext cx="6899400" cy="581702"/>
          </a:xfrm>
          <a:prstGeom prst="rect">
            <a:avLst/>
          </a:prstGeom>
        </p:spPr>
        <p:txBody>
          <a:bodyPr spcFirstLastPara="1" wrap="square" lIns="91425" tIns="91425" rIns="91425" bIns="91425" anchor="t" anchorCtr="0">
            <a:noAutofit/>
          </a:bodyPr>
          <a:lstStyle/>
          <a:p>
            <a:pPr lvl="0">
              <a:buClr>
                <a:schemeClr val="dk1"/>
              </a:buClr>
              <a:buSzPts val="1100"/>
            </a:pPr>
            <a:r>
              <a:rPr lang="en-US" dirty="0" err="1" smtClean="0">
                <a:solidFill>
                  <a:schemeClr val="tx1"/>
                </a:solidFill>
                <a:latin typeface="Roboto Condensed Light" panose="020B0604020202020204" charset="0"/>
                <a:ea typeface="Roboto Condensed Light" panose="020B0604020202020204" charset="0"/>
              </a:rPr>
              <a:t>Bố</a:t>
            </a:r>
            <a:r>
              <a:rPr lang="en-US" dirty="0" smtClean="0">
                <a:solidFill>
                  <a:schemeClr val="tx1"/>
                </a:solidFill>
                <a:latin typeface="Roboto Condensed Light" panose="020B0604020202020204" charset="0"/>
                <a:ea typeface="Roboto Condensed Light" panose="020B0604020202020204" charset="0"/>
              </a:rPr>
              <a:t> </a:t>
            </a:r>
            <a:r>
              <a:rPr lang="en-US" dirty="0" err="1" smtClean="0">
                <a:solidFill>
                  <a:schemeClr val="tx1"/>
                </a:solidFill>
                <a:latin typeface="Roboto Condensed Light" panose="020B0604020202020204" charset="0"/>
                <a:ea typeface="Roboto Condensed Light" panose="020B0604020202020204" charset="0"/>
              </a:rPr>
              <a:t>cục</a:t>
            </a:r>
            <a:endParaRPr dirty="0">
              <a:solidFill>
                <a:schemeClr val="tx1"/>
              </a:solidFill>
              <a:latin typeface="Roboto Condensed Light" panose="020B0604020202020204" charset="0"/>
              <a:ea typeface="Roboto Condensed Light"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8"/>
                                        </p:tgtEl>
                                        <p:attrNameLst>
                                          <p:attrName>style.visibility</p:attrName>
                                        </p:attrNameLst>
                                      </p:cBhvr>
                                      <p:to>
                                        <p:strVal val="visible"/>
                                      </p:to>
                                    </p:set>
                                    <p:anim calcmode="lin" valueType="num">
                                      <p:cBhvr additive="base">
                                        <p:cTn id="7" dur="1000"/>
                                        <p:tgtEl>
                                          <p:spTgt spid="45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2"/>
                                        </p:tgtEl>
                                        <p:attrNameLst>
                                          <p:attrName>style.visibility</p:attrName>
                                        </p:attrNameLst>
                                      </p:cBhvr>
                                      <p:to>
                                        <p:strVal val="visible"/>
                                      </p:to>
                                    </p:set>
                                    <p:animEffect transition="in" filter="fade">
                                      <p:cBhvr>
                                        <p:cTn id="12" dur="1000"/>
                                        <p:tgtEl>
                                          <p:spTgt spid="452"/>
                                        </p:tgtEl>
                                      </p:cBhvr>
                                    </p:animEffect>
                                  </p:childTnLst>
                                </p:cTn>
                              </p:par>
                              <p:par>
                                <p:cTn id="13" presetID="10" presetClass="entr" presetSubtype="0" fill="hold" nodeType="withEffect">
                                  <p:stCondLst>
                                    <p:cond delay="0"/>
                                  </p:stCondLst>
                                  <p:childTnLst>
                                    <p:set>
                                      <p:cBhvr>
                                        <p:cTn id="14" dur="1" fill="hold">
                                          <p:stCondLst>
                                            <p:cond delay="0"/>
                                          </p:stCondLst>
                                        </p:cTn>
                                        <p:tgtEl>
                                          <p:spTgt spid="459"/>
                                        </p:tgtEl>
                                        <p:attrNameLst>
                                          <p:attrName>style.visibility</p:attrName>
                                        </p:attrNameLst>
                                      </p:cBhvr>
                                      <p:to>
                                        <p:strVal val="visible"/>
                                      </p:to>
                                    </p:set>
                                    <p:animEffect transition="in" filter="fade">
                                      <p:cBhvr>
                                        <p:cTn id="15" dur="1000"/>
                                        <p:tgtEl>
                                          <p:spTgt spid="459"/>
                                        </p:tgtEl>
                                      </p:cBhvr>
                                    </p:animEffect>
                                  </p:childTnLst>
                                </p:cTn>
                              </p:par>
                              <p:par>
                                <p:cTn id="16" presetID="10" presetClass="entr" presetSubtype="0" fill="hold" nodeType="withEffect">
                                  <p:stCondLst>
                                    <p:cond delay="0"/>
                                  </p:stCondLst>
                                  <p:childTnLst>
                                    <p:set>
                                      <p:cBhvr>
                                        <p:cTn id="17" dur="1" fill="hold">
                                          <p:stCondLst>
                                            <p:cond delay="0"/>
                                          </p:stCondLst>
                                        </p:cTn>
                                        <p:tgtEl>
                                          <p:spTgt spid="453"/>
                                        </p:tgtEl>
                                        <p:attrNameLst>
                                          <p:attrName>style.visibility</p:attrName>
                                        </p:attrNameLst>
                                      </p:cBhvr>
                                      <p:to>
                                        <p:strVal val="visible"/>
                                      </p:to>
                                    </p:set>
                                    <p:animEffect transition="in" filter="fade">
                                      <p:cBhvr>
                                        <p:cTn id="18" dur="1000"/>
                                        <p:tgtEl>
                                          <p:spTgt spid="453"/>
                                        </p:tgtEl>
                                      </p:cBhvr>
                                    </p:animEffect>
                                  </p:childTnLst>
                                </p:cTn>
                              </p:par>
                              <p:par>
                                <p:cTn id="19" presetID="10" presetClass="entr" presetSubtype="0" fill="hold" nodeType="withEffect">
                                  <p:stCondLst>
                                    <p:cond delay="0"/>
                                  </p:stCondLst>
                                  <p:childTnLst>
                                    <p:set>
                                      <p:cBhvr>
                                        <p:cTn id="20" dur="1" fill="hold">
                                          <p:stCondLst>
                                            <p:cond delay="0"/>
                                          </p:stCondLst>
                                        </p:cTn>
                                        <p:tgtEl>
                                          <p:spTgt spid="461"/>
                                        </p:tgtEl>
                                        <p:attrNameLst>
                                          <p:attrName>style.visibility</p:attrName>
                                        </p:attrNameLst>
                                      </p:cBhvr>
                                      <p:to>
                                        <p:strVal val="visible"/>
                                      </p:to>
                                    </p:set>
                                    <p:animEffect transition="in" filter="fade">
                                      <p:cBhvr>
                                        <p:cTn id="21" dur="1000"/>
                                        <p:tgtEl>
                                          <p:spTgt spid="461"/>
                                        </p:tgtEl>
                                      </p:cBhvr>
                                    </p:animEffect>
                                  </p:childTnLst>
                                </p:cTn>
                              </p:par>
                              <p:par>
                                <p:cTn id="22" presetID="10" presetClass="entr" presetSubtype="0" fill="hold" nodeType="withEffect">
                                  <p:stCondLst>
                                    <p:cond delay="0"/>
                                  </p:stCondLst>
                                  <p:childTnLst>
                                    <p:set>
                                      <p:cBhvr>
                                        <p:cTn id="23" dur="1" fill="hold">
                                          <p:stCondLst>
                                            <p:cond delay="0"/>
                                          </p:stCondLst>
                                        </p:cTn>
                                        <p:tgtEl>
                                          <p:spTgt spid="450"/>
                                        </p:tgtEl>
                                        <p:attrNameLst>
                                          <p:attrName>style.visibility</p:attrName>
                                        </p:attrNameLst>
                                      </p:cBhvr>
                                      <p:to>
                                        <p:strVal val="visible"/>
                                      </p:to>
                                    </p:set>
                                    <p:animEffect transition="in" filter="fade">
                                      <p:cBhvr>
                                        <p:cTn id="24" dur="1000"/>
                                        <p:tgtEl>
                                          <p:spTgt spid="45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5"/>
          <p:cNvSpPr txBox="1">
            <a:spLocks noGrp="1"/>
          </p:cNvSpPr>
          <p:nvPr>
            <p:ph type="ctrTitle"/>
          </p:nvPr>
        </p:nvSpPr>
        <p:spPr>
          <a:xfrm>
            <a:off x="1242600" y="902824"/>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4400" b="1" dirty="0" smtClean="0">
                <a:solidFill>
                  <a:schemeClr val="tx1"/>
                </a:solidFill>
                <a:latin typeface="Roboto Condensed Light" panose="020B0604020202020204" charset="0"/>
                <a:ea typeface="Roboto Condensed Light" panose="020B0604020202020204" charset="0"/>
              </a:rPr>
              <a:t>01</a:t>
            </a:r>
            <a:endParaRPr sz="4400" b="1" dirty="0">
              <a:solidFill>
                <a:schemeClr val="tx1"/>
              </a:solidFill>
              <a:latin typeface="Roboto Condensed Light" panose="020B0604020202020204" charset="0"/>
              <a:ea typeface="Roboto Condensed Light" panose="020B0604020202020204" charset="0"/>
            </a:endParaRPr>
          </a:p>
        </p:txBody>
      </p:sp>
      <p:sp>
        <p:nvSpPr>
          <p:cNvPr id="576" name="Google Shape;576;p75"/>
          <p:cNvSpPr txBox="1">
            <a:spLocks noGrp="1"/>
          </p:cNvSpPr>
          <p:nvPr>
            <p:ph type="subTitle" idx="1"/>
          </p:nvPr>
        </p:nvSpPr>
        <p:spPr>
          <a:xfrm>
            <a:off x="3106650" y="1573324"/>
            <a:ext cx="2930700" cy="12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dirty="0" smtClean="0">
                <a:solidFill>
                  <a:schemeClr val="tx1"/>
                </a:solidFill>
              </a:rPr>
              <a:t>Tìm hiểu về ReactJS</a:t>
            </a:r>
            <a:endParaRPr sz="20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454" y="2125854"/>
            <a:ext cx="2969092" cy="1689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5"/>
                                        </p:tgtEl>
                                        <p:attrNameLst>
                                          <p:attrName>style.visibility</p:attrName>
                                        </p:attrNameLst>
                                      </p:cBhvr>
                                      <p:to>
                                        <p:strVal val="visible"/>
                                      </p:to>
                                    </p:set>
                                    <p:anim calcmode="lin" valueType="num">
                                      <p:cBhvr additive="base">
                                        <p:cTn id="7" dur="1000"/>
                                        <p:tgtEl>
                                          <p:spTgt spid="5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gtEl>
                                        <p:attrNameLst>
                                          <p:attrName>style.visibility</p:attrName>
                                        </p:attrNameLst>
                                      </p:cBhvr>
                                      <p:to>
                                        <p:strVal val="visible"/>
                                      </p:to>
                                    </p:set>
                                    <p:animEffect transition="in" filter="fade">
                                      <p:cBhvr>
                                        <p:cTn id="12" dur="10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838773"/>
            <a:ext cx="7542082" cy="381962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tx1"/>
                </a:solidFill>
              </a:rPr>
              <a:t>1.1 </a:t>
            </a:r>
            <a:r>
              <a:rPr lang="en-US" sz="2000" b="1" dirty="0" err="1" smtClean="0">
                <a:solidFill>
                  <a:schemeClr val="tx1"/>
                </a:solidFill>
              </a:rPr>
              <a:t>Giới</a:t>
            </a:r>
            <a:r>
              <a:rPr lang="en-US" sz="2000" b="1" dirty="0" smtClean="0">
                <a:solidFill>
                  <a:schemeClr val="tx1"/>
                </a:solidFill>
              </a:rPr>
              <a:t> </a:t>
            </a:r>
            <a:r>
              <a:rPr lang="en-US" sz="2000" b="1" dirty="0" err="1" smtClean="0">
                <a:solidFill>
                  <a:schemeClr val="tx1"/>
                </a:solidFill>
              </a:rPr>
              <a:t>thiệu</a:t>
            </a:r>
            <a:r>
              <a:rPr lang="en-US" sz="2000" b="1" dirty="0" smtClean="0">
                <a:solidFill>
                  <a:schemeClr val="tx1"/>
                </a:solidFill>
              </a:rPr>
              <a:t> </a:t>
            </a:r>
            <a:r>
              <a:rPr lang="en-US" sz="2000" b="1" dirty="0" err="1" smtClean="0">
                <a:solidFill>
                  <a:schemeClr val="tx1"/>
                </a:solidFill>
              </a:rPr>
              <a:t>chung</a:t>
            </a:r>
            <a:r>
              <a:rPr lang="en-US" sz="2000" b="1" dirty="0" smtClean="0">
                <a:solidFill>
                  <a:schemeClr val="tx1"/>
                </a:solidFill>
              </a:rPr>
              <a:t> </a:t>
            </a:r>
            <a:r>
              <a:rPr lang="en-US" sz="2000" b="1" dirty="0" err="1" smtClean="0">
                <a:solidFill>
                  <a:schemeClr val="tx1"/>
                </a:solidFill>
              </a:rPr>
              <a:t>về</a:t>
            </a:r>
            <a:r>
              <a:rPr lang="en-US" sz="2000" b="1" dirty="0" smtClean="0">
                <a:solidFill>
                  <a:schemeClr val="tx1"/>
                </a:solidFill>
              </a:rPr>
              <a:t> </a:t>
            </a:r>
            <a:r>
              <a:rPr lang="en-US" sz="2000" b="1" dirty="0" err="1" smtClean="0">
                <a:solidFill>
                  <a:schemeClr val="tx1"/>
                </a:solidFill>
              </a:rPr>
              <a:t>ReactJS</a:t>
            </a:r>
            <a:r>
              <a:rPr lang="en-US" sz="2000" b="1" dirty="0" smtClean="0">
                <a:solidFill>
                  <a:schemeClr val="tx1"/>
                </a:solidFill>
              </a:rPr>
              <a:t> :</a:t>
            </a:r>
          </a:p>
          <a:p>
            <a:pPr marL="288925" lvl="0" indent="0">
              <a:lnSpc>
                <a:spcPct val="150000"/>
              </a:lnSpc>
              <a:buClr>
                <a:schemeClr val="dk1"/>
              </a:buClr>
              <a:buSzPts val="1100"/>
            </a:pPr>
            <a:r>
              <a:rPr lang="vi-VN" dirty="0">
                <a:solidFill>
                  <a:schemeClr val="tx1"/>
                </a:solidFill>
              </a:rPr>
              <a:t>React là một thư viện </a:t>
            </a:r>
            <a:r>
              <a:rPr lang="en-US" dirty="0" err="1" smtClean="0">
                <a:solidFill>
                  <a:schemeClr val="tx1"/>
                </a:solidFill>
              </a:rPr>
              <a:t>Javascript</a:t>
            </a:r>
            <a:r>
              <a:rPr lang="en-US" dirty="0" smtClean="0">
                <a:solidFill>
                  <a:schemeClr val="tx1"/>
                </a:solidFill>
              </a:rPr>
              <a:t> </a:t>
            </a:r>
            <a:r>
              <a:rPr lang="en-US" dirty="0" err="1" smtClean="0">
                <a:solidFill>
                  <a:schemeClr val="tx1"/>
                </a:solidFill>
              </a:rPr>
              <a:t>mã</a:t>
            </a:r>
            <a:r>
              <a:rPr lang="en-US" dirty="0" smtClean="0">
                <a:solidFill>
                  <a:schemeClr val="tx1"/>
                </a:solidFill>
              </a:rPr>
              <a:t> </a:t>
            </a:r>
            <a:r>
              <a:rPr lang="en-US" dirty="0" err="1" smtClean="0">
                <a:solidFill>
                  <a:schemeClr val="tx1"/>
                </a:solidFill>
              </a:rPr>
              <a:t>nguồn</a:t>
            </a:r>
            <a:r>
              <a:rPr lang="en-US" dirty="0" smtClean="0">
                <a:solidFill>
                  <a:schemeClr val="tx1"/>
                </a:solidFill>
              </a:rPr>
              <a:t> </a:t>
            </a:r>
            <a:r>
              <a:rPr lang="en-US" dirty="0" err="1" smtClean="0">
                <a:solidFill>
                  <a:schemeClr val="tx1"/>
                </a:solidFill>
              </a:rPr>
              <a:t>mở</a:t>
            </a:r>
            <a:r>
              <a:rPr lang="en-US" dirty="0" smtClean="0">
                <a:solidFill>
                  <a:schemeClr val="tx1"/>
                </a:solidFill>
              </a:rPr>
              <a:t> </a:t>
            </a:r>
            <a:r>
              <a:rPr lang="en-US" dirty="0" err="1" smtClean="0">
                <a:solidFill>
                  <a:schemeClr val="tx1"/>
                </a:solidFill>
              </a:rPr>
              <a:t>được</a:t>
            </a:r>
            <a:r>
              <a:rPr lang="vi-VN" dirty="0" smtClean="0">
                <a:solidFill>
                  <a:schemeClr val="tx1"/>
                </a:solidFill>
              </a:rPr>
              <a:t> </a:t>
            </a:r>
            <a:r>
              <a:rPr lang="vi-VN" dirty="0">
                <a:solidFill>
                  <a:schemeClr val="tx1"/>
                </a:solidFill>
              </a:rPr>
              <a:t>phát triển tại Facebook để hỗ trợ việc xây dựng những </a:t>
            </a:r>
            <a:r>
              <a:rPr lang="vi-VN" b="1" dirty="0">
                <a:solidFill>
                  <a:schemeClr val="tx1"/>
                </a:solidFill>
              </a:rPr>
              <a:t>thành phần (components) </a:t>
            </a:r>
            <a:r>
              <a:rPr lang="vi-VN" dirty="0">
                <a:solidFill>
                  <a:schemeClr val="tx1"/>
                </a:solidFill>
              </a:rPr>
              <a:t>UI có tính tương tác cao, </a:t>
            </a:r>
            <a:r>
              <a:rPr lang="vi-VN" b="1" dirty="0">
                <a:solidFill>
                  <a:schemeClr val="tx1"/>
                </a:solidFill>
              </a:rPr>
              <a:t>có trạng thái </a:t>
            </a:r>
            <a:r>
              <a:rPr lang="en-US" b="1" dirty="0" smtClean="0">
                <a:solidFill>
                  <a:schemeClr val="tx1"/>
                </a:solidFill>
              </a:rPr>
              <a:t>(sate ) </a:t>
            </a:r>
            <a:r>
              <a:rPr lang="vi-VN" dirty="0" smtClean="0">
                <a:solidFill>
                  <a:schemeClr val="tx1"/>
                </a:solidFill>
              </a:rPr>
              <a:t>và </a:t>
            </a:r>
            <a:r>
              <a:rPr lang="vi-VN" dirty="0">
                <a:solidFill>
                  <a:schemeClr val="tx1"/>
                </a:solidFill>
              </a:rPr>
              <a:t>có thể sử dụng lại được.</a:t>
            </a:r>
            <a:endParaRPr lang="en-US" dirty="0" smtClean="0">
              <a:solidFill>
                <a:schemeClr val="tx1"/>
              </a:solidFill>
            </a:endParaRPr>
          </a:p>
          <a:p>
            <a:pPr marL="574675" lvl="0" indent="-285750">
              <a:lnSpc>
                <a:spcPct val="150000"/>
              </a:lnSpc>
              <a:buClr>
                <a:schemeClr val="dk1"/>
              </a:buClr>
              <a:buSzPts val="1100"/>
              <a:buFont typeface="Wingdings" panose="05000000000000000000" pitchFamily="2" charset="2"/>
              <a:buChar char="Ø"/>
            </a:pPr>
            <a:r>
              <a:rPr lang="en-US" dirty="0" err="1" smtClean="0">
                <a:solidFill>
                  <a:schemeClr val="tx1"/>
                </a:solidFill>
              </a:rPr>
              <a:t>Được</a:t>
            </a:r>
            <a:r>
              <a:rPr lang="en-US" dirty="0" smtClean="0">
                <a:solidFill>
                  <a:schemeClr val="tx1"/>
                </a:solidFill>
              </a:rPr>
              <a:t> </a:t>
            </a:r>
            <a:r>
              <a:rPr lang="en-US" dirty="0" err="1" smtClean="0">
                <a:solidFill>
                  <a:schemeClr val="tx1"/>
                </a:solidFill>
              </a:rPr>
              <a:t>xuất</a:t>
            </a:r>
            <a:r>
              <a:rPr lang="en-US" dirty="0" smtClean="0">
                <a:solidFill>
                  <a:schemeClr val="tx1"/>
                </a:solidFill>
              </a:rPr>
              <a:t> </a:t>
            </a:r>
            <a:r>
              <a:rPr lang="en-US" dirty="0" err="1" smtClean="0">
                <a:solidFill>
                  <a:schemeClr val="tx1"/>
                </a:solidFill>
              </a:rPr>
              <a:t>bản</a:t>
            </a:r>
            <a:r>
              <a:rPr lang="en-US" dirty="0" smtClean="0">
                <a:solidFill>
                  <a:schemeClr val="tx1"/>
                </a:solidFill>
              </a:rPr>
              <a:t> </a:t>
            </a:r>
            <a:r>
              <a:rPr lang="en-US" dirty="0" err="1" smtClean="0">
                <a:solidFill>
                  <a:schemeClr val="tx1"/>
                </a:solidFill>
              </a:rPr>
              <a:t>ngày</a:t>
            </a:r>
            <a:r>
              <a:rPr lang="en-US" dirty="0" smtClean="0">
                <a:solidFill>
                  <a:schemeClr val="tx1"/>
                </a:solidFill>
              </a:rPr>
              <a:t> 29 </a:t>
            </a:r>
            <a:r>
              <a:rPr lang="en-US" dirty="0" err="1" smtClean="0">
                <a:solidFill>
                  <a:schemeClr val="tx1"/>
                </a:solidFill>
              </a:rPr>
              <a:t>tháng</a:t>
            </a:r>
            <a:r>
              <a:rPr lang="en-US" dirty="0" smtClean="0">
                <a:solidFill>
                  <a:schemeClr val="tx1"/>
                </a:solidFill>
              </a:rPr>
              <a:t> 5 </a:t>
            </a:r>
            <a:r>
              <a:rPr lang="en-US" dirty="0" err="1" smtClean="0">
                <a:solidFill>
                  <a:schemeClr val="tx1"/>
                </a:solidFill>
              </a:rPr>
              <a:t>năm</a:t>
            </a:r>
            <a:r>
              <a:rPr lang="en-US" dirty="0" smtClean="0">
                <a:solidFill>
                  <a:schemeClr val="tx1"/>
                </a:solidFill>
              </a:rPr>
              <a:t> 2013 </a:t>
            </a:r>
            <a:r>
              <a:rPr lang="en-US" dirty="0" err="1" smtClean="0">
                <a:solidFill>
                  <a:schemeClr val="tx1"/>
                </a:solidFill>
              </a:rPr>
              <a:t>bởi</a:t>
            </a:r>
            <a:r>
              <a:rPr lang="en-US" dirty="0" smtClean="0">
                <a:solidFill>
                  <a:schemeClr val="tx1"/>
                </a:solidFill>
              </a:rPr>
              <a:t> Facebook and Community , </a:t>
            </a:r>
            <a:r>
              <a:rPr lang="en-US" dirty="0" err="1" smtClean="0">
                <a:solidFill>
                  <a:schemeClr val="tx1"/>
                </a:solidFill>
              </a:rPr>
              <a:t>tác</a:t>
            </a:r>
            <a:r>
              <a:rPr lang="en-US" dirty="0" smtClean="0">
                <a:solidFill>
                  <a:schemeClr val="tx1"/>
                </a:solidFill>
              </a:rPr>
              <a:t> </a:t>
            </a:r>
            <a:r>
              <a:rPr lang="en-US" dirty="0" err="1" smtClean="0">
                <a:solidFill>
                  <a:schemeClr val="tx1"/>
                </a:solidFill>
              </a:rPr>
              <a:t>giả</a:t>
            </a:r>
            <a:r>
              <a:rPr lang="en-US" dirty="0" smtClean="0">
                <a:solidFill>
                  <a:schemeClr val="tx1"/>
                </a:solidFill>
              </a:rPr>
              <a:t> </a:t>
            </a:r>
            <a:r>
              <a:rPr lang="en-US" dirty="0" err="1" smtClean="0">
                <a:solidFill>
                  <a:schemeClr val="tx1"/>
                </a:solidFill>
              </a:rPr>
              <a:t>là</a:t>
            </a:r>
            <a:r>
              <a:rPr lang="en-US" dirty="0" smtClean="0">
                <a:solidFill>
                  <a:schemeClr val="tx1"/>
                </a:solidFill>
              </a:rPr>
              <a:t> </a:t>
            </a:r>
            <a:r>
              <a:rPr lang="en-US" dirty="0">
                <a:solidFill>
                  <a:schemeClr val="tx1"/>
                </a:solidFill>
              </a:rPr>
              <a:t>Jordan </a:t>
            </a:r>
            <a:r>
              <a:rPr lang="en-US" dirty="0" err="1" smtClean="0">
                <a:solidFill>
                  <a:schemeClr val="tx1"/>
                </a:solidFill>
              </a:rPr>
              <a:t>Walke</a:t>
            </a:r>
            <a:endParaRPr lang="en-US" dirty="0" smtClean="0">
              <a:solidFill>
                <a:schemeClr val="tx1"/>
              </a:solidFill>
            </a:endParaRPr>
          </a:p>
          <a:p>
            <a:pPr marL="574675" lvl="0" indent="-285750">
              <a:lnSpc>
                <a:spcPct val="150000"/>
              </a:lnSpc>
              <a:buClr>
                <a:schemeClr val="dk1"/>
              </a:buClr>
              <a:buSzPts val="1100"/>
              <a:buFont typeface="Wingdings" panose="05000000000000000000" pitchFamily="2" charset="2"/>
              <a:buChar char="Ø"/>
            </a:pPr>
            <a:r>
              <a:rPr lang="vi-VN" dirty="0">
                <a:solidFill>
                  <a:schemeClr val="tx1"/>
                </a:solidFill>
              </a:rPr>
              <a:t>Thời điểm React được công bố, Ember.js và Angular 1.x là những lựa chọn chủ yếu như một khuôn mẫu. Cả hai điều này áp đặt quá nhiều quy ước trên mã chuyển một ứng dụng hiện có không thuận tiện chút nào. React đã lựa chọn rất dễ dàng để tích hợp vào một dự án hiện có.</a:t>
            </a:r>
            <a:endParaRPr lang="en-US" dirty="0" smtClean="0">
              <a:solidFill>
                <a:schemeClr val="tx1"/>
              </a:solidFill>
            </a:endParaRPr>
          </a:p>
          <a:p>
            <a:pPr marL="574675" indent="-285750">
              <a:lnSpc>
                <a:spcPct val="150000"/>
              </a:lnSpc>
              <a:buClr>
                <a:schemeClr val="dk1"/>
              </a:buClr>
              <a:buSzPts val="1100"/>
              <a:buFont typeface="Wingdings" panose="05000000000000000000" pitchFamily="2" charset="2"/>
              <a:buChar char="Ø"/>
            </a:pPr>
            <a:r>
              <a:rPr lang="vi-VN" dirty="0">
                <a:solidFill>
                  <a:schemeClr val="tx1"/>
                </a:solidFill>
              </a:rPr>
              <a:t>Mục tiêu của react chính là đơn giản để phát triển. Tất cả trạng thái đều được tập trung tại một thời điểm, bằng cách chia giao diện người dùng thành tập hợp các thành phần (components)</a:t>
            </a:r>
          </a:p>
          <a:p>
            <a:pPr marL="574675" lvl="0" indent="-285750">
              <a:buClr>
                <a:schemeClr val="dk1"/>
              </a:buClr>
              <a:buSzPts val="1100"/>
              <a:buFont typeface="Wingdings" panose="05000000000000000000" pitchFamily="2" charset="2"/>
              <a:buChar char="Ø"/>
            </a:pP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tx1"/>
                </a:solidFill>
              </a:rPr>
              <a:t>1.2 </a:t>
            </a:r>
            <a:r>
              <a:rPr lang="en-US" sz="2000" b="1" dirty="0" err="1" smtClean="0">
                <a:solidFill>
                  <a:schemeClr val="tx1"/>
                </a:solidFill>
              </a:rPr>
              <a:t>Cấu</a:t>
            </a:r>
            <a:r>
              <a:rPr lang="en-US" sz="2000" b="1" dirty="0" smtClean="0">
                <a:solidFill>
                  <a:schemeClr val="tx1"/>
                </a:solidFill>
              </a:rPr>
              <a:t> </a:t>
            </a:r>
            <a:r>
              <a:rPr lang="en-US" sz="2000" b="1" dirty="0" err="1" smtClean="0">
                <a:solidFill>
                  <a:schemeClr val="tx1"/>
                </a:solidFill>
              </a:rPr>
              <a:t>trúc</a:t>
            </a:r>
            <a:r>
              <a:rPr lang="en-US" sz="2000" b="1" dirty="0" smtClean="0">
                <a:solidFill>
                  <a:schemeClr val="tx1"/>
                </a:solidFill>
              </a:rPr>
              <a:t> </a:t>
            </a:r>
            <a:r>
              <a:rPr lang="en-US" sz="2000" b="1" dirty="0" err="1" smtClean="0">
                <a:solidFill>
                  <a:schemeClr val="tx1"/>
                </a:solidFill>
              </a:rPr>
              <a:t>chung</a:t>
            </a:r>
            <a:r>
              <a:rPr lang="en-US" sz="2000" b="1" dirty="0" smtClean="0">
                <a:solidFill>
                  <a:schemeClr val="tx1"/>
                </a:solidFill>
              </a:rPr>
              <a:t> </a:t>
            </a:r>
            <a:r>
              <a:rPr lang="en-US" sz="2000" b="1" dirty="0" err="1" smtClean="0">
                <a:solidFill>
                  <a:schemeClr val="tx1"/>
                </a:solidFill>
              </a:rPr>
              <a:t>của</a:t>
            </a:r>
            <a:r>
              <a:rPr lang="en-US" sz="2000" b="1" dirty="0" smtClean="0">
                <a:solidFill>
                  <a:schemeClr val="tx1"/>
                </a:solidFill>
              </a:rPr>
              <a:t> </a:t>
            </a:r>
            <a:r>
              <a:rPr lang="en-US" sz="2000" b="1" dirty="0" err="1" smtClean="0">
                <a:solidFill>
                  <a:schemeClr val="tx1"/>
                </a:solidFill>
              </a:rPr>
              <a:t>một</a:t>
            </a:r>
            <a:r>
              <a:rPr lang="en-US" sz="2000" b="1" dirty="0" smtClean="0">
                <a:solidFill>
                  <a:schemeClr val="tx1"/>
                </a:solidFill>
              </a:rPr>
              <a:t> project </a:t>
            </a:r>
            <a:r>
              <a:rPr lang="en-US" sz="2000" b="1" dirty="0" err="1" smtClean="0">
                <a:solidFill>
                  <a:schemeClr val="tx1"/>
                </a:solidFill>
              </a:rPr>
              <a:t>ReactJS</a:t>
            </a:r>
            <a:r>
              <a:rPr lang="en-US" sz="2000" b="1" dirty="0" smtClean="0">
                <a:solidFill>
                  <a:schemeClr val="tx1"/>
                </a:solidFill>
              </a:rPr>
              <a:t>:</a:t>
            </a:r>
          </a:p>
          <a:p>
            <a:pPr marL="574675" lvl="0" indent="-285750">
              <a:lnSpc>
                <a:spcPct val="150000"/>
              </a:lnSpc>
              <a:buClr>
                <a:schemeClr val="dk1"/>
              </a:buClr>
              <a:buSzPts val="1100"/>
              <a:buFont typeface="Wingdings" panose="05000000000000000000" pitchFamily="2" charset="2"/>
              <a:buChar char="v"/>
            </a:pPr>
            <a:r>
              <a:rPr lang="en-US" sz="1600" dirty="0" smtClean="0">
                <a:solidFill>
                  <a:schemeClr val="tx1"/>
                </a:solidFill>
              </a:rPr>
              <a:t>Component </a:t>
            </a:r>
            <a:r>
              <a:rPr lang="en-US" sz="1600" dirty="0" err="1" smtClean="0">
                <a:solidFill>
                  <a:schemeClr val="tx1"/>
                </a:solidFill>
              </a:rPr>
              <a:t>là</a:t>
            </a:r>
            <a:r>
              <a:rPr lang="en-US" sz="1600" dirty="0" smtClean="0">
                <a:solidFill>
                  <a:schemeClr val="tx1"/>
                </a:solidFill>
              </a:rPr>
              <a:t> </a:t>
            </a:r>
            <a:r>
              <a:rPr lang="en-US" sz="1600" dirty="0" err="1" smtClean="0">
                <a:solidFill>
                  <a:schemeClr val="tx1"/>
                </a:solidFill>
              </a:rPr>
              <a:t>gì</a:t>
            </a:r>
            <a:r>
              <a:rPr lang="en-US" sz="1600" dirty="0" smtClean="0">
                <a:solidFill>
                  <a:schemeClr val="tx1"/>
                </a:solidFill>
              </a:rPr>
              <a:t>? </a:t>
            </a:r>
          </a:p>
          <a:p>
            <a:pPr marL="914400" lvl="0" indent="-341313">
              <a:lnSpc>
                <a:spcPct val="150000"/>
              </a:lnSpc>
              <a:buClr>
                <a:schemeClr val="dk1"/>
              </a:buClr>
              <a:buSzPts val="1100"/>
              <a:buFont typeface="Wingdings" panose="05000000000000000000" pitchFamily="2" charset="2"/>
              <a:buChar char="Ø"/>
            </a:pPr>
            <a:r>
              <a:rPr lang="en-US" sz="1600" dirty="0" err="1" smtClean="0">
                <a:solidFill>
                  <a:schemeClr val="tx1"/>
                </a:solidFill>
              </a:rPr>
              <a:t>Trong</a:t>
            </a:r>
            <a:r>
              <a:rPr lang="en-US" sz="1600" dirty="0" smtClean="0">
                <a:solidFill>
                  <a:schemeClr val="tx1"/>
                </a:solidFill>
              </a:rPr>
              <a:t> React , </a:t>
            </a:r>
            <a:r>
              <a:rPr lang="en-US" sz="1600" dirty="0" err="1" smtClean="0">
                <a:solidFill>
                  <a:schemeClr val="tx1"/>
                </a:solidFill>
              </a:rPr>
              <a:t>các</a:t>
            </a:r>
            <a:r>
              <a:rPr lang="en-US" sz="1600" dirty="0" smtClean="0">
                <a:solidFill>
                  <a:schemeClr val="tx1"/>
                </a:solidFill>
              </a:rPr>
              <a:t> component </a:t>
            </a:r>
            <a:r>
              <a:rPr lang="en-US" sz="1600" dirty="0" err="1" smtClean="0">
                <a:solidFill>
                  <a:schemeClr val="tx1"/>
                </a:solidFill>
              </a:rPr>
              <a:t>hoạt</a:t>
            </a:r>
            <a:r>
              <a:rPr lang="en-US" sz="1600" dirty="0" smtClean="0">
                <a:solidFill>
                  <a:schemeClr val="tx1"/>
                </a:solidFill>
              </a:rPr>
              <a:t> </a:t>
            </a:r>
            <a:r>
              <a:rPr lang="en-US" sz="1600" dirty="0" err="1" smtClean="0">
                <a:solidFill>
                  <a:schemeClr val="tx1"/>
                </a:solidFill>
              </a:rPr>
              <a:t>động</a:t>
            </a:r>
            <a:r>
              <a:rPr lang="en-US" sz="1600" dirty="0" smtClean="0">
                <a:solidFill>
                  <a:schemeClr val="tx1"/>
                </a:solidFill>
              </a:rPr>
              <a:t> </a:t>
            </a:r>
            <a:r>
              <a:rPr lang="en-US" sz="1600" dirty="0" err="1" smtClean="0">
                <a:solidFill>
                  <a:schemeClr val="tx1"/>
                </a:solidFill>
              </a:rPr>
              <a:t>giống</a:t>
            </a:r>
            <a:r>
              <a:rPr lang="en-US" sz="1600" dirty="0" smtClean="0">
                <a:solidFill>
                  <a:schemeClr val="tx1"/>
                </a:solidFill>
              </a:rPr>
              <a:t> </a:t>
            </a:r>
            <a:r>
              <a:rPr lang="en-US" sz="1600" dirty="0" err="1" smtClean="0">
                <a:solidFill>
                  <a:schemeClr val="tx1"/>
                </a:solidFill>
              </a:rPr>
              <a:t>như</a:t>
            </a:r>
            <a:r>
              <a:rPr lang="en-US" sz="1600" dirty="0" smtClean="0">
                <a:solidFill>
                  <a:schemeClr val="tx1"/>
                </a:solidFill>
              </a:rPr>
              <a:t> </a:t>
            </a:r>
            <a:r>
              <a:rPr lang="en-US" sz="1600" dirty="0" err="1" smtClean="0">
                <a:solidFill>
                  <a:schemeClr val="tx1"/>
                </a:solidFill>
              </a:rPr>
              <a:t>các</a:t>
            </a:r>
            <a:r>
              <a:rPr lang="en-US" sz="1600" dirty="0" smtClean="0">
                <a:solidFill>
                  <a:schemeClr val="tx1"/>
                </a:solidFill>
              </a:rPr>
              <a:t> </a:t>
            </a:r>
            <a:r>
              <a:rPr lang="en-US" sz="1600" dirty="0" err="1" smtClean="0">
                <a:solidFill>
                  <a:schemeClr val="tx1"/>
                </a:solidFill>
              </a:rPr>
              <a:t>hàm</a:t>
            </a:r>
            <a:r>
              <a:rPr lang="en-US" sz="1600" dirty="0" smtClean="0">
                <a:solidFill>
                  <a:schemeClr val="tx1"/>
                </a:solidFill>
              </a:rPr>
              <a:t> </a:t>
            </a:r>
            <a:r>
              <a:rPr lang="en-US" sz="1600" dirty="0" err="1" smtClean="0">
                <a:solidFill>
                  <a:schemeClr val="tx1"/>
                </a:solidFill>
              </a:rPr>
              <a:t>trả</a:t>
            </a:r>
            <a:r>
              <a:rPr lang="en-US" sz="1600" dirty="0" smtClean="0">
                <a:solidFill>
                  <a:schemeClr val="tx1"/>
                </a:solidFill>
              </a:rPr>
              <a:t> </a:t>
            </a:r>
            <a:r>
              <a:rPr lang="en-US" sz="1600" dirty="0" err="1" smtClean="0">
                <a:solidFill>
                  <a:schemeClr val="tx1"/>
                </a:solidFill>
              </a:rPr>
              <a:t>về</a:t>
            </a:r>
            <a:r>
              <a:rPr lang="en-US" sz="1600" dirty="0" smtClean="0">
                <a:solidFill>
                  <a:schemeClr val="tx1"/>
                </a:solidFill>
              </a:rPr>
              <a:t> </a:t>
            </a:r>
            <a:r>
              <a:rPr lang="en-US" sz="1600" dirty="0" err="1" smtClean="0">
                <a:solidFill>
                  <a:schemeClr val="tx1"/>
                </a:solidFill>
              </a:rPr>
              <a:t>các</a:t>
            </a:r>
            <a:r>
              <a:rPr lang="en-US" sz="1600" dirty="0" smtClean="0">
                <a:solidFill>
                  <a:schemeClr val="tx1"/>
                </a:solidFill>
              </a:rPr>
              <a:t> </a:t>
            </a:r>
            <a:r>
              <a:rPr lang="en-US" sz="1600" dirty="0" err="1" smtClean="0">
                <a:solidFill>
                  <a:schemeClr val="tx1"/>
                </a:solidFill>
              </a:rPr>
              <a:t>thành</a:t>
            </a:r>
            <a:r>
              <a:rPr lang="en-US" sz="1600" dirty="0" smtClean="0">
                <a:solidFill>
                  <a:schemeClr val="tx1"/>
                </a:solidFill>
              </a:rPr>
              <a:t> </a:t>
            </a:r>
            <a:r>
              <a:rPr lang="en-US" sz="1600" dirty="0" err="1" smtClean="0">
                <a:solidFill>
                  <a:schemeClr val="tx1"/>
                </a:solidFill>
              </a:rPr>
              <a:t>phần</a:t>
            </a:r>
            <a:r>
              <a:rPr lang="en-US" sz="1600" dirty="0" smtClean="0">
                <a:solidFill>
                  <a:schemeClr val="tx1"/>
                </a:solidFill>
              </a:rPr>
              <a:t> HTML</a:t>
            </a:r>
          </a:p>
          <a:p>
            <a:pPr marL="914400" lvl="0" indent="-341313">
              <a:lnSpc>
                <a:spcPct val="150000"/>
              </a:lnSpc>
              <a:buClr>
                <a:schemeClr val="dk1"/>
              </a:buClr>
              <a:buSzPts val="1100"/>
              <a:buFont typeface="Wingdings" panose="05000000000000000000" pitchFamily="2" charset="2"/>
              <a:buChar char="Ø"/>
            </a:pPr>
            <a:r>
              <a:rPr lang="en-US" sz="1600" dirty="0" err="1" smtClean="0">
                <a:solidFill>
                  <a:schemeClr val="tx1"/>
                </a:solidFill>
              </a:rPr>
              <a:t>Các</a:t>
            </a:r>
            <a:r>
              <a:rPr lang="en-US" sz="1600" dirty="0" smtClean="0">
                <a:solidFill>
                  <a:schemeClr val="tx1"/>
                </a:solidFill>
              </a:rPr>
              <a:t> component </a:t>
            </a:r>
            <a:r>
              <a:rPr lang="en-US" sz="1600" dirty="0" err="1" smtClean="0">
                <a:solidFill>
                  <a:schemeClr val="tx1"/>
                </a:solidFill>
              </a:rPr>
              <a:t>là</a:t>
            </a:r>
            <a:r>
              <a:rPr lang="en-US" sz="1600" dirty="0" smtClean="0">
                <a:solidFill>
                  <a:schemeClr val="tx1"/>
                </a:solidFill>
              </a:rPr>
              <a:t> </a:t>
            </a:r>
            <a:r>
              <a:rPr lang="en-US" sz="1600" dirty="0" err="1" smtClean="0">
                <a:solidFill>
                  <a:schemeClr val="tx1"/>
                </a:solidFill>
              </a:rPr>
              <a:t>các</a:t>
            </a:r>
            <a:r>
              <a:rPr lang="en-US" sz="1600" dirty="0" smtClean="0">
                <a:solidFill>
                  <a:schemeClr val="tx1"/>
                </a:solidFill>
              </a:rPr>
              <a:t> </a:t>
            </a:r>
            <a:r>
              <a:rPr lang="en-US" sz="1600" dirty="0" err="1" smtClean="0">
                <a:solidFill>
                  <a:schemeClr val="tx1"/>
                </a:solidFill>
              </a:rPr>
              <a:t>thành</a:t>
            </a:r>
            <a:r>
              <a:rPr lang="en-US" sz="1600" dirty="0" smtClean="0">
                <a:solidFill>
                  <a:schemeClr val="tx1"/>
                </a:solidFill>
              </a:rPr>
              <a:t> </a:t>
            </a:r>
            <a:r>
              <a:rPr lang="en-US" sz="1600" dirty="0" err="1" smtClean="0">
                <a:solidFill>
                  <a:schemeClr val="tx1"/>
                </a:solidFill>
              </a:rPr>
              <a:t>phần</a:t>
            </a:r>
            <a:r>
              <a:rPr lang="en-US" sz="1600" dirty="0" smtClean="0">
                <a:solidFill>
                  <a:schemeClr val="tx1"/>
                </a:solidFill>
              </a:rPr>
              <a:t> </a:t>
            </a:r>
            <a:r>
              <a:rPr lang="en-US" sz="1600" dirty="0" err="1" smtClean="0">
                <a:solidFill>
                  <a:schemeClr val="tx1"/>
                </a:solidFill>
              </a:rPr>
              <a:t>dộc</a:t>
            </a:r>
            <a:r>
              <a:rPr lang="en-US" sz="1600" dirty="0" smtClean="0">
                <a:solidFill>
                  <a:schemeClr val="tx1"/>
                </a:solidFill>
              </a:rPr>
              <a:t> </a:t>
            </a:r>
            <a:r>
              <a:rPr lang="en-US" sz="1600" dirty="0" err="1" smtClean="0">
                <a:solidFill>
                  <a:schemeClr val="tx1"/>
                </a:solidFill>
              </a:rPr>
              <a:t>lập</a:t>
            </a:r>
            <a:r>
              <a:rPr lang="en-US" sz="1600" dirty="0" smtClean="0">
                <a:solidFill>
                  <a:schemeClr val="tx1"/>
                </a:solidFill>
              </a:rPr>
              <a:t> </a:t>
            </a:r>
            <a:r>
              <a:rPr lang="en-US" sz="1600" dirty="0" err="1" smtClean="0">
                <a:solidFill>
                  <a:schemeClr val="tx1"/>
                </a:solidFill>
              </a:rPr>
              <a:t>và</a:t>
            </a:r>
            <a:r>
              <a:rPr lang="en-US" sz="1600" dirty="0" smtClean="0">
                <a:solidFill>
                  <a:schemeClr val="tx1"/>
                </a:solidFill>
              </a:rPr>
              <a:t> </a:t>
            </a:r>
            <a:r>
              <a:rPr lang="en-US" sz="1600" dirty="0" err="1" smtClean="0">
                <a:solidFill>
                  <a:schemeClr val="tx1"/>
                </a:solidFill>
              </a:rPr>
              <a:t>có</a:t>
            </a:r>
            <a:r>
              <a:rPr lang="en-US" sz="1600" dirty="0" smtClean="0">
                <a:solidFill>
                  <a:schemeClr val="tx1"/>
                </a:solidFill>
              </a:rPr>
              <a:t> </a:t>
            </a:r>
            <a:r>
              <a:rPr lang="en-US" sz="1600" dirty="0" err="1" smtClean="0">
                <a:solidFill>
                  <a:schemeClr val="tx1"/>
                </a:solidFill>
              </a:rPr>
              <a:t>thể</a:t>
            </a:r>
            <a:r>
              <a:rPr lang="en-US" sz="1600" dirty="0" smtClean="0">
                <a:solidFill>
                  <a:schemeClr val="tx1"/>
                </a:solidFill>
              </a:rPr>
              <a:t> </a:t>
            </a:r>
            <a:r>
              <a:rPr lang="en-US" sz="1600" dirty="0" err="1" smtClean="0">
                <a:solidFill>
                  <a:schemeClr val="tx1"/>
                </a:solidFill>
              </a:rPr>
              <a:t>sử</a:t>
            </a:r>
            <a:r>
              <a:rPr lang="en-US" sz="1600" dirty="0" smtClean="0">
                <a:solidFill>
                  <a:schemeClr val="tx1"/>
                </a:solidFill>
              </a:rPr>
              <a:t> </a:t>
            </a:r>
            <a:r>
              <a:rPr lang="en-US" sz="1600" dirty="0" err="1" smtClean="0">
                <a:solidFill>
                  <a:schemeClr val="tx1"/>
                </a:solidFill>
              </a:rPr>
              <a:t>dụng</a:t>
            </a:r>
            <a:r>
              <a:rPr lang="en-US" sz="1600" dirty="0" smtClean="0">
                <a:solidFill>
                  <a:schemeClr val="tx1"/>
                </a:solidFill>
              </a:rPr>
              <a:t> </a:t>
            </a:r>
            <a:r>
              <a:rPr lang="en-US" sz="1600" dirty="0" err="1" smtClean="0">
                <a:solidFill>
                  <a:schemeClr val="tx1"/>
                </a:solidFill>
              </a:rPr>
              <a:t>lại</a:t>
            </a:r>
            <a:r>
              <a:rPr lang="en-US" sz="1600" dirty="0" smtClean="0">
                <a:solidFill>
                  <a:schemeClr val="tx1"/>
                </a:solidFill>
              </a:rPr>
              <a:t> </a:t>
            </a:r>
          </a:p>
          <a:p>
            <a:pPr marL="914400" lvl="0" indent="-341313">
              <a:lnSpc>
                <a:spcPct val="150000"/>
              </a:lnSpc>
              <a:buClr>
                <a:schemeClr val="dk1"/>
              </a:buClr>
              <a:buSzPts val="1100"/>
              <a:buFont typeface="Wingdings" panose="05000000000000000000" pitchFamily="2" charset="2"/>
              <a:buChar char="Ø"/>
            </a:pPr>
            <a:r>
              <a:rPr lang="en-US" sz="1600" dirty="0" err="1" smtClean="0">
                <a:solidFill>
                  <a:schemeClr val="tx1"/>
                </a:solidFill>
              </a:rPr>
              <a:t>Các</a:t>
            </a:r>
            <a:r>
              <a:rPr lang="en-US" sz="1600" dirty="0" smtClean="0">
                <a:solidFill>
                  <a:schemeClr val="tx1"/>
                </a:solidFill>
              </a:rPr>
              <a:t> component </a:t>
            </a:r>
            <a:r>
              <a:rPr lang="en-US" sz="1600" dirty="0" err="1" smtClean="0">
                <a:solidFill>
                  <a:schemeClr val="tx1"/>
                </a:solidFill>
              </a:rPr>
              <a:t>thực</a:t>
            </a:r>
            <a:r>
              <a:rPr lang="en-US" sz="1600" dirty="0" smtClean="0">
                <a:solidFill>
                  <a:schemeClr val="tx1"/>
                </a:solidFill>
              </a:rPr>
              <a:t> </a:t>
            </a:r>
            <a:r>
              <a:rPr lang="en-US" sz="1600" dirty="0" err="1" smtClean="0">
                <a:solidFill>
                  <a:schemeClr val="tx1"/>
                </a:solidFill>
              </a:rPr>
              <a:t>hiện</a:t>
            </a:r>
            <a:r>
              <a:rPr lang="en-US" sz="1600" dirty="0" smtClean="0">
                <a:solidFill>
                  <a:schemeClr val="tx1"/>
                </a:solidFill>
              </a:rPr>
              <a:t> </a:t>
            </a:r>
            <a:r>
              <a:rPr lang="en-US" sz="1600" dirty="0" err="1" smtClean="0">
                <a:solidFill>
                  <a:schemeClr val="tx1"/>
                </a:solidFill>
              </a:rPr>
              <a:t>công</a:t>
            </a:r>
            <a:r>
              <a:rPr lang="en-US" sz="1600" dirty="0" smtClean="0">
                <a:solidFill>
                  <a:schemeClr val="tx1"/>
                </a:solidFill>
              </a:rPr>
              <a:t> </a:t>
            </a:r>
            <a:r>
              <a:rPr lang="en-US" sz="1600" dirty="0" err="1" smtClean="0">
                <a:solidFill>
                  <a:schemeClr val="tx1"/>
                </a:solidFill>
              </a:rPr>
              <a:t>việc</a:t>
            </a:r>
            <a:r>
              <a:rPr lang="en-US" sz="1600" dirty="0" smtClean="0">
                <a:solidFill>
                  <a:schemeClr val="tx1"/>
                </a:solidFill>
              </a:rPr>
              <a:t> </a:t>
            </a:r>
            <a:r>
              <a:rPr lang="en-US" sz="1600" dirty="0" err="1" smtClean="0">
                <a:solidFill>
                  <a:schemeClr val="tx1"/>
                </a:solidFill>
              </a:rPr>
              <a:t>giống</a:t>
            </a:r>
            <a:r>
              <a:rPr lang="en-US" sz="1600" dirty="0" smtClean="0">
                <a:solidFill>
                  <a:schemeClr val="tx1"/>
                </a:solidFill>
              </a:rPr>
              <a:t> </a:t>
            </a:r>
            <a:r>
              <a:rPr lang="en-US" sz="1600" dirty="0" err="1" smtClean="0">
                <a:solidFill>
                  <a:schemeClr val="tx1"/>
                </a:solidFill>
              </a:rPr>
              <a:t>như</a:t>
            </a:r>
            <a:r>
              <a:rPr lang="en-US" sz="1600" dirty="0" smtClean="0">
                <a:solidFill>
                  <a:schemeClr val="tx1"/>
                </a:solidFill>
              </a:rPr>
              <a:t> </a:t>
            </a:r>
            <a:r>
              <a:rPr lang="en-US" sz="1600" dirty="0" err="1" smtClean="0">
                <a:solidFill>
                  <a:schemeClr val="tx1"/>
                </a:solidFill>
              </a:rPr>
              <a:t>các</a:t>
            </a:r>
            <a:r>
              <a:rPr lang="en-US" sz="1600" dirty="0" smtClean="0">
                <a:solidFill>
                  <a:schemeClr val="tx1"/>
                </a:solidFill>
              </a:rPr>
              <a:t> </a:t>
            </a:r>
            <a:r>
              <a:rPr lang="en-US" sz="1600" dirty="0" err="1" smtClean="0">
                <a:solidFill>
                  <a:schemeClr val="tx1"/>
                </a:solidFill>
              </a:rPr>
              <a:t>funtions</a:t>
            </a:r>
            <a:r>
              <a:rPr lang="en-US" sz="1600" dirty="0" smtClean="0">
                <a:solidFill>
                  <a:schemeClr val="tx1"/>
                </a:solidFill>
              </a:rPr>
              <a:t> </a:t>
            </a:r>
            <a:r>
              <a:rPr lang="en-US" sz="1600" dirty="0" err="1" smtClean="0">
                <a:solidFill>
                  <a:schemeClr val="tx1"/>
                </a:solidFill>
              </a:rPr>
              <a:t>trong</a:t>
            </a:r>
            <a:r>
              <a:rPr lang="en-US" sz="1600" dirty="0" smtClean="0">
                <a:solidFill>
                  <a:schemeClr val="tx1"/>
                </a:solidFill>
              </a:rPr>
              <a:t> JavaScript </a:t>
            </a:r>
            <a:r>
              <a:rPr lang="en-US" sz="1600" dirty="0" err="1" smtClean="0">
                <a:solidFill>
                  <a:schemeClr val="tx1"/>
                </a:solidFill>
              </a:rPr>
              <a:t>nhưng</a:t>
            </a:r>
            <a:r>
              <a:rPr lang="en-US" sz="1600" dirty="0" smtClean="0">
                <a:solidFill>
                  <a:schemeClr val="tx1"/>
                </a:solidFill>
              </a:rPr>
              <a:t> </a:t>
            </a:r>
            <a:r>
              <a:rPr lang="en-US" sz="1600" dirty="0" err="1" smtClean="0">
                <a:solidFill>
                  <a:schemeClr val="tx1"/>
                </a:solidFill>
              </a:rPr>
              <a:t>chúng</a:t>
            </a:r>
            <a:r>
              <a:rPr lang="en-US" sz="1600" dirty="0" smtClean="0">
                <a:solidFill>
                  <a:schemeClr val="tx1"/>
                </a:solidFill>
              </a:rPr>
              <a:t> </a:t>
            </a:r>
            <a:r>
              <a:rPr lang="en-US" sz="1600" dirty="0" err="1" smtClean="0">
                <a:solidFill>
                  <a:schemeClr val="tx1"/>
                </a:solidFill>
              </a:rPr>
              <a:t>độc</a:t>
            </a:r>
            <a:r>
              <a:rPr lang="en-US" sz="1600" dirty="0" smtClean="0">
                <a:solidFill>
                  <a:schemeClr val="tx1"/>
                </a:solidFill>
              </a:rPr>
              <a:t> </a:t>
            </a:r>
            <a:r>
              <a:rPr lang="en-US" sz="1600" dirty="0" err="1" smtClean="0">
                <a:solidFill>
                  <a:schemeClr val="tx1"/>
                </a:solidFill>
              </a:rPr>
              <a:t>lập</a:t>
            </a:r>
            <a:r>
              <a:rPr lang="en-US" sz="1600" dirty="0" smtClean="0">
                <a:solidFill>
                  <a:schemeClr val="tx1"/>
                </a:solidFill>
              </a:rPr>
              <a:t> </a:t>
            </a:r>
            <a:r>
              <a:rPr lang="en-US" sz="1600" dirty="0" err="1" smtClean="0">
                <a:solidFill>
                  <a:schemeClr val="tx1"/>
                </a:solidFill>
              </a:rPr>
              <a:t>và</a:t>
            </a:r>
            <a:r>
              <a:rPr lang="en-US" sz="1600" dirty="0" smtClean="0">
                <a:solidFill>
                  <a:schemeClr val="tx1"/>
                </a:solidFill>
              </a:rPr>
              <a:t> </a:t>
            </a:r>
            <a:r>
              <a:rPr lang="en-US" sz="1600" dirty="0" err="1" smtClean="0">
                <a:solidFill>
                  <a:schemeClr val="tx1"/>
                </a:solidFill>
              </a:rPr>
              <a:t>nhiệm</a:t>
            </a:r>
            <a:r>
              <a:rPr lang="en-US" sz="1600" dirty="0" smtClean="0">
                <a:solidFill>
                  <a:schemeClr val="tx1"/>
                </a:solidFill>
              </a:rPr>
              <a:t> vu </a:t>
            </a:r>
            <a:r>
              <a:rPr lang="en-US" sz="1600" dirty="0" err="1" smtClean="0">
                <a:solidFill>
                  <a:schemeClr val="tx1"/>
                </a:solidFill>
              </a:rPr>
              <a:t>chính</a:t>
            </a:r>
            <a:r>
              <a:rPr lang="en-US" sz="1600" dirty="0" smtClean="0">
                <a:solidFill>
                  <a:schemeClr val="tx1"/>
                </a:solidFill>
              </a:rPr>
              <a:t> </a:t>
            </a:r>
            <a:r>
              <a:rPr lang="en-US" sz="1600" dirty="0" err="1" smtClean="0">
                <a:solidFill>
                  <a:schemeClr val="tx1"/>
                </a:solidFill>
              </a:rPr>
              <a:t>là</a:t>
            </a:r>
            <a:r>
              <a:rPr lang="en-US" sz="1600" dirty="0" smtClean="0">
                <a:solidFill>
                  <a:schemeClr val="tx1"/>
                </a:solidFill>
              </a:rPr>
              <a:t> </a:t>
            </a:r>
            <a:r>
              <a:rPr lang="en-US" sz="1600" dirty="0" err="1" smtClean="0">
                <a:solidFill>
                  <a:schemeClr val="tx1"/>
                </a:solidFill>
              </a:rPr>
              <a:t>trả</a:t>
            </a:r>
            <a:r>
              <a:rPr lang="en-US" sz="1600" dirty="0" smtClean="0">
                <a:solidFill>
                  <a:schemeClr val="tx1"/>
                </a:solidFill>
              </a:rPr>
              <a:t> </a:t>
            </a:r>
            <a:r>
              <a:rPr lang="en-US" sz="1600" dirty="0" err="1" smtClean="0">
                <a:solidFill>
                  <a:schemeClr val="tx1"/>
                </a:solidFill>
              </a:rPr>
              <a:t>về</a:t>
            </a:r>
            <a:r>
              <a:rPr lang="en-US" sz="1600" dirty="0" smtClean="0">
                <a:solidFill>
                  <a:schemeClr val="tx1"/>
                </a:solidFill>
              </a:rPr>
              <a:t> HTML </a:t>
            </a:r>
            <a:r>
              <a:rPr lang="en-US" sz="1600" dirty="0" err="1" smtClean="0">
                <a:solidFill>
                  <a:schemeClr val="tx1"/>
                </a:solidFill>
              </a:rPr>
              <a:t>thông</a:t>
            </a:r>
            <a:r>
              <a:rPr lang="en-US" sz="1600" dirty="0" smtClean="0">
                <a:solidFill>
                  <a:schemeClr val="tx1"/>
                </a:solidFill>
              </a:rPr>
              <a:t> qua </a:t>
            </a:r>
            <a:r>
              <a:rPr lang="en-US" sz="1600" dirty="0" err="1" smtClean="0">
                <a:solidFill>
                  <a:schemeClr val="tx1"/>
                </a:solidFill>
              </a:rPr>
              <a:t>hàm</a:t>
            </a:r>
            <a:r>
              <a:rPr lang="en-US" sz="1600" dirty="0" smtClean="0">
                <a:solidFill>
                  <a:schemeClr val="tx1"/>
                </a:solidFill>
              </a:rPr>
              <a:t> render</a:t>
            </a:r>
          </a:p>
          <a:p>
            <a:pPr marL="914400" lvl="0" indent="-341313">
              <a:lnSpc>
                <a:spcPct val="150000"/>
              </a:lnSpc>
              <a:buClr>
                <a:schemeClr val="dk1"/>
              </a:buClr>
              <a:buSzPts val="1100"/>
              <a:buFont typeface="Wingdings" panose="05000000000000000000" pitchFamily="2" charset="2"/>
              <a:buChar char="Ø"/>
            </a:pPr>
            <a:r>
              <a:rPr lang="en-US" sz="1600" dirty="0" err="1" smtClean="0">
                <a:solidFill>
                  <a:schemeClr val="tx1"/>
                </a:solidFill>
              </a:rPr>
              <a:t>Có</a:t>
            </a:r>
            <a:r>
              <a:rPr lang="en-US" sz="1600" dirty="0" smtClean="0">
                <a:solidFill>
                  <a:schemeClr val="tx1"/>
                </a:solidFill>
              </a:rPr>
              <a:t> 2 </a:t>
            </a:r>
            <a:r>
              <a:rPr lang="en-US" sz="1600" dirty="0" err="1" smtClean="0">
                <a:solidFill>
                  <a:schemeClr val="tx1"/>
                </a:solidFill>
              </a:rPr>
              <a:t>loại</a:t>
            </a:r>
            <a:r>
              <a:rPr lang="en-US" sz="1600" dirty="0" smtClean="0">
                <a:solidFill>
                  <a:schemeClr val="tx1"/>
                </a:solidFill>
              </a:rPr>
              <a:t> component </a:t>
            </a:r>
            <a:r>
              <a:rPr lang="en-US" sz="1600" dirty="0" err="1" smtClean="0">
                <a:solidFill>
                  <a:schemeClr val="tx1"/>
                </a:solidFill>
              </a:rPr>
              <a:t>là</a:t>
            </a:r>
            <a:r>
              <a:rPr lang="en-US" sz="1600" dirty="0" smtClean="0">
                <a:solidFill>
                  <a:schemeClr val="tx1"/>
                </a:solidFill>
              </a:rPr>
              <a:t> </a:t>
            </a:r>
            <a:r>
              <a:rPr lang="en-US" sz="1600" dirty="0" err="1" smtClean="0">
                <a:solidFill>
                  <a:schemeClr val="tx1"/>
                </a:solidFill>
              </a:rPr>
              <a:t>Funtion</a:t>
            </a:r>
            <a:r>
              <a:rPr lang="en-US" sz="1600" dirty="0" smtClean="0">
                <a:solidFill>
                  <a:schemeClr val="tx1"/>
                </a:solidFill>
              </a:rPr>
              <a:t> Component </a:t>
            </a:r>
            <a:r>
              <a:rPr lang="en-US" sz="1600" dirty="0" err="1" smtClean="0">
                <a:solidFill>
                  <a:schemeClr val="tx1"/>
                </a:solidFill>
              </a:rPr>
              <a:t>và</a:t>
            </a:r>
            <a:r>
              <a:rPr lang="en-US" sz="1600" dirty="0" smtClean="0">
                <a:solidFill>
                  <a:schemeClr val="tx1"/>
                </a:solidFill>
              </a:rPr>
              <a:t> Class Component</a:t>
            </a:r>
            <a:endParaRPr sz="1600" dirty="0">
              <a:solidFill>
                <a:schemeClr val="tx1"/>
              </a:solidFill>
            </a:endParaRPr>
          </a:p>
        </p:txBody>
      </p:sp>
    </p:spTree>
    <p:extLst>
      <p:ext uri="{BB962C8B-B14F-4D97-AF65-F5344CB8AC3E}">
        <p14:creationId xmlns:p14="http://schemas.microsoft.com/office/powerpoint/2010/main" val="105317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tx1"/>
                </a:solidFill>
              </a:rPr>
              <a:t>1.2 </a:t>
            </a:r>
            <a:r>
              <a:rPr lang="en-US" sz="2000" b="1" dirty="0" err="1" smtClean="0">
                <a:solidFill>
                  <a:schemeClr val="tx1"/>
                </a:solidFill>
              </a:rPr>
              <a:t>Cấu</a:t>
            </a:r>
            <a:r>
              <a:rPr lang="en-US" sz="2000" b="1" dirty="0" smtClean="0">
                <a:solidFill>
                  <a:schemeClr val="tx1"/>
                </a:solidFill>
              </a:rPr>
              <a:t> </a:t>
            </a:r>
            <a:r>
              <a:rPr lang="en-US" sz="2000" b="1" dirty="0" err="1" smtClean="0">
                <a:solidFill>
                  <a:schemeClr val="tx1"/>
                </a:solidFill>
              </a:rPr>
              <a:t>trúc</a:t>
            </a:r>
            <a:r>
              <a:rPr lang="en-US" sz="2000" b="1" dirty="0" smtClean="0">
                <a:solidFill>
                  <a:schemeClr val="tx1"/>
                </a:solidFill>
              </a:rPr>
              <a:t> </a:t>
            </a:r>
            <a:r>
              <a:rPr lang="en-US" sz="2000" b="1" dirty="0" err="1" smtClean="0">
                <a:solidFill>
                  <a:schemeClr val="tx1"/>
                </a:solidFill>
              </a:rPr>
              <a:t>chung</a:t>
            </a:r>
            <a:r>
              <a:rPr lang="en-US" sz="2000" b="1" dirty="0" smtClean="0">
                <a:solidFill>
                  <a:schemeClr val="tx1"/>
                </a:solidFill>
              </a:rPr>
              <a:t> </a:t>
            </a:r>
            <a:r>
              <a:rPr lang="en-US" sz="2000" b="1" dirty="0" err="1" smtClean="0">
                <a:solidFill>
                  <a:schemeClr val="tx1"/>
                </a:solidFill>
              </a:rPr>
              <a:t>của</a:t>
            </a:r>
            <a:r>
              <a:rPr lang="en-US" sz="2000" b="1" dirty="0" smtClean="0">
                <a:solidFill>
                  <a:schemeClr val="tx1"/>
                </a:solidFill>
              </a:rPr>
              <a:t> </a:t>
            </a:r>
            <a:r>
              <a:rPr lang="en-US" sz="2000" b="1" dirty="0" err="1" smtClean="0">
                <a:solidFill>
                  <a:schemeClr val="tx1"/>
                </a:solidFill>
              </a:rPr>
              <a:t>một</a:t>
            </a:r>
            <a:r>
              <a:rPr lang="en-US" sz="2000" b="1" dirty="0" smtClean="0">
                <a:solidFill>
                  <a:schemeClr val="tx1"/>
                </a:solidFill>
              </a:rPr>
              <a:t> project </a:t>
            </a:r>
            <a:r>
              <a:rPr lang="en-US" sz="2000" b="1" dirty="0" err="1" smtClean="0">
                <a:solidFill>
                  <a:schemeClr val="tx1"/>
                </a:solidFill>
              </a:rPr>
              <a:t>ReactJS</a:t>
            </a:r>
            <a:r>
              <a:rPr lang="en-US" sz="2000" b="1" dirty="0" smtClean="0">
                <a:solidFill>
                  <a:schemeClr val="tx1"/>
                </a:solidFill>
              </a:rPr>
              <a:t>:</a:t>
            </a:r>
          </a:p>
          <a:p>
            <a:pPr marL="574675" lvl="0" indent="-285750">
              <a:lnSpc>
                <a:spcPct val="150000"/>
              </a:lnSpc>
              <a:buClr>
                <a:schemeClr val="dk1"/>
              </a:buClr>
              <a:buSzPts val="1100"/>
              <a:buFont typeface="Wingdings" panose="05000000000000000000" pitchFamily="2" charset="2"/>
              <a:buChar char="v"/>
            </a:pPr>
            <a:r>
              <a:rPr lang="en-US" sz="1600" dirty="0" smtClean="0">
                <a:solidFill>
                  <a:schemeClr val="tx1"/>
                </a:solidFill>
              </a:rPr>
              <a:t>JSX </a:t>
            </a:r>
            <a:r>
              <a:rPr lang="en-US" sz="1600" dirty="0" err="1" smtClean="0">
                <a:solidFill>
                  <a:schemeClr val="tx1"/>
                </a:solidFill>
              </a:rPr>
              <a:t>là</a:t>
            </a:r>
            <a:r>
              <a:rPr lang="en-US" sz="1600" dirty="0" smtClean="0">
                <a:solidFill>
                  <a:schemeClr val="tx1"/>
                </a:solidFill>
              </a:rPr>
              <a:t> </a:t>
            </a:r>
            <a:r>
              <a:rPr lang="en-US" sz="1600" dirty="0" err="1" smtClean="0">
                <a:solidFill>
                  <a:schemeClr val="tx1"/>
                </a:solidFill>
              </a:rPr>
              <a:t>gì</a:t>
            </a:r>
            <a:r>
              <a:rPr lang="en-US" sz="1600" dirty="0" smtClean="0">
                <a:solidFill>
                  <a:schemeClr val="tx1"/>
                </a:solidFill>
              </a:rPr>
              <a:t>? </a:t>
            </a:r>
          </a:p>
          <a:p>
            <a:pPr marL="914400" lvl="0" indent="-341313">
              <a:lnSpc>
                <a:spcPct val="150000"/>
              </a:lnSpc>
              <a:buClr>
                <a:schemeClr val="dk1"/>
              </a:buClr>
              <a:buSzPts val="1100"/>
              <a:buFont typeface="Wingdings" panose="05000000000000000000" pitchFamily="2" charset="2"/>
              <a:buChar char="Ø"/>
            </a:pPr>
            <a:r>
              <a:rPr lang="vi-VN" sz="1600" b="1" dirty="0">
                <a:solidFill>
                  <a:schemeClr val="tx1"/>
                </a:solidFill>
              </a:rPr>
              <a:t>JSX</a:t>
            </a:r>
            <a:r>
              <a:rPr lang="vi-VN" sz="1600" dirty="0">
                <a:solidFill>
                  <a:schemeClr val="tx1"/>
                </a:solidFill>
              </a:rPr>
              <a:t> là viết tắt là Javascript XML, một template languges nhưng nó lại mang hầu hết tính năng của Javascript. Nó cho phép bạn viết các đoạn mã HTML trong React một cách dẽ dàng và có cấu trúc hơn</a:t>
            </a:r>
            <a:r>
              <a:rPr lang="vi-VN" sz="1600" dirty="0" smtClean="0">
                <a:solidFill>
                  <a:schemeClr val="tx1"/>
                </a:solidFill>
              </a:rPr>
              <a:t>.</a:t>
            </a:r>
            <a:endParaRPr lang="en-US" sz="1600" dirty="0" smtClean="0">
              <a:solidFill>
                <a:schemeClr val="tx1"/>
              </a:solidFill>
            </a:endParaRPr>
          </a:p>
          <a:p>
            <a:pPr marL="914400" lvl="0" indent="-341313">
              <a:lnSpc>
                <a:spcPct val="150000"/>
              </a:lnSpc>
              <a:buClr>
                <a:schemeClr val="dk1"/>
              </a:buClr>
              <a:buSzPts val="1100"/>
              <a:buFont typeface="Wingdings" panose="05000000000000000000" pitchFamily="2" charset="2"/>
              <a:buChar char="Ø"/>
            </a:pPr>
            <a:r>
              <a:rPr lang="vi-VN" sz="1600" dirty="0">
                <a:solidFill>
                  <a:schemeClr val="tx1"/>
                </a:solidFill>
              </a:rPr>
              <a:t>JSX giúp cho việc xây dựng các ứng dụng React một cách nhanh hơn, dễ tối ưu trong việc complie code sang javascript</a:t>
            </a:r>
            <a:r>
              <a:rPr lang="vi-VN" sz="1600" dirty="0" smtClean="0">
                <a:solidFill>
                  <a:schemeClr val="tx1"/>
                </a:solidFill>
              </a:rPr>
              <a:t>.</a:t>
            </a:r>
            <a:endParaRPr lang="en-US" sz="1600" dirty="0" smtClean="0">
              <a:solidFill>
                <a:schemeClr val="tx1"/>
              </a:solidFill>
            </a:endParaRPr>
          </a:p>
          <a:p>
            <a:pPr marL="914400" lvl="0" indent="-341313">
              <a:lnSpc>
                <a:spcPct val="150000"/>
              </a:lnSpc>
              <a:buClr>
                <a:schemeClr val="dk1"/>
              </a:buClr>
              <a:buSzPts val="1100"/>
              <a:buFont typeface="Wingdings" panose="05000000000000000000" pitchFamily="2" charset="2"/>
              <a:buChar char="Ø"/>
            </a:pPr>
            <a:r>
              <a:rPr lang="vi-VN" sz="1600" dirty="0">
                <a:solidFill>
                  <a:schemeClr val="tx1"/>
                </a:solidFill>
              </a:rPr>
              <a:t>JSX rất dễ xem các lỗi trong quá trình triển khai bởi hầu hết các lỗi sẽ được hiển thị trong quá trình compile, không như các đoạn mã HTML có thể thừa thiếu các thể div khiến giao diện bị hiển thị sai. JSX lại hoàn toàn ngược lại, khi bạn quên đóng div chẳng hạn thì nó lập tực sẽ hiển thị lỗi</a:t>
            </a:r>
            <a:r>
              <a:rPr lang="vi-VN" sz="1600" dirty="0" smtClean="0">
                <a:solidFill>
                  <a:schemeClr val="tx1"/>
                </a:solidFill>
              </a:rPr>
              <a:t>.</a:t>
            </a:r>
            <a:endParaRPr lang="en-US" sz="1600" dirty="0" smtClean="0">
              <a:solidFill>
                <a:schemeClr val="tx1"/>
              </a:solidFill>
            </a:endParaRPr>
          </a:p>
        </p:txBody>
      </p:sp>
    </p:spTree>
    <p:extLst>
      <p:ext uri="{BB962C8B-B14F-4D97-AF65-F5344CB8AC3E}">
        <p14:creationId xmlns:p14="http://schemas.microsoft.com/office/powerpoint/2010/main" val="414286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tx1"/>
                </a:solidFill>
              </a:rPr>
              <a:t>1.2 </a:t>
            </a:r>
            <a:r>
              <a:rPr lang="en-US" sz="2000" b="1" dirty="0" err="1" smtClean="0">
                <a:solidFill>
                  <a:schemeClr val="tx1"/>
                </a:solidFill>
              </a:rPr>
              <a:t>Cấu</a:t>
            </a:r>
            <a:r>
              <a:rPr lang="en-US" sz="2000" b="1" dirty="0" smtClean="0">
                <a:solidFill>
                  <a:schemeClr val="tx1"/>
                </a:solidFill>
              </a:rPr>
              <a:t> </a:t>
            </a:r>
            <a:r>
              <a:rPr lang="en-US" sz="2000" b="1" dirty="0" err="1" smtClean="0">
                <a:solidFill>
                  <a:schemeClr val="tx1"/>
                </a:solidFill>
              </a:rPr>
              <a:t>trúc</a:t>
            </a:r>
            <a:r>
              <a:rPr lang="en-US" sz="2000" b="1" dirty="0" smtClean="0">
                <a:solidFill>
                  <a:schemeClr val="tx1"/>
                </a:solidFill>
              </a:rPr>
              <a:t> </a:t>
            </a:r>
            <a:r>
              <a:rPr lang="en-US" sz="2000" b="1" dirty="0" err="1" smtClean="0">
                <a:solidFill>
                  <a:schemeClr val="tx1"/>
                </a:solidFill>
              </a:rPr>
              <a:t>chung</a:t>
            </a:r>
            <a:r>
              <a:rPr lang="en-US" sz="2000" b="1" dirty="0" smtClean="0">
                <a:solidFill>
                  <a:schemeClr val="tx1"/>
                </a:solidFill>
              </a:rPr>
              <a:t> </a:t>
            </a:r>
            <a:r>
              <a:rPr lang="en-US" sz="2000" b="1" dirty="0" err="1" smtClean="0">
                <a:solidFill>
                  <a:schemeClr val="tx1"/>
                </a:solidFill>
              </a:rPr>
              <a:t>của</a:t>
            </a:r>
            <a:r>
              <a:rPr lang="en-US" sz="2000" b="1" dirty="0" smtClean="0">
                <a:solidFill>
                  <a:schemeClr val="tx1"/>
                </a:solidFill>
              </a:rPr>
              <a:t> </a:t>
            </a:r>
            <a:r>
              <a:rPr lang="en-US" sz="2000" b="1" dirty="0" err="1" smtClean="0">
                <a:solidFill>
                  <a:schemeClr val="tx1"/>
                </a:solidFill>
              </a:rPr>
              <a:t>một</a:t>
            </a:r>
            <a:r>
              <a:rPr lang="en-US" sz="2000" b="1" dirty="0" smtClean="0">
                <a:solidFill>
                  <a:schemeClr val="tx1"/>
                </a:solidFill>
              </a:rPr>
              <a:t> project </a:t>
            </a:r>
            <a:r>
              <a:rPr lang="en-US" sz="2000" b="1" dirty="0" err="1" smtClean="0">
                <a:solidFill>
                  <a:schemeClr val="tx1"/>
                </a:solidFill>
              </a:rPr>
              <a:t>ReactJS</a:t>
            </a:r>
            <a:r>
              <a:rPr lang="en-US" sz="2000" b="1" dirty="0" smtClean="0">
                <a:solidFill>
                  <a:schemeClr val="tx1"/>
                </a:solidFill>
              </a:rPr>
              <a:t>:</a:t>
            </a:r>
          </a:p>
          <a:p>
            <a:pPr marL="288925" lvl="0" indent="0">
              <a:lnSpc>
                <a:spcPct val="150000"/>
              </a:lnSpc>
              <a:buClr>
                <a:schemeClr val="dk1"/>
              </a:buClr>
              <a:buSzPts val="1100"/>
            </a:pPr>
            <a:r>
              <a:rPr lang="en-US" dirty="0" err="1" smtClean="0">
                <a:solidFill>
                  <a:schemeClr val="tx1"/>
                </a:solidFill>
              </a:rPr>
              <a:t>Được</a:t>
            </a:r>
            <a:r>
              <a:rPr lang="en-US" dirty="0" smtClean="0">
                <a:solidFill>
                  <a:schemeClr val="tx1"/>
                </a:solidFill>
              </a:rPr>
              <a:t> </a:t>
            </a:r>
            <a:r>
              <a:rPr lang="en-US" dirty="0" err="1" smtClean="0">
                <a:solidFill>
                  <a:schemeClr val="tx1"/>
                </a:solidFill>
              </a:rPr>
              <a:t>cấu</a:t>
            </a:r>
            <a:r>
              <a:rPr lang="en-US" dirty="0" smtClean="0">
                <a:solidFill>
                  <a:schemeClr val="tx1"/>
                </a:solidFill>
              </a:rPr>
              <a:t> </a:t>
            </a:r>
            <a:r>
              <a:rPr lang="en-US" dirty="0" err="1" smtClean="0">
                <a:solidFill>
                  <a:schemeClr val="tx1"/>
                </a:solidFill>
              </a:rPr>
              <a:t>tạo</a:t>
            </a:r>
            <a:r>
              <a:rPr lang="en-US" dirty="0" smtClean="0">
                <a:solidFill>
                  <a:schemeClr val="tx1"/>
                </a:solidFill>
              </a:rPr>
              <a:t> </a:t>
            </a:r>
            <a:r>
              <a:rPr lang="en-US" dirty="0" err="1" smtClean="0">
                <a:solidFill>
                  <a:schemeClr val="tx1"/>
                </a:solidFill>
              </a:rPr>
              <a:t>bởi</a:t>
            </a:r>
            <a:r>
              <a:rPr lang="en-US" dirty="0" smtClean="0">
                <a:solidFill>
                  <a:schemeClr val="tx1"/>
                </a:solidFill>
              </a:rPr>
              <a:t> </a:t>
            </a:r>
            <a:r>
              <a:rPr lang="en-US" dirty="0" err="1" smtClean="0">
                <a:solidFill>
                  <a:schemeClr val="tx1"/>
                </a:solidFill>
              </a:rPr>
              <a:t>nhiều</a:t>
            </a:r>
            <a:r>
              <a:rPr lang="en-US" dirty="0" smtClean="0">
                <a:solidFill>
                  <a:schemeClr val="tx1"/>
                </a:solidFill>
              </a:rPr>
              <a:t> components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liên</a:t>
            </a:r>
            <a:r>
              <a:rPr lang="en-US" dirty="0" smtClean="0">
                <a:solidFill>
                  <a:schemeClr val="tx1"/>
                </a:solidFill>
              </a:rPr>
              <a:t> </a:t>
            </a:r>
            <a:r>
              <a:rPr lang="en-US" dirty="0" err="1" smtClean="0">
                <a:solidFill>
                  <a:schemeClr val="tx1"/>
                </a:solidFill>
              </a:rPr>
              <a:t>kết</a:t>
            </a:r>
            <a:r>
              <a:rPr lang="en-US" dirty="0" smtClean="0">
                <a:solidFill>
                  <a:schemeClr val="tx1"/>
                </a:solidFill>
              </a:rPr>
              <a:t> </a:t>
            </a:r>
            <a:r>
              <a:rPr lang="en-US" dirty="0" err="1" smtClean="0">
                <a:solidFill>
                  <a:schemeClr val="tx1"/>
                </a:solidFill>
              </a:rPr>
              <a:t>với</a:t>
            </a:r>
            <a:r>
              <a:rPr lang="en-US" dirty="0" smtClean="0">
                <a:solidFill>
                  <a:schemeClr val="tx1"/>
                </a:solidFill>
              </a:rPr>
              <a:t> </a:t>
            </a:r>
            <a:r>
              <a:rPr lang="en-US" dirty="0" err="1" smtClean="0">
                <a:solidFill>
                  <a:schemeClr val="tx1"/>
                </a:solidFill>
              </a:rPr>
              <a:t>nhau</a:t>
            </a:r>
            <a:r>
              <a:rPr lang="en-US" dirty="0" smtClean="0">
                <a:solidFill>
                  <a:schemeClr val="tx1"/>
                </a:solidFill>
              </a:rPr>
              <a:t> :</a:t>
            </a:r>
          </a:p>
          <a:p>
            <a:pPr marL="574675" lvl="0" indent="-285750">
              <a:buClr>
                <a:schemeClr val="dk1"/>
              </a:buClr>
              <a:buSzPts val="1100"/>
              <a:buFont typeface="Wingdings" panose="05000000000000000000" pitchFamily="2" charset="2"/>
              <a:buChar char="Ø"/>
            </a:pPr>
            <a:endParaRPr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368" y="1582239"/>
            <a:ext cx="5729766" cy="3279377"/>
          </a:xfrm>
          <a:prstGeom prst="rect">
            <a:avLst/>
          </a:prstGeom>
        </p:spPr>
      </p:pic>
    </p:spTree>
    <p:extLst>
      <p:ext uri="{BB962C8B-B14F-4D97-AF65-F5344CB8AC3E}">
        <p14:creationId xmlns:p14="http://schemas.microsoft.com/office/powerpoint/2010/main" val="30174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tx1"/>
                </a:solidFill>
              </a:rPr>
              <a:t>1.2 </a:t>
            </a:r>
            <a:r>
              <a:rPr lang="en-US" sz="2000" b="1" dirty="0" err="1" smtClean="0">
                <a:solidFill>
                  <a:schemeClr val="tx1"/>
                </a:solidFill>
              </a:rPr>
              <a:t>Cấu</a:t>
            </a:r>
            <a:r>
              <a:rPr lang="en-US" sz="2000" b="1" dirty="0" smtClean="0">
                <a:solidFill>
                  <a:schemeClr val="tx1"/>
                </a:solidFill>
              </a:rPr>
              <a:t> </a:t>
            </a:r>
            <a:r>
              <a:rPr lang="en-US" sz="2000" b="1" dirty="0" err="1" smtClean="0">
                <a:solidFill>
                  <a:schemeClr val="tx1"/>
                </a:solidFill>
              </a:rPr>
              <a:t>trúc</a:t>
            </a:r>
            <a:r>
              <a:rPr lang="en-US" sz="2000" b="1" dirty="0" smtClean="0">
                <a:solidFill>
                  <a:schemeClr val="tx1"/>
                </a:solidFill>
              </a:rPr>
              <a:t> </a:t>
            </a:r>
            <a:r>
              <a:rPr lang="en-US" sz="2000" b="1" dirty="0" err="1" smtClean="0">
                <a:solidFill>
                  <a:schemeClr val="tx1"/>
                </a:solidFill>
              </a:rPr>
              <a:t>chung</a:t>
            </a:r>
            <a:r>
              <a:rPr lang="en-US" sz="2000" b="1" dirty="0" smtClean="0">
                <a:solidFill>
                  <a:schemeClr val="tx1"/>
                </a:solidFill>
              </a:rPr>
              <a:t> </a:t>
            </a:r>
            <a:r>
              <a:rPr lang="en-US" sz="2000" b="1" dirty="0" err="1" smtClean="0">
                <a:solidFill>
                  <a:schemeClr val="tx1"/>
                </a:solidFill>
              </a:rPr>
              <a:t>của</a:t>
            </a:r>
            <a:r>
              <a:rPr lang="en-US" sz="2000" b="1" dirty="0" smtClean="0">
                <a:solidFill>
                  <a:schemeClr val="tx1"/>
                </a:solidFill>
              </a:rPr>
              <a:t> </a:t>
            </a:r>
            <a:r>
              <a:rPr lang="en-US" sz="2000" b="1" dirty="0" err="1" smtClean="0">
                <a:solidFill>
                  <a:schemeClr val="tx1"/>
                </a:solidFill>
              </a:rPr>
              <a:t>một</a:t>
            </a:r>
            <a:r>
              <a:rPr lang="en-US" sz="2000" b="1" dirty="0" smtClean="0">
                <a:solidFill>
                  <a:schemeClr val="tx1"/>
                </a:solidFill>
              </a:rPr>
              <a:t> project </a:t>
            </a:r>
            <a:r>
              <a:rPr lang="en-US" sz="2000" b="1" dirty="0" err="1" smtClean="0">
                <a:solidFill>
                  <a:schemeClr val="tx1"/>
                </a:solidFill>
              </a:rPr>
              <a:t>ReactJS</a:t>
            </a:r>
            <a:r>
              <a:rPr lang="en-US" sz="2000" b="1" dirty="0" smtClean="0">
                <a:solidFill>
                  <a:schemeClr val="tx1"/>
                </a:solidFill>
              </a:rPr>
              <a:t>:</a:t>
            </a:r>
          </a:p>
          <a:p>
            <a:pPr marL="288925" lvl="0" indent="0">
              <a:buClr>
                <a:schemeClr val="dk1"/>
              </a:buClr>
              <a:buSzPts val="1100"/>
            </a:pPr>
            <a:r>
              <a:rPr lang="en-US" sz="1600" dirty="0" err="1" smtClean="0">
                <a:solidFill>
                  <a:schemeClr val="tx1"/>
                </a:solidFill>
              </a:rPr>
              <a:t>Trong</a:t>
            </a:r>
            <a:r>
              <a:rPr lang="en-US" sz="1600" dirty="0" smtClean="0">
                <a:solidFill>
                  <a:schemeClr val="tx1"/>
                </a:solidFill>
              </a:rPr>
              <a:t> </a:t>
            </a:r>
            <a:r>
              <a:rPr lang="en-US" sz="1600" dirty="0" err="1" smtClean="0">
                <a:solidFill>
                  <a:schemeClr val="tx1"/>
                </a:solidFill>
              </a:rPr>
              <a:t>mã</a:t>
            </a:r>
            <a:r>
              <a:rPr lang="en-US" sz="1600" dirty="0" smtClean="0">
                <a:solidFill>
                  <a:schemeClr val="tx1"/>
                </a:solidFill>
              </a:rPr>
              <a:t> </a:t>
            </a:r>
            <a:r>
              <a:rPr lang="en-US" sz="1600" dirty="0" err="1" smtClean="0">
                <a:solidFill>
                  <a:schemeClr val="tx1"/>
                </a:solidFill>
              </a:rPr>
              <a:t>nguồn</a:t>
            </a:r>
            <a:r>
              <a:rPr lang="en-US" sz="1600" dirty="0" smtClean="0">
                <a:solidFill>
                  <a:schemeClr val="tx1"/>
                </a:solidFill>
              </a:rPr>
              <a:t> : </a:t>
            </a:r>
          </a:p>
          <a:p>
            <a:pPr marL="574675" lvl="0" indent="-285750">
              <a:buClr>
                <a:schemeClr val="dk1"/>
              </a:buClr>
              <a:buSzPts val="1100"/>
              <a:buFont typeface="Wingdings" panose="05000000000000000000" pitchFamily="2" charset="2"/>
              <a:buChar char="Ø"/>
            </a:pPr>
            <a:endParaRPr lang="en-US" dirty="0">
              <a:solidFill>
                <a:schemeClr val="tx1"/>
              </a:solidFill>
            </a:endParaRPr>
          </a:p>
          <a:p>
            <a:pPr marL="2227263" lvl="0" indent="227013">
              <a:lnSpc>
                <a:spcPct val="150000"/>
              </a:lnSpc>
              <a:buClr>
                <a:schemeClr val="dk1"/>
              </a:buClr>
              <a:buSzPts val="1100"/>
              <a:buFont typeface="Wingdings" panose="05000000000000000000" pitchFamily="2" charset="2"/>
              <a:buChar char="Ø"/>
            </a:pPr>
            <a:r>
              <a:rPr lang="en-US" sz="1600" dirty="0" smtClean="0">
                <a:solidFill>
                  <a:schemeClr val="tx1"/>
                </a:solidFill>
              </a:rPr>
              <a:t>Index.html : </a:t>
            </a:r>
            <a:r>
              <a:rPr lang="en-US" sz="1600" dirty="0" err="1" smtClean="0">
                <a:solidFill>
                  <a:schemeClr val="tx1"/>
                </a:solidFill>
              </a:rPr>
              <a:t>là</a:t>
            </a:r>
            <a:r>
              <a:rPr lang="en-US" sz="1600" dirty="0" smtClean="0">
                <a:solidFill>
                  <a:schemeClr val="tx1"/>
                </a:solidFill>
              </a:rPr>
              <a:t> </a:t>
            </a:r>
            <a:r>
              <a:rPr lang="en-US" sz="1600" dirty="0" err="1" smtClean="0">
                <a:solidFill>
                  <a:schemeClr val="tx1"/>
                </a:solidFill>
              </a:rPr>
              <a:t>trang</a:t>
            </a:r>
            <a:r>
              <a:rPr lang="en-US" sz="1600" dirty="0" smtClean="0">
                <a:solidFill>
                  <a:schemeClr val="tx1"/>
                </a:solidFill>
              </a:rPr>
              <a:t> html </a:t>
            </a:r>
            <a:r>
              <a:rPr lang="en-US" sz="1600" dirty="0" err="1" smtClean="0">
                <a:solidFill>
                  <a:schemeClr val="tx1"/>
                </a:solidFill>
              </a:rPr>
              <a:t>chính</a:t>
            </a:r>
            <a:r>
              <a:rPr lang="en-US" sz="1600" dirty="0" smtClean="0">
                <a:solidFill>
                  <a:schemeClr val="tx1"/>
                </a:solidFill>
              </a:rPr>
              <a:t> </a:t>
            </a:r>
            <a:r>
              <a:rPr lang="en-US" sz="1600" dirty="0" err="1" smtClean="0">
                <a:solidFill>
                  <a:schemeClr val="tx1"/>
                </a:solidFill>
              </a:rPr>
              <a:t>để</a:t>
            </a:r>
            <a:r>
              <a:rPr lang="en-US" sz="1600" dirty="0" smtClean="0">
                <a:solidFill>
                  <a:schemeClr val="tx1"/>
                </a:solidFill>
              </a:rPr>
              <a:t> </a:t>
            </a:r>
            <a:r>
              <a:rPr lang="en-US" sz="1600" dirty="0" err="1" smtClean="0">
                <a:solidFill>
                  <a:schemeClr val="tx1"/>
                </a:solidFill>
              </a:rPr>
              <a:t>hiển</a:t>
            </a:r>
            <a:r>
              <a:rPr lang="en-US" sz="1600" dirty="0" smtClean="0">
                <a:solidFill>
                  <a:schemeClr val="tx1"/>
                </a:solidFill>
              </a:rPr>
              <a:t> </a:t>
            </a:r>
            <a:r>
              <a:rPr lang="en-US" sz="1600" dirty="0" err="1" smtClean="0">
                <a:solidFill>
                  <a:schemeClr val="tx1"/>
                </a:solidFill>
              </a:rPr>
              <a:t>thị</a:t>
            </a:r>
            <a:r>
              <a:rPr lang="en-US" sz="1600" dirty="0" smtClean="0">
                <a:solidFill>
                  <a:schemeClr val="tx1"/>
                </a:solidFill>
              </a:rPr>
              <a:t> </a:t>
            </a:r>
            <a:r>
              <a:rPr lang="en-US" sz="1600" dirty="0" err="1" smtClean="0">
                <a:solidFill>
                  <a:schemeClr val="tx1"/>
                </a:solidFill>
              </a:rPr>
              <a:t>lên</a:t>
            </a:r>
            <a:r>
              <a:rPr lang="en-US" sz="1600" dirty="0" smtClean="0">
                <a:solidFill>
                  <a:schemeClr val="tx1"/>
                </a:solidFill>
              </a:rPr>
              <a:t> </a:t>
            </a:r>
            <a:r>
              <a:rPr lang="en-US" sz="1600" dirty="0" err="1" smtClean="0">
                <a:solidFill>
                  <a:schemeClr val="tx1"/>
                </a:solidFill>
              </a:rPr>
              <a:t>trình</a:t>
            </a:r>
            <a:r>
              <a:rPr lang="en-US" sz="1600" dirty="0" smtClean="0">
                <a:solidFill>
                  <a:schemeClr val="tx1"/>
                </a:solidFill>
              </a:rPr>
              <a:t> </a:t>
            </a:r>
            <a:r>
              <a:rPr lang="en-US" sz="1600" dirty="0" err="1" smtClean="0">
                <a:solidFill>
                  <a:schemeClr val="tx1"/>
                </a:solidFill>
              </a:rPr>
              <a:t>duyệt</a:t>
            </a:r>
            <a:endParaRPr lang="en-US" sz="1600" dirty="0" smtClean="0">
              <a:solidFill>
                <a:schemeClr val="tx1"/>
              </a:solidFill>
            </a:endParaRPr>
          </a:p>
          <a:p>
            <a:pPr marL="2227263" lvl="0" indent="227013">
              <a:lnSpc>
                <a:spcPct val="150000"/>
              </a:lnSpc>
              <a:buClr>
                <a:schemeClr val="dk1"/>
              </a:buClr>
              <a:buSzPts val="1100"/>
              <a:buFont typeface="Wingdings" panose="05000000000000000000" pitchFamily="2" charset="2"/>
              <a:buChar char="Ø"/>
            </a:pPr>
            <a:r>
              <a:rPr lang="en-US" sz="1600" dirty="0" smtClean="0">
                <a:solidFill>
                  <a:schemeClr val="tx1"/>
                </a:solidFill>
              </a:rPr>
              <a:t>Index.js : </a:t>
            </a:r>
            <a:r>
              <a:rPr lang="en-US" sz="1600" dirty="0" err="1" smtClean="0">
                <a:solidFill>
                  <a:schemeClr val="tx1"/>
                </a:solidFill>
              </a:rPr>
              <a:t>lưu</a:t>
            </a:r>
            <a:r>
              <a:rPr lang="en-US" sz="1600" dirty="0" smtClean="0">
                <a:solidFill>
                  <a:schemeClr val="tx1"/>
                </a:solidFill>
              </a:rPr>
              <a:t> </a:t>
            </a:r>
            <a:r>
              <a:rPr lang="en-US" sz="1600" dirty="0" err="1" smtClean="0">
                <a:solidFill>
                  <a:schemeClr val="tx1"/>
                </a:solidFill>
              </a:rPr>
              <a:t>trữ</a:t>
            </a:r>
            <a:r>
              <a:rPr lang="en-US" sz="1600" dirty="0" smtClean="0">
                <a:solidFill>
                  <a:schemeClr val="tx1"/>
                </a:solidFill>
              </a:rPr>
              <a:t> </a:t>
            </a:r>
            <a:r>
              <a:rPr lang="en-US" sz="1600" dirty="0" err="1" smtClean="0">
                <a:solidFill>
                  <a:schemeClr val="tx1"/>
                </a:solidFill>
              </a:rPr>
              <a:t>trực</a:t>
            </a:r>
            <a:r>
              <a:rPr lang="en-US" sz="1600" dirty="0" smtClean="0">
                <a:solidFill>
                  <a:schemeClr val="tx1"/>
                </a:solidFill>
              </a:rPr>
              <a:t> </a:t>
            </a:r>
            <a:r>
              <a:rPr lang="en-US" sz="1600" dirty="0" err="1" smtClean="0">
                <a:solidFill>
                  <a:schemeClr val="tx1"/>
                </a:solidFill>
              </a:rPr>
              <a:t>tiếp</a:t>
            </a:r>
            <a:r>
              <a:rPr lang="en-US" sz="1600" dirty="0" smtClean="0">
                <a:solidFill>
                  <a:schemeClr val="tx1"/>
                </a:solidFill>
              </a:rPr>
              <a:t> component </a:t>
            </a:r>
            <a:r>
              <a:rPr lang="en-US" sz="1600" dirty="0" err="1" smtClean="0">
                <a:solidFill>
                  <a:schemeClr val="tx1"/>
                </a:solidFill>
              </a:rPr>
              <a:t>chính</a:t>
            </a:r>
            <a:r>
              <a:rPr lang="en-US" sz="1600" dirty="0" smtClean="0">
                <a:solidFill>
                  <a:schemeClr val="tx1"/>
                </a:solidFill>
              </a:rPr>
              <a:t> </a:t>
            </a:r>
            <a:r>
              <a:rPr lang="en-US" sz="1600" dirty="0" err="1" smtClean="0">
                <a:solidFill>
                  <a:schemeClr val="tx1"/>
                </a:solidFill>
              </a:rPr>
              <a:t>được</a:t>
            </a:r>
            <a:r>
              <a:rPr lang="en-US" sz="1600" dirty="0" smtClean="0">
                <a:solidFill>
                  <a:schemeClr val="tx1"/>
                </a:solidFill>
              </a:rPr>
              <a:t> </a:t>
            </a:r>
            <a:r>
              <a:rPr lang="en-US" sz="1600" dirty="0" err="1" smtClean="0">
                <a:solidFill>
                  <a:schemeClr val="tx1"/>
                </a:solidFill>
              </a:rPr>
              <a:t>gọi</a:t>
            </a:r>
            <a:endParaRPr lang="en-US" sz="1600" dirty="0" smtClean="0">
              <a:solidFill>
                <a:schemeClr val="tx1"/>
              </a:solidFill>
            </a:endParaRPr>
          </a:p>
          <a:p>
            <a:pPr marL="2227263" lvl="0" indent="227013">
              <a:lnSpc>
                <a:spcPct val="150000"/>
              </a:lnSpc>
              <a:buClr>
                <a:schemeClr val="dk1"/>
              </a:buClr>
              <a:buSzPts val="1100"/>
              <a:buFont typeface="Wingdings" panose="05000000000000000000" pitchFamily="2" charset="2"/>
              <a:buChar char="Ø"/>
            </a:pPr>
            <a:r>
              <a:rPr lang="en-US" sz="1600" dirty="0" err="1" smtClean="0">
                <a:solidFill>
                  <a:schemeClr val="tx1"/>
                </a:solidFill>
              </a:rPr>
              <a:t>Tại</a:t>
            </a:r>
            <a:r>
              <a:rPr lang="en-US" sz="1600" dirty="0" smtClean="0">
                <a:solidFill>
                  <a:schemeClr val="tx1"/>
                </a:solidFill>
              </a:rPr>
              <a:t> </a:t>
            </a:r>
            <a:r>
              <a:rPr lang="en-US" sz="1600" dirty="0" err="1" smtClean="0">
                <a:solidFill>
                  <a:schemeClr val="tx1"/>
                </a:solidFill>
              </a:rPr>
              <a:t>thu</a:t>
            </a:r>
            <a:r>
              <a:rPr lang="en-US" sz="1600" dirty="0" smtClean="0">
                <a:solidFill>
                  <a:schemeClr val="tx1"/>
                </a:solidFill>
              </a:rPr>
              <a:t> </a:t>
            </a:r>
            <a:r>
              <a:rPr lang="en-US" sz="1600" dirty="0" err="1" smtClean="0">
                <a:solidFill>
                  <a:schemeClr val="tx1"/>
                </a:solidFill>
              </a:rPr>
              <a:t>mục</a:t>
            </a:r>
            <a:r>
              <a:rPr lang="en-US" sz="1600" dirty="0" smtClean="0">
                <a:solidFill>
                  <a:schemeClr val="tx1"/>
                </a:solidFill>
              </a:rPr>
              <a:t> </a:t>
            </a:r>
            <a:r>
              <a:rPr lang="en-US" sz="1600" dirty="0" err="1" smtClean="0">
                <a:solidFill>
                  <a:schemeClr val="tx1"/>
                </a:solidFill>
              </a:rPr>
              <a:t>src</a:t>
            </a:r>
            <a:r>
              <a:rPr lang="en-US" sz="1600" dirty="0" smtClean="0">
                <a:solidFill>
                  <a:schemeClr val="tx1"/>
                </a:solidFill>
              </a:rPr>
              <a:t> : </a:t>
            </a:r>
          </a:p>
          <a:p>
            <a:pPr marL="2970213" lvl="1" indent="-285750">
              <a:lnSpc>
                <a:spcPct val="150000"/>
              </a:lnSpc>
              <a:buClr>
                <a:schemeClr val="dk1"/>
              </a:buClr>
              <a:buSzPts val="1100"/>
              <a:buFont typeface="Arial" panose="020B0604020202020204" pitchFamily="34" charset="0"/>
              <a:buChar char="•"/>
            </a:pPr>
            <a:r>
              <a:rPr lang="en-US" dirty="0" smtClean="0">
                <a:solidFill>
                  <a:schemeClr val="tx1"/>
                </a:solidFill>
              </a:rPr>
              <a:t>App.js : </a:t>
            </a:r>
            <a:r>
              <a:rPr lang="en-US" dirty="0" err="1" smtClean="0">
                <a:solidFill>
                  <a:schemeClr val="tx1"/>
                </a:solidFill>
              </a:rPr>
              <a:t>là</a:t>
            </a:r>
            <a:r>
              <a:rPr lang="en-US" dirty="0" smtClean="0">
                <a:solidFill>
                  <a:schemeClr val="tx1"/>
                </a:solidFill>
              </a:rPr>
              <a:t> component </a:t>
            </a:r>
            <a:r>
              <a:rPr lang="en-US" dirty="0" err="1" smtClean="0">
                <a:solidFill>
                  <a:schemeClr val="tx1"/>
                </a:solidFill>
              </a:rPr>
              <a:t>chính</a:t>
            </a:r>
            <a:r>
              <a:rPr lang="en-US" dirty="0" smtClean="0">
                <a:solidFill>
                  <a:schemeClr val="tx1"/>
                </a:solidFill>
              </a:rPr>
              <a:t> , </a:t>
            </a:r>
            <a:r>
              <a:rPr lang="en-US" dirty="0" err="1" smtClean="0">
                <a:solidFill>
                  <a:schemeClr val="tx1"/>
                </a:solidFill>
              </a:rPr>
              <a:t>liên</a:t>
            </a:r>
            <a:r>
              <a:rPr lang="en-US" dirty="0" smtClean="0">
                <a:solidFill>
                  <a:schemeClr val="tx1"/>
                </a:solidFill>
              </a:rPr>
              <a:t> </a:t>
            </a:r>
            <a:r>
              <a:rPr lang="en-US" dirty="0" err="1" smtClean="0">
                <a:solidFill>
                  <a:schemeClr val="tx1"/>
                </a:solidFill>
              </a:rPr>
              <a:t>kết</a:t>
            </a:r>
            <a:r>
              <a:rPr lang="en-US" dirty="0" smtClean="0">
                <a:solidFill>
                  <a:schemeClr val="tx1"/>
                </a:solidFill>
              </a:rPr>
              <a:t> </a:t>
            </a:r>
            <a:r>
              <a:rPr lang="en-US" dirty="0" err="1" smtClean="0">
                <a:solidFill>
                  <a:schemeClr val="tx1"/>
                </a:solidFill>
              </a:rPr>
              <a:t>với</a:t>
            </a:r>
            <a:r>
              <a:rPr lang="en-US" dirty="0" smtClean="0">
                <a:solidFill>
                  <a:schemeClr val="tx1"/>
                </a:solidFill>
              </a:rPr>
              <a:t> index.js</a:t>
            </a:r>
          </a:p>
          <a:p>
            <a:pPr marL="2970213" lvl="1" indent="-285750">
              <a:lnSpc>
                <a:spcPct val="150000"/>
              </a:lnSpc>
              <a:buClr>
                <a:schemeClr val="dk1"/>
              </a:buClr>
              <a:buSzPts val="1100"/>
              <a:buFont typeface="Arial" panose="020B0604020202020204" pitchFamily="34" charset="0"/>
              <a:buChar char="•"/>
            </a:pPr>
            <a:r>
              <a:rPr lang="en-US" dirty="0" smtClean="0">
                <a:solidFill>
                  <a:schemeClr val="tx1"/>
                </a:solidFill>
              </a:rPr>
              <a:t>App.css : </a:t>
            </a:r>
            <a:r>
              <a:rPr lang="en-US" dirty="0" err="1" smtClean="0">
                <a:solidFill>
                  <a:schemeClr val="tx1"/>
                </a:solidFill>
              </a:rPr>
              <a:t>định</a:t>
            </a:r>
            <a:r>
              <a:rPr lang="en-US" dirty="0" smtClean="0">
                <a:solidFill>
                  <a:schemeClr val="tx1"/>
                </a:solidFill>
              </a:rPr>
              <a:t> </a:t>
            </a:r>
            <a:r>
              <a:rPr lang="en-US" dirty="0" err="1" smtClean="0">
                <a:solidFill>
                  <a:schemeClr val="tx1"/>
                </a:solidFill>
              </a:rPr>
              <a:t>nghĩa</a:t>
            </a:r>
            <a:r>
              <a:rPr lang="en-US" dirty="0" smtClean="0">
                <a:solidFill>
                  <a:schemeClr val="tx1"/>
                </a:solidFill>
              </a:rPr>
              <a:t> </a:t>
            </a:r>
            <a:r>
              <a:rPr lang="en-US" dirty="0" err="1" smtClean="0">
                <a:solidFill>
                  <a:schemeClr val="tx1"/>
                </a:solidFill>
              </a:rPr>
              <a:t>css</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phần</a:t>
            </a:r>
            <a:r>
              <a:rPr lang="en-US" dirty="0" smtClean="0">
                <a:solidFill>
                  <a:schemeClr val="tx1"/>
                </a:solidFill>
              </a:rPr>
              <a:t> </a:t>
            </a:r>
            <a:r>
              <a:rPr lang="en-US" dirty="0" err="1" smtClean="0">
                <a:solidFill>
                  <a:schemeClr val="tx1"/>
                </a:solidFill>
              </a:rPr>
              <a:t>tử</a:t>
            </a:r>
            <a:r>
              <a:rPr lang="en-US" dirty="0" smtClean="0">
                <a:solidFill>
                  <a:schemeClr val="tx1"/>
                </a:solidFill>
              </a:rPr>
              <a:t> &lt;element&gt;</a:t>
            </a:r>
            <a:endParaRPr lang="en-US" dirty="0">
              <a:solidFill>
                <a:schemeClr val="tx1"/>
              </a:solidFill>
            </a:endParaRPr>
          </a:p>
          <a:p>
            <a:pPr marL="2227263" lvl="1" indent="227013">
              <a:lnSpc>
                <a:spcPct val="150000"/>
              </a:lnSpc>
              <a:buClr>
                <a:schemeClr val="dk1"/>
              </a:buClr>
              <a:buSzPts val="1100"/>
              <a:buFont typeface="Wingdings" panose="05000000000000000000" pitchFamily="2" charset="2"/>
              <a:buChar char="Ø"/>
            </a:pPr>
            <a:r>
              <a:rPr lang="en-US" dirty="0" err="1" smtClean="0">
                <a:solidFill>
                  <a:schemeClr val="tx1"/>
                </a:solidFill>
              </a:rPr>
              <a:t>Còn</a:t>
            </a:r>
            <a:r>
              <a:rPr lang="en-US" dirty="0" smtClean="0">
                <a:solidFill>
                  <a:schemeClr val="tx1"/>
                </a:solidFill>
              </a:rPr>
              <a:t> </a:t>
            </a:r>
            <a:r>
              <a:rPr lang="en-US" dirty="0" err="1" smtClean="0">
                <a:solidFill>
                  <a:schemeClr val="tx1"/>
                </a:solidFill>
              </a:rPr>
              <a:t>những</a:t>
            </a:r>
            <a:r>
              <a:rPr lang="en-US" dirty="0" smtClean="0">
                <a:solidFill>
                  <a:schemeClr val="tx1"/>
                </a:solidFill>
              </a:rPr>
              <a:t> file </a:t>
            </a:r>
            <a:r>
              <a:rPr lang="en-US" dirty="0" err="1" smtClean="0">
                <a:solidFill>
                  <a:schemeClr val="tx1"/>
                </a:solidFill>
              </a:rPr>
              <a:t>khác</a:t>
            </a:r>
            <a:r>
              <a:rPr lang="en-US" dirty="0" smtClean="0">
                <a:solidFill>
                  <a:schemeClr val="tx1"/>
                </a:solidFill>
              </a:rPr>
              <a:t> </a:t>
            </a:r>
            <a:r>
              <a:rPr lang="en-US" dirty="0" err="1" smtClean="0">
                <a:solidFill>
                  <a:schemeClr val="tx1"/>
                </a:solidFill>
              </a:rPr>
              <a:t>là</a:t>
            </a:r>
            <a:r>
              <a:rPr lang="en-US" dirty="0" smtClean="0">
                <a:solidFill>
                  <a:schemeClr val="tx1"/>
                </a:solidFill>
              </a:rPr>
              <a:t> file </a:t>
            </a:r>
            <a:r>
              <a:rPr lang="en-US" dirty="0" err="1" smtClean="0">
                <a:solidFill>
                  <a:schemeClr val="tx1"/>
                </a:solidFill>
              </a:rPr>
              <a:t>hệ</a:t>
            </a:r>
            <a:r>
              <a:rPr lang="en-US" dirty="0" smtClean="0">
                <a:solidFill>
                  <a:schemeClr val="tx1"/>
                </a:solidFill>
              </a:rPr>
              <a:t> </a:t>
            </a:r>
            <a:r>
              <a:rPr lang="en-US" dirty="0" err="1" smtClean="0">
                <a:solidFill>
                  <a:schemeClr val="tx1"/>
                </a:solidFill>
              </a:rPr>
              <a:t>thống</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ReactJS</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sinh</a:t>
            </a:r>
            <a:r>
              <a:rPr lang="en-US" dirty="0" smtClean="0">
                <a:solidFill>
                  <a:schemeClr val="tx1"/>
                </a:solidFill>
              </a:rPr>
              <a:t> </a:t>
            </a:r>
            <a:r>
              <a:rPr lang="en-US" dirty="0" err="1" smtClean="0">
                <a:solidFill>
                  <a:schemeClr val="tx1"/>
                </a:solidFill>
              </a:rPr>
              <a:t>ra</a:t>
            </a:r>
            <a:r>
              <a:rPr lang="en-US" dirty="0" smtClean="0">
                <a:solidFill>
                  <a:schemeClr val="tx1"/>
                </a:solidFill>
              </a:rPr>
              <a:t> </a:t>
            </a:r>
            <a:r>
              <a:rPr lang="en-US" dirty="0" err="1" smtClean="0">
                <a:solidFill>
                  <a:schemeClr val="tx1"/>
                </a:solidFill>
              </a:rPr>
              <a:t>trong</a:t>
            </a:r>
            <a:r>
              <a:rPr lang="en-US" dirty="0" smtClean="0">
                <a:solidFill>
                  <a:schemeClr val="tx1"/>
                </a:solidFill>
              </a:rPr>
              <a:t> </a:t>
            </a:r>
            <a:r>
              <a:rPr lang="en-US" dirty="0" err="1" smtClean="0">
                <a:solidFill>
                  <a:schemeClr val="tx1"/>
                </a:solidFill>
              </a:rPr>
              <a:t>quá</a:t>
            </a:r>
            <a:r>
              <a:rPr lang="en-US" dirty="0" smtClean="0">
                <a:solidFill>
                  <a:schemeClr val="tx1"/>
                </a:solidFill>
              </a:rPr>
              <a:t> </a:t>
            </a:r>
            <a:r>
              <a:rPr lang="en-US" dirty="0" err="1" smtClean="0">
                <a:solidFill>
                  <a:schemeClr val="tx1"/>
                </a:solidFill>
              </a:rPr>
              <a:t>trình</a:t>
            </a:r>
            <a:r>
              <a:rPr lang="en-US" dirty="0" smtClean="0">
                <a:solidFill>
                  <a:schemeClr val="tx1"/>
                </a:solidFill>
              </a:rPr>
              <a:t> </a:t>
            </a:r>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 </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1210031" y="1477929"/>
            <a:ext cx="1292535" cy="3442948"/>
          </a:xfrm>
          <a:prstGeom prst="rect">
            <a:avLst/>
          </a:prstGeom>
        </p:spPr>
      </p:pic>
    </p:spTree>
    <p:extLst>
      <p:ext uri="{BB962C8B-B14F-4D97-AF65-F5344CB8AC3E}">
        <p14:creationId xmlns:p14="http://schemas.microsoft.com/office/powerpoint/2010/main" val="26145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tx1"/>
                </a:solidFill>
                <a:latin typeface="Roboto" panose="020B0604020202020204" charset="0"/>
                <a:ea typeface="Roboto" panose="020B0604020202020204" charset="0"/>
              </a:rPr>
              <a:t>PHÁT TRIỂN PHẦN MỀM HƯỚNG FRAMEWORK</a:t>
            </a:r>
            <a:endParaRPr lang="vi-VN" sz="2400" dirty="0">
              <a:solidFill>
                <a:schemeClr val="tx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tx1"/>
                </a:solidFill>
              </a:rPr>
              <a:t>1.2 </a:t>
            </a:r>
            <a:r>
              <a:rPr lang="en-US" sz="2000" b="1" dirty="0" err="1" smtClean="0">
                <a:solidFill>
                  <a:schemeClr val="tx1"/>
                </a:solidFill>
              </a:rPr>
              <a:t>Cấu</a:t>
            </a:r>
            <a:r>
              <a:rPr lang="en-US" sz="2000" b="1" dirty="0" smtClean="0">
                <a:solidFill>
                  <a:schemeClr val="tx1"/>
                </a:solidFill>
              </a:rPr>
              <a:t> </a:t>
            </a:r>
            <a:r>
              <a:rPr lang="en-US" sz="2000" b="1" dirty="0" err="1" smtClean="0">
                <a:solidFill>
                  <a:schemeClr val="tx1"/>
                </a:solidFill>
              </a:rPr>
              <a:t>trúc</a:t>
            </a:r>
            <a:r>
              <a:rPr lang="en-US" sz="2000" b="1" dirty="0" smtClean="0">
                <a:solidFill>
                  <a:schemeClr val="tx1"/>
                </a:solidFill>
              </a:rPr>
              <a:t> </a:t>
            </a:r>
            <a:r>
              <a:rPr lang="en-US" sz="2000" b="1" dirty="0" err="1" smtClean="0">
                <a:solidFill>
                  <a:schemeClr val="tx1"/>
                </a:solidFill>
              </a:rPr>
              <a:t>chung</a:t>
            </a:r>
            <a:r>
              <a:rPr lang="en-US" sz="2000" b="1" dirty="0" smtClean="0">
                <a:solidFill>
                  <a:schemeClr val="tx1"/>
                </a:solidFill>
              </a:rPr>
              <a:t> </a:t>
            </a:r>
            <a:r>
              <a:rPr lang="en-US" sz="2000" b="1" dirty="0" err="1" smtClean="0">
                <a:solidFill>
                  <a:schemeClr val="tx1"/>
                </a:solidFill>
              </a:rPr>
              <a:t>của</a:t>
            </a:r>
            <a:r>
              <a:rPr lang="en-US" sz="2000" b="1" dirty="0" smtClean="0">
                <a:solidFill>
                  <a:schemeClr val="tx1"/>
                </a:solidFill>
              </a:rPr>
              <a:t> </a:t>
            </a:r>
            <a:r>
              <a:rPr lang="en-US" sz="2000" b="1" dirty="0" err="1" smtClean="0">
                <a:solidFill>
                  <a:schemeClr val="tx1"/>
                </a:solidFill>
              </a:rPr>
              <a:t>một</a:t>
            </a:r>
            <a:r>
              <a:rPr lang="en-US" sz="2000" b="1" dirty="0" smtClean="0">
                <a:solidFill>
                  <a:schemeClr val="tx1"/>
                </a:solidFill>
              </a:rPr>
              <a:t> project </a:t>
            </a:r>
            <a:r>
              <a:rPr lang="en-US" sz="2000" b="1" dirty="0" err="1" smtClean="0">
                <a:solidFill>
                  <a:schemeClr val="tx1"/>
                </a:solidFill>
              </a:rPr>
              <a:t>ReactJS</a:t>
            </a:r>
            <a:r>
              <a:rPr lang="en-US" sz="2000" b="1" dirty="0" smtClean="0">
                <a:solidFill>
                  <a:schemeClr val="tx1"/>
                </a:solidFill>
              </a:rPr>
              <a:t>:</a:t>
            </a:r>
          </a:p>
          <a:p>
            <a:pPr marL="288925" lvl="0" indent="0">
              <a:buClr>
                <a:schemeClr val="dk1"/>
              </a:buClr>
              <a:buSzPts val="1100"/>
            </a:pPr>
            <a:r>
              <a:rPr lang="en-US" sz="1600" dirty="0" err="1" smtClean="0">
                <a:solidFill>
                  <a:schemeClr val="tx1"/>
                </a:solidFill>
              </a:rPr>
              <a:t>Cụ</a:t>
            </a:r>
            <a:r>
              <a:rPr lang="en-US" sz="1600" dirty="0" smtClean="0">
                <a:solidFill>
                  <a:schemeClr val="tx1"/>
                </a:solidFill>
              </a:rPr>
              <a:t> </a:t>
            </a:r>
            <a:r>
              <a:rPr lang="en-US" sz="1600" dirty="0" err="1" smtClean="0">
                <a:solidFill>
                  <a:schemeClr val="tx1"/>
                </a:solidFill>
              </a:rPr>
              <a:t>thể</a:t>
            </a:r>
            <a:r>
              <a:rPr lang="en-US" sz="1600" dirty="0" smtClean="0">
                <a:solidFill>
                  <a:schemeClr val="tx1"/>
                </a:solidFill>
              </a:rPr>
              <a:t> </a:t>
            </a:r>
            <a:r>
              <a:rPr lang="en-US" sz="1600" dirty="0" err="1" smtClean="0">
                <a:solidFill>
                  <a:schemeClr val="tx1"/>
                </a:solidFill>
              </a:rPr>
              <a:t>hơn</a:t>
            </a:r>
            <a:r>
              <a:rPr lang="en-US" sz="1600" dirty="0" smtClean="0">
                <a:solidFill>
                  <a:schemeClr val="tx1"/>
                </a:solidFill>
              </a:rPr>
              <a:t> : </a:t>
            </a:r>
            <a:r>
              <a:rPr lang="en-US" sz="1600" dirty="0" err="1" smtClean="0">
                <a:solidFill>
                  <a:schemeClr val="tx1"/>
                </a:solidFill>
              </a:rPr>
              <a:t>Trong</a:t>
            </a:r>
            <a:r>
              <a:rPr lang="en-US" sz="1600" dirty="0" smtClean="0">
                <a:solidFill>
                  <a:schemeClr val="tx1"/>
                </a:solidFill>
              </a:rPr>
              <a:t> file index.html </a:t>
            </a:r>
          </a:p>
          <a:p>
            <a:pPr marL="288925" lvl="0" indent="0">
              <a:buClr>
                <a:schemeClr val="dk1"/>
              </a:buClr>
              <a:buSzPts val="1100"/>
            </a:pPr>
            <a:endParaRPr lang="en-US" sz="1600" dirty="0" smtClean="0">
              <a:solidFill>
                <a:schemeClr val="tx1"/>
              </a:solidFill>
            </a:endParaRPr>
          </a:p>
          <a:p>
            <a:pPr marL="574675" lvl="0" indent="-285750">
              <a:buClr>
                <a:schemeClr val="dk1"/>
              </a:buClr>
              <a:buSzPts val="1100"/>
              <a:buFont typeface="Wingdings" panose="05000000000000000000" pitchFamily="2" charset="2"/>
              <a:buChar char="Ø"/>
            </a:pP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649733" y="1590284"/>
            <a:ext cx="4767915" cy="3261956"/>
          </a:xfrm>
          <a:prstGeom prst="rect">
            <a:avLst/>
          </a:prstGeom>
        </p:spPr>
      </p:pic>
      <p:sp>
        <p:nvSpPr>
          <p:cNvPr id="4" name="Oval 3"/>
          <p:cNvSpPr/>
          <p:nvPr/>
        </p:nvSpPr>
        <p:spPr>
          <a:xfrm>
            <a:off x="1787549" y="3595722"/>
            <a:ext cx="790647" cy="2956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a:blip r:embed="rId4"/>
          <a:stretch>
            <a:fillRect/>
          </a:stretch>
        </p:blipFill>
        <p:spPr>
          <a:xfrm>
            <a:off x="5905787" y="1590284"/>
            <a:ext cx="2689831" cy="1414998"/>
          </a:xfrm>
          <a:prstGeom prst="rect">
            <a:avLst/>
          </a:prstGeom>
        </p:spPr>
      </p:pic>
    </p:spTree>
    <p:extLst>
      <p:ext uri="{BB962C8B-B14F-4D97-AF65-F5344CB8AC3E}">
        <p14:creationId xmlns:p14="http://schemas.microsoft.com/office/powerpoint/2010/main" val="92691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Tech Startup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889</Words>
  <Application>Microsoft Office PowerPoint</Application>
  <PresentationFormat>On-screen Show (16:9)</PresentationFormat>
  <Paragraphs>89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Fira Sans Extra Condensed Medium</vt:lpstr>
      <vt:lpstr>Roboto</vt:lpstr>
      <vt:lpstr>Roboto Condensed Light</vt:lpstr>
      <vt:lpstr>Wingdings</vt:lpstr>
      <vt:lpstr>Squada One</vt:lpstr>
      <vt:lpstr>Arial</vt:lpstr>
      <vt:lpstr>Tech Startup by Slidesgo</vt:lpstr>
      <vt:lpstr>TRƯỜNG ĐẠI HỌC CÔNG NGHIỆP HÀ NỘI</vt:lpstr>
      <vt:lpstr>Ứng dụng với ReactJS</vt:lpstr>
      <vt:lpstr>01</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02</vt:lpstr>
      <vt:lpstr>PHÁT TRIỂN PHẦN MỀM HƯỚNG FRAMEWORK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HÀ NỘI</dc:title>
  <cp:lastModifiedBy>PERSONAL</cp:lastModifiedBy>
  <cp:revision>40</cp:revision>
  <dcterms:modified xsi:type="dcterms:W3CDTF">2021-03-28T14:03:21Z</dcterms:modified>
</cp:coreProperties>
</file>