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6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image" Target="../media/image6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90AE3-55D0-448F-AC04-8B61FDC6DF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0C6F53-D633-4CBA-811A-5936CC0CCC4F}">
      <dgm:prSet phldrT="[Text]"/>
      <dgm:spPr/>
      <dgm:t>
        <a:bodyPr/>
        <a:lstStyle/>
        <a:p>
          <a:r>
            <a:rPr lang="en-IN" dirty="0" smtClean="0"/>
            <a:t>Maximising Reward Function</a:t>
          </a:r>
          <a:endParaRPr lang="en-IN" dirty="0"/>
        </a:p>
      </dgm:t>
    </dgm:pt>
    <dgm:pt modelId="{F855D809-F552-405A-97C3-38E27CE20404}" type="parTrans" cxnId="{3605F234-7870-4582-816D-B77685F00075}">
      <dgm:prSet/>
      <dgm:spPr/>
      <dgm:t>
        <a:bodyPr/>
        <a:lstStyle/>
        <a:p>
          <a:endParaRPr lang="en-IN"/>
        </a:p>
      </dgm:t>
    </dgm:pt>
    <dgm:pt modelId="{02184752-6E4E-4E23-8E58-783A92135D34}" type="sibTrans" cxnId="{3605F234-7870-4582-816D-B77685F00075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97E0EF82-9A7F-4C46-B2DE-59C9BB6D0496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= </m:t>
                  </m:r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𝑃𝑜𝑡𝑓𝑜𝑙𝑖𝑜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</m:t>
                      </m:r>
                    </m:sub>
                  </m:sSub>
                  <m:r>
                    <a:rPr lang="en-IN" b="0" i="1" smtClean="0"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𝑝𝑜𝑟𝑡𝑓𝑜𝑙𝑖𝑜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 lang="en-IN" b="0" i="1" smtClean="0"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IN" dirty="0" smtClean="0"/>
                <a:t> </a:t>
              </a:r>
              <a:endParaRPr lang="en-IN" dirty="0"/>
            </a:p>
          </dgm:t>
        </dgm:pt>
      </mc:Choice>
      <mc:Fallback xmlns="">
        <dgm:pt modelId="{97E0EF82-9A7F-4C46-B2DE-59C9BB6D0496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 panose="02040503050406030204" pitchFamily="18" charset="0"/>
                </a:rPr>
                <a:t>𝑟= 〖𝑃𝑜𝑡𝑓𝑜𝑙𝑖𝑜〗_(𝑡+1)−〖𝑝𝑜𝑟𝑡𝑓𝑜𝑙𝑖𝑜〗_𝑡−𝑐_𝑡</a:t>
              </a:r>
              <a:r>
                <a:rPr lang="en-IN" dirty="0" smtClean="0"/>
                <a:t> </a:t>
              </a:r>
              <a:endParaRPr lang="en-IN" dirty="0"/>
            </a:p>
          </dgm:t>
        </dgm:pt>
      </mc:Fallback>
    </mc:AlternateContent>
    <dgm:pt modelId="{299A3817-1BA0-4177-AFA0-1130EA9DCC90}" type="parTrans" cxnId="{3B984CC5-9C8B-46FB-B18E-F1C83EC296F3}">
      <dgm:prSet/>
      <dgm:spPr/>
      <dgm:t>
        <a:bodyPr/>
        <a:lstStyle/>
        <a:p>
          <a:endParaRPr lang="en-IN"/>
        </a:p>
      </dgm:t>
    </dgm:pt>
    <dgm:pt modelId="{B422B5CE-48F6-4195-AC1F-E1D9906FB455}" type="sibTrans" cxnId="{3B984CC5-9C8B-46FB-B18E-F1C83EC296F3}">
      <dgm:prSet/>
      <dgm:spPr/>
      <dgm:t>
        <a:bodyPr/>
        <a:lstStyle/>
        <a:p>
          <a:endParaRPr lang="en-IN"/>
        </a:p>
      </dgm:t>
    </dgm:pt>
    <dgm:pt modelId="{3F46CEA4-71BA-47E8-B35C-A9E79F40271B}">
      <dgm:prSet phldrT="[Text]"/>
      <dgm:spPr/>
      <dgm:t>
        <a:bodyPr/>
        <a:lstStyle/>
        <a:p>
          <a:r>
            <a:rPr lang="en-IN" dirty="0" smtClean="0"/>
            <a:t>Sell all during Market Crash</a:t>
          </a:r>
          <a:endParaRPr lang="en-IN" dirty="0"/>
        </a:p>
      </dgm:t>
    </dgm:pt>
    <dgm:pt modelId="{1D79D452-B780-4E37-B8CC-7DAFEE88C8EC}" type="parTrans" cxnId="{927B2694-2032-40BB-9ED8-0D80793985A1}">
      <dgm:prSet/>
      <dgm:spPr/>
      <dgm:t>
        <a:bodyPr/>
        <a:lstStyle/>
        <a:p>
          <a:endParaRPr lang="en-IN"/>
        </a:p>
      </dgm:t>
    </dgm:pt>
    <dgm:pt modelId="{8019757E-3CC0-48D0-872D-F8FCD719DC61}" type="sibTrans" cxnId="{927B2694-2032-40BB-9ED8-0D80793985A1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3EC2018-2FD6-4884-B87A-1231C2A20CEB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i="1">
                          <a:latin typeface="Cambria Math" panose="02040503050406030204" pitchFamily="18" charset="0"/>
                        </a:rPr>
                        <m:t>𝑡𝑢𝑟𝑏𝑢𝑙𝑒𝑛𝑐𝑒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IN" dirty="0" smtClean="0"/>
                <a:t> &gt; threshold value</a:t>
              </a:r>
              <a:endParaRPr lang="en-IN" dirty="0"/>
            </a:p>
          </dgm:t>
        </dgm:pt>
      </mc:Choice>
      <mc:Fallback xmlns="">
        <dgm:pt modelId="{F3EC2018-2FD6-4884-B87A-1231C2A20CEB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 panose="02040503050406030204" pitchFamily="18" charset="0"/>
                </a:rPr>
                <a:t>〖</a:t>
              </a:r>
              <a:r>
                <a:rPr lang="en-IN" i="0">
                  <a:latin typeface="Cambria Math" panose="02040503050406030204" pitchFamily="18" charset="0"/>
                </a:rPr>
                <a:t>𝑡𝑢𝑟𝑏𝑢𝑙𝑒𝑛𝑐𝑒</a:t>
              </a:r>
              <a:r>
                <a:rPr lang="en-IN" b="0" i="0" smtClean="0">
                  <a:latin typeface="Cambria Math" panose="02040503050406030204" pitchFamily="18" charset="0"/>
                </a:rPr>
                <a:t>〗_</a:t>
              </a:r>
              <a:r>
                <a:rPr lang="en-IN" b="0" i="0" smtClean="0">
                  <a:latin typeface="Cambria Math" panose="02040503050406030204" pitchFamily="18" charset="0"/>
                </a:rPr>
                <a:t>𝑡</a:t>
              </a:r>
              <a:r>
                <a:rPr lang="en-IN" dirty="0" smtClean="0"/>
                <a:t> &gt; threshold value</a:t>
              </a:r>
              <a:endParaRPr lang="en-IN" dirty="0"/>
            </a:p>
          </dgm:t>
        </dgm:pt>
      </mc:Fallback>
    </mc:AlternateContent>
    <dgm:pt modelId="{ED4F30C6-EC60-4F34-B9C6-098F79E85E5B}" type="parTrans" cxnId="{C754BDE3-C4E8-4730-9407-DB769902DB6F}">
      <dgm:prSet/>
      <dgm:spPr/>
      <dgm:t>
        <a:bodyPr/>
        <a:lstStyle/>
        <a:p>
          <a:endParaRPr lang="en-IN"/>
        </a:p>
      </dgm:t>
    </dgm:pt>
    <dgm:pt modelId="{0D35405E-6295-4281-81BF-884F67F48EA9}" type="sibTrans" cxnId="{C754BDE3-C4E8-4730-9407-DB769902DB6F}">
      <dgm:prSet/>
      <dgm:spPr/>
      <dgm:t>
        <a:bodyPr/>
        <a:lstStyle/>
        <a:p>
          <a:endParaRPr lang="en-IN"/>
        </a:p>
      </dgm:t>
    </dgm:pt>
    <dgm:pt modelId="{42C53E30-3838-48AC-B7B1-AFE2EA04156B}" type="pres">
      <dgm:prSet presAssocID="{AEF90AE3-55D0-448F-AC04-8B61FDC6DF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AD9937D-D950-4B0D-AAB6-E7004EEE431E}" type="pres">
      <dgm:prSet presAssocID="{940C6F53-D633-4CBA-811A-5936CC0CCC4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E7BA32-4F35-4C26-A79D-14FBD1D2E998}" type="pres">
      <dgm:prSet presAssocID="{940C6F53-D633-4CBA-811A-5936CC0CCC4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76023A-3E01-4DB7-ACD6-BDBBD52E028A}" type="pres">
      <dgm:prSet presAssocID="{3F46CEA4-71BA-47E8-B35C-A9E79F4027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2DD404-E105-408D-A15D-FA3EA4DAD0A2}" type="pres">
      <dgm:prSet presAssocID="{3F46CEA4-71BA-47E8-B35C-A9E79F4027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8528A0-BDAE-44C6-AFE3-E68266C110F3}" type="presOf" srcId="{3F46CEA4-71BA-47E8-B35C-A9E79F40271B}" destId="{0E76023A-3E01-4DB7-ACD6-BDBBD52E028A}" srcOrd="0" destOrd="0" presId="urn:microsoft.com/office/officeart/2005/8/layout/vList2"/>
    <dgm:cxn modelId="{927B2694-2032-40BB-9ED8-0D80793985A1}" srcId="{AEF90AE3-55D0-448F-AC04-8B61FDC6DFBD}" destId="{3F46CEA4-71BA-47E8-B35C-A9E79F40271B}" srcOrd="1" destOrd="0" parTransId="{1D79D452-B780-4E37-B8CC-7DAFEE88C8EC}" sibTransId="{8019757E-3CC0-48D0-872D-F8FCD719DC61}"/>
    <dgm:cxn modelId="{3B984CC5-9C8B-46FB-B18E-F1C83EC296F3}" srcId="{940C6F53-D633-4CBA-811A-5936CC0CCC4F}" destId="{97E0EF82-9A7F-4C46-B2DE-59C9BB6D0496}" srcOrd="0" destOrd="0" parTransId="{299A3817-1BA0-4177-AFA0-1130EA9DCC90}" sibTransId="{B422B5CE-48F6-4195-AC1F-E1D9906FB455}"/>
    <dgm:cxn modelId="{18D74F9B-3350-423B-ADB1-C19553E91BF7}" type="presOf" srcId="{AEF90AE3-55D0-448F-AC04-8B61FDC6DFBD}" destId="{42C53E30-3838-48AC-B7B1-AFE2EA04156B}" srcOrd="0" destOrd="0" presId="urn:microsoft.com/office/officeart/2005/8/layout/vList2"/>
    <dgm:cxn modelId="{3605F234-7870-4582-816D-B77685F00075}" srcId="{AEF90AE3-55D0-448F-AC04-8B61FDC6DFBD}" destId="{940C6F53-D633-4CBA-811A-5936CC0CCC4F}" srcOrd="0" destOrd="0" parTransId="{F855D809-F552-405A-97C3-38E27CE20404}" sibTransId="{02184752-6E4E-4E23-8E58-783A92135D34}"/>
    <dgm:cxn modelId="{CE535467-4EC2-4341-923B-10F079CEB810}" type="presOf" srcId="{97E0EF82-9A7F-4C46-B2DE-59C9BB6D0496}" destId="{9AE7BA32-4F35-4C26-A79D-14FBD1D2E998}" srcOrd="0" destOrd="0" presId="urn:microsoft.com/office/officeart/2005/8/layout/vList2"/>
    <dgm:cxn modelId="{613D3D34-C000-4E28-AD49-0647892532F7}" type="presOf" srcId="{940C6F53-D633-4CBA-811A-5936CC0CCC4F}" destId="{EAD9937D-D950-4B0D-AAB6-E7004EEE431E}" srcOrd="0" destOrd="0" presId="urn:microsoft.com/office/officeart/2005/8/layout/vList2"/>
    <dgm:cxn modelId="{94A7A6F4-5D45-4050-B39E-FD0AF5999DF2}" type="presOf" srcId="{F3EC2018-2FD6-4884-B87A-1231C2A20CEB}" destId="{F42DD404-E105-408D-A15D-FA3EA4DAD0A2}" srcOrd="0" destOrd="0" presId="urn:microsoft.com/office/officeart/2005/8/layout/vList2"/>
    <dgm:cxn modelId="{C754BDE3-C4E8-4730-9407-DB769902DB6F}" srcId="{3F46CEA4-71BA-47E8-B35C-A9E79F40271B}" destId="{F3EC2018-2FD6-4884-B87A-1231C2A20CEB}" srcOrd="0" destOrd="0" parTransId="{ED4F30C6-EC60-4F34-B9C6-098F79E85E5B}" sibTransId="{0D35405E-6295-4281-81BF-884F67F48EA9}"/>
    <dgm:cxn modelId="{29D43148-9791-441A-86DA-CE7E8AD1496F}" type="presParOf" srcId="{42C53E30-3838-48AC-B7B1-AFE2EA04156B}" destId="{EAD9937D-D950-4B0D-AAB6-E7004EEE431E}" srcOrd="0" destOrd="0" presId="urn:microsoft.com/office/officeart/2005/8/layout/vList2"/>
    <dgm:cxn modelId="{2D5BF779-D57C-4696-8527-49F288C6BC7C}" type="presParOf" srcId="{42C53E30-3838-48AC-B7B1-AFE2EA04156B}" destId="{9AE7BA32-4F35-4C26-A79D-14FBD1D2E998}" srcOrd="1" destOrd="0" presId="urn:microsoft.com/office/officeart/2005/8/layout/vList2"/>
    <dgm:cxn modelId="{66816D6C-9EC6-4C9A-97BC-11765CF3E878}" type="presParOf" srcId="{42C53E30-3838-48AC-B7B1-AFE2EA04156B}" destId="{0E76023A-3E01-4DB7-ACD6-BDBBD52E028A}" srcOrd="2" destOrd="0" presId="urn:microsoft.com/office/officeart/2005/8/layout/vList2"/>
    <dgm:cxn modelId="{037BD5FE-A5D8-435C-82FE-94D23D19F36A}" type="presParOf" srcId="{42C53E30-3838-48AC-B7B1-AFE2EA04156B}" destId="{F42DD404-E105-408D-A15D-FA3EA4DAD0A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90AE3-55D0-448F-AC04-8B61FDC6DF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0C6F53-D633-4CBA-811A-5936CC0CCC4F}">
      <dgm:prSet phldrT="[Text]"/>
      <dgm:spPr/>
      <dgm:t>
        <a:bodyPr/>
        <a:lstStyle/>
        <a:p>
          <a:r>
            <a:rPr lang="en-IN" dirty="0" smtClean="0"/>
            <a:t>Maximising Reward Function</a:t>
          </a:r>
          <a:endParaRPr lang="en-IN" dirty="0"/>
        </a:p>
      </dgm:t>
    </dgm:pt>
    <dgm:pt modelId="{F855D809-F552-405A-97C3-38E27CE20404}" type="parTrans" cxnId="{3605F234-7870-4582-816D-B77685F00075}">
      <dgm:prSet/>
      <dgm:spPr/>
      <dgm:t>
        <a:bodyPr/>
        <a:lstStyle/>
        <a:p>
          <a:endParaRPr lang="en-IN"/>
        </a:p>
      </dgm:t>
    </dgm:pt>
    <dgm:pt modelId="{02184752-6E4E-4E23-8E58-783A92135D34}" type="sibTrans" cxnId="{3605F234-7870-4582-816D-B77685F00075}">
      <dgm:prSet/>
      <dgm:spPr/>
      <dgm:t>
        <a:bodyPr/>
        <a:lstStyle/>
        <a:p>
          <a:endParaRPr lang="en-IN"/>
        </a:p>
      </dgm:t>
    </dgm:pt>
    <dgm:pt modelId="{97E0EF82-9A7F-4C46-B2DE-59C9BB6D0496}">
      <dgm:prSet phldrT="[Text]"/>
      <dgm:spPr>
        <a:blipFill rotWithShape="0">
          <a:blip xmlns:r="http://schemas.openxmlformats.org/officeDocument/2006/relationships" r:embed="rId1"/>
          <a:stretch>
            <a:fillRect t="-15068" b="-1095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99A3817-1BA0-4177-AFA0-1130EA9DCC90}" type="parTrans" cxnId="{3B984CC5-9C8B-46FB-B18E-F1C83EC296F3}">
      <dgm:prSet/>
      <dgm:spPr/>
      <dgm:t>
        <a:bodyPr/>
        <a:lstStyle/>
        <a:p>
          <a:endParaRPr lang="en-IN"/>
        </a:p>
      </dgm:t>
    </dgm:pt>
    <dgm:pt modelId="{B422B5CE-48F6-4195-AC1F-E1D9906FB455}" type="sibTrans" cxnId="{3B984CC5-9C8B-46FB-B18E-F1C83EC296F3}">
      <dgm:prSet/>
      <dgm:spPr/>
      <dgm:t>
        <a:bodyPr/>
        <a:lstStyle/>
        <a:p>
          <a:endParaRPr lang="en-IN"/>
        </a:p>
      </dgm:t>
    </dgm:pt>
    <dgm:pt modelId="{3F46CEA4-71BA-47E8-B35C-A9E79F40271B}">
      <dgm:prSet phldrT="[Text]"/>
      <dgm:spPr/>
      <dgm:t>
        <a:bodyPr/>
        <a:lstStyle/>
        <a:p>
          <a:r>
            <a:rPr lang="en-IN" dirty="0" smtClean="0"/>
            <a:t>Sell all during Market Crash</a:t>
          </a:r>
          <a:endParaRPr lang="en-IN" dirty="0"/>
        </a:p>
      </dgm:t>
    </dgm:pt>
    <dgm:pt modelId="{1D79D452-B780-4E37-B8CC-7DAFEE88C8EC}" type="parTrans" cxnId="{927B2694-2032-40BB-9ED8-0D80793985A1}">
      <dgm:prSet/>
      <dgm:spPr/>
      <dgm:t>
        <a:bodyPr/>
        <a:lstStyle/>
        <a:p>
          <a:endParaRPr lang="en-IN"/>
        </a:p>
      </dgm:t>
    </dgm:pt>
    <dgm:pt modelId="{8019757E-3CC0-48D0-872D-F8FCD719DC61}" type="sibTrans" cxnId="{927B2694-2032-40BB-9ED8-0D80793985A1}">
      <dgm:prSet/>
      <dgm:spPr/>
      <dgm:t>
        <a:bodyPr/>
        <a:lstStyle/>
        <a:p>
          <a:endParaRPr lang="en-IN"/>
        </a:p>
      </dgm:t>
    </dgm:pt>
    <dgm:pt modelId="{F3EC2018-2FD6-4884-B87A-1231C2A20CEB}">
      <dgm:prSet phldrT="[Text]"/>
      <dgm:spPr>
        <a:blipFill rotWithShape="0">
          <a:blip xmlns:r="http://schemas.openxmlformats.org/officeDocument/2006/relationships" r:embed="rId2"/>
          <a:stretch>
            <a:fillRect t="-20548" b="-1232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ED4F30C6-EC60-4F34-B9C6-098F79E85E5B}" type="parTrans" cxnId="{C754BDE3-C4E8-4730-9407-DB769902DB6F}">
      <dgm:prSet/>
      <dgm:spPr/>
      <dgm:t>
        <a:bodyPr/>
        <a:lstStyle/>
        <a:p>
          <a:endParaRPr lang="en-IN"/>
        </a:p>
      </dgm:t>
    </dgm:pt>
    <dgm:pt modelId="{0D35405E-6295-4281-81BF-884F67F48EA9}" type="sibTrans" cxnId="{C754BDE3-C4E8-4730-9407-DB769902DB6F}">
      <dgm:prSet/>
      <dgm:spPr/>
      <dgm:t>
        <a:bodyPr/>
        <a:lstStyle/>
        <a:p>
          <a:endParaRPr lang="en-IN"/>
        </a:p>
      </dgm:t>
    </dgm:pt>
    <dgm:pt modelId="{42C53E30-3838-48AC-B7B1-AFE2EA04156B}" type="pres">
      <dgm:prSet presAssocID="{AEF90AE3-55D0-448F-AC04-8B61FDC6DFBD}" presName="linear" presStyleCnt="0">
        <dgm:presLayoutVars>
          <dgm:animLvl val="lvl"/>
          <dgm:resizeHandles val="exact"/>
        </dgm:presLayoutVars>
      </dgm:prSet>
      <dgm:spPr/>
    </dgm:pt>
    <dgm:pt modelId="{EAD9937D-D950-4B0D-AAB6-E7004EEE431E}" type="pres">
      <dgm:prSet presAssocID="{940C6F53-D633-4CBA-811A-5936CC0CCC4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E7BA32-4F35-4C26-A79D-14FBD1D2E998}" type="pres">
      <dgm:prSet presAssocID="{940C6F53-D633-4CBA-811A-5936CC0CCC4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76023A-3E01-4DB7-ACD6-BDBBD52E028A}" type="pres">
      <dgm:prSet presAssocID="{3F46CEA4-71BA-47E8-B35C-A9E79F4027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2DD404-E105-408D-A15D-FA3EA4DAD0A2}" type="pres">
      <dgm:prSet presAssocID="{3F46CEA4-71BA-47E8-B35C-A9E79F4027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535467-4EC2-4341-923B-10F079CEB810}" type="presOf" srcId="{97E0EF82-9A7F-4C46-B2DE-59C9BB6D0496}" destId="{9AE7BA32-4F35-4C26-A79D-14FBD1D2E998}" srcOrd="0" destOrd="0" presId="urn:microsoft.com/office/officeart/2005/8/layout/vList2"/>
    <dgm:cxn modelId="{C754BDE3-C4E8-4730-9407-DB769902DB6F}" srcId="{3F46CEA4-71BA-47E8-B35C-A9E79F40271B}" destId="{F3EC2018-2FD6-4884-B87A-1231C2A20CEB}" srcOrd="0" destOrd="0" parTransId="{ED4F30C6-EC60-4F34-B9C6-098F79E85E5B}" sibTransId="{0D35405E-6295-4281-81BF-884F67F48EA9}"/>
    <dgm:cxn modelId="{518528A0-BDAE-44C6-AFE3-E68266C110F3}" type="presOf" srcId="{3F46CEA4-71BA-47E8-B35C-A9E79F40271B}" destId="{0E76023A-3E01-4DB7-ACD6-BDBBD52E028A}" srcOrd="0" destOrd="0" presId="urn:microsoft.com/office/officeart/2005/8/layout/vList2"/>
    <dgm:cxn modelId="{3B984CC5-9C8B-46FB-B18E-F1C83EC296F3}" srcId="{940C6F53-D633-4CBA-811A-5936CC0CCC4F}" destId="{97E0EF82-9A7F-4C46-B2DE-59C9BB6D0496}" srcOrd="0" destOrd="0" parTransId="{299A3817-1BA0-4177-AFA0-1130EA9DCC90}" sibTransId="{B422B5CE-48F6-4195-AC1F-E1D9906FB455}"/>
    <dgm:cxn modelId="{94A7A6F4-5D45-4050-B39E-FD0AF5999DF2}" type="presOf" srcId="{F3EC2018-2FD6-4884-B87A-1231C2A20CEB}" destId="{F42DD404-E105-408D-A15D-FA3EA4DAD0A2}" srcOrd="0" destOrd="0" presId="urn:microsoft.com/office/officeart/2005/8/layout/vList2"/>
    <dgm:cxn modelId="{3605F234-7870-4582-816D-B77685F00075}" srcId="{AEF90AE3-55D0-448F-AC04-8B61FDC6DFBD}" destId="{940C6F53-D633-4CBA-811A-5936CC0CCC4F}" srcOrd="0" destOrd="0" parTransId="{F855D809-F552-405A-97C3-38E27CE20404}" sibTransId="{02184752-6E4E-4E23-8E58-783A92135D34}"/>
    <dgm:cxn modelId="{927B2694-2032-40BB-9ED8-0D80793985A1}" srcId="{AEF90AE3-55D0-448F-AC04-8B61FDC6DFBD}" destId="{3F46CEA4-71BA-47E8-B35C-A9E79F40271B}" srcOrd="1" destOrd="0" parTransId="{1D79D452-B780-4E37-B8CC-7DAFEE88C8EC}" sibTransId="{8019757E-3CC0-48D0-872D-F8FCD719DC61}"/>
    <dgm:cxn modelId="{18D74F9B-3350-423B-ADB1-C19553E91BF7}" type="presOf" srcId="{AEF90AE3-55D0-448F-AC04-8B61FDC6DFBD}" destId="{42C53E30-3838-48AC-B7B1-AFE2EA04156B}" srcOrd="0" destOrd="0" presId="urn:microsoft.com/office/officeart/2005/8/layout/vList2"/>
    <dgm:cxn modelId="{613D3D34-C000-4E28-AD49-0647892532F7}" type="presOf" srcId="{940C6F53-D633-4CBA-811A-5936CC0CCC4F}" destId="{EAD9937D-D950-4B0D-AAB6-E7004EEE431E}" srcOrd="0" destOrd="0" presId="urn:microsoft.com/office/officeart/2005/8/layout/vList2"/>
    <dgm:cxn modelId="{29D43148-9791-441A-86DA-CE7E8AD1496F}" type="presParOf" srcId="{42C53E30-3838-48AC-B7B1-AFE2EA04156B}" destId="{EAD9937D-D950-4B0D-AAB6-E7004EEE431E}" srcOrd="0" destOrd="0" presId="urn:microsoft.com/office/officeart/2005/8/layout/vList2"/>
    <dgm:cxn modelId="{2D5BF779-D57C-4696-8527-49F288C6BC7C}" type="presParOf" srcId="{42C53E30-3838-48AC-B7B1-AFE2EA04156B}" destId="{9AE7BA32-4F35-4C26-A79D-14FBD1D2E998}" srcOrd="1" destOrd="0" presId="urn:microsoft.com/office/officeart/2005/8/layout/vList2"/>
    <dgm:cxn modelId="{66816D6C-9EC6-4C9A-97BC-11765CF3E878}" type="presParOf" srcId="{42C53E30-3838-48AC-B7B1-AFE2EA04156B}" destId="{0E76023A-3E01-4DB7-ACD6-BDBBD52E028A}" srcOrd="2" destOrd="0" presId="urn:microsoft.com/office/officeart/2005/8/layout/vList2"/>
    <dgm:cxn modelId="{037BD5FE-A5D8-435C-82FE-94D23D19F36A}" type="presParOf" srcId="{42C53E30-3838-48AC-B7B1-AFE2EA04156B}" destId="{F42DD404-E105-408D-A15D-FA3EA4DAD0A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6C5CC-3DD0-4786-954A-B61C365A2198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B17E9B-C94E-4430-B8B1-F066A30F76B5}">
      <dgm:prSet phldrT="[Text]"/>
      <dgm:spPr/>
      <dgm:t>
        <a:bodyPr/>
        <a:lstStyle/>
        <a:p>
          <a:r>
            <a:rPr lang="en-IN" dirty="0" smtClean="0"/>
            <a:t>Advantage Actor Critic (A2C)</a:t>
          </a:r>
          <a:endParaRPr lang="en-IN" dirty="0"/>
        </a:p>
      </dgm:t>
    </dgm:pt>
    <dgm:pt modelId="{24723EB4-3915-4774-800E-4C300FCC7997}" type="parTrans" cxnId="{2D59593C-DF92-4BDA-B453-8DDE0FFFF75D}">
      <dgm:prSet/>
      <dgm:spPr/>
      <dgm:t>
        <a:bodyPr/>
        <a:lstStyle/>
        <a:p>
          <a:endParaRPr lang="en-IN"/>
        </a:p>
      </dgm:t>
    </dgm:pt>
    <dgm:pt modelId="{C0C7E447-2DCE-45A0-8980-841F8931ED9E}" type="sibTrans" cxnId="{2D59593C-DF92-4BDA-B453-8DDE0FFFF75D}">
      <dgm:prSet/>
      <dgm:spPr/>
      <dgm:t>
        <a:bodyPr/>
        <a:lstStyle/>
        <a:p>
          <a:endParaRPr lang="en-IN"/>
        </a:p>
      </dgm:t>
    </dgm:pt>
    <dgm:pt modelId="{FB3309B6-0597-40F9-9299-691F52670549}">
      <dgm:prSet phldrT="[Text]"/>
      <dgm:spPr/>
      <dgm:t>
        <a:bodyPr/>
        <a:lstStyle/>
        <a:p>
          <a:r>
            <a:rPr lang="en-IN" b="0" i="0" dirty="0" smtClean="0"/>
            <a:t>It is a typical actor-critic algorithm which </a:t>
          </a:r>
          <a:r>
            <a:rPr lang="en-US" b="0" i="0" dirty="0" smtClean="0"/>
            <a:t>utilizes an advantage function to reduce the variance of the policy gradient.</a:t>
          </a:r>
          <a:endParaRPr lang="en-IN" dirty="0"/>
        </a:p>
      </dgm:t>
    </dgm:pt>
    <dgm:pt modelId="{3A3DB8D7-60BA-4F40-8667-7DBDE7B5950F}" type="parTrans" cxnId="{EDA63763-DA64-439D-A432-8D0FB8571AE4}">
      <dgm:prSet/>
      <dgm:spPr/>
      <dgm:t>
        <a:bodyPr/>
        <a:lstStyle/>
        <a:p>
          <a:endParaRPr lang="en-IN"/>
        </a:p>
      </dgm:t>
    </dgm:pt>
    <dgm:pt modelId="{28F03718-A99D-4283-B780-15A3BE495685}" type="sibTrans" cxnId="{EDA63763-DA64-439D-A432-8D0FB8571AE4}">
      <dgm:prSet/>
      <dgm:spPr/>
      <dgm:t>
        <a:bodyPr/>
        <a:lstStyle/>
        <a:p>
          <a:endParaRPr lang="en-IN"/>
        </a:p>
      </dgm:t>
    </dgm:pt>
    <dgm:pt modelId="{B8EC9FC6-10B3-47B0-9E20-8B7AC60BE880}">
      <dgm:prSet phldrT="[Text]"/>
      <dgm:spPr/>
      <dgm:t>
        <a:bodyPr/>
        <a:lstStyle/>
        <a:p>
          <a:r>
            <a:rPr lang="en-IN" dirty="0" smtClean="0"/>
            <a:t> It</a:t>
          </a:r>
          <a:r>
            <a:rPr lang="en-US" b="0" i="0" dirty="0" smtClean="0"/>
            <a:t> is a great model for stock trading because of its stability.</a:t>
          </a:r>
          <a:endParaRPr lang="en-IN" dirty="0"/>
        </a:p>
      </dgm:t>
    </dgm:pt>
    <dgm:pt modelId="{B13FB069-850F-4454-9C0E-150803C94A15}" type="parTrans" cxnId="{12942186-E63B-4518-8B0B-0E65B5DE1374}">
      <dgm:prSet/>
      <dgm:spPr/>
      <dgm:t>
        <a:bodyPr/>
        <a:lstStyle/>
        <a:p>
          <a:endParaRPr lang="en-IN"/>
        </a:p>
      </dgm:t>
    </dgm:pt>
    <dgm:pt modelId="{F19CD64F-9F34-4A42-BAAB-AB11326A781E}" type="sibTrans" cxnId="{12942186-E63B-4518-8B0B-0E65B5DE1374}">
      <dgm:prSet/>
      <dgm:spPr/>
      <dgm:t>
        <a:bodyPr/>
        <a:lstStyle/>
        <a:p>
          <a:endParaRPr lang="en-IN"/>
        </a:p>
      </dgm:t>
    </dgm:pt>
    <dgm:pt modelId="{92E9663D-9353-49A2-98CF-5DC81A86AF05}">
      <dgm:prSet phldrT="[Text]"/>
      <dgm:spPr/>
      <dgm:t>
        <a:bodyPr/>
        <a:lstStyle/>
        <a:p>
          <a:r>
            <a:rPr lang="en-IN" dirty="0" smtClean="0"/>
            <a:t>Proximal Policy Optimization (PPO)</a:t>
          </a:r>
          <a:endParaRPr lang="en-IN" dirty="0"/>
        </a:p>
      </dgm:t>
    </dgm:pt>
    <dgm:pt modelId="{39F4FE90-68CC-4BC8-A5A6-01C0DE9F2D8A}" type="parTrans" cxnId="{B2DBC95A-E608-4D66-8485-C3EDAE155685}">
      <dgm:prSet/>
      <dgm:spPr/>
      <dgm:t>
        <a:bodyPr/>
        <a:lstStyle/>
        <a:p>
          <a:endParaRPr lang="en-IN"/>
        </a:p>
      </dgm:t>
    </dgm:pt>
    <dgm:pt modelId="{6EAB16C7-4203-48C6-B9E9-0CE5496492F1}" type="sibTrans" cxnId="{B2DBC95A-E608-4D66-8485-C3EDAE155685}">
      <dgm:prSet/>
      <dgm:spPr/>
      <dgm:t>
        <a:bodyPr/>
        <a:lstStyle/>
        <a:p>
          <a:endParaRPr lang="en-IN"/>
        </a:p>
      </dgm:t>
    </dgm:pt>
    <dgm:pt modelId="{4929B2B9-2806-4137-845A-91A3BF0590B0}">
      <dgm:prSet phldrT="[Text]"/>
      <dgm:spPr/>
      <dgm:t>
        <a:bodyPr/>
        <a:lstStyle/>
        <a:p>
          <a:r>
            <a:rPr lang="en-US" b="0" i="0" dirty="0" smtClean="0"/>
            <a:t>It updates and ensure that the new policy will not be too different from the previous one.</a:t>
          </a:r>
          <a:endParaRPr lang="en-IN" dirty="0"/>
        </a:p>
      </dgm:t>
    </dgm:pt>
    <dgm:pt modelId="{6B8BAF74-42DC-4B79-93CC-F07DB2780CCE}" type="parTrans" cxnId="{53464D5A-8C9A-453C-BF09-E2AFE1A90579}">
      <dgm:prSet/>
      <dgm:spPr/>
      <dgm:t>
        <a:bodyPr/>
        <a:lstStyle/>
        <a:p>
          <a:endParaRPr lang="en-IN"/>
        </a:p>
      </dgm:t>
    </dgm:pt>
    <dgm:pt modelId="{53B717C7-2BAA-45A4-BA02-4C8FD4ACEF8D}" type="sibTrans" cxnId="{53464D5A-8C9A-453C-BF09-E2AFE1A90579}">
      <dgm:prSet/>
      <dgm:spPr/>
      <dgm:t>
        <a:bodyPr/>
        <a:lstStyle/>
        <a:p>
          <a:endParaRPr lang="en-IN"/>
        </a:p>
      </dgm:t>
    </dgm:pt>
    <dgm:pt modelId="{22AB1EC4-8D96-4A2B-829F-AF6CEEAC64B7}">
      <dgm:prSet phldrT="[Text]"/>
      <dgm:spPr/>
      <dgm:t>
        <a:bodyPr/>
        <a:lstStyle/>
        <a:p>
          <a:r>
            <a:rPr lang="en-US" b="0" i="0" dirty="0" smtClean="0"/>
            <a:t>Chosen for stock trading because it is stable, fast, and simpler to implement and tune.</a:t>
          </a:r>
          <a:endParaRPr lang="en-IN" dirty="0"/>
        </a:p>
      </dgm:t>
    </dgm:pt>
    <dgm:pt modelId="{08C0E828-2945-448C-A462-C62D63B76CC2}" type="parTrans" cxnId="{C7E74DAE-E3D4-4C27-932D-D6783D1D280A}">
      <dgm:prSet/>
      <dgm:spPr/>
      <dgm:t>
        <a:bodyPr/>
        <a:lstStyle/>
        <a:p>
          <a:endParaRPr lang="en-IN"/>
        </a:p>
      </dgm:t>
    </dgm:pt>
    <dgm:pt modelId="{A9D14569-B67E-4B35-8A19-DC64612B8275}" type="sibTrans" cxnId="{C7E74DAE-E3D4-4C27-932D-D6783D1D280A}">
      <dgm:prSet/>
      <dgm:spPr/>
      <dgm:t>
        <a:bodyPr/>
        <a:lstStyle/>
        <a:p>
          <a:endParaRPr lang="en-IN"/>
        </a:p>
      </dgm:t>
    </dgm:pt>
    <dgm:pt modelId="{6C773872-C159-49A0-B40E-AD4EAC47CEE4}">
      <dgm:prSet phldrT="[Text]"/>
      <dgm:spPr/>
      <dgm:t>
        <a:bodyPr/>
        <a:lstStyle/>
        <a:p>
          <a:r>
            <a:rPr lang="en-IN" dirty="0" smtClean="0"/>
            <a:t>Deep Deterministic Policy Gradient (DDPG)</a:t>
          </a:r>
          <a:endParaRPr lang="en-IN" dirty="0"/>
        </a:p>
      </dgm:t>
    </dgm:pt>
    <dgm:pt modelId="{41CDB743-A001-4CB0-9396-49EFC0686792}" type="parTrans" cxnId="{437F314D-9FC2-4BA8-939F-63EC3E4CA17C}">
      <dgm:prSet/>
      <dgm:spPr/>
      <dgm:t>
        <a:bodyPr/>
        <a:lstStyle/>
        <a:p>
          <a:endParaRPr lang="en-IN"/>
        </a:p>
      </dgm:t>
    </dgm:pt>
    <dgm:pt modelId="{B2E7B218-7017-4218-9AEB-6E6A68013141}" type="sibTrans" cxnId="{437F314D-9FC2-4BA8-939F-63EC3E4CA17C}">
      <dgm:prSet/>
      <dgm:spPr/>
      <dgm:t>
        <a:bodyPr/>
        <a:lstStyle/>
        <a:p>
          <a:endParaRPr lang="en-IN"/>
        </a:p>
      </dgm:t>
    </dgm:pt>
    <dgm:pt modelId="{3EB98F77-63FA-41E2-A5B2-D68E70119366}">
      <dgm:prSet phldrT="[Text]"/>
      <dgm:spPr/>
      <dgm:t>
        <a:bodyPr/>
        <a:lstStyle/>
        <a:p>
          <a:r>
            <a:rPr lang="en-US" b="0" i="0" dirty="0" smtClean="0"/>
            <a:t>It encourage maximum investment return and combines the frameworks of both Q-learning and policy gradient.</a:t>
          </a:r>
          <a:endParaRPr lang="en-IN" dirty="0"/>
        </a:p>
      </dgm:t>
    </dgm:pt>
    <dgm:pt modelId="{16203A35-0E63-45D4-843F-0C3CCA5E49EC}" type="parTrans" cxnId="{776A2F0F-0A73-488D-9A8A-FD3E26BB4D1B}">
      <dgm:prSet/>
      <dgm:spPr/>
      <dgm:t>
        <a:bodyPr/>
        <a:lstStyle/>
        <a:p>
          <a:endParaRPr lang="en-IN"/>
        </a:p>
      </dgm:t>
    </dgm:pt>
    <dgm:pt modelId="{4957A45E-67B1-4223-B8C4-0BA3FEA2646B}" type="sibTrans" cxnId="{776A2F0F-0A73-488D-9A8A-FD3E26BB4D1B}">
      <dgm:prSet/>
      <dgm:spPr/>
      <dgm:t>
        <a:bodyPr/>
        <a:lstStyle/>
        <a:p>
          <a:endParaRPr lang="en-IN"/>
        </a:p>
      </dgm:t>
    </dgm:pt>
    <dgm:pt modelId="{16731426-130C-403D-976C-5134B3B55270}">
      <dgm:prSet phldrT="[Text]"/>
      <dgm:spPr/>
      <dgm:t>
        <a:bodyPr/>
        <a:lstStyle/>
        <a:p>
          <a:r>
            <a:rPr lang="en-US" b="0" i="0" dirty="0" smtClean="0"/>
            <a:t>It is effective at handling continuous action space, and so it is appropriate for stock trading.</a:t>
          </a:r>
          <a:endParaRPr lang="en-IN" dirty="0"/>
        </a:p>
      </dgm:t>
    </dgm:pt>
    <dgm:pt modelId="{F933CC21-0B1F-4960-9954-DAE6BB5AC8E7}" type="parTrans" cxnId="{4892384D-27E1-4BE0-AD80-B49B2EBCC191}">
      <dgm:prSet/>
      <dgm:spPr/>
      <dgm:t>
        <a:bodyPr/>
        <a:lstStyle/>
        <a:p>
          <a:endParaRPr lang="en-IN"/>
        </a:p>
      </dgm:t>
    </dgm:pt>
    <dgm:pt modelId="{E56A66A6-BEC7-4612-9DAE-E9785BDA9557}" type="sibTrans" cxnId="{4892384D-27E1-4BE0-AD80-B49B2EBCC191}">
      <dgm:prSet/>
      <dgm:spPr/>
      <dgm:t>
        <a:bodyPr/>
        <a:lstStyle/>
        <a:p>
          <a:endParaRPr lang="en-IN"/>
        </a:p>
      </dgm:t>
    </dgm:pt>
    <dgm:pt modelId="{74960760-3C12-43E5-A093-9A814D2F7BD9}" type="pres">
      <dgm:prSet presAssocID="{4CD6C5CC-3DD0-4786-954A-B61C365A21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E40C39-73B6-42B5-B67E-DAA97C163767}" type="pres">
      <dgm:prSet presAssocID="{94B17E9B-C94E-4430-B8B1-F066A30F76B5}" presName="linNode" presStyleCnt="0"/>
      <dgm:spPr/>
    </dgm:pt>
    <dgm:pt modelId="{6D77140E-2C38-4C8D-AF67-80AB8548CCED}" type="pres">
      <dgm:prSet presAssocID="{94B17E9B-C94E-4430-B8B1-F066A30F76B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CCAAF2-FAF0-4F2C-BFAE-C988B05334F3}" type="pres">
      <dgm:prSet presAssocID="{94B17E9B-C94E-4430-B8B1-F066A30F76B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55AA93-9AC2-4589-8A19-6AB93C3EE543}" type="pres">
      <dgm:prSet presAssocID="{C0C7E447-2DCE-45A0-8980-841F8931ED9E}" presName="sp" presStyleCnt="0"/>
      <dgm:spPr/>
    </dgm:pt>
    <dgm:pt modelId="{A8E3B511-444A-4B16-A5DA-9FD74AD1590C}" type="pres">
      <dgm:prSet presAssocID="{92E9663D-9353-49A2-98CF-5DC81A86AF05}" presName="linNode" presStyleCnt="0"/>
      <dgm:spPr/>
    </dgm:pt>
    <dgm:pt modelId="{EC21F2EF-8C74-4238-B417-50B95C0A0923}" type="pres">
      <dgm:prSet presAssocID="{92E9663D-9353-49A2-98CF-5DC81A86A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534BAD-AFB9-4CA3-A5C9-5E06692C4D39}" type="pres">
      <dgm:prSet presAssocID="{92E9663D-9353-49A2-98CF-5DC81A86AF05}" presName="descendantText" presStyleLbl="alignAccFollow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60AE8B-011D-4E08-8DEF-E6991932E3CB}" type="pres">
      <dgm:prSet presAssocID="{6EAB16C7-4203-48C6-B9E9-0CE5496492F1}" presName="sp" presStyleCnt="0"/>
      <dgm:spPr/>
    </dgm:pt>
    <dgm:pt modelId="{87748930-CBA1-46F5-8EEB-37BB0FEEC29D}" type="pres">
      <dgm:prSet presAssocID="{6C773872-C159-49A0-B40E-AD4EAC47CEE4}" presName="linNode" presStyleCnt="0"/>
      <dgm:spPr/>
    </dgm:pt>
    <dgm:pt modelId="{6E5330DE-325B-4780-A3E1-DBF0E3F03491}" type="pres">
      <dgm:prSet presAssocID="{6C773872-C159-49A0-B40E-AD4EAC47CEE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999558-6157-4551-A47D-811A7F2D2FA3}" type="pres">
      <dgm:prSet presAssocID="{6C773872-C159-49A0-B40E-AD4EAC47CEE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DBC95A-E608-4D66-8485-C3EDAE155685}" srcId="{4CD6C5CC-3DD0-4786-954A-B61C365A2198}" destId="{92E9663D-9353-49A2-98CF-5DC81A86AF05}" srcOrd="1" destOrd="0" parTransId="{39F4FE90-68CC-4BC8-A5A6-01C0DE9F2D8A}" sibTransId="{6EAB16C7-4203-48C6-B9E9-0CE5496492F1}"/>
    <dgm:cxn modelId="{12942186-E63B-4518-8B0B-0E65B5DE1374}" srcId="{94B17E9B-C94E-4430-B8B1-F066A30F76B5}" destId="{B8EC9FC6-10B3-47B0-9E20-8B7AC60BE880}" srcOrd="1" destOrd="0" parTransId="{B13FB069-850F-4454-9C0E-150803C94A15}" sibTransId="{F19CD64F-9F34-4A42-BAAB-AB11326A781E}"/>
    <dgm:cxn modelId="{9ED754BB-44CD-46BB-916E-1CEBEB27ADA0}" type="presOf" srcId="{6C773872-C159-49A0-B40E-AD4EAC47CEE4}" destId="{6E5330DE-325B-4780-A3E1-DBF0E3F03491}" srcOrd="0" destOrd="0" presId="urn:microsoft.com/office/officeart/2005/8/layout/vList5"/>
    <dgm:cxn modelId="{EDA63763-DA64-439D-A432-8D0FB8571AE4}" srcId="{94B17E9B-C94E-4430-B8B1-F066A30F76B5}" destId="{FB3309B6-0597-40F9-9299-691F52670549}" srcOrd="0" destOrd="0" parTransId="{3A3DB8D7-60BA-4F40-8667-7DBDE7B5950F}" sibTransId="{28F03718-A99D-4283-B780-15A3BE495685}"/>
    <dgm:cxn modelId="{36FD9C7C-073A-4598-81C8-2453D46DCFB0}" type="presOf" srcId="{94B17E9B-C94E-4430-B8B1-F066A30F76B5}" destId="{6D77140E-2C38-4C8D-AF67-80AB8548CCED}" srcOrd="0" destOrd="0" presId="urn:microsoft.com/office/officeart/2005/8/layout/vList5"/>
    <dgm:cxn modelId="{2D59593C-DF92-4BDA-B453-8DDE0FFFF75D}" srcId="{4CD6C5CC-3DD0-4786-954A-B61C365A2198}" destId="{94B17E9B-C94E-4430-B8B1-F066A30F76B5}" srcOrd="0" destOrd="0" parTransId="{24723EB4-3915-4774-800E-4C300FCC7997}" sibTransId="{C0C7E447-2DCE-45A0-8980-841F8931ED9E}"/>
    <dgm:cxn modelId="{2FFD7F11-181D-4F84-AA62-27F1065EE6CC}" type="presOf" srcId="{3EB98F77-63FA-41E2-A5B2-D68E70119366}" destId="{1E999558-6157-4551-A47D-811A7F2D2FA3}" srcOrd="0" destOrd="0" presId="urn:microsoft.com/office/officeart/2005/8/layout/vList5"/>
    <dgm:cxn modelId="{D491B041-9DD2-4BAB-92EF-EB694280A9B4}" type="presOf" srcId="{92E9663D-9353-49A2-98CF-5DC81A86AF05}" destId="{EC21F2EF-8C74-4238-B417-50B95C0A0923}" srcOrd="0" destOrd="0" presId="urn:microsoft.com/office/officeart/2005/8/layout/vList5"/>
    <dgm:cxn modelId="{4892384D-27E1-4BE0-AD80-B49B2EBCC191}" srcId="{6C773872-C159-49A0-B40E-AD4EAC47CEE4}" destId="{16731426-130C-403D-976C-5134B3B55270}" srcOrd="1" destOrd="0" parTransId="{F933CC21-0B1F-4960-9954-DAE6BB5AC8E7}" sibTransId="{E56A66A6-BEC7-4612-9DAE-E9785BDA9557}"/>
    <dgm:cxn modelId="{55E71E5B-957E-4754-92F7-1779891F5609}" type="presOf" srcId="{16731426-130C-403D-976C-5134B3B55270}" destId="{1E999558-6157-4551-A47D-811A7F2D2FA3}" srcOrd="0" destOrd="1" presId="urn:microsoft.com/office/officeart/2005/8/layout/vList5"/>
    <dgm:cxn modelId="{F170154D-70C8-4D9E-AE80-495FC67E0A46}" type="presOf" srcId="{FB3309B6-0597-40F9-9299-691F52670549}" destId="{6FCCAAF2-FAF0-4F2C-BFAE-C988B05334F3}" srcOrd="0" destOrd="0" presId="urn:microsoft.com/office/officeart/2005/8/layout/vList5"/>
    <dgm:cxn modelId="{53464D5A-8C9A-453C-BF09-E2AFE1A90579}" srcId="{92E9663D-9353-49A2-98CF-5DC81A86AF05}" destId="{4929B2B9-2806-4137-845A-91A3BF0590B0}" srcOrd="0" destOrd="0" parTransId="{6B8BAF74-42DC-4B79-93CC-F07DB2780CCE}" sibTransId="{53B717C7-2BAA-45A4-BA02-4C8FD4ACEF8D}"/>
    <dgm:cxn modelId="{23BF6456-44DF-46EA-99EC-E4A746AF3F55}" type="presOf" srcId="{22AB1EC4-8D96-4A2B-829F-AF6CEEAC64B7}" destId="{DB534BAD-AFB9-4CA3-A5C9-5E06692C4D39}" srcOrd="0" destOrd="1" presId="urn:microsoft.com/office/officeart/2005/8/layout/vList5"/>
    <dgm:cxn modelId="{6C97A946-9EF5-46C6-8160-2ADF5F1359D1}" type="presOf" srcId="{4CD6C5CC-3DD0-4786-954A-B61C365A2198}" destId="{74960760-3C12-43E5-A093-9A814D2F7BD9}" srcOrd="0" destOrd="0" presId="urn:microsoft.com/office/officeart/2005/8/layout/vList5"/>
    <dgm:cxn modelId="{A1694BEB-F11F-4CB3-B0F0-D64BFBFD2D26}" type="presOf" srcId="{4929B2B9-2806-4137-845A-91A3BF0590B0}" destId="{DB534BAD-AFB9-4CA3-A5C9-5E06692C4D39}" srcOrd="0" destOrd="0" presId="urn:microsoft.com/office/officeart/2005/8/layout/vList5"/>
    <dgm:cxn modelId="{26F02665-31A0-4AF7-85EF-282828484FA1}" type="presOf" srcId="{B8EC9FC6-10B3-47B0-9E20-8B7AC60BE880}" destId="{6FCCAAF2-FAF0-4F2C-BFAE-C988B05334F3}" srcOrd="0" destOrd="1" presId="urn:microsoft.com/office/officeart/2005/8/layout/vList5"/>
    <dgm:cxn modelId="{437F314D-9FC2-4BA8-939F-63EC3E4CA17C}" srcId="{4CD6C5CC-3DD0-4786-954A-B61C365A2198}" destId="{6C773872-C159-49A0-B40E-AD4EAC47CEE4}" srcOrd="2" destOrd="0" parTransId="{41CDB743-A001-4CB0-9396-49EFC0686792}" sibTransId="{B2E7B218-7017-4218-9AEB-6E6A68013141}"/>
    <dgm:cxn modelId="{776A2F0F-0A73-488D-9A8A-FD3E26BB4D1B}" srcId="{6C773872-C159-49A0-B40E-AD4EAC47CEE4}" destId="{3EB98F77-63FA-41E2-A5B2-D68E70119366}" srcOrd="0" destOrd="0" parTransId="{16203A35-0E63-45D4-843F-0C3CCA5E49EC}" sibTransId="{4957A45E-67B1-4223-B8C4-0BA3FEA2646B}"/>
    <dgm:cxn modelId="{C7E74DAE-E3D4-4C27-932D-D6783D1D280A}" srcId="{92E9663D-9353-49A2-98CF-5DC81A86AF05}" destId="{22AB1EC4-8D96-4A2B-829F-AF6CEEAC64B7}" srcOrd="1" destOrd="0" parTransId="{08C0E828-2945-448C-A462-C62D63B76CC2}" sibTransId="{A9D14569-B67E-4B35-8A19-DC64612B8275}"/>
    <dgm:cxn modelId="{6449E116-F77B-4D78-8F9A-3518E18ED766}" type="presParOf" srcId="{74960760-3C12-43E5-A093-9A814D2F7BD9}" destId="{EEE40C39-73B6-42B5-B67E-DAA97C163767}" srcOrd="0" destOrd="0" presId="urn:microsoft.com/office/officeart/2005/8/layout/vList5"/>
    <dgm:cxn modelId="{7BBFC7FC-C6D1-44A6-A9D7-4D8310F381F4}" type="presParOf" srcId="{EEE40C39-73B6-42B5-B67E-DAA97C163767}" destId="{6D77140E-2C38-4C8D-AF67-80AB8548CCED}" srcOrd="0" destOrd="0" presId="urn:microsoft.com/office/officeart/2005/8/layout/vList5"/>
    <dgm:cxn modelId="{990CAEF2-65D3-40C5-8725-3E62B918F63B}" type="presParOf" srcId="{EEE40C39-73B6-42B5-B67E-DAA97C163767}" destId="{6FCCAAF2-FAF0-4F2C-BFAE-C988B05334F3}" srcOrd="1" destOrd="0" presId="urn:microsoft.com/office/officeart/2005/8/layout/vList5"/>
    <dgm:cxn modelId="{8961E870-4F3E-4DBA-8BD8-9C6C4F45FA7A}" type="presParOf" srcId="{74960760-3C12-43E5-A093-9A814D2F7BD9}" destId="{6155AA93-9AC2-4589-8A19-6AB93C3EE543}" srcOrd="1" destOrd="0" presId="urn:microsoft.com/office/officeart/2005/8/layout/vList5"/>
    <dgm:cxn modelId="{036BCC15-2FCC-405D-8454-264E7921D11B}" type="presParOf" srcId="{74960760-3C12-43E5-A093-9A814D2F7BD9}" destId="{A8E3B511-444A-4B16-A5DA-9FD74AD1590C}" srcOrd="2" destOrd="0" presId="urn:microsoft.com/office/officeart/2005/8/layout/vList5"/>
    <dgm:cxn modelId="{8CECD55D-8DC8-4128-BB0D-B260042293AD}" type="presParOf" srcId="{A8E3B511-444A-4B16-A5DA-9FD74AD1590C}" destId="{EC21F2EF-8C74-4238-B417-50B95C0A0923}" srcOrd="0" destOrd="0" presId="urn:microsoft.com/office/officeart/2005/8/layout/vList5"/>
    <dgm:cxn modelId="{285952C0-B8B8-4262-BFD5-68847D156CBE}" type="presParOf" srcId="{A8E3B511-444A-4B16-A5DA-9FD74AD1590C}" destId="{DB534BAD-AFB9-4CA3-A5C9-5E06692C4D39}" srcOrd="1" destOrd="0" presId="urn:microsoft.com/office/officeart/2005/8/layout/vList5"/>
    <dgm:cxn modelId="{439290E1-07F2-4FC3-9BE3-5E3691ABFC39}" type="presParOf" srcId="{74960760-3C12-43E5-A093-9A814D2F7BD9}" destId="{5A60AE8B-011D-4E08-8DEF-E6991932E3CB}" srcOrd="3" destOrd="0" presId="urn:microsoft.com/office/officeart/2005/8/layout/vList5"/>
    <dgm:cxn modelId="{B85C08FA-0941-40D7-AA48-6FAC4BB2C3F8}" type="presParOf" srcId="{74960760-3C12-43E5-A093-9A814D2F7BD9}" destId="{87748930-CBA1-46F5-8EEB-37BB0FEEC29D}" srcOrd="4" destOrd="0" presId="urn:microsoft.com/office/officeart/2005/8/layout/vList5"/>
    <dgm:cxn modelId="{D6ECDC39-8F13-4EE1-8A77-5ACA01FA70BE}" type="presParOf" srcId="{87748930-CBA1-46F5-8EEB-37BB0FEEC29D}" destId="{6E5330DE-325B-4780-A3E1-DBF0E3F03491}" srcOrd="0" destOrd="0" presId="urn:microsoft.com/office/officeart/2005/8/layout/vList5"/>
    <dgm:cxn modelId="{A6EBE071-4926-4B0D-8CB4-842657C0E9C5}" type="presParOf" srcId="{87748930-CBA1-46F5-8EEB-37BB0FEEC29D}" destId="{1E999558-6157-4551-A47D-811A7F2D2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B9B10-037D-44FA-9FFE-080EE7D750C6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F8E935-E26E-4A92-9298-E5C4B803CC03}">
      <dgm:prSet phldrT="[Text]"/>
      <dgm:spPr/>
      <dgm:t>
        <a:bodyPr/>
        <a:lstStyle/>
        <a:p>
          <a:r>
            <a:rPr lang="en-IN" dirty="0" smtClean="0"/>
            <a:t>Step 1</a:t>
          </a:r>
          <a:endParaRPr lang="en-IN" dirty="0"/>
        </a:p>
      </dgm:t>
    </dgm:pt>
    <dgm:pt modelId="{483489D1-F079-4B59-9EC1-08B37EB99A7C}" type="parTrans" cxnId="{F58DA9F3-00D3-436F-9842-918A806882A3}">
      <dgm:prSet/>
      <dgm:spPr/>
      <dgm:t>
        <a:bodyPr/>
        <a:lstStyle/>
        <a:p>
          <a:endParaRPr lang="en-IN"/>
        </a:p>
      </dgm:t>
    </dgm:pt>
    <dgm:pt modelId="{CC2AA027-366B-424C-B521-193E97E3210C}" type="sibTrans" cxnId="{F58DA9F3-00D3-436F-9842-918A806882A3}">
      <dgm:prSet/>
      <dgm:spPr/>
      <dgm:t>
        <a:bodyPr/>
        <a:lstStyle/>
        <a:p>
          <a:endParaRPr lang="en-IN"/>
        </a:p>
      </dgm:t>
    </dgm:pt>
    <dgm:pt modelId="{7A0C5780-3D51-4CA9-A910-F386C6BEE66D}">
      <dgm:prSet phldrT="[Text]"/>
      <dgm:spPr/>
      <dgm:t>
        <a:bodyPr/>
        <a:lstStyle/>
        <a:p>
          <a:r>
            <a:rPr lang="en-US" b="0" i="0" dirty="0" smtClean="0"/>
            <a:t>Growing window of </a:t>
          </a:r>
          <a:r>
            <a:rPr lang="en-US" b="0" i="1" dirty="0" smtClean="0"/>
            <a:t>n </a:t>
          </a:r>
          <a:r>
            <a:rPr lang="en-US" b="0" i="0" dirty="0" smtClean="0"/>
            <a:t>months to retrain our three agents concurrently, for the paper</a:t>
          </a:r>
          <a:r>
            <a:rPr lang="en-IN" dirty="0" smtClean="0"/>
            <a:t> </a:t>
          </a:r>
          <a:r>
            <a:rPr lang="en-IN" i="1" dirty="0" smtClean="0"/>
            <a:t>n</a:t>
          </a:r>
          <a:r>
            <a:rPr lang="en-IN" dirty="0" smtClean="0"/>
            <a:t>=3</a:t>
          </a:r>
          <a:endParaRPr lang="en-IN" dirty="0"/>
        </a:p>
      </dgm:t>
    </dgm:pt>
    <dgm:pt modelId="{E0838993-C778-4F9C-9C02-4E04BF944DE4}" type="parTrans" cxnId="{B799257D-C59C-466C-B8AB-4D75518DD7E9}">
      <dgm:prSet/>
      <dgm:spPr/>
      <dgm:t>
        <a:bodyPr/>
        <a:lstStyle/>
        <a:p>
          <a:endParaRPr lang="en-IN"/>
        </a:p>
      </dgm:t>
    </dgm:pt>
    <dgm:pt modelId="{0F33DBDC-3BEA-4030-AFAE-1FE38EC40064}" type="sibTrans" cxnId="{B799257D-C59C-466C-B8AB-4D75518DD7E9}">
      <dgm:prSet/>
      <dgm:spPr/>
      <dgm:t>
        <a:bodyPr/>
        <a:lstStyle/>
        <a:p>
          <a:endParaRPr lang="en-IN"/>
        </a:p>
      </dgm:t>
    </dgm:pt>
    <dgm:pt modelId="{6181DC08-2979-4C81-A46C-29080977243B}">
      <dgm:prSet phldrT="[Text]"/>
      <dgm:spPr/>
      <dgm:t>
        <a:bodyPr/>
        <a:lstStyle/>
        <a:p>
          <a:r>
            <a:rPr lang="en-IN" dirty="0" smtClean="0"/>
            <a:t>Step 2</a:t>
          </a:r>
          <a:endParaRPr lang="en-IN" dirty="0"/>
        </a:p>
      </dgm:t>
    </dgm:pt>
    <dgm:pt modelId="{B79A58F2-DDF7-4D49-B798-0BF2F1198D7B}" type="parTrans" cxnId="{9E122A4F-78CC-43E3-94D8-CDFBA5ADC681}">
      <dgm:prSet/>
      <dgm:spPr/>
      <dgm:t>
        <a:bodyPr/>
        <a:lstStyle/>
        <a:p>
          <a:endParaRPr lang="en-IN"/>
        </a:p>
      </dgm:t>
    </dgm:pt>
    <dgm:pt modelId="{0B7DF522-FF43-4B50-A83B-16AE206271FE}" type="sibTrans" cxnId="{9E122A4F-78CC-43E3-94D8-CDFBA5ADC681}">
      <dgm:prSet/>
      <dgm:spPr/>
      <dgm:t>
        <a:bodyPr/>
        <a:lstStyle/>
        <a:p>
          <a:endParaRPr lang="en-IN"/>
        </a:p>
      </dgm:t>
    </dgm:pt>
    <dgm:pt modelId="{5BCC5876-1517-4A6F-9B02-E211C474E8F3}">
      <dgm:prSet phldrT="[Text]"/>
      <dgm:spPr/>
      <dgm:t>
        <a:bodyPr/>
        <a:lstStyle/>
        <a:p>
          <a:r>
            <a:rPr lang="en-IN" dirty="0" smtClean="0"/>
            <a:t>Calculating</a:t>
          </a:r>
          <a:r>
            <a:rPr lang="en-IN" baseline="0" dirty="0" smtClean="0"/>
            <a:t> Sharpe Ratio</a:t>
          </a:r>
          <a:endParaRPr lang="en-IN" dirty="0"/>
        </a:p>
      </dgm:t>
    </dgm:pt>
    <dgm:pt modelId="{F9E1A16C-ACC0-4682-99FF-5C4808B09673}" type="parTrans" cxnId="{291D0755-36A9-4A05-9BBB-FE898519A153}">
      <dgm:prSet/>
      <dgm:spPr/>
      <dgm:t>
        <a:bodyPr/>
        <a:lstStyle/>
        <a:p>
          <a:endParaRPr lang="en-IN"/>
        </a:p>
      </dgm:t>
    </dgm:pt>
    <dgm:pt modelId="{582FCEA6-67AB-451B-934D-BDB37ABF7A78}" type="sibTrans" cxnId="{291D0755-36A9-4A05-9BBB-FE898519A153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1F694F3-C7CD-4814-A69C-C4B129DDEBA2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𝑆h𝑎𝑟𝑝𝑒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𝑟𝑎𝑡𝑖𝑜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= </m:t>
                  </m:r>
                  <m:f>
                    <m:f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den>
                  </m:f>
                </m:oMath>
              </a14:m>
              <a:r>
                <a:rPr lang="en-IN" dirty="0" smtClean="0"/>
                <a:t>          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sub>
                  </m:sSub>
                </m:oMath>
              </a14:m>
              <a:r>
                <a:rPr lang="en-IN" dirty="0" smtClean="0"/>
                <a:t>- portfolio return,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</m:sub>
                  </m:sSub>
                </m:oMath>
              </a14:m>
              <a:r>
                <a:rPr lang="en-IN" dirty="0" smtClean="0"/>
                <a:t>- risk free return,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sub>
                  </m:sSub>
                </m:oMath>
              </a14:m>
              <a:r>
                <a:rPr lang="en-IN" dirty="0" smtClean="0"/>
                <a:t>- portfolio standard deviation</a:t>
              </a:r>
              <a:endParaRPr lang="en-IN" dirty="0"/>
            </a:p>
          </dgm:t>
        </dgm:pt>
      </mc:Choice>
      <mc:Fallback xmlns="">
        <dgm:pt modelId="{F1F694F3-C7CD-4814-A69C-C4B129DDEBA2}">
          <dgm:prSet phldrT="[Text]"/>
          <dgm:spPr/>
          <dgm:t>
            <a:bodyPr/>
            <a:lstStyle/>
            <a:p>
              <a:r>
                <a:rPr lang="en-IN" b="0" i="0" smtClean="0">
                  <a:latin typeface="Cambria Math" panose="02040503050406030204" pitchFamily="18" charset="0"/>
                </a:rPr>
                <a:t>𝑆ℎ𝑎𝑟𝑝𝑒 𝑟𝑎𝑡𝑖𝑜=  ((𝑟_𝑝 ) ̅−𝑟_𝑓)/</a:t>
              </a:r>
              <a:r>
                <a:rPr lang="en-IN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𝜎_𝑝 </a:t>
              </a:r>
              <a:r>
                <a:rPr lang="en-IN" dirty="0" smtClean="0"/>
                <a:t>           </a:t>
              </a:r>
              <a:r>
                <a:rPr lang="en-IN" b="0" i="0" smtClean="0">
                  <a:latin typeface="Cambria Math" panose="02040503050406030204" pitchFamily="18" charset="0"/>
                </a:rPr>
                <a:t>𝑟 ̅_𝑝</a:t>
              </a:r>
              <a:r>
                <a:rPr lang="en-IN" dirty="0" smtClean="0"/>
                <a:t>- portfolio return, </a:t>
              </a:r>
              <a:r>
                <a:rPr lang="en-IN" b="0" i="0" smtClean="0">
                  <a:latin typeface="Cambria Math" panose="02040503050406030204" pitchFamily="18" charset="0"/>
                </a:rPr>
                <a:t>𝑟</a:t>
              </a:r>
              <a:r>
                <a:rPr lang="en-IN" b="0" i="0" smtClean="0">
                  <a:latin typeface="Cambria Math" panose="02040503050406030204" pitchFamily="18" charset="0"/>
                </a:rPr>
                <a:t>_</a:t>
              </a:r>
              <a:r>
                <a:rPr lang="en-IN" b="0" i="0" smtClean="0">
                  <a:latin typeface="Cambria Math" panose="02040503050406030204" pitchFamily="18" charset="0"/>
                </a:rPr>
                <a:t>𝑓</a:t>
              </a:r>
              <a:r>
                <a:rPr lang="en-IN" dirty="0" smtClean="0"/>
                <a:t>- risk free return, </a:t>
              </a:r>
              <a:r>
                <a:rPr lang="en-IN" b="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𝜎_𝑝﷮</a:t>
              </a:r>
              <a:r>
                <a:rPr lang="en-IN" dirty="0" smtClean="0"/>
                <a:t>- portfolio standard deviation</a:t>
              </a:r>
              <a:endParaRPr lang="en-IN" dirty="0"/>
            </a:p>
          </dgm:t>
        </dgm:pt>
      </mc:Fallback>
    </mc:AlternateContent>
    <dgm:pt modelId="{2A5E270C-2A9C-4B0F-B9AE-72AEED45C4CC}" type="parTrans" cxnId="{C81A9E0C-1ABC-4BF3-832E-DD4F3A28DF87}">
      <dgm:prSet/>
      <dgm:spPr/>
      <dgm:t>
        <a:bodyPr/>
        <a:lstStyle/>
        <a:p>
          <a:endParaRPr lang="en-IN"/>
        </a:p>
      </dgm:t>
    </dgm:pt>
    <dgm:pt modelId="{32136C7F-F030-4D92-A41B-F55ECDBA27C8}" type="sibTrans" cxnId="{C81A9E0C-1ABC-4BF3-832E-DD4F3A28DF87}">
      <dgm:prSet/>
      <dgm:spPr/>
      <dgm:t>
        <a:bodyPr/>
        <a:lstStyle/>
        <a:p>
          <a:endParaRPr lang="en-IN"/>
        </a:p>
      </dgm:t>
    </dgm:pt>
    <dgm:pt modelId="{2CC7F8AA-0FFF-4CD2-B991-13240E99AB23}">
      <dgm:prSet phldrT="[Text]"/>
      <dgm:spPr/>
      <dgm:t>
        <a:bodyPr/>
        <a:lstStyle/>
        <a:p>
          <a:r>
            <a:rPr lang="en-IN" dirty="0" smtClean="0"/>
            <a:t>Step 3</a:t>
          </a:r>
          <a:endParaRPr lang="en-IN" dirty="0"/>
        </a:p>
      </dgm:t>
    </dgm:pt>
    <dgm:pt modelId="{07B25207-E4BB-412A-95BE-9A44F13F3CD4}" type="parTrans" cxnId="{EAC38EA9-21D7-4E8A-A4B6-C225E98B486F}">
      <dgm:prSet/>
      <dgm:spPr/>
      <dgm:t>
        <a:bodyPr/>
        <a:lstStyle/>
        <a:p>
          <a:endParaRPr lang="en-IN"/>
        </a:p>
      </dgm:t>
    </dgm:pt>
    <dgm:pt modelId="{75412939-9C9A-4680-93CC-3484BE8202DF}" type="sibTrans" cxnId="{EAC38EA9-21D7-4E8A-A4B6-C225E98B486F}">
      <dgm:prSet/>
      <dgm:spPr/>
      <dgm:t>
        <a:bodyPr/>
        <a:lstStyle/>
        <a:p>
          <a:endParaRPr lang="en-IN"/>
        </a:p>
      </dgm:t>
    </dgm:pt>
    <dgm:pt modelId="{F887D506-A9C7-48FB-BC61-886DF423A9DA}">
      <dgm:prSet phldrT="[Text]"/>
      <dgm:spPr/>
      <dgm:t>
        <a:bodyPr/>
        <a:lstStyle/>
        <a:p>
          <a:r>
            <a:rPr lang="en-US" b="0" i="0" dirty="0" smtClean="0"/>
            <a:t>After the best agent is picked, it is used to predict</a:t>
          </a:r>
          <a:br>
            <a:rPr lang="en-US" b="0" i="0" dirty="0" smtClean="0"/>
          </a:br>
          <a:r>
            <a:rPr lang="en-US" b="0" i="0" dirty="0" smtClean="0"/>
            <a:t>and trade for the next quarter.</a:t>
          </a:r>
          <a:endParaRPr lang="en-IN" dirty="0"/>
        </a:p>
      </dgm:t>
    </dgm:pt>
    <dgm:pt modelId="{6C9DAB60-CBE5-44A5-BC5E-2EE7A17D74E2}" type="parTrans" cxnId="{A0E80D34-B7FC-4C40-95F1-52F8A0185E9F}">
      <dgm:prSet/>
      <dgm:spPr/>
      <dgm:t>
        <a:bodyPr/>
        <a:lstStyle/>
        <a:p>
          <a:endParaRPr lang="en-IN"/>
        </a:p>
      </dgm:t>
    </dgm:pt>
    <dgm:pt modelId="{CF767A20-FE46-49B0-A5C7-6D050A3451F9}" type="sibTrans" cxnId="{A0E80D34-B7FC-4C40-95F1-52F8A0185E9F}">
      <dgm:prSet/>
      <dgm:spPr/>
      <dgm:t>
        <a:bodyPr/>
        <a:lstStyle/>
        <a:p>
          <a:endParaRPr lang="en-IN"/>
        </a:p>
      </dgm:t>
    </dgm:pt>
    <dgm:pt modelId="{68BB554F-74C9-4BF5-ABF9-BE8B6A447220}">
      <dgm:prSet phldrT="[Text]"/>
      <dgm:spPr/>
      <dgm:t>
        <a:bodyPr/>
        <a:lstStyle/>
        <a:p>
          <a:r>
            <a:rPr lang="en-US" b="0" i="0" dirty="0" smtClean="0"/>
            <a:t>This maximizes the</a:t>
          </a:r>
          <a:br>
            <a:rPr lang="en-US" b="0" i="0" dirty="0" smtClean="0"/>
          </a:br>
          <a:r>
            <a:rPr lang="en-US" b="0" i="0" dirty="0" smtClean="0"/>
            <a:t>returns adjusted to the increasing risk</a:t>
          </a:r>
          <a:endParaRPr lang="en-IN" dirty="0"/>
        </a:p>
      </dgm:t>
    </dgm:pt>
    <dgm:pt modelId="{5903034B-72FE-4A7A-A0D1-2576500E6B64}" type="parTrans" cxnId="{8570E3D9-4DC7-4A12-B68E-4A9CB585F0CC}">
      <dgm:prSet/>
      <dgm:spPr/>
      <dgm:t>
        <a:bodyPr/>
        <a:lstStyle/>
        <a:p>
          <a:endParaRPr lang="en-IN"/>
        </a:p>
      </dgm:t>
    </dgm:pt>
    <dgm:pt modelId="{D2544CC5-699C-46A6-A081-66C90CDA9BC9}" type="sibTrans" cxnId="{8570E3D9-4DC7-4A12-B68E-4A9CB585F0CC}">
      <dgm:prSet/>
      <dgm:spPr/>
      <dgm:t>
        <a:bodyPr/>
        <a:lstStyle/>
        <a:p>
          <a:endParaRPr lang="en-IN"/>
        </a:p>
      </dgm:t>
    </dgm:pt>
    <dgm:pt modelId="{6D6A46EE-9814-4BD6-8F4B-952C5A2C7C36}" type="pres">
      <dgm:prSet presAssocID="{543B9B10-037D-44FA-9FFE-080EE7D750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F3B0039-2A9B-49AD-ACFA-BD59B774B0DA}" type="pres">
      <dgm:prSet presAssocID="{FAF8E935-E26E-4A92-9298-E5C4B803CC03}" presName="composite" presStyleCnt="0"/>
      <dgm:spPr/>
    </dgm:pt>
    <dgm:pt modelId="{2FEAE9F8-2770-49FB-B156-2428A8C5A222}" type="pres">
      <dgm:prSet presAssocID="{FAF8E935-E26E-4A92-9298-E5C4B803CC0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4E2159-34E4-49F7-B788-36ECD5DE598A}" type="pres">
      <dgm:prSet presAssocID="{FAF8E935-E26E-4A92-9298-E5C4B803CC03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D547A4-B20B-42AF-AC03-A77CF0301351}" type="pres">
      <dgm:prSet presAssocID="{CC2AA027-366B-424C-B521-193E97E3210C}" presName="space" presStyleCnt="0"/>
      <dgm:spPr/>
    </dgm:pt>
    <dgm:pt modelId="{CC315700-AD37-4486-96A6-D32B5180C650}" type="pres">
      <dgm:prSet presAssocID="{6181DC08-2979-4C81-A46C-29080977243B}" presName="composite" presStyleCnt="0"/>
      <dgm:spPr/>
    </dgm:pt>
    <dgm:pt modelId="{C2109552-6B5C-4593-966A-263D80D1F0A6}" type="pres">
      <dgm:prSet presAssocID="{6181DC08-2979-4C81-A46C-29080977243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73B82-4DB9-40AD-8702-1AED4BD4E29E}" type="pres">
      <dgm:prSet presAssocID="{6181DC08-2979-4C81-A46C-29080977243B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3B91F3-1A6D-4553-9864-1F3A3B63FB71}" type="pres">
      <dgm:prSet presAssocID="{0B7DF522-FF43-4B50-A83B-16AE206271FE}" presName="space" presStyleCnt="0"/>
      <dgm:spPr/>
    </dgm:pt>
    <dgm:pt modelId="{10B58297-F4F9-469E-B22B-4767B734FB04}" type="pres">
      <dgm:prSet presAssocID="{2CC7F8AA-0FFF-4CD2-B991-13240E99AB23}" presName="composite" presStyleCnt="0"/>
      <dgm:spPr/>
    </dgm:pt>
    <dgm:pt modelId="{D7AC3DD3-658D-4FFF-8751-66201E16A4DC}" type="pres">
      <dgm:prSet presAssocID="{2CC7F8AA-0FFF-4CD2-B991-13240E99AB23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A6394A-293B-4212-B4EC-0EF2422F9AF3}" type="pres">
      <dgm:prSet presAssocID="{2CC7F8AA-0FFF-4CD2-B991-13240E99AB23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7200F2-8BE9-4859-8DAB-B4318B721437}" type="presOf" srcId="{2CC7F8AA-0FFF-4CD2-B991-13240E99AB23}" destId="{D7AC3DD3-658D-4FFF-8751-66201E16A4DC}" srcOrd="0" destOrd="0" presId="urn:microsoft.com/office/officeart/2005/8/layout/chevron1"/>
    <dgm:cxn modelId="{C81A9E0C-1ABC-4BF3-832E-DD4F3A28DF87}" srcId="{6181DC08-2979-4C81-A46C-29080977243B}" destId="{F1F694F3-C7CD-4814-A69C-C4B129DDEBA2}" srcOrd="1" destOrd="0" parTransId="{2A5E270C-2A9C-4B0F-B9AE-72AEED45C4CC}" sibTransId="{32136C7F-F030-4D92-A41B-F55ECDBA27C8}"/>
    <dgm:cxn modelId="{8570E3D9-4DC7-4A12-B68E-4A9CB585F0CC}" srcId="{2CC7F8AA-0FFF-4CD2-B991-13240E99AB23}" destId="{68BB554F-74C9-4BF5-ABF9-BE8B6A447220}" srcOrd="1" destOrd="0" parTransId="{5903034B-72FE-4A7A-A0D1-2576500E6B64}" sibTransId="{D2544CC5-699C-46A6-A081-66C90CDA9BC9}"/>
    <dgm:cxn modelId="{9E122A4F-78CC-43E3-94D8-CDFBA5ADC681}" srcId="{543B9B10-037D-44FA-9FFE-080EE7D750C6}" destId="{6181DC08-2979-4C81-A46C-29080977243B}" srcOrd="1" destOrd="0" parTransId="{B79A58F2-DDF7-4D49-B798-0BF2F1198D7B}" sibTransId="{0B7DF522-FF43-4B50-A83B-16AE206271FE}"/>
    <dgm:cxn modelId="{F58DA9F3-00D3-436F-9842-918A806882A3}" srcId="{543B9B10-037D-44FA-9FFE-080EE7D750C6}" destId="{FAF8E935-E26E-4A92-9298-E5C4B803CC03}" srcOrd="0" destOrd="0" parTransId="{483489D1-F079-4B59-9EC1-08B37EB99A7C}" sibTransId="{CC2AA027-366B-424C-B521-193E97E3210C}"/>
    <dgm:cxn modelId="{B799257D-C59C-466C-B8AB-4D75518DD7E9}" srcId="{FAF8E935-E26E-4A92-9298-E5C4B803CC03}" destId="{7A0C5780-3D51-4CA9-A910-F386C6BEE66D}" srcOrd="0" destOrd="0" parTransId="{E0838993-C778-4F9C-9C02-4E04BF944DE4}" sibTransId="{0F33DBDC-3BEA-4030-AFAE-1FE38EC40064}"/>
    <dgm:cxn modelId="{07D0311B-4202-449A-9C13-A0FEDF8998ED}" type="presOf" srcId="{7A0C5780-3D51-4CA9-A910-F386C6BEE66D}" destId="{324E2159-34E4-49F7-B788-36ECD5DE598A}" srcOrd="0" destOrd="0" presId="urn:microsoft.com/office/officeart/2005/8/layout/chevron1"/>
    <dgm:cxn modelId="{B903B6D8-3CA9-4292-B21C-D7B89A2778FA}" type="presOf" srcId="{F1F694F3-C7CD-4814-A69C-C4B129DDEBA2}" destId="{EB473B82-4DB9-40AD-8702-1AED4BD4E29E}" srcOrd="0" destOrd="1" presId="urn:microsoft.com/office/officeart/2005/8/layout/chevron1"/>
    <dgm:cxn modelId="{A0E80D34-B7FC-4C40-95F1-52F8A0185E9F}" srcId="{2CC7F8AA-0FFF-4CD2-B991-13240E99AB23}" destId="{F887D506-A9C7-48FB-BC61-886DF423A9DA}" srcOrd="0" destOrd="0" parTransId="{6C9DAB60-CBE5-44A5-BC5E-2EE7A17D74E2}" sibTransId="{CF767A20-FE46-49B0-A5C7-6D050A3451F9}"/>
    <dgm:cxn modelId="{A9FF1306-D03F-46A7-9808-77B329903D6B}" type="presOf" srcId="{5BCC5876-1517-4A6F-9B02-E211C474E8F3}" destId="{EB473B82-4DB9-40AD-8702-1AED4BD4E29E}" srcOrd="0" destOrd="0" presId="urn:microsoft.com/office/officeart/2005/8/layout/chevron1"/>
    <dgm:cxn modelId="{364C3226-C6EA-4AE2-B914-924DA9E82F3C}" type="presOf" srcId="{6181DC08-2979-4C81-A46C-29080977243B}" destId="{C2109552-6B5C-4593-966A-263D80D1F0A6}" srcOrd="0" destOrd="0" presId="urn:microsoft.com/office/officeart/2005/8/layout/chevron1"/>
    <dgm:cxn modelId="{E9E9A075-3026-443F-A962-06C1A8BD998D}" type="presOf" srcId="{68BB554F-74C9-4BF5-ABF9-BE8B6A447220}" destId="{E3A6394A-293B-4212-B4EC-0EF2422F9AF3}" srcOrd="0" destOrd="1" presId="urn:microsoft.com/office/officeart/2005/8/layout/chevron1"/>
    <dgm:cxn modelId="{FBE96F79-1658-446B-9D5F-8A4A03E69D89}" type="presOf" srcId="{F887D506-A9C7-48FB-BC61-886DF423A9DA}" destId="{E3A6394A-293B-4212-B4EC-0EF2422F9AF3}" srcOrd="0" destOrd="0" presId="urn:microsoft.com/office/officeart/2005/8/layout/chevron1"/>
    <dgm:cxn modelId="{BE41FAEF-B8BC-49A1-A60B-AC65CEE4C6C7}" type="presOf" srcId="{543B9B10-037D-44FA-9FFE-080EE7D750C6}" destId="{6D6A46EE-9814-4BD6-8F4B-952C5A2C7C36}" srcOrd="0" destOrd="0" presId="urn:microsoft.com/office/officeart/2005/8/layout/chevron1"/>
    <dgm:cxn modelId="{291D0755-36A9-4A05-9BBB-FE898519A153}" srcId="{6181DC08-2979-4C81-A46C-29080977243B}" destId="{5BCC5876-1517-4A6F-9B02-E211C474E8F3}" srcOrd="0" destOrd="0" parTransId="{F9E1A16C-ACC0-4682-99FF-5C4808B09673}" sibTransId="{582FCEA6-67AB-451B-934D-BDB37ABF7A78}"/>
    <dgm:cxn modelId="{1FB3728F-2A5F-4BD7-A634-17EE6B73DDBF}" type="presOf" srcId="{FAF8E935-E26E-4A92-9298-E5C4B803CC03}" destId="{2FEAE9F8-2770-49FB-B156-2428A8C5A222}" srcOrd="0" destOrd="0" presId="urn:microsoft.com/office/officeart/2005/8/layout/chevron1"/>
    <dgm:cxn modelId="{EAC38EA9-21D7-4E8A-A4B6-C225E98B486F}" srcId="{543B9B10-037D-44FA-9FFE-080EE7D750C6}" destId="{2CC7F8AA-0FFF-4CD2-B991-13240E99AB23}" srcOrd="2" destOrd="0" parTransId="{07B25207-E4BB-412A-95BE-9A44F13F3CD4}" sibTransId="{75412939-9C9A-4680-93CC-3484BE8202DF}"/>
    <dgm:cxn modelId="{D705DA19-AADB-40D0-B61A-7ADBB853E83C}" type="presParOf" srcId="{6D6A46EE-9814-4BD6-8F4B-952C5A2C7C36}" destId="{7F3B0039-2A9B-49AD-ACFA-BD59B774B0DA}" srcOrd="0" destOrd="0" presId="urn:microsoft.com/office/officeart/2005/8/layout/chevron1"/>
    <dgm:cxn modelId="{9E7FD310-A93F-4AD6-849C-5BE9FE71F7CE}" type="presParOf" srcId="{7F3B0039-2A9B-49AD-ACFA-BD59B774B0DA}" destId="{2FEAE9F8-2770-49FB-B156-2428A8C5A222}" srcOrd="0" destOrd="0" presId="urn:microsoft.com/office/officeart/2005/8/layout/chevron1"/>
    <dgm:cxn modelId="{CEAECC08-AC85-4C49-B62A-06D9A0879FF2}" type="presParOf" srcId="{7F3B0039-2A9B-49AD-ACFA-BD59B774B0DA}" destId="{324E2159-34E4-49F7-B788-36ECD5DE598A}" srcOrd="1" destOrd="0" presId="urn:microsoft.com/office/officeart/2005/8/layout/chevron1"/>
    <dgm:cxn modelId="{0E2B2B17-25C1-49BF-857A-4690FFAB3884}" type="presParOf" srcId="{6D6A46EE-9814-4BD6-8F4B-952C5A2C7C36}" destId="{E8D547A4-B20B-42AF-AC03-A77CF0301351}" srcOrd="1" destOrd="0" presId="urn:microsoft.com/office/officeart/2005/8/layout/chevron1"/>
    <dgm:cxn modelId="{A2815366-5A7E-4DE7-A44D-E579344D1863}" type="presParOf" srcId="{6D6A46EE-9814-4BD6-8F4B-952C5A2C7C36}" destId="{CC315700-AD37-4486-96A6-D32B5180C650}" srcOrd="2" destOrd="0" presId="urn:microsoft.com/office/officeart/2005/8/layout/chevron1"/>
    <dgm:cxn modelId="{221BEAB0-175C-4B9C-9A5C-CCDAE2CD1BF2}" type="presParOf" srcId="{CC315700-AD37-4486-96A6-D32B5180C650}" destId="{C2109552-6B5C-4593-966A-263D80D1F0A6}" srcOrd="0" destOrd="0" presId="urn:microsoft.com/office/officeart/2005/8/layout/chevron1"/>
    <dgm:cxn modelId="{ED04A23D-CAFB-4E9C-A71F-6B770C9CFEFB}" type="presParOf" srcId="{CC315700-AD37-4486-96A6-D32B5180C650}" destId="{EB473B82-4DB9-40AD-8702-1AED4BD4E29E}" srcOrd="1" destOrd="0" presId="urn:microsoft.com/office/officeart/2005/8/layout/chevron1"/>
    <dgm:cxn modelId="{23A77554-A236-4BEE-A3B1-1B5CC4EC344B}" type="presParOf" srcId="{6D6A46EE-9814-4BD6-8F4B-952C5A2C7C36}" destId="{CE3B91F3-1A6D-4553-9864-1F3A3B63FB71}" srcOrd="3" destOrd="0" presId="urn:microsoft.com/office/officeart/2005/8/layout/chevron1"/>
    <dgm:cxn modelId="{08615B6E-70C3-4D76-B998-7EAD05D6718B}" type="presParOf" srcId="{6D6A46EE-9814-4BD6-8F4B-952C5A2C7C36}" destId="{10B58297-F4F9-469E-B22B-4767B734FB04}" srcOrd="4" destOrd="0" presId="urn:microsoft.com/office/officeart/2005/8/layout/chevron1"/>
    <dgm:cxn modelId="{F167E2A4-3882-4F6E-8104-0ADC374B74EE}" type="presParOf" srcId="{10B58297-F4F9-469E-B22B-4767B734FB04}" destId="{D7AC3DD3-658D-4FFF-8751-66201E16A4DC}" srcOrd="0" destOrd="0" presId="urn:microsoft.com/office/officeart/2005/8/layout/chevron1"/>
    <dgm:cxn modelId="{3A4B4938-F691-4FAB-8557-C907CF75159F}" type="presParOf" srcId="{10B58297-F4F9-469E-B22B-4767B734FB04}" destId="{E3A6394A-293B-4212-B4EC-0EF2422F9AF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B9B10-037D-44FA-9FFE-080EE7D750C6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F8E935-E26E-4A92-9298-E5C4B803CC03}">
      <dgm:prSet phldrT="[Text]"/>
      <dgm:spPr/>
      <dgm:t>
        <a:bodyPr/>
        <a:lstStyle/>
        <a:p>
          <a:r>
            <a:rPr lang="en-IN" dirty="0" smtClean="0"/>
            <a:t>Step 1</a:t>
          </a:r>
          <a:endParaRPr lang="en-IN" dirty="0"/>
        </a:p>
      </dgm:t>
    </dgm:pt>
    <dgm:pt modelId="{483489D1-F079-4B59-9EC1-08B37EB99A7C}" type="parTrans" cxnId="{F58DA9F3-00D3-436F-9842-918A806882A3}">
      <dgm:prSet/>
      <dgm:spPr/>
      <dgm:t>
        <a:bodyPr/>
        <a:lstStyle/>
        <a:p>
          <a:endParaRPr lang="en-IN"/>
        </a:p>
      </dgm:t>
    </dgm:pt>
    <dgm:pt modelId="{CC2AA027-366B-424C-B521-193E97E3210C}" type="sibTrans" cxnId="{F58DA9F3-00D3-436F-9842-918A806882A3}">
      <dgm:prSet/>
      <dgm:spPr/>
      <dgm:t>
        <a:bodyPr/>
        <a:lstStyle/>
        <a:p>
          <a:endParaRPr lang="en-IN"/>
        </a:p>
      </dgm:t>
    </dgm:pt>
    <dgm:pt modelId="{7A0C5780-3D51-4CA9-A910-F386C6BEE66D}">
      <dgm:prSet phldrT="[Text]"/>
      <dgm:spPr/>
      <dgm:t>
        <a:bodyPr/>
        <a:lstStyle/>
        <a:p>
          <a:r>
            <a:rPr lang="en-US" b="0" i="0" dirty="0" smtClean="0"/>
            <a:t>Growing window of </a:t>
          </a:r>
          <a:r>
            <a:rPr lang="en-US" b="0" i="1" dirty="0" smtClean="0"/>
            <a:t>n </a:t>
          </a:r>
          <a:r>
            <a:rPr lang="en-US" b="0" i="0" dirty="0" smtClean="0"/>
            <a:t>months to retrain our three agents concurrently, for the paper</a:t>
          </a:r>
          <a:r>
            <a:rPr lang="en-IN" dirty="0" smtClean="0"/>
            <a:t> </a:t>
          </a:r>
          <a:r>
            <a:rPr lang="en-IN" i="1" dirty="0" smtClean="0"/>
            <a:t>n</a:t>
          </a:r>
          <a:r>
            <a:rPr lang="en-IN" dirty="0" smtClean="0"/>
            <a:t>=3</a:t>
          </a:r>
          <a:endParaRPr lang="en-IN" dirty="0"/>
        </a:p>
      </dgm:t>
    </dgm:pt>
    <dgm:pt modelId="{E0838993-C778-4F9C-9C02-4E04BF944DE4}" type="parTrans" cxnId="{B799257D-C59C-466C-B8AB-4D75518DD7E9}">
      <dgm:prSet/>
      <dgm:spPr/>
      <dgm:t>
        <a:bodyPr/>
        <a:lstStyle/>
        <a:p>
          <a:endParaRPr lang="en-IN"/>
        </a:p>
      </dgm:t>
    </dgm:pt>
    <dgm:pt modelId="{0F33DBDC-3BEA-4030-AFAE-1FE38EC40064}" type="sibTrans" cxnId="{B799257D-C59C-466C-B8AB-4D75518DD7E9}">
      <dgm:prSet/>
      <dgm:spPr/>
      <dgm:t>
        <a:bodyPr/>
        <a:lstStyle/>
        <a:p>
          <a:endParaRPr lang="en-IN"/>
        </a:p>
      </dgm:t>
    </dgm:pt>
    <dgm:pt modelId="{6181DC08-2979-4C81-A46C-29080977243B}">
      <dgm:prSet phldrT="[Text]"/>
      <dgm:spPr/>
      <dgm:t>
        <a:bodyPr/>
        <a:lstStyle/>
        <a:p>
          <a:r>
            <a:rPr lang="en-IN" dirty="0" smtClean="0"/>
            <a:t>Step 2</a:t>
          </a:r>
          <a:endParaRPr lang="en-IN" dirty="0"/>
        </a:p>
      </dgm:t>
    </dgm:pt>
    <dgm:pt modelId="{B79A58F2-DDF7-4D49-B798-0BF2F1198D7B}" type="parTrans" cxnId="{9E122A4F-78CC-43E3-94D8-CDFBA5ADC681}">
      <dgm:prSet/>
      <dgm:spPr/>
      <dgm:t>
        <a:bodyPr/>
        <a:lstStyle/>
        <a:p>
          <a:endParaRPr lang="en-IN"/>
        </a:p>
      </dgm:t>
    </dgm:pt>
    <dgm:pt modelId="{0B7DF522-FF43-4B50-A83B-16AE206271FE}" type="sibTrans" cxnId="{9E122A4F-78CC-43E3-94D8-CDFBA5ADC681}">
      <dgm:prSet/>
      <dgm:spPr/>
      <dgm:t>
        <a:bodyPr/>
        <a:lstStyle/>
        <a:p>
          <a:endParaRPr lang="en-IN"/>
        </a:p>
      </dgm:t>
    </dgm:pt>
    <dgm:pt modelId="{5BCC5876-1517-4A6F-9B02-E211C474E8F3}">
      <dgm:prSet phldrT="[Text]"/>
      <dgm:spPr>
        <a:blipFill rotWithShape="0">
          <a:blip xmlns:r="http://schemas.openxmlformats.org/officeDocument/2006/relationships" r:embed="rId1"/>
          <a:stretch>
            <a:fillRect l="-6042" t="-5048" r="-6042" b="-601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9E1A16C-ACC0-4682-99FF-5C4808B09673}" type="parTrans" cxnId="{291D0755-36A9-4A05-9BBB-FE898519A153}">
      <dgm:prSet/>
      <dgm:spPr/>
      <dgm:t>
        <a:bodyPr/>
        <a:lstStyle/>
        <a:p>
          <a:endParaRPr lang="en-IN"/>
        </a:p>
      </dgm:t>
    </dgm:pt>
    <dgm:pt modelId="{582FCEA6-67AB-451B-934D-BDB37ABF7A78}" type="sibTrans" cxnId="{291D0755-36A9-4A05-9BBB-FE898519A153}">
      <dgm:prSet/>
      <dgm:spPr/>
      <dgm:t>
        <a:bodyPr/>
        <a:lstStyle/>
        <a:p>
          <a:endParaRPr lang="en-IN"/>
        </a:p>
      </dgm:t>
    </dgm:pt>
    <dgm:pt modelId="{F1F694F3-C7CD-4814-A69C-C4B129DDEBA2}">
      <dgm:prSet phldrT="[Text]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A5E270C-2A9C-4B0F-B9AE-72AEED45C4CC}" type="parTrans" cxnId="{C81A9E0C-1ABC-4BF3-832E-DD4F3A28DF87}">
      <dgm:prSet/>
      <dgm:spPr/>
      <dgm:t>
        <a:bodyPr/>
        <a:lstStyle/>
        <a:p>
          <a:endParaRPr lang="en-IN"/>
        </a:p>
      </dgm:t>
    </dgm:pt>
    <dgm:pt modelId="{32136C7F-F030-4D92-A41B-F55ECDBA27C8}" type="sibTrans" cxnId="{C81A9E0C-1ABC-4BF3-832E-DD4F3A28DF87}">
      <dgm:prSet/>
      <dgm:spPr/>
      <dgm:t>
        <a:bodyPr/>
        <a:lstStyle/>
        <a:p>
          <a:endParaRPr lang="en-IN"/>
        </a:p>
      </dgm:t>
    </dgm:pt>
    <dgm:pt modelId="{2CC7F8AA-0FFF-4CD2-B991-13240E99AB23}">
      <dgm:prSet phldrT="[Text]"/>
      <dgm:spPr/>
      <dgm:t>
        <a:bodyPr/>
        <a:lstStyle/>
        <a:p>
          <a:r>
            <a:rPr lang="en-IN" dirty="0" smtClean="0"/>
            <a:t>Step 3</a:t>
          </a:r>
          <a:endParaRPr lang="en-IN" dirty="0"/>
        </a:p>
      </dgm:t>
    </dgm:pt>
    <dgm:pt modelId="{07B25207-E4BB-412A-95BE-9A44F13F3CD4}" type="parTrans" cxnId="{EAC38EA9-21D7-4E8A-A4B6-C225E98B486F}">
      <dgm:prSet/>
      <dgm:spPr/>
      <dgm:t>
        <a:bodyPr/>
        <a:lstStyle/>
        <a:p>
          <a:endParaRPr lang="en-IN"/>
        </a:p>
      </dgm:t>
    </dgm:pt>
    <dgm:pt modelId="{75412939-9C9A-4680-93CC-3484BE8202DF}" type="sibTrans" cxnId="{EAC38EA9-21D7-4E8A-A4B6-C225E98B486F}">
      <dgm:prSet/>
      <dgm:spPr/>
      <dgm:t>
        <a:bodyPr/>
        <a:lstStyle/>
        <a:p>
          <a:endParaRPr lang="en-IN"/>
        </a:p>
      </dgm:t>
    </dgm:pt>
    <dgm:pt modelId="{F887D506-A9C7-48FB-BC61-886DF423A9DA}">
      <dgm:prSet phldrT="[Text]"/>
      <dgm:spPr/>
      <dgm:t>
        <a:bodyPr/>
        <a:lstStyle/>
        <a:p>
          <a:r>
            <a:rPr lang="en-US" b="0" i="0" dirty="0" smtClean="0"/>
            <a:t>After the best agent is picked, it is used to predict</a:t>
          </a:r>
          <a:br>
            <a:rPr lang="en-US" b="0" i="0" dirty="0" smtClean="0"/>
          </a:br>
          <a:r>
            <a:rPr lang="en-US" b="0" i="0" dirty="0" smtClean="0"/>
            <a:t>and trade for the next quarter.</a:t>
          </a:r>
          <a:endParaRPr lang="en-IN" dirty="0"/>
        </a:p>
      </dgm:t>
    </dgm:pt>
    <dgm:pt modelId="{6C9DAB60-CBE5-44A5-BC5E-2EE7A17D74E2}" type="parTrans" cxnId="{A0E80D34-B7FC-4C40-95F1-52F8A0185E9F}">
      <dgm:prSet/>
      <dgm:spPr/>
      <dgm:t>
        <a:bodyPr/>
        <a:lstStyle/>
        <a:p>
          <a:endParaRPr lang="en-IN"/>
        </a:p>
      </dgm:t>
    </dgm:pt>
    <dgm:pt modelId="{CF767A20-FE46-49B0-A5C7-6D050A3451F9}" type="sibTrans" cxnId="{A0E80D34-B7FC-4C40-95F1-52F8A0185E9F}">
      <dgm:prSet/>
      <dgm:spPr/>
      <dgm:t>
        <a:bodyPr/>
        <a:lstStyle/>
        <a:p>
          <a:endParaRPr lang="en-IN"/>
        </a:p>
      </dgm:t>
    </dgm:pt>
    <dgm:pt modelId="{68BB554F-74C9-4BF5-ABF9-BE8B6A447220}">
      <dgm:prSet phldrT="[Text]"/>
      <dgm:spPr/>
      <dgm:t>
        <a:bodyPr/>
        <a:lstStyle/>
        <a:p>
          <a:r>
            <a:rPr lang="en-US" b="0" i="0" dirty="0" smtClean="0"/>
            <a:t>This maximizes the</a:t>
          </a:r>
          <a:br>
            <a:rPr lang="en-US" b="0" i="0" dirty="0" smtClean="0"/>
          </a:br>
          <a:r>
            <a:rPr lang="en-US" b="0" i="0" dirty="0" smtClean="0"/>
            <a:t>returns adjusted to the increasing risk</a:t>
          </a:r>
          <a:endParaRPr lang="en-IN" dirty="0"/>
        </a:p>
      </dgm:t>
    </dgm:pt>
    <dgm:pt modelId="{5903034B-72FE-4A7A-A0D1-2576500E6B64}" type="parTrans" cxnId="{8570E3D9-4DC7-4A12-B68E-4A9CB585F0CC}">
      <dgm:prSet/>
      <dgm:spPr/>
      <dgm:t>
        <a:bodyPr/>
        <a:lstStyle/>
        <a:p>
          <a:endParaRPr lang="en-IN"/>
        </a:p>
      </dgm:t>
    </dgm:pt>
    <dgm:pt modelId="{D2544CC5-699C-46A6-A081-66C90CDA9BC9}" type="sibTrans" cxnId="{8570E3D9-4DC7-4A12-B68E-4A9CB585F0CC}">
      <dgm:prSet/>
      <dgm:spPr/>
      <dgm:t>
        <a:bodyPr/>
        <a:lstStyle/>
        <a:p>
          <a:endParaRPr lang="en-IN"/>
        </a:p>
      </dgm:t>
    </dgm:pt>
    <dgm:pt modelId="{6D6A46EE-9814-4BD6-8F4B-952C5A2C7C36}" type="pres">
      <dgm:prSet presAssocID="{543B9B10-037D-44FA-9FFE-080EE7D750C6}" presName="Name0" presStyleCnt="0">
        <dgm:presLayoutVars>
          <dgm:dir/>
          <dgm:animLvl val="lvl"/>
          <dgm:resizeHandles val="exact"/>
        </dgm:presLayoutVars>
      </dgm:prSet>
      <dgm:spPr/>
    </dgm:pt>
    <dgm:pt modelId="{7F3B0039-2A9B-49AD-ACFA-BD59B774B0DA}" type="pres">
      <dgm:prSet presAssocID="{FAF8E935-E26E-4A92-9298-E5C4B803CC03}" presName="composite" presStyleCnt="0"/>
      <dgm:spPr/>
    </dgm:pt>
    <dgm:pt modelId="{2FEAE9F8-2770-49FB-B156-2428A8C5A222}" type="pres">
      <dgm:prSet presAssocID="{FAF8E935-E26E-4A92-9298-E5C4B803CC0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24E2159-34E4-49F7-B788-36ECD5DE598A}" type="pres">
      <dgm:prSet presAssocID="{FAF8E935-E26E-4A92-9298-E5C4B803CC03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D547A4-B20B-42AF-AC03-A77CF0301351}" type="pres">
      <dgm:prSet presAssocID="{CC2AA027-366B-424C-B521-193E97E3210C}" presName="space" presStyleCnt="0"/>
      <dgm:spPr/>
    </dgm:pt>
    <dgm:pt modelId="{CC315700-AD37-4486-96A6-D32B5180C650}" type="pres">
      <dgm:prSet presAssocID="{6181DC08-2979-4C81-A46C-29080977243B}" presName="composite" presStyleCnt="0"/>
      <dgm:spPr/>
    </dgm:pt>
    <dgm:pt modelId="{C2109552-6B5C-4593-966A-263D80D1F0A6}" type="pres">
      <dgm:prSet presAssocID="{6181DC08-2979-4C81-A46C-29080977243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B473B82-4DB9-40AD-8702-1AED4BD4E29E}" type="pres">
      <dgm:prSet presAssocID="{6181DC08-2979-4C81-A46C-29080977243B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3B91F3-1A6D-4553-9864-1F3A3B63FB71}" type="pres">
      <dgm:prSet presAssocID="{0B7DF522-FF43-4B50-A83B-16AE206271FE}" presName="space" presStyleCnt="0"/>
      <dgm:spPr/>
    </dgm:pt>
    <dgm:pt modelId="{10B58297-F4F9-469E-B22B-4767B734FB04}" type="pres">
      <dgm:prSet presAssocID="{2CC7F8AA-0FFF-4CD2-B991-13240E99AB23}" presName="composite" presStyleCnt="0"/>
      <dgm:spPr/>
    </dgm:pt>
    <dgm:pt modelId="{D7AC3DD3-658D-4FFF-8751-66201E16A4DC}" type="pres">
      <dgm:prSet presAssocID="{2CC7F8AA-0FFF-4CD2-B991-13240E99AB23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3A6394A-293B-4212-B4EC-0EF2422F9AF3}" type="pres">
      <dgm:prSet presAssocID="{2CC7F8AA-0FFF-4CD2-B991-13240E99AB23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E41FAEF-B8BC-49A1-A60B-AC65CEE4C6C7}" type="presOf" srcId="{543B9B10-037D-44FA-9FFE-080EE7D750C6}" destId="{6D6A46EE-9814-4BD6-8F4B-952C5A2C7C36}" srcOrd="0" destOrd="0" presId="urn:microsoft.com/office/officeart/2005/8/layout/chevron1"/>
    <dgm:cxn modelId="{A9FF1306-D03F-46A7-9808-77B329903D6B}" type="presOf" srcId="{5BCC5876-1517-4A6F-9B02-E211C474E8F3}" destId="{EB473B82-4DB9-40AD-8702-1AED4BD4E29E}" srcOrd="0" destOrd="0" presId="urn:microsoft.com/office/officeart/2005/8/layout/chevron1"/>
    <dgm:cxn modelId="{FBE96F79-1658-446B-9D5F-8A4A03E69D89}" type="presOf" srcId="{F887D506-A9C7-48FB-BC61-886DF423A9DA}" destId="{E3A6394A-293B-4212-B4EC-0EF2422F9AF3}" srcOrd="0" destOrd="0" presId="urn:microsoft.com/office/officeart/2005/8/layout/chevron1"/>
    <dgm:cxn modelId="{B903B6D8-3CA9-4292-B21C-D7B89A2778FA}" type="presOf" srcId="{F1F694F3-C7CD-4814-A69C-C4B129DDEBA2}" destId="{EB473B82-4DB9-40AD-8702-1AED4BD4E29E}" srcOrd="0" destOrd="1" presId="urn:microsoft.com/office/officeart/2005/8/layout/chevron1"/>
    <dgm:cxn modelId="{C81A9E0C-1ABC-4BF3-832E-DD4F3A28DF87}" srcId="{6181DC08-2979-4C81-A46C-29080977243B}" destId="{F1F694F3-C7CD-4814-A69C-C4B129DDEBA2}" srcOrd="1" destOrd="0" parTransId="{2A5E270C-2A9C-4B0F-B9AE-72AEED45C4CC}" sibTransId="{32136C7F-F030-4D92-A41B-F55ECDBA27C8}"/>
    <dgm:cxn modelId="{E9E9A075-3026-443F-A962-06C1A8BD998D}" type="presOf" srcId="{68BB554F-74C9-4BF5-ABF9-BE8B6A447220}" destId="{E3A6394A-293B-4212-B4EC-0EF2422F9AF3}" srcOrd="0" destOrd="1" presId="urn:microsoft.com/office/officeart/2005/8/layout/chevron1"/>
    <dgm:cxn modelId="{8570E3D9-4DC7-4A12-B68E-4A9CB585F0CC}" srcId="{2CC7F8AA-0FFF-4CD2-B991-13240E99AB23}" destId="{68BB554F-74C9-4BF5-ABF9-BE8B6A447220}" srcOrd="1" destOrd="0" parTransId="{5903034B-72FE-4A7A-A0D1-2576500E6B64}" sibTransId="{D2544CC5-699C-46A6-A081-66C90CDA9BC9}"/>
    <dgm:cxn modelId="{F58DA9F3-00D3-436F-9842-918A806882A3}" srcId="{543B9B10-037D-44FA-9FFE-080EE7D750C6}" destId="{FAF8E935-E26E-4A92-9298-E5C4B803CC03}" srcOrd="0" destOrd="0" parTransId="{483489D1-F079-4B59-9EC1-08B37EB99A7C}" sibTransId="{CC2AA027-366B-424C-B521-193E97E3210C}"/>
    <dgm:cxn modelId="{EAC38EA9-21D7-4E8A-A4B6-C225E98B486F}" srcId="{543B9B10-037D-44FA-9FFE-080EE7D750C6}" destId="{2CC7F8AA-0FFF-4CD2-B991-13240E99AB23}" srcOrd="2" destOrd="0" parTransId="{07B25207-E4BB-412A-95BE-9A44F13F3CD4}" sibTransId="{75412939-9C9A-4680-93CC-3484BE8202DF}"/>
    <dgm:cxn modelId="{1FB3728F-2A5F-4BD7-A634-17EE6B73DDBF}" type="presOf" srcId="{FAF8E935-E26E-4A92-9298-E5C4B803CC03}" destId="{2FEAE9F8-2770-49FB-B156-2428A8C5A222}" srcOrd="0" destOrd="0" presId="urn:microsoft.com/office/officeart/2005/8/layout/chevron1"/>
    <dgm:cxn modelId="{A0E80D34-B7FC-4C40-95F1-52F8A0185E9F}" srcId="{2CC7F8AA-0FFF-4CD2-B991-13240E99AB23}" destId="{F887D506-A9C7-48FB-BC61-886DF423A9DA}" srcOrd="0" destOrd="0" parTransId="{6C9DAB60-CBE5-44A5-BC5E-2EE7A17D74E2}" sibTransId="{CF767A20-FE46-49B0-A5C7-6D050A3451F9}"/>
    <dgm:cxn modelId="{364C3226-C6EA-4AE2-B914-924DA9E82F3C}" type="presOf" srcId="{6181DC08-2979-4C81-A46C-29080977243B}" destId="{C2109552-6B5C-4593-966A-263D80D1F0A6}" srcOrd="0" destOrd="0" presId="urn:microsoft.com/office/officeart/2005/8/layout/chevron1"/>
    <dgm:cxn modelId="{9E122A4F-78CC-43E3-94D8-CDFBA5ADC681}" srcId="{543B9B10-037D-44FA-9FFE-080EE7D750C6}" destId="{6181DC08-2979-4C81-A46C-29080977243B}" srcOrd="1" destOrd="0" parTransId="{B79A58F2-DDF7-4D49-B798-0BF2F1198D7B}" sibTransId="{0B7DF522-FF43-4B50-A83B-16AE206271FE}"/>
    <dgm:cxn modelId="{291D0755-36A9-4A05-9BBB-FE898519A153}" srcId="{6181DC08-2979-4C81-A46C-29080977243B}" destId="{5BCC5876-1517-4A6F-9B02-E211C474E8F3}" srcOrd="0" destOrd="0" parTransId="{F9E1A16C-ACC0-4682-99FF-5C4808B09673}" sibTransId="{582FCEA6-67AB-451B-934D-BDB37ABF7A78}"/>
    <dgm:cxn modelId="{07D0311B-4202-449A-9C13-A0FEDF8998ED}" type="presOf" srcId="{7A0C5780-3D51-4CA9-A910-F386C6BEE66D}" destId="{324E2159-34E4-49F7-B788-36ECD5DE598A}" srcOrd="0" destOrd="0" presId="urn:microsoft.com/office/officeart/2005/8/layout/chevron1"/>
    <dgm:cxn modelId="{B799257D-C59C-466C-B8AB-4D75518DD7E9}" srcId="{FAF8E935-E26E-4A92-9298-E5C4B803CC03}" destId="{7A0C5780-3D51-4CA9-A910-F386C6BEE66D}" srcOrd="0" destOrd="0" parTransId="{E0838993-C778-4F9C-9C02-4E04BF944DE4}" sibTransId="{0F33DBDC-3BEA-4030-AFAE-1FE38EC40064}"/>
    <dgm:cxn modelId="{B87200F2-8BE9-4859-8DAB-B4318B721437}" type="presOf" srcId="{2CC7F8AA-0FFF-4CD2-B991-13240E99AB23}" destId="{D7AC3DD3-658D-4FFF-8751-66201E16A4DC}" srcOrd="0" destOrd="0" presId="urn:microsoft.com/office/officeart/2005/8/layout/chevron1"/>
    <dgm:cxn modelId="{D705DA19-AADB-40D0-B61A-7ADBB853E83C}" type="presParOf" srcId="{6D6A46EE-9814-4BD6-8F4B-952C5A2C7C36}" destId="{7F3B0039-2A9B-49AD-ACFA-BD59B774B0DA}" srcOrd="0" destOrd="0" presId="urn:microsoft.com/office/officeart/2005/8/layout/chevron1"/>
    <dgm:cxn modelId="{9E7FD310-A93F-4AD6-849C-5BE9FE71F7CE}" type="presParOf" srcId="{7F3B0039-2A9B-49AD-ACFA-BD59B774B0DA}" destId="{2FEAE9F8-2770-49FB-B156-2428A8C5A222}" srcOrd="0" destOrd="0" presId="urn:microsoft.com/office/officeart/2005/8/layout/chevron1"/>
    <dgm:cxn modelId="{CEAECC08-AC85-4C49-B62A-06D9A0879FF2}" type="presParOf" srcId="{7F3B0039-2A9B-49AD-ACFA-BD59B774B0DA}" destId="{324E2159-34E4-49F7-B788-36ECD5DE598A}" srcOrd="1" destOrd="0" presId="urn:microsoft.com/office/officeart/2005/8/layout/chevron1"/>
    <dgm:cxn modelId="{0E2B2B17-25C1-49BF-857A-4690FFAB3884}" type="presParOf" srcId="{6D6A46EE-9814-4BD6-8F4B-952C5A2C7C36}" destId="{E8D547A4-B20B-42AF-AC03-A77CF0301351}" srcOrd="1" destOrd="0" presId="urn:microsoft.com/office/officeart/2005/8/layout/chevron1"/>
    <dgm:cxn modelId="{A2815366-5A7E-4DE7-A44D-E579344D1863}" type="presParOf" srcId="{6D6A46EE-9814-4BD6-8F4B-952C5A2C7C36}" destId="{CC315700-AD37-4486-96A6-D32B5180C650}" srcOrd="2" destOrd="0" presId="urn:microsoft.com/office/officeart/2005/8/layout/chevron1"/>
    <dgm:cxn modelId="{221BEAB0-175C-4B9C-9A5C-CCDAE2CD1BF2}" type="presParOf" srcId="{CC315700-AD37-4486-96A6-D32B5180C650}" destId="{C2109552-6B5C-4593-966A-263D80D1F0A6}" srcOrd="0" destOrd="0" presId="urn:microsoft.com/office/officeart/2005/8/layout/chevron1"/>
    <dgm:cxn modelId="{ED04A23D-CAFB-4E9C-A71F-6B770C9CFEFB}" type="presParOf" srcId="{CC315700-AD37-4486-96A6-D32B5180C650}" destId="{EB473B82-4DB9-40AD-8702-1AED4BD4E29E}" srcOrd="1" destOrd="0" presId="urn:microsoft.com/office/officeart/2005/8/layout/chevron1"/>
    <dgm:cxn modelId="{23A77554-A236-4BEE-A3B1-1B5CC4EC344B}" type="presParOf" srcId="{6D6A46EE-9814-4BD6-8F4B-952C5A2C7C36}" destId="{CE3B91F3-1A6D-4553-9864-1F3A3B63FB71}" srcOrd="3" destOrd="0" presId="urn:microsoft.com/office/officeart/2005/8/layout/chevron1"/>
    <dgm:cxn modelId="{08615B6E-70C3-4D76-B998-7EAD05D6718B}" type="presParOf" srcId="{6D6A46EE-9814-4BD6-8F4B-952C5A2C7C36}" destId="{10B58297-F4F9-469E-B22B-4767B734FB04}" srcOrd="4" destOrd="0" presId="urn:microsoft.com/office/officeart/2005/8/layout/chevron1"/>
    <dgm:cxn modelId="{F167E2A4-3882-4F6E-8104-0ADC374B74EE}" type="presParOf" srcId="{10B58297-F4F9-469E-B22B-4767B734FB04}" destId="{D7AC3DD3-658D-4FFF-8751-66201E16A4DC}" srcOrd="0" destOrd="0" presId="urn:microsoft.com/office/officeart/2005/8/layout/chevron1"/>
    <dgm:cxn modelId="{3A4B4938-F691-4FAB-8557-C907CF75159F}" type="presParOf" srcId="{10B58297-F4F9-469E-B22B-4767B734FB04}" destId="{E3A6394A-293B-4212-B4EC-0EF2422F9AF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9937D-D950-4B0D-AAB6-E7004EEE431E}">
      <dsp:nvSpPr>
        <dsp:cNvPr id="0" name=""/>
        <dsp:cNvSpPr/>
      </dsp:nvSpPr>
      <dsp:spPr>
        <a:xfrm>
          <a:off x="0" y="460241"/>
          <a:ext cx="51942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Maximising Reward Function</a:t>
          </a:r>
          <a:endParaRPr lang="en-IN" sz="2700" kern="1200" dirty="0"/>
        </a:p>
      </dsp:txBody>
      <dsp:txXfrm>
        <a:off x="31613" y="491854"/>
        <a:ext cx="5131073" cy="584369"/>
      </dsp:txXfrm>
    </dsp:sp>
    <dsp:sp modelId="{9AE7BA32-4F35-4C26-A79D-14FBD1D2E998}">
      <dsp:nvSpPr>
        <dsp:cNvPr id="0" name=""/>
        <dsp:cNvSpPr/>
      </dsp:nvSpPr>
      <dsp:spPr>
        <a:xfrm>
          <a:off x="0" y="1107836"/>
          <a:ext cx="51942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1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IN" sz="2100" b="0" i="1" kern="1200" smtClean="0">
                  <a:latin typeface="Cambria Math" panose="02040503050406030204" pitchFamily="18" charset="0"/>
                </a:rPr>
                <m:t>𝑟</m:t>
              </m:r>
              <m:r>
                <a:rPr lang="en-IN" sz="2100" b="0" i="1" kern="1200" smtClean="0">
                  <a:latin typeface="Cambria Math" panose="02040503050406030204" pitchFamily="18" charset="0"/>
                </a:rPr>
                <m:t>= </m:t>
              </m:r>
              <m:sSub>
                <m:sSubPr>
                  <m:ctrlPr>
                    <a:rPr lang="en-IN" sz="2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𝑃𝑜𝑡𝑓𝑜𝑙𝑖𝑜</m:t>
                  </m:r>
                </m:e>
                <m:sub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+1</m:t>
                  </m:r>
                </m:sub>
              </m:sSub>
              <m:r>
                <a:rPr lang="en-IN" sz="2100" b="0" i="1" kern="1200" smtClean="0">
                  <a:latin typeface="Cambria Math" panose="02040503050406030204" pitchFamily="18" charset="0"/>
                </a:rPr>
                <m:t>−</m:t>
              </m:r>
              <m:sSub>
                <m:sSubPr>
                  <m:ctrlPr>
                    <a:rPr lang="en-IN" sz="2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𝑝𝑜𝑟𝑡𝑓𝑜𝑙𝑖𝑜</m:t>
                  </m:r>
                </m:e>
                <m:sub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IN" sz="2100" b="0" i="1" kern="1200" smtClean="0">
                  <a:latin typeface="Cambria Math" panose="02040503050406030204" pitchFamily="18" charset="0"/>
                </a:rPr>
                <m:t>−</m:t>
              </m:r>
              <m:sSub>
                <m:sSubPr>
                  <m:ctrlPr>
                    <a:rPr lang="en-IN" sz="2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𝑐</m:t>
                  </m:r>
                </m:e>
                <m:sub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IN" sz="2100" kern="1200" dirty="0" smtClean="0"/>
            <a:t> </a:t>
          </a:r>
          <a:endParaRPr lang="en-IN" sz="2100" kern="1200" dirty="0"/>
        </a:p>
      </dsp:txBody>
      <dsp:txXfrm>
        <a:off x="0" y="1107836"/>
        <a:ext cx="5194299" cy="447120"/>
      </dsp:txXfrm>
    </dsp:sp>
    <dsp:sp modelId="{0E76023A-3E01-4DB7-ACD6-BDBBD52E028A}">
      <dsp:nvSpPr>
        <dsp:cNvPr id="0" name=""/>
        <dsp:cNvSpPr/>
      </dsp:nvSpPr>
      <dsp:spPr>
        <a:xfrm>
          <a:off x="0" y="1554956"/>
          <a:ext cx="51942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Sell all during Market Crash</a:t>
          </a:r>
          <a:endParaRPr lang="en-IN" sz="2700" kern="1200" dirty="0"/>
        </a:p>
      </dsp:txBody>
      <dsp:txXfrm>
        <a:off x="31613" y="1586569"/>
        <a:ext cx="5131073" cy="584369"/>
      </dsp:txXfrm>
    </dsp:sp>
    <dsp:sp modelId="{F42DD404-E105-408D-A15D-FA3EA4DAD0A2}">
      <dsp:nvSpPr>
        <dsp:cNvPr id="0" name=""/>
        <dsp:cNvSpPr/>
      </dsp:nvSpPr>
      <dsp:spPr>
        <a:xfrm>
          <a:off x="0" y="2202551"/>
          <a:ext cx="51942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1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100" i="1" kern="1200">
                      <a:latin typeface="Cambria Math" panose="02040503050406030204" pitchFamily="18" charset="0"/>
                    </a:rPr>
                    <m:t>𝑡𝑢𝑟𝑏𝑢𝑙𝑒𝑛𝑐𝑒</m:t>
                  </m:r>
                </m:e>
                <m:sub>
                  <m:r>
                    <a:rPr lang="en-IN" sz="2100" b="0" i="1" kern="120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IN" sz="2100" kern="1200" dirty="0" smtClean="0"/>
            <a:t> &gt; threshold value</a:t>
          </a:r>
          <a:endParaRPr lang="en-IN" sz="2100" kern="1200" dirty="0"/>
        </a:p>
      </dsp:txBody>
      <dsp:txXfrm>
        <a:off x="0" y="2202551"/>
        <a:ext cx="5194299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CAAF2-FAF0-4F2C-BFAE-C988B05334F3}">
      <dsp:nvSpPr>
        <dsp:cNvPr id="0" name=""/>
        <dsp:cNvSpPr/>
      </dsp:nvSpPr>
      <dsp:spPr>
        <a:xfrm rot="5400000">
          <a:off x="6876154" y="-2782571"/>
          <a:ext cx="1157471" cy="7016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i="0" kern="1200" dirty="0" smtClean="0"/>
            <a:t>It is a typical actor-critic algorithm which </a:t>
          </a:r>
          <a:r>
            <a:rPr lang="en-US" sz="1600" b="0" i="0" kern="1200" dirty="0" smtClean="0"/>
            <a:t>utilizes an advantage function to reduce the variance of the policy gradient.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 It</a:t>
          </a:r>
          <a:r>
            <a:rPr lang="en-US" sz="1600" b="0" i="0" kern="1200" dirty="0" smtClean="0"/>
            <a:t> is a great model for stock trading because of its stability.</a:t>
          </a:r>
          <a:endParaRPr lang="en-IN" sz="1600" kern="1200" dirty="0"/>
        </a:p>
      </dsp:txBody>
      <dsp:txXfrm rot="-5400000">
        <a:off x="3946707" y="203379"/>
        <a:ext cx="6959863" cy="1044465"/>
      </dsp:txXfrm>
    </dsp:sp>
    <dsp:sp modelId="{6D77140E-2C38-4C8D-AF67-80AB8548CCED}">
      <dsp:nvSpPr>
        <dsp:cNvPr id="0" name=""/>
        <dsp:cNvSpPr/>
      </dsp:nvSpPr>
      <dsp:spPr>
        <a:xfrm>
          <a:off x="0" y="2192"/>
          <a:ext cx="3946706" cy="144683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Advantage Actor Critic (A2C)</a:t>
          </a:r>
          <a:endParaRPr lang="en-IN" sz="2800" kern="1200" dirty="0"/>
        </a:p>
      </dsp:txBody>
      <dsp:txXfrm>
        <a:off x="70629" y="72821"/>
        <a:ext cx="3805448" cy="1305580"/>
      </dsp:txXfrm>
    </dsp:sp>
    <dsp:sp modelId="{DB534BAD-AFB9-4CA3-A5C9-5E06692C4D39}">
      <dsp:nvSpPr>
        <dsp:cNvPr id="0" name=""/>
        <dsp:cNvSpPr/>
      </dsp:nvSpPr>
      <dsp:spPr>
        <a:xfrm rot="5400000">
          <a:off x="6876154" y="-1263390"/>
          <a:ext cx="1157471" cy="7016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It updates and ensure that the new policy will not be too different from the previous one.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Chosen for stock trading because it is stable, fast, and simpler to implement and tune.</a:t>
          </a:r>
          <a:endParaRPr lang="en-IN" sz="1600" kern="1200" dirty="0"/>
        </a:p>
      </dsp:txBody>
      <dsp:txXfrm rot="-5400000">
        <a:off x="3946707" y="1722560"/>
        <a:ext cx="6959863" cy="1044465"/>
      </dsp:txXfrm>
    </dsp:sp>
    <dsp:sp modelId="{EC21F2EF-8C74-4238-B417-50B95C0A0923}">
      <dsp:nvSpPr>
        <dsp:cNvPr id="0" name=""/>
        <dsp:cNvSpPr/>
      </dsp:nvSpPr>
      <dsp:spPr>
        <a:xfrm>
          <a:off x="0" y="1521373"/>
          <a:ext cx="3946706" cy="144683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Proximal Policy Optimization (PPO)</a:t>
          </a:r>
          <a:endParaRPr lang="en-IN" sz="2800" kern="1200" dirty="0"/>
        </a:p>
      </dsp:txBody>
      <dsp:txXfrm>
        <a:off x="70629" y="1592002"/>
        <a:ext cx="3805448" cy="1305580"/>
      </dsp:txXfrm>
    </dsp:sp>
    <dsp:sp modelId="{1E999558-6157-4551-A47D-811A7F2D2FA3}">
      <dsp:nvSpPr>
        <dsp:cNvPr id="0" name=""/>
        <dsp:cNvSpPr/>
      </dsp:nvSpPr>
      <dsp:spPr>
        <a:xfrm rot="5400000">
          <a:off x="6876154" y="255790"/>
          <a:ext cx="1157471" cy="7016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It encourage maximum investment return and combines the frameworks of both Q-learning and policy gradient.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It is effective at handling continuous action space, and so it is appropriate for stock trading.</a:t>
          </a:r>
          <a:endParaRPr lang="en-IN" sz="1600" kern="1200" dirty="0"/>
        </a:p>
      </dsp:txBody>
      <dsp:txXfrm rot="-5400000">
        <a:off x="3946707" y="3241741"/>
        <a:ext cx="6959863" cy="1044465"/>
      </dsp:txXfrm>
    </dsp:sp>
    <dsp:sp modelId="{6E5330DE-325B-4780-A3E1-DBF0E3F03491}">
      <dsp:nvSpPr>
        <dsp:cNvPr id="0" name=""/>
        <dsp:cNvSpPr/>
      </dsp:nvSpPr>
      <dsp:spPr>
        <a:xfrm>
          <a:off x="0" y="3040553"/>
          <a:ext cx="3946706" cy="144683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Deep Deterministic Policy Gradient (DDPG)</a:t>
          </a:r>
          <a:endParaRPr lang="en-IN" sz="2800" kern="1200" dirty="0"/>
        </a:p>
      </dsp:txBody>
      <dsp:txXfrm>
        <a:off x="70629" y="3111182"/>
        <a:ext cx="3805448" cy="1305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AE9F8-2770-49FB-B156-2428A8C5A222}">
      <dsp:nvSpPr>
        <dsp:cNvPr id="0" name=""/>
        <dsp:cNvSpPr/>
      </dsp:nvSpPr>
      <dsp:spPr>
        <a:xfrm>
          <a:off x="4719" y="149145"/>
          <a:ext cx="3658753" cy="118800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Step 1</a:t>
          </a:r>
          <a:endParaRPr lang="en-IN" sz="2200" kern="1200" dirty="0"/>
        </a:p>
      </dsp:txBody>
      <dsp:txXfrm>
        <a:off x="598719" y="149145"/>
        <a:ext cx="2470753" cy="1188000"/>
      </dsp:txXfrm>
    </dsp:sp>
    <dsp:sp modelId="{324E2159-34E4-49F7-B788-36ECD5DE598A}">
      <dsp:nvSpPr>
        <dsp:cNvPr id="0" name=""/>
        <dsp:cNvSpPr/>
      </dsp:nvSpPr>
      <dsp:spPr>
        <a:xfrm>
          <a:off x="4719" y="1485645"/>
          <a:ext cx="2927002" cy="253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kern="1200" dirty="0" smtClean="0"/>
            <a:t>Growing window of </a:t>
          </a:r>
          <a:r>
            <a:rPr lang="en-US" sz="2200" b="0" i="1" kern="1200" dirty="0" smtClean="0"/>
            <a:t>n </a:t>
          </a:r>
          <a:r>
            <a:rPr lang="en-US" sz="2200" b="0" i="0" kern="1200" dirty="0" smtClean="0"/>
            <a:t>months to retrain our three agents concurrently, for the paper</a:t>
          </a:r>
          <a:r>
            <a:rPr lang="en-IN" sz="2200" kern="1200" dirty="0" smtClean="0"/>
            <a:t> </a:t>
          </a:r>
          <a:r>
            <a:rPr lang="en-IN" sz="2200" i="1" kern="1200" dirty="0" smtClean="0"/>
            <a:t>n</a:t>
          </a:r>
          <a:r>
            <a:rPr lang="en-IN" sz="2200" kern="1200" dirty="0" smtClean="0"/>
            <a:t>=3</a:t>
          </a:r>
          <a:endParaRPr lang="en-IN" sz="2200" kern="1200" dirty="0"/>
        </a:p>
      </dsp:txBody>
      <dsp:txXfrm>
        <a:off x="4719" y="1485645"/>
        <a:ext cx="2927002" cy="2533781"/>
      </dsp:txXfrm>
    </dsp:sp>
    <dsp:sp modelId="{C2109552-6B5C-4593-966A-263D80D1F0A6}">
      <dsp:nvSpPr>
        <dsp:cNvPr id="0" name=""/>
        <dsp:cNvSpPr/>
      </dsp:nvSpPr>
      <dsp:spPr>
        <a:xfrm>
          <a:off x="3447473" y="149145"/>
          <a:ext cx="3658753" cy="118800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Step 2</a:t>
          </a:r>
          <a:endParaRPr lang="en-IN" sz="2200" kern="1200" dirty="0"/>
        </a:p>
      </dsp:txBody>
      <dsp:txXfrm>
        <a:off x="4041473" y="149145"/>
        <a:ext cx="2470753" cy="1188000"/>
      </dsp:txXfrm>
    </dsp:sp>
    <dsp:sp modelId="{EB473B82-4DB9-40AD-8702-1AED4BD4E29E}">
      <dsp:nvSpPr>
        <dsp:cNvPr id="0" name=""/>
        <dsp:cNvSpPr/>
      </dsp:nvSpPr>
      <dsp:spPr>
        <a:xfrm>
          <a:off x="3447473" y="1485645"/>
          <a:ext cx="2927002" cy="253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/>
            <a:t>Calculating</a:t>
          </a:r>
          <a:r>
            <a:rPr lang="en-IN" sz="2200" kern="1200" baseline="0" dirty="0" smtClean="0"/>
            <a:t> Sharpe Ratio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IN" sz="2200" b="0" i="1" kern="1200" smtClean="0">
                  <a:latin typeface="Cambria Math" panose="02040503050406030204" pitchFamily="18" charset="0"/>
                </a:rPr>
                <m:t>𝑆h𝑎𝑟𝑝𝑒</m:t>
              </m:r>
              <m:r>
                <a:rPr lang="en-IN" sz="22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IN" sz="2200" b="0" i="1" kern="1200" smtClean="0">
                  <a:latin typeface="Cambria Math" panose="02040503050406030204" pitchFamily="18" charset="0"/>
                </a:rPr>
                <m:t>𝑟𝑎𝑡𝑖𝑜</m:t>
              </m:r>
              <m:r>
                <a:rPr lang="en-IN" sz="2200" b="0" i="1" kern="1200" smtClean="0">
                  <a:latin typeface="Cambria Math" panose="02040503050406030204" pitchFamily="18" charset="0"/>
                </a:rPr>
                <m:t>= </m:t>
              </m:r>
              <m:f>
                <m:fPr>
                  <m:ctrlPr>
                    <a:rPr lang="en-IN" sz="22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acc>
                    <m:accPr>
                      <m:chr m:val="̅"/>
                      <m:ctrlPr>
                        <a:rPr lang="en-IN" sz="22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 lang="en-IN" sz="22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kern="120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2200" b="0" i="1" kern="12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e>
                  </m:acc>
                  <m:r>
                    <a:rPr lang="en-IN" sz="2200" b="0" i="1" kern="1200" smtClean="0"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lang="en-IN" sz="22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IN" sz="22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</m:sub>
                  </m:sSub>
                </m:num>
                <m:den>
                  <m:sSub>
                    <m:sSubPr>
                      <m:ctrlPr>
                        <a:rPr lang="en-IN" sz="22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sz="22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en-IN" sz="22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sub>
                  </m:sSub>
                </m:den>
              </m:f>
            </m:oMath>
          </a14:m>
          <a:r>
            <a:rPr lang="en-IN" sz="2200" kern="1200" dirty="0" smtClean="0"/>
            <a:t>          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2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̅"/>
                      <m:ctrlPr>
                        <a:rPr lang="en-IN" sz="220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IN" sz="2200" b="0" i="1" kern="1200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</m:acc>
                </m:e>
                <m:sub>
                  <m:r>
                    <a:rPr lang="en-IN" sz="2200" b="0" i="1" kern="1200" smtClean="0">
                      <a:latin typeface="Cambria Math" panose="02040503050406030204" pitchFamily="18" charset="0"/>
                    </a:rPr>
                    <m:t>𝑝</m:t>
                  </m:r>
                </m:sub>
              </m:sSub>
            </m:oMath>
          </a14:m>
          <a:r>
            <a:rPr lang="en-IN" sz="2200" kern="1200" dirty="0" smtClean="0"/>
            <a:t>- portfolio return,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22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  <m:sub>
                  <m:r>
                    <a:rPr lang="en-IN" sz="2200" b="0" i="1" kern="1200" smtClean="0">
                      <a:latin typeface="Cambria Math" panose="02040503050406030204" pitchFamily="18" charset="0"/>
                    </a:rPr>
                    <m:t>𝑓</m:t>
                  </m:r>
                </m:sub>
              </m:sSub>
            </m:oMath>
          </a14:m>
          <a:r>
            <a:rPr lang="en-IN" sz="2200" kern="1200" dirty="0" smtClean="0"/>
            <a:t>- risk free return,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IN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en-IN" sz="22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𝑝</m:t>
                  </m:r>
                </m:sub>
              </m:sSub>
            </m:oMath>
          </a14:m>
          <a:r>
            <a:rPr lang="en-IN" sz="2200" kern="1200" dirty="0" smtClean="0"/>
            <a:t>- portfolio standard deviation</a:t>
          </a:r>
          <a:endParaRPr lang="en-IN" sz="2200" kern="1200" dirty="0"/>
        </a:p>
      </dsp:txBody>
      <dsp:txXfrm>
        <a:off x="3447473" y="1485645"/>
        <a:ext cx="2927002" cy="2533781"/>
      </dsp:txXfrm>
    </dsp:sp>
    <dsp:sp modelId="{D7AC3DD3-658D-4FFF-8751-66201E16A4DC}">
      <dsp:nvSpPr>
        <dsp:cNvPr id="0" name=""/>
        <dsp:cNvSpPr/>
      </dsp:nvSpPr>
      <dsp:spPr>
        <a:xfrm>
          <a:off x="6890226" y="149145"/>
          <a:ext cx="3658753" cy="118800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Step 3</a:t>
          </a:r>
          <a:endParaRPr lang="en-IN" sz="2200" kern="1200" dirty="0"/>
        </a:p>
      </dsp:txBody>
      <dsp:txXfrm>
        <a:off x="7484226" y="149145"/>
        <a:ext cx="2470753" cy="1188000"/>
      </dsp:txXfrm>
    </dsp:sp>
    <dsp:sp modelId="{E3A6394A-293B-4212-B4EC-0EF2422F9AF3}">
      <dsp:nvSpPr>
        <dsp:cNvPr id="0" name=""/>
        <dsp:cNvSpPr/>
      </dsp:nvSpPr>
      <dsp:spPr>
        <a:xfrm>
          <a:off x="6890226" y="1485645"/>
          <a:ext cx="2927002" cy="253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kern="1200" dirty="0" smtClean="0"/>
            <a:t>After the best agent is picked, it is used to predict</a:t>
          </a:r>
          <a:br>
            <a:rPr lang="en-US" sz="2200" b="0" i="0" kern="1200" dirty="0" smtClean="0"/>
          </a:br>
          <a:r>
            <a:rPr lang="en-US" sz="2200" b="0" i="0" kern="1200" dirty="0" smtClean="0"/>
            <a:t>and trade for the next quarter.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kern="1200" dirty="0" smtClean="0"/>
            <a:t>This maximizes the</a:t>
          </a:r>
          <a:br>
            <a:rPr lang="en-US" sz="2200" b="0" i="0" kern="1200" dirty="0" smtClean="0"/>
          </a:br>
          <a:r>
            <a:rPr lang="en-US" sz="2200" b="0" i="0" kern="1200" dirty="0" smtClean="0"/>
            <a:t>returns adjusted to the increasing risk</a:t>
          </a:r>
          <a:endParaRPr lang="en-IN" sz="2200" kern="1200" dirty="0"/>
        </a:p>
      </dsp:txBody>
      <dsp:txXfrm>
        <a:off x="6890226" y="1485645"/>
        <a:ext cx="2927002" cy="2533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push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it.com/articles/article.aspx?p=2995356&amp;seqNum=3" TargetMode="External"/><Relationship Id="rId2" Type="http://schemas.openxmlformats.org/officeDocument/2006/relationships/hyperlink" Target="https://papers.ssrn.com/sol3/papers.cfm?abstract_id=369099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llabs.github.io/coach/components/agents/policy_optimization/ddpg.html" TargetMode="External"/><Relationship Id="rId4" Type="http://schemas.openxmlformats.org/officeDocument/2006/relationships/hyperlink" Target="https://arxiv.org/abs/1707.0634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800" u="sng" dirty="0" smtClean="0"/>
              <a:t>Deep Reinforcement Learning for Automated Stock Trading Ensemble Strategy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809425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Ensemble Strategy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ensemble strategy achieves a </a:t>
            </a:r>
            <a:r>
              <a:rPr lang="en-US" dirty="0" smtClean="0"/>
              <a:t>Sharpe ratio 1</a:t>
            </a:r>
            <a:r>
              <a:rPr lang="en-US" i="1" dirty="0"/>
              <a:t>.</a:t>
            </a:r>
            <a:r>
              <a:rPr lang="en-US" dirty="0" smtClean="0"/>
              <a:t>30</a:t>
            </a:r>
            <a:r>
              <a:rPr lang="en-US" dirty="0"/>
              <a:t>, which is much higher than the Sharpe </a:t>
            </a:r>
            <a:r>
              <a:rPr lang="en-US" dirty="0" smtClean="0"/>
              <a:t>ratio </a:t>
            </a:r>
            <a:r>
              <a:rPr lang="en-IN" dirty="0"/>
              <a:t>the </a:t>
            </a:r>
            <a:r>
              <a:rPr lang="en-IN" dirty="0" smtClean="0"/>
              <a:t>two</a:t>
            </a:r>
            <a:r>
              <a:rPr lang="en-IN" dirty="0"/>
              <a:t> </a:t>
            </a:r>
            <a:r>
              <a:rPr lang="en-IN" dirty="0" smtClean="0"/>
              <a:t>baselines,</a:t>
            </a:r>
            <a:r>
              <a:rPr lang="en-US" dirty="0" smtClean="0"/>
              <a:t> 0</a:t>
            </a:r>
            <a:r>
              <a:rPr lang="en-US" i="1" dirty="0"/>
              <a:t>.</a:t>
            </a:r>
            <a:r>
              <a:rPr lang="en-US" dirty="0" smtClean="0"/>
              <a:t>47 </a:t>
            </a:r>
            <a:r>
              <a:rPr lang="en-US" dirty="0"/>
              <a:t>for DJIA, and </a:t>
            </a:r>
            <a:r>
              <a:rPr lang="en-US" dirty="0" smtClean="0"/>
              <a:t>0</a:t>
            </a:r>
            <a:r>
              <a:rPr lang="en-US" i="1" dirty="0"/>
              <a:t>.</a:t>
            </a:r>
            <a:r>
              <a:rPr lang="en-US" dirty="0" smtClean="0"/>
              <a:t>45 </a:t>
            </a:r>
            <a:r>
              <a:rPr lang="en-US" dirty="0"/>
              <a:t>for the min-variance </a:t>
            </a:r>
            <a:r>
              <a:rPr lang="en-US" dirty="0" smtClean="0"/>
              <a:t>portfolio allocation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ensemble strategy also outperforms A2C </a:t>
            </a:r>
            <a:r>
              <a:rPr lang="en-US" dirty="0" smtClean="0"/>
              <a:t>with a </a:t>
            </a:r>
            <a:r>
              <a:rPr lang="en-US" dirty="0"/>
              <a:t>Sharpe ratio of 1.12, PPO with a Sharpe ratio of </a:t>
            </a:r>
            <a:r>
              <a:rPr lang="en-US" dirty="0" smtClean="0"/>
              <a:t>1.10,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DDPG with a Sharpe ratio of 0.87, respectively </a:t>
            </a:r>
          </a:p>
          <a:p>
            <a:r>
              <a:rPr lang="en-US" dirty="0" smtClean="0"/>
              <a:t>Ensemble strategy outperforms </a:t>
            </a:r>
            <a:r>
              <a:rPr lang="en-US" dirty="0"/>
              <a:t>the three individual </a:t>
            </a:r>
            <a:r>
              <a:rPr lang="en-US" dirty="0" smtClean="0"/>
              <a:t>algorithms, balancing </a:t>
            </a:r>
            <a:r>
              <a:rPr lang="en-US" dirty="0"/>
              <a:t>risk and </a:t>
            </a:r>
            <a:r>
              <a:rPr lang="en-US" dirty="0" smtClean="0"/>
              <a:t>return under </a:t>
            </a:r>
            <a:r>
              <a:rPr lang="en-US" dirty="0"/>
              <a:t>transaction </a:t>
            </a:r>
            <a:r>
              <a:rPr lang="en-US" dirty="0" smtClean="0"/>
              <a:t>costs, </a:t>
            </a:r>
            <a:r>
              <a:rPr lang="en-US" dirty="0"/>
              <a:t>which makes it auto adjustable to choose for the specific market condition.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649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Deep Reinforcement Learning for Automated Stock Trading: An Ensemble Strategy</a:t>
            </a:r>
            <a:endParaRPr lang="en-US" dirty="0" smtClean="0"/>
          </a:p>
          <a:p>
            <a:r>
              <a:rPr lang="en-IN" dirty="0" smtClean="0">
                <a:hlinkClick r:id="rId3"/>
              </a:rPr>
              <a:t>A2C Algorithm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Proximity Policy Optimization Algorithm</a:t>
            </a:r>
            <a:endParaRPr lang="en-IN" dirty="0" smtClean="0"/>
          </a:p>
          <a:p>
            <a:r>
              <a:rPr lang="en-US" dirty="0" smtClean="0">
                <a:hlinkClick r:id="rId5"/>
              </a:rPr>
              <a:t>Deep Deterministic Policy Gradient algorithm</a:t>
            </a:r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175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Introduction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1583303"/>
            <a:ext cx="6251575" cy="3140531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The ensemble strategy inherits and integrates the best features of the three algorithms, thereby robustly adjusting to different market situations and using a load on demand technique for processing large data to avoid large memory </a:t>
            </a:r>
            <a:r>
              <a:rPr lang="en-US" sz="2000" b="1" dirty="0" smtClean="0"/>
              <a:t>consumption.</a:t>
            </a:r>
            <a:endParaRPr lang="en-IN" sz="2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0894" y="4723834"/>
            <a:ext cx="508298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Trading agents </a:t>
            </a:r>
            <a:r>
              <a:rPr lang="en-US" sz="1600" b="1" dirty="0"/>
              <a:t>and environments interacts with each other </a:t>
            </a:r>
            <a:r>
              <a:rPr lang="en-US" sz="1600" b="1" dirty="0" smtClean="0"/>
              <a:t>using </a:t>
            </a:r>
            <a:r>
              <a:rPr lang="en-US" sz="1600" b="1" i="1" dirty="0"/>
              <a:t>Action, State </a:t>
            </a:r>
            <a:r>
              <a:rPr lang="en-US" sz="1600" b="1" dirty="0"/>
              <a:t>and</a:t>
            </a:r>
            <a:r>
              <a:rPr lang="en-US" sz="1600" b="1" i="1" dirty="0"/>
              <a:t> </a:t>
            </a:r>
            <a:r>
              <a:rPr lang="en-US" sz="1600" b="1" i="1" dirty="0" smtClean="0"/>
              <a:t>Reward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4035358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Decision </a:t>
            </a:r>
            <a:r>
              <a:rPr lang="en-IN" dirty="0" smtClean="0"/>
              <a:t>Process for Stock Trading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222287"/>
                <a:ext cx="5185873" cy="404232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State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: Vector </a:t>
                </a:r>
              </a:p>
              <a:p>
                <a:pPr marL="0" indent="0">
                  <a:buNone/>
                </a:pPr>
                <a:r>
                  <a:rPr lang="en-IN" dirty="0" smtClean="0"/>
                  <a:t> (Stock price, Shares, Remaining Balance)</a:t>
                </a:r>
                <a:endParaRPr lang="en-IN" dirty="0"/>
              </a:p>
              <a:p>
                <a:r>
                  <a:rPr lang="en-IN" dirty="0" smtClean="0"/>
                  <a:t>Action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 : Vector for taking actions as </a:t>
                </a:r>
              </a:p>
              <a:p>
                <a:pPr marL="0" indent="0">
                  <a:buNone/>
                </a:pPr>
                <a:r>
                  <a:rPr lang="en-IN" dirty="0" smtClean="0"/>
                  <a:t>(Selling, Buying, Holding</a:t>
                </a:r>
                <a:endParaRPr lang="en-IN" dirty="0"/>
              </a:p>
              <a:p>
                <a:r>
                  <a:rPr lang="en-IN" dirty="0" smtClean="0"/>
                  <a:t>Reward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′) </m:t>
                    </m:r>
                  </m:oMath>
                </a14:m>
                <a:r>
                  <a:rPr lang="en-IN" dirty="0" smtClean="0"/>
                  <a:t>: Direct reward for action from state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Policy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 smtClean="0"/>
                  <a:t> : Probability distribution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Q-Value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: </a:t>
                </a:r>
                <a:r>
                  <a:rPr lang="en-US" dirty="0"/>
                  <a:t>E</a:t>
                </a:r>
                <a:r>
                  <a:rPr lang="en-US" dirty="0" smtClean="0"/>
                  <a:t>xpected </a:t>
                </a:r>
                <a:r>
                  <a:rPr lang="en-US" dirty="0"/>
                  <a:t>reward </a:t>
                </a:r>
                <a:r>
                  <a:rPr lang="en-US" dirty="0" smtClean="0"/>
                  <a:t>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following policy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222287"/>
                <a:ext cx="5185873" cy="40423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419131"/>
            <a:ext cx="5194300" cy="3245288"/>
          </a:xfrm>
        </p:spPr>
      </p:pic>
      <p:sp>
        <p:nvSpPr>
          <p:cNvPr id="12" name="Right Arrow 11"/>
          <p:cNvSpPr/>
          <p:nvPr/>
        </p:nvSpPr>
        <p:spPr>
          <a:xfrm>
            <a:off x="3367875" y="4509247"/>
            <a:ext cx="165370" cy="58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760723" y="5664419"/>
            <a:ext cx="41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action will change Portfolio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87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Maximization as Trading Goal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Stocking Constraints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Market Liquidity: </a:t>
                </a:r>
                <a:r>
                  <a:rPr lang="en-US" dirty="0" smtClean="0"/>
                  <a:t>assuming </a:t>
                </a:r>
                <a:r>
                  <a:rPr lang="en-US" dirty="0"/>
                  <a:t>that stock market will </a:t>
                </a:r>
                <a:r>
                  <a:rPr lang="en-US" dirty="0" smtClean="0"/>
                  <a:t>not be </a:t>
                </a:r>
                <a:r>
                  <a:rPr lang="en-US" dirty="0"/>
                  <a:t>affected by our reinforcement trading agent </a:t>
                </a:r>
                <a:endParaRPr lang="en-IN" dirty="0" smtClean="0"/>
              </a:p>
              <a:p>
                <a:r>
                  <a:rPr lang="en-IN" dirty="0" smtClean="0"/>
                  <a:t>Non Negative Balance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≥0: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Transaction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: </a:t>
                </a:r>
                <a:r>
                  <a:rPr lang="en-US" dirty="0" smtClean="0"/>
                  <a:t>Transaction costs are incurred for each trade </a:t>
                </a:r>
                <a:endParaRPr lang="en-IN" dirty="0" smtClean="0"/>
              </a:p>
              <a:p>
                <a:r>
                  <a:rPr lang="en-IN" dirty="0" smtClean="0"/>
                  <a:t>Risk Aversion for Market Crash: </a:t>
                </a:r>
              </a:p>
              <a:p>
                <a:pPr marL="0" indent="0">
                  <a:buNone/>
                </a:pPr>
                <a:r>
                  <a:rPr lang="en-IN" dirty="0" smtClean="0"/>
                  <a:t>	Turbulence index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𝑡𝑢𝑟𝑏𝑢𝑙𝑒𝑛𝑐𝑒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919193146"/>
                  </p:ext>
                </p:extLst>
              </p:nvPr>
            </p:nvGraphicFramePr>
            <p:xfrm>
              <a:off x="6188075" y="2751138"/>
              <a:ext cx="5194300" cy="31099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919193146"/>
                  </p:ext>
                </p:extLst>
              </p:nvPr>
            </p:nvGraphicFramePr>
            <p:xfrm>
              <a:off x="6188075" y="2751138"/>
              <a:ext cx="5194300" cy="31099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5570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Stock Trading management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222287"/>
                <a:ext cx="5185873" cy="4528709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 smtClean="0"/>
                  <a:t>Environment for Multiple Stocks:</a:t>
                </a:r>
                <a:r>
                  <a:rPr lang="en-US" dirty="0"/>
                  <a:t> </a:t>
                </a:r>
                <a:r>
                  <a:rPr lang="en-US" sz="1600" dirty="0" smtClean="0"/>
                  <a:t>A continuous </a:t>
                </a:r>
                <a:r>
                  <a:rPr lang="en-US" sz="1600" dirty="0"/>
                  <a:t>action space to model the </a:t>
                </a:r>
                <a:r>
                  <a:rPr lang="en-US" sz="1600" dirty="0" smtClean="0"/>
                  <a:t>trading of </a:t>
                </a:r>
                <a:r>
                  <a:rPr lang="en-US" sz="1600" dirty="0"/>
                  <a:t>multiple stocks it is assumed that </a:t>
                </a:r>
                <a:r>
                  <a:rPr lang="en-US" sz="1600" dirty="0" smtClean="0"/>
                  <a:t>the portfolio </a:t>
                </a:r>
                <a:r>
                  <a:rPr lang="en-US" sz="1600" dirty="0"/>
                  <a:t>has 30 </a:t>
                </a:r>
                <a:r>
                  <a:rPr lang="en-US" sz="1600" dirty="0" smtClean="0"/>
                  <a:t>stocks in </a:t>
                </a:r>
                <a:r>
                  <a:rPr lang="en-US" sz="1600" dirty="0"/>
                  <a:t>total</a:t>
                </a:r>
                <a:r>
                  <a:rPr lang="en-IN" sz="1600" i="1" dirty="0" smtClean="0"/>
                  <a:t> </a:t>
                </a:r>
                <a:r>
                  <a:rPr lang="en-IN" sz="1600" dirty="0" smtClean="0"/>
                  <a:t>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IN" dirty="0" smtClean="0"/>
                  <a:t>State Space:</a:t>
                </a:r>
                <a:r>
                  <a:rPr lang="en-US" dirty="0"/>
                  <a:t> </a:t>
                </a:r>
                <a:r>
                  <a:rPr lang="en-US" dirty="0" smtClean="0"/>
                  <a:t>This space is defined on components as balance, stock price, no. of stocks, </a:t>
                </a:r>
                <a:r>
                  <a:rPr lang="en-IN" dirty="0" smtClean="0"/>
                  <a:t>MACD</a:t>
                </a:r>
                <a:r>
                  <a:rPr lang="en-US" dirty="0" smtClean="0"/>
                  <a:t>, RCI, CCI, ADX.  </a:t>
                </a:r>
                <a:endParaRPr lang="en-IN" dirty="0" smtClean="0"/>
              </a:p>
              <a:p>
                <a:pPr lvl="1">
                  <a:buFont typeface="+mj-lt"/>
                  <a:buAutoNum type="arabicPeriod"/>
                </a:pPr>
                <a:r>
                  <a:rPr lang="en-IN" dirty="0" smtClean="0"/>
                  <a:t>Action Space: This space present is defined on the basis of number of shares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to perform action of buying, selling or holding </a:t>
                </a:r>
              </a:p>
              <a:p>
                <a:r>
                  <a:rPr lang="en-IN" i="1" dirty="0"/>
                  <a:t>Memory </a:t>
                </a:r>
                <a:r>
                  <a:rPr lang="en-IN" i="1" dirty="0" smtClean="0"/>
                  <a:t>Management</a:t>
                </a:r>
                <a:r>
                  <a:rPr lang="en-IN" dirty="0" smtClean="0"/>
                  <a:t>:</a:t>
                </a:r>
                <a:r>
                  <a:rPr lang="en-US" dirty="0"/>
                  <a:t> </a:t>
                </a:r>
                <a:r>
                  <a:rPr lang="en-US" sz="1600" dirty="0" smtClean="0"/>
                  <a:t>The load-on-demand </a:t>
                </a:r>
                <a:r>
                  <a:rPr lang="en-US" sz="1600" dirty="0"/>
                  <a:t>technique does not store all results in </a:t>
                </a:r>
                <a:r>
                  <a:rPr lang="en-US" sz="1600" dirty="0" smtClean="0"/>
                  <a:t>memory, rather</a:t>
                </a:r>
                <a:r>
                  <a:rPr lang="en-US" sz="1600" dirty="0"/>
                  <a:t>, it generates them on </a:t>
                </a:r>
                <a:r>
                  <a:rPr lang="en-US" sz="1600" dirty="0" smtClean="0"/>
                  <a:t>demand due to which the </a:t>
                </a:r>
                <a:r>
                  <a:rPr lang="en-US" sz="1600" dirty="0"/>
                  <a:t>memory </a:t>
                </a:r>
                <a:r>
                  <a:rPr lang="en-US" sz="1600" dirty="0" smtClean="0"/>
                  <a:t>usage </a:t>
                </a:r>
                <a:r>
                  <a:rPr lang="en-IN" sz="1600" dirty="0" smtClean="0"/>
                  <a:t>us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reduced </a:t>
                </a:r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222287"/>
                <a:ext cx="5185873" cy="452870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75" y="2222500"/>
            <a:ext cx="5333255" cy="4048426"/>
          </a:xfrm>
        </p:spPr>
      </p:pic>
    </p:spTree>
    <p:extLst>
      <p:ext uri="{BB962C8B-B14F-4D97-AF65-F5344CB8AC3E}">
        <p14:creationId xmlns:p14="http://schemas.microsoft.com/office/powerpoint/2010/main" val="6801931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 Algorithms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79540"/>
              </p:ext>
            </p:extLst>
          </p:nvPr>
        </p:nvGraphicFramePr>
        <p:xfrm>
          <a:off x="651753" y="2196000"/>
          <a:ext cx="10963073" cy="448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6168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Ensemble Strategy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8710789"/>
                  </p:ext>
                </p:extLst>
              </p:nvPr>
            </p:nvGraphicFramePr>
            <p:xfrm>
              <a:off x="819150" y="2222500"/>
              <a:ext cx="10553700" cy="41685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8710789"/>
                  </p:ext>
                </p:extLst>
              </p:nvPr>
            </p:nvGraphicFramePr>
            <p:xfrm>
              <a:off x="819150" y="2222500"/>
              <a:ext cx="10553700" cy="41685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1647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Evaluation Plots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2" y="4892133"/>
            <a:ext cx="8258783" cy="1304385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9" y="2416687"/>
            <a:ext cx="8550613" cy="2339256"/>
          </a:xfrm>
        </p:spPr>
      </p:pic>
    </p:spTree>
    <p:extLst>
      <p:ext uri="{BB962C8B-B14F-4D97-AF65-F5344CB8AC3E}">
        <p14:creationId xmlns:p14="http://schemas.microsoft.com/office/powerpoint/2010/main" val="279347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</a:t>
            </a:r>
            <a:r>
              <a:rPr lang="en-IN" smtClean="0"/>
              <a:t>Evaluation Conclusions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1396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A2C agent is </a:t>
            </a:r>
            <a:r>
              <a:rPr lang="en-US" dirty="0" smtClean="0"/>
              <a:t>more adaptive </a:t>
            </a:r>
            <a:r>
              <a:rPr lang="en-US" dirty="0"/>
              <a:t>to risk. It </a:t>
            </a:r>
            <a:r>
              <a:rPr lang="en-US" dirty="0" smtClean="0"/>
              <a:t>has the </a:t>
            </a:r>
            <a:r>
              <a:rPr lang="en-US" dirty="0"/>
              <a:t>lowest annual volatility </a:t>
            </a:r>
            <a:r>
              <a:rPr lang="en-US" dirty="0" smtClean="0"/>
              <a:t>10</a:t>
            </a:r>
            <a:r>
              <a:rPr lang="en-US" i="1" dirty="0"/>
              <a:t>.</a:t>
            </a:r>
            <a:r>
              <a:rPr lang="en-US" dirty="0" smtClean="0"/>
              <a:t>4% and </a:t>
            </a:r>
            <a:r>
              <a:rPr lang="en-US" dirty="0"/>
              <a:t>max drawdown </a:t>
            </a:r>
            <a:r>
              <a:rPr lang="en-US" i="1" dirty="0"/>
              <a:t>-</a:t>
            </a:r>
            <a:r>
              <a:rPr lang="en-US" dirty="0" smtClean="0"/>
              <a:t>10</a:t>
            </a:r>
            <a:r>
              <a:rPr lang="en-US" i="1" dirty="0"/>
              <a:t>.</a:t>
            </a:r>
            <a:r>
              <a:rPr lang="en-US" dirty="0" smtClean="0"/>
              <a:t>2</a:t>
            </a:r>
            <a:r>
              <a:rPr lang="en-US" dirty="0"/>
              <a:t>% </a:t>
            </a:r>
            <a:endParaRPr lang="en-US" dirty="0" smtClean="0"/>
          </a:p>
          <a:p>
            <a:r>
              <a:rPr lang="en-US" dirty="0"/>
              <a:t>PPO </a:t>
            </a:r>
            <a:r>
              <a:rPr lang="en-US" dirty="0" smtClean="0"/>
              <a:t>agent is </a:t>
            </a:r>
            <a:r>
              <a:rPr lang="en-US" dirty="0"/>
              <a:t>good at following trend </a:t>
            </a:r>
            <a:r>
              <a:rPr lang="en-US" dirty="0" smtClean="0"/>
              <a:t>and acts </a:t>
            </a:r>
            <a:r>
              <a:rPr lang="en-US" dirty="0"/>
              <a:t>well in </a:t>
            </a:r>
            <a:r>
              <a:rPr lang="en-US" dirty="0" smtClean="0"/>
              <a:t>generating more </a:t>
            </a:r>
            <a:r>
              <a:rPr lang="en-US" dirty="0"/>
              <a:t>returns, it </a:t>
            </a:r>
            <a:r>
              <a:rPr lang="en-US" dirty="0" smtClean="0"/>
              <a:t>has the </a:t>
            </a:r>
            <a:r>
              <a:rPr lang="en-US" dirty="0"/>
              <a:t>highest annual return </a:t>
            </a:r>
            <a:r>
              <a:rPr lang="en-US" dirty="0" smtClean="0"/>
              <a:t>15</a:t>
            </a:r>
            <a:r>
              <a:rPr lang="en-US" i="1" dirty="0"/>
              <a:t>.</a:t>
            </a:r>
            <a:r>
              <a:rPr lang="en-US" dirty="0" smtClean="0"/>
              <a:t>0</a:t>
            </a:r>
            <a:r>
              <a:rPr lang="en-US" dirty="0"/>
              <a:t>% </a:t>
            </a:r>
            <a:r>
              <a:rPr lang="en-US" dirty="0" smtClean="0"/>
              <a:t>and cumulative </a:t>
            </a:r>
            <a:r>
              <a:rPr lang="en-US" dirty="0"/>
              <a:t>return </a:t>
            </a:r>
            <a:r>
              <a:rPr lang="en-US" dirty="0" smtClean="0"/>
              <a:t>83</a:t>
            </a:r>
            <a:r>
              <a:rPr lang="en-US" i="1" dirty="0"/>
              <a:t>.</a:t>
            </a:r>
            <a:r>
              <a:rPr lang="en-US" dirty="0" smtClean="0"/>
              <a:t>0</a:t>
            </a:r>
            <a:r>
              <a:rPr lang="en-US" dirty="0"/>
              <a:t>% </a:t>
            </a:r>
          </a:p>
          <a:p>
            <a:r>
              <a:rPr lang="en-US" dirty="0"/>
              <a:t>DDPG </a:t>
            </a:r>
            <a:r>
              <a:rPr lang="en-US" dirty="0" smtClean="0"/>
              <a:t>performs similar </a:t>
            </a:r>
            <a:r>
              <a:rPr lang="en-US" dirty="0"/>
              <a:t>but not as good as PPO, it can be used as </a:t>
            </a:r>
            <a:r>
              <a:rPr lang="en-US" dirty="0" smtClean="0"/>
              <a:t>a complementary </a:t>
            </a:r>
            <a:r>
              <a:rPr lang="en-US" dirty="0"/>
              <a:t>strategy to </a:t>
            </a:r>
            <a:r>
              <a:rPr lang="en-US" dirty="0" smtClean="0"/>
              <a:t>PPO, but its returns are not as satisfactory as other two.</a:t>
            </a:r>
          </a:p>
          <a:p>
            <a:r>
              <a:rPr lang="en-US" dirty="0"/>
              <a:t>By incorporating the </a:t>
            </a:r>
            <a:r>
              <a:rPr lang="en-US" dirty="0" smtClean="0"/>
              <a:t>turbulence index</a:t>
            </a:r>
            <a:r>
              <a:rPr lang="en-US" dirty="0"/>
              <a:t>, the agents are able to cut </a:t>
            </a:r>
            <a:r>
              <a:rPr lang="en-US" dirty="0" smtClean="0"/>
              <a:t>losses and successfully survive </a:t>
            </a:r>
            <a:r>
              <a:rPr lang="en-US" dirty="0"/>
              <a:t>the stock market crash in </a:t>
            </a:r>
            <a:r>
              <a:rPr lang="en-US" dirty="0" smtClean="0"/>
              <a:t>March 2020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33" y="1998762"/>
            <a:ext cx="4928142" cy="4071297"/>
          </a:xfrm>
        </p:spPr>
      </p:pic>
    </p:spTree>
    <p:extLst>
      <p:ext uri="{BB962C8B-B14F-4D97-AF65-F5344CB8AC3E}">
        <p14:creationId xmlns:p14="http://schemas.microsoft.com/office/powerpoint/2010/main" val="2441196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2289</TotalTime>
  <Words>654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Century Gothic</vt:lpstr>
      <vt:lpstr>Wingdings 2</vt:lpstr>
      <vt:lpstr>Quotable</vt:lpstr>
      <vt:lpstr>Deep Reinforcement Learning for Automated Stock Trading Ensemble Strategy</vt:lpstr>
      <vt:lpstr>Introduction</vt:lpstr>
      <vt:lpstr>Markov Decision Process for Stock Trading</vt:lpstr>
      <vt:lpstr>Return Maximization as Trading Goal </vt:lpstr>
      <vt:lpstr>Stock Trading management</vt:lpstr>
      <vt:lpstr>Deep Learning Algorithms</vt:lpstr>
      <vt:lpstr>Ensemble Strategy</vt:lpstr>
      <vt:lpstr>Performance Evaluation Plots</vt:lpstr>
      <vt:lpstr>Performance Evaluation Conclusions</vt:lpstr>
      <vt:lpstr>Results for Ensemble Strategy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Automated Stock Trading Ensemble Strategy</dc:title>
  <dc:creator>Vishal Juneja</dc:creator>
  <cp:lastModifiedBy>Vishal Juneja</cp:lastModifiedBy>
  <cp:revision>38</cp:revision>
  <dcterms:created xsi:type="dcterms:W3CDTF">2021-02-21T20:35:41Z</dcterms:created>
  <dcterms:modified xsi:type="dcterms:W3CDTF">2021-03-26T12:57:44Z</dcterms:modified>
</cp:coreProperties>
</file>