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>
  <p:sldMasterIdLst>
    <p:sldMasterId id="2147483648" r:id="rId1"/>
  </p:sldMasterIdLst>
  <p:notesMasterIdLst>
    <p:notesMasterId r:id="rId4"/>
  </p:notesMasterIdLst>
  <p:sldIdLst>
    <p:sldId id="256" r:id="rId3"/>
    <p:sldId id="375" r:id="rId5"/>
    <p:sldId id="376" r:id="rId6"/>
    <p:sldId id="413" r:id="rId7"/>
    <p:sldId id="387" r:id="rId8"/>
    <p:sldId id="409" r:id="rId9"/>
    <p:sldId id="418" r:id="rId10"/>
    <p:sldId id="390" r:id="rId11"/>
    <p:sldId id="414" r:id="rId12"/>
    <p:sldId id="392" r:id="rId13"/>
    <p:sldId id="465" r:id="rId14"/>
    <p:sldId id="391" r:id="rId15"/>
    <p:sldId id="432" r:id="rId16"/>
    <p:sldId id="466" r:id="rId17"/>
    <p:sldId id="467" r:id="rId18"/>
    <p:sldId id="441" r:id="rId19"/>
    <p:sldId id="394" r:id="rId20"/>
    <p:sldId id="401" r:id="rId21"/>
    <p:sldId id="411" r:id="rId22"/>
    <p:sldId id="404" r:id="rId23"/>
    <p:sldId id="405" r:id="rId24"/>
    <p:sldId id="412" r:id="rId25"/>
    <p:sldId id="402" r:id="rId26"/>
    <p:sldId id="468" r:id="rId27"/>
    <p:sldId id="406" r:id="rId28"/>
    <p:sldId id="407" r:id="rId29"/>
    <p:sldId id="39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N_PC" initials="W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3481"/>
    <a:srgbClr val="953496"/>
    <a:srgbClr val="CCCCFF"/>
    <a:srgbClr val="9999FF"/>
    <a:srgbClr val="9966FF"/>
    <a:srgbClr val="9900FF"/>
    <a:srgbClr val="6666FF"/>
    <a:srgbClr val="9A379B"/>
    <a:srgbClr val="FF99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50000" autoAdjust="0"/>
  </p:normalViewPr>
  <p:slideViewPr>
    <p:cSldViewPr>
      <p:cViewPr varScale="1">
        <p:scale>
          <a:sx n="45" d="100"/>
          <a:sy n="45" d="100"/>
        </p:scale>
        <p:origin x="2528" y="17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5FDFB-525D-4A7D-AAC6-6275200C8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利用字典学习对数据进行特征表示的关键在于两步，第一步是通过训练数据学习字典矩阵，第二步是利用字典矩阵对新的数据进行特征表示。</a:t>
            </a:r>
            <a:endParaRPr lang="zh-CN" altLang="zh-CN" sz="1050" kern="100" dirty="0" smtClean="0">
              <a:effectLst/>
              <a:latin typeface="Times New Roman" panose="02020603050405020304" pitchFamily="18" charset="0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Q是一个分块对角矩阵，对角线上的矩阵块的值全为1，其他部分的值全部为0，对角线共有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个矩阵块，每个矩阵块对应一个标签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是一个变换矩阵，使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尽量接近系数矩阵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为新数据，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在低维空间中的特征。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effectLst/>
              </a:rPr>
              <a:t>Random Forests </a:t>
            </a:r>
            <a:r>
              <a:rPr lang="zh-CN" altLang="en-US" sz="1200" dirty="0" smtClean="0">
                <a:effectLst/>
              </a:rPr>
              <a:t>随机森林</a:t>
            </a:r>
            <a:endParaRPr lang="zh-CN" altLang="zh-CN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RBF-SVM </a:t>
            </a:r>
            <a:r>
              <a:rPr lang="zh-CN" altLang="en-US" dirty="0" smtClean="0"/>
              <a:t>径向基</a:t>
            </a:r>
            <a:r>
              <a:rPr lang="en-US" altLang="zh-CN" dirty="0" smtClean="0"/>
              <a:t>-</a:t>
            </a:r>
            <a:r>
              <a:rPr lang="zh-CN" altLang="en-US" dirty="0" smtClean="0"/>
              <a:t>支持向量机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C4A7-9194-46F1-92ED-5F3A501EF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C4A7-9194-46F1-92ED-5F3A501EF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7A3A-F3BF-47C5-9379-1D4CBFC89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4" cstate="print"/>
          <a:srcRect l="7144"/>
          <a:stretch>
            <a:fillRect/>
          </a:stretch>
        </p:blipFill>
        <p:spPr bwMode="auto">
          <a:xfrm>
            <a:off x="0" y="0"/>
            <a:ext cx="57419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0"/>
            <a:ext cx="8353425" cy="1470025"/>
          </a:xfrm>
        </p:spPr>
        <p:txBody>
          <a:bodyPr/>
          <a:lstStyle>
            <a:lvl1pPr>
              <a:defRPr sz="4800" b="0" smtClean="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6559126"/>
            <a:ext cx="9144000" cy="298874"/>
          </a:xfrm>
          <a:prstGeom prst="rect">
            <a:avLst/>
          </a:prstGeom>
          <a:solidFill>
            <a:srgbClr val="743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-3523"/>
            <a:ext cx="9144000" cy="513346"/>
          </a:xfrm>
          <a:prstGeom prst="rect">
            <a:avLst/>
          </a:prstGeom>
          <a:solidFill>
            <a:srgbClr val="743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"/>
          <p:cNvSpPr/>
          <p:nvPr userDrawn="1"/>
        </p:nvSpPr>
        <p:spPr>
          <a:xfrm>
            <a:off x="1" y="1"/>
            <a:ext cx="1621766" cy="609743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0518" y="108548"/>
            <a:ext cx="1180794" cy="392648"/>
          </a:xfrm>
          <a:prstGeom prst="rect">
            <a:avLst/>
          </a:prstGeom>
        </p:spPr>
      </p:pic>
      <p:sp>
        <p:nvSpPr>
          <p:cNvPr id="13" name="灯片编号占位符 9"/>
          <p:cNvSpPr txBox="1"/>
          <p:nvPr userDrawn="1"/>
        </p:nvSpPr>
        <p:spPr>
          <a:xfrm>
            <a:off x="4264998" y="6577014"/>
            <a:ext cx="614004" cy="263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fld id="{A7542E53-8498-4261-A8D3-475FF409F5B1}" type="slidenum">
              <a:rPr lang="zh-CN" altLang="en-US" sz="1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sz="1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984" y="228584"/>
            <a:ext cx="7599362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6B7DFE7-296A-4E78-B3EF-50015E106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1B02F7CC-71F6-48FB-B49B-6106E807B10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image" Target="../media/image4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5.png"/><Relationship Id="rId15" Type="http://schemas.openxmlformats.org/officeDocument/2006/relationships/notesSlide" Target="../notesSlides/notesSlide8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29.wmf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基于模式发现的股票价格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走势预测方法研究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89"/>
          <p:cNvSpPr txBox="1"/>
          <p:nvPr/>
        </p:nvSpPr>
        <p:spPr>
          <a:xfrm>
            <a:off x="6409611" y="3974456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毕业论文答辩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TextBox 90"/>
          <p:cNvSpPr txBox="1"/>
          <p:nvPr/>
        </p:nvSpPr>
        <p:spPr>
          <a:xfrm>
            <a:off x="1017588" y="4667561"/>
            <a:ext cx="77311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指导老师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：邓仰东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副教授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答辩人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：林泉韬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连接符 3"/>
          <p:cNvCxnSpPr/>
          <p:nvPr/>
        </p:nvCxnSpPr>
        <p:spPr>
          <a:xfrm>
            <a:off x="3744000" y="3789040"/>
            <a:ext cx="5400000" cy="0"/>
          </a:xfrm>
          <a:prstGeom prst="line">
            <a:avLst/>
          </a:prstGeom>
          <a:ln w="38100">
            <a:solidFill>
              <a:srgbClr val="953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29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0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1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0" y="5322780"/>
            <a:ext cx="9144000" cy="914532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-2147482423" descr="C:\Users\赵忠伟\Desktop\图片1_副本.png图片1_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23925" y="922338"/>
            <a:ext cx="7378065" cy="3957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22776" y="5655797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数据分割打标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29510" y="1323975"/>
            <a:ext cx="6382385" cy="376047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对于任意两个点m、n，如果m-n&gt;c，(f(m)-f(n))/(m-n)&gt;a，且不存在两个点x、y，x&lt;=n，y&gt;=m，f(x)&lt;=f(n)，f(y)&gt;=f(m)，(f(y)-f(x))/(y-x)&gt;a，则m和n之间的序列是上涨序列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对于任意两个点m、n，如果n-m&gt;c，(f(m)-f(n))/(n-m)&gt;b，且不存在两个点x、y，x&gt;=n，y&lt;=m，f(x)&lt;=f(n)，f(y)&gt;=f(m)，(f(y)-f(x))/(x-y)&gt;b，则m和n之间的序列是下跌序列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24460" y="3266440"/>
            <a:ext cx="2077085" cy="1818005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上涨比率a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下跌比率b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最短序列长度c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QQ截图20181216140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1434465"/>
            <a:ext cx="1682115" cy="136334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2776" y="5655797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数据分割打标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QQ截图20181216140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105535"/>
            <a:ext cx="1682115" cy="1363345"/>
          </a:xfrm>
          <a:prstGeom prst="rect">
            <a:avLst/>
          </a:prstGeom>
        </p:spPr>
      </p:pic>
      <p:pic>
        <p:nvPicPr>
          <p:cNvPr id="14" name="图片 13" descr="QQ截图20181216140715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1105535"/>
            <a:ext cx="1681480" cy="136271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262505" y="1678940"/>
            <a:ext cx="424180" cy="215900"/>
          </a:xfrm>
          <a:prstGeom prst="righ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 bwMode="auto">
          <a:xfrm>
            <a:off x="379730" y="3209290"/>
            <a:ext cx="2077085" cy="1818005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上涨比率a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下跌比率b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最短序列长度c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QQ截图20181216140715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85" y="1086485"/>
            <a:ext cx="1605280" cy="1301750"/>
          </a:xfrm>
          <a:prstGeom prst="rect">
            <a:avLst/>
          </a:prstGeom>
        </p:spPr>
      </p:pic>
      <p:pic>
        <p:nvPicPr>
          <p:cNvPr id="18" name="图片 17" descr="C:\Users\赵忠伟\Desktop\QQ截图20181216140715_副本.pngQQ截图20181216140715_副本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06945" y="1086485"/>
            <a:ext cx="1565910" cy="1268730"/>
          </a:xfrm>
          <a:prstGeom prst="rect">
            <a:avLst/>
          </a:prstGeom>
        </p:spPr>
      </p:pic>
      <p:pic>
        <p:nvPicPr>
          <p:cNvPr id="19" name="图片 18" descr="QQ截图20181216140715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025" y="3157855"/>
            <a:ext cx="1581150" cy="1282065"/>
          </a:xfrm>
          <a:prstGeom prst="rect">
            <a:avLst/>
          </a:prstGeom>
        </p:spPr>
      </p:pic>
      <p:pic>
        <p:nvPicPr>
          <p:cNvPr id="20" name="图片 19" descr="QQ截图20181216140715_副本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395" y="3067685"/>
            <a:ext cx="1614170" cy="1308100"/>
          </a:xfrm>
          <a:prstGeom prst="rect">
            <a:avLst/>
          </a:prstGeom>
        </p:spPr>
      </p:pic>
      <p:pic>
        <p:nvPicPr>
          <p:cNvPr id="22" name="图片 21" descr="QQ截图20181216140715_副本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170" y="3118485"/>
            <a:ext cx="1679575" cy="1360805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4544060" y="1679575"/>
            <a:ext cx="424180" cy="215900"/>
          </a:xfrm>
          <a:prstGeom prst="righ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808470" y="1629410"/>
            <a:ext cx="424180" cy="215900"/>
          </a:xfrm>
          <a:prstGeom prst="righ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7978775" y="2468880"/>
            <a:ext cx="247015" cy="360045"/>
          </a:xfrm>
          <a:prstGeom prst="down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>
            <a:off x="6808470" y="3610610"/>
            <a:ext cx="424180" cy="222250"/>
          </a:xfrm>
          <a:prstGeom prst="lef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>
            <a:off x="4544060" y="3687445"/>
            <a:ext cx="424180" cy="222250"/>
          </a:xfrm>
          <a:prstGeom prst="lef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907704" y="14935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1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2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4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5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6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2776" y="5655797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股票价格走势特征序列提取</a:t>
            </a:r>
            <a:endParaRPr lang="en-US" altLang="zh-CN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:\Users\赵忠伟\Desktop\跨职能流程图（水平）.png跨职能流程图（水平）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34740" y="800735"/>
            <a:ext cx="5140325" cy="440817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 bwMode="auto">
          <a:xfrm>
            <a:off x="598170" y="2729865"/>
            <a:ext cx="2741930" cy="2263775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子序列窗口长度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上涨序列距离阈值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下跌序列距离阈值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信息熵增益阈值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特征子序列最小步长阈值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矩形 71"/>
          <p:cNvSpPr/>
          <p:nvPr/>
        </p:nvSpPr>
        <p:spPr>
          <a:xfrm>
            <a:off x="22776" y="5655797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股票价格走势特征序列提取</a:t>
            </a:r>
            <a:endParaRPr lang="en-US" altLang="zh-CN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85" y="561975"/>
            <a:ext cx="6874510" cy="509397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矩形 71"/>
          <p:cNvSpPr/>
          <p:nvPr/>
        </p:nvSpPr>
        <p:spPr>
          <a:xfrm>
            <a:off x="22776" y="5655797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股票价格走势特征序列提取</a:t>
            </a:r>
            <a:endParaRPr lang="en-US" altLang="zh-CN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220" y="421640"/>
            <a:ext cx="3446145" cy="511683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 bwMode="auto">
          <a:xfrm>
            <a:off x="1207135" y="2296795"/>
            <a:ext cx="2741930" cy="2263775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最大步长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选择信息熵增益最大的子序列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907704" y="14935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27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0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1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2776" y="5655797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股票价格走势预测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:\Users\赵忠伟\Desktop\未命名文件_副本.png未命名文件_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53473" y="753745"/>
            <a:ext cx="4907915" cy="509841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546985" y="2870835"/>
            <a:ext cx="1313180" cy="407670"/>
          </a:xfrm>
          <a:prstGeom prst="righ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3675" y="2870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子序列动态时间规整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619672" y="13491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496" y="5589240"/>
            <a:ext cx="9085728" cy="86409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619885" y="1349375"/>
            <a:ext cx="6145530" cy="355600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(1)CPU：Intel Core i7-7700 3.60GHz</a:t>
            </a:r>
            <a:endParaRPr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(2)内存：16GB</a:t>
            </a:r>
            <a:endParaRPr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(3)存储：128GB SSD + 1T 硬盘</a:t>
            </a:r>
            <a:endParaRPr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(4)操作系统：Win10 64位</a:t>
            </a:r>
            <a:endParaRPr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(5)数据库：mongodb4.0</a:t>
            </a:r>
            <a:endParaRPr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(6)IDE：Eclipse</a:t>
            </a:r>
            <a:endParaRPr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496" y="5643942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数据选择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80" descr="C:\Users\linqt\Desktop\20181213101425_5802hak_www.ssbbww.com.jpg20181213101425_5802hak_www.ssbbww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2010" y="1320800"/>
            <a:ext cx="4366260" cy="3316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矩形 26"/>
          <p:cNvSpPr/>
          <p:nvPr/>
        </p:nvSpPr>
        <p:spPr bwMode="auto">
          <a:xfrm>
            <a:off x="141605" y="1285875"/>
            <a:ext cx="4309745" cy="3352165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成分股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训练数据集：2014年09月01日至2014年12月31日和2015年06月01日至2015年07月31日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测试数据集：2015年01月01日至2015年04月30日和2015年08月01日至2015年09月30日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496" y="5643942"/>
            <a:ext cx="9085728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165225" y="822960"/>
            <a:ext cx="6647180" cy="61468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https://github.com/quantaolin/MyPaper</a:t>
            </a:r>
            <a:endParaRPr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660525"/>
            <a:ext cx="1619250" cy="353631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844675" y="3501390"/>
            <a:ext cx="782955" cy="1187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文本框 16"/>
          <p:cNvSpPr txBox="1"/>
          <p:nvPr/>
        </p:nvSpPr>
        <p:spPr>
          <a:xfrm>
            <a:off x="2720975" y="3335020"/>
            <a:ext cx="280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获取上证</a:t>
            </a:r>
            <a:r>
              <a:rPr lang="en-US" altLang="zh-CN"/>
              <a:t>50</a:t>
            </a:r>
            <a:r>
              <a:rPr lang="zh-CN" altLang="en-US"/>
              <a:t>成分股代码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844675" y="3933190"/>
            <a:ext cx="7829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2743835" y="3749040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获取股票数据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844675" y="2061210"/>
            <a:ext cx="782955" cy="99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文本框 20"/>
          <p:cNvSpPr txBox="1"/>
          <p:nvPr/>
        </p:nvSpPr>
        <p:spPr>
          <a:xfrm>
            <a:off x="2720975" y="1866900"/>
            <a:ext cx="280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计算涨跌幅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844675" y="2469515"/>
            <a:ext cx="782955" cy="23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2720975" y="2296795"/>
            <a:ext cx="280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涨跌子序划分列打标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844675" y="2786380"/>
            <a:ext cx="782955" cy="66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2720975" y="2665095"/>
            <a:ext cx="280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获取特征子序列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1844675" y="2966720"/>
            <a:ext cx="782955" cy="174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2720975" y="2966720"/>
            <a:ext cx="280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合并特征子序列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844675" y="4841875"/>
            <a:ext cx="7829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文本框 31"/>
          <p:cNvSpPr txBox="1"/>
          <p:nvPr/>
        </p:nvSpPr>
        <p:spPr>
          <a:xfrm>
            <a:off x="2720975" y="4657725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使用测试数据集测试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844675" y="4509135"/>
            <a:ext cx="782955" cy="88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A379B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4" name="文本框 33"/>
          <p:cNvSpPr txBox="1"/>
          <p:nvPr/>
        </p:nvSpPr>
        <p:spPr>
          <a:xfrm>
            <a:off x="2720975" y="4289425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计算测试精度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5861050" y="2056130"/>
            <a:ext cx="2466340" cy="274447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下载股票数据：tushare</a:t>
            </a:r>
            <a:endParaRPr 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fontAlgn="auto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画图：</a:t>
            </a:r>
            <a:b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3176" y="820889"/>
            <a:ext cx="9136744" cy="843509"/>
          </a:xfrm>
          <a:prstGeom prst="rect">
            <a:avLst/>
          </a:prstGeom>
          <a:solidFill>
            <a:srgbClr val="FFFFFF"/>
          </a:solidFill>
          <a:ln w="57150">
            <a:solidFill>
              <a:srgbClr val="743481"/>
            </a:solidFill>
            <a:rou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ts val="3000"/>
              </a:lnSpc>
              <a:defRPr/>
            </a:pPr>
            <a:r>
              <a:rPr lang="zh-CN" altLang="en-US" sz="2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量化投资的鼻祖</a:t>
            </a:r>
            <a:r>
              <a:rPr lang="en-US" altLang="zh-CN" sz="2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--</a:t>
            </a:r>
            <a:r>
              <a:rPr lang="zh-CN" altLang="en-US" sz="2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詹姆斯·西蒙斯</a:t>
            </a:r>
            <a:endParaRPr lang="zh-CN" altLang="en-US" sz="2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1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2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3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4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5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01370" y="4392930"/>
            <a:ext cx="5943600" cy="1666240"/>
            <a:chOff x="3783" y="7047"/>
            <a:chExt cx="9360" cy="2624"/>
          </a:xfrm>
        </p:grpSpPr>
        <p:sp>
          <p:nvSpPr>
            <p:cNvPr id="30" name="矩形 29"/>
            <p:cNvSpPr/>
            <p:nvPr/>
          </p:nvSpPr>
          <p:spPr bwMode="auto">
            <a:xfrm>
              <a:off x="3783" y="7047"/>
              <a:ext cx="9361" cy="2624"/>
            </a:xfrm>
            <a:prstGeom prst="rect">
              <a:avLst/>
            </a:prstGeom>
            <a:solidFill>
              <a:schemeClr val="bg1"/>
            </a:solidFill>
            <a:ln w="57150" algn="ctr">
              <a:solidFill>
                <a:srgbClr val="74348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sz="26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有效市场假说：</a:t>
              </a:r>
              <a:br>
                <a:rPr lang="zh-CN" altLang="en-US" sz="26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6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证券市场对新的市场信息的反应迅速而准确，证券价格能完全反应全部信息 </a:t>
              </a:r>
              <a:endParaRPr lang="zh-CN" altLang="en-US" sz="2600" b="1" dirty="0" smtClean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985" y="8137"/>
              <a:ext cx="8919" cy="113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985" y="8137"/>
              <a:ext cx="8958" cy="124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87960" y="1821180"/>
            <a:ext cx="8742680" cy="2282825"/>
            <a:chOff x="231" y="1260"/>
            <a:chExt cx="13768" cy="359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03" y="1746"/>
              <a:ext cx="1696" cy="235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" y="1260"/>
              <a:ext cx="2679" cy="359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2" y="1261"/>
              <a:ext cx="2678" cy="359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5" y="1262"/>
              <a:ext cx="2677" cy="359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64" y="1262"/>
              <a:ext cx="2425" cy="3592"/>
            </a:xfrm>
            <a:prstGeom prst="rect">
              <a:avLst/>
            </a:prstGeom>
          </p:spPr>
        </p:pic>
      </p:grp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7005320" y="4161790"/>
            <a:ext cx="1989455" cy="2048510"/>
          </a:xfrm>
          <a:prstGeom prst="rect">
            <a:avLst/>
          </a:prstGeom>
          <a:solidFill>
            <a:srgbClr val="FFFFFF"/>
          </a:solidFill>
          <a:ln w="57150">
            <a:solidFill>
              <a:srgbClr val="743481"/>
            </a:solidFill>
            <a:rou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auto">
              <a:lnSpc>
                <a:spcPts val="2000"/>
              </a:lnSpc>
              <a:defRPr/>
            </a:pPr>
            <a:r>
              <a:rPr lang="zh-CN" altLang="en-US" sz="1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壁虎式投资法：</a:t>
            </a:r>
            <a:endParaRPr lang="zh-CN" altLang="en-US" sz="1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0" algn="ctr" fontAlgn="auto">
              <a:lnSpc>
                <a:spcPts val="2000"/>
              </a:lnSpc>
              <a:defRPr/>
            </a:pPr>
            <a:r>
              <a:rPr lang="zh-CN" altLang="en-US" sz="1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平时趴在墙上</a:t>
            </a:r>
            <a:endParaRPr lang="zh-CN" altLang="en-US" sz="1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0" algn="ctr" fontAlgn="auto">
              <a:lnSpc>
                <a:spcPts val="2000"/>
              </a:lnSpc>
              <a:defRPr/>
            </a:pPr>
            <a:r>
              <a:rPr lang="zh-CN" altLang="en-US" sz="1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一动不动，</a:t>
            </a:r>
            <a:endParaRPr lang="zh-CN" altLang="en-US" sz="1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0" algn="ctr" fontAlgn="auto">
              <a:lnSpc>
                <a:spcPts val="2000"/>
              </a:lnSpc>
              <a:defRPr/>
            </a:pPr>
            <a:r>
              <a:rPr lang="zh-CN" altLang="en-US" sz="1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蚊子一旦出现</a:t>
            </a:r>
            <a:endParaRPr lang="zh-CN" altLang="en-US" sz="1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0" algn="ctr" fontAlgn="auto">
              <a:lnSpc>
                <a:spcPts val="2000"/>
              </a:lnSpc>
              <a:defRPr/>
            </a:pPr>
            <a:r>
              <a:rPr lang="zh-CN" altLang="en-US" sz="1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就迅速将其吃掉，</a:t>
            </a:r>
            <a:endParaRPr lang="zh-CN" altLang="en-US" sz="1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0" algn="ctr" fontAlgn="auto">
              <a:lnSpc>
                <a:spcPts val="2000"/>
              </a:lnSpc>
              <a:defRPr/>
            </a:pPr>
            <a:r>
              <a:rPr lang="zh-CN" altLang="en-US" sz="1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然后恢复平静，</a:t>
            </a:r>
            <a:endParaRPr lang="zh-CN" altLang="en-US" sz="1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0" algn="ctr" fontAlgn="auto">
              <a:lnSpc>
                <a:spcPts val="2000"/>
              </a:lnSpc>
              <a:defRPr/>
            </a:pPr>
            <a:r>
              <a:rPr lang="zh-CN" altLang="en-US" sz="1400" b="1" kern="0" noProof="0" dirty="0" smtClean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等待下一个机会</a:t>
            </a:r>
            <a:endParaRPr lang="en-US" altLang="zh-CN" sz="1400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673" y="5733256"/>
            <a:ext cx="9092727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预测精度</a:t>
            </a:r>
            <a:endParaRPr lang="zh-CN" altLang="en-US" sz="4000" b="1" dirty="0" smtClean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34135" y="914400"/>
          <a:ext cx="6766560" cy="2760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7965"/>
                <a:gridCol w="1053465"/>
                <a:gridCol w="1052195"/>
                <a:gridCol w="1053465"/>
                <a:gridCol w="1056005"/>
                <a:gridCol w="1053465"/>
              </a:tblGrid>
              <a:tr h="214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信息熵增益阀值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0.3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0.4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0.5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0.6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0.7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上涨特征序列数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11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10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上涨预测正确数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582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484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404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251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14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上涨预测错误数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72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56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51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31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上涨预测准确率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89%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89.6%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88.8%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89%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100%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下跌特征序列数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21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20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17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15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下跌预测正确数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1645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1723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1375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1089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554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下跌预测错误数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900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821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570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443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199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下跌预测</a:t>
                      </a: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准确</a:t>
                      </a: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率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64.6%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67.7%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70.7%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71.1%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73.6%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总预测准确率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69.6%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71.6%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74.1%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73.9%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74.1%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1268095" y="4022090"/>
          <a:ext cx="6833235" cy="1364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/>
                <a:gridCol w="1260475"/>
                <a:gridCol w="1259840"/>
                <a:gridCol w="1261745"/>
                <a:gridCol w="1260475"/>
              </a:tblGrid>
              <a:tr h="2025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上证指数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深成指数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上证50成份股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NYSE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Chen的模型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54%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59%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杨一文的模型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72%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68%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动态时间规整</a:t>
                      </a:r>
                      <a:r>
                        <a:rPr lang="en-US" sz="1200" b="0" baseline="30000">
                          <a:latin typeface="Calibri" panose="020F0502020204030204" charset="0"/>
                          <a:cs typeface="Calibri" panose="020F0502020204030204" charset="0"/>
                        </a:rPr>
                        <a:t>[38]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58.08%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本文的模型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Calibri" panose="020F0502020204030204" charset="0"/>
                          <a:cs typeface="Calibri" panose="020F0502020204030204" charset="0"/>
                        </a:rPr>
                        <a:t>74.1%</a:t>
                      </a: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73" y="5733256"/>
            <a:ext cx="9092727" cy="73738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上涨特征子序列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" y="1084580"/>
            <a:ext cx="7133590" cy="379984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76" y="5589240"/>
            <a:ext cx="9085728" cy="86409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下跌特征子序列</a:t>
            </a:r>
            <a:endParaRPr lang="zh-CN" altLang="en-US" sz="4000" b="1" dirty="0" smtClean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1052195"/>
            <a:ext cx="7472680" cy="382206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776" y="5589240"/>
            <a:ext cx="9085728" cy="86409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-2147482415" descr="C:\Users\linqt\Desktop\新建文件夹 (2)\20181213102133_6113hak_www.ssbbww.com.jpg20181213102133_6113hak_www.ssbbww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618490"/>
            <a:ext cx="6119495" cy="2319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" descr="C:\Users\linqt\Desktop\新建文件夹 (2)\20181213102208_4715hak_www.ssbbww.com.jpg20181213102208_4715hak_www.ssbbww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5" y="2937510"/>
            <a:ext cx="5839460" cy="2394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2776" y="5589240"/>
            <a:ext cx="9085728" cy="864096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:\Users\linqt\Desktop\新建文件夹 (2)\20181213102301_4060hak_www.ssbbww.com.jpg20181213102301_4060hak_www.ssbbww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195" y="780415"/>
            <a:ext cx="5756910" cy="2332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" descr="C:\Users\linqt\Desktop\新建文件夹 (2)\20181213102326_6954hak_www.ssbbww.com.jpg20181213102326_6954hak_www.ssbbww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3112770"/>
            <a:ext cx="5757545" cy="2399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4024" y="1340768"/>
            <a:ext cx="864096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Wingdings" panose="05000000000000000000" pitchFamily="2" charset="2"/>
              <a:buChar char="l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、设计了基于模式发现的股票价格走势预测方案，实现了对于股票价格走势的中长期走势预测。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、使用上证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成分股的历史数据对预测方案的预测精度进行了检验，并与其他算法进行了比对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5536" y="1484784"/>
            <a:ext cx="864096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Wingdings" panose="05000000000000000000" pitchFamily="2" charset="2"/>
              <a:buChar char="l"/>
            </a:pPr>
            <a:endParaRPr lang="en-US" altLang="zh-CN" sz="28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使用并行处理框架实现算法，通过分机并行处理的方式提高算法计算速度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增加走势分类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、增加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分类算法；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、更多的特征子序列选择窗口宽度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8353425" cy="2098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谢谢！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请批评指正！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13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897890"/>
            <a:ext cx="3507740" cy="2321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453765"/>
            <a:ext cx="3511550" cy="2289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70" y="897890"/>
            <a:ext cx="4053205" cy="186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15" y="1148080"/>
            <a:ext cx="4182110" cy="1821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220" y="1384300"/>
            <a:ext cx="4075430" cy="1982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855" y="3569335"/>
            <a:ext cx="3665855" cy="2387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9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4"/>
          <p:cNvSpPr txBox="1"/>
          <p:nvPr/>
        </p:nvSpPr>
        <p:spPr>
          <a:xfrm>
            <a:off x="3018155" y="603885"/>
            <a:ext cx="3248660" cy="600075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ctr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模糊时间序列模型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1109345"/>
            <a:ext cx="4955540" cy="449199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15" y="3799840"/>
            <a:ext cx="4028440" cy="209994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 bwMode="auto">
          <a:xfrm>
            <a:off x="5189855" y="1423035"/>
            <a:ext cx="3804285" cy="209169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预测结果有滞后性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预测的相对误差受涨跌幅限制影响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趋势正确率低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0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1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2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3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4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15"/>
          <p:cNvGrpSpPr/>
          <p:nvPr/>
        </p:nvGrpSpPr>
        <p:grpSpPr>
          <a:xfrm>
            <a:off x="4272130" y="2366375"/>
            <a:ext cx="444140" cy="397012"/>
            <a:chOff x="6652854" y="2162175"/>
            <a:chExt cx="493713" cy="441325"/>
          </a:xfrm>
          <a:solidFill>
            <a:schemeClr val="bg1"/>
          </a:solidFill>
        </p:grpSpPr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6652854" y="2279650"/>
              <a:ext cx="285750" cy="285750"/>
            </a:xfrm>
            <a:custGeom>
              <a:avLst/>
              <a:gdLst/>
              <a:ahLst/>
              <a:cxnLst>
                <a:cxn ang="0">
                  <a:pos x="107" y="67"/>
                </a:cxn>
                <a:cxn ang="0">
                  <a:pos x="114" y="59"/>
                </a:cxn>
                <a:cxn ang="0">
                  <a:pos x="114" y="54"/>
                </a:cxn>
                <a:cxn ang="0">
                  <a:pos x="107" y="47"/>
                </a:cxn>
                <a:cxn ang="0">
                  <a:pos x="106" y="47"/>
                </a:cxn>
                <a:cxn ang="0">
                  <a:pos x="97" y="42"/>
                </a:cxn>
                <a:cxn ang="0">
                  <a:pos x="99" y="29"/>
                </a:cxn>
                <a:cxn ang="0">
                  <a:pos x="99" y="29"/>
                </a:cxn>
                <a:cxn ang="0">
                  <a:pos x="99" y="18"/>
                </a:cxn>
                <a:cxn ang="0">
                  <a:pos x="96" y="15"/>
                </a:cxn>
                <a:cxn ang="0">
                  <a:pos x="85" y="15"/>
                </a:cxn>
                <a:cxn ang="0">
                  <a:pos x="85" y="15"/>
                </a:cxn>
                <a:cxn ang="0">
                  <a:pos x="75" y="18"/>
                </a:cxn>
                <a:cxn ang="0">
                  <a:pos x="67" y="8"/>
                </a:cxn>
                <a:cxn ang="0">
                  <a:pos x="67" y="7"/>
                </a:cxn>
                <a:cxn ang="0">
                  <a:pos x="60" y="0"/>
                </a:cxn>
                <a:cxn ang="0">
                  <a:pos x="55" y="0"/>
                </a:cxn>
                <a:cxn ang="0">
                  <a:pos x="47" y="7"/>
                </a:cxn>
                <a:cxn ang="0">
                  <a:pos x="47" y="8"/>
                </a:cxn>
                <a:cxn ang="0">
                  <a:pos x="43" y="17"/>
                </a:cxn>
                <a:cxn ang="0">
                  <a:pos x="29" y="15"/>
                </a:cxn>
                <a:cxn ang="0">
                  <a:pos x="29" y="15"/>
                </a:cxn>
                <a:cxn ang="0">
                  <a:pos x="18" y="15"/>
                </a:cxn>
                <a:cxn ang="0">
                  <a:pos x="15" y="18"/>
                </a:cxn>
                <a:cxn ang="0">
                  <a:pos x="15" y="29"/>
                </a:cxn>
                <a:cxn ang="0">
                  <a:pos x="15" y="29"/>
                </a:cxn>
                <a:cxn ang="0">
                  <a:pos x="19" y="38"/>
                </a:cxn>
                <a:cxn ang="0">
                  <a:pos x="8" y="47"/>
                </a:cxn>
                <a:cxn ang="0">
                  <a:pos x="8" y="47"/>
                </a:cxn>
                <a:cxn ang="0">
                  <a:pos x="0" y="54"/>
                </a:cxn>
                <a:cxn ang="0">
                  <a:pos x="0" y="59"/>
                </a:cxn>
                <a:cxn ang="0">
                  <a:pos x="8" y="67"/>
                </a:cxn>
                <a:cxn ang="0">
                  <a:pos x="8" y="67"/>
                </a:cxn>
                <a:cxn ang="0">
                  <a:pos x="17" y="71"/>
                </a:cxn>
                <a:cxn ang="0">
                  <a:pos x="15" y="85"/>
                </a:cxn>
                <a:cxn ang="0">
                  <a:pos x="15" y="85"/>
                </a:cxn>
                <a:cxn ang="0">
                  <a:pos x="15" y="95"/>
                </a:cxn>
                <a:cxn ang="0">
                  <a:pos x="18" y="99"/>
                </a:cxn>
                <a:cxn ang="0">
                  <a:pos x="29" y="99"/>
                </a:cxn>
                <a:cxn ang="0">
                  <a:pos x="29" y="99"/>
                </a:cxn>
                <a:cxn ang="0">
                  <a:pos x="39" y="95"/>
                </a:cxn>
                <a:cxn ang="0">
                  <a:pos x="47" y="106"/>
                </a:cxn>
                <a:cxn ang="0">
                  <a:pos x="47" y="106"/>
                </a:cxn>
                <a:cxn ang="0">
                  <a:pos x="55" y="114"/>
                </a:cxn>
                <a:cxn ang="0">
                  <a:pos x="60" y="114"/>
                </a:cxn>
                <a:cxn ang="0">
                  <a:pos x="67" y="106"/>
                </a:cxn>
                <a:cxn ang="0">
                  <a:pos x="67" y="106"/>
                </a:cxn>
                <a:cxn ang="0">
                  <a:pos x="71" y="97"/>
                </a:cxn>
                <a:cxn ang="0">
                  <a:pos x="85" y="99"/>
                </a:cxn>
                <a:cxn ang="0">
                  <a:pos x="85" y="99"/>
                </a:cxn>
                <a:cxn ang="0">
                  <a:pos x="96" y="99"/>
                </a:cxn>
                <a:cxn ang="0">
                  <a:pos x="99" y="95"/>
                </a:cxn>
                <a:cxn ang="0">
                  <a:pos x="99" y="85"/>
                </a:cxn>
                <a:cxn ang="0">
                  <a:pos x="99" y="85"/>
                </a:cxn>
                <a:cxn ang="0">
                  <a:pos x="96" y="75"/>
                </a:cxn>
                <a:cxn ang="0">
                  <a:pos x="106" y="67"/>
                </a:cxn>
                <a:cxn ang="0">
                  <a:pos x="107" y="67"/>
                </a:cxn>
                <a:cxn ang="0">
                  <a:pos x="57" y="85"/>
                </a:cxn>
                <a:cxn ang="0">
                  <a:pos x="29" y="57"/>
                </a:cxn>
                <a:cxn ang="0">
                  <a:pos x="57" y="28"/>
                </a:cxn>
                <a:cxn ang="0">
                  <a:pos x="86" y="57"/>
                </a:cxn>
                <a:cxn ang="0">
                  <a:pos x="57" y="85"/>
                </a:cxn>
              </a:cxnLst>
              <a:rect l="0" t="0" r="r" b="b"/>
              <a:pathLst>
                <a:path w="114" h="114">
                  <a:moveTo>
                    <a:pt x="107" y="67"/>
                  </a:moveTo>
                  <a:cubicBezTo>
                    <a:pt x="111" y="67"/>
                    <a:pt x="114" y="63"/>
                    <a:pt x="114" y="59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0"/>
                    <a:pt x="111" y="47"/>
                    <a:pt x="107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2" y="47"/>
                    <a:pt x="98" y="45"/>
                    <a:pt x="97" y="42"/>
                  </a:cubicBezTo>
                  <a:cubicBezTo>
                    <a:pt x="97" y="40"/>
                    <a:pt x="96" y="32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2" y="26"/>
                    <a:pt x="102" y="21"/>
                    <a:pt x="99" y="18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3" y="12"/>
                    <a:pt x="88" y="12"/>
                    <a:pt x="85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18"/>
                    <a:pt x="78" y="19"/>
                    <a:pt x="75" y="18"/>
                  </a:cubicBezTo>
                  <a:cubicBezTo>
                    <a:pt x="73" y="17"/>
                    <a:pt x="67" y="12"/>
                    <a:pt x="67" y="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4" y="0"/>
                    <a:pt x="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1" y="0"/>
                    <a:pt x="47" y="3"/>
                    <a:pt x="47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2"/>
                    <a:pt x="45" y="16"/>
                    <a:pt x="43" y="17"/>
                  </a:cubicBezTo>
                  <a:cubicBezTo>
                    <a:pt x="40" y="17"/>
                    <a:pt x="32" y="18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2"/>
                    <a:pt x="21" y="12"/>
                    <a:pt x="18" y="1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2" y="21"/>
                    <a:pt x="12" y="26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8" y="32"/>
                    <a:pt x="20" y="36"/>
                    <a:pt x="19" y="38"/>
                  </a:cubicBezTo>
                  <a:cubicBezTo>
                    <a:pt x="17" y="41"/>
                    <a:pt x="12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0" y="50"/>
                    <a:pt x="0" y="5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2" y="67"/>
                    <a:pt x="16" y="69"/>
                    <a:pt x="17" y="71"/>
                  </a:cubicBezTo>
                  <a:cubicBezTo>
                    <a:pt x="18" y="73"/>
                    <a:pt x="18" y="82"/>
                    <a:pt x="15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2" y="88"/>
                    <a:pt x="12" y="93"/>
                    <a:pt x="15" y="95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1" y="102"/>
                    <a:pt x="26" y="102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2" y="96"/>
                    <a:pt x="37" y="94"/>
                    <a:pt x="39" y="95"/>
                  </a:cubicBezTo>
                  <a:cubicBezTo>
                    <a:pt x="41" y="96"/>
                    <a:pt x="47" y="102"/>
                    <a:pt x="47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7" y="110"/>
                    <a:pt x="51" y="114"/>
                    <a:pt x="55" y="114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4" y="114"/>
                    <a:pt x="67" y="110"/>
                    <a:pt x="67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2"/>
                    <a:pt x="69" y="98"/>
                    <a:pt x="71" y="97"/>
                  </a:cubicBezTo>
                  <a:cubicBezTo>
                    <a:pt x="74" y="96"/>
                    <a:pt x="82" y="96"/>
                    <a:pt x="85" y="99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8" y="102"/>
                    <a:pt x="93" y="102"/>
                    <a:pt x="96" y="99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2" y="93"/>
                    <a:pt x="102" y="88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6" y="82"/>
                    <a:pt x="95" y="77"/>
                    <a:pt x="96" y="75"/>
                  </a:cubicBezTo>
                  <a:cubicBezTo>
                    <a:pt x="97" y="73"/>
                    <a:pt x="102" y="67"/>
                    <a:pt x="106" y="67"/>
                  </a:cubicBezTo>
                  <a:lnTo>
                    <a:pt x="107" y="67"/>
                  </a:lnTo>
                  <a:close/>
                  <a:moveTo>
                    <a:pt x="57" y="85"/>
                  </a:moveTo>
                  <a:cubicBezTo>
                    <a:pt x="41" y="85"/>
                    <a:pt x="29" y="73"/>
                    <a:pt x="29" y="57"/>
                  </a:cubicBezTo>
                  <a:cubicBezTo>
                    <a:pt x="29" y="41"/>
                    <a:pt x="41" y="28"/>
                    <a:pt x="57" y="28"/>
                  </a:cubicBezTo>
                  <a:cubicBezTo>
                    <a:pt x="73" y="28"/>
                    <a:pt x="86" y="41"/>
                    <a:pt x="86" y="57"/>
                  </a:cubicBezTo>
                  <a:cubicBezTo>
                    <a:pt x="86" y="73"/>
                    <a:pt x="73" y="85"/>
                    <a:pt x="57" y="8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6914792" y="2162175"/>
              <a:ext cx="231775" cy="233363"/>
            </a:xfrm>
            <a:custGeom>
              <a:avLst/>
              <a:gdLst/>
              <a:ahLst/>
              <a:cxnLst>
                <a:cxn ang="0">
                  <a:pos x="87" y="55"/>
                </a:cxn>
                <a:cxn ang="0">
                  <a:pos x="93" y="47"/>
                </a:cxn>
                <a:cxn ang="0">
                  <a:pos x="93" y="46"/>
                </a:cxn>
                <a:cxn ang="0">
                  <a:pos x="87" y="39"/>
                </a:cxn>
                <a:cxn ang="0">
                  <a:pos x="79" y="35"/>
                </a:cxn>
                <a:cxn ang="0">
                  <a:pos x="81" y="24"/>
                </a:cxn>
                <a:cxn ang="0">
                  <a:pos x="80" y="14"/>
                </a:cxn>
                <a:cxn ang="0">
                  <a:pos x="79" y="13"/>
                </a:cxn>
                <a:cxn ang="0">
                  <a:pos x="69" y="12"/>
                </a:cxn>
                <a:cxn ang="0">
                  <a:pos x="62" y="15"/>
                </a:cxn>
                <a:cxn ang="0">
                  <a:pos x="55" y="6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38" y="6"/>
                </a:cxn>
                <a:cxn ang="0">
                  <a:pos x="35" y="14"/>
                </a:cxn>
                <a:cxn ang="0">
                  <a:pos x="24" y="12"/>
                </a:cxn>
                <a:cxn ang="0">
                  <a:pos x="14" y="13"/>
                </a:cxn>
                <a:cxn ang="0">
                  <a:pos x="13" y="14"/>
                </a:cxn>
                <a:cxn ang="0">
                  <a:pos x="12" y="24"/>
                </a:cxn>
                <a:cxn ang="0">
                  <a:pos x="15" y="32"/>
                </a:cxn>
                <a:cxn ang="0">
                  <a:pos x="6" y="39"/>
                </a:cxn>
                <a:cxn ang="0">
                  <a:pos x="0" y="46"/>
                </a:cxn>
                <a:cxn ang="0">
                  <a:pos x="0" y="47"/>
                </a:cxn>
                <a:cxn ang="0">
                  <a:pos x="6" y="55"/>
                </a:cxn>
                <a:cxn ang="0">
                  <a:pos x="14" y="58"/>
                </a:cxn>
                <a:cxn ang="0">
                  <a:pos x="12" y="69"/>
                </a:cxn>
                <a:cxn ang="0">
                  <a:pos x="13" y="79"/>
                </a:cxn>
                <a:cxn ang="0">
                  <a:pos x="14" y="80"/>
                </a:cxn>
                <a:cxn ang="0">
                  <a:pos x="24" y="81"/>
                </a:cxn>
                <a:cxn ang="0">
                  <a:pos x="31" y="78"/>
                </a:cxn>
                <a:cxn ang="0">
                  <a:pos x="38" y="87"/>
                </a:cxn>
                <a:cxn ang="0">
                  <a:pos x="46" y="93"/>
                </a:cxn>
                <a:cxn ang="0">
                  <a:pos x="47" y="93"/>
                </a:cxn>
                <a:cxn ang="0">
                  <a:pos x="55" y="87"/>
                </a:cxn>
                <a:cxn ang="0">
                  <a:pos x="58" y="80"/>
                </a:cxn>
                <a:cxn ang="0">
                  <a:pos x="69" y="81"/>
                </a:cxn>
                <a:cxn ang="0">
                  <a:pos x="79" y="80"/>
                </a:cxn>
                <a:cxn ang="0">
                  <a:pos x="80" y="79"/>
                </a:cxn>
                <a:cxn ang="0">
                  <a:pos x="81" y="69"/>
                </a:cxn>
                <a:cxn ang="0">
                  <a:pos x="78" y="62"/>
                </a:cxn>
                <a:cxn ang="0">
                  <a:pos x="87" y="55"/>
                </a:cxn>
                <a:cxn ang="0">
                  <a:pos x="47" y="70"/>
                </a:cxn>
                <a:cxn ang="0">
                  <a:pos x="23" y="47"/>
                </a:cxn>
                <a:cxn ang="0">
                  <a:pos x="47" y="23"/>
                </a:cxn>
                <a:cxn ang="0">
                  <a:pos x="70" y="47"/>
                </a:cxn>
                <a:cxn ang="0">
                  <a:pos x="47" y="70"/>
                </a:cxn>
              </a:cxnLst>
              <a:rect l="0" t="0" r="r" b="b"/>
              <a:pathLst>
                <a:path w="93" h="93">
                  <a:moveTo>
                    <a:pt x="87" y="55"/>
                  </a:moveTo>
                  <a:cubicBezTo>
                    <a:pt x="90" y="55"/>
                    <a:pt x="93" y="51"/>
                    <a:pt x="93" y="47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2"/>
                    <a:pt x="90" y="39"/>
                    <a:pt x="87" y="39"/>
                  </a:cubicBezTo>
                  <a:cubicBezTo>
                    <a:pt x="83" y="39"/>
                    <a:pt x="80" y="37"/>
                    <a:pt x="79" y="35"/>
                  </a:cubicBezTo>
                  <a:cubicBezTo>
                    <a:pt x="79" y="33"/>
                    <a:pt x="78" y="26"/>
                    <a:pt x="81" y="24"/>
                  </a:cubicBezTo>
                  <a:cubicBezTo>
                    <a:pt x="83" y="21"/>
                    <a:pt x="83" y="17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6" y="10"/>
                    <a:pt x="72" y="10"/>
                    <a:pt x="69" y="12"/>
                  </a:cubicBezTo>
                  <a:cubicBezTo>
                    <a:pt x="67" y="15"/>
                    <a:pt x="63" y="16"/>
                    <a:pt x="62" y="15"/>
                  </a:cubicBezTo>
                  <a:cubicBezTo>
                    <a:pt x="60" y="14"/>
                    <a:pt x="55" y="10"/>
                    <a:pt x="55" y="6"/>
                  </a:cubicBezTo>
                  <a:cubicBezTo>
                    <a:pt x="55" y="3"/>
                    <a:pt x="51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2" y="0"/>
                    <a:pt x="38" y="3"/>
                    <a:pt x="38" y="6"/>
                  </a:cubicBezTo>
                  <a:cubicBezTo>
                    <a:pt x="38" y="10"/>
                    <a:pt x="37" y="13"/>
                    <a:pt x="35" y="14"/>
                  </a:cubicBezTo>
                  <a:cubicBezTo>
                    <a:pt x="33" y="14"/>
                    <a:pt x="26" y="15"/>
                    <a:pt x="24" y="12"/>
                  </a:cubicBezTo>
                  <a:cubicBezTo>
                    <a:pt x="21" y="10"/>
                    <a:pt x="17" y="10"/>
                    <a:pt x="14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0" y="17"/>
                    <a:pt x="10" y="21"/>
                    <a:pt x="12" y="24"/>
                  </a:cubicBezTo>
                  <a:cubicBezTo>
                    <a:pt x="15" y="26"/>
                    <a:pt x="16" y="30"/>
                    <a:pt x="15" y="32"/>
                  </a:cubicBezTo>
                  <a:cubicBezTo>
                    <a:pt x="14" y="33"/>
                    <a:pt x="10" y="39"/>
                    <a:pt x="6" y="39"/>
                  </a:cubicBezTo>
                  <a:cubicBezTo>
                    <a:pt x="3" y="39"/>
                    <a:pt x="0" y="42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3" y="55"/>
                    <a:pt x="6" y="55"/>
                  </a:cubicBezTo>
                  <a:cubicBezTo>
                    <a:pt x="10" y="55"/>
                    <a:pt x="13" y="56"/>
                    <a:pt x="14" y="58"/>
                  </a:cubicBezTo>
                  <a:cubicBezTo>
                    <a:pt x="14" y="60"/>
                    <a:pt x="15" y="67"/>
                    <a:pt x="12" y="69"/>
                  </a:cubicBezTo>
                  <a:cubicBezTo>
                    <a:pt x="10" y="72"/>
                    <a:pt x="10" y="76"/>
                    <a:pt x="13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7" y="83"/>
                    <a:pt x="21" y="83"/>
                    <a:pt x="24" y="81"/>
                  </a:cubicBezTo>
                  <a:cubicBezTo>
                    <a:pt x="26" y="79"/>
                    <a:pt x="30" y="77"/>
                    <a:pt x="31" y="78"/>
                  </a:cubicBezTo>
                  <a:cubicBezTo>
                    <a:pt x="33" y="79"/>
                    <a:pt x="38" y="84"/>
                    <a:pt x="38" y="87"/>
                  </a:cubicBezTo>
                  <a:cubicBezTo>
                    <a:pt x="38" y="91"/>
                    <a:pt x="42" y="93"/>
                    <a:pt x="46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51" y="93"/>
                    <a:pt x="55" y="91"/>
                    <a:pt x="55" y="87"/>
                  </a:cubicBezTo>
                  <a:cubicBezTo>
                    <a:pt x="55" y="84"/>
                    <a:pt x="56" y="80"/>
                    <a:pt x="58" y="80"/>
                  </a:cubicBezTo>
                  <a:cubicBezTo>
                    <a:pt x="60" y="79"/>
                    <a:pt x="67" y="79"/>
                    <a:pt x="69" y="81"/>
                  </a:cubicBezTo>
                  <a:cubicBezTo>
                    <a:pt x="72" y="83"/>
                    <a:pt x="76" y="83"/>
                    <a:pt x="79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3" y="76"/>
                    <a:pt x="83" y="72"/>
                    <a:pt x="81" y="69"/>
                  </a:cubicBezTo>
                  <a:cubicBezTo>
                    <a:pt x="78" y="67"/>
                    <a:pt x="77" y="64"/>
                    <a:pt x="78" y="62"/>
                  </a:cubicBezTo>
                  <a:cubicBezTo>
                    <a:pt x="79" y="60"/>
                    <a:pt x="83" y="55"/>
                    <a:pt x="87" y="55"/>
                  </a:cubicBezTo>
                  <a:close/>
                  <a:moveTo>
                    <a:pt x="47" y="70"/>
                  </a:moveTo>
                  <a:cubicBezTo>
                    <a:pt x="34" y="70"/>
                    <a:pt x="23" y="60"/>
                    <a:pt x="23" y="47"/>
                  </a:cubicBezTo>
                  <a:cubicBezTo>
                    <a:pt x="23" y="34"/>
                    <a:pt x="34" y="23"/>
                    <a:pt x="47" y="23"/>
                  </a:cubicBezTo>
                  <a:cubicBezTo>
                    <a:pt x="59" y="23"/>
                    <a:pt x="70" y="34"/>
                    <a:pt x="70" y="47"/>
                  </a:cubicBezTo>
                  <a:cubicBezTo>
                    <a:pt x="70" y="60"/>
                    <a:pt x="59" y="70"/>
                    <a:pt x="47" y="7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6938604" y="2422525"/>
              <a:ext cx="182563" cy="180975"/>
            </a:xfrm>
            <a:custGeom>
              <a:avLst/>
              <a:gdLst/>
              <a:ahLst/>
              <a:cxnLst>
                <a:cxn ang="0">
                  <a:pos x="68" y="42"/>
                </a:cxn>
                <a:cxn ang="0">
                  <a:pos x="73" y="36"/>
                </a:cxn>
                <a:cxn ang="0">
                  <a:pos x="68" y="30"/>
                </a:cxn>
                <a:cxn ang="0">
                  <a:pos x="62" y="27"/>
                </a:cxn>
                <a:cxn ang="0">
                  <a:pos x="63" y="18"/>
                </a:cxn>
                <a:cxn ang="0">
                  <a:pos x="62" y="10"/>
                </a:cxn>
                <a:cxn ang="0">
                  <a:pos x="54" y="9"/>
                </a:cxn>
                <a:cxn ang="0">
                  <a:pos x="48" y="12"/>
                </a:cxn>
                <a:cxn ang="0">
                  <a:pos x="43" y="5"/>
                </a:cxn>
                <a:cxn ang="0">
                  <a:pos x="37" y="0"/>
                </a:cxn>
                <a:cxn ang="0">
                  <a:pos x="30" y="5"/>
                </a:cxn>
                <a:cxn ang="0">
                  <a:pos x="27" y="11"/>
                </a:cxn>
                <a:cxn ang="0">
                  <a:pos x="19" y="9"/>
                </a:cxn>
                <a:cxn ang="0">
                  <a:pos x="11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5" y="30"/>
                </a:cxn>
                <a:cxn ang="0">
                  <a:pos x="0" y="36"/>
                </a:cxn>
                <a:cxn ang="0">
                  <a:pos x="5" y="42"/>
                </a:cxn>
                <a:cxn ang="0">
                  <a:pos x="11" y="45"/>
                </a:cxn>
                <a:cxn ang="0">
                  <a:pos x="10" y="54"/>
                </a:cxn>
                <a:cxn ang="0">
                  <a:pos x="11" y="62"/>
                </a:cxn>
                <a:cxn ang="0">
                  <a:pos x="19" y="63"/>
                </a:cxn>
                <a:cxn ang="0">
                  <a:pos x="25" y="61"/>
                </a:cxn>
                <a:cxn ang="0">
                  <a:pos x="30" y="68"/>
                </a:cxn>
                <a:cxn ang="0">
                  <a:pos x="37" y="72"/>
                </a:cxn>
                <a:cxn ang="0">
                  <a:pos x="43" y="68"/>
                </a:cxn>
                <a:cxn ang="0">
                  <a:pos x="46" y="62"/>
                </a:cxn>
                <a:cxn ang="0">
                  <a:pos x="54" y="63"/>
                </a:cxn>
                <a:cxn ang="0">
                  <a:pos x="62" y="62"/>
                </a:cxn>
                <a:cxn ang="0">
                  <a:pos x="63" y="54"/>
                </a:cxn>
                <a:cxn ang="0">
                  <a:pos x="61" y="48"/>
                </a:cxn>
                <a:cxn ang="0">
                  <a:pos x="68" y="42"/>
                </a:cxn>
                <a:cxn ang="0">
                  <a:pos x="37" y="54"/>
                </a:cxn>
                <a:cxn ang="0">
                  <a:pos x="18" y="36"/>
                </a:cxn>
                <a:cxn ang="0">
                  <a:pos x="37" y="18"/>
                </a:cxn>
                <a:cxn ang="0">
                  <a:pos x="55" y="36"/>
                </a:cxn>
                <a:cxn ang="0">
                  <a:pos x="37" y="54"/>
                </a:cxn>
              </a:cxnLst>
              <a:rect l="0" t="0" r="r" b="b"/>
              <a:pathLst>
                <a:path w="73" h="72">
                  <a:moveTo>
                    <a:pt x="68" y="42"/>
                  </a:moveTo>
                  <a:cubicBezTo>
                    <a:pt x="71" y="42"/>
                    <a:pt x="73" y="40"/>
                    <a:pt x="73" y="36"/>
                  </a:cubicBezTo>
                  <a:cubicBezTo>
                    <a:pt x="73" y="33"/>
                    <a:pt x="71" y="30"/>
                    <a:pt x="68" y="30"/>
                  </a:cubicBezTo>
                  <a:cubicBezTo>
                    <a:pt x="65" y="30"/>
                    <a:pt x="63" y="29"/>
                    <a:pt x="62" y="27"/>
                  </a:cubicBezTo>
                  <a:cubicBezTo>
                    <a:pt x="62" y="26"/>
                    <a:pt x="61" y="20"/>
                    <a:pt x="63" y="18"/>
                  </a:cubicBezTo>
                  <a:cubicBezTo>
                    <a:pt x="65" y="16"/>
                    <a:pt x="65" y="13"/>
                    <a:pt x="62" y="10"/>
                  </a:cubicBezTo>
                  <a:cubicBezTo>
                    <a:pt x="60" y="8"/>
                    <a:pt x="56" y="7"/>
                    <a:pt x="54" y="9"/>
                  </a:cubicBezTo>
                  <a:cubicBezTo>
                    <a:pt x="52" y="11"/>
                    <a:pt x="50" y="12"/>
                    <a:pt x="48" y="12"/>
                  </a:cubicBezTo>
                  <a:cubicBezTo>
                    <a:pt x="47" y="11"/>
                    <a:pt x="43" y="7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ubicBezTo>
                    <a:pt x="33" y="0"/>
                    <a:pt x="30" y="2"/>
                    <a:pt x="30" y="5"/>
                  </a:cubicBezTo>
                  <a:cubicBezTo>
                    <a:pt x="30" y="7"/>
                    <a:pt x="29" y="10"/>
                    <a:pt x="27" y="11"/>
                  </a:cubicBezTo>
                  <a:cubicBezTo>
                    <a:pt x="26" y="11"/>
                    <a:pt x="21" y="11"/>
                    <a:pt x="19" y="9"/>
                  </a:cubicBezTo>
                  <a:cubicBezTo>
                    <a:pt x="17" y="7"/>
                    <a:pt x="13" y="8"/>
                    <a:pt x="11" y="10"/>
                  </a:cubicBezTo>
                  <a:cubicBezTo>
                    <a:pt x="8" y="13"/>
                    <a:pt x="8" y="16"/>
                    <a:pt x="10" y="18"/>
                  </a:cubicBezTo>
                  <a:cubicBezTo>
                    <a:pt x="12" y="20"/>
                    <a:pt x="13" y="23"/>
                    <a:pt x="12" y="24"/>
                  </a:cubicBezTo>
                  <a:cubicBezTo>
                    <a:pt x="11" y="26"/>
                    <a:pt x="8" y="30"/>
                    <a:pt x="5" y="30"/>
                  </a:cubicBezTo>
                  <a:cubicBezTo>
                    <a:pt x="2" y="30"/>
                    <a:pt x="0" y="33"/>
                    <a:pt x="0" y="36"/>
                  </a:cubicBezTo>
                  <a:cubicBezTo>
                    <a:pt x="0" y="40"/>
                    <a:pt x="2" y="42"/>
                    <a:pt x="5" y="42"/>
                  </a:cubicBezTo>
                  <a:cubicBezTo>
                    <a:pt x="8" y="42"/>
                    <a:pt x="10" y="44"/>
                    <a:pt x="11" y="45"/>
                  </a:cubicBezTo>
                  <a:cubicBezTo>
                    <a:pt x="11" y="47"/>
                    <a:pt x="12" y="52"/>
                    <a:pt x="10" y="54"/>
                  </a:cubicBezTo>
                  <a:cubicBezTo>
                    <a:pt x="8" y="56"/>
                    <a:pt x="8" y="59"/>
                    <a:pt x="11" y="62"/>
                  </a:cubicBezTo>
                  <a:cubicBezTo>
                    <a:pt x="13" y="64"/>
                    <a:pt x="17" y="65"/>
                    <a:pt x="19" y="63"/>
                  </a:cubicBezTo>
                  <a:cubicBezTo>
                    <a:pt x="21" y="61"/>
                    <a:pt x="23" y="60"/>
                    <a:pt x="25" y="61"/>
                  </a:cubicBezTo>
                  <a:cubicBezTo>
                    <a:pt x="26" y="61"/>
                    <a:pt x="30" y="65"/>
                    <a:pt x="30" y="68"/>
                  </a:cubicBezTo>
                  <a:cubicBezTo>
                    <a:pt x="30" y="70"/>
                    <a:pt x="33" y="72"/>
                    <a:pt x="37" y="72"/>
                  </a:cubicBezTo>
                  <a:cubicBezTo>
                    <a:pt x="40" y="72"/>
                    <a:pt x="43" y="70"/>
                    <a:pt x="43" y="68"/>
                  </a:cubicBezTo>
                  <a:cubicBezTo>
                    <a:pt x="43" y="65"/>
                    <a:pt x="44" y="62"/>
                    <a:pt x="46" y="62"/>
                  </a:cubicBezTo>
                  <a:cubicBezTo>
                    <a:pt x="47" y="61"/>
                    <a:pt x="52" y="61"/>
                    <a:pt x="54" y="63"/>
                  </a:cubicBezTo>
                  <a:cubicBezTo>
                    <a:pt x="56" y="65"/>
                    <a:pt x="60" y="64"/>
                    <a:pt x="62" y="62"/>
                  </a:cubicBezTo>
                  <a:cubicBezTo>
                    <a:pt x="65" y="59"/>
                    <a:pt x="65" y="56"/>
                    <a:pt x="63" y="54"/>
                  </a:cubicBezTo>
                  <a:cubicBezTo>
                    <a:pt x="61" y="52"/>
                    <a:pt x="60" y="49"/>
                    <a:pt x="61" y="48"/>
                  </a:cubicBezTo>
                  <a:cubicBezTo>
                    <a:pt x="62" y="46"/>
                    <a:pt x="65" y="42"/>
                    <a:pt x="68" y="42"/>
                  </a:cubicBezTo>
                  <a:close/>
                  <a:moveTo>
                    <a:pt x="37" y="54"/>
                  </a:moveTo>
                  <a:cubicBezTo>
                    <a:pt x="26" y="54"/>
                    <a:pt x="18" y="46"/>
                    <a:pt x="18" y="36"/>
                  </a:cubicBezTo>
                  <a:cubicBezTo>
                    <a:pt x="18" y="26"/>
                    <a:pt x="26" y="18"/>
                    <a:pt x="37" y="18"/>
                  </a:cubicBezTo>
                  <a:cubicBezTo>
                    <a:pt x="47" y="18"/>
                    <a:pt x="55" y="26"/>
                    <a:pt x="55" y="36"/>
                  </a:cubicBezTo>
                  <a:cubicBezTo>
                    <a:pt x="55" y="46"/>
                    <a:pt x="47" y="54"/>
                    <a:pt x="37" y="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34" name="TextBox 24"/>
          <p:cNvSpPr txBox="1"/>
          <p:nvPr/>
        </p:nvSpPr>
        <p:spPr>
          <a:xfrm>
            <a:off x="2987040" y="653415"/>
            <a:ext cx="3248660" cy="600075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ctr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小波网络预测模型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485" y="1618615"/>
            <a:ext cx="5447665" cy="2419350"/>
          </a:xfrm>
          <a:prstGeom prst="rect">
            <a:avLst/>
          </a:prstGeom>
        </p:spPr>
      </p:pic>
      <p:pic>
        <p:nvPicPr>
          <p:cNvPr id="2" name="图片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221480"/>
            <a:ext cx="7346315" cy="1690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TextBox 24"/>
          <p:cNvSpPr txBox="1"/>
          <p:nvPr/>
        </p:nvSpPr>
        <p:spPr>
          <a:xfrm>
            <a:off x="2987040" y="653415"/>
            <a:ext cx="3248660" cy="600075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ctr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隐式马尔可夫模型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1401445"/>
            <a:ext cx="7647305" cy="439991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98" descr="C:\Users\linqt\Desktop\20181213101250_8275hak_www.ssbbww.com.jpg20181213101250_8275hak_www.ssbbww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805180"/>
            <a:ext cx="5561965" cy="3016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99" descr="C:\Users\linqt\Desktop\20181213101320_2936hak_www.ssbbww.com.jpg20181213101320_2936hak_www.ssbbww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70" y="3735070"/>
            <a:ext cx="3273425" cy="2656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左箭头 14"/>
          <p:cNvSpPr/>
          <p:nvPr/>
        </p:nvSpPr>
        <p:spPr>
          <a:xfrm>
            <a:off x="6004560" y="1984375"/>
            <a:ext cx="679450" cy="373380"/>
          </a:xfrm>
          <a:prstGeom prst="lef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  <a:defRPr/>
            </a:pPr>
            <a:endParaRPr lang="en-US" altLang="zh-CN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43065" y="1940560"/>
            <a:ext cx="1429385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p>
            <a:r>
              <a:rPr lang="zh-CN" altLang="en-US" sz="2400"/>
              <a:t>上证指数</a:t>
            </a:r>
            <a:endParaRPr lang="zh-CN" altLang="en-US" sz="2400"/>
          </a:p>
        </p:txBody>
      </p:sp>
      <p:sp>
        <p:nvSpPr>
          <p:cNvPr id="18" name="右箭头 17"/>
          <p:cNvSpPr/>
          <p:nvPr/>
        </p:nvSpPr>
        <p:spPr>
          <a:xfrm>
            <a:off x="4680585" y="4832350"/>
            <a:ext cx="685800" cy="413385"/>
          </a:xfrm>
          <a:prstGeom prst="rightArrow">
            <a:avLst/>
          </a:prstGeom>
          <a:solidFill>
            <a:srgbClr val="FFFFFF"/>
          </a:solidFill>
          <a:ln w="28575">
            <a:solidFill>
              <a:srgbClr val="743481"/>
            </a:solidFill>
            <a:round/>
          </a:ln>
        </p:spPr>
        <p:txBody>
          <a:bodyPr wrap="none" anchor="ctr" anchorCtr="0"/>
          <a:p>
            <a:pPr marL="285750" lvl="0" indent="-285750" algn="l" fontAlgn="auto">
              <a:lnSpc>
                <a:spcPts val="2000"/>
              </a:lnSpc>
              <a:buFont typeface="Wingdings" panose="05000000000000000000" charset="0"/>
              <a:buChar char="Ø"/>
              <a:defRPr/>
            </a:pPr>
            <a:endParaRPr lang="en-US" altLang="zh-CN" b="1" kern="0" noProof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22575" y="4808855"/>
            <a:ext cx="1747520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p>
            <a:r>
              <a:rPr lang="zh-CN" altLang="en-US" sz="2400"/>
              <a:t>道琼斯指数</a:t>
            </a:r>
            <a:endParaRPr lang="zh-CN" alt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29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0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1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0" y="5322780"/>
            <a:ext cx="9144000" cy="914532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基于时间序列的</a:t>
            </a:r>
            <a:r>
              <a:rPr lang="en-US" altLang="zh-CN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shapelets</a:t>
            </a:r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959485"/>
            <a:ext cx="4874260" cy="18497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121660"/>
            <a:ext cx="4535805" cy="1196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矩形 26"/>
          <p:cNvSpPr/>
          <p:nvPr/>
        </p:nvSpPr>
        <p:spPr bwMode="auto">
          <a:xfrm>
            <a:off x="5198745" y="1109980"/>
            <a:ext cx="3804285" cy="342519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9155" y="1363345"/>
          <a:ext cx="231267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76400" imgH="342900" progId="Equation.KSEE3">
                  <p:embed/>
                </p:oleObj>
              </mc:Choice>
              <mc:Fallback>
                <p:oleObj name="" r:id="rId3" imgW="16764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9155" y="1363345"/>
                        <a:ext cx="231267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/>
          <p:nvPr/>
        </p:nvGraphicFramePr>
        <p:xfrm>
          <a:off x="5696903" y="1923733"/>
          <a:ext cx="1167130" cy="60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5" imgW="1115695" imgH="510540" progId="Equation.KSEE3">
                  <p:embed/>
                </p:oleObj>
              </mc:Choice>
              <mc:Fallback>
                <p:oleObj name="" r:id="rId5" imgW="1115695" imgH="510540" progId="Equation.KSEE3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6903" y="1923733"/>
                        <a:ext cx="1167130" cy="60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73"/>
          <p:cNvGraphicFramePr>
            <a:graphicFrameLocks noChangeAspect="1"/>
          </p:cNvGraphicFramePr>
          <p:nvPr/>
        </p:nvGraphicFramePr>
        <p:xfrm>
          <a:off x="7112635" y="1970405"/>
          <a:ext cx="127571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079500" imgH="431800" progId="Equation.KSEE3">
                  <p:embed/>
                </p:oleObj>
              </mc:Choice>
              <mc:Fallback>
                <p:oleObj name="" r:id="rId7" imgW="10795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2635" y="1970405"/>
                        <a:ext cx="127571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51"/>
          <p:cNvGraphicFramePr>
            <a:graphicFrameLocks noChangeAspect="1"/>
          </p:cNvGraphicFramePr>
          <p:nvPr/>
        </p:nvGraphicFramePr>
        <p:xfrm>
          <a:off x="5788025" y="2745105"/>
          <a:ext cx="254127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9" imgW="2057400" imgH="304800" progId="Equation.KSEE3">
                  <p:embed/>
                </p:oleObj>
              </mc:Choice>
              <mc:Fallback>
                <p:oleObj name="" r:id="rId9" imgW="2057400" imgH="3048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8025" y="2745105"/>
                        <a:ext cx="2541270" cy="376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52"/>
          <p:cNvGraphicFramePr>
            <a:graphicFrameLocks noChangeAspect="1"/>
          </p:cNvGraphicFramePr>
          <p:nvPr/>
        </p:nvGraphicFramePr>
        <p:xfrm>
          <a:off x="6126480" y="3518535"/>
          <a:ext cx="186436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1" imgW="1409700" imgH="304800" progId="Equation.KSEE3">
                  <p:embed/>
                </p:oleObj>
              </mc:Choice>
              <mc:Fallback>
                <p:oleObj name="" r:id="rId11" imgW="1409700" imgH="304800" progId="Equation.KSEE3">
                  <p:embed/>
                  <p:pic>
                    <p:nvPicPr>
                      <p:cNvPr id="0" name="图片 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6480" y="3518535"/>
                        <a:ext cx="186436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148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背景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907102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研究现状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4090506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研究内容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273910" y="8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研究方案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6473531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实现与验证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7841683" y="857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总结与展望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22806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06210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8961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373015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800073" y="106149"/>
            <a:ext cx="84295" cy="328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322780"/>
            <a:ext cx="9144000" cy="914532"/>
          </a:xfrm>
          <a:prstGeom prst="rect">
            <a:avLst/>
          </a:prstGeom>
          <a:solidFill>
            <a:schemeClr val="tx2"/>
          </a:solidFill>
          <a:ln w="57150">
            <a:solidFill>
              <a:srgbClr val="74348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>
                <a:solidFill>
                  <a:srgbClr val="7434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子序列动态时间规整</a:t>
            </a:r>
            <a:endParaRPr lang="zh-CN" altLang="en-US" sz="4000" b="1" dirty="0">
              <a:solidFill>
                <a:srgbClr val="7434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059815"/>
            <a:ext cx="4483100" cy="393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529965"/>
            <a:ext cx="4401820" cy="124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矩形 26"/>
          <p:cNvSpPr/>
          <p:nvPr/>
        </p:nvSpPr>
        <p:spPr bwMode="auto">
          <a:xfrm>
            <a:off x="5097780" y="1149985"/>
            <a:ext cx="3467100" cy="2331085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743481"/>
            </a:solidFill>
            <a:miter lim="800000"/>
          </a:ln>
          <a:effectLst/>
        </p:spPr>
        <p:txBody>
          <a:bodyPr lIns="91446" tIns="91446" rIns="91446" bIns="91446" rtlCol="0" anchor="ctr"/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28"/>
          <p:cNvGraphicFramePr>
            <a:graphicFrameLocks noChangeAspect="1"/>
          </p:cNvGraphicFramePr>
          <p:nvPr/>
        </p:nvGraphicFramePr>
        <p:xfrm>
          <a:off x="5901055" y="1746250"/>
          <a:ext cx="158940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965200" imgH="203200" progId="Equation.KSEE3">
                  <p:embed/>
                </p:oleObj>
              </mc:Choice>
              <mc:Fallback>
                <p:oleObj name="" r:id="rId3" imgW="9652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1055" y="1746250"/>
                        <a:ext cx="1589405" cy="334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66"/>
          <p:cNvGraphicFramePr>
            <a:graphicFrameLocks noChangeAspect="1"/>
          </p:cNvGraphicFramePr>
          <p:nvPr/>
        </p:nvGraphicFramePr>
        <p:xfrm>
          <a:off x="5551170" y="2553335"/>
          <a:ext cx="256095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1384300" imgH="203200" progId="Equation.KSEE3">
                  <p:embed/>
                </p:oleObj>
              </mc:Choice>
              <mc:Fallback>
                <p:oleObj name="" r:id="rId5" imgW="1384300" imgH="2032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1170" y="2553335"/>
                        <a:ext cx="256095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7150">
          <a:solidFill>
            <a:srgbClr val="743481"/>
          </a:solidFill>
          <a:round/>
        </a:ln>
      </a:spPr>
      <a:bodyPr wrap="none" anchor="ctr" anchorCtr="0"/>
      <a:lstStyle>
        <a:defPPr marL="285750" lvl="0" indent="-285750" algn="l" fontAlgn="auto">
          <a:lnSpc>
            <a:spcPts val="2000"/>
          </a:lnSpc>
          <a:buFont typeface="Wingdings" panose="05000000000000000000" charset="0"/>
          <a:buChar char="Ø"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2050</Words>
  <Application>WPS 演示</Application>
  <PresentationFormat>全屏显示(4:3)</PresentationFormat>
  <Paragraphs>562</Paragraphs>
  <Slides>27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Arial</vt:lpstr>
      <vt:lpstr>宋体</vt:lpstr>
      <vt:lpstr>Wingdings</vt:lpstr>
      <vt:lpstr>Wingdings</vt:lpstr>
      <vt:lpstr>Arial Black</vt:lpstr>
      <vt:lpstr>Tahoma</vt:lpstr>
      <vt:lpstr>黑体</vt:lpstr>
      <vt:lpstr>Courier New</vt:lpstr>
      <vt:lpstr>华文细黑</vt:lpstr>
      <vt:lpstr>华文楷体</vt:lpstr>
      <vt:lpstr>Times New Roman</vt:lpstr>
      <vt:lpstr>微软雅黑</vt:lpstr>
      <vt:lpstr>方正风雅宋简体</vt:lpstr>
      <vt:lpstr>Arial Unicode MS</vt:lpstr>
      <vt:lpstr>Calibri</vt:lpstr>
      <vt:lpstr>幼圆</vt:lpstr>
      <vt:lpstr>Tsinghua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基于模式发现的股票价格 走势预测方法研究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 请批评指正！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视场计算：建模与感知</dc:title>
  <dc:creator>YueDeng</dc:creator>
  <cp:lastModifiedBy>L</cp:lastModifiedBy>
  <cp:revision>1207</cp:revision>
  <dcterms:created xsi:type="dcterms:W3CDTF">2010-04-03T05:48:00Z</dcterms:created>
  <dcterms:modified xsi:type="dcterms:W3CDTF">2018-12-16T18:09:19Z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