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1" r:id="rId6"/>
    <p:sldId id="260" r:id="rId7"/>
    <p:sldId id="262" r:id="rId8"/>
    <p:sldId id="278" r:id="rId9"/>
    <p:sldId id="263" r:id="rId10"/>
    <p:sldId id="264" r:id="rId11"/>
    <p:sldId id="265" r:id="rId12"/>
    <p:sldId id="276" r:id="rId13"/>
    <p:sldId id="277" r:id="rId14"/>
    <p:sldId id="273" r:id="rId15"/>
    <p:sldId id="266" r:id="rId16"/>
    <p:sldId id="274" r:id="rId17"/>
    <p:sldId id="268" r:id="rId18"/>
    <p:sldId id="267" r:id="rId19"/>
    <p:sldId id="279" r:id="rId20"/>
    <p:sldId id="269" r:id="rId21"/>
    <p:sldId id="271" r:id="rId22"/>
    <p:sldId id="275" r:id="rId23"/>
    <p:sldId id="270" r:id="rId24"/>
    <p:sldId id="280" r:id="rId25"/>
    <p:sldId id="281" r:id="rId26"/>
    <p:sldId id="272" r:id="rId2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55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EA62B1D-32E0-4107-87E6-1BF3FA0072FB}" type="datetimeFigureOut">
              <a:rPr lang="en-US" smtClean="0"/>
              <a:t>1/11/2017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F931693-9985-4671-81B3-7EA87D1C8742}" type="slidenum">
              <a:rPr lang="en-US" smtClean="0"/>
              <a:t>‹#›</a:t>
            </a:fld>
            <a:endParaRPr lang="en-US"/>
          </a:p>
        </p:txBody>
      </p:sp>
    </p:spTree>
    <p:extLst>
      <p:ext uri="{BB962C8B-B14F-4D97-AF65-F5344CB8AC3E}">
        <p14:creationId xmlns:p14="http://schemas.microsoft.com/office/powerpoint/2010/main" val="100841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931693-9985-4671-81B3-7EA87D1C8742}" type="slidenum">
              <a:rPr lang="en-US" smtClean="0"/>
              <a:t>10</a:t>
            </a:fld>
            <a:endParaRPr lang="en-US"/>
          </a:p>
        </p:txBody>
      </p:sp>
    </p:spTree>
    <p:extLst>
      <p:ext uri="{BB962C8B-B14F-4D97-AF65-F5344CB8AC3E}">
        <p14:creationId xmlns:p14="http://schemas.microsoft.com/office/powerpoint/2010/main" val="135822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Energy Trading and Weather</a:t>
            </a:r>
            <a:endParaRPr lang="en-US" dirty="0"/>
          </a:p>
        </p:txBody>
      </p:sp>
      <p:sp>
        <p:nvSpPr>
          <p:cNvPr id="3" name="Subtitle 2"/>
          <p:cNvSpPr>
            <a:spLocks noGrp="1"/>
          </p:cNvSpPr>
          <p:nvPr>
            <p:ph type="subTitle" idx="1"/>
          </p:nvPr>
        </p:nvSpPr>
        <p:spPr/>
        <p:txBody>
          <a:bodyPr/>
          <a:lstStyle/>
          <a:p>
            <a:r>
              <a:rPr lang="en-US" dirty="0" smtClean="0"/>
              <a:t>How weather impacts energy prices</a:t>
            </a:r>
            <a:endParaRPr lang="en-US" dirty="0"/>
          </a:p>
        </p:txBody>
      </p:sp>
    </p:spTree>
    <p:extLst>
      <p:ext uri="{BB962C8B-B14F-4D97-AF65-F5344CB8AC3E}">
        <p14:creationId xmlns:p14="http://schemas.microsoft.com/office/powerpoint/2010/main" val="3766260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Price Factors</a:t>
            </a:r>
            <a:endParaRPr lang="en-US" dirty="0"/>
          </a:p>
        </p:txBody>
      </p:sp>
      <p:sp>
        <p:nvSpPr>
          <p:cNvPr id="3" name="Content Placeholder 2"/>
          <p:cNvSpPr>
            <a:spLocks noGrp="1"/>
          </p:cNvSpPr>
          <p:nvPr>
            <p:ph idx="1"/>
          </p:nvPr>
        </p:nvSpPr>
        <p:spPr/>
        <p:txBody>
          <a:bodyPr/>
          <a:lstStyle/>
          <a:p>
            <a:r>
              <a:rPr lang="en-US" dirty="0" smtClean="0"/>
              <a:t>Fuel </a:t>
            </a:r>
            <a:r>
              <a:rPr lang="en-US" dirty="0" smtClean="0"/>
              <a:t>cost (NG, Coal, Nuclear)</a:t>
            </a:r>
            <a:endParaRPr lang="en-US" dirty="0"/>
          </a:p>
          <a:p>
            <a:r>
              <a:rPr lang="en-US" dirty="0" smtClean="0"/>
              <a:t>Planned outages (generators maintenance)</a:t>
            </a:r>
          </a:p>
          <a:p>
            <a:r>
              <a:rPr lang="en-US" dirty="0" smtClean="0"/>
              <a:t>Disruptions (fires, ice storms etc.)</a:t>
            </a:r>
            <a:endParaRPr lang="en-US" dirty="0"/>
          </a:p>
          <a:p>
            <a:r>
              <a:rPr lang="en-US" b="1" dirty="0" smtClean="0"/>
              <a:t>Demand </a:t>
            </a:r>
            <a:r>
              <a:rPr lang="en-US" b="1" dirty="0"/>
              <a:t>(weather is natural proxy for part of demand, that is directed to heating/cooling</a:t>
            </a:r>
            <a:r>
              <a:rPr lang="en-US" b="1" dirty="0" smtClean="0"/>
              <a:t>)</a:t>
            </a:r>
            <a:endParaRPr lang="en-US" b="1" dirty="0" smtClean="0"/>
          </a:p>
        </p:txBody>
      </p:sp>
    </p:spTree>
    <p:extLst>
      <p:ext uri="{BB962C8B-B14F-4D97-AF65-F5344CB8AC3E}">
        <p14:creationId xmlns:p14="http://schemas.microsoft.com/office/powerpoint/2010/main" val="340790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Electricity Spot Price Spikes</a:t>
            </a:r>
            <a:endParaRPr lang="en-US" dirty="0"/>
          </a:p>
        </p:txBody>
      </p:sp>
      <p:sp>
        <p:nvSpPr>
          <p:cNvPr id="3" name="Content Placeholder 2"/>
          <p:cNvSpPr>
            <a:spLocks noGrp="1"/>
          </p:cNvSpPr>
          <p:nvPr>
            <p:ph idx="1"/>
          </p:nvPr>
        </p:nvSpPr>
        <p:spPr/>
        <p:txBody>
          <a:bodyPr/>
          <a:lstStyle/>
          <a:p>
            <a:r>
              <a:rPr lang="en-US" dirty="0" smtClean="0"/>
              <a:t>Distinct characteristic of Electricity Spot price is the presence of spikes</a:t>
            </a:r>
          </a:p>
        </p:txBody>
      </p:sp>
    </p:spTree>
    <p:extLst>
      <p:ext uri="{BB962C8B-B14F-4D97-AF65-F5344CB8AC3E}">
        <p14:creationId xmlns:p14="http://schemas.microsoft.com/office/powerpoint/2010/main" val="3331777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6114" y="1600200"/>
            <a:ext cx="563177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4480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Note that Electricity markets are </a:t>
            </a:r>
            <a:r>
              <a:rPr lang="en-US" b="1" dirty="0"/>
              <a:t>local</a:t>
            </a:r>
            <a:r>
              <a:rPr lang="en-US" dirty="0"/>
              <a:t>, i.e. it cannot be transmitted over long distances due to energy loss (heat</a:t>
            </a:r>
            <a:r>
              <a:rPr lang="en-US" dirty="0" smtClean="0"/>
              <a:t>) – see next slide, how vastly different regional prices are.</a:t>
            </a:r>
            <a:endParaRPr lang="en-US" dirty="0"/>
          </a:p>
          <a:p>
            <a:pPr marL="0" indent="0">
              <a:buNone/>
            </a:pPr>
            <a:endParaRPr lang="en-US" dirty="0"/>
          </a:p>
        </p:txBody>
      </p:sp>
    </p:spTree>
    <p:extLst>
      <p:ext uri="{BB962C8B-B14F-4D97-AF65-F5344CB8AC3E}">
        <p14:creationId xmlns:p14="http://schemas.microsoft.com/office/powerpoint/2010/main" val="2381502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4875" y="1839119"/>
            <a:ext cx="733425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251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Electricity Spot </a:t>
            </a:r>
            <a:r>
              <a:rPr lang="en-US" dirty="0" smtClean="0"/>
              <a:t>Market – Price Formation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Spot price is determined during the uniform clearing auction (http://www.epsa.org/industry/primer/%3Ffa=prices)</a:t>
            </a:r>
          </a:p>
          <a:p>
            <a:r>
              <a:rPr lang="en-US" dirty="0" smtClean="0"/>
              <a:t>Electricity generators submit bids</a:t>
            </a:r>
          </a:p>
          <a:p>
            <a:r>
              <a:rPr lang="en-US" dirty="0" smtClean="0"/>
              <a:t>Market administrator sorts bids by price and fills bids from lowest price up until full demand is met</a:t>
            </a:r>
          </a:p>
          <a:p>
            <a:r>
              <a:rPr lang="en-US" dirty="0" smtClean="0"/>
              <a:t>Last filled bid price becomes Spot price for that day and all generators are paid that price</a:t>
            </a:r>
          </a:p>
          <a:p>
            <a:r>
              <a:rPr lang="en-US" dirty="0" smtClean="0"/>
              <a:t>This provides incentive for generators to submit lowest bids that reflect just the </a:t>
            </a:r>
            <a:r>
              <a:rPr lang="en-US" i="1" dirty="0" smtClean="0"/>
              <a:t>production cost</a:t>
            </a:r>
            <a:endParaRPr lang="en-US" i="1" dirty="0"/>
          </a:p>
        </p:txBody>
      </p:sp>
    </p:spTree>
    <p:extLst>
      <p:ext uri="{BB962C8B-B14F-4D97-AF65-F5344CB8AC3E}">
        <p14:creationId xmlns:p14="http://schemas.microsoft.com/office/powerpoint/2010/main" val="137100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Pennsylvania/New Jersey/Maryland</a:t>
            </a:r>
            <a:br>
              <a:rPr lang="en-US" dirty="0" smtClean="0"/>
            </a:br>
            <a:r>
              <a:rPr lang="en-US" dirty="0" smtClean="0"/>
              <a:t>World’s largest Elect. wholesale mkt</a:t>
            </a:r>
            <a:endParaRPr lang="en-US"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470" y="1600200"/>
            <a:ext cx="806306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20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explanation for spikes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During the period of high demand (weather spells, Olympic games etc.), in order to fulfill all demand, the </a:t>
            </a:r>
            <a:r>
              <a:rPr lang="en-US" i="1" dirty="0"/>
              <a:t>high </a:t>
            </a:r>
            <a:r>
              <a:rPr lang="en-US" i="1" dirty="0" smtClean="0"/>
              <a:t>price bids are getting filled which pushes the Spot price high</a:t>
            </a:r>
          </a:p>
          <a:p>
            <a:r>
              <a:rPr lang="en-US" dirty="0"/>
              <a:t>Remember that last filled bid becomes the Spot price</a:t>
            </a:r>
          </a:p>
          <a:p>
            <a:r>
              <a:rPr lang="en-US" dirty="0" smtClean="0"/>
              <a:t>High price bids are probably not the reflection of greed, but the cost of bringing and keeping online additional </a:t>
            </a:r>
            <a:r>
              <a:rPr lang="en-US" dirty="0" smtClean="0"/>
              <a:t>generators running on more expensive fuel</a:t>
            </a:r>
            <a:endParaRPr lang="en-US" dirty="0" smtClean="0"/>
          </a:p>
        </p:txBody>
      </p:sp>
    </p:spTree>
    <p:extLst>
      <p:ext uri="{BB962C8B-B14F-4D97-AF65-F5344CB8AC3E}">
        <p14:creationId xmlns:p14="http://schemas.microsoft.com/office/powerpoint/2010/main" val="407871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Uncovering Bid Stack Structure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can try modeling </a:t>
            </a:r>
            <a:r>
              <a:rPr lang="en-US" dirty="0" smtClean="0"/>
              <a:t>Spot price by trying to guess the structure of bid stack – volume and prices of each bid. </a:t>
            </a:r>
          </a:p>
          <a:p>
            <a:r>
              <a:rPr lang="en-US" dirty="0" smtClean="0"/>
              <a:t>On one hand we know the </a:t>
            </a:r>
            <a:r>
              <a:rPr lang="en-US" b="1" dirty="0" smtClean="0"/>
              <a:t>Spot </a:t>
            </a:r>
            <a:r>
              <a:rPr lang="en-US" dirty="0" smtClean="0"/>
              <a:t>price (Y axes)</a:t>
            </a:r>
          </a:p>
          <a:p>
            <a:r>
              <a:rPr lang="en-US" dirty="0" smtClean="0"/>
              <a:t>On the other hand we have a proxy for demand – </a:t>
            </a:r>
            <a:r>
              <a:rPr lang="en-US" b="1" dirty="0" smtClean="0"/>
              <a:t>weather </a:t>
            </a:r>
            <a:r>
              <a:rPr lang="en-US" dirty="0" smtClean="0"/>
              <a:t>(X axes: weather converted to demand, i.e. </a:t>
            </a:r>
            <a:r>
              <a:rPr lang="en-US" i="1" dirty="0" smtClean="0"/>
              <a:t>GW=f(temperature)</a:t>
            </a:r>
            <a:r>
              <a:rPr lang="en-US" dirty="0" smtClean="0"/>
              <a:t>)</a:t>
            </a:r>
          </a:p>
          <a:p>
            <a:r>
              <a:rPr lang="en-US" dirty="0" smtClean="0"/>
              <a:t>By comparing historical data for both we may be able to guess the bid stack structure and the point in demand (weather) at which high price bids kick in</a:t>
            </a:r>
            <a:endParaRPr lang="en-US" dirty="0"/>
          </a:p>
        </p:txBody>
      </p:sp>
    </p:spTree>
    <p:extLst>
      <p:ext uri="{BB962C8B-B14F-4D97-AF65-F5344CB8AC3E}">
        <p14:creationId xmlns:p14="http://schemas.microsoft.com/office/powerpoint/2010/main" val="2079470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Assume that price of electricity for the most part depends on demand (which in turn depends on weather)</a:t>
            </a:r>
          </a:p>
          <a:p>
            <a:r>
              <a:rPr lang="en-US" dirty="0" smtClean="0"/>
              <a:t>Assumed slow moving factors</a:t>
            </a:r>
          </a:p>
          <a:p>
            <a:pPr lvl="1"/>
            <a:r>
              <a:rPr lang="en-US" dirty="0" smtClean="0"/>
              <a:t>Fuel cost (generators are likely not buying fuel on spot market)</a:t>
            </a:r>
          </a:p>
          <a:p>
            <a:pPr lvl="1"/>
            <a:r>
              <a:rPr lang="en-US" dirty="0" smtClean="0"/>
              <a:t>Outages (planned and random) can be accommodated by some average parameter</a:t>
            </a:r>
          </a:p>
          <a:p>
            <a:pPr lvl="1"/>
            <a:r>
              <a:rPr lang="en-US" dirty="0" smtClean="0"/>
              <a:t>Generation Stack (changes as generators go off/on line and/or change their prices)</a:t>
            </a:r>
            <a:endParaRPr lang="en-US" dirty="0"/>
          </a:p>
        </p:txBody>
      </p:sp>
    </p:spTree>
    <p:extLst>
      <p:ext uri="{BB962C8B-B14F-4D97-AF65-F5344CB8AC3E}">
        <p14:creationId xmlns:p14="http://schemas.microsoft.com/office/powerpoint/2010/main" val="89648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Flow in US</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600200"/>
            <a:ext cx="8610600" cy="5137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053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 – forecasting weather</a:t>
            </a:r>
            <a:endParaRPr lang="en-US" dirty="0"/>
          </a:p>
        </p:txBody>
      </p:sp>
      <p:sp>
        <p:nvSpPr>
          <p:cNvPr id="3" name="Content Placeholder 2"/>
          <p:cNvSpPr>
            <a:spLocks noGrp="1"/>
          </p:cNvSpPr>
          <p:nvPr>
            <p:ph idx="1"/>
          </p:nvPr>
        </p:nvSpPr>
        <p:spPr/>
        <p:txBody>
          <a:bodyPr/>
          <a:lstStyle/>
          <a:p>
            <a:r>
              <a:rPr lang="en-US" dirty="0" smtClean="0"/>
              <a:t>After we guess or make assumptions about bid stack structure, we have to forecast the weather in order to make projection about the future price of electricity</a:t>
            </a:r>
          </a:p>
        </p:txBody>
      </p:sp>
    </p:spTree>
    <p:extLst>
      <p:ext uri="{BB962C8B-B14F-4D97-AF65-F5344CB8AC3E}">
        <p14:creationId xmlns:p14="http://schemas.microsoft.com/office/powerpoint/2010/main" val="1212919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(temperature)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TODO insert reference to article showing that naïve historical estimate is as good as fancy models</a:t>
            </a:r>
          </a:p>
          <a:p>
            <a:r>
              <a:rPr lang="en-US" dirty="0" smtClean="0"/>
              <a:t>Remove seasonality</a:t>
            </a:r>
          </a:p>
          <a:p>
            <a:pPr lvl="1"/>
            <a:r>
              <a:rPr lang="en-US" dirty="0" smtClean="0"/>
              <a:t>See if we can do better than regressing on sin() (e.g. polynomials, splines)</a:t>
            </a:r>
          </a:p>
          <a:p>
            <a:pPr lvl="1"/>
            <a:r>
              <a:rPr lang="en-US" dirty="0" smtClean="0"/>
              <a:t>Allow for variable amplitude each year: A(year)</a:t>
            </a:r>
          </a:p>
          <a:p>
            <a:pPr lvl="1"/>
            <a:r>
              <a:rPr lang="en-US" dirty="0" smtClean="0"/>
              <a:t>Try to map A(year) to global climate events, like El Nino, groundhog appearance, “this is going to be a cold winter” etc.</a:t>
            </a:r>
          </a:p>
          <a:p>
            <a:r>
              <a:rPr lang="en-US" dirty="0" smtClean="0"/>
              <a:t>Extract and analyze residuals. Try </a:t>
            </a:r>
            <a:r>
              <a:rPr lang="en-US" dirty="0" err="1" smtClean="0"/>
              <a:t>timeseries</a:t>
            </a:r>
            <a:r>
              <a:rPr lang="en-US" dirty="0" smtClean="0"/>
              <a:t> analysis, but most likely simple statistics will do</a:t>
            </a:r>
          </a:p>
          <a:p>
            <a:endParaRPr lang="en-US" dirty="0"/>
          </a:p>
        </p:txBody>
      </p:sp>
    </p:spTree>
    <p:extLst>
      <p:ext uri="{BB962C8B-B14F-4D97-AF65-F5344CB8AC3E}">
        <p14:creationId xmlns:p14="http://schemas.microsoft.com/office/powerpoint/2010/main" val="224755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in not sin()</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4165" y="1600200"/>
            <a:ext cx="5775669"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1014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step – translating weather into demand</a:t>
            </a:r>
            <a:endParaRPr lang="en-US" dirty="0"/>
          </a:p>
        </p:txBody>
      </p:sp>
      <p:sp>
        <p:nvSpPr>
          <p:cNvPr id="3" name="Content Placeholder 2"/>
          <p:cNvSpPr>
            <a:spLocks noGrp="1"/>
          </p:cNvSpPr>
          <p:nvPr>
            <p:ph idx="1"/>
          </p:nvPr>
        </p:nvSpPr>
        <p:spPr/>
        <p:txBody>
          <a:bodyPr>
            <a:normAutofit lnSpcReduction="10000"/>
          </a:bodyPr>
          <a:lstStyle/>
          <a:p>
            <a:r>
              <a:rPr lang="en-US" dirty="0"/>
              <a:t>After weather forecasted, we have to translate weather into </a:t>
            </a:r>
            <a:r>
              <a:rPr lang="en-US" dirty="0" smtClean="0"/>
              <a:t>demand</a:t>
            </a:r>
          </a:p>
          <a:p>
            <a:r>
              <a:rPr lang="en-US" dirty="0" smtClean="0"/>
              <a:t>By analyzing the weather station locations, population structure in these locations, we have to come up with aggregation procedure that maps “</a:t>
            </a:r>
            <a:r>
              <a:rPr lang="en-US" i="1" dirty="0" smtClean="0"/>
              <a:t>population(</a:t>
            </a:r>
            <a:r>
              <a:rPr lang="en-US" i="1" dirty="0" err="1" smtClean="0"/>
              <a:t>loc</a:t>
            </a:r>
            <a:r>
              <a:rPr lang="en-US" i="1" dirty="0" smtClean="0"/>
              <a:t>) x </a:t>
            </a:r>
            <a:r>
              <a:rPr lang="en-US" i="1" dirty="0" err="1" smtClean="0"/>
              <a:t>weater</a:t>
            </a:r>
            <a:r>
              <a:rPr lang="en-US" i="1" dirty="0" smtClean="0"/>
              <a:t>(</a:t>
            </a:r>
            <a:r>
              <a:rPr lang="en-US" i="1" dirty="0" err="1" smtClean="0"/>
              <a:t>loc</a:t>
            </a:r>
            <a:r>
              <a:rPr lang="en-US" i="1" dirty="0" smtClean="0"/>
              <a:t>) x degree2GW(</a:t>
            </a:r>
            <a:r>
              <a:rPr lang="en-US" i="1" dirty="0" err="1" smtClean="0"/>
              <a:t>loc</a:t>
            </a:r>
            <a:r>
              <a:rPr lang="en-US" i="1" dirty="0" smtClean="0"/>
              <a:t>)</a:t>
            </a:r>
            <a:r>
              <a:rPr lang="en-US" dirty="0" smtClean="0"/>
              <a:t>” to “demand GW”</a:t>
            </a:r>
          </a:p>
          <a:p>
            <a:r>
              <a:rPr lang="en-US" dirty="0" smtClean="0"/>
              <a:t>TODO: insert reference to Norwegian article that does something similar</a:t>
            </a:r>
            <a:endParaRPr lang="en-US" dirty="0"/>
          </a:p>
          <a:p>
            <a:endParaRPr lang="en-US" dirty="0"/>
          </a:p>
        </p:txBody>
      </p:sp>
    </p:spTree>
    <p:extLst>
      <p:ext uri="{BB962C8B-B14F-4D97-AF65-F5344CB8AC3E}">
        <p14:creationId xmlns:p14="http://schemas.microsoft.com/office/powerpoint/2010/main" val="234701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0497" y="1447800"/>
            <a:ext cx="7094099" cy="4678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460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find out expected price:</a:t>
            </a:r>
          </a:p>
          <a:p>
            <a:pPr lvl="1"/>
            <a:r>
              <a:rPr lang="en-US" dirty="0" smtClean="0"/>
              <a:t>Determine generation bid structure – mapping demand (GW) to price</a:t>
            </a:r>
          </a:p>
          <a:p>
            <a:pPr lvl="1"/>
            <a:r>
              <a:rPr lang="en-US" dirty="0" smtClean="0"/>
              <a:t>Determine function mapping weather (temperature) to demand (GW)</a:t>
            </a:r>
          </a:p>
          <a:p>
            <a:pPr lvl="1"/>
            <a:r>
              <a:rPr lang="en-US" dirty="0" smtClean="0"/>
              <a:t>Fit historical temperatures into proper seasonal structure</a:t>
            </a:r>
          </a:p>
          <a:p>
            <a:r>
              <a:rPr lang="en-US" dirty="0" smtClean="0"/>
              <a:t>To create price distribution/range</a:t>
            </a:r>
          </a:p>
          <a:p>
            <a:pPr lvl="1"/>
            <a:r>
              <a:rPr lang="en-US" dirty="0" smtClean="0"/>
              <a:t>Estimate temperature residuals, generator outages and add this noise to </a:t>
            </a:r>
            <a:r>
              <a:rPr lang="en-US" smtClean="0"/>
              <a:t>average price</a:t>
            </a:r>
            <a:endParaRPr lang="en-US" dirty="0"/>
          </a:p>
        </p:txBody>
      </p:sp>
    </p:spTree>
    <p:extLst>
      <p:ext uri="{BB962C8B-B14F-4D97-AF65-F5344CB8AC3E}">
        <p14:creationId xmlns:p14="http://schemas.microsoft.com/office/powerpoint/2010/main" val="2152406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Weather/Power derivatives parity?</a:t>
            </a:r>
            <a:endParaRPr lang="en-US" dirty="0"/>
          </a:p>
        </p:txBody>
      </p:sp>
      <p:sp>
        <p:nvSpPr>
          <p:cNvPr id="3" name="Content Placeholder 2"/>
          <p:cNvSpPr>
            <a:spLocks noGrp="1"/>
          </p:cNvSpPr>
          <p:nvPr>
            <p:ph idx="1"/>
          </p:nvPr>
        </p:nvSpPr>
        <p:spPr/>
        <p:txBody>
          <a:bodyPr/>
          <a:lstStyle/>
          <a:p>
            <a:r>
              <a:rPr lang="en-US" dirty="0" smtClean="0"/>
              <a:t>Is there a parity between weather and power derivatives? Cooling/heating days could be translated to power demand, which could be mapped to price</a:t>
            </a:r>
          </a:p>
          <a:p>
            <a:r>
              <a:rPr lang="en-US" dirty="0" smtClean="0"/>
              <a:t>If yes, are there dislocations?</a:t>
            </a:r>
          </a:p>
          <a:p>
            <a:r>
              <a:rPr lang="en-US" dirty="0" smtClean="0"/>
              <a:t>If yes, are they tradable?</a:t>
            </a:r>
          </a:p>
        </p:txBody>
      </p:sp>
    </p:spTree>
    <p:extLst>
      <p:ext uri="{BB962C8B-B14F-4D97-AF65-F5344CB8AC3E}">
        <p14:creationId xmlns:p14="http://schemas.microsoft.com/office/powerpoint/2010/main" val="279945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NG Wells</a:t>
            </a:r>
          </a:p>
          <a:p>
            <a:pPr lvl="1"/>
            <a:r>
              <a:rPr lang="en-US" dirty="0" smtClean="0"/>
              <a:t># of rigs</a:t>
            </a:r>
          </a:p>
          <a:p>
            <a:pPr lvl="1"/>
            <a:r>
              <a:rPr lang="en-US" dirty="0" smtClean="0"/>
              <a:t>Cost of production</a:t>
            </a:r>
          </a:p>
          <a:p>
            <a:pPr lvl="1"/>
            <a:r>
              <a:rPr lang="en-US" dirty="0" smtClean="0"/>
              <a:t>Pipelines capacity</a:t>
            </a:r>
          </a:p>
          <a:p>
            <a:r>
              <a:rPr lang="en-US" dirty="0" smtClean="0"/>
              <a:t>Coal Mines</a:t>
            </a:r>
          </a:p>
          <a:p>
            <a:pPr lvl="1"/>
            <a:r>
              <a:rPr lang="en-US" dirty="0" smtClean="0"/>
              <a:t># of mines</a:t>
            </a:r>
          </a:p>
          <a:p>
            <a:pPr lvl="1"/>
            <a:r>
              <a:rPr lang="en-US" dirty="0" smtClean="0"/>
              <a:t>Cost of production</a:t>
            </a:r>
          </a:p>
          <a:p>
            <a:pPr lvl="1"/>
            <a:r>
              <a:rPr lang="en-US" dirty="0" smtClean="0"/>
              <a:t>Railroad capacity</a:t>
            </a:r>
          </a:p>
          <a:p>
            <a:r>
              <a:rPr lang="en-US" dirty="0" smtClean="0"/>
              <a:t>Nuclear Fuel</a:t>
            </a:r>
          </a:p>
          <a:p>
            <a:pPr lvl="1"/>
            <a:r>
              <a:rPr lang="en-US" dirty="0" smtClean="0"/>
              <a:t>?</a:t>
            </a:r>
            <a:endParaRPr lang="en-US" dirty="0"/>
          </a:p>
        </p:txBody>
      </p:sp>
    </p:spTree>
    <p:extLst>
      <p:ext uri="{BB962C8B-B14F-4D97-AF65-F5344CB8AC3E}">
        <p14:creationId xmlns:p14="http://schemas.microsoft.com/office/powerpoint/2010/main" val="396510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Energy Storage</a:t>
            </a:r>
            <a:endParaRPr lang="en-US" dirty="0"/>
          </a:p>
        </p:txBody>
      </p:sp>
      <p:sp>
        <p:nvSpPr>
          <p:cNvPr id="3" name="Content Placeholder 2"/>
          <p:cNvSpPr>
            <a:spLocks noGrp="1"/>
          </p:cNvSpPr>
          <p:nvPr>
            <p:ph idx="1"/>
          </p:nvPr>
        </p:nvSpPr>
        <p:spPr/>
        <p:txBody>
          <a:bodyPr/>
          <a:lstStyle/>
          <a:p>
            <a:r>
              <a:rPr lang="en-US" dirty="0" smtClean="0"/>
              <a:t>NG</a:t>
            </a:r>
          </a:p>
          <a:p>
            <a:pPr lvl="1"/>
            <a:r>
              <a:rPr lang="en-US" dirty="0" smtClean="0"/>
              <a:t>Injected into storage during low demand season</a:t>
            </a:r>
          </a:p>
          <a:p>
            <a:pPr lvl="1"/>
            <a:r>
              <a:rPr lang="en-US" dirty="0" smtClean="0"/>
              <a:t>Drawn from storage during high demand</a:t>
            </a:r>
          </a:p>
          <a:p>
            <a:r>
              <a:rPr lang="en-US" dirty="0" smtClean="0"/>
              <a:t>Electricity</a:t>
            </a:r>
          </a:p>
          <a:p>
            <a:pPr lvl="1"/>
            <a:r>
              <a:rPr lang="en-US" dirty="0" smtClean="0"/>
              <a:t>Cannot be stored directly</a:t>
            </a:r>
          </a:p>
          <a:p>
            <a:pPr lvl="1"/>
            <a:endParaRPr lang="en-US" dirty="0" smtClean="0"/>
          </a:p>
        </p:txBody>
      </p:sp>
    </p:spTree>
    <p:extLst>
      <p:ext uri="{BB962C8B-B14F-4D97-AF65-F5344CB8AC3E}">
        <p14:creationId xmlns:p14="http://schemas.microsoft.com/office/powerpoint/2010/main" val="411420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Transformation</a:t>
            </a:r>
            <a:endParaRPr lang="en-US" dirty="0"/>
          </a:p>
        </p:txBody>
      </p:sp>
      <p:sp>
        <p:nvSpPr>
          <p:cNvPr id="3" name="Content Placeholder 2"/>
          <p:cNvSpPr>
            <a:spLocks noGrp="1"/>
          </p:cNvSpPr>
          <p:nvPr>
            <p:ph idx="1"/>
          </p:nvPr>
        </p:nvSpPr>
        <p:spPr/>
        <p:txBody>
          <a:bodyPr/>
          <a:lstStyle/>
          <a:p>
            <a:r>
              <a:rPr lang="en-US" dirty="0" smtClean="0"/>
              <a:t>NG</a:t>
            </a:r>
          </a:p>
          <a:p>
            <a:pPr lvl="1"/>
            <a:r>
              <a:rPr lang="en-US" dirty="0" smtClean="0"/>
              <a:t>Industrial use (fertilizers, chemicals </a:t>
            </a:r>
            <a:r>
              <a:rPr lang="en-US" dirty="0" err="1" smtClean="0"/>
              <a:t>etc</a:t>
            </a:r>
            <a:r>
              <a:rPr lang="en-US" dirty="0" smtClean="0"/>
              <a:t>)</a:t>
            </a:r>
          </a:p>
          <a:p>
            <a:pPr lvl="1"/>
            <a:r>
              <a:rPr lang="en-US" b="1" dirty="0" smtClean="0"/>
              <a:t>Burn to produce electricity</a:t>
            </a:r>
          </a:p>
          <a:p>
            <a:pPr lvl="1"/>
            <a:r>
              <a:rPr lang="en-US" b="1" dirty="0" smtClean="0"/>
              <a:t>Burn to warm up the dwellings</a:t>
            </a:r>
            <a:endParaRPr lang="en-US" b="1" dirty="0"/>
          </a:p>
        </p:txBody>
      </p:sp>
    </p:spTree>
    <p:extLst>
      <p:ext uri="{BB962C8B-B14F-4D97-AF65-F5344CB8AC3E}">
        <p14:creationId xmlns:p14="http://schemas.microsoft.com/office/powerpoint/2010/main" val="236389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Consumption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6110" y="1600200"/>
            <a:ext cx="641178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901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This paper focuses on Electricity</a:t>
            </a:r>
          </a:p>
          <a:p>
            <a:r>
              <a:rPr lang="en-US" dirty="0" smtClean="0"/>
              <a:t>One big difference is that Electricity is not storable, therefore storage is not a factor in Electricity </a:t>
            </a:r>
            <a:r>
              <a:rPr lang="en-US" dirty="0" smtClean="0"/>
              <a:t>pricing. Therefore risk cannot be directly hedged away.</a:t>
            </a:r>
            <a:endParaRPr lang="en-US" dirty="0" smtClean="0"/>
          </a:p>
          <a:p>
            <a:endParaRPr lang="en-US" dirty="0"/>
          </a:p>
        </p:txBody>
      </p:sp>
    </p:spTree>
    <p:extLst>
      <p:ext uri="{BB962C8B-B14F-4D97-AF65-F5344CB8AC3E}">
        <p14:creationId xmlns:p14="http://schemas.microsoft.com/office/powerpoint/2010/main" val="284956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US" dirty="0"/>
          </a:p>
        </p:txBody>
      </p:sp>
      <p:sp>
        <p:nvSpPr>
          <p:cNvPr id="3" name="Content Placeholder 2"/>
          <p:cNvSpPr>
            <a:spLocks noGrp="1"/>
          </p:cNvSpPr>
          <p:nvPr>
            <p:ph idx="1"/>
          </p:nvPr>
        </p:nvSpPr>
        <p:spPr/>
        <p:txBody>
          <a:bodyPr>
            <a:normAutofit fontScale="92500"/>
          </a:bodyPr>
          <a:lstStyle/>
          <a:p>
            <a:r>
              <a:rPr lang="en-US" dirty="0" smtClean="0"/>
              <a:t>Statistical</a:t>
            </a:r>
          </a:p>
          <a:p>
            <a:pPr lvl="1"/>
            <a:r>
              <a:rPr lang="en-US" dirty="0" smtClean="0"/>
              <a:t>Limited success. For example, Brownian motion does not explain spikes. Jumps do not help, since after price jumped up, it reverts fairly quickly. Therefore we need stochastic process with jumps and mean-reversion and seasonality. This becomes cumbersome quickly.</a:t>
            </a:r>
          </a:p>
          <a:p>
            <a:r>
              <a:rPr lang="en-US" dirty="0" smtClean="0"/>
              <a:t>Fundamental Hybrid</a:t>
            </a:r>
          </a:p>
          <a:p>
            <a:pPr lvl="1"/>
            <a:r>
              <a:rPr lang="en-US" dirty="0" smtClean="0"/>
              <a:t>Model directly the price formation and demand mechanics based on real factors (directly or indirectly observable).</a:t>
            </a:r>
            <a:endParaRPr lang="en-US" dirty="0"/>
          </a:p>
        </p:txBody>
      </p:sp>
    </p:spTree>
    <p:extLst>
      <p:ext uri="{BB962C8B-B14F-4D97-AF65-F5344CB8AC3E}">
        <p14:creationId xmlns:p14="http://schemas.microsoft.com/office/powerpoint/2010/main" val="253480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 Price Factors</a:t>
            </a:r>
            <a:endParaRPr lang="en-US" dirty="0"/>
          </a:p>
        </p:txBody>
      </p:sp>
      <p:sp>
        <p:nvSpPr>
          <p:cNvPr id="3" name="Content Placeholder 2"/>
          <p:cNvSpPr>
            <a:spLocks noGrp="1"/>
          </p:cNvSpPr>
          <p:nvPr>
            <p:ph idx="1"/>
          </p:nvPr>
        </p:nvSpPr>
        <p:spPr/>
        <p:txBody>
          <a:bodyPr/>
          <a:lstStyle/>
          <a:p>
            <a:r>
              <a:rPr lang="en-US" dirty="0" smtClean="0"/>
              <a:t>Supply (# rigs)</a:t>
            </a:r>
          </a:p>
          <a:p>
            <a:r>
              <a:rPr lang="en-US" dirty="0" smtClean="0"/>
              <a:t>Transportation (pipes capacity)</a:t>
            </a:r>
          </a:p>
          <a:p>
            <a:r>
              <a:rPr lang="en-US" dirty="0" smtClean="0"/>
              <a:t>Disruptions (hurricanes etc.)</a:t>
            </a:r>
          </a:p>
          <a:p>
            <a:r>
              <a:rPr lang="en-US" b="1" dirty="0" smtClean="0"/>
              <a:t>Storage (level, cost)</a:t>
            </a:r>
          </a:p>
          <a:p>
            <a:r>
              <a:rPr lang="en-US" b="1" dirty="0" smtClean="0"/>
              <a:t>Demand (weather is natural proxy for part of demand, that is directed to heating/cooling)</a:t>
            </a:r>
          </a:p>
        </p:txBody>
      </p:sp>
    </p:spTree>
    <p:extLst>
      <p:ext uri="{BB962C8B-B14F-4D97-AF65-F5344CB8AC3E}">
        <p14:creationId xmlns:p14="http://schemas.microsoft.com/office/powerpoint/2010/main" val="1637494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11874</TotalTime>
  <Words>925</Words>
  <Application>Microsoft Office PowerPoint</Application>
  <PresentationFormat>On-screen Show (4:3)</PresentationFormat>
  <Paragraphs>96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Energy Trading and Weather</vt:lpstr>
      <vt:lpstr>Energy Flow in US</vt:lpstr>
      <vt:lpstr>Energy Sources</vt:lpstr>
      <vt:lpstr>Energy Storage</vt:lpstr>
      <vt:lpstr>Energy Transformation</vt:lpstr>
      <vt:lpstr>Energy Consumption</vt:lpstr>
      <vt:lpstr>Notes</vt:lpstr>
      <vt:lpstr>Models</vt:lpstr>
      <vt:lpstr>NG Price Factors</vt:lpstr>
      <vt:lpstr>Electricity Price Factors</vt:lpstr>
      <vt:lpstr>Electricity Spot Price Spikes</vt:lpstr>
      <vt:lpstr>PowerPoint Presentation</vt:lpstr>
      <vt:lpstr>PowerPoint Presentation</vt:lpstr>
      <vt:lpstr>PowerPoint Presentation</vt:lpstr>
      <vt:lpstr>Electricity Spot Market – Price Formation</vt:lpstr>
      <vt:lpstr>Pennsylvania/New Jersey/Maryland World’s largest Elect. wholesale mkt</vt:lpstr>
      <vt:lpstr>Possible explanation for spikes</vt:lpstr>
      <vt:lpstr>Uncovering Bid Stack Structure</vt:lpstr>
      <vt:lpstr>PowerPoint Presentation</vt:lpstr>
      <vt:lpstr>Next step – forecasting weather</vt:lpstr>
      <vt:lpstr>Weather (temperature)</vt:lpstr>
      <vt:lpstr>This in not sin()</vt:lpstr>
      <vt:lpstr>Next step – translating weather into demand</vt:lpstr>
      <vt:lpstr>Summary</vt:lpstr>
      <vt:lpstr>Summary</vt:lpstr>
      <vt:lpstr>Weather/Power derivatives parity?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Trading and Weather</dc:title>
  <dc:creator>Boudarov, Alex</dc:creator>
  <cp:lastModifiedBy>Boudarov, Alex</cp:lastModifiedBy>
  <cp:revision>95</cp:revision>
  <cp:lastPrinted>2017-01-03T19:46:46Z</cp:lastPrinted>
  <dcterms:created xsi:type="dcterms:W3CDTF">2006-08-16T00:00:00Z</dcterms:created>
  <dcterms:modified xsi:type="dcterms:W3CDTF">2017-01-11T23:32:16Z</dcterms:modified>
</cp:coreProperties>
</file>