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2B1D-32E0-4107-87E6-1BF3FA0072FB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1693-9985-4671-81B3-7EA87D1C8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31693-9985-4671-81B3-7EA87D1C8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Trading and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of how weather impacts energy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6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Spot Price Spikes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characteristic of Electricity Spot price is the presence of spikes</a:t>
            </a:r>
          </a:p>
          <a:p>
            <a:r>
              <a:rPr lang="en-US" dirty="0" smtClean="0"/>
              <a:t>Spot price is determined during the </a:t>
            </a:r>
            <a:r>
              <a:rPr lang="en-US" dirty="0"/>
              <a:t>uniform clearing auction (http://www.epsa.org/industry/primer/%3Ffa=prices)</a:t>
            </a:r>
          </a:p>
        </p:txBody>
      </p:sp>
    </p:spTree>
    <p:extLst>
      <p:ext uri="{BB962C8B-B14F-4D97-AF65-F5344CB8AC3E}">
        <p14:creationId xmlns:p14="http://schemas.microsoft.com/office/powerpoint/2010/main" val="333177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Spot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Electricity generators submit bids</a:t>
            </a:r>
          </a:p>
          <a:p>
            <a:r>
              <a:rPr lang="en-US" dirty="0" smtClean="0"/>
              <a:t>Market administrator sorts bids by price and fills bids from lowest price up until full demand is met</a:t>
            </a:r>
          </a:p>
          <a:p>
            <a:r>
              <a:rPr lang="en-US" dirty="0" smtClean="0"/>
              <a:t>Last filled bid price becomes Spot price for that day and all generators are paid that price</a:t>
            </a:r>
          </a:p>
          <a:p>
            <a:r>
              <a:rPr lang="en-US" dirty="0" smtClean="0"/>
              <a:t>This provides incentive for generators to submit lowest bids that reflect just the </a:t>
            </a:r>
            <a:r>
              <a:rPr lang="en-US" i="1" dirty="0" smtClean="0"/>
              <a:t>production cost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100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explanation for spikes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During the period of high demand (weather spells, Olympic games etc.), in order to fulfill all demand, the </a:t>
            </a:r>
            <a:r>
              <a:rPr lang="en-US" dirty="0"/>
              <a:t>high </a:t>
            </a:r>
            <a:r>
              <a:rPr lang="en-US" dirty="0" smtClean="0"/>
              <a:t>price bids are getting filled which pushes the Spot price high</a:t>
            </a:r>
          </a:p>
          <a:p>
            <a:r>
              <a:rPr lang="en-US" dirty="0"/>
              <a:t>Remember that last filled bid becomes the Spot price</a:t>
            </a:r>
          </a:p>
          <a:p>
            <a:r>
              <a:rPr lang="en-US" dirty="0" smtClean="0"/>
              <a:t>High price bids are probably not the reflection of greed, but the cost of bringing and keeping online additional generators</a:t>
            </a:r>
          </a:p>
        </p:txBody>
      </p:sp>
    </p:spTree>
    <p:extLst>
      <p:ext uri="{BB962C8B-B14F-4D97-AF65-F5344CB8AC3E}">
        <p14:creationId xmlns:p14="http://schemas.microsoft.com/office/powerpoint/2010/main" val="407871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Uncovering Bid Stack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interesting to try to model Spot price by trying to guess the structure of bid stack – volume and prices of each bid. </a:t>
            </a:r>
          </a:p>
          <a:p>
            <a:r>
              <a:rPr lang="en-US" dirty="0" smtClean="0"/>
              <a:t>On one hand we know the </a:t>
            </a:r>
            <a:r>
              <a:rPr lang="en-US" b="1" dirty="0" smtClean="0"/>
              <a:t>Spot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On the other hand we have a proxy for demand – </a:t>
            </a:r>
            <a:r>
              <a:rPr lang="en-US" b="1" dirty="0" smtClean="0"/>
              <a:t>weather</a:t>
            </a:r>
          </a:p>
          <a:p>
            <a:r>
              <a:rPr lang="en-US" dirty="0" smtClean="0"/>
              <a:t>By comparing historical data for both we may be able to guess the bid stack structure and the point in demand (weather) at which high price bids kick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7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 – forecasting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 guess or make assumptions about bid stack structure, we have to forecast the weather in order to make projection about the future price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21291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(temperature)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TODO insert reference to article showing that naïve historical estimate is as good as fancy models</a:t>
            </a:r>
          </a:p>
          <a:p>
            <a:r>
              <a:rPr lang="en-US" dirty="0" smtClean="0"/>
              <a:t>Remove seasonality</a:t>
            </a:r>
          </a:p>
          <a:p>
            <a:pPr lvl="1"/>
            <a:r>
              <a:rPr lang="en-US" dirty="0" smtClean="0"/>
              <a:t>See if we can do better than regressing on sin() (e.g. polynomials, splines)</a:t>
            </a:r>
          </a:p>
          <a:p>
            <a:pPr lvl="1"/>
            <a:r>
              <a:rPr lang="en-US" dirty="0" smtClean="0"/>
              <a:t>Allow for variable amplitude each year: A(year)</a:t>
            </a:r>
          </a:p>
          <a:p>
            <a:pPr lvl="1"/>
            <a:r>
              <a:rPr lang="en-US" dirty="0" smtClean="0"/>
              <a:t>Try to map A(year) to global climate events, like El Nino, groundhog appearance, “this is going to be a cold winter” etc.</a:t>
            </a:r>
          </a:p>
          <a:p>
            <a:r>
              <a:rPr lang="en-US" dirty="0" smtClean="0"/>
              <a:t>Extract and analyze residuals. Try </a:t>
            </a:r>
            <a:r>
              <a:rPr lang="en-US" dirty="0" err="1" smtClean="0"/>
              <a:t>timeseries</a:t>
            </a:r>
            <a:r>
              <a:rPr lang="en-US" dirty="0" smtClean="0"/>
              <a:t> analysis, but most likely simple statistics will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 – translating weather into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weather forecasted, we have to translate weather into </a:t>
            </a:r>
            <a:r>
              <a:rPr lang="en-US" dirty="0" smtClean="0"/>
              <a:t>demand</a:t>
            </a:r>
          </a:p>
          <a:p>
            <a:r>
              <a:rPr lang="en-US" dirty="0" smtClean="0"/>
              <a:t>By analyzing the weather station locations, population structure in these locations, we have to come up with aggregation procedure that maps “population(</a:t>
            </a:r>
            <a:r>
              <a:rPr lang="en-US" dirty="0" err="1" smtClean="0"/>
              <a:t>loc</a:t>
            </a:r>
            <a:r>
              <a:rPr lang="en-US" dirty="0" smtClean="0"/>
              <a:t>) x </a:t>
            </a:r>
            <a:r>
              <a:rPr lang="en-US" dirty="0" err="1" smtClean="0"/>
              <a:t>weater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 smtClean="0"/>
              <a:t>) x degree2kwhConv(</a:t>
            </a:r>
            <a:r>
              <a:rPr lang="en-US" dirty="0" err="1" smtClean="0"/>
              <a:t>loc</a:t>
            </a:r>
            <a:r>
              <a:rPr lang="en-US" dirty="0" smtClean="0"/>
              <a:t>)” to “demand kwh”</a:t>
            </a:r>
          </a:p>
          <a:p>
            <a:r>
              <a:rPr lang="en-US" dirty="0" smtClean="0"/>
              <a:t>TODO: insert reference to Norwegian article that does something similar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1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Weather/Power derivatives parity?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parity between weather and power derivatives? Cooling/heating days could be translated to power demand, which could be mapped </a:t>
            </a:r>
            <a:r>
              <a:rPr lang="en-US" smtClean="0"/>
              <a:t>to price</a:t>
            </a:r>
            <a:endParaRPr lang="en-US" dirty="0" smtClean="0"/>
          </a:p>
          <a:p>
            <a:r>
              <a:rPr lang="en-US" dirty="0" smtClean="0"/>
              <a:t>If yes, are there dislocations?</a:t>
            </a:r>
          </a:p>
          <a:p>
            <a:r>
              <a:rPr lang="en-US" dirty="0" smtClean="0"/>
              <a:t>If yes, are they tradable?</a:t>
            </a:r>
          </a:p>
        </p:txBody>
      </p:sp>
    </p:spTree>
    <p:extLst>
      <p:ext uri="{BB962C8B-B14F-4D97-AF65-F5344CB8AC3E}">
        <p14:creationId xmlns:p14="http://schemas.microsoft.com/office/powerpoint/2010/main" val="279945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Flow in US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610600" cy="513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05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Wells</a:t>
            </a:r>
          </a:p>
          <a:p>
            <a:pPr lvl="1"/>
            <a:r>
              <a:rPr lang="en-US" dirty="0" smtClean="0"/>
              <a:t># of rigs</a:t>
            </a:r>
          </a:p>
          <a:p>
            <a:pPr lvl="1"/>
            <a:r>
              <a:rPr lang="en-US" dirty="0" smtClean="0"/>
              <a:t>Cost of production</a:t>
            </a:r>
          </a:p>
          <a:p>
            <a:pPr lvl="1"/>
            <a:r>
              <a:rPr lang="en-US" dirty="0" smtClean="0"/>
              <a:t>Pipelines capacity</a:t>
            </a:r>
          </a:p>
          <a:p>
            <a:r>
              <a:rPr lang="en-US" dirty="0" smtClean="0"/>
              <a:t>Coal Mines</a:t>
            </a:r>
          </a:p>
          <a:p>
            <a:pPr lvl="1"/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Nuclear Fuel</a:t>
            </a:r>
          </a:p>
          <a:p>
            <a:pPr lvl="1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Energy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</a:t>
            </a:r>
          </a:p>
          <a:p>
            <a:pPr lvl="1"/>
            <a:r>
              <a:rPr lang="en-US" dirty="0" smtClean="0"/>
              <a:t>Injected into storage during low demand season</a:t>
            </a:r>
          </a:p>
          <a:p>
            <a:pPr lvl="1"/>
            <a:r>
              <a:rPr lang="en-US" dirty="0" smtClean="0"/>
              <a:t>Drawn from storage during high demand</a:t>
            </a:r>
          </a:p>
          <a:p>
            <a:r>
              <a:rPr lang="en-US" dirty="0" smtClean="0"/>
              <a:t>Electricity</a:t>
            </a:r>
          </a:p>
          <a:p>
            <a:pPr lvl="1"/>
            <a:r>
              <a:rPr lang="en-US" dirty="0" smtClean="0"/>
              <a:t>Cannot be stored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2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</a:t>
            </a:r>
          </a:p>
          <a:p>
            <a:pPr lvl="1"/>
            <a:r>
              <a:rPr lang="en-US" dirty="0" smtClean="0"/>
              <a:t>Industrial use (fertilizers, chemicals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Burn to produce electricity</a:t>
            </a:r>
          </a:p>
          <a:p>
            <a:pPr lvl="1"/>
            <a:r>
              <a:rPr lang="en-US" b="1" dirty="0" smtClean="0"/>
              <a:t>Burn to warm up the dwellings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389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67681"/>
              </p:ext>
            </p:extLst>
          </p:nvPr>
        </p:nvGraphicFramePr>
        <p:xfrm>
          <a:off x="457200" y="1600200"/>
          <a:ext cx="4937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42157"/>
              </p:ext>
            </p:extLst>
          </p:nvPr>
        </p:nvGraphicFramePr>
        <p:xfrm>
          <a:off x="533400" y="3657600"/>
          <a:ext cx="3291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1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focuses on Electricity</a:t>
            </a:r>
          </a:p>
          <a:p>
            <a:r>
              <a:rPr lang="en-US" dirty="0" smtClean="0"/>
              <a:t>One big difference is that Electricity is not storable, therefore storage is not a factor in Electricity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6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Price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(# rigs)</a:t>
            </a:r>
          </a:p>
          <a:p>
            <a:r>
              <a:rPr lang="en-US" dirty="0" smtClean="0"/>
              <a:t>Transportation (pipes capacity)</a:t>
            </a:r>
          </a:p>
          <a:p>
            <a:r>
              <a:rPr lang="en-US" dirty="0" smtClean="0"/>
              <a:t>Disruptions (hurricanes etc.)</a:t>
            </a:r>
          </a:p>
          <a:p>
            <a:r>
              <a:rPr lang="en-US" b="1" dirty="0" smtClean="0"/>
              <a:t>Storage (level, cost)</a:t>
            </a:r>
          </a:p>
          <a:p>
            <a:r>
              <a:rPr lang="en-US" b="1" dirty="0" smtClean="0"/>
              <a:t>Demand (weather is natural proxy for part of demand, that is directed to heating/cooling)</a:t>
            </a:r>
          </a:p>
        </p:txBody>
      </p:sp>
    </p:spTree>
    <p:extLst>
      <p:ext uri="{BB962C8B-B14F-4D97-AF65-F5344CB8AC3E}">
        <p14:creationId xmlns:p14="http://schemas.microsoft.com/office/powerpoint/2010/main" val="163749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Price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</a:t>
            </a:r>
            <a:r>
              <a:rPr lang="en-US" dirty="0" smtClean="0"/>
              <a:t>(NG, Coal, Nuclear fuel)</a:t>
            </a:r>
            <a:endParaRPr lang="en-US" dirty="0"/>
          </a:p>
          <a:p>
            <a:r>
              <a:rPr lang="en-US" dirty="0" smtClean="0"/>
              <a:t>Power lines capacity</a:t>
            </a:r>
            <a:endParaRPr lang="en-US" dirty="0"/>
          </a:p>
          <a:p>
            <a:r>
              <a:rPr lang="en-US" dirty="0"/>
              <a:t>Disruptions </a:t>
            </a:r>
            <a:r>
              <a:rPr lang="en-US" dirty="0" smtClean="0"/>
              <a:t>(fires, ice storms etc.)</a:t>
            </a:r>
            <a:endParaRPr lang="en-US" dirty="0"/>
          </a:p>
          <a:p>
            <a:r>
              <a:rPr lang="en-US" b="1" dirty="0" smtClean="0"/>
              <a:t>Demand </a:t>
            </a:r>
            <a:r>
              <a:rPr lang="en-US" b="1" dirty="0"/>
              <a:t>(weather is natural proxy for part of demand, that is directed to heating/cooling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Note that Electricity markets are </a:t>
            </a:r>
            <a:r>
              <a:rPr lang="en-US" b="1" dirty="0" smtClean="0"/>
              <a:t>local</a:t>
            </a:r>
            <a:r>
              <a:rPr lang="en-US" dirty="0" smtClean="0"/>
              <a:t>, i.e. it cannot be transmitted over long distances due to energy loss (heat)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0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692</Words>
  <Application>Microsoft Office PowerPoint</Application>
  <PresentationFormat>On-screen Show (4:3)</PresentationFormat>
  <Paragraphs>88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Energy Trading and Weather</vt:lpstr>
      <vt:lpstr>Energy Flow in US</vt:lpstr>
      <vt:lpstr>Energy Sources</vt:lpstr>
      <vt:lpstr>Energy Storage</vt:lpstr>
      <vt:lpstr>Energy Transformation</vt:lpstr>
      <vt:lpstr>Energy Consumption</vt:lpstr>
      <vt:lpstr>Notes</vt:lpstr>
      <vt:lpstr>NG Price Factors</vt:lpstr>
      <vt:lpstr>Electricity Price Factors</vt:lpstr>
      <vt:lpstr>Electricity Spot Price Spikes</vt:lpstr>
      <vt:lpstr>Electricity Spot Market</vt:lpstr>
      <vt:lpstr>Possible explanation for spikes</vt:lpstr>
      <vt:lpstr>Uncovering Bid Stack Structure</vt:lpstr>
      <vt:lpstr>Next step – forecasting weather</vt:lpstr>
      <vt:lpstr>Weather (temperature)</vt:lpstr>
      <vt:lpstr>Next step – translating weather into demand</vt:lpstr>
      <vt:lpstr>Weather/Power derivatives parity?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Trading and Weather</dc:title>
  <dc:creator>Boudarov, Alex</dc:creator>
  <cp:lastModifiedBy>Boudarov, Alex</cp:lastModifiedBy>
  <cp:revision>48</cp:revision>
  <dcterms:created xsi:type="dcterms:W3CDTF">2006-08-16T00:00:00Z</dcterms:created>
  <dcterms:modified xsi:type="dcterms:W3CDTF">2017-01-03T19:46:35Z</dcterms:modified>
</cp:coreProperties>
</file>