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72" r:id="rId5"/>
    <p:sldId id="263" r:id="rId6"/>
    <p:sldId id="264" r:id="rId7"/>
    <p:sldId id="265" r:id="rId8"/>
    <p:sldId id="279" r:id="rId9"/>
    <p:sldId id="278" r:id="rId10"/>
    <p:sldId id="266" r:id="rId11"/>
    <p:sldId id="275" r:id="rId12"/>
    <p:sldId id="27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89" autoAdjust="0"/>
  </p:normalViewPr>
  <p:slideViewPr>
    <p:cSldViewPr>
      <p:cViewPr varScale="1">
        <p:scale>
          <a:sx n="57" d="100"/>
          <a:sy n="57" d="100"/>
        </p:scale>
        <p:origin x="-174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06DB06-B6AD-4A48-9D01-F728975C40F2}" type="datetimeFigureOut">
              <a:rPr lang="vi-VN" smtClean="0"/>
              <a:t>11/12/2015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598720-40A9-4507-82B1-B32D5FA228CF}" type="slidenum">
              <a:rPr lang="vi-VN" smtClean="0"/>
              <a:t>‹#›</a:t>
            </a:fld>
            <a:endParaRPr lang="vi-VN"/>
          </a:p>
        </p:txBody>
      </p:sp>
    </p:spTree>
    <p:extLst>
      <p:ext uri="{BB962C8B-B14F-4D97-AF65-F5344CB8AC3E}">
        <p14:creationId xmlns:p14="http://schemas.microsoft.com/office/powerpoint/2010/main" val="1627610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baseline="0" dirty="0" smtClean="0"/>
              <a:t> </a:t>
            </a:r>
            <a:r>
              <a:rPr lang="en-US" baseline="0" dirty="0" err="1" smtClean="0"/>
              <a:t>nói</a:t>
            </a:r>
            <a:r>
              <a:rPr lang="en-US" baseline="0" dirty="0" smtClean="0"/>
              <a:t> </a:t>
            </a:r>
            <a:r>
              <a:rPr lang="en-US" baseline="0" dirty="0" err="1" smtClean="0"/>
              <a:t>đến</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BLE </a:t>
            </a:r>
            <a:r>
              <a:rPr lang="en-US" baseline="0" dirty="0" err="1" smtClean="0"/>
              <a:t>người</a:t>
            </a:r>
            <a:r>
              <a:rPr lang="en-US" baseline="0" dirty="0" smtClean="0"/>
              <a:t> ta chia </a:t>
            </a:r>
            <a:r>
              <a:rPr lang="en-US" baseline="0" dirty="0" err="1" smtClean="0"/>
              <a:t>nó</a:t>
            </a:r>
            <a:r>
              <a:rPr lang="en-US" baseline="0" dirty="0" smtClean="0"/>
              <a:t> </a:t>
            </a:r>
            <a:r>
              <a:rPr lang="en-US" baseline="0" dirty="0" err="1" smtClean="0"/>
              <a:t>thành</a:t>
            </a:r>
            <a:r>
              <a:rPr lang="en-US" baseline="0" dirty="0" smtClean="0"/>
              <a:t> 2 </a:t>
            </a:r>
            <a:r>
              <a:rPr lang="en-US" baseline="0" dirty="0" err="1" smtClean="0"/>
              <a:t>loại</a:t>
            </a:r>
            <a:r>
              <a:rPr lang="en-US" baseline="0" dirty="0" smtClean="0"/>
              <a:t> </a:t>
            </a:r>
            <a:r>
              <a:rPr lang="en-US" baseline="0" dirty="0" err="1" smtClean="0"/>
              <a:t>một</a:t>
            </a:r>
            <a:r>
              <a:rPr lang="en-US" baseline="0" dirty="0" smtClean="0"/>
              <a:t> </a:t>
            </a:r>
            <a:r>
              <a:rPr lang="en-US" baseline="0" dirty="0" err="1" smtClean="0"/>
              <a:t>là</a:t>
            </a:r>
            <a:r>
              <a:rPr lang="en-US" baseline="0" dirty="0" smtClean="0"/>
              <a:t> </a:t>
            </a:r>
            <a:r>
              <a:rPr lang="en-US" baseline="0" dirty="0" err="1" smtClean="0"/>
              <a:t>nhận</a:t>
            </a:r>
            <a:r>
              <a:rPr lang="en-US" baseline="0" dirty="0" smtClean="0"/>
              <a:t> </a:t>
            </a:r>
            <a:r>
              <a:rPr lang="en-US" baseline="0" dirty="0" err="1" smtClean="0"/>
              <a:t>lệnh</a:t>
            </a:r>
            <a:r>
              <a:rPr lang="en-US" baseline="0" dirty="0" smtClean="0"/>
              <a:t> </a:t>
            </a:r>
            <a:r>
              <a:rPr lang="en-US" baseline="0" dirty="0" err="1" smtClean="0"/>
              <a:t>và</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ở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r>
              <a:rPr lang="en-US" baseline="0" dirty="0" smtClean="0"/>
              <a:t>, </a:t>
            </a:r>
            <a:r>
              <a:rPr lang="en-US" baseline="0" dirty="0" err="1" smtClean="0"/>
              <a:t>hai</a:t>
            </a:r>
            <a:r>
              <a:rPr lang="en-US" baseline="0" dirty="0" smtClean="0"/>
              <a:t> </a:t>
            </a:r>
            <a:r>
              <a:rPr lang="en-US" baseline="0" dirty="0" err="1" smtClean="0"/>
              <a:t>là</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nhận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lệnh</a:t>
            </a:r>
            <a:r>
              <a:rPr lang="en-US" baseline="0" dirty="0" smtClean="0"/>
              <a:t>.</a:t>
            </a:r>
            <a:endParaRPr lang="en-US" dirty="0" smtClean="0"/>
          </a:p>
          <a:p>
            <a:r>
              <a:rPr lang="en-US" dirty="0" err="1" smtClean="0"/>
              <a:t>Một</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r>
              <a:rPr lang="en-US" baseline="0" dirty="0" smtClean="0"/>
              <a:t> </a:t>
            </a:r>
            <a:r>
              <a:rPr lang="en-US" baseline="0" dirty="0" err="1" smtClean="0"/>
              <a:t>thông</a:t>
            </a:r>
            <a:r>
              <a:rPr lang="en-US" baseline="0" dirty="0" smtClean="0"/>
              <a:t> minh </a:t>
            </a:r>
            <a:r>
              <a:rPr lang="en-US" baseline="0" dirty="0" err="1" smtClean="0"/>
              <a:t>khi</a:t>
            </a:r>
            <a:r>
              <a:rPr lang="en-US" baseline="0" dirty="0" smtClean="0"/>
              <a:t> </a:t>
            </a:r>
            <a:r>
              <a:rPr lang="en-US" baseline="0" dirty="0" err="1" smtClean="0"/>
              <a:t>mới</a:t>
            </a:r>
            <a:r>
              <a:rPr lang="en-US" baseline="0" dirty="0" smtClean="0"/>
              <a:t> </a:t>
            </a:r>
            <a:r>
              <a:rPr lang="en-US" baseline="0" dirty="0" err="1" smtClean="0"/>
              <a:t>mua</a:t>
            </a:r>
            <a:r>
              <a:rPr lang="en-US" baseline="0" dirty="0" smtClean="0"/>
              <a:t> </a:t>
            </a:r>
            <a:r>
              <a:rPr lang="en-US" baseline="0" dirty="0" err="1" smtClean="0"/>
              <a:t>về</a:t>
            </a:r>
            <a:r>
              <a:rPr lang="en-US" baseline="0" dirty="0" smtClean="0"/>
              <a:t> </a:t>
            </a:r>
            <a:r>
              <a:rPr lang="en-US" baseline="0" dirty="0" err="1" smtClean="0"/>
              <a:t>chưa</a:t>
            </a:r>
            <a:r>
              <a:rPr lang="en-US" baseline="0" dirty="0" smtClean="0"/>
              <a:t> </a:t>
            </a:r>
            <a:r>
              <a:rPr lang="en-US" baseline="0" dirty="0" err="1" smtClean="0"/>
              <a:t>được</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với</a:t>
            </a:r>
            <a:r>
              <a:rPr lang="en-US" baseline="0" dirty="0" smtClean="0"/>
              <a:t>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nào</a:t>
            </a:r>
            <a:r>
              <a:rPr lang="en-US" baseline="0" dirty="0" smtClean="0"/>
              <a:t> </a:t>
            </a:r>
            <a:r>
              <a:rPr lang="en-US" baseline="0" dirty="0" err="1" smtClean="0"/>
              <a:t>thì</a:t>
            </a:r>
            <a:r>
              <a:rPr lang="en-US" baseline="0" dirty="0" smtClean="0"/>
              <a:t> </a:t>
            </a:r>
            <a:r>
              <a:rPr lang="en-US" baseline="0" dirty="0" err="1" smtClean="0"/>
              <a:t>nó</a:t>
            </a:r>
            <a:r>
              <a:rPr lang="en-US" baseline="0" dirty="0" smtClean="0"/>
              <a:t> </a:t>
            </a:r>
            <a:r>
              <a:rPr lang="en-US" baseline="0" dirty="0" err="1" smtClean="0"/>
              <a:t>luôn</a:t>
            </a:r>
            <a:r>
              <a:rPr lang="en-US" baseline="0" dirty="0" smtClean="0"/>
              <a:t> </a:t>
            </a:r>
            <a:r>
              <a:rPr lang="en-US" baseline="0" dirty="0" err="1" smtClean="0"/>
              <a:t>gửi</a:t>
            </a:r>
            <a:r>
              <a:rPr lang="en-US" baseline="0" dirty="0" smtClean="0"/>
              <a:t> </a:t>
            </a:r>
            <a:r>
              <a:rPr lang="en-US" baseline="0" dirty="0" err="1" smtClean="0"/>
              <a:t>ra</a:t>
            </a:r>
            <a:r>
              <a:rPr lang="en-US" baseline="0" dirty="0" smtClean="0"/>
              <a:t> </a:t>
            </a:r>
            <a:r>
              <a:rPr lang="en-US" baseline="0" dirty="0" err="1" smtClean="0"/>
              <a:t>bên</a:t>
            </a:r>
            <a:r>
              <a:rPr lang="en-US" baseline="0" dirty="0" smtClean="0"/>
              <a:t> </a:t>
            </a:r>
            <a:r>
              <a:rPr lang="en-US" baseline="0" dirty="0" err="1" smtClean="0"/>
              <a:t>ngoài</a:t>
            </a:r>
            <a:r>
              <a:rPr lang="en-US" baseline="0" dirty="0" smtClean="0"/>
              <a:t> 1 </a:t>
            </a:r>
            <a:r>
              <a:rPr lang="en-US" baseline="0" dirty="0" err="1" smtClean="0"/>
              <a:t>gói</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advertising package </a:t>
            </a:r>
            <a:r>
              <a:rPr lang="en-US" baseline="0" dirty="0" err="1" smtClean="0"/>
              <a:t>gói</a:t>
            </a:r>
            <a:r>
              <a:rPr lang="en-US" baseline="0" dirty="0" smtClean="0"/>
              <a:t> </a:t>
            </a:r>
            <a:r>
              <a:rPr lang="en-US" baseline="0" dirty="0" err="1" smtClean="0"/>
              <a:t>đó</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Tên</a:t>
            </a:r>
            <a:r>
              <a:rPr lang="en-US" baseline="0" dirty="0" smtClean="0"/>
              <a:t> </a:t>
            </a:r>
            <a:r>
              <a:rPr lang="en-US" baseline="0" dirty="0" err="1" smtClean="0"/>
              <a:t>và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của</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r>
              <a:rPr lang="en-US" baseline="0" dirty="0" smtClean="0"/>
              <a:t> </a:t>
            </a:r>
            <a:r>
              <a:rPr lang="en-US" baseline="0" dirty="0" err="1" smtClean="0"/>
              <a:t>đó</a:t>
            </a:r>
            <a:r>
              <a:rPr lang="en-US" baseline="0" dirty="0" smtClean="0"/>
              <a:t>”.</a:t>
            </a:r>
          </a:p>
          <a:p>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android </a:t>
            </a:r>
            <a:r>
              <a:rPr lang="en-US" baseline="0" dirty="0" err="1" smtClean="0"/>
              <a:t>tìm</a:t>
            </a:r>
            <a:r>
              <a:rPr lang="en-US" baseline="0" dirty="0" smtClean="0"/>
              <a:t> </a:t>
            </a:r>
            <a:r>
              <a:rPr lang="en-US" baseline="0" dirty="0" err="1" smtClean="0"/>
              <a:t>và</a:t>
            </a:r>
            <a:r>
              <a:rPr lang="en-US" baseline="0" dirty="0" smtClean="0"/>
              <a:t> list </a:t>
            </a:r>
            <a:r>
              <a:rPr lang="en-US" baseline="0" dirty="0" err="1" smtClean="0"/>
              <a:t>ra</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các</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BLE ở </a:t>
            </a:r>
            <a:r>
              <a:rPr lang="en-US" baseline="0" dirty="0" err="1" smtClean="0"/>
              <a:t>gần</a:t>
            </a:r>
            <a:r>
              <a:rPr lang="en-US" baseline="0" dirty="0" smtClean="0"/>
              <a:t>.</a:t>
            </a:r>
          </a:p>
          <a:p>
            <a:endParaRPr lang="vi-VN" dirty="0"/>
          </a:p>
        </p:txBody>
      </p:sp>
      <p:sp>
        <p:nvSpPr>
          <p:cNvPr id="4" name="Slide Number Placeholder 3"/>
          <p:cNvSpPr>
            <a:spLocks noGrp="1"/>
          </p:cNvSpPr>
          <p:nvPr>
            <p:ph type="sldNum" sz="quarter" idx="10"/>
          </p:nvPr>
        </p:nvSpPr>
        <p:spPr/>
        <p:txBody>
          <a:bodyPr/>
          <a:lstStyle/>
          <a:p>
            <a:fld id="{7D598720-40A9-4507-82B1-B32D5FA228CF}" type="slidenum">
              <a:rPr lang="vi-VN" smtClean="0"/>
              <a:t>1</a:t>
            </a:fld>
            <a:endParaRPr lang="vi-VN"/>
          </a:p>
        </p:txBody>
      </p:sp>
    </p:spTree>
    <p:extLst>
      <p:ext uri="{BB962C8B-B14F-4D97-AF65-F5344CB8AC3E}">
        <p14:creationId xmlns:p14="http://schemas.microsoft.com/office/powerpoint/2010/main" val="65613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dirty="0" smtClean="0"/>
              <a:t> </a:t>
            </a:r>
            <a:r>
              <a:rPr lang="en-US" dirty="0" err="1" smtClean="0"/>
              <a:t>khi</a:t>
            </a:r>
            <a:r>
              <a:rPr lang="en-US" dirty="0" smtClean="0"/>
              <a:t> </a:t>
            </a:r>
            <a:r>
              <a:rPr lang="en-US" dirty="0" err="1" smtClean="0"/>
              <a:t>bệnh</a:t>
            </a:r>
            <a:r>
              <a:rPr lang="en-US" baseline="0" dirty="0" smtClean="0"/>
              <a:t> </a:t>
            </a:r>
            <a:r>
              <a:rPr lang="en-US" baseline="0" dirty="0" err="1" smtClean="0"/>
              <a:t>nhân</a:t>
            </a:r>
            <a:r>
              <a:rPr lang="en-US" baseline="0" dirty="0" smtClean="0"/>
              <a:t> </a:t>
            </a:r>
            <a:r>
              <a:rPr lang="en-US" baseline="0" dirty="0" err="1" smtClean="0"/>
              <a:t>chọn</a:t>
            </a:r>
            <a:r>
              <a:rPr lang="en-US" baseline="0" dirty="0" smtClean="0"/>
              <a:t> 1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sẽ</a:t>
            </a:r>
            <a:r>
              <a:rPr lang="en-US" baseline="0" dirty="0" smtClean="0"/>
              <a:t> </a:t>
            </a:r>
            <a:r>
              <a:rPr lang="en-US" baseline="0" dirty="0" err="1" smtClean="0"/>
              <a:t>nhờ</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android </a:t>
            </a:r>
            <a:r>
              <a:rPr lang="en-US" baseline="0" dirty="0" err="1" smtClean="0"/>
              <a:t>gửi</a:t>
            </a:r>
            <a:r>
              <a:rPr lang="en-US" baseline="0" dirty="0" smtClean="0"/>
              <a:t> 1 </a:t>
            </a:r>
            <a:r>
              <a:rPr lang="en-US" baseline="0" dirty="0" err="1" smtClean="0"/>
              <a:t>lệnh</a:t>
            </a:r>
            <a:r>
              <a:rPr lang="en-US" baseline="0" dirty="0" smtClean="0"/>
              <a:t> </a:t>
            </a:r>
            <a:r>
              <a:rPr lang="en-US" baseline="0" dirty="0" err="1" smtClean="0"/>
              <a:t>là</a:t>
            </a:r>
            <a:r>
              <a:rPr lang="en-US" baseline="0" dirty="0" smtClean="0"/>
              <a:t> register command </a:t>
            </a:r>
            <a:r>
              <a:rPr lang="en-US" baseline="0" dirty="0" err="1" smtClean="0"/>
              <a:t>đến</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7D598720-40A9-4507-82B1-B32D5FA228CF}" type="slidenum">
              <a:rPr lang="vi-VN" smtClean="0"/>
              <a:t>2</a:t>
            </a:fld>
            <a:endParaRPr lang="vi-VN"/>
          </a:p>
        </p:txBody>
      </p:sp>
    </p:spTree>
    <p:extLst>
      <p:ext uri="{BB962C8B-B14F-4D97-AF65-F5344CB8AC3E}">
        <p14:creationId xmlns:p14="http://schemas.microsoft.com/office/powerpoint/2010/main" val="307745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r>
              <a:rPr lang="en-US" baseline="0" dirty="0" smtClean="0"/>
              <a:t> </a:t>
            </a:r>
            <a:r>
              <a:rPr lang="en-US" baseline="0" dirty="0" err="1" smtClean="0"/>
              <a:t>nhận</a:t>
            </a:r>
            <a:r>
              <a:rPr lang="en-US" baseline="0" dirty="0" smtClean="0"/>
              <a:t> </a:t>
            </a:r>
            <a:r>
              <a:rPr lang="en-US" baseline="0" dirty="0" err="1" smtClean="0"/>
              <a:t>đc</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register </a:t>
            </a:r>
            <a:r>
              <a:rPr lang="en-US" baseline="0" dirty="0" err="1" smtClean="0"/>
              <a:t>thì</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r>
              <a:rPr lang="en-US" baseline="0" dirty="0" smtClean="0"/>
              <a:t> </a:t>
            </a:r>
            <a:r>
              <a:rPr lang="en-US" baseline="0" dirty="0" err="1" smtClean="0"/>
              <a:t>sẽ</a:t>
            </a:r>
            <a:r>
              <a:rPr lang="en-US" baseline="0" dirty="0" smtClean="0"/>
              <a:t> </a:t>
            </a:r>
            <a:r>
              <a:rPr lang="en-US" baseline="0" dirty="0" err="1" smtClean="0"/>
              <a:t>ngừng</a:t>
            </a:r>
            <a:r>
              <a:rPr lang="en-US" baseline="0" dirty="0" smtClean="0"/>
              <a:t> </a:t>
            </a:r>
            <a:r>
              <a:rPr lang="en-US" baseline="0" dirty="0" err="1" smtClean="0"/>
              <a:t>phát</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advertising package,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r>
              <a:rPr lang="en-US" baseline="0" dirty="0" smtClean="0"/>
              <a:t> </a:t>
            </a:r>
            <a:r>
              <a:rPr lang="en-US" baseline="0" dirty="0" err="1" smtClean="0"/>
              <a:t>sẽ</a:t>
            </a:r>
            <a:r>
              <a:rPr lang="en-US" baseline="0" dirty="0" smtClean="0"/>
              <a:t> </a:t>
            </a:r>
            <a:r>
              <a:rPr lang="en-US" baseline="0" dirty="0" err="1" smtClean="0"/>
              <a:t>gửi</a:t>
            </a:r>
            <a:r>
              <a:rPr lang="en-US" baseline="0" dirty="0" smtClean="0"/>
              <a:t> </a:t>
            </a:r>
            <a:r>
              <a:rPr lang="en-US" baseline="0" dirty="0" err="1" smtClean="0"/>
              <a:t>về</a:t>
            </a:r>
            <a:r>
              <a:rPr lang="en-US" baseline="0" dirty="0" smtClean="0"/>
              <a:t> </a:t>
            </a:r>
            <a:r>
              <a:rPr lang="en-US" baseline="0" dirty="0" err="1" smtClean="0"/>
              <a:t>phía</a:t>
            </a:r>
            <a:r>
              <a:rPr lang="en-US" baseline="0" dirty="0" smtClean="0"/>
              <a:t> </a:t>
            </a:r>
            <a:r>
              <a:rPr lang="en-US" baseline="0" dirty="0" err="1" smtClean="0"/>
              <a:t>bên</a:t>
            </a:r>
            <a:r>
              <a:rPr lang="en-US" baseline="0" dirty="0" smtClean="0"/>
              <a:t> </a:t>
            </a:r>
            <a:r>
              <a:rPr lang="en-US" baseline="0" dirty="0" err="1" smtClean="0"/>
              <a:t>kia</a:t>
            </a:r>
            <a:r>
              <a:rPr lang="en-US" baseline="0" dirty="0" smtClean="0"/>
              <a:t> 1 </a:t>
            </a:r>
            <a:r>
              <a:rPr lang="en-US" baseline="0" dirty="0" err="1" smtClean="0"/>
              <a:t>gói</a:t>
            </a:r>
            <a:r>
              <a:rPr lang="en-US" baseline="0" dirty="0" smtClean="0"/>
              <a:t> </a:t>
            </a:r>
            <a:r>
              <a:rPr lang="en-US" baseline="0" dirty="0" err="1" smtClean="0"/>
              <a:t>là</a:t>
            </a:r>
            <a:r>
              <a:rPr lang="en-US" baseline="0" dirty="0" smtClean="0"/>
              <a:t> device profile, device profile </a:t>
            </a:r>
            <a:r>
              <a:rPr lang="en-US" baseline="0" dirty="0" err="1" smtClean="0"/>
              <a:t>cho</a:t>
            </a:r>
            <a:r>
              <a:rPr lang="en-US" baseline="0" dirty="0" smtClean="0"/>
              <a:t> ta </a:t>
            </a:r>
            <a:r>
              <a:rPr lang="en-US" baseline="0" dirty="0" err="1" smtClean="0"/>
              <a:t>biết</a:t>
            </a:r>
            <a:r>
              <a:rPr lang="en-US" baseline="0" dirty="0" smtClean="0"/>
              <a:t> </a:t>
            </a:r>
            <a:r>
              <a:rPr lang="en-US" baseline="0" dirty="0" err="1" smtClean="0"/>
              <a:t>rằng</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gì</a:t>
            </a:r>
            <a:r>
              <a:rPr lang="en-US" baseline="0" dirty="0" smtClean="0"/>
              <a:t>, </a:t>
            </a:r>
            <a:r>
              <a:rPr lang="en-US" baseline="0" dirty="0" err="1" smtClean="0"/>
              <a:t>những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nào</a:t>
            </a:r>
            <a:r>
              <a:rPr lang="en-US" baseline="0" dirty="0" smtClean="0"/>
              <a:t> </a:t>
            </a:r>
            <a:r>
              <a:rPr lang="en-US" baseline="0" dirty="0" err="1" smtClean="0"/>
              <a:t>mình</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smtClean="0"/>
              <a:t>th</a:t>
            </a:r>
            <a:endParaRPr lang="vi-VN" dirty="0"/>
          </a:p>
        </p:txBody>
      </p:sp>
      <p:sp>
        <p:nvSpPr>
          <p:cNvPr id="4" name="Slide Number Placeholder 3"/>
          <p:cNvSpPr>
            <a:spLocks noGrp="1"/>
          </p:cNvSpPr>
          <p:nvPr>
            <p:ph type="sldNum" sz="quarter" idx="10"/>
          </p:nvPr>
        </p:nvSpPr>
        <p:spPr/>
        <p:txBody>
          <a:bodyPr/>
          <a:lstStyle/>
          <a:p>
            <a:fld id="{7D598720-40A9-4507-82B1-B32D5FA228CF}" type="slidenum">
              <a:rPr lang="vi-VN" smtClean="0"/>
              <a:t>3</a:t>
            </a:fld>
            <a:endParaRPr lang="vi-VN"/>
          </a:p>
        </p:txBody>
      </p:sp>
    </p:spTree>
    <p:extLst>
      <p:ext uri="{BB962C8B-B14F-4D97-AF65-F5344CB8AC3E}">
        <p14:creationId xmlns:p14="http://schemas.microsoft.com/office/powerpoint/2010/main" val="37481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dirty="0" smtClean="0"/>
              <a:t>Một</a:t>
            </a:r>
            <a:r>
              <a:rPr lang="vi-VN" baseline="0" dirty="0" smtClean="0"/>
              <a:t> thiết bị bluetooth 4.0 khi giao tiếp bằng giao thức BLE luôn gửi qua bên phía thiết bị cần kết nối 1 gói được gọi là device profile.</a:t>
            </a:r>
          </a:p>
          <a:p>
            <a:r>
              <a:rPr lang="vi-VN" baseline="0" dirty="0" smtClean="0"/>
              <a:t>Trong device profile có rất nhiều service, mỗi service có rất nhiều characteristic, mỗi chaharacteristic gồm có dữ liệu của chararacteristic, 1 UUID xác định duy nhất trong profile để định danh characteristic đó. Trong tất cả các characteristic thì có characteristic lưu trữ dữ liệu luyện tập của bệnh nhân. Vì vậy chúng tôi sẽ lưu lại các UUID của characteristic ở trong thực thể param measurement. </a:t>
            </a:r>
            <a:endParaRPr lang="vi-VN" dirty="0" smtClean="0"/>
          </a:p>
          <a:p>
            <a:pPr marL="228600" lvl="0" indent="0">
              <a:spcBef>
                <a:spcPts val="0"/>
              </a:spcBef>
              <a:buNone/>
            </a:pPr>
            <a:endParaRPr lang="en" dirty="0"/>
          </a:p>
        </p:txBody>
      </p:sp>
    </p:spTree>
    <p:extLst>
      <p:ext uri="{BB962C8B-B14F-4D97-AF65-F5344CB8AC3E}">
        <p14:creationId xmlns:p14="http://schemas.microsoft.com/office/powerpoint/2010/main" val="1780659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dirty="0" smtClean="0"/>
              <a:t>Sau</a:t>
            </a:r>
            <a:r>
              <a:rPr lang="vi-VN" baseline="0" dirty="0" smtClean="0"/>
              <a:t> khi đi khám với bác sĩ bệnh nhân sẽ có được một quy trình điều trị với các bài tập để đốt cháy calories, chúng tôi sẽ lưu các dữ liệu của bệnh nhân đó trong medical record data, vì lý do để thuận tiện cho việc phân tích quá trình luyện tập của bệnh nhân qua mỗi lần khám nên chúng tôi sẽ tạo một mối quan hệ với thực thể appointment.</a:t>
            </a:r>
          </a:p>
          <a:p>
            <a:r>
              <a:rPr lang="vi-VN" baseline="0" dirty="0" smtClean="0"/>
              <a:t>Mỗi medical record data sẽ bao gồm nhiều dữ liệu của bệnh nhân như số bước đi, quãng đường đi được và calories, những dữ liệu này được lấy từ vòng đeo tay của bệnh nhân thông qua các UUID chúng tôi đã lưu trữ ở param measurement như vừa giải thích. Vì vậy mỗi medical record data sẽ bao gồm nhiều property record. Mỗi property record sẽ sử dụng một param measurement để lấy dữ liệ</a:t>
            </a:r>
            <a:r>
              <a:rPr lang="en-US" baseline="0" dirty="0" smtClean="0"/>
              <a:t>u.</a:t>
            </a:r>
            <a:endParaRPr lang="vi-VN" dirty="0" smtClean="0"/>
          </a:p>
        </p:txBody>
      </p:sp>
    </p:spTree>
    <p:extLst>
      <p:ext uri="{BB962C8B-B14F-4D97-AF65-F5344CB8AC3E}">
        <p14:creationId xmlns:p14="http://schemas.microsoft.com/office/powerpoint/2010/main" val="72615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dirty="0" smtClean="0"/>
              <a:t>Đây</a:t>
            </a:r>
            <a:r>
              <a:rPr lang="vi-VN" baseline="0" dirty="0" smtClean="0"/>
              <a:t> là chi tiết các thuộc tính chúng tôi cần để lấy ra dữ liệu luyện tập của bệnh nhân mà chúng tôi cần.</a:t>
            </a:r>
          </a:p>
          <a:p>
            <a:r>
              <a:rPr lang="vi-VN" baseline="0" dirty="0" smtClean="0"/>
              <a:t>Thứ nhất, chúng tôi sẽ lấy UUID theo tên device đã lưu trữ trong hệ thống so sánh với list uuid mà device có thể cung cấp thông tin cho chúng tôi rồi lưu đối tượng characteristic ứng với UUID đó. Vì kích thước của một device profile là hạn chế nên nhà sản xuất thường để rất nhiều giá trị trong 1 UUID và lưu với dạng 1 mảng byte vì thế chúng tôi sẽ parse lại thành 1 chuỗi string rồi cắt ra theo các ký tự đặc biệt, thường là dấu phẩy, rồi dùng giá trị position have value để lấy chính xác giá trị mà chúng tôi cần rồi lưu trữ lại thành file local trên thiết bị android.</a:t>
            </a:r>
            <a:endParaRPr lang="vi-VN" dirty="0"/>
          </a:p>
        </p:txBody>
      </p:sp>
    </p:spTree>
    <p:extLst>
      <p:ext uri="{BB962C8B-B14F-4D97-AF65-F5344CB8AC3E}">
        <p14:creationId xmlns:p14="http://schemas.microsoft.com/office/powerpoint/2010/main" val="3254504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dirty="0" smtClean="0"/>
              <a:t>Đây</a:t>
            </a:r>
            <a:r>
              <a:rPr lang="vi-VN" baseline="0" dirty="0" smtClean="0"/>
              <a:t> là chi tiết các thuộc tính chúng tôi cần để lấy ra dữ liệu luyện tập của bệnh nhân mà chúng tôi cần.</a:t>
            </a:r>
          </a:p>
          <a:p>
            <a:r>
              <a:rPr lang="vi-VN" baseline="0" dirty="0" smtClean="0"/>
              <a:t>Thứ nhất, chúng tôi sẽ lấy UUID theo tên device đã lưu trữ trong hệ thống so sánh với list uuid mà device có thể cung cấp thông tin cho chúng tôi rồi lưu đối tượng characteristic ứng với UUID đó. </a:t>
            </a:r>
            <a:r>
              <a:rPr lang="vi-VN" baseline="0" smtClean="0"/>
              <a:t>Vì kích thước của một device profile là hạn chế nên nhà sản xuất thường để rất nhiều giá trị trong 1 UUID và lưu với dạng 1 mảng byte vì thế chúng tôi sẽ parse lại thành 1 chuỗi string rồi cắt ra theo các ký tự đặc biệt, thường là dấu phẩy, rồi dùng giá trị position have value để lấy chính xác giá trị mà chúng tôi cần rồi lưu trữ lại thành file local trên thiết bị android.</a:t>
            </a:r>
            <a:endParaRPr lang="vi-VN" dirty="0"/>
          </a:p>
        </p:txBody>
      </p:sp>
    </p:spTree>
    <p:extLst>
      <p:ext uri="{BB962C8B-B14F-4D97-AF65-F5344CB8AC3E}">
        <p14:creationId xmlns:p14="http://schemas.microsoft.com/office/powerpoint/2010/main" val="2456273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dirty="0" smtClean="0"/>
              <a:t>Cuối</a:t>
            </a:r>
            <a:r>
              <a:rPr lang="vi-VN" baseline="0" dirty="0" smtClean="0"/>
              <a:t> cùng đến đúng thời gian config trên server thì scheduler sẽ được kích hoạt và  thược hiện tìm kiếm medical record data chưa được xử lý và tính toán lại bằng các công thức chúng tôi đã ghi ở trên. Sau khi tính toán hoàn tất, chúng tôi sẽ cập nhật lại trạng thái của medical record data là đã được xử lý.</a:t>
            </a:r>
          </a:p>
          <a:p>
            <a:r>
              <a:rPr lang="vi-VN" baseline="0" dirty="0" smtClean="0"/>
              <a:t>Từ đây những dữ liệu này có thể đưa cho bác sĩ xem và biết về tình trạng của bệnh nhân.</a:t>
            </a:r>
          </a:p>
        </p:txBody>
      </p:sp>
    </p:spTree>
    <p:extLst>
      <p:ext uri="{BB962C8B-B14F-4D97-AF65-F5344CB8AC3E}">
        <p14:creationId xmlns:p14="http://schemas.microsoft.com/office/powerpoint/2010/main" val="276590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95341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309018" y="1600200"/>
            <a:ext cx="4525963" cy="4525963"/>
          </a:xfrm>
        </p:spPr>
      </p:pic>
      <p:sp>
        <p:nvSpPr>
          <p:cNvPr id="6" name="Title 1"/>
          <p:cNvSpPr txBox="1">
            <a:spLocks/>
          </p:cNvSpPr>
          <p:nvPr/>
        </p:nvSpPr>
        <p:spPr>
          <a:xfrm>
            <a:off x="1219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3055679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cxnSp>
        <p:nvCxnSpPr>
          <p:cNvPr id="5" name="Straight Connector 4"/>
          <p:cNvCxnSpPr/>
          <p:nvPr/>
        </p:nvCxnSpPr>
        <p:spPr>
          <a:xfrm>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Straight Connector 5"/>
          <p:cNvCxnSpPr/>
          <p:nvPr/>
        </p:nvCxnSpPr>
        <p:spPr>
          <a:xfrm flipH="1">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8"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399855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11</a:t>
            </a:fld>
            <a:endParaRPr lang="en"/>
          </a:p>
        </p:txBody>
      </p:sp>
      <p:grpSp>
        <p:nvGrpSpPr>
          <p:cNvPr id="22" name="Shape 688"/>
          <p:cNvGrpSpPr/>
          <p:nvPr/>
        </p:nvGrpSpPr>
        <p:grpSpPr>
          <a:xfrm>
            <a:off x="644735" y="5726289"/>
            <a:ext cx="2483702" cy="908900"/>
            <a:chOff x="4336149" y="2394849"/>
            <a:chExt cx="1814400" cy="1331687"/>
          </a:xfrm>
        </p:grpSpPr>
        <p:sp>
          <p:nvSpPr>
            <p:cNvPr id="23" name="Shape 689"/>
            <p:cNvSpPr/>
            <p:nvPr/>
          </p:nvSpPr>
          <p:spPr>
            <a:xfrm>
              <a:off x="4336150" y="2708975"/>
              <a:ext cx="1814399" cy="1017561"/>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vi-VN" dirty="0" smtClean="0"/>
                <a:t>DateCollectData</a:t>
              </a:r>
            </a:p>
            <a:p>
              <a:pPr lvl="0" rtl="0">
                <a:spcBef>
                  <a:spcPts val="0"/>
                </a:spcBef>
                <a:buNone/>
              </a:pPr>
              <a:r>
                <a:rPr lang="vi-VN" dirty="0" smtClean="0"/>
                <a:t>Type</a:t>
              </a:r>
              <a:endParaRPr lang="en" dirty="0" smtClean="0"/>
            </a:p>
          </p:txBody>
        </p:sp>
        <p:sp>
          <p:nvSpPr>
            <p:cNvPr id="24" name="Shape 690"/>
            <p:cNvSpPr/>
            <p:nvPr/>
          </p:nvSpPr>
          <p:spPr>
            <a:xfrm>
              <a:off x="4336149" y="2394849"/>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MedicalRecordData</a:t>
              </a:r>
              <a:endParaRPr lang="en" b="1" dirty="0"/>
            </a:p>
          </p:txBody>
        </p:sp>
      </p:grpSp>
      <p:grpSp>
        <p:nvGrpSpPr>
          <p:cNvPr id="25" name="Shape 688"/>
          <p:cNvGrpSpPr/>
          <p:nvPr/>
        </p:nvGrpSpPr>
        <p:grpSpPr>
          <a:xfrm>
            <a:off x="860851" y="4061914"/>
            <a:ext cx="2133600" cy="971279"/>
            <a:chOff x="4342274" y="2394850"/>
            <a:chExt cx="1814399" cy="989424"/>
          </a:xfrm>
        </p:grpSpPr>
        <p:sp>
          <p:nvSpPr>
            <p:cNvPr id="26" name="Shape 689"/>
            <p:cNvSpPr/>
            <p:nvPr/>
          </p:nvSpPr>
          <p:spPr>
            <a:xfrm>
              <a:off x="4342274"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vi-VN" dirty="0" smtClean="0"/>
                <a:t>Value</a:t>
              </a:r>
              <a:endParaRPr lang="vi-VN" dirty="0"/>
            </a:p>
          </p:txBody>
        </p:sp>
        <p:sp>
          <p:nvSpPr>
            <p:cNvPr id="27" name="Shape 690"/>
            <p:cNvSpPr/>
            <p:nvPr/>
          </p:nvSpPr>
          <p:spPr>
            <a:xfrm>
              <a:off x="4342274"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PropertyRecord</a:t>
              </a:r>
              <a:endParaRPr lang="en" b="1" dirty="0"/>
            </a:p>
          </p:txBody>
        </p:sp>
      </p:grpSp>
      <p:sp>
        <p:nvSpPr>
          <p:cNvPr id="28" name="TextBox 27"/>
          <p:cNvSpPr txBox="1"/>
          <p:nvPr/>
        </p:nvSpPr>
        <p:spPr>
          <a:xfrm>
            <a:off x="1476316" y="5509352"/>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29" name="TextBox 28"/>
          <p:cNvSpPr txBox="1"/>
          <p:nvPr/>
        </p:nvSpPr>
        <p:spPr>
          <a:xfrm>
            <a:off x="1360900" y="4978878"/>
            <a:ext cx="532518"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cxnSp>
        <p:nvCxnSpPr>
          <p:cNvPr id="30" name="Straight Connector 29"/>
          <p:cNvCxnSpPr>
            <a:stCxn id="26" idx="2"/>
          </p:cNvCxnSpPr>
          <p:nvPr/>
        </p:nvCxnSpPr>
        <p:spPr>
          <a:xfrm>
            <a:off x="1927651" y="5033193"/>
            <a:ext cx="91109" cy="693096"/>
          </a:xfrm>
          <a:prstGeom prst="line">
            <a:avLst/>
          </a:prstGeom>
        </p:spPr>
        <p:style>
          <a:lnRef idx="3">
            <a:schemeClr val="accent6"/>
          </a:lnRef>
          <a:fillRef idx="0">
            <a:schemeClr val="accent6"/>
          </a:fillRef>
          <a:effectRef idx="2">
            <a:schemeClr val="accent6"/>
          </a:effectRef>
          <a:fontRef idx="minor">
            <a:schemeClr val="tx1"/>
          </a:fontRef>
        </p:style>
      </p:cxnSp>
      <p:grpSp>
        <p:nvGrpSpPr>
          <p:cNvPr id="31" name="Shape 688"/>
          <p:cNvGrpSpPr/>
          <p:nvPr/>
        </p:nvGrpSpPr>
        <p:grpSpPr>
          <a:xfrm>
            <a:off x="860850" y="1266984"/>
            <a:ext cx="2133601" cy="1716099"/>
            <a:chOff x="4336150" y="2394850"/>
            <a:chExt cx="1814400" cy="989424"/>
          </a:xfrm>
        </p:grpSpPr>
        <p:sp>
          <p:nvSpPr>
            <p:cNvPr id="32"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vi-VN" dirty="0" smtClean="0"/>
                <a:t>Type </a:t>
              </a:r>
              <a:r>
                <a:rPr lang="vi-VN" dirty="0" smtClean="0">
                  <a:solidFill>
                    <a:srgbClr val="00B0F0"/>
                  </a:solidFill>
                </a:rPr>
                <a:t>0</a:t>
              </a:r>
              <a:r>
                <a:rPr lang="vi-VN" dirty="0" smtClean="0"/>
                <a:t> / </a:t>
              </a:r>
              <a:r>
                <a:rPr lang="vi-VN" dirty="0" smtClean="0">
                  <a:solidFill>
                    <a:srgbClr val="00B050"/>
                  </a:solidFill>
                </a:rPr>
                <a:t>1</a:t>
              </a:r>
            </a:p>
            <a:p>
              <a:pPr lvl="0" rtl="0">
                <a:spcBef>
                  <a:spcPts val="0"/>
                </a:spcBef>
                <a:buNone/>
              </a:pPr>
              <a:r>
                <a:rPr lang="vi-VN" dirty="0" smtClean="0">
                  <a:solidFill>
                    <a:srgbClr val="00B0F0"/>
                  </a:solidFill>
                </a:rPr>
                <a:t>UUID</a:t>
              </a:r>
            </a:p>
            <a:p>
              <a:pPr lvl="0" rtl="0">
                <a:spcBef>
                  <a:spcPts val="0"/>
                </a:spcBef>
                <a:buNone/>
              </a:pPr>
              <a:r>
                <a:rPr lang="vi-VN" dirty="0" smtClean="0">
                  <a:solidFill>
                    <a:srgbClr val="00B0F0"/>
                  </a:solidFill>
                </a:rPr>
                <a:t>PositionHaveValue</a:t>
              </a:r>
            </a:p>
            <a:p>
              <a:pPr lvl="0" rtl="0">
                <a:spcBef>
                  <a:spcPts val="0"/>
                </a:spcBef>
                <a:buNone/>
              </a:pPr>
              <a:r>
                <a:rPr lang="vi-VN" dirty="0" smtClean="0">
                  <a:solidFill>
                    <a:srgbClr val="00B050"/>
                  </a:solidFill>
                </a:rPr>
                <a:t>PositionOfFormula</a:t>
              </a:r>
            </a:p>
          </p:txBody>
        </p:sp>
        <p:sp>
          <p:nvSpPr>
            <p:cNvPr id="33" name="Shape 690"/>
            <p:cNvSpPr/>
            <p:nvPr/>
          </p:nvSpPr>
          <p:spPr>
            <a:xfrm>
              <a:off x="4336151"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ParamMeasurement</a:t>
              </a:r>
              <a:endParaRPr lang="en" b="1" dirty="0"/>
            </a:p>
          </p:txBody>
        </p:sp>
      </p:grpSp>
      <p:pic>
        <p:nvPicPr>
          <p:cNvPr id="34" name="Picture 2" descr="C:\Users\QUYHKSE61160\Desktop\Screenshot_2015-11-21-15-21-32.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4088"/>
          <a:stretch/>
        </p:blipFill>
        <p:spPr bwMode="auto">
          <a:xfrm>
            <a:off x="5356125" y="3349533"/>
            <a:ext cx="2133600" cy="3258690"/>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p:cNvCxnSpPr/>
          <p:nvPr/>
        </p:nvCxnSpPr>
        <p:spPr>
          <a:xfrm>
            <a:off x="2935840" y="2130311"/>
            <a:ext cx="2521800" cy="32965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36" name="Straight Arrow Connector 35"/>
          <p:cNvCxnSpPr>
            <a:stCxn id="26" idx="3"/>
          </p:cNvCxnSpPr>
          <p:nvPr/>
        </p:nvCxnSpPr>
        <p:spPr>
          <a:xfrm flipV="1">
            <a:off x="2994451" y="4061914"/>
            <a:ext cx="3067898" cy="63982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37" name="Straight Connector 36"/>
          <p:cNvCxnSpPr>
            <a:stCxn id="32" idx="2"/>
            <a:endCxn id="27" idx="0"/>
          </p:cNvCxnSpPr>
          <p:nvPr/>
        </p:nvCxnSpPr>
        <p:spPr>
          <a:xfrm>
            <a:off x="1927650" y="2983083"/>
            <a:ext cx="1" cy="1078831"/>
          </a:xfrm>
          <a:prstGeom prst="line">
            <a:avLst/>
          </a:prstGeom>
        </p:spPr>
        <p:style>
          <a:lnRef idx="3">
            <a:schemeClr val="accent6"/>
          </a:lnRef>
          <a:fillRef idx="0">
            <a:schemeClr val="accent6"/>
          </a:fillRef>
          <a:effectRef idx="2">
            <a:schemeClr val="accent6"/>
          </a:effectRef>
          <a:fontRef idx="minor">
            <a:schemeClr val="tx1"/>
          </a:fontRef>
        </p:style>
      </p:cxnSp>
      <p:sp>
        <p:nvSpPr>
          <p:cNvPr id="38" name="TextBox 37"/>
          <p:cNvSpPr txBox="1"/>
          <p:nvPr/>
        </p:nvSpPr>
        <p:spPr>
          <a:xfrm>
            <a:off x="1354068" y="3577420"/>
            <a:ext cx="532518" cy="369332"/>
          </a:xfrm>
          <a:prstGeom prst="rect">
            <a:avLst/>
          </a:prstGeom>
          <a:noFill/>
        </p:spPr>
        <p:txBody>
          <a:bodyPr wrap="none" rtlCol="0">
            <a:spAutoFit/>
          </a:bodyPr>
          <a:lstStyle/>
          <a:p>
            <a:r>
              <a:rPr lang="en-US" dirty="0" smtClean="0">
                <a:solidFill>
                  <a:srgbClr val="FF0000"/>
                </a:solidFill>
              </a:rPr>
              <a:t>0..*</a:t>
            </a:r>
            <a:endParaRPr lang="vi-VN" dirty="0">
              <a:solidFill>
                <a:srgbClr val="FF0000"/>
              </a:solidFill>
            </a:endParaRPr>
          </a:p>
        </p:txBody>
      </p:sp>
      <p:sp>
        <p:nvSpPr>
          <p:cNvPr id="39" name="TextBox 38"/>
          <p:cNvSpPr txBox="1"/>
          <p:nvPr/>
        </p:nvSpPr>
        <p:spPr>
          <a:xfrm>
            <a:off x="1469484" y="3094458"/>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40" name="TextBox 39"/>
          <p:cNvSpPr txBox="1"/>
          <p:nvPr/>
        </p:nvSpPr>
        <p:spPr>
          <a:xfrm>
            <a:off x="4274400" y="2355794"/>
            <a:ext cx="2236510" cy="923330"/>
          </a:xfrm>
          <a:prstGeom prst="rect">
            <a:avLst/>
          </a:prstGeom>
          <a:noFill/>
        </p:spPr>
        <p:txBody>
          <a:bodyPr wrap="none" rtlCol="0">
            <a:spAutoFit/>
          </a:bodyPr>
          <a:lstStyle/>
          <a:p>
            <a:r>
              <a:rPr lang="vi-VN" dirty="0" smtClean="0">
                <a:solidFill>
                  <a:srgbClr val="00B0F0"/>
                </a:solidFill>
              </a:rPr>
              <a:t>NumberOfStep: </a:t>
            </a:r>
            <a:r>
              <a:rPr lang="vi-VN" dirty="0" smtClean="0"/>
              <a:t>445</a:t>
            </a:r>
          </a:p>
          <a:p>
            <a:r>
              <a:rPr lang="vi-VN" dirty="0" smtClean="0">
                <a:solidFill>
                  <a:srgbClr val="00B050"/>
                </a:solidFill>
              </a:rPr>
              <a:t>Calories: ?</a:t>
            </a:r>
          </a:p>
          <a:p>
            <a:r>
              <a:rPr lang="vi-VN" dirty="0" smtClean="0">
                <a:solidFill>
                  <a:srgbClr val="00B050"/>
                </a:solidFill>
              </a:rPr>
              <a:t>Distance: ?</a:t>
            </a:r>
            <a:endParaRPr lang="vi-VN" dirty="0">
              <a:solidFill>
                <a:srgbClr val="00B050"/>
              </a:solidFill>
            </a:endParaRPr>
          </a:p>
        </p:txBody>
      </p:sp>
      <p:sp>
        <p:nvSpPr>
          <p:cNvPr id="41" name="Rounded Rectangle 40"/>
          <p:cNvSpPr/>
          <p:nvPr/>
        </p:nvSpPr>
        <p:spPr>
          <a:xfrm>
            <a:off x="4348505" y="1359744"/>
            <a:ext cx="2335490" cy="904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Not calculated</a:t>
            </a:r>
            <a:endParaRPr lang="vi-VN" dirty="0"/>
          </a:p>
        </p:txBody>
      </p:sp>
      <p:sp>
        <p:nvSpPr>
          <p:cNvPr id="43"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202395121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12</a:t>
            </a:fld>
            <a:endParaRPr lang="en"/>
          </a:p>
        </p:txBody>
      </p:sp>
      <p:grpSp>
        <p:nvGrpSpPr>
          <p:cNvPr id="6" name="Shape 688"/>
          <p:cNvGrpSpPr/>
          <p:nvPr/>
        </p:nvGrpSpPr>
        <p:grpSpPr>
          <a:xfrm>
            <a:off x="644102" y="5339668"/>
            <a:ext cx="2483700" cy="908899"/>
            <a:chOff x="4336150" y="2394850"/>
            <a:chExt cx="1814399" cy="1331686"/>
          </a:xfrm>
        </p:grpSpPr>
        <p:sp>
          <p:nvSpPr>
            <p:cNvPr id="7" name="Shape 689"/>
            <p:cNvSpPr/>
            <p:nvPr/>
          </p:nvSpPr>
          <p:spPr>
            <a:xfrm>
              <a:off x="4336150" y="2708975"/>
              <a:ext cx="1814399" cy="1017561"/>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vi-VN" dirty="0" smtClean="0"/>
                <a:t>Type </a:t>
              </a:r>
              <a:r>
                <a:rPr lang="vi-VN" dirty="0" smtClean="0">
                  <a:solidFill>
                    <a:srgbClr val="00B050"/>
                  </a:solidFill>
                </a:rPr>
                <a:t>3</a:t>
              </a:r>
              <a:endParaRPr lang="en" dirty="0">
                <a:solidFill>
                  <a:srgbClr val="00B050"/>
                </a:solidFill>
              </a:endParaRPr>
            </a:p>
            <a:p>
              <a:pPr lvl="0" rtl="0">
                <a:spcBef>
                  <a:spcPts val="0"/>
                </a:spcBef>
                <a:buNone/>
              </a:pPr>
              <a:r>
                <a:rPr lang="en" dirty="0"/>
                <a:t>...</a:t>
              </a:r>
            </a:p>
          </p:txBody>
        </p:sp>
        <p:sp>
          <p:nvSpPr>
            <p:cNvPr id="8"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MedicalRecordData</a:t>
              </a:r>
              <a:endParaRPr lang="en" b="1" dirty="0"/>
            </a:p>
          </p:txBody>
        </p:sp>
      </p:grpSp>
      <p:grpSp>
        <p:nvGrpSpPr>
          <p:cNvPr id="9" name="Shape 688"/>
          <p:cNvGrpSpPr/>
          <p:nvPr/>
        </p:nvGrpSpPr>
        <p:grpSpPr>
          <a:xfrm>
            <a:off x="819152" y="1573775"/>
            <a:ext cx="2133600" cy="1410959"/>
            <a:chOff x="4342274" y="2394850"/>
            <a:chExt cx="1814399" cy="989424"/>
          </a:xfrm>
        </p:grpSpPr>
        <p:sp>
          <p:nvSpPr>
            <p:cNvPr id="10" name="Shape 689"/>
            <p:cNvSpPr/>
            <p:nvPr/>
          </p:nvSpPr>
          <p:spPr>
            <a:xfrm>
              <a:off x="4342274"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vi-VN" dirty="0" smtClean="0">
                  <a:solidFill>
                    <a:srgbClr val="00B050"/>
                  </a:solidFill>
                </a:rPr>
                <a:t>Calories</a:t>
              </a:r>
            </a:p>
            <a:p>
              <a:pPr lvl="0" rtl="0">
                <a:spcBef>
                  <a:spcPts val="0"/>
                </a:spcBef>
                <a:buNone/>
              </a:pPr>
              <a:r>
                <a:rPr lang="vi-VN" dirty="0" smtClean="0">
                  <a:solidFill>
                    <a:srgbClr val="00B050"/>
                  </a:solidFill>
                </a:rPr>
                <a:t>Distance</a:t>
              </a:r>
            </a:p>
            <a:p>
              <a:pPr lvl="0" rtl="0">
                <a:spcBef>
                  <a:spcPts val="0"/>
                </a:spcBef>
                <a:buNone/>
              </a:pPr>
              <a:r>
                <a:rPr lang="vi-VN" dirty="0" smtClean="0">
                  <a:solidFill>
                    <a:srgbClr val="00B050"/>
                  </a:solidFill>
                </a:rPr>
                <a:t>NumberOfStep</a:t>
              </a:r>
            </a:p>
          </p:txBody>
        </p:sp>
        <p:sp>
          <p:nvSpPr>
            <p:cNvPr id="11" name="Shape 690"/>
            <p:cNvSpPr/>
            <p:nvPr/>
          </p:nvSpPr>
          <p:spPr>
            <a:xfrm>
              <a:off x="4342274"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PropertyRecord</a:t>
              </a:r>
              <a:endParaRPr lang="en" b="1" dirty="0"/>
            </a:p>
          </p:txBody>
        </p:sp>
      </p:grpSp>
      <p:sp>
        <p:nvSpPr>
          <p:cNvPr id="12" name="TextBox 11"/>
          <p:cNvSpPr txBox="1"/>
          <p:nvPr/>
        </p:nvSpPr>
        <p:spPr>
          <a:xfrm>
            <a:off x="1387234" y="4970336"/>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13" name="TextBox 12"/>
          <p:cNvSpPr txBox="1"/>
          <p:nvPr/>
        </p:nvSpPr>
        <p:spPr>
          <a:xfrm>
            <a:off x="1208378" y="3164762"/>
            <a:ext cx="532518"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cxnSp>
        <p:nvCxnSpPr>
          <p:cNvPr id="14" name="Straight Connector 13"/>
          <p:cNvCxnSpPr>
            <a:stCxn id="10" idx="2"/>
            <a:endCxn id="8" idx="0"/>
          </p:cNvCxnSpPr>
          <p:nvPr/>
        </p:nvCxnSpPr>
        <p:spPr>
          <a:xfrm>
            <a:off x="1885952" y="2984734"/>
            <a:ext cx="0" cy="2354934"/>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2286000" y="2279256"/>
            <a:ext cx="1136650" cy="38774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6" name="Rectangle 15"/>
          <p:cNvSpPr/>
          <p:nvPr/>
        </p:nvSpPr>
        <p:spPr>
          <a:xfrm>
            <a:off x="3422650" y="2463418"/>
            <a:ext cx="5569800" cy="1323439"/>
          </a:xfrm>
          <a:prstGeom prst="rect">
            <a:avLst/>
          </a:prstGeom>
        </p:spPr>
        <p:txBody>
          <a:bodyPr wrap="square">
            <a:spAutoFit/>
          </a:bodyPr>
          <a:lstStyle/>
          <a:p>
            <a:r>
              <a:rPr lang="vi-VN" sz="1600" dirty="0" smtClean="0"/>
              <a:t>Distance: z </a:t>
            </a:r>
            <a:r>
              <a:rPr lang="vi-VN" sz="1600" dirty="0"/>
              <a:t>* x * 0.414 / 100000</a:t>
            </a:r>
          </a:p>
          <a:p>
            <a:r>
              <a:rPr lang="vi-VN" sz="1600" dirty="0" smtClean="0"/>
              <a:t>Calories: y </a:t>
            </a:r>
            <a:r>
              <a:rPr lang="vi-VN" sz="1600" dirty="0"/>
              <a:t>/ 0.4536 * 0.53 * 1.609 * z * x * 0.414 / 100000</a:t>
            </a:r>
          </a:p>
          <a:p>
            <a:r>
              <a:rPr lang="vi-VN" sz="1600" dirty="0" smtClean="0"/>
              <a:t>Z: NumberOfStep</a:t>
            </a:r>
            <a:endParaRPr lang="vi-VN" sz="1600" dirty="0"/>
          </a:p>
          <a:p>
            <a:r>
              <a:rPr lang="vi-VN" sz="1600" dirty="0" smtClean="0"/>
              <a:t>X: Height</a:t>
            </a:r>
            <a:endParaRPr lang="vi-VN" sz="1600" dirty="0"/>
          </a:p>
          <a:p>
            <a:r>
              <a:rPr lang="vi-VN" sz="1600" dirty="0" smtClean="0"/>
              <a:t>Y: Weight</a:t>
            </a:r>
            <a:endParaRPr lang="vi-VN" sz="1600" dirty="0"/>
          </a:p>
        </p:txBody>
      </p:sp>
      <p:cxnSp>
        <p:nvCxnSpPr>
          <p:cNvPr id="17" name="Straight Arrow Connector 16"/>
          <p:cNvCxnSpPr>
            <a:endCxn id="16" idx="1"/>
          </p:cNvCxnSpPr>
          <p:nvPr/>
        </p:nvCxnSpPr>
        <p:spPr>
          <a:xfrm>
            <a:off x="2647950" y="2984734"/>
            <a:ext cx="774700" cy="14040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8" name="Rounded Rectangle 17"/>
          <p:cNvSpPr/>
          <p:nvPr/>
        </p:nvSpPr>
        <p:spPr>
          <a:xfrm>
            <a:off x="4191000" y="1225382"/>
            <a:ext cx="2335490" cy="904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Calculated</a:t>
            </a:r>
            <a:endParaRPr lang="vi-VN" dirty="0"/>
          </a:p>
        </p:txBody>
      </p:sp>
      <p:sp>
        <p:nvSpPr>
          <p:cNvPr id="21"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14562380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353832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309018" y="1600200"/>
            <a:ext cx="4525963" cy="4525963"/>
          </a:xfrm>
        </p:spPr>
      </p:pic>
      <p:cxnSp>
        <p:nvCxnSpPr>
          <p:cNvPr id="5" name="Straight Connector 4"/>
          <p:cNvCxnSpPr/>
          <p:nvPr/>
        </p:nvCxnSpPr>
        <p:spPr>
          <a:xfrm>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a:xfrm flipH="1">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8"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3994365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4</a:t>
            </a:fld>
            <a:endParaRPr lang="en"/>
          </a:p>
        </p:txBody>
      </p:sp>
      <p:grpSp>
        <p:nvGrpSpPr>
          <p:cNvPr id="7" name="Shape 688"/>
          <p:cNvGrpSpPr/>
          <p:nvPr/>
        </p:nvGrpSpPr>
        <p:grpSpPr>
          <a:xfrm>
            <a:off x="1112100" y="1230299"/>
            <a:ext cx="1814399" cy="989424"/>
            <a:chOff x="4336150" y="2394850"/>
            <a:chExt cx="1814399" cy="989424"/>
          </a:xfrm>
        </p:grpSpPr>
        <p:sp>
          <p:nvSpPr>
            <p:cNvPr id="9"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10"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sz="1600" b="1" dirty="0" smtClean="0"/>
                <a:t>Device</a:t>
              </a:r>
              <a:endParaRPr lang="en" sz="1600" b="1" dirty="0"/>
            </a:p>
          </p:txBody>
        </p:sp>
      </p:grpSp>
      <p:grpSp>
        <p:nvGrpSpPr>
          <p:cNvPr id="11" name="Shape 688"/>
          <p:cNvGrpSpPr/>
          <p:nvPr/>
        </p:nvGrpSpPr>
        <p:grpSpPr>
          <a:xfrm>
            <a:off x="4738800" y="1230299"/>
            <a:ext cx="2347799" cy="989424"/>
            <a:chOff x="4336150" y="2394850"/>
            <a:chExt cx="1814399" cy="989424"/>
          </a:xfrm>
        </p:grpSpPr>
        <p:sp>
          <p:nvSpPr>
            <p:cNvPr id="12"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13"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vi-VN" sz="1600" b="1" dirty="0" smtClean="0"/>
                <a:t>ParamMeasurement</a:t>
              </a:r>
              <a:endParaRPr lang="en" sz="1600" b="1" dirty="0"/>
            </a:p>
          </p:txBody>
        </p:sp>
      </p:gr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5129" y="3124199"/>
            <a:ext cx="3066919" cy="2426700"/>
          </a:xfrm>
          <a:prstGeom prst="rect">
            <a:avLst/>
          </a:prstGeom>
        </p:spPr>
      </p:pic>
      <p:cxnSp>
        <p:nvCxnSpPr>
          <p:cNvPr id="15" name="Straight Connector 14"/>
          <p:cNvCxnSpPr>
            <a:stCxn id="9" idx="3"/>
            <a:endCxn id="12" idx="1"/>
          </p:cNvCxnSpPr>
          <p:nvPr/>
        </p:nvCxnSpPr>
        <p:spPr>
          <a:xfrm>
            <a:off x="2926499" y="1882074"/>
            <a:ext cx="1812301" cy="0"/>
          </a:xfrm>
          <a:prstGeom prst="line">
            <a:avLst/>
          </a:prstGeom>
        </p:spPr>
        <p:style>
          <a:lnRef idx="1">
            <a:schemeClr val="accent6"/>
          </a:lnRef>
          <a:fillRef idx="0">
            <a:schemeClr val="accent6"/>
          </a:fillRef>
          <a:effectRef idx="0">
            <a:schemeClr val="accent6"/>
          </a:effectRef>
          <a:fontRef idx="minor">
            <a:schemeClr val="tx1"/>
          </a:fontRef>
        </p:style>
      </p:cxnSp>
      <p:sp>
        <p:nvSpPr>
          <p:cNvPr id="16" name="TextBox 15"/>
          <p:cNvSpPr txBox="1"/>
          <p:nvPr/>
        </p:nvSpPr>
        <p:spPr>
          <a:xfrm>
            <a:off x="3013047" y="1411798"/>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17" name="TextBox 16"/>
          <p:cNvSpPr txBox="1"/>
          <p:nvPr/>
        </p:nvSpPr>
        <p:spPr>
          <a:xfrm>
            <a:off x="4063132" y="1429314"/>
            <a:ext cx="530915"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19"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1184678970"/>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cxnSp>
        <p:nvCxnSpPr>
          <p:cNvPr id="5" name="Straight Connector 4"/>
          <p:cNvCxnSpPr/>
          <p:nvPr/>
        </p:nvCxnSpPr>
        <p:spPr>
          <a:xfrm>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Straight Connector 5"/>
          <p:cNvCxnSpPr/>
          <p:nvPr/>
        </p:nvCxnSpPr>
        <p:spPr>
          <a:xfrm flipH="1">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8"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74976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cxnSp>
        <p:nvCxnSpPr>
          <p:cNvPr id="5" name="Straight Connector 4"/>
          <p:cNvCxnSpPr/>
          <p:nvPr/>
        </p:nvCxnSpPr>
        <p:spPr>
          <a:xfrm>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Straight Connector 5"/>
          <p:cNvCxnSpPr/>
          <p:nvPr/>
        </p:nvCxnSpPr>
        <p:spPr>
          <a:xfrm flipH="1">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8"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
        <p:nvSpPr>
          <p:cNvPr id="3" name="TextBox 2"/>
          <p:cNvSpPr txBox="1"/>
          <p:nvPr/>
        </p:nvSpPr>
        <p:spPr>
          <a:xfrm>
            <a:off x="2209800" y="4519353"/>
            <a:ext cx="1422441" cy="369332"/>
          </a:xfrm>
          <a:prstGeom prst="rect">
            <a:avLst/>
          </a:prstGeom>
          <a:noFill/>
        </p:spPr>
        <p:txBody>
          <a:bodyPr wrap="none" rtlCol="0">
            <a:spAutoFit/>
          </a:bodyPr>
          <a:lstStyle/>
          <a:p>
            <a:r>
              <a:rPr lang="en-US" dirty="0" err="1"/>
              <a:t>y</a:t>
            </a:r>
            <a:r>
              <a:rPr lang="en-US" dirty="0" err="1" smtClean="0"/>
              <a:t>yyy</a:t>
            </a:r>
            <a:r>
              <a:rPr lang="en-US" dirty="0" smtClean="0"/>
              <a:t>/MM/</a:t>
            </a:r>
            <a:r>
              <a:rPr lang="en-US" dirty="0" err="1" smtClean="0"/>
              <a:t>dd</a:t>
            </a:r>
            <a:endParaRPr lang="vi-VN" dirty="0"/>
          </a:p>
        </p:txBody>
      </p:sp>
    </p:spTree>
    <p:extLst>
      <p:ext uri="{BB962C8B-B14F-4D97-AF65-F5344CB8AC3E}">
        <p14:creationId xmlns:p14="http://schemas.microsoft.com/office/powerpoint/2010/main" val="2268331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cxnSp>
        <p:nvCxnSpPr>
          <p:cNvPr id="5" name="Straight Connector 4"/>
          <p:cNvCxnSpPr/>
          <p:nvPr/>
        </p:nvCxnSpPr>
        <p:spPr>
          <a:xfrm>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Straight Connector 5"/>
          <p:cNvCxnSpPr/>
          <p:nvPr/>
        </p:nvCxnSpPr>
        <p:spPr>
          <a:xfrm flipH="1">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8" name="Title 1"/>
          <p:cNvSpPr txBox="1">
            <a:spLocks/>
          </p:cNvSpPr>
          <p:nvPr/>
        </p:nvSpPr>
        <p:spPr>
          <a:xfrm>
            <a:off x="1219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192205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a:t>
            </a:fld>
            <a:endParaRPr lang="en"/>
          </a:p>
        </p:txBody>
      </p:sp>
      <p:grpSp>
        <p:nvGrpSpPr>
          <p:cNvPr id="19" name="Shape 688"/>
          <p:cNvGrpSpPr/>
          <p:nvPr/>
        </p:nvGrpSpPr>
        <p:grpSpPr>
          <a:xfrm>
            <a:off x="5005499" y="3265968"/>
            <a:ext cx="1814399" cy="989424"/>
            <a:chOff x="4336150" y="2394850"/>
            <a:chExt cx="1814399" cy="989424"/>
          </a:xfrm>
        </p:grpSpPr>
        <p:sp>
          <p:nvSpPr>
            <p:cNvPr id="20"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21"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vi-VN" sz="1600" b="1" dirty="0" smtClean="0"/>
                <a:t>PropertyRecord</a:t>
              </a:r>
              <a:endParaRPr lang="en" sz="1600" b="1" dirty="0"/>
            </a:p>
          </p:txBody>
        </p:sp>
      </p:grpSp>
      <p:grpSp>
        <p:nvGrpSpPr>
          <p:cNvPr id="22" name="Shape 688"/>
          <p:cNvGrpSpPr/>
          <p:nvPr/>
        </p:nvGrpSpPr>
        <p:grpSpPr>
          <a:xfrm>
            <a:off x="4769699" y="5410200"/>
            <a:ext cx="2286000" cy="989424"/>
            <a:chOff x="4336150" y="2394850"/>
            <a:chExt cx="1814399" cy="989424"/>
          </a:xfrm>
        </p:grpSpPr>
        <p:sp>
          <p:nvSpPr>
            <p:cNvPr id="23"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24"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vi-VN" sz="1600" b="1" dirty="0" smtClean="0"/>
                <a:t>MedicalRecordData</a:t>
              </a:r>
              <a:endParaRPr lang="en" sz="1600" b="1" dirty="0"/>
            </a:p>
          </p:txBody>
        </p:sp>
      </p:grpSp>
      <p:cxnSp>
        <p:nvCxnSpPr>
          <p:cNvPr id="25" name="Straight Connector 24"/>
          <p:cNvCxnSpPr>
            <a:stCxn id="35" idx="2"/>
            <a:endCxn id="21" idx="0"/>
          </p:cNvCxnSpPr>
          <p:nvPr/>
        </p:nvCxnSpPr>
        <p:spPr>
          <a:xfrm flipH="1">
            <a:off x="5912699" y="2219723"/>
            <a:ext cx="1" cy="1046245"/>
          </a:xfrm>
          <a:prstGeom prst="line">
            <a:avLst/>
          </a:prstGeom>
        </p:spPr>
        <p:style>
          <a:lnRef idx="1">
            <a:schemeClr val="accent6"/>
          </a:lnRef>
          <a:fillRef idx="0">
            <a:schemeClr val="accent6"/>
          </a:fillRef>
          <a:effectRef idx="0">
            <a:schemeClr val="accent6"/>
          </a:effectRef>
          <a:fontRef idx="minor">
            <a:schemeClr val="tx1"/>
          </a:fontRef>
        </p:style>
      </p:cxnSp>
      <p:cxnSp>
        <p:nvCxnSpPr>
          <p:cNvPr id="26" name="Straight Connector 25"/>
          <p:cNvCxnSpPr>
            <a:stCxn id="20" idx="2"/>
            <a:endCxn id="24" idx="0"/>
          </p:cNvCxnSpPr>
          <p:nvPr/>
        </p:nvCxnSpPr>
        <p:spPr>
          <a:xfrm>
            <a:off x="5912699" y="4255392"/>
            <a:ext cx="0" cy="1154808"/>
          </a:xfrm>
          <a:prstGeom prst="line">
            <a:avLst/>
          </a:prstGeom>
        </p:spPr>
        <p:style>
          <a:lnRef idx="1">
            <a:schemeClr val="accent6"/>
          </a:lnRef>
          <a:fillRef idx="0">
            <a:schemeClr val="accent6"/>
          </a:fillRef>
          <a:effectRef idx="0">
            <a:schemeClr val="accent6"/>
          </a:effectRef>
          <a:fontRef idx="minor">
            <a:schemeClr val="tx1"/>
          </a:fontRef>
        </p:style>
      </p:cxnSp>
      <p:sp>
        <p:nvSpPr>
          <p:cNvPr id="27" name="TextBox 26"/>
          <p:cNvSpPr txBox="1"/>
          <p:nvPr/>
        </p:nvSpPr>
        <p:spPr>
          <a:xfrm>
            <a:off x="6023665" y="2417802"/>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28" name="TextBox 27"/>
          <p:cNvSpPr txBox="1"/>
          <p:nvPr/>
        </p:nvSpPr>
        <p:spPr>
          <a:xfrm>
            <a:off x="5914660" y="2764154"/>
            <a:ext cx="530915" cy="369332"/>
          </a:xfrm>
          <a:prstGeom prst="rect">
            <a:avLst/>
          </a:prstGeom>
          <a:noFill/>
        </p:spPr>
        <p:txBody>
          <a:bodyPr wrap="none" rtlCol="0">
            <a:spAutoFit/>
          </a:bodyPr>
          <a:lstStyle/>
          <a:p>
            <a:r>
              <a:rPr lang="vi-VN" dirty="0" smtClean="0">
                <a:solidFill>
                  <a:srgbClr val="FF0000"/>
                </a:solidFill>
              </a:rPr>
              <a:t>0..*</a:t>
            </a:r>
            <a:endParaRPr lang="vi-VN" dirty="0">
              <a:solidFill>
                <a:srgbClr val="FF0000"/>
              </a:solidFill>
            </a:endParaRPr>
          </a:p>
        </p:txBody>
      </p:sp>
      <p:sp>
        <p:nvSpPr>
          <p:cNvPr id="29" name="TextBox 28"/>
          <p:cNvSpPr txBox="1"/>
          <p:nvPr/>
        </p:nvSpPr>
        <p:spPr>
          <a:xfrm>
            <a:off x="5914660" y="4275850"/>
            <a:ext cx="530915"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30" name="TextBox 29"/>
          <p:cNvSpPr txBox="1"/>
          <p:nvPr/>
        </p:nvSpPr>
        <p:spPr>
          <a:xfrm>
            <a:off x="5990656" y="4985126"/>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grpSp>
        <p:nvGrpSpPr>
          <p:cNvPr id="31" name="Shape 688"/>
          <p:cNvGrpSpPr/>
          <p:nvPr/>
        </p:nvGrpSpPr>
        <p:grpSpPr>
          <a:xfrm>
            <a:off x="1112100" y="1230299"/>
            <a:ext cx="1814399" cy="989424"/>
            <a:chOff x="4336150" y="2394850"/>
            <a:chExt cx="1814399" cy="989424"/>
          </a:xfrm>
        </p:grpSpPr>
        <p:sp>
          <p:nvSpPr>
            <p:cNvPr id="32"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33"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sz="1600" b="1" dirty="0" smtClean="0"/>
                <a:t>Device</a:t>
              </a:r>
              <a:endParaRPr lang="en" sz="1600" b="1" dirty="0"/>
            </a:p>
          </p:txBody>
        </p:sp>
      </p:grpSp>
      <p:grpSp>
        <p:nvGrpSpPr>
          <p:cNvPr id="34" name="Shape 688"/>
          <p:cNvGrpSpPr/>
          <p:nvPr/>
        </p:nvGrpSpPr>
        <p:grpSpPr>
          <a:xfrm>
            <a:off x="4738800" y="1230299"/>
            <a:ext cx="2347799" cy="989424"/>
            <a:chOff x="4336150" y="2394850"/>
            <a:chExt cx="1814399" cy="989424"/>
          </a:xfrm>
        </p:grpSpPr>
        <p:sp>
          <p:nvSpPr>
            <p:cNvPr id="35"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36"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vi-VN" sz="1600" b="1" dirty="0" smtClean="0"/>
                <a:t>ParamMeasurement</a:t>
              </a:r>
              <a:endParaRPr lang="en" sz="1600" b="1" dirty="0"/>
            </a:p>
          </p:txBody>
        </p:sp>
      </p:grpSp>
      <p:cxnSp>
        <p:nvCxnSpPr>
          <p:cNvPr id="37" name="Straight Connector 36"/>
          <p:cNvCxnSpPr>
            <a:stCxn id="32" idx="3"/>
            <a:endCxn id="35" idx="1"/>
          </p:cNvCxnSpPr>
          <p:nvPr/>
        </p:nvCxnSpPr>
        <p:spPr>
          <a:xfrm>
            <a:off x="2926499" y="1882074"/>
            <a:ext cx="1812301" cy="0"/>
          </a:xfrm>
          <a:prstGeom prst="line">
            <a:avLst/>
          </a:prstGeom>
        </p:spPr>
        <p:style>
          <a:lnRef idx="1">
            <a:schemeClr val="accent6"/>
          </a:lnRef>
          <a:fillRef idx="0">
            <a:schemeClr val="accent6"/>
          </a:fillRef>
          <a:effectRef idx="0">
            <a:schemeClr val="accent6"/>
          </a:effectRef>
          <a:fontRef idx="minor">
            <a:schemeClr val="tx1"/>
          </a:fontRef>
        </p:style>
      </p:cxnSp>
      <p:sp>
        <p:nvSpPr>
          <p:cNvPr id="38" name="TextBox 37"/>
          <p:cNvSpPr txBox="1"/>
          <p:nvPr/>
        </p:nvSpPr>
        <p:spPr>
          <a:xfrm>
            <a:off x="3013047" y="1411798"/>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39" name="TextBox 38"/>
          <p:cNvSpPr txBox="1"/>
          <p:nvPr/>
        </p:nvSpPr>
        <p:spPr>
          <a:xfrm>
            <a:off x="4063132" y="1429314"/>
            <a:ext cx="530915"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grpSp>
        <p:nvGrpSpPr>
          <p:cNvPr id="40" name="Shape 688"/>
          <p:cNvGrpSpPr/>
          <p:nvPr/>
        </p:nvGrpSpPr>
        <p:grpSpPr>
          <a:xfrm>
            <a:off x="457200" y="5410200"/>
            <a:ext cx="2286000" cy="989424"/>
            <a:chOff x="4336150" y="2394850"/>
            <a:chExt cx="1814399" cy="989424"/>
          </a:xfrm>
        </p:grpSpPr>
        <p:sp>
          <p:nvSpPr>
            <p:cNvPr id="41"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42"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vi-VN" sz="1600" b="1" dirty="0" smtClean="0"/>
                <a:t>Appointment</a:t>
              </a:r>
              <a:endParaRPr lang="en" sz="1600" b="1" dirty="0"/>
            </a:p>
          </p:txBody>
        </p:sp>
      </p:grpSp>
      <p:cxnSp>
        <p:nvCxnSpPr>
          <p:cNvPr id="43" name="Straight Connector 42"/>
          <p:cNvCxnSpPr>
            <a:stCxn id="41" idx="3"/>
            <a:endCxn id="23" idx="1"/>
          </p:cNvCxnSpPr>
          <p:nvPr/>
        </p:nvCxnSpPr>
        <p:spPr>
          <a:xfrm>
            <a:off x="2743200" y="6061975"/>
            <a:ext cx="2026499" cy="0"/>
          </a:xfrm>
          <a:prstGeom prst="line">
            <a:avLst/>
          </a:prstGeom>
        </p:spPr>
        <p:style>
          <a:lnRef idx="1">
            <a:schemeClr val="accent6"/>
          </a:lnRef>
          <a:fillRef idx="0">
            <a:schemeClr val="accent6"/>
          </a:fillRef>
          <a:effectRef idx="0">
            <a:schemeClr val="accent6"/>
          </a:effectRef>
          <a:fontRef idx="minor">
            <a:schemeClr val="tx1"/>
          </a:fontRef>
        </p:style>
      </p:cxnSp>
      <p:sp>
        <p:nvSpPr>
          <p:cNvPr id="44" name="TextBox 43"/>
          <p:cNvSpPr txBox="1"/>
          <p:nvPr/>
        </p:nvSpPr>
        <p:spPr>
          <a:xfrm>
            <a:off x="2926499" y="5410200"/>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45" name="TextBox 44"/>
          <p:cNvSpPr txBox="1"/>
          <p:nvPr/>
        </p:nvSpPr>
        <p:spPr>
          <a:xfrm>
            <a:off x="4063132" y="5591699"/>
            <a:ext cx="530915" cy="369332"/>
          </a:xfrm>
          <a:prstGeom prst="rect">
            <a:avLst/>
          </a:prstGeom>
          <a:noFill/>
        </p:spPr>
        <p:txBody>
          <a:bodyPr wrap="none" rtlCol="0">
            <a:spAutoFit/>
          </a:bodyPr>
          <a:lstStyle/>
          <a:p>
            <a:r>
              <a:rPr lang="vi-VN" dirty="0" smtClean="0">
                <a:solidFill>
                  <a:srgbClr val="FF0000"/>
                </a:solidFill>
              </a:rPr>
              <a:t>0..*</a:t>
            </a:r>
            <a:endParaRPr lang="vi-VN" dirty="0">
              <a:solidFill>
                <a:srgbClr val="FF0000"/>
              </a:solidFill>
            </a:endParaRPr>
          </a:p>
        </p:txBody>
      </p:sp>
      <p:sp>
        <p:nvSpPr>
          <p:cNvPr id="48"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2375455732"/>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1" y="1"/>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a:t>
            </a:fld>
            <a:endParaRPr lang="en"/>
          </a:p>
        </p:txBody>
      </p:sp>
      <p:grpSp>
        <p:nvGrpSpPr>
          <p:cNvPr id="8" name="Shape 688"/>
          <p:cNvGrpSpPr/>
          <p:nvPr/>
        </p:nvGrpSpPr>
        <p:grpSpPr>
          <a:xfrm>
            <a:off x="914400" y="1392541"/>
            <a:ext cx="1814399" cy="989424"/>
            <a:chOff x="4336150" y="2394850"/>
            <a:chExt cx="1814399" cy="989424"/>
          </a:xfrm>
        </p:grpSpPr>
        <p:sp>
          <p:nvSpPr>
            <p:cNvPr id="10"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11"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Device</a:t>
              </a:r>
              <a:endParaRPr lang="en" b="1" dirty="0"/>
            </a:p>
          </p:txBody>
        </p:sp>
      </p:grpSp>
      <p:grpSp>
        <p:nvGrpSpPr>
          <p:cNvPr id="12" name="Shape 688"/>
          <p:cNvGrpSpPr/>
          <p:nvPr/>
        </p:nvGrpSpPr>
        <p:grpSpPr>
          <a:xfrm>
            <a:off x="762000" y="4380912"/>
            <a:ext cx="2133600" cy="1943688"/>
            <a:chOff x="4336150" y="2394850"/>
            <a:chExt cx="1814399" cy="989424"/>
          </a:xfrm>
        </p:grpSpPr>
        <p:sp>
          <p:nvSpPr>
            <p:cNvPr id="13"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smtClean="0"/>
                <a:t>PositionHaveValue</a:t>
              </a:r>
            </a:p>
            <a:p>
              <a:pPr lvl="0" rtl="0">
                <a:spcBef>
                  <a:spcPts val="0"/>
                </a:spcBef>
                <a:buNone/>
              </a:pPr>
              <a:r>
                <a:rPr lang="en" dirty="0" smtClean="0"/>
                <a:t>UUID</a:t>
              </a:r>
            </a:p>
          </p:txBody>
        </p:sp>
        <p:sp>
          <p:nvSpPr>
            <p:cNvPr id="14"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ParamMeasurement</a:t>
              </a:r>
              <a:endParaRPr lang="en" b="1" dirty="0"/>
            </a:p>
          </p:txBody>
        </p:sp>
      </p:grpSp>
      <p:sp>
        <p:nvSpPr>
          <p:cNvPr id="16" name="TextBox 15"/>
          <p:cNvSpPr txBox="1"/>
          <p:nvPr/>
        </p:nvSpPr>
        <p:spPr>
          <a:xfrm>
            <a:off x="1312813" y="2499115"/>
            <a:ext cx="312906" cy="369332"/>
          </a:xfrm>
          <a:prstGeom prst="rect">
            <a:avLst/>
          </a:prstGeom>
          <a:noFill/>
        </p:spPr>
        <p:txBody>
          <a:bodyPr wrap="none" rtlCol="0">
            <a:spAutoFit/>
          </a:bodyPr>
          <a:lstStyle/>
          <a:p>
            <a:r>
              <a:rPr lang="en-US" sz="1800" dirty="0" smtClean="0">
                <a:solidFill>
                  <a:srgbClr val="FF0000"/>
                </a:solidFill>
              </a:rPr>
              <a:t>1</a:t>
            </a:r>
            <a:endParaRPr lang="vi-VN" sz="1800" dirty="0">
              <a:solidFill>
                <a:srgbClr val="FF0000"/>
              </a:solidFill>
            </a:endParaRPr>
          </a:p>
        </p:txBody>
      </p:sp>
      <p:sp>
        <p:nvSpPr>
          <p:cNvPr id="17" name="TextBox 16"/>
          <p:cNvSpPr txBox="1"/>
          <p:nvPr/>
        </p:nvSpPr>
        <p:spPr>
          <a:xfrm>
            <a:off x="1091444" y="3898709"/>
            <a:ext cx="532518" cy="369332"/>
          </a:xfrm>
          <a:prstGeom prst="rect">
            <a:avLst/>
          </a:prstGeom>
          <a:noFill/>
        </p:spPr>
        <p:txBody>
          <a:bodyPr wrap="none" rtlCol="0">
            <a:spAutoFit/>
          </a:bodyPr>
          <a:lstStyle/>
          <a:p>
            <a:r>
              <a:rPr lang="en-US" sz="1800" dirty="0" smtClean="0">
                <a:solidFill>
                  <a:srgbClr val="FF0000"/>
                </a:solidFill>
              </a:rPr>
              <a:t>1..*</a:t>
            </a:r>
            <a:endParaRPr lang="vi-VN" sz="1800" dirty="0">
              <a:solidFill>
                <a:srgbClr val="FF0000"/>
              </a:solidFill>
            </a:endParaRPr>
          </a:p>
        </p:txBody>
      </p:sp>
      <p:cxnSp>
        <p:nvCxnSpPr>
          <p:cNvPr id="18" name="Straight Connector 17"/>
          <p:cNvCxnSpPr>
            <a:stCxn id="14" idx="0"/>
            <a:endCxn id="10" idx="2"/>
          </p:cNvCxnSpPr>
          <p:nvPr/>
        </p:nvCxnSpPr>
        <p:spPr>
          <a:xfrm flipH="1" flipV="1">
            <a:off x="1821600" y="2381965"/>
            <a:ext cx="7200" cy="1998947"/>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a:endCxn id="15" idx="1"/>
          </p:cNvCxnSpPr>
          <p:nvPr/>
        </p:nvCxnSpPr>
        <p:spPr>
          <a:xfrm flipV="1">
            <a:off x="2816905" y="2068836"/>
            <a:ext cx="2681401" cy="19824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2" name="Shape 1967"/>
          <p:cNvSpPr txBox="1">
            <a:spLocks/>
          </p:cNvSpPr>
          <p:nvPr/>
        </p:nvSpPr>
        <p:spPr>
          <a:xfrm>
            <a:off x="0" y="1"/>
            <a:ext cx="9105490"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US" b="1" kern="0" smtClean="0">
                <a:solidFill>
                  <a:srgbClr val="00B050"/>
                </a:solidFill>
                <a:cs typeface="Arial"/>
                <a:sym typeface="Arial"/>
                <a:rtl val="0"/>
              </a:rPr>
              <a:t>Read Wristband’s Data</a:t>
            </a:r>
            <a:endParaRPr lang="en"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6400" y="1764409"/>
            <a:ext cx="2614613" cy="4648200"/>
          </a:xfrm>
          <a:prstGeom prst="rect">
            <a:avLst/>
          </a:prstGeom>
        </p:spPr>
      </p:pic>
      <p:pic>
        <p:nvPicPr>
          <p:cNvPr id="15" name="Picture 3" descr="C:\Users\QUYHKSE61160\Desktop\Screenshot_2015-11-22-11-32-43.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86779"/>
          <a:stretch/>
        </p:blipFill>
        <p:spPr bwMode="auto">
          <a:xfrm>
            <a:off x="5498306" y="1752600"/>
            <a:ext cx="2590800" cy="632472"/>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V="1">
            <a:off x="2728799" y="2868447"/>
            <a:ext cx="3214801" cy="248989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V="1">
            <a:off x="2728799" y="4997999"/>
            <a:ext cx="2986201" cy="640801"/>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a:off x="7924800" y="31242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5800" y="2843276"/>
            <a:ext cx="538162" cy="538162"/>
          </a:xfrm>
          <a:prstGeom prst="rect">
            <a:avLst/>
          </a:prstGeom>
        </p:spPr>
      </p:pic>
    </p:spTree>
    <p:extLst>
      <p:ext uri="{BB962C8B-B14F-4D97-AF65-F5344CB8AC3E}">
        <p14:creationId xmlns:p14="http://schemas.microsoft.com/office/powerpoint/2010/main" val="338884119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1044</Words>
  <Application>Microsoft Office PowerPoint</Application>
  <PresentationFormat>On-screen Show (4:3)</PresentationFormat>
  <Paragraphs>109</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Communicate Wristband and System</vt:lpstr>
      <vt:lpstr>Communicate Wristband and System</vt:lpstr>
      <vt:lpstr>Communicate Wristband and System</vt:lpstr>
      <vt:lpstr>Communicate Wristband and System</vt:lpstr>
      <vt:lpstr>Communicate Wristband and System</vt:lpstr>
      <vt:lpstr>PowerPoint Presentation</vt:lpstr>
      <vt:lpstr>Communicate Wristband and System</vt:lpstr>
      <vt:lpstr>PowerPoint Presentation</vt:lpstr>
      <vt:lpstr>Communicate Wristband and System</vt:lpstr>
      <vt:lpstr>Communicate Wristband and System</vt:lpstr>
      <vt:lpstr>Communicate Wristband and System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QUYHKSE61160</dc:creator>
  <cp:lastModifiedBy>QUYHKSE61160</cp:lastModifiedBy>
  <cp:revision>36</cp:revision>
  <dcterms:created xsi:type="dcterms:W3CDTF">2006-08-16T00:00:00Z</dcterms:created>
  <dcterms:modified xsi:type="dcterms:W3CDTF">2015-12-11T02:49:33Z</dcterms:modified>
</cp:coreProperties>
</file>