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6" r:id="rId2"/>
    <p:sldId id="281" r:id="rId3"/>
    <p:sldId id="282" r:id="rId4"/>
    <p:sldId id="283" r:id="rId5"/>
    <p:sldId id="284" r:id="rId6"/>
    <p:sldId id="285" r:id="rId7"/>
    <p:sldId id="271" r:id="rId8"/>
    <p:sldId id="272" r:id="rId9"/>
    <p:sldId id="27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7016" autoAdjust="0"/>
  </p:normalViewPr>
  <p:slideViewPr>
    <p:cSldViewPr>
      <p:cViewPr>
        <p:scale>
          <a:sx n="50" d="100"/>
          <a:sy n="50" d="100"/>
        </p:scale>
        <p:origin x="-19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9A8075-FCB4-49B7-949E-06DAD060B038}" type="datetimeFigureOut">
              <a:rPr lang="vi-VN" smtClean="0"/>
              <a:t>10/12/2015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53A9EA-B1AA-466C-B097-9F81AB648854}" type="slidenum">
              <a:rPr lang="vi-VN" smtClean="0"/>
              <a:t>‹#›</a:t>
            </a:fld>
            <a:endParaRPr lang="vi-VN"/>
          </a:p>
        </p:txBody>
      </p:sp>
    </p:spTree>
    <p:extLst>
      <p:ext uri="{BB962C8B-B14F-4D97-AF65-F5344CB8AC3E}">
        <p14:creationId xmlns:p14="http://schemas.microsoft.com/office/powerpoint/2010/main" val="88525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Một</a:t>
            </a:r>
            <a:r>
              <a:rPr lang="vi-VN" baseline="0" dirty="0" smtClean="0"/>
              <a:t> thiết bị bluetooth 4.0 khi giao tiếp bằng giao thức BLE luôn gửi qua bên phía thiết bị cần kết nối 1 gói được gọi là device profile.</a:t>
            </a:r>
          </a:p>
          <a:p>
            <a:r>
              <a:rPr lang="vi-VN" baseline="0" dirty="0" smtClean="0"/>
              <a:t>Trong device profile có rất nhiều service, mỗi service có rất nhiều characteristic, mỗi chaharacteristic gồm có dữ liệu của chararacteristic, 1 UUID xác định duy nhất trong profile để định danh characteristic đó. Trong tất cả các characteristic thì có characteristic lưu trữ dữ liệu luyện tập của bệnh nhân. Vì vậy chúng tôi sẽ lưu lại các UUID của characteristic ở trong thực thể param measurement. </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1</a:t>
            </a:fld>
            <a:endParaRPr lang="vi-VN"/>
          </a:p>
        </p:txBody>
      </p:sp>
    </p:spTree>
    <p:extLst>
      <p:ext uri="{BB962C8B-B14F-4D97-AF65-F5344CB8AC3E}">
        <p14:creationId xmlns:p14="http://schemas.microsoft.com/office/powerpoint/2010/main" val="196793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a:t>
            </a:r>
            <a:r>
              <a:rPr lang="vi-VN" baseline="0" dirty="0" smtClean="0"/>
              <a:t> khi đi khám với bác sĩ bệnh nhân sẽ có được một quy trình điều trị với các bài tập để đốt cháy calories, chúng tôi sẽ lưu các dữ liệu của bệnh nhân đó trong medical record data, vì lý do để thuận tiện cho việc phân tích quá trình luyện tập của bệnh nhân qua mỗi lần khám nên chúng tôi sẽ tạo một mối quan hệ với thực thể appointment.</a:t>
            </a:r>
          </a:p>
          <a:p>
            <a:r>
              <a:rPr lang="vi-VN" baseline="0" dirty="0" smtClean="0"/>
              <a:t>Mỗi medical record data sẽ bao gồm nhiều dữ liệu của bệnh nhân như số bước đi, quãng đường đi được và calories, những dữ liệu này được lấy từ vòng đeo tay của bệnh nhân thông qua các UUID chúng tôi đã lưu trữ ở param measurement như vừa giải thích. Vì vậy mỗi medical record data sẽ bao gồm nhiều property record. Mỗi property record sẽ sử dụng một param measurement để lấy dữ liệu.</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2</a:t>
            </a:fld>
            <a:endParaRPr lang="vi-VN"/>
          </a:p>
        </p:txBody>
      </p:sp>
    </p:spTree>
    <p:extLst>
      <p:ext uri="{BB962C8B-B14F-4D97-AF65-F5344CB8AC3E}">
        <p14:creationId xmlns:p14="http://schemas.microsoft.com/office/powerpoint/2010/main" val="3178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khi kết</a:t>
            </a:r>
            <a:r>
              <a:rPr lang="vi-VN" baseline="0" dirty="0" smtClean="0"/>
              <a:t> nối với wristband hệ thống sẽ đều đặn kích hoạt scheduler lấy dữ liệu từ vòng đeo tay theo danh sách dữ liệu chúng tôi có thể lấy từ vòng đeo tay</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3</a:t>
            </a:fld>
            <a:endParaRPr lang="vi-VN"/>
          </a:p>
        </p:txBody>
      </p:sp>
    </p:spTree>
    <p:extLst>
      <p:ext uri="{BB962C8B-B14F-4D97-AF65-F5344CB8AC3E}">
        <p14:creationId xmlns:p14="http://schemas.microsoft.com/office/powerpoint/2010/main" val="92015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Dữ</a:t>
            </a:r>
            <a:r>
              <a:rPr lang="vi-VN" baseline="0" dirty="0" smtClean="0"/>
              <a:t> liệu trả về chúng tôi sẽ lưu lại thành file ở bên trong ứng dụng.</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4</a:t>
            </a:fld>
            <a:endParaRPr lang="vi-VN"/>
          </a:p>
        </p:txBody>
      </p:sp>
    </p:spTree>
    <p:extLst>
      <p:ext uri="{BB962C8B-B14F-4D97-AF65-F5344CB8AC3E}">
        <p14:creationId xmlns:p14="http://schemas.microsoft.com/office/powerpoint/2010/main" val="30985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Khi đến</a:t>
            </a:r>
            <a:r>
              <a:rPr lang="vi-VN" baseline="0" dirty="0" smtClean="0"/>
              <a:t> thời gian config, ở đây là 10h chúng tôi sẽ kích hoạt scheduler đọc hết danh sách file trong thư mục chúng tôi dùng để lưu và gửi dữ liệu lên phía server theo từng file chúng tôi đã lưu.</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5</a:t>
            </a:fld>
            <a:endParaRPr lang="vi-VN"/>
          </a:p>
        </p:txBody>
      </p:sp>
    </p:spTree>
    <p:extLst>
      <p:ext uri="{BB962C8B-B14F-4D97-AF65-F5344CB8AC3E}">
        <p14:creationId xmlns:p14="http://schemas.microsoft.com/office/powerpoint/2010/main" val="1534241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server</a:t>
            </a:r>
            <a:r>
              <a:rPr lang="vi-VN" baseline="0" smtClean="0"/>
              <a:t> gửi về message success ứng dụng sẽ xóa file đã đọc dữ liệu ra khỏi thư mục của ứng dụng.</a:t>
            </a:r>
            <a:endParaRPr lang="vi-VN"/>
          </a:p>
        </p:txBody>
      </p:sp>
      <p:sp>
        <p:nvSpPr>
          <p:cNvPr id="4" name="Slide Number Placeholder 3"/>
          <p:cNvSpPr>
            <a:spLocks noGrp="1"/>
          </p:cNvSpPr>
          <p:nvPr>
            <p:ph type="sldNum" sz="quarter" idx="10"/>
          </p:nvPr>
        </p:nvSpPr>
        <p:spPr/>
        <p:txBody>
          <a:bodyPr/>
          <a:lstStyle/>
          <a:p>
            <a:fld id="{D153A9EA-B1AA-466C-B097-9F81AB648854}" type="slidenum">
              <a:rPr lang="vi-VN" smtClean="0"/>
              <a:t>6</a:t>
            </a:fld>
            <a:endParaRPr lang="vi-VN"/>
          </a:p>
        </p:txBody>
      </p:sp>
    </p:spTree>
    <p:extLst>
      <p:ext uri="{BB962C8B-B14F-4D97-AF65-F5344CB8AC3E}">
        <p14:creationId xmlns:p14="http://schemas.microsoft.com/office/powerpoint/2010/main" val="156039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Đây</a:t>
            </a:r>
            <a:r>
              <a:rPr lang="vi-VN" baseline="0" dirty="0" smtClean="0"/>
              <a:t> là chi tiết các thuộc tính chúng tôi cần để lấy ra dữ liệu luyện tập của bệnh nhân mà chúng tôi cần.</a:t>
            </a:r>
          </a:p>
          <a:p>
            <a:r>
              <a:rPr lang="vi-VN" baseline="0" dirty="0" smtClean="0"/>
              <a:t>Thứ nhất, chúng tôi sẽ lấy UUID theo tên device đã lưu trữ trong hệ thống so sánh với list uuid mà device có thể cung cấp thông tin cho chúng tôi rồi lưu đối tượng characteristic ứng với UUID đó. Vì kích thước của một device profile là hạn chế nên nhà sản xuất thường để rất nhiều giá trị trong 1 UUID và lưu với dạng 1 mảng byte vì thế chúng tôi sẽ parse lại thành 1 chuỗi string rồi cắt ra theo các ký tự đặc biệt, thường là dấu phẩy, rồi dùng giá trị position have value để lấy chính xác giá trị mà chúng tôi cần rồi lưu trữ lại thành file local trên thiết bị android.</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7</a:t>
            </a:fld>
            <a:endParaRPr lang="vi-VN"/>
          </a:p>
        </p:txBody>
      </p:sp>
    </p:spTree>
    <p:extLst>
      <p:ext uri="{BB962C8B-B14F-4D97-AF65-F5344CB8AC3E}">
        <p14:creationId xmlns:p14="http://schemas.microsoft.com/office/powerpoint/2010/main" val="308962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Đúng</a:t>
            </a:r>
            <a:r>
              <a:rPr lang="vi-VN" baseline="0" dirty="0" smtClean="0"/>
              <a:t> thời gian chúng tôi config trên ứng dụng thì hệ thống sẽ gửi dữ liệu đó lên server.</a:t>
            </a:r>
          </a:p>
          <a:p>
            <a:r>
              <a:rPr lang="vi-VN" baseline="0" dirty="0" smtClean="0"/>
              <a:t>Tuy nhiên những dữ liệu mà vòng đeo tay gửi lên không phải là chính xác toàn bộ. Vì các chỉ số như calories và quảng đường đi được còn phụ thuộc vào chiều cao và cân nặng của bệnh nhân và vòng đeo tay không có số liệu chi tiết của bệnh nhân nên vòng đeo tay tính toán số calories tiêu thụ và quãng đường đi được dựa trên những con số tổng quát như lấy chiều cao trung bình của người châu Á, cân nặng trùng bình để tính toán.</a:t>
            </a:r>
          </a:p>
          <a:p>
            <a:r>
              <a:rPr lang="vi-VN" baseline="0" dirty="0" smtClean="0"/>
              <a:t>Như vậy sẽ ảnh hưởng đến kết quả thống kê với bác sĩ. Do đó chúng tôi sẽ sử dụng các công thức từ phía viện dinh dưỡng cung cấp để tính toán lại số calories và distance một cách chính xác hơn.</a:t>
            </a:r>
          </a:p>
          <a:p>
            <a:r>
              <a:rPr lang="vi-VN" baseline="0" dirty="0" smtClean="0"/>
              <a:t>Để xác định những dữ liệu nào cần tính toán lại chúng tôi sẽ có thêm thuốc tính type để xác định loại của param measurement là có cần tính toán lại hay không. Trong hệ thống hiện tại chúng tôi cần tính toán lại 2 thông số là calories và distance. 2 thông số này sẽ có thêm thuộc tính là position of formula (biến này là để xác định vị trí của công thức tính toán trong file lưu công thức tính toán) và loại là cần tính toán lại. Đồng thời, medical record data sẽ có thêm thuộc tính type như là 1 biến cờ để để sheduler của hệ thống biết medical record data nào chưa được xử lý tính toán và tính toán.</a:t>
            </a:r>
            <a:endParaRPr lang="vi-VN" dirty="0"/>
          </a:p>
        </p:txBody>
      </p:sp>
      <p:sp>
        <p:nvSpPr>
          <p:cNvPr id="4" name="Slide Number Placeholder 3"/>
          <p:cNvSpPr>
            <a:spLocks noGrp="1"/>
          </p:cNvSpPr>
          <p:nvPr>
            <p:ph type="sldNum" sz="quarter" idx="10"/>
          </p:nvPr>
        </p:nvSpPr>
        <p:spPr/>
        <p:txBody>
          <a:bodyPr/>
          <a:lstStyle/>
          <a:p>
            <a:fld id="{D153A9EA-B1AA-466C-B097-9F81AB648854}" type="slidenum">
              <a:rPr lang="vi-VN" smtClean="0"/>
              <a:t>8</a:t>
            </a:fld>
            <a:endParaRPr lang="vi-VN"/>
          </a:p>
        </p:txBody>
      </p:sp>
    </p:spTree>
    <p:extLst>
      <p:ext uri="{BB962C8B-B14F-4D97-AF65-F5344CB8AC3E}">
        <p14:creationId xmlns:p14="http://schemas.microsoft.com/office/powerpoint/2010/main" val="539403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Cuối</a:t>
            </a:r>
            <a:r>
              <a:rPr lang="vi-VN" baseline="0" dirty="0" smtClean="0"/>
              <a:t> cùng đến đúng thời gian config trên server thì scheduler sẽ được kích hoạt và  thược hiện tìm kiếm medical record data chưa được xử lý và tính toán lại bằng các công thức chúng tôi đã ghi ở trên. Sau khi tính toán hoàn tất, chúng tôi sẽ cập nhật lại trạng thái của medical record data là đã được xử lý.</a:t>
            </a:r>
          </a:p>
          <a:p>
            <a:r>
              <a:rPr lang="vi-VN" baseline="0" dirty="0" smtClean="0"/>
              <a:t>Từ đây những dữ liệu này có thể đưa cho bác sĩ xem và biết về tình trạng của bệnh nhân.</a:t>
            </a:r>
          </a:p>
        </p:txBody>
      </p:sp>
      <p:sp>
        <p:nvSpPr>
          <p:cNvPr id="4" name="Slide Number Placeholder 3"/>
          <p:cNvSpPr>
            <a:spLocks noGrp="1"/>
          </p:cNvSpPr>
          <p:nvPr>
            <p:ph type="sldNum" sz="quarter" idx="10"/>
          </p:nvPr>
        </p:nvSpPr>
        <p:spPr/>
        <p:txBody>
          <a:bodyPr/>
          <a:lstStyle/>
          <a:p>
            <a:fld id="{D153A9EA-B1AA-466C-B097-9F81AB648854}" type="slidenum">
              <a:rPr lang="vi-VN" smtClean="0"/>
              <a:t>9</a:t>
            </a:fld>
            <a:endParaRPr lang="vi-VN"/>
          </a:p>
        </p:txBody>
      </p:sp>
    </p:spTree>
    <p:extLst>
      <p:ext uri="{BB962C8B-B14F-4D97-AF65-F5344CB8AC3E}">
        <p14:creationId xmlns:p14="http://schemas.microsoft.com/office/powerpoint/2010/main" val="118291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hape 688"/>
          <p:cNvGrpSpPr/>
          <p:nvPr/>
        </p:nvGrpSpPr>
        <p:grpSpPr>
          <a:xfrm>
            <a:off x="1355101" y="2219723"/>
            <a:ext cx="1814399" cy="989424"/>
            <a:chOff x="4336150" y="2394850"/>
            <a:chExt cx="1814399" cy="989424"/>
          </a:xfrm>
        </p:grpSpPr>
        <p:sp>
          <p:nvSpPr>
            <p:cNvPr id="5"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6"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b="1" dirty="0" smtClean="0"/>
                <a:t>Device</a:t>
              </a:r>
              <a:endParaRPr lang="en" sz="1600" b="1" dirty="0"/>
            </a:p>
          </p:txBody>
        </p:sp>
      </p:grpSp>
      <p:grpSp>
        <p:nvGrpSpPr>
          <p:cNvPr id="7" name="Shape 688"/>
          <p:cNvGrpSpPr/>
          <p:nvPr/>
        </p:nvGrpSpPr>
        <p:grpSpPr>
          <a:xfrm>
            <a:off x="4981801" y="2219723"/>
            <a:ext cx="2347799" cy="989424"/>
            <a:chOff x="4336150" y="2394850"/>
            <a:chExt cx="1814399" cy="989424"/>
          </a:xfrm>
        </p:grpSpPr>
        <p:sp>
          <p:nvSpPr>
            <p:cNvPr id="8"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9"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ParamMeasurement</a:t>
              </a:r>
              <a:endParaRPr lang="en" sz="1600" b="1" dirty="0"/>
            </a:p>
          </p:txBody>
        </p:sp>
      </p:gr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5780" y="4114800"/>
            <a:ext cx="3066919" cy="2426700"/>
          </a:xfrm>
          <a:prstGeom prst="rect">
            <a:avLst/>
          </a:prstGeom>
        </p:spPr>
      </p:pic>
      <p:cxnSp>
        <p:nvCxnSpPr>
          <p:cNvPr id="18" name="Straight Connector 17"/>
          <p:cNvCxnSpPr>
            <a:stCxn id="5" idx="3"/>
            <a:endCxn id="8" idx="1"/>
          </p:cNvCxnSpPr>
          <p:nvPr/>
        </p:nvCxnSpPr>
        <p:spPr>
          <a:xfrm>
            <a:off x="3169500" y="2871498"/>
            <a:ext cx="181230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56048" y="2401222"/>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20" name="TextBox 19"/>
          <p:cNvSpPr txBox="1"/>
          <p:nvPr/>
        </p:nvSpPr>
        <p:spPr>
          <a:xfrm>
            <a:off x="4306133" y="2418738"/>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Tree>
    <p:extLst>
      <p:ext uri="{BB962C8B-B14F-4D97-AF65-F5344CB8AC3E}">
        <p14:creationId xmlns:p14="http://schemas.microsoft.com/office/powerpoint/2010/main" val="1641479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Shape 688"/>
          <p:cNvGrpSpPr/>
          <p:nvPr/>
        </p:nvGrpSpPr>
        <p:grpSpPr>
          <a:xfrm>
            <a:off x="5005499" y="3265968"/>
            <a:ext cx="1814399" cy="989424"/>
            <a:chOff x="4336150" y="2394850"/>
            <a:chExt cx="1814399" cy="989424"/>
          </a:xfrm>
        </p:grpSpPr>
        <p:sp>
          <p:nvSpPr>
            <p:cNvPr id="11"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2"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PropertyRecord</a:t>
              </a:r>
              <a:endParaRPr lang="en" sz="1600" b="1" dirty="0"/>
            </a:p>
          </p:txBody>
        </p:sp>
      </p:grpSp>
      <p:grpSp>
        <p:nvGrpSpPr>
          <p:cNvPr id="13" name="Shape 688"/>
          <p:cNvGrpSpPr/>
          <p:nvPr/>
        </p:nvGrpSpPr>
        <p:grpSpPr>
          <a:xfrm>
            <a:off x="4769699" y="5410200"/>
            <a:ext cx="2286000" cy="989424"/>
            <a:chOff x="4336150" y="2394850"/>
            <a:chExt cx="1814399" cy="989424"/>
          </a:xfrm>
        </p:grpSpPr>
        <p:sp>
          <p:nvSpPr>
            <p:cNvPr id="14"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15"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MedicalRecordData</a:t>
              </a:r>
              <a:endParaRPr lang="en" sz="1600" b="1" dirty="0"/>
            </a:p>
          </p:txBody>
        </p:sp>
      </p:grpSp>
      <p:cxnSp>
        <p:nvCxnSpPr>
          <p:cNvPr id="22" name="Straight Connector 21"/>
          <p:cNvCxnSpPr>
            <a:stCxn id="41" idx="2"/>
            <a:endCxn id="12" idx="0"/>
          </p:cNvCxnSpPr>
          <p:nvPr/>
        </p:nvCxnSpPr>
        <p:spPr>
          <a:xfrm flipH="1">
            <a:off x="5912699" y="2219723"/>
            <a:ext cx="1" cy="1046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2"/>
            <a:endCxn id="15" idx="0"/>
          </p:cNvCxnSpPr>
          <p:nvPr/>
        </p:nvCxnSpPr>
        <p:spPr>
          <a:xfrm>
            <a:off x="5912699" y="4255392"/>
            <a:ext cx="0" cy="115480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023665" y="2417802"/>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26" name="TextBox 25"/>
          <p:cNvSpPr txBox="1"/>
          <p:nvPr/>
        </p:nvSpPr>
        <p:spPr>
          <a:xfrm>
            <a:off x="5914660" y="2764154"/>
            <a:ext cx="530915" cy="369332"/>
          </a:xfrm>
          <a:prstGeom prst="rect">
            <a:avLst/>
          </a:prstGeom>
          <a:noFill/>
        </p:spPr>
        <p:txBody>
          <a:bodyPr wrap="none" rtlCol="0">
            <a:spAutoFit/>
          </a:bodyPr>
          <a:lstStyle/>
          <a:p>
            <a:r>
              <a:rPr lang="vi-VN" dirty="0" smtClean="0">
                <a:solidFill>
                  <a:srgbClr val="FF0000"/>
                </a:solidFill>
              </a:rPr>
              <a:t>0..*</a:t>
            </a:r>
            <a:endParaRPr lang="vi-VN" dirty="0">
              <a:solidFill>
                <a:srgbClr val="FF0000"/>
              </a:solidFill>
            </a:endParaRPr>
          </a:p>
        </p:txBody>
      </p:sp>
      <p:sp>
        <p:nvSpPr>
          <p:cNvPr id="27" name="TextBox 26"/>
          <p:cNvSpPr txBox="1"/>
          <p:nvPr/>
        </p:nvSpPr>
        <p:spPr>
          <a:xfrm>
            <a:off x="5914660" y="4275850"/>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28" name="TextBox 27"/>
          <p:cNvSpPr txBox="1"/>
          <p:nvPr/>
        </p:nvSpPr>
        <p:spPr>
          <a:xfrm>
            <a:off x="5990656" y="4985126"/>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grpSp>
        <p:nvGrpSpPr>
          <p:cNvPr id="37" name="Shape 688"/>
          <p:cNvGrpSpPr/>
          <p:nvPr/>
        </p:nvGrpSpPr>
        <p:grpSpPr>
          <a:xfrm>
            <a:off x="1112100" y="1230299"/>
            <a:ext cx="1814399" cy="989424"/>
            <a:chOff x="4336150" y="2394850"/>
            <a:chExt cx="1814399" cy="989424"/>
          </a:xfrm>
        </p:grpSpPr>
        <p:sp>
          <p:nvSpPr>
            <p:cNvPr id="38"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39"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b="1" dirty="0" smtClean="0"/>
                <a:t>Device</a:t>
              </a:r>
              <a:endParaRPr lang="en" sz="1600" b="1" dirty="0"/>
            </a:p>
          </p:txBody>
        </p:sp>
      </p:grpSp>
      <p:grpSp>
        <p:nvGrpSpPr>
          <p:cNvPr id="40" name="Shape 688"/>
          <p:cNvGrpSpPr/>
          <p:nvPr/>
        </p:nvGrpSpPr>
        <p:grpSpPr>
          <a:xfrm>
            <a:off x="4738800" y="1230299"/>
            <a:ext cx="2347799" cy="989424"/>
            <a:chOff x="4336150" y="2394850"/>
            <a:chExt cx="1814399" cy="989424"/>
          </a:xfrm>
        </p:grpSpPr>
        <p:sp>
          <p:nvSpPr>
            <p:cNvPr id="41"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42"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ParamMeasurement</a:t>
              </a:r>
              <a:endParaRPr lang="en" sz="1600" b="1" dirty="0"/>
            </a:p>
          </p:txBody>
        </p:sp>
      </p:grpSp>
      <p:cxnSp>
        <p:nvCxnSpPr>
          <p:cNvPr id="43" name="Straight Connector 42"/>
          <p:cNvCxnSpPr>
            <a:stCxn id="38" idx="3"/>
            <a:endCxn id="41" idx="1"/>
          </p:cNvCxnSpPr>
          <p:nvPr/>
        </p:nvCxnSpPr>
        <p:spPr>
          <a:xfrm>
            <a:off x="2926499" y="1882074"/>
            <a:ext cx="1812301"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013047" y="1411798"/>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45" name="TextBox 44"/>
          <p:cNvSpPr txBox="1"/>
          <p:nvPr/>
        </p:nvSpPr>
        <p:spPr>
          <a:xfrm>
            <a:off x="4063132" y="1429314"/>
            <a:ext cx="530915"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grpSp>
        <p:nvGrpSpPr>
          <p:cNvPr id="23" name="Shape 688"/>
          <p:cNvGrpSpPr/>
          <p:nvPr/>
        </p:nvGrpSpPr>
        <p:grpSpPr>
          <a:xfrm>
            <a:off x="457200" y="5410200"/>
            <a:ext cx="2286000" cy="989424"/>
            <a:chOff x="4336150" y="2394850"/>
            <a:chExt cx="1814399" cy="989424"/>
          </a:xfrm>
        </p:grpSpPr>
        <p:sp>
          <p:nvSpPr>
            <p:cNvPr id="29"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30"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vi-VN" sz="1600" b="1" dirty="0" smtClean="0"/>
                <a:t>Appointment</a:t>
              </a:r>
              <a:endParaRPr lang="en" sz="1600" b="1" dirty="0"/>
            </a:p>
          </p:txBody>
        </p:sp>
      </p:grpSp>
      <p:cxnSp>
        <p:nvCxnSpPr>
          <p:cNvPr id="3" name="Straight Connector 2"/>
          <p:cNvCxnSpPr>
            <a:stCxn id="29" idx="3"/>
            <a:endCxn id="14" idx="1"/>
          </p:cNvCxnSpPr>
          <p:nvPr/>
        </p:nvCxnSpPr>
        <p:spPr>
          <a:xfrm>
            <a:off x="2743200" y="6061975"/>
            <a:ext cx="2026499"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926499" y="5410200"/>
            <a:ext cx="312906" cy="369332"/>
          </a:xfrm>
          <a:prstGeom prst="rect">
            <a:avLst/>
          </a:prstGeom>
          <a:noFill/>
        </p:spPr>
        <p:txBody>
          <a:bodyPr wrap="none" rtlCol="0">
            <a:spAutoFit/>
          </a:bodyPr>
          <a:lstStyle/>
          <a:p>
            <a:r>
              <a:rPr lang="vi-VN" dirty="0" smtClean="0">
                <a:solidFill>
                  <a:srgbClr val="FF0000"/>
                </a:solidFill>
              </a:rPr>
              <a:t>1</a:t>
            </a:r>
            <a:endParaRPr lang="vi-VN" dirty="0">
              <a:solidFill>
                <a:srgbClr val="FF0000"/>
              </a:solidFill>
            </a:endParaRPr>
          </a:p>
        </p:txBody>
      </p:sp>
      <p:sp>
        <p:nvSpPr>
          <p:cNvPr id="5" name="TextBox 4"/>
          <p:cNvSpPr txBox="1"/>
          <p:nvPr/>
        </p:nvSpPr>
        <p:spPr>
          <a:xfrm>
            <a:off x="4063132" y="5591699"/>
            <a:ext cx="530915" cy="369332"/>
          </a:xfrm>
          <a:prstGeom prst="rect">
            <a:avLst/>
          </a:prstGeom>
          <a:noFill/>
        </p:spPr>
        <p:txBody>
          <a:bodyPr wrap="none" rtlCol="0">
            <a:spAutoFit/>
          </a:bodyPr>
          <a:lstStyle/>
          <a:p>
            <a:r>
              <a:rPr lang="vi-VN" dirty="0" smtClean="0">
                <a:solidFill>
                  <a:srgbClr val="FF0000"/>
                </a:solidFill>
              </a:rPr>
              <a:t>0..*</a:t>
            </a:r>
            <a:endParaRPr lang="vi-VN" dirty="0">
              <a:solidFill>
                <a:srgbClr val="FF0000"/>
              </a:solidFill>
            </a:endParaRPr>
          </a:p>
        </p:txBody>
      </p:sp>
    </p:spTree>
    <p:extLst>
      <p:ext uri="{BB962C8B-B14F-4D97-AF65-F5344CB8AC3E}">
        <p14:creationId xmlns:p14="http://schemas.microsoft.com/office/powerpoint/2010/main" val="2160419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30892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167708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188151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295252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QUYHKSE61160\Desktop\Screenshot_2015-11-21-15-21-3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088"/>
          <a:stretch/>
        </p:blipFill>
        <p:spPr bwMode="auto">
          <a:xfrm>
            <a:off x="5410200" y="1907709"/>
            <a:ext cx="2590800" cy="395698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Shape 688"/>
          <p:cNvGrpSpPr/>
          <p:nvPr/>
        </p:nvGrpSpPr>
        <p:grpSpPr>
          <a:xfrm>
            <a:off x="914400" y="895487"/>
            <a:ext cx="1814399" cy="989424"/>
            <a:chOff x="4336150" y="2394850"/>
            <a:chExt cx="1814399" cy="989424"/>
          </a:xfrm>
        </p:grpSpPr>
        <p:sp>
          <p:nvSpPr>
            <p:cNvPr id="6"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a:t>...</a:t>
              </a:r>
            </a:p>
          </p:txBody>
        </p:sp>
        <p:sp>
          <p:nvSpPr>
            <p:cNvPr id="7"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Device</a:t>
              </a:r>
              <a:endParaRPr lang="en" b="1" dirty="0"/>
            </a:p>
          </p:txBody>
        </p:sp>
      </p:grpSp>
      <p:grpSp>
        <p:nvGrpSpPr>
          <p:cNvPr id="8" name="Shape 688"/>
          <p:cNvGrpSpPr/>
          <p:nvPr/>
        </p:nvGrpSpPr>
        <p:grpSpPr>
          <a:xfrm>
            <a:off x="762000" y="4380912"/>
            <a:ext cx="2133600" cy="1943688"/>
            <a:chOff x="4336150" y="2394850"/>
            <a:chExt cx="1814399" cy="989424"/>
          </a:xfrm>
        </p:grpSpPr>
        <p:sp>
          <p:nvSpPr>
            <p:cNvPr id="9"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smtClean="0"/>
                <a:t>ID</a:t>
              </a:r>
              <a:endParaRPr lang="en" dirty="0"/>
            </a:p>
            <a:p>
              <a:pPr lvl="0" rtl="0">
                <a:spcBef>
                  <a:spcPts val="0"/>
                </a:spcBef>
                <a:buNone/>
              </a:pPr>
              <a:r>
                <a:rPr lang="en" dirty="0" smtClean="0"/>
                <a:t>PositionHaveValue</a:t>
              </a:r>
            </a:p>
            <a:p>
              <a:pPr lvl="0" rtl="0">
                <a:spcBef>
                  <a:spcPts val="0"/>
                </a:spcBef>
                <a:buNone/>
              </a:pPr>
              <a:r>
                <a:rPr lang="en" dirty="0" smtClean="0"/>
                <a:t>UUID</a:t>
              </a:r>
            </a:p>
          </p:txBody>
        </p:sp>
        <p:sp>
          <p:nvSpPr>
            <p:cNvPr id="10"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ParamMeasurement</a:t>
              </a:r>
              <a:endParaRPr lang="en" b="1" dirty="0"/>
            </a:p>
          </p:txBody>
        </p:sp>
      </p:grpSp>
      <p:pic>
        <p:nvPicPr>
          <p:cNvPr id="11" name="Picture 3" descr="C:\Users\QUYHKSE61160\Desktop\Screenshot_2015-11-22-11-32-43.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6779"/>
          <a:stretch/>
        </p:blipFill>
        <p:spPr bwMode="auto">
          <a:xfrm>
            <a:off x="5410200" y="1297494"/>
            <a:ext cx="2590800" cy="6324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295400" y="1929966"/>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15" name="TextBox 14"/>
          <p:cNvSpPr txBox="1"/>
          <p:nvPr/>
        </p:nvSpPr>
        <p:spPr>
          <a:xfrm>
            <a:off x="1091444" y="3898709"/>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17" name="Straight Connector 16"/>
          <p:cNvCxnSpPr>
            <a:stCxn id="10" idx="0"/>
            <a:endCxn id="6" idx="2"/>
          </p:cNvCxnSpPr>
          <p:nvPr/>
        </p:nvCxnSpPr>
        <p:spPr>
          <a:xfrm flipH="1" flipV="1">
            <a:off x="1821600" y="1884911"/>
            <a:ext cx="7200" cy="2496001"/>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2728799" y="4380912"/>
            <a:ext cx="2986201" cy="12578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2" name="Straight Arrow Connector 21"/>
          <p:cNvCxnSpPr/>
          <p:nvPr/>
        </p:nvCxnSpPr>
        <p:spPr>
          <a:xfrm flipV="1">
            <a:off x="2728799" y="2438400"/>
            <a:ext cx="3672001" cy="29199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endCxn id="11" idx="1"/>
          </p:cNvCxnSpPr>
          <p:nvPr/>
        </p:nvCxnSpPr>
        <p:spPr>
          <a:xfrm>
            <a:off x="2209800" y="1076986"/>
            <a:ext cx="3200400" cy="53674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184013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hape 688"/>
          <p:cNvGrpSpPr/>
          <p:nvPr/>
        </p:nvGrpSpPr>
        <p:grpSpPr>
          <a:xfrm>
            <a:off x="586952" y="5486400"/>
            <a:ext cx="2483700" cy="908899"/>
            <a:chOff x="4336150" y="2394850"/>
            <a:chExt cx="1814399" cy="1331686"/>
          </a:xfrm>
        </p:grpSpPr>
        <p:sp>
          <p:nvSpPr>
            <p:cNvPr id="5" name="Shape 689"/>
            <p:cNvSpPr/>
            <p:nvPr/>
          </p:nvSpPr>
          <p:spPr>
            <a:xfrm>
              <a:off x="4336150" y="2708975"/>
              <a:ext cx="1814399" cy="1017561"/>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t>DateCollectData</a:t>
              </a:r>
            </a:p>
            <a:p>
              <a:pPr lvl="0" rtl="0">
                <a:spcBef>
                  <a:spcPts val="0"/>
                </a:spcBef>
                <a:buNone/>
              </a:pPr>
              <a:r>
                <a:rPr lang="vi-VN" dirty="0" smtClean="0"/>
                <a:t>Type</a:t>
              </a:r>
              <a:endParaRPr lang="en" dirty="0" smtClean="0"/>
            </a:p>
          </p:txBody>
        </p:sp>
        <p:sp>
          <p:nvSpPr>
            <p:cNvPr id="6"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MedicalRecordData</a:t>
              </a:r>
              <a:endParaRPr lang="en" b="1" dirty="0"/>
            </a:p>
          </p:txBody>
        </p:sp>
      </p:grpSp>
      <p:grpSp>
        <p:nvGrpSpPr>
          <p:cNvPr id="7" name="Shape 688"/>
          <p:cNvGrpSpPr/>
          <p:nvPr/>
        </p:nvGrpSpPr>
        <p:grpSpPr>
          <a:xfrm>
            <a:off x="762003" y="3669630"/>
            <a:ext cx="2133600" cy="971279"/>
            <a:chOff x="4342274" y="2394850"/>
            <a:chExt cx="1814399" cy="989424"/>
          </a:xfrm>
        </p:grpSpPr>
        <p:sp>
          <p:nvSpPr>
            <p:cNvPr id="8" name="Shape 689"/>
            <p:cNvSpPr/>
            <p:nvPr/>
          </p:nvSpPr>
          <p:spPr>
            <a:xfrm>
              <a:off x="4342274"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t>Value</a:t>
              </a:r>
              <a:endParaRPr lang="vi-VN" dirty="0"/>
            </a:p>
          </p:txBody>
        </p:sp>
        <p:sp>
          <p:nvSpPr>
            <p:cNvPr id="9" name="Shape 690"/>
            <p:cNvSpPr/>
            <p:nvPr/>
          </p:nvSpPr>
          <p:spPr>
            <a:xfrm>
              <a:off x="4342274"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PropertyRecord</a:t>
              </a:r>
              <a:endParaRPr lang="en" b="1" dirty="0"/>
            </a:p>
          </p:txBody>
        </p:sp>
      </p:grpSp>
      <p:sp>
        <p:nvSpPr>
          <p:cNvPr id="10" name="TextBox 9"/>
          <p:cNvSpPr txBox="1"/>
          <p:nvPr/>
        </p:nvSpPr>
        <p:spPr>
          <a:xfrm>
            <a:off x="1377468" y="5117068"/>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11" name="TextBox 10"/>
          <p:cNvSpPr txBox="1"/>
          <p:nvPr/>
        </p:nvSpPr>
        <p:spPr>
          <a:xfrm>
            <a:off x="1262052" y="4586594"/>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12" name="Straight Connector 11"/>
          <p:cNvCxnSpPr>
            <a:stCxn id="8" idx="2"/>
            <a:endCxn id="6" idx="0"/>
          </p:cNvCxnSpPr>
          <p:nvPr/>
        </p:nvCxnSpPr>
        <p:spPr>
          <a:xfrm flipH="1">
            <a:off x="1828802" y="4640909"/>
            <a:ext cx="1" cy="845491"/>
          </a:xfrm>
          <a:prstGeom prst="line">
            <a:avLst/>
          </a:prstGeom>
        </p:spPr>
        <p:style>
          <a:lnRef idx="3">
            <a:schemeClr val="accent2"/>
          </a:lnRef>
          <a:fillRef idx="0">
            <a:schemeClr val="accent2"/>
          </a:fillRef>
          <a:effectRef idx="2">
            <a:schemeClr val="accent2"/>
          </a:effectRef>
          <a:fontRef idx="minor">
            <a:schemeClr val="tx1"/>
          </a:fontRef>
        </p:style>
      </p:cxnSp>
      <p:grpSp>
        <p:nvGrpSpPr>
          <p:cNvPr id="13" name="Shape 688"/>
          <p:cNvGrpSpPr/>
          <p:nvPr/>
        </p:nvGrpSpPr>
        <p:grpSpPr>
          <a:xfrm>
            <a:off x="762002" y="874700"/>
            <a:ext cx="2133601" cy="1716099"/>
            <a:chOff x="4336150" y="2394850"/>
            <a:chExt cx="1814400" cy="989424"/>
          </a:xfrm>
        </p:grpSpPr>
        <p:sp>
          <p:nvSpPr>
            <p:cNvPr id="14" name="Shape 689"/>
            <p:cNvSpPr/>
            <p:nvPr/>
          </p:nvSpPr>
          <p:spPr>
            <a:xfrm>
              <a:off x="4336150"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t>Type </a:t>
              </a:r>
              <a:r>
                <a:rPr lang="vi-VN" dirty="0" smtClean="0">
                  <a:solidFill>
                    <a:srgbClr val="00B0F0"/>
                  </a:solidFill>
                </a:rPr>
                <a:t>0</a:t>
              </a:r>
              <a:r>
                <a:rPr lang="vi-VN" dirty="0" smtClean="0"/>
                <a:t> / </a:t>
              </a:r>
              <a:r>
                <a:rPr lang="vi-VN" dirty="0" smtClean="0">
                  <a:solidFill>
                    <a:srgbClr val="00B050"/>
                  </a:solidFill>
                </a:rPr>
                <a:t>1</a:t>
              </a:r>
            </a:p>
            <a:p>
              <a:pPr lvl="0" rtl="0">
                <a:spcBef>
                  <a:spcPts val="0"/>
                </a:spcBef>
                <a:buNone/>
              </a:pPr>
              <a:r>
                <a:rPr lang="vi-VN" dirty="0" smtClean="0">
                  <a:solidFill>
                    <a:srgbClr val="00B0F0"/>
                  </a:solidFill>
                </a:rPr>
                <a:t>UUID</a:t>
              </a:r>
            </a:p>
            <a:p>
              <a:pPr lvl="0" rtl="0">
                <a:spcBef>
                  <a:spcPts val="0"/>
                </a:spcBef>
                <a:buNone/>
              </a:pPr>
              <a:r>
                <a:rPr lang="vi-VN" dirty="0" smtClean="0">
                  <a:solidFill>
                    <a:srgbClr val="00B0F0"/>
                  </a:solidFill>
                </a:rPr>
                <a:t>PositionHaveValue</a:t>
              </a:r>
            </a:p>
            <a:p>
              <a:pPr lvl="0" rtl="0">
                <a:spcBef>
                  <a:spcPts val="0"/>
                </a:spcBef>
                <a:buNone/>
              </a:pPr>
              <a:r>
                <a:rPr lang="vi-VN" dirty="0" smtClean="0">
                  <a:solidFill>
                    <a:srgbClr val="00B050"/>
                  </a:solidFill>
                </a:rPr>
                <a:t>PositionOfFormula</a:t>
              </a:r>
            </a:p>
          </p:txBody>
        </p:sp>
        <p:sp>
          <p:nvSpPr>
            <p:cNvPr id="15" name="Shape 690"/>
            <p:cNvSpPr/>
            <p:nvPr/>
          </p:nvSpPr>
          <p:spPr>
            <a:xfrm>
              <a:off x="4336151"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ParamMeasurement</a:t>
              </a:r>
              <a:endParaRPr lang="en" b="1" dirty="0"/>
            </a:p>
          </p:txBody>
        </p:sp>
      </p:grpSp>
      <p:pic>
        <p:nvPicPr>
          <p:cNvPr id="16" name="Picture 2" descr="C:\Users\QUYHKSE61160\Desktop\Screenshot_2015-11-21-15-21-3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088"/>
          <a:stretch/>
        </p:blipFill>
        <p:spPr bwMode="auto">
          <a:xfrm>
            <a:off x="5257800" y="3306227"/>
            <a:ext cx="2133600" cy="325869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a:stCxn id="14" idx="3"/>
          </p:cNvCxnSpPr>
          <p:nvPr/>
        </p:nvCxnSpPr>
        <p:spPr>
          <a:xfrm>
            <a:off x="2895602" y="2005166"/>
            <a:ext cx="2521800" cy="32965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a:stCxn id="8" idx="3"/>
          </p:cNvCxnSpPr>
          <p:nvPr/>
        </p:nvCxnSpPr>
        <p:spPr>
          <a:xfrm flipV="1">
            <a:off x="2895603" y="3669630"/>
            <a:ext cx="3067898" cy="63982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7" name="Straight Connector 26"/>
          <p:cNvCxnSpPr>
            <a:stCxn id="14" idx="2"/>
            <a:endCxn id="9" idx="0"/>
          </p:cNvCxnSpPr>
          <p:nvPr/>
        </p:nvCxnSpPr>
        <p:spPr>
          <a:xfrm>
            <a:off x="1828802" y="2590799"/>
            <a:ext cx="1" cy="1078831"/>
          </a:xfrm>
          <a:prstGeom prst="line">
            <a:avLst/>
          </a:prstGeom>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a:off x="1255220" y="3185136"/>
            <a:ext cx="532518" cy="369332"/>
          </a:xfrm>
          <a:prstGeom prst="rect">
            <a:avLst/>
          </a:prstGeom>
          <a:noFill/>
        </p:spPr>
        <p:txBody>
          <a:bodyPr wrap="none" rtlCol="0">
            <a:spAutoFit/>
          </a:bodyPr>
          <a:lstStyle/>
          <a:p>
            <a:r>
              <a:rPr lang="en-US" dirty="0" smtClean="0">
                <a:solidFill>
                  <a:srgbClr val="FF0000"/>
                </a:solidFill>
              </a:rPr>
              <a:t>0..*</a:t>
            </a:r>
            <a:endParaRPr lang="vi-VN" dirty="0">
              <a:solidFill>
                <a:srgbClr val="FF0000"/>
              </a:solidFill>
            </a:endParaRPr>
          </a:p>
        </p:txBody>
      </p:sp>
      <p:sp>
        <p:nvSpPr>
          <p:cNvPr id="29" name="TextBox 28"/>
          <p:cNvSpPr txBox="1"/>
          <p:nvPr/>
        </p:nvSpPr>
        <p:spPr>
          <a:xfrm>
            <a:off x="1370636" y="2702174"/>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22" name="TextBox 21"/>
          <p:cNvSpPr txBox="1"/>
          <p:nvPr/>
        </p:nvSpPr>
        <p:spPr>
          <a:xfrm>
            <a:off x="4175552" y="1963510"/>
            <a:ext cx="2236510" cy="923330"/>
          </a:xfrm>
          <a:prstGeom prst="rect">
            <a:avLst/>
          </a:prstGeom>
          <a:noFill/>
        </p:spPr>
        <p:txBody>
          <a:bodyPr wrap="none" rtlCol="0">
            <a:spAutoFit/>
          </a:bodyPr>
          <a:lstStyle/>
          <a:p>
            <a:r>
              <a:rPr lang="vi-VN" dirty="0" smtClean="0">
                <a:solidFill>
                  <a:srgbClr val="00B0F0"/>
                </a:solidFill>
              </a:rPr>
              <a:t>NumberOfStep: </a:t>
            </a:r>
            <a:r>
              <a:rPr lang="vi-VN" dirty="0" smtClean="0"/>
              <a:t>445</a:t>
            </a:r>
          </a:p>
          <a:p>
            <a:r>
              <a:rPr lang="vi-VN" dirty="0" smtClean="0">
                <a:solidFill>
                  <a:srgbClr val="00B050"/>
                </a:solidFill>
              </a:rPr>
              <a:t>Calories: ?</a:t>
            </a:r>
          </a:p>
          <a:p>
            <a:r>
              <a:rPr lang="vi-VN" dirty="0" smtClean="0">
                <a:solidFill>
                  <a:srgbClr val="00B050"/>
                </a:solidFill>
              </a:rPr>
              <a:t>Distance: ?</a:t>
            </a:r>
            <a:endParaRPr lang="vi-VN" dirty="0">
              <a:solidFill>
                <a:srgbClr val="00B050"/>
              </a:solidFill>
            </a:endParaRPr>
          </a:p>
        </p:txBody>
      </p:sp>
      <p:sp>
        <p:nvSpPr>
          <p:cNvPr id="17" name="Rounded Rectangle 16"/>
          <p:cNvSpPr/>
          <p:nvPr/>
        </p:nvSpPr>
        <p:spPr>
          <a:xfrm>
            <a:off x="4249657" y="967460"/>
            <a:ext cx="2335490" cy="904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Not calculated</a:t>
            </a:r>
            <a:endParaRPr lang="vi-VN" dirty="0"/>
          </a:p>
        </p:txBody>
      </p:sp>
    </p:spTree>
    <p:extLst>
      <p:ext uri="{BB962C8B-B14F-4D97-AF65-F5344CB8AC3E}">
        <p14:creationId xmlns:p14="http://schemas.microsoft.com/office/powerpoint/2010/main" val="1573463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Shape 688"/>
          <p:cNvGrpSpPr/>
          <p:nvPr/>
        </p:nvGrpSpPr>
        <p:grpSpPr>
          <a:xfrm>
            <a:off x="644102" y="5339668"/>
            <a:ext cx="2483700" cy="908899"/>
            <a:chOff x="4336150" y="2394850"/>
            <a:chExt cx="1814399" cy="1331686"/>
          </a:xfrm>
        </p:grpSpPr>
        <p:sp>
          <p:nvSpPr>
            <p:cNvPr id="23" name="Shape 689"/>
            <p:cNvSpPr/>
            <p:nvPr/>
          </p:nvSpPr>
          <p:spPr>
            <a:xfrm>
              <a:off x="4336150" y="2708975"/>
              <a:ext cx="1814399" cy="1017561"/>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t>Type</a:t>
              </a:r>
              <a:endParaRPr lang="en" dirty="0">
                <a:solidFill>
                  <a:srgbClr val="00B050"/>
                </a:solidFill>
              </a:endParaRPr>
            </a:p>
            <a:p>
              <a:pPr lvl="0" rtl="0">
                <a:spcBef>
                  <a:spcPts val="0"/>
                </a:spcBef>
                <a:buNone/>
              </a:pPr>
              <a:r>
                <a:rPr lang="en" dirty="0"/>
                <a:t>...</a:t>
              </a:r>
            </a:p>
          </p:txBody>
        </p:sp>
        <p:sp>
          <p:nvSpPr>
            <p:cNvPr id="24" name="Shape 690"/>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MedicalRecordData</a:t>
              </a:r>
              <a:endParaRPr lang="en" b="1" dirty="0"/>
            </a:p>
          </p:txBody>
        </p:sp>
      </p:grpSp>
      <p:grpSp>
        <p:nvGrpSpPr>
          <p:cNvPr id="25" name="Shape 688"/>
          <p:cNvGrpSpPr/>
          <p:nvPr/>
        </p:nvGrpSpPr>
        <p:grpSpPr>
          <a:xfrm>
            <a:off x="819152" y="1573775"/>
            <a:ext cx="2133600" cy="1410959"/>
            <a:chOff x="4342274" y="2394850"/>
            <a:chExt cx="1814399" cy="989424"/>
          </a:xfrm>
        </p:grpSpPr>
        <p:sp>
          <p:nvSpPr>
            <p:cNvPr id="26" name="Shape 689"/>
            <p:cNvSpPr/>
            <p:nvPr/>
          </p:nvSpPr>
          <p:spPr>
            <a:xfrm>
              <a:off x="4342274" y="2708975"/>
              <a:ext cx="1814399" cy="6752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vi-VN" dirty="0" smtClean="0">
                  <a:solidFill>
                    <a:srgbClr val="00B050"/>
                  </a:solidFill>
                </a:rPr>
                <a:t>Calories</a:t>
              </a:r>
            </a:p>
            <a:p>
              <a:pPr lvl="0" rtl="0">
                <a:spcBef>
                  <a:spcPts val="0"/>
                </a:spcBef>
                <a:buNone/>
              </a:pPr>
              <a:r>
                <a:rPr lang="vi-VN" dirty="0" smtClean="0">
                  <a:solidFill>
                    <a:srgbClr val="00B050"/>
                  </a:solidFill>
                </a:rPr>
                <a:t>Distance</a:t>
              </a:r>
            </a:p>
            <a:p>
              <a:pPr lvl="0" rtl="0">
                <a:spcBef>
                  <a:spcPts val="0"/>
                </a:spcBef>
                <a:buNone/>
              </a:pPr>
              <a:r>
                <a:rPr lang="vi-VN" dirty="0" smtClean="0">
                  <a:solidFill>
                    <a:srgbClr val="00B050"/>
                  </a:solidFill>
                </a:rPr>
                <a:t>NumberOfStep</a:t>
              </a:r>
            </a:p>
          </p:txBody>
        </p:sp>
        <p:sp>
          <p:nvSpPr>
            <p:cNvPr id="27" name="Shape 690"/>
            <p:cNvSpPr/>
            <p:nvPr/>
          </p:nvSpPr>
          <p:spPr>
            <a:xfrm>
              <a:off x="4342274"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PropertyRecord</a:t>
              </a:r>
              <a:endParaRPr lang="en" b="1" dirty="0"/>
            </a:p>
          </p:txBody>
        </p:sp>
      </p:grpSp>
      <p:sp>
        <p:nvSpPr>
          <p:cNvPr id="28" name="TextBox 27"/>
          <p:cNvSpPr txBox="1"/>
          <p:nvPr/>
        </p:nvSpPr>
        <p:spPr>
          <a:xfrm>
            <a:off x="1387234" y="4970336"/>
            <a:ext cx="301686"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sp>
        <p:nvSpPr>
          <p:cNvPr id="29" name="TextBox 28"/>
          <p:cNvSpPr txBox="1"/>
          <p:nvPr/>
        </p:nvSpPr>
        <p:spPr>
          <a:xfrm>
            <a:off x="1208378" y="3164762"/>
            <a:ext cx="532518" cy="369332"/>
          </a:xfrm>
          <a:prstGeom prst="rect">
            <a:avLst/>
          </a:prstGeom>
          <a:noFill/>
        </p:spPr>
        <p:txBody>
          <a:bodyPr wrap="none" rtlCol="0">
            <a:spAutoFit/>
          </a:bodyPr>
          <a:lstStyle/>
          <a:p>
            <a:r>
              <a:rPr lang="en-US" dirty="0" smtClean="0">
                <a:solidFill>
                  <a:srgbClr val="FF0000"/>
                </a:solidFill>
              </a:rPr>
              <a:t>1..*</a:t>
            </a:r>
            <a:endParaRPr lang="vi-VN" dirty="0">
              <a:solidFill>
                <a:srgbClr val="FF0000"/>
              </a:solidFill>
            </a:endParaRPr>
          </a:p>
        </p:txBody>
      </p:sp>
      <p:cxnSp>
        <p:nvCxnSpPr>
          <p:cNvPr id="30" name="Straight Connector 29"/>
          <p:cNvCxnSpPr>
            <a:stCxn id="26" idx="2"/>
            <a:endCxn id="24" idx="0"/>
          </p:cNvCxnSpPr>
          <p:nvPr/>
        </p:nvCxnSpPr>
        <p:spPr>
          <a:xfrm>
            <a:off x="1885952" y="2984734"/>
            <a:ext cx="0" cy="2354934"/>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2286000" y="2279256"/>
            <a:ext cx="1136650" cy="38774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0" name="Rectangle 39"/>
          <p:cNvSpPr/>
          <p:nvPr/>
        </p:nvSpPr>
        <p:spPr>
          <a:xfrm>
            <a:off x="3422650" y="2463418"/>
            <a:ext cx="5569800" cy="1323439"/>
          </a:xfrm>
          <a:prstGeom prst="rect">
            <a:avLst/>
          </a:prstGeom>
        </p:spPr>
        <p:txBody>
          <a:bodyPr wrap="square">
            <a:spAutoFit/>
          </a:bodyPr>
          <a:lstStyle/>
          <a:p>
            <a:r>
              <a:rPr lang="vi-VN" sz="1600" dirty="0" smtClean="0"/>
              <a:t>Distance: z </a:t>
            </a:r>
            <a:r>
              <a:rPr lang="vi-VN" sz="1600" dirty="0"/>
              <a:t>* x * 0.414 / 100000</a:t>
            </a:r>
          </a:p>
          <a:p>
            <a:r>
              <a:rPr lang="vi-VN" sz="1600" dirty="0" smtClean="0"/>
              <a:t>Calories: y </a:t>
            </a:r>
            <a:r>
              <a:rPr lang="vi-VN" sz="1600" dirty="0"/>
              <a:t>/ 0.4536 * 0.53 * 1.609 * z * x * 0.414 / 100000</a:t>
            </a:r>
          </a:p>
          <a:p>
            <a:r>
              <a:rPr lang="vi-VN" sz="1600" dirty="0" smtClean="0"/>
              <a:t>Z: NumberOfStep</a:t>
            </a:r>
            <a:endParaRPr lang="vi-VN" sz="1600" dirty="0"/>
          </a:p>
          <a:p>
            <a:r>
              <a:rPr lang="vi-VN" sz="1600" dirty="0" smtClean="0"/>
              <a:t>X: Height</a:t>
            </a:r>
            <a:endParaRPr lang="vi-VN" sz="1600" dirty="0"/>
          </a:p>
          <a:p>
            <a:r>
              <a:rPr lang="vi-VN" sz="1600" dirty="0" smtClean="0"/>
              <a:t>Y: Weight</a:t>
            </a:r>
            <a:endParaRPr lang="vi-VN" sz="1600" dirty="0"/>
          </a:p>
        </p:txBody>
      </p:sp>
      <p:cxnSp>
        <p:nvCxnSpPr>
          <p:cNvPr id="47" name="Straight Arrow Connector 46"/>
          <p:cNvCxnSpPr>
            <a:endCxn id="40" idx="1"/>
          </p:cNvCxnSpPr>
          <p:nvPr/>
        </p:nvCxnSpPr>
        <p:spPr>
          <a:xfrm>
            <a:off x="2647950" y="2984734"/>
            <a:ext cx="774700" cy="14040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 name="Rounded Rectangle 18"/>
          <p:cNvSpPr/>
          <p:nvPr/>
        </p:nvSpPr>
        <p:spPr>
          <a:xfrm>
            <a:off x="4249657" y="967460"/>
            <a:ext cx="2335490" cy="904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Calculated</a:t>
            </a:r>
            <a:endParaRPr lang="vi-VN" dirty="0"/>
          </a:p>
        </p:txBody>
      </p:sp>
    </p:spTree>
    <p:extLst>
      <p:ext uri="{BB962C8B-B14F-4D97-AF65-F5344CB8AC3E}">
        <p14:creationId xmlns:p14="http://schemas.microsoft.com/office/powerpoint/2010/main" val="567174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report-ppt-template-060</Template>
  <TotalTime>625</TotalTime>
  <Words>1051</Words>
  <Application>Microsoft Office PowerPoint</Application>
  <PresentationFormat>On-screen Show (4:3)</PresentationFormat>
  <Paragraphs>98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QUYHKSE61160</dc:creator>
  <cp:lastModifiedBy>QUYHKSE61160</cp:lastModifiedBy>
  <cp:revision>143</cp:revision>
  <dcterms:created xsi:type="dcterms:W3CDTF">2006-08-16T00:00:00Z</dcterms:created>
  <dcterms:modified xsi:type="dcterms:W3CDTF">2015-12-10T02:23:44Z</dcterms:modified>
</cp:coreProperties>
</file>