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 id="2147483733" r:id="rId2"/>
  </p:sldMasterIdLst>
  <p:notesMasterIdLst>
    <p:notesMasterId r:id="rId61"/>
  </p:notesMasterIdLst>
  <p:sldIdLst>
    <p:sldId id="611" r:id="rId3"/>
    <p:sldId id="612" r:id="rId4"/>
    <p:sldId id="613" r:id="rId5"/>
    <p:sldId id="614" r:id="rId6"/>
    <p:sldId id="615" r:id="rId7"/>
    <p:sldId id="616" r:id="rId8"/>
    <p:sldId id="617" r:id="rId9"/>
    <p:sldId id="618" r:id="rId10"/>
    <p:sldId id="619" r:id="rId11"/>
    <p:sldId id="620" r:id="rId12"/>
    <p:sldId id="621" r:id="rId13"/>
    <p:sldId id="622" r:id="rId14"/>
    <p:sldId id="623" r:id="rId15"/>
    <p:sldId id="624" r:id="rId16"/>
    <p:sldId id="703" r:id="rId17"/>
    <p:sldId id="626" r:id="rId18"/>
    <p:sldId id="627" r:id="rId19"/>
    <p:sldId id="628" r:id="rId20"/>
    <p:sldId id="629" r:id="rId21"/>
    <p:sldId id="630" r:id="rId22"/>
    <p:sldId id="631" r:id="rId23"/>
    <p:sldId id="632" r:id="rId24"/>
    <p:sldId id="634" r:id="rId25"/>
    <p:sldId id="635" r:id="rId26"/>
    <p:sldId id="636" r:id="rId27"/>
    <p:sldId id="637" r:id="rId28"/>
    <p:sldId id="638" r:id="rId29"/>
    <p:sldId id="639" r:id="rId30"/>
    <p:sldId id="671" r:id="rId31"/>
    <p:sldId id="704" r:id="rId32"/>
    <p:sldId id="672" r:id="rId33"/>
    <p:sldId id="673" r:id="rId34"/>
    <p:sldId id="674" r:id="rId35"/>
    <p:sldId id="675" r:id="rId36"/>
    <p:sldId id="676" r:id="rId37"/>
    <p:sldId id="677" r:id="rId38"/>
    <p:sldId id="678" r:id="rId39"/>
    <p:sldId id="679" r:id="rId40"/>
    <p:sldId id="680" r:id="rId41"/>
    <p:sldId id="681" r:id="rId42"/>
    <p:sldId id="682" r:id="rId43"/>
    <p:sldId id="683" r:id="rId44"/>
    <p:sldId id="684" r:id="rId45"/>
    <p:sldId id="685" r:id="rId46"/>
    <p:sldId id="686" r:id="rId47"/>
    <p:sldId id="687" r:id="rId48"/>
    <p:sldId id="688" r:id="rId49"/>
    <p:sldId id="689" r:id="rId50"/>
    <p:sldId id="690" r:id="rId51"/>
    <p:sldId id="691" r:id="rId52"/>
    <p:sldId id="692" r:id="rId53"/>
    <p:sldId id="698" r:id="rId54"/>
    <p:sldId id="693" r:id="rId55"/>
    <p:sldId id="694" r:id="rId56"/>
    <p:sldId id="695" r:id="rId57"/>
    <p:sldId id="696" r:id="rId58"/>
    <p:sldId id="697" r:id="rId59"/>
    <p:sldId id="705" r:id="rId6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70247" autoAdjust="0"/>
  </p:normalViewPr>
  <p:slideViewPr>
    <p:cSldViewPr>
      <p:cViewPr varScale="1">
        <p:scale>
          <a:sx n="65" d="100"/>
          <a:sy n="65" d="100"/>
        </p:scale>
        <p:origin x="1746" y="60"/>
      </p:cViewPr>
      <p:guideLst>
        <p:guide orient="horz" pos="2160"/>
        <p:guide pos="2880"/>
      </p:guideLst>
    </p:cSldViewPr>
  </p:slideViewPr>
  <p:outlineViewPr>
    <p:cViewPr>
      <p:scale>
        <a:sx n="33" d="100"/>
        <a:sy n="33" d="100"/>
      </p:scale>
      <p:origin x="0" y="1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070593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US" dirty="0" err="1" smtClean="0"/>
              <a:t>Kính</a:t>
            </a:r>
            <a:r>
              <a:rPr lang="en-US" baseline="0" dirty="0" smtClean="0"/>
              <a:t> </a:t>
            </a:r>
            <a:r>
              <a:rPr lang="en-US" baseline="0" dirty="0" err="1" smtClean="0"/>
              <a:t>thưa</a:t>
            </a:r>
            <a:r>
              <a:rPr lang="en-US" baseline="0" dirty="0" smtClean="0"/>
              <a:t> </a:t>
            </a:r>
            <a:r>
              <a:rPr lang="en-US" baseline="0" dirty="0" err="1" smtClean="0"/>
              <a:t>quý</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en-US" baseline="0" dirty="0" smtClean="0"/>
              <a:t> di </a:t>
            </a:r>
            <a:r>
              <a:rPr lang="en-US" baseline="0" dirty="0" err="1" smtClean="0"/>
              <a:t>động</a:t>
            </a:r>
            <a:r>
              <a:rPr lang="en-US" baseline="0" dirty="0" smtClean="0"/>
              <a:t> </a:t>
            </a:r>
            <a:r>
              <a:rPr lang="en-US" baseline="0" dirty="0" err="1" smtClean="0"/>
              <a:t>nhằm</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bệnh</a:t>
            </a:r>
            <a:r>
              <a:rPr lang="en-US" baseline="0" dirty="0" smtClean="0"/>
              <a:t>.</a:t>
            </a:r>
          </a:p>
          <a:p>
            <a:pPr lvl="0" rtl="0">
              <a:lnSpc>
                <a:spcPct val="115000"/>
              </a:lnSpc>
              <a:spcBef>
                <a:spcPts val="0"/>
              </a:spcBef>
              <a:buClr>
                <a:schemeClr val="dk1"/>
              </a:buClr>
              <a:buSzPct val="100000"/>
              <a:buFont typeface="Arial"/>
              <a:buNone/>
            </a:pPr>
            <a:r>
              <a:rPr lang="en-US" dirty="0" err="1" smtClean="0"/>
              <a:t>Đầu</a:t>
            </a:r>
            <a:r>
              <a:rPr lang="en-US" baseline="0" dirty="0" smtClean="0"/>
              <a:t> </a:t>
            </a:r>
            <a:r>
              <a:rPr lang="en-US" baseline="0" dirty="0" err="1" smtClean="0"/>
              <a:t>tiên</a:t>
            </a:r>
            <a:r>
              <a:rPr lang="en-US" baseline="0" dirty="0" smtClean="0"/>
              <a:t>, </a:t>
            </a:r>
            <a:r>
              <a:rPr lang="en-US" dirty="0" err="1" smtClean="0"/>
              <a:t>tôi</a:t>
            </a:r>
            <a:r>
              <a:rPr lang="en-US" baseline="0" dirty="0" smtClean="0"/>
              <a:t> </a:t>
            </a:r>
            <a:r>
              <a:rPr lang="vi-VN" dirty="0" smtClean="0"/>
              <a:t>xin giới</a:t>
            </a:r>
            <a:r>
              <a:rPr lang="vi-VN" baseline="0" dirty="0" smtClean="0"/>
              <a:t> thiệu về tiến trình chạy ngầm của ứng dụng</a:t>
            </a:r>
            <a:r>
              <a:rPr lang="en-US" baseline="0" dirty="0" smtClean="0"/>
              <a:t> </a:t>
            </a:r>
            <a:r>
              <a:rPr lang="en-US" baseline="0" dirty="0" err="1" smtClean="0"/>
              <a:t>trên</a:t>
            </a:r>
            <a:r>
              <a:rPr lang="en-US" baseline="0" dirty="0" smtClean="0"/>
              <a:t> </a:t>
            </a:r>
            <a:r>
              <a:rPr lang="en-US" baseline="0" dirty="0" err="1" smtClean="0"/>
              <a:t>điện</a:t>
            </a:r>
            <a:r>
              <a:rPr lang="en-US" baseline="0" dirty="0" smtClean="0"/>
              <a:t> </a:t>
            </a:r>
            <a:r>
              <a:rPr lang="en-US" baseline="0" dirty="0" err="1" smtClean="0"/>
              <a:t>thoại</a:t>
            </a:r>
            <a:r>
              <a:rPr lang="vi-VN" baseline="0" dirty="0" smtClean="0"/>
              <a:t>, được gọi là scheduler.</a:t>
            </a:r>
            <a:endParaRPr lang="vi-VN" dirty="0" smtClean="0"/>
          </a:p>
          <a:p>
            <a:pPr marL="0" indent="0">
              <a:buFontTx/>
              <a:buNone/>
            </a:pPr>
            <a:r>
              <a:rPr lang="en-US" dirty="0" smtClean="0"/>
              <a:t>Scheduler </a:t>
            </a:r>
            <a:r>
              <a:rPr lang="en-US" baseline="0"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sau</a:t>
            </a:r>
            <a:r>
              <a:rPr lang="en-US" baseline="0" dirty="0" smtClean="0"/>
              <a:t> </a:t>
            </a:r>
          </a:p>
        </p:txBody>
      </p:sp>
    </p:spTree>
    <p:extLst>
      <p:ext uri="{BB962C8B-B14F-4D97-AF65-F5344CB8AC3E}">
        <p14:creationId xmlns:p14="http://schemas.microsoft.com/office/powerpoint/2010/main" val="76524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137847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3784024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3888478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1913057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smtClean="0"/>
          </a:p>
          <a:p>
            <a:pPr marL="457200" lvl="0" indent="-228600">
              <a:spcBef>
                <a:spcPts val="0"/>
              </a:spcBef>
              <a:buChar char="-"/>
            </a:pPr>
            <a:endParaRPr lang="en" dirty="0"/>
          </a:p>
        </p:txBody>
      </p:sp>
    </p:spTree>
    <p:extLst>
      <p:ext uri="{BB962C8B-B14F-4D97-AF65-F5344CB8AC3E}">
        <p14:creationId xmlns:p14="http://schemas.microsoft.com/office/powerpoint/2010/main" val="1403646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Sau đó</a:t>
            </a:r>
            <a:r>
              <a:rPr lang="en" baseline="0" dirty="0" smtClean="0"/>
              <a:t> hệ thống sẽ gửi notify về ứng dụng điện thoại di động</a:t>
            </a:r>
            <a:endParaRPr lang="en" dirty="0"/>
          </a:p>
        </p:txBody>
      </p:sp>
    </p:spTree>
    <p:extLst>
      <p:ext uri="{BB962C8B-B14F-4D97-AF65-F5344CB8AC3E}">
        <p14:creationId xmlns:p14="http://schemas.microsoft.com/office/powerpoint/2010/main" val="356333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Sau đó</a:t>
            </a:r>
            <a:r>
              <a:rPr lang="en" baseline="0" dirty="0" smtClean="0"/>
              <a:t> hệ thống sẽ gửi notify về ứng dụng điện thoại di động</a:t>
            </a:r>
            <a:endParaRPr lang="en" dirty="0" smtClean="0"/>
          </a:p>
          <a:p>
            <a:pPr marL="228600" lvl="0" indent="0">
              <a:spcBef>
                <a:spcPts val="0"/>
              </a:spcBef>
              <a:buNone/>
            </a:pPr>
            <a:r>
              <a:rPr lang="en" dirty="0" smtClean="0"/>
              <a:t>Đồng</a:t>
            </a:r>
            <a:r>
              <a:rPr lang="en" baseline="0" dirty="0" smtClean="0"/>
              <a:t> thời, scheduler sẽ gửi lệnh cập nhật trạng thái của notify sang trạng thái “đã được đọc” lên hệ thống</a:t>
            </a:r>
            <a:endParaRPr lang="en" dirty="0"/>
          </a:p>
        </p:txBody>
      </p:sp>
    </p:spTree>
    <p:extLst>
      <p:ext uri="{BB962C8B-B14F-4D97-AF65-F5344CB8AC3E}">
        <p14:creationId xmlns:p14="http://schemas.microsoft.com/office/powerpoint/2010/main" val="3335761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a:p>
        </p:txBody>
      </p:sp>
    </p:spTree>
    <p:extLst>
      <p:ext uri="{BB962C8B-B14F-4D97-AF65-F5344CB8AC3E}">
        <p14:creationId xmlns:p14="http://schemas.microsoft.com/office/powerpoint/2010/main" val="158031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3216985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207294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Cứ</a:t>
            </a:r>
            <a:r>
              <a:rPr lang="en-US" baseline="0" dirty="0" smtClean="0"/>
              <a:t> </a:t>
            </a:r>
            <a:r>
              <a:rPr lang="en-US" baseline="0" dirty="0" err="1" smtClean="0"/>
              <a:t>mỗi</a:t>
            </a:r>
            <a:r>
              <a:rPr lang="en-US" baseline="0" dirty="0" smtClean="0"/>
              <a:t> </a:t>
            </a:r>
            <a:r>
              <a:rPr lang="en-US" baseline="0" dirty="0" err="1" smtClean="0"/>
              <a:t>phút</a:t>
            </a:r>
            <a:r>
              <a:rPr lang="en-US" baseline="0" dirty="0" smtClean="0"/>
              <a:t>, scheduler </a:t>
            </a:r>
            <a:r>
              <a:rPr lang="en-US" baseline="0" dirty="0" err="1" smtClean="0"/>
              <a:t>sẽ</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vụ</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pPr lvl="0" rtl="0">
              <a:lnSpc>
                <a:spcPct val="115000"/>
              </a:lnSpc>
              <a:spcBef>
                <a:spcPts val="0"/>
              </a:spcBef>
              <a:buClr>
                <a:schemeClr val="dk1"/>
              </a:buClr>
              <a:buSzPct val="100000"/>
              <a:buFont typeface="Arial"/>
              <a:buNone/>
            </a:pPr>
            <a:r>
              <a:rPr lang="en-US" dirty="0" smtClean="0"/>
              <a:t>- </a:t>
            </a:r>
            <a:r>
              <a:rPr lang="en-US" dirty="0" err="1" smtClean="0"/>
              <a:t>Lấy</a:t>
            </a:r>
            <a:r>
              <a:rPr lang="en-US" dirty="0" smtClean="0"/>
              <a:t> </a:t>
            </a:r>
            <a:r>
              <a:rPr lang="en-US"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p>
          <a:p>
            <a:pPr lvl="0" rtl="0">
              <a:lnSpc>
                <a:spcPct val="115000"/>
              </a:lnSpc>
              <a:spcBef>
                <a:spcPts val="0"/>
              </a:spcBef>
              <a:buClr>
                <a:schemeClr val="dk1"/>
              </a:buClr>
              <a:buSzPct val="100000"/>
              <a:buFont typeface="Arial"/>
              <a:buNone/>
            </a:pPr>
            <a:endParaRPr lang="en-US" dirty="0" smtClean="0"/>
          </a:p>
          <a:p>
            <a:pPr lvl="0" rtl="0">
              <a:lnSpc>
                <a:spcPct val="115000"/>
              </a:lnSpc>
              <a:spcBef>
                <a:spcPts val="0"/>
              </a:spcBef>
              <a:buClr>
                <a:schemeClr val="dk1"/>
              </a:buClr>
              <a:buSzPct val="100000"/>
              <a:buFont typeface="Arial"/>
              <a:buNone/>
            </a:pPr>
            <a:r>
              <a:rPr lang="en-US" dirty="0" err="1" smtClean="0"/>
              <a:t>Hàng</a:t>
            </a:r>
            <a:r>
              <a:rPr lang="en-US" baseline="0" dirty="0" smtClean="0"/>
              <a:t> </a:t>
            </a:r>
            <a:r>
              <a:rPr lang="en-US" baseline="0" dirty="0" err="1" smtClean="0"/>
              <a:t>ngày</a:t>
            </a:r>
            <a:r>
              <a:rPr lang="en-US" baseline="0" dirty="0" smtClean="0"/>
              <a:t> </a:t>
            </a:r>
            <a:r>
              <a:rPr lang="en-US" baseline="0" dirty="0" err="1" smtClean="0"/>
              <a:t>vào</a:t>
            </a:r>
            <a:r>
              <a:rPr lang="en-US" baseline="0" dirty="0" smtClean="0"/>
              <a:t> </a:t>
            </a:r>
            <a:r>
              <a:rPr lang="en-US" baseline="0" dirty="0" err="1" smtClean="0"/>
              <a:t>lúc</a:t>
            </a:r>
            <a:r>
              <a:rPr lang="en-US" baseline="0" dirty="0" smtClean="0"/>
              <a:t> 10h </a:t>
            </a:r>
            <a:r>
              <a:rPr lang="en-US" baseline="0" dirty="0" err="1" smtClean="0"/>
              <a:t>đêm</a:t>
            </a:r>
            <a:r>
              <a:rPr lang="en-US" baseline="0" dirty="0" smtClean="0"/>
              <a:t>, scheduler </a:t>
            </a:r>
            <a:r>
              <a:rPr lang="en-US" baseline="0" dirty="0" err="1" smtClean="0"/>
              <a:t>sẽ</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Tree>
    <p:extLst>
      <p:ext uri="{BB962C8B-B14F-4D97-AF65-F5344CB8AC3E}">
        <p14:creationId xmlns:p14="http://schemas.microsoft.com/office/powerpoint/2010/main" val="299629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1245857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r>
              <a:rPr lang="en" dirty="0" smtClean="0"/>
              <a:t>---------------------------------------------------</a:t>
            </a:r>
          </a:p>
          <a:p>
            <a:pPr marL="228600" lvl="0" indent="0">
              <a:spcBef>
                <a:spcPts val="0"/>
              </a:spcBef>
              <a:buNone/>
            </a:pPr>
            <a:r>
              <a:rPr lang="en" dirty="0" smtClean="0"/>
              <a:t>Nếu</a:t>
            </a:r>
            <a:r>
              <a:rPr lang="en" baseline="0" dirty="0" smtClean="0"/>
              <a:t> là thông báo về đơn thuốc mới, scheduler sẽ thực hiện tiếp tác vụ xử lý đơn thuốc mới từ hệ thống.</a:t>
            </a:r>
            <a:endParaRPr lang="en" dirty="0"/>
          </a:p>
        </p:txBody>
      </p:sp>
    </p:spTree>
    <p:extLst>
      <p:ext uri="{BB962C8B-B14F-4D97-AF65-F5344CB8AC3E}">
        <p14:creationId xmlns:p14="http://schemas.microsoft.com/office/powerpoint/2010/main" val="4133147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Khi nhận</a:t>
            </a:r>
            <a:r>
              <a:rPr lang="en" baseline="0" dirty="0" smtClean="0"/>
              <a:t> được thực thể notify, scheduler sẽ phân tích xem, thông báo này là thông báo là thông báo về đơn thuốc mới, thông báo về việc bệnh nhân không hoàn thành tập luyện theo đơn thuốc của bác sĩ hay là thông báo về việc bệnh nhân luyện tập quá mức theo đơn thuốc của bác sĩ.</a:t>
            </a:r>
            <a:endParaRPr lang="en" dirty="0" smtClean="0"/>
          </a:p>
          <a:p>
            <a:pPr marL="228600" lvl="0" indent="0">
              <a:spcBef>
                <a:spcPts val="0"/>
              </a:spcBef>
              <a:buNone/>
            </a:pPr>
            <a:r>
              <a:rPr lang="en" dirty="0" smtClean="0"/>
              <a:t>---------------------------------------------------</a:t>
            </a:r>
          </a:p>
          <a:p>
            <a:pPr marL="228600" lvl="0" indent="0">
              <a:spcBef>
                <a:spcPts val="0"/>
              </a:spcBef>
              <a:buNone/>
            </a:pPr>
            <a:r>
              <a:rPr lang="en" dirty="0" smtClean="0"/>
              <a:t>Nếu</a:t>
            </a:r>
            <a:r>
              <a:rPr lang="en" baseline="0" dirty="0" smtClean="0"/>
              <a:t> là thông báo về kết quả luyện tập của bệnh nhân, scheduler sẽ thực hiện tiếp tác vụ thông báo đến bệnh nhân.</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2409103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err="1" smtClean="0"/>
              <a:t>Để</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phép</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đơn</a:t>
            </a:r>
            <a:r>
              <a:rPr lang="en-US" baseline="0" dirty="0" smtClean="0"/>
              <a:t> </a:t>
            </a:r>
            <a:r>
              <a:rPr lang="en-US" baseline="0" dirty="0" err="1" smtClean="0"/>
              <a:t>thuốc</a:t>
            </a:r>
            <a:r>
              <a:rPr lang="en-US" baseline="0" dirty="0" smtClean="0"/>
              <a:t> </a:t>
            </a:r>
            <a:r>
              <a:rPr lang="en-US" baseline="0" dirty="0" err="1" smtClean="0"/>
              <a:t>mới</a:t>
            </a:r>
            <a:r>
              <a:rPr lang="en-US" baseline="0" dirty="0" smtClean="0"/>
              <a:t> </a:t>
            </a:r>
            <a:r>
              <a:rPr lang="en-US" baseline="0" dirty="0" err="1" smtClean="0"/>
              <a:t>khi</a:t>
            </a:r>
            <a:r>
              <a:rPr lang="en-US" baseline="0" dirty="0" smtClean="0"/>
              <a:t> </a:t>
            </a:r>
            <a:r>
              <a:rPr lang="en-US" baseline="0" dirty="0" err="1" smtClean="0"/>
              <a:t>có</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a:t>
            </a:r>
            <a:endParaRPr dirty="0"/>
          </a:p>
        </p:txBody>
      </p:sp>
    </p:spTree>
    <p:extLst>
      <p:ext uri="{BB962C8B-B14F-4D97-AF65-F5344CB8AC3E}">
        <p14:creationId xmlns:p14="http://schemas.microsoft.com/office/powerpoint/2010/main" val="3938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469296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p:txBody>
      </p:sp>
    </p:spTree>
    <p:extLst>
      <p:ext uri="{BB962C8B-B14F-4D97-AF65-F5344CB8AC3E}">
        <p14:creationId xmlns:p14="http://schemas.microsoft.com/office/powerpoint/2010/main" val="3280502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a:t>
            </a:r>
            <a:endParaRPr lang="en" dirty="0" smtClean="0"/>
          </a:p>
          <a:p>
            <a:pPr marL="228600" lvl="0" indent="0">
              <a:spcBef>
                <a:spcPts val="0"/>
              </a:spcBef>
              <a:buNone/>
            </a:pP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3876494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p:txBody>
      </p:sp>
    </p:spTree>
    <p:extLst>
      <p:ext uri="{BB962C8B-B14F-4D97-AF65-F5344CB8AC3E}">
        <p14:creationId xmlns:p14="http://schemas.microsoft.com/office/powerpoint/2010/main" val="797727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marR="0" lvl="0" indent="0" algn="l" defTabSz="914400" rtl="0" eaLnBrk="1" fontAlgn="auto" latinLnBrk="0" hangingPunct="1">
              <a:lnSpc>
                <a:spcPct val="100000"/>
              </a:lnSpc>
              <a:spcBef>
                <a:spcPts val="0"/>
              </a:spcBef>
              <a:spcAft>
                <a:spcPts val="0"/>
              </a:spcAft>
              <a:buClrTx/>
              <a:buSzTx/>
              <a:buFontTx/>
              <a:buNone/>
              <a:tabLst/>
              <a:defRPr/>
            </a:pPr>
            <a:r>
              <a:rPr lang="en" dirty="0" smtClean="0"/>
              <a:t>Đầ</a:t>
            </a:r>
            <a:r>
              <a:rPr lang="en" baseline="0" dirty="0" smtClean="0"/>
              <a:t>u tiên, ứng dụng trên điện thoại di động sẽ kích hoạt scheduler gửi yêu cầu lấy đơn thuốc mới đến hệ thống. Hệ thống sẽ truy vấn thực thể Treatment và trả về thực thể treatment tương ứng. Sau đó hệ thống sẽ trả về cho scheduler thực thể treatment này.</a:t>
            </a:r>
            <a:endParaRPr lang="en" dirty="0" smtClean="0"/>
          </a:p>
          <a:p>
            <a:pPr marL="228600" lvl="0" indent="0">
              <a:spcBef>
                <a:spcPts val="0"/>
              </a:spcBef>
              <a:buNone/>
            </a:pPr>
            <a:endParaRPr lang="en" dirty="0"/>
          </a:p>
        </p:txBody>
      </p:sp>
    </p:spTree>
    <p:extLst>
      <p:ext uri="{BB962C8B-B14F-4D97-AF65-F5344CB8AC3E}">
        <p14:creationId xmlns:p14="http://schemas.microsoft.com/office/powerpoint/2010/main" val="162149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endParaRPr lang="en" dirty="0"/>
          </a:p>
        </p:txBody>
      </p:sp>
    </p:spTree>
    <p:extLst>
      <p:ext uri="{BB962C8B-B14F-4D97-AF65-F5344CB8AC3E}">
        <p14:creationId xmlns:p14="http://schemas.microsoft.com/office/powerpoint/2010/main" val="219545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từ</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a:p>
        </p:txBody>
      </p:sp>
    </p:spTree>
    <p:extLst>
      <p:ext uri="{BB962C8B-B14F-4D97-AF65-F5344CB8AC3E}">
        <p14:creationId xmlns:p14="http://schemas.microsoft.com/office/powerpoint/2010/main" val="2629313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2028780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4261837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2730885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297568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1051316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704752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Thực</a:t>
            </a:r>
            <a:r>
              <a:rPr lang="en" baseline="0" dirty="0" smtClean="0"/>
              <a:t> thể Treatmen mà ứng dụng nhận được bao gồm các thông tin chính sau:</a:t>
            </a:r>
          </a:p>
          <a:p>
            <a:pPr marL="171450" indent="-171450" rtl="0">
              <a:spcBef>
                <a:spcPts val="0"/>
              </a:spcBef>
              <a:buFontTx/>
              <a:buChar char="-"/>
            </a:pPr>
            <a:r>
              <a:rPr lang="en" baseline="0" dirty="0" smtClean="0"/>
              <a:t>Ngày bắt đầu đơn thuốc (ngày mà bệnh nhân khám bệnh)</a:t>
            </a:r>
          </a:p>
          <a:p>
            <a:pPr marL="171450" indent="-171450" rtl="0">
              <a:spcBef>
                <a:spcPts val="0"/>
              </a:spcBef>
              <a:buFontTx/>
              <a:buChar char="-"/>
            </a:pPr>
            <a:r>
              <a:rPr lang="en" baseline="0" dirty="0" smtClean="0"/>
              <a:t>Ngày kết thúc đơn thuốc</a:t>
            </a:r>
          </a:p>
          <a:p>
            <a:pPr marL="171450" indent="-171450" rtl="0">
              <a:spcBef>
                <a:spcPts val="0"/>
              </a:spcBef>
              <a:buFontTx/>
              <a:buChar char="-"/>
            </a:pPr>
            <a:r>
              <a:rPr lang="en-US" baseline="0" dirty="0" smtClean="0"/>
              <a:t>T</a:t>
            </a:r>
            <a:r>
              <a:rPr lang="en" baseline="0" dirty="0" smtClean="0"/>
              <a:t>hông tin của bệnh nhân</a:t>
            </a:r>
          </a:p>
          <a:p>
            <a:pPr marL="171450" indent="-171450" rtl="0">
              <a:spcBef>
                <a:spcPts val="0"/>
              </a:spcBef>
              <a:buFontTx/>
              <a:buChar char="-"/>
            </a:pPr>
            <a:r>
              <a:rPr lang="en-US" baseline="0" dirty="0" smtClean="0"/>
              <a:t>T</a:t>
            </a:r>
            <a:r>
              <a:rPr lang="en" baseline="0" dirty="0" smtClean="0"/>
              <a:t>hông tin về bệnh mà bệnh nhân mắc phải</a:t>
            </a:r>
          </a:p>
          <a:p>
            <a:pPr marL="171450" indent="-171450" rtl="0">
              <a:spcBef>
                <a:spcPts val="0"/>
              </a:spcBef>
              <a:buFontTx/>
              <a:buChar char="-"/>
            </a:pPr>
            <a:r>
              <a:rPr lang="en" baseline="0" dirty="0" smtClean="0"/>
              <a:t>Thông tin về thức ăn, bệnh nhân phải ăn theo đơn thuốc.</a:t>
            </a:r>
          </a:p>
          <a:p>
            <a:pPr marL="171450" indent="-171450" rtl="0">
              <a:spcBef>
                <a:spcPts val="0"/>
              </a:spcBef>
              <a:buFontTx/>
              <a:buChar char="-"/>
            </a:pPr>
            <a:r>
              <a:rPr lang="en" baseline="0" dirty="0" smtClean="0"/>
              <a:t>Thông tin về thuốc bệnh nhân phải uống theo đơn thuốc</a:t>
            </a:r>
          </a:p>
          <a:p>
            <a:pPr marL="171450" indent="-171450" rtl="0">
              <a:spcBef>
                <a:spcPts val="0"/>
              </a:spcBef>
              <a:buFontTx/>
              <a:buChar char="-"/>
            </a:pPr>
            <a:r>
              <a:rPr lang="en" baseline="0" dirty="0" smtClean="0"/>
              <a:t>Thông tin về bài tập bệnh nhân phải luyện tập theo đơn thuốc.</a:t>
            </a:r>
            <a:endParaRPr lang="en" dirty="0"/>
          </a:p>
        </p:txBody>
      </p:sp>
    </p:spTree>
    <p:extLst>
      <p:ext uri="{BB962C8B-B14F-4D97-AF65-F5344CB8AC3E}">
        <p14:creationId xmlns:p14="http://schemas.microsoft.com/office/powerpoint/2010/main" val="3056761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Tôi</a:t>
            </a:r>
            <a:r>
              <a:rPr lang="en" baseline="0" dirty="0" smtClean="0"/>
              <a:t> xin tiếp tục trình bày giải thuật xử lý đơn thuốc để chuẩn bị cho tác vụ nhắc nhở bệnh nhân dùng thuốc, thức ăn và luyện tập.</a:t>
            </a:r>
            <a:endParaRPr lang="en" dirty="0"/>
          </a:p>
        </p:txBody>
      </p:sp>
    </p:spTree>
    <p:extLst>
      <p:ext uri="{BB962C8B-B14F-4D97-AF65-F5344CB8AC3E}">
        <p14:creationId xmlns:p14="http://schemas.microsoft.com/office/powerpoint/2010/main" val="325458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663271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3624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Lấy</a:t>
            </a:r>
            <a:r>
              <a:rPr lang="en-US" dirty="0" smtClean="0"/>
              <a:t> </a:t>
            </a:r>
            <a:r>
              <a:rPr lang="en-US"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vòng</a:t>
            </a:r>
            <a:r>
              <a:rPr lang="en-US" baseline="0" dirty="0" smtClean="0"/>
              <a:t> </a:t>
            </a:r>
            <a:r>
              <a:rPr lang="en-US" baseline="0" dirty="0" err="1" smtClean="0"/>
              <a:t>đeo</a:t>
            </a:r>
            <a:r>
              <a:rPr lang="en-US" baseline="0" dirty="0" smtClean="0"/>
              <a:t> </a:t>
            </a:r>
            <a:r>
              <a:rPr lang="en-US" baseline="0" dirty="0" err="1" smtClean="0"/>
              <a:t>tay</a:t>
            </a:r>
            <a:endParaRPr lang="en-US" dirty="0" smtClean="0"/>
          </a:p>
          <a:p>
            <a:endParaRPr lang="en-US" dirty="0"/>
          </a:p>
        </p:txBody>
      </p:sp>
    </p:spTree>
    <p:extLst>
      <p:ext uri="{BB962C8B-B14F-4D97-AF65-F5344CB8AC3E}">
        <p14:creationId xmlns:p14="http://schemas.microsoft.com/office/powerpoint/2010/main" val="17382850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55114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815114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34824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039448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733984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75316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3607753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421181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Nhóm chúng tôi xin trình bày các nội dung </a:t>
            </a:r>
            <a:r>
              <a:rPr lang="en" dirty="0" smtClean="0"/>
              <a:t>sau.</a:t>
            </a:r>
            <a:endParaRPr lang="en" dirty="0"/>
          </a:p>
        </p:txBody>
      </p:sp>
    </p:spTree>
    <p:extLst>
      <p:ext uri="{BB962C8B-B14F-4D97-AF65-F5344CB8AC3E}">
        <p14:creationId xmlns:p14="http://schemas.microsoft.com/office/powerpoint/2010/main" val="4791394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9330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baseline="0" dirty="0" err="1" smtClean="0"/>
              <a:t>Nhắc</a:t>
            </a:r>
            <a:r>
              <a:rPr lang="en-US" baseline="0" dirty="0" smtClean="0"/>
              <a:t> </a:t>
            </a:r>
            <a:r>
              <a:rPr lang="en-US" baseline="0" dirty="0" err="1" smtClean="0"/>
              <a:t>nhở</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uống</a:t>
            </a:r>
            <a:r>
              <a:rPr lang="en-US" baseline="0" dirty="0" smtClean="0"/>
              <a:t> </a:t>
            </a:r>
            <a:r>
              <a:rPr lang="en-US" baseline="0" dirty="0" err="1" smtClean="0"/>
              <a:t>thuốc</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luyện</a:t>
            </a:r>
            <a:r>
              <a:rPr lang="en-US" baseline="0" dirty="0" smtClean="0"/>
              <a:t> </a:t>
            </a:r>
            <a:r>
              <a:rPr lang="en-US" baseline="0" dirty="0" err="1" smtClean="0"/>
              <a:t>hàng</a:t>
            </a:r>
            <a:r>
              <a:rPr lang="en-US" baseline="0" dirty="0" smtClean="0"/>
              <a:t> </a:t>
            </a:r>
            <a:r>
              <a:rPr lang="en-US" baseline="0" dirty="0" err="1" smtClean="0"/>
              <a:t>ngày</a:t>
            </a:r>
            <a:r>
              <a:rPr lang="en-US" baseline="0" dirty="0" smtClean="0"/>
              <a:t>.</a:t>
            </a:r>
            <a:endParaRPr lang="en-US" dirty="0"/>
          </a:p>
        </p:txBody>
      </p:sp>
    </p:spTree>
    <p:extLst>
      <p:ext uri="{BB962C8B-B14F-4D97-AF65-F5344CB8AC3E}">
        <p14:creationId xmlns:p14="http://schemas.microsoft.com/office/powerpoint/2010/main" val="25300000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14635085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31519623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demo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sau</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Quy</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do </a:t>
            </a:r>
            <a:r>
              <a:rPr lang="en-US" baseline="0" dirty="0" err="1" smtClean="0"/>
              <a:t>bệnh</a:t>
            </a:r>
            <a:r>
              <a:rPr lang="en-US" baseline="0" dirty="0" smtClean="0"/>
              <a:t> </a:t>
            </a:r>
            <a:r>
              <a:rPr lang="en-US" baseline="0" dirty="0" err="1" smtClean="0"/>
              <a:t>viện</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để</a:t>
            </a:r>
            <a:r>
              <a:rPr lang="en-US" baseline="0" dirty="0" smtClean="0"/>
              <a:t> </a:t>
            </a:r>
            <a:r>
              <a:rPr lang="en-US" baseline="0" dirty="0" err="1" smtClean="0"/>
              <a:t>điều</a:t>
            </a:r>
            <a:r>
              <a:rPr lang="en-US" baseline="0" dirty="0" smtClean="0"/>
              <a:t> </a:t>
            </a:r>
            <a:r>
              <a:rPr lang="en-US" baseline="0" dirty="0" err="1" smtClean="0"/>
              <a:t>trị</a:t>
            </a:r>
            <a:r>
              <a:rPr lang="en-US" baseline="0" dirty="0" smtClean="0"/>
              <a:t> </a:t>
            </a:r>
            <a:r>
              <a:rPr lang="en-US" baseline="0" dirty="0" err="1" smtClean="0"/>
              <a:t>tại</a:t>
            </a:r>
            <a:r>
              <a:rPr lang="en-US" baseline="0" dirty="0" smtClean="0"/>
              <a:t> </a:t>
            </a:r>
            <a:r>
              <a:rPr lang="en-US" baseline="0" dirty="0" err="1" smtClean="0"/>
              <a:t>nhà</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phép</a:t>
            </a:r>
            <a:r>
              <a:rPr lang="en-US" baseline="0" dirty="0" smtClean="0"/>
              <a:t> </a:t>
            </a:r>
            <a:r>
              <a:rPr lang="en-US" baseline="0" dirty="0" err="1" smtClean="0"/>
              <a:t>mở</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email </a:t>
            </a:r>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đăng</a:t>
            </a:r>
            <a:r>
              <a:rPr lang="en-US" baseline="0" dirty="0" smtClean="0"/>
              <a:t> </a:t>
            </a:r>
            <a:r>
              <a:rPr lang="en-US" baseline="0" dirty="0" err="1" smtClean="0"/>
              <a:t>nhập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trên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pair device: -&gt;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thông</a:t>
            </a:r>
            <a:r>
              <a:rPr lang="en-US" baseline="0" dirty="0" smtClean="0"/>
              <a:t> tin chi </a:t>
            </a:r>
            <a:r>
              <a:rPr lang="en-US" baseline="0" dirty="0" err="1" smtClean="0"/>
              <a:t>tiết</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thuốc</a:t>
            </a:r>
            <a:r>
              <a:rPr lang="en-US" baseline="0" dirty="0" smtClean="0"/>
              <a:t>, </a:t>
            </a:r>
            <a:r>
              <a:rPr lang="en-US" baseline="0" dirty="0" err="1" smtClean="0"/>
              <a:t>ăn</a:t>
            </a:r>
            <a:r>
              <a:rPr lang="en-US" baseline="0" dirty="0" smtClean="0"/>
              <a:t> </a:t>
            </a:r>
            <a:r>
              <a:rPr lang="en-US" baseline="0" dirty="0" err="1" smtClean="0"/>
              <a:t>uống</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do </a:t>
            </a:r>
            <a:r>
              <a:rPr lang="en-US" baseline="0" dirty="0" err="1" smtClean="0"/>
              <a:t>bác</a:t>
            </a:r>
            <a:r>
              <a:rPr lang="en-US" baseline="0" dirty="0" smtClean="0"/>
              <a:t> </a:t>
            </a:r>
            <a:r>
              <a:rPr lang="en-US" baseline="0" dirty="0" err="1" smtClean="0"/>
              <a:t>sĩ</a:t>
            </a:r>
            <a:r>
              <a:rPr lang="en-US" baseline="0" dirty="0" smtClean="0"/>
              <a:t> </a:t>
            </a:r>
            <a:r>
              <a:rPr lang="en-US" baseline="0" dirty="0" err="1" smtClean="0"/>
              <a:t>đã</a:t>
            </a:r>
            <a:r>
              <a:rPr lang="en-US" baseline="0" dirty="0" smtClean="0"/>
              <a:t> </a:t>
            </a:r>
            <a:r>
              <a:rPr lang="en-US" baseline="0" dirty="0" err="1" smtClean="0"/>
              <a:t>kê</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0151408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7759270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dirty="0"/>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18920940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2268985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41751957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9051746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extLst>
      <p:ext uri="{BB962C8B-B14F-4D97-AF65-F5344CB8AC3E}">
        <p14:creationId xmlns:p14="http://schemas.microsoft.com/office/powerpoint/2010/main" val="224614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en-US" dirty="0" err="1" smtClean="0"/>
              <a:t>Hàng</a:t>
            </a:r>
            <a:r>
              <a:rPr lang="en-US" baseline="0" dirty="0" smtClean="0"/>
              <a:t> </a:t>
            </a:r>
            <a:r>
              <a:rPr lang="en-US" baseline="0" dirty="0" err="1" smtClean="0"/>
              <a:t>ngày</a:t>
            </a:r>
            <a:r>
              <a:rPr lang="en-US" baseline="0" dirty="0" smtClean="0"/>
              <a:t> </a:t>
            </a:r>
            <a:r>
              <a:rPr lang="en-US" baseline="0" dirty="0" err="1" smtClean="0"/>
              <a:t>vào</a:t>
            </a:r>
            <a:r>
              <a:rPr lang="en-US" baseline="0" dirty="0" smtClean="0"/>
              <a:t> </a:t>
            </a:r>
            <a:r>
              <a:rPr lang="en-US" baseline="0" dirty="0" err="1" smtClean="0"/>
              <a:t>lúc</a:t>
            </a:r>
            <a:r>
              <a:rPr lang="en-US" baseline="0" dirty="0" smtClean="0"/>
              <a:t> 10h </a:t>
            </a:r>
            <a:r>
              <a:rPr lang="en-US" baseline="0" dirty="0" err="1" smtClean="0"/>
              <a:t>đêm</a:t>
            </a:r>
            <a:r>
              <a:rPr lang="en-US" baseline="0" dirty="0" smtClean="0"/>
              <a:t>, scheduler </a:t>
            </a:r>
            <a:r>
              <a:rPr lang="en-US" baseline="0" dirty="0" err="1" smtClean="0"/>
              <a:t>sẽ</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hóa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luyện</a:t>
            </a:r>
            <a:r>
              <a:rPr lang="en-US" baseline="0" dirty="0" smtClean="0"/>
              <a:t> </a:t>
            </a:r>
            <a:r>
              <a:rPr lang="en-US" baseline="0" dirty="0" err="1" smtClean="0"/>
              <a:t>tập</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lên</a:t>
            </a:r>
            <a:r>
              <a:rPr lang="en-US" baseline="0" dirty="0" smtClean="0"/>
              <a:t> </a:t>
            </a:r>
            <a:r>
              <a:rPr lang="en-US" baseline="0" dirty="0" err="1" smtClean="0"/>
              <a:t>hệ</a:t>
            </a:r>
            <a:r>
              <a:rPr lang="en-US" baseline="0" dirty="0" smtClean="0"/>
              <a:t> </a:t>
            </a:r>
            <a:r>
              <a:rPr lang="en-US" baseline="0" dirty="0" err="1" smtClean="0"/>
              <a:t>thống</a:t>
            </a:r>
            <a:endParaRPr lang="en-US" dirty="0" smtClean="0"/>
          </a:p>
          <a:p>
            <a:endParaRPr lang="en-US" dirty="0"/>
          </a:p>
        </p:txBody>
      </p:sp>
    </p:spTree>
    <p:extLst>
      <p:ext uri="{BB962C8B-B14F-4D97-AF65-F5344CB8AC3E}">
        <p14:creationId xmlns:p14="http://schemas.microsoft.com/office/powerpoint/2010/main" val="569446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err="1" smtClean="0"/>
              <a:t>Tiếp</a:t>
            </a:r>
            <a:r>
              <a:rPr lang="en-US" baseline="0" dirty="0" smtClean="0"/>
              <a:t> </a:t>
            </a:r>
            <a:r>
              <a:rPr lang="en-US" baseline="0" dirty="0" err="1" smtClean="0"/>
              <a:t>theao</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phép</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a:t>
            </a:r>
            <a:r>
              <a:rPr lang="en-US" baseline="0" dirty="0" err="1" smtClean="0"/>
              <a:t>trên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endParaRPr dirty="0"/>
          </a:p>
        </p:txBody>
      </p:sp>
    </p:spTree>
    <p:extLst>
      <p:ext uri="{BB962C8B-B14F-4D97-AF65-F5344CB8AC3E}">
        <p14:creationId xmlns:p14="http://schemas.microsoft.com/office/powerpoint/2010/main" val="175092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endParaRPr lang="en" dirty="0"/>
          </a:p>
        </p:txBody>
      </p:sp>
    </p:spTree>
    <p:extLst>
      <p:ext uri="{BB962C8B-B14F-4D97-AF65-F5344CB8AC3E}">
        <p14:creationId xmlns:p14="http://schemas.microsoft.com/office/powerpoint/2010/main" val="2466087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a:spcBef>
                <a:spcPts val="0"/>
              </a:spcBef>
              <a:buNone/>
            </a:pPr>
            <a:r>
              <a:rPr lang="en" dirty="0" smtClean="0"/>
              <a:t>Đầu</a:t>
            </a:r>
            <a:r>
              <a:rPr lang="en" baseline="0" dirty="0" smtClean="0"/>
              <a:t> tiên, ứng dụng trên điện thoại di động sẽ kích hoạt scheduler gửi yêu cầu đến hệ thống. Hệ thống sẽ truy vấn dữ liệu của thực thể Notify, xuất ra kết quả. Thực thể Notify sẽ bao gồm những thông tin chính sau:</a:t>
            </a:r>
          </a:p>
          <a:p>
            <a:pPr marL="228600" lvl="0" indent="0">
              <a:spcBef>
                <a:spcPts val="0"/>
              </a:spcBef>
              <a:buNone/>
            </a:pPr>
            <a:r>
              <a:rPr lang="en" baseline="0" dirty="0" smtClean="0"/>
              <a:t>- người nhận.</a:t>
            </a:r>
          </a:p>
          <a:p>
            <a:pPr marL="228600" lvl="0" indent="0">
              <a:spcBef>
                <a:spcPts val="0"/>
              </a:spcBef>
              <a:buNone/>
            </a:pPr>
            <a:r>
              <a:rPr lang="en" baseline="0" dirty="0" smtClean="0"/>
              <a:t>- loại.</a:t>
            </a:r>
          </a:p>
          <a:p>
            <a:pPr marL="228600" lvl="0" indent="0">
              <a:spcBef>
                <a:spcPts val="0"/>
              </a:spcBef>
              <a:buNone/>
            </a:pPr>
            <a:r>
              <a:rPr lang="en" baseline="0" dirty="0" smtClean="0"/>
              <a:t>- trạng thái.</a:t>
            </a:r>
          </a:p>
          <a:p>
            <a:pPr marL="228600" lvl="0" indent="0">
              <a:spcBef>
                <a:spcPts val="0"/>
              </a:spcBef>
              <a:buNone/>
            </a:pPr>
            <a:endParaRPr lang="en" dirty="0"/>
          </a:p>
        </p:txBody>
      </p:sp>
    </p:spTree>
    <p:extLst>
      <p:ext uri="{BB962C8B-B14F-4D97-AF65-F5344CB8AC3E}">
        <p14:creationId xmlns:p14="http://schemas.microsoft.com/office/powerpoint/2010/main" val="385513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30E2307-1E40-4E12-8716-25BFDA8E7013}"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7692287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5CFCF5A-EA79-452C-A52C-1A2668C2E7DF}"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28638788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2E5C4C28-BD4B-4892-9A2D-6E19BD753A9A}"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7232564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4610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6786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413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04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095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5205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77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61FD9D02-426E-46C9-9EE9-0DE1EF8B2838}"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13391264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0081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3542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8031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DCD4F-90F1-4D98-B264-B03AB3271DA5}" type="datetimeFigureOut">
              <a:rPr lang="en-US" smtClean="0">
                <a:solidFill>
                  <a:prstClr val="black">
                    <a:tint val="75000"/>
                  </a:prstClr>
                </a:solidFill>
              </a:rPr>
              <a:pPr/>
              <a:t>12/12/2015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EE71B93-06F2-4F97-9195-905C26DA9D9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3538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2" y="6333136"/>
            <a:ext cx="548699" cy="524699"/>
          </a:xfrm>
          <a:prstGeom prst="rect">
            <a:avLst/>
          </a:prstGeom>
        </p:spPr>
        <p:txBody>
          <a:bodyPr lIns="91425" tIns="91425" rIns="91425" bIns="91425" anchor="ctr" anchorCtr="0">
            <a:noAutofit/>
          </a:bodyPr>
          <a:lstStyle/>
          <a:p>
            <a:fld id="{00000000-1234-1234-1234-123412341234}" type="slidenum">
              <a:rPr lang="en" smtClean="0">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405651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12/12/2015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7532920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1FAA6B6-10E5-4810-BC9F-DA72D8452E73}" type="datetime1">
              <a:rPr lang="en-US" smtClean="0"/>
              <a:pPr/>
              <a:t>12/12/2015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12854279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6D18D072-EF12-4AA2-BD71-ABC68B06D0E2}" type="datetime1">
              <a:rPr lang="en-US" smtClean="0"/>
              <a:pPr/>
              <a:t>12/12/2015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26270989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B8CDBF60-6CC3-4B74-A60D-3486985E4346}" type="datetime1">
              <a:rPr lang="en-US" smtClean="0"/>
              <a:pPr/>
              <a:t>12/12/2015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40816365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pPr/>
              <a:t>12/12/2015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solidFill>
                  <a:schemeClr val="lt1"/>
                </a:solidFill>
              </a:rPr>
              <a:t>‹#›</a:t>
            </a:fld>
            <a:endParaRPr lang="en">
              <a:solidFill>
                <a:schemeClr val="lt1"/>
              </a:solidFill>
            </a:endParaRPr>
          </a:p>
        </p:txBody>
      </p:sp>
    </p:spTree>
    <p:extLst>
      <p:ext uri="{BB962C8B-B14F-4D97-AF65-F5344CB8AC3E}">
        <p14:creationId xmlns:p14="http://schemas.microsoft.com/office/powerpoint/2010/main" val="7273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7E191-5F94-4FC1-B823-BD7CABF7FA06}" type="datetime1">
              <a:rPr lang="en-US" smtClean="0"/>
              <a:pPr/>
              <a:t>12/12/2015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9618403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12/12/2015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402290957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D110F-3F4E-48D9-B8AA-5D0E825AFDBA}" type="datetime1">
              <a:rPr lang="en-US" smtClean="0"/>
              <a:pPr/>
              <a:t>12/12/2015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spcBef>
                <a:spcPts val="0"/>
              </a:spcBef>
              <a:buNone/>
            </a:pPr>
            <a:fld id="{00000000-1234-1234-1234-123412341234}" type="slidenum">
              <a:rPr lang="en" sz="1300" smtClean="0">
                <a:solidFill>
                  <a:schemeClr val="dk2"/>
                </a:solidFill>
              </a:rPr>
              <a:t>‹#›</a:t>
            </a:fld>
            <a:endParaRPr lang="en" sz="1300">
              <a:solidFill>
                <a:schemeClr val="dk2"/>
              </a:solidFill>
            </a:endParaRPr>
          </a:p>
        </p:txBody>
      </p:sp>
    </p:spTree>
    <p:extLst>
      <p:ext uri="{BB962C8B-B14F-4D97-AF65-F5344CB8AC3E}">
        <p14:creationId xmlns:p14="http://schemas.microsoft.com/office/powerpoint/2010/main" val="303914914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DCD4F-90F1-4D98-B264-B03AB3271DA5}" type="datetimeFigureOut">
              <a:rPr lang="en-US" kern="1200" smtClean="0">
                <a:solidFill>
                  <a:prstClr val="black">
                    <a:tint val="75000"/>
                  </a:prstClr>
                </a:solidFill>
                <a:latin typeface="Calibri"/>
                <a:ea typeface="+mn-ea"/>
                <a:cs typeface="+mn-cs"/>
              </a:rPr>
              <a:pPr/>
              <a:t>12/12/2015</a:t>
            </a:fld>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71B93-06F2-4F97-9195-905C26DA9D9E}" type="slidenum">
              <a:rPr lang="en-US" kern="1200" smtClean="0">
                <a:solidFill>
                  <a:prstClr val="black">
                    <a:tint val="75000"/>
                  </a:prstClr>
                </a:solidFill>
                <a:latin typeface="Calibri"/>
                <a:ea typeface="+mn-ea"/>
                <a:cs typeface="+mn-cs"/>
              </a:rPr>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51000172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Scheduler</a:t>
            </a:r>
            <a:endParaRPr lang="en" sz="4800" b="1" dirty="0">
              <a:solidFill>
                <a:srgbClr val="00B050"/>
              </a:solidFill>
            </a:endParaRP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a:t>
            </a:fld>
            <a:endParaRPr lang="en"/>
          </a:p>
        </p:txBody>
      </p:sp>
    </p:spTree>
    <p:extLst>
      <p:ext uri="{BB962C8B-B14F-4D97-AF65-F5344CB8AC3E}">
        <p14:creationId xmlns:p14="http://schemas.microsoft.com/office/powerpoint/2010/main" val="401257603"/>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10</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10</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07446" y="2649552"/>
            <a:ext cx="1434435" cy="300082"/>
          </a:xfrm>
          <a:prstGeom prst="rect">
            <a:avLst/>
          </a:prstGeom>
          <a:noFill/>
        </p:spPr>
        <p:txBody>
          <a:bodyPr wrap="square" rtlCol="0">
            <a:spAutoFit/>
          </a:bodyPr>
          <a:lstStyle/>
          <a:p>
            <a:r>
              <a:rPr lang="en-US" sz="1350" dirty="0"/>
              <a:t>Get </a:t>
            </a:r>
            <a:r>
              <a:rPr lang="en-US" sz="1350" dirty="0" smtClean="0"/>
              <a:t>notifications</a:t>
            </a:r>
            <a:endParaRPr lang="en-US" sz="1350" dirty="0"/>
          </a:p>
        </p:txBody>
      </p:sp>
      <p:sp>
        <p:nvSpPr>
          <p:cNvPr id="23"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31" name="Straight Arrow Connector 30"/>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6991398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11</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11</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chemeClr val="tx1"/>
                  </a:solidFill>
                  <a:latin typeface="Arial"/>
                  <a:cs typeface="Arial"/>
                  <a:sym typeface="Arial"/>
                  <a:rtl val="0"/>
                </a:rPr>
                <a:t>t</a:t>
              </a:r>
              <a:r>
                <a:rPr lang="en" sz="1500" kern="0" dirty="0">
                  <a:solidFill>
                    <a:schemeClr val="tx1"/>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0" name="Shape 1634"/>
          <p:cNvGrpSpPr/>
          <p:nvPr/>
        </p:nvGrpSpPr>
        <p:grpSpPr>
          <a:xfrm>
            <a:off x="539736" y="2619238"/>
            <a:ext cx="1167391" cy="1188032"/>
            <a:chOff x="2711675" y="2364825"/>
            <a:chExt cx="2695799" cy="2900699"/>
          </a:xfrm>
        </p:grpSpPr>
        <p:sp>
          <p:nvSpPr>
            <p:cNvPr id="41"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2"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43" name="TextBox 42"/>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06881541"/>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12</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12</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b="1" kern="0" dirty="0">
                  <a:solidFill>
                    <a:srgbClr val="FF0000"/>
                  </a:solidFill>
                  <a:latin typeface="Arial"/>
                  <a:cs typeface="Arial"/>
                  <a:sym typeface="Arial"/>
                  <a:rtl val="0"/>
                </a:rPr>
                <a:t>r</a:t>
              </a:r>
              <a:r>
                <a:rPr lang="en" sz="1500" b="1" kern="0" dirty="0">
                  <a:solidFill>
                    <a:srgbClr val="FF0000"/>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2" name="Shape 1634"/>
          <p:cNvGrpSpPr/>
          <p:nvPr/>
        </p:nvGrpSpPr>
        <p:grpSpPr>
          <a:xfrm>
            <a:off x="539736" y="2619238"/>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05147055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13</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13</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a:solidFill>
                    <a:srgbClr val="FF0000"/>
                  </a:solidFill>
                  <a:latin typeface="Arial"/>
                  <a:cs typeface="Arial"/>
                  <a:sym typeface="Arial"/>
                  <a:rtl val="0"/>
                </a:rPr>
                <a:t>t</a:t>
              </a:r>
              <a:r>
                <a:rPr lang="en" sz="1500" b="1" kern="0" dirty="0">
                  <a:solidFill>
                    <a:srgbClr val="FF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2" name="Shape 1634"/>
          <p:cNvGrpSpPr/>
          <p:nvPr/>
        </p:nvGrpSpPr>
        <p:grpSpPr>
          <a:xfrm>
            <a:off x="539736" y="2619238"/>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84971307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14</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14</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b="1" kern="0" dirty="0">
                  <a:solidFill>
                    <a:srgbClr val="FF0000"/>
                  </a:solidFill>
                  <a:latin typeface="Arial"/>
                  <a:cs typeface="Arial"/>
                  <a:sym typeface="Arial"/>
                  <a:rtl val="0"/>
                </a:rPr>
                <a:t>s</a:t>
              </a:r>
              <a:r>
                <a:rPr lang="en" sz="1500" b="1" kern="0" dirty="0">
                  <a:solidFill>
                    <a:srgbClr val="FF0000"/>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3" name="Shape 1634"/>
          <p:cNvGrpSpPr/>
          <p:nvPr/>
        </p:nvGrpSpPr>
        <p:grpSpPr>
          <a:xfrm>
            <a:off x="594709" y="2760715"/>
            <a:ext cx="1167391" cy="1188032"/>
            <a:chOff x="2711675" y="2364825"/>
            <a:chExt cx="2695799" cy="2900699"/>
          </a:xfrm>
        </p:grpSpPr>
        <p:sp>
          <p:nvSpPr>
            <p:cNvPr id="2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2" name="Shape 1634"/>
          <p:cNvGrpSpPr/>
          <p:nvPr/>
        </p:nvGrpSpPr>
        <p:grpSpPr>
          <a:xfrm>
            <a:off x="539736" y="2619238"/>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21843117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15</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15</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3" name="Straight Arrow Connector 22"/>
          <p:cNvCxnSpPr>
            <a:cxnSpLocks/>
          </p:cNvCxnSpPr>
          <p:nvPr/>
        </p:nvCxnSpPr>
        <p:spPr>
          <a:xfrm flipH="1">
            <a:off x="2143086" y="3478363"/>
            <a:ext cx="1132130" cy="2538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2338177" y="4737918"/>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kern="0" dirty="0">
                  <a:solidFill>
                    <a:srgbClr val="000000"/>
                  </a:solidFill>
                  <a:latin typeface="Arial"/>
                  <a:cs typeface="Arial"/>
                  <a:sym typeface="Arial"/>
                  <a:rtl val="0"/>
                </a:rPr>
                <a:t>t</a:t>
              </a:r>
              <a:r>
                <a:rPr lang="en" sz="1500" kern="0" dirty="0">
                  <a:solidFill>
                    <a:srgbClr val="000000"/>
                  </a:solidFill>
                  <a:latin typeface="Arial"/>
                  <a:cs typeface="Arial"/>
                  <a:sym typeface="Arial"/>
                  <a:rtl val="0"/>
                </a:rPr>
                <a:t>ype</a:t>
              </a:r>
            </a:p>
            <a:p>
              <a:pPr defTabSz="685800"/>
              <a:r>
                <a:rPr lang="en-US" sz="1500" kern="0" dirty="0">
                  <a:solidFill>
                    <a:schemeClr val="tx1"/>
                  </a:solidFill>
                  <a:latin typeface="Arial"/>
                  <a:cs typeface="Arial"/>
                  <a:sym typeface="Arial"/>
                  <a:rtl val="0"/>
                </a:rPr>
                <a:t>s</a:t>
              </a:r>
              <a:r>
                <a:rPr lang="en" sz="1500" kern="0" dirty="0">
                  <a:solidFill>
                    <a:schemeClr val="tx1"/>
                  </a:solidFill>
                  <a:latin typeface="Arial"/>
                  <a:cs typeface="Arial"/>
                  <a:sym typeface="Arial"/>
                  <a:rtl val="0"/>
                </a:rPr>
                <a:t>tatus</a:t>
              </a:r>
            </a:p>
            <a:p>
              <a:pPr defTabSz="685800"/>
              <a:r>
                <a:rPr lang="en" sz="1500" kern="0" dirty="0">
                  <a:solidFill>
                    <a:srgbClr val="000000"/>
                  </a:solidFill>
                  <a:latin typeface="Arial"/>
                  <a:cs typeface="Arial"/>
                  <a:sym typeface="Arial"/>
                  <a:rtl val="0"/>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cxnSp>
        <p:nvCxnSpPr>
          <p:cNvPr id="28" name="Straight Connector 27"/>
          <p:cNvCxnSpPr/>
          <p:nvPr/>
        </p:nvCxnSpPr>
        <p:spPr>
          <a:xfrm>
            <a:off x="2819400"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6" name="Shape 1634"/>
          <p:cNvGrpSpPr/>
          <p:nvPr/>
        </p:nvGrpSpPr>
        <p:grpSpPr>
          <a:xfrm>
            <a:off x="594709" y="2760715"/>
            <a:ext cx="1167391" cy="1188032"/>
            <a:chOff x="2711675" y="2364825"/>
            <a:chExt cx="2695799" cy="2900699"/>
          </a:xfrm>
        </p:grpSpPr>
        <p:sp>
          <p:nvSpPr>
            <p:cNvPr id="27"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0" name="Shape 1636"/>
            <p:cNvPicPr preferRelativeResize="0"/>
            <p:nvPr/>
          </p:nvPicPr>
          <p:blipFill>
            <a:blip r:embed="rId6">
              <a:alphaModFix/>
            </a:blip>
            <a:stretch>
              <a:fillRect/>
            </a:stretch>
          </p:blipFill>
          <p:spPr>
            <a:xfrm>
              <a:off x="3143250" y="2892975"/>
              <a:ext cx="1964775" cy="1964775"/>
            </a:xfrm>
            <a:prstGeom prst="rect">
              <a:avLst/>
            </a:prstGeom>
            <a:noFill/>
            <a:ln>
              <a:noFill/>
            </a:ln>
          </p:spPr>
        </p:pic>
      </p:grpSp>
      <p:sp>
        <p:nvSpPr>
          <p:cNvPr id="36" name="TextBox 35"/>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1" name="Shape 1634"/>
          <p:cNvGrpSpPr/>
          <p:nvPr/>
        </p:nvGrpSpPr>
        <p:grpSpPr>
          <a:xfrm>
            <a:off x="539736" y="2619238"/>
            <a:ext cx="1167391" cy="1188032"/>
            <a:chOff x="2711675" y="2364825"/>
            <a:chExt cx="2695799" cy="2900699"/>
          </a:xfrm>
        </p:grpSpPr>
        <p:sp>
          <p:nvSpPr>
            <p:cNvPr id="32"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6">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2465221083"/>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16</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16</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657600"/>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sp>
        <p:nvSpPr>
          <p:cNvPr id="2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8" name="TextBox 27"/>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2" name="Shape 1634"/>
          <p:cNvGrpSpPr/>
          <p:nvPr/>
        </p:nvGrpSpPr>
        <p:grpSpPr>
          <a:xfrm>
            <a:off x="594709" y="2760715"/>
            <a:ext cx="1167391" cy="1188032"/>
            <a:chOff x="2711675" y="2364825"/>
            <a:chExt cx="2695799" cy="2900699"/>
          </a:xfrm>
        </p:grpSpPr>
        <p:sp>
          <p:nvSpPr>
            <p:cNvPr id="23"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cxnSp>
        <p:nvCxnSpPr>
          <p:cNvPr id="27" name="Straight Arrow Connector 26"/>
          <p:cNvCxnSpPr>
            <a:cxnSpLocks/>
          </p:cNvCxnSpPr>
          <p:nvPr/>
        </p:nvCxnSpPr>
        <p:spPr>
          <a:xfrm flipV="1">
            <a:off x="1935727" y="3581400"/>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62919" y="3724999"/>
            <a:ext cx="1485811" cy="507831"/>
          </a:xfrm>
          <a:prstGeom prst="rect">
            <a:avLst/>
          </a:prstGeom>
          <a:noFill/>
        </p:spPr>
        <p:txBody>
          <a:bodyPr wrap="square" rtlCol="0">
            <a:spAutoFit/>
          </a:bodyPr>
          <a:lstStyle/>
          <a:p>
            <a:r>
              <a:rPr lang="en-US" sz="1350" dirty="0" smtClean="0"/>
              <a:t>Send update status command</a:t>
            </a:r>
            <a:endParaRPr lang="en-US" sz="1350" dirty="0"/>
          </a:p>
        </p:txBody>
      </p:sp>
      <p:sp>
        <p:nvSpPr>
          <p:cNvPr id="32" name="TextBox 31"/>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417485618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17</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3" name="Title 2"/>
          <p:cNvSpPr>
            <a:spLocks noGrp="1"/>
          </p:cNvSpPr>
          <p:nvPr>
            <p:ph type="title"/>
          </p:nvPr>
        </p:nvSpPr>
        <p:spPr/>
        <p:txBody>
          <a:bodyPr/>
          <a:lstStyle/>
          <a:p>
            <a:endParaRPr lang="en-US"/>
          </a:p>
        </p:txBody>
      </p:sp>
      <p:sp>
        <p:nvSpPr>
          <p:cNvPr id="9"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152117733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18</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3" name="Title 2"/>
          <p:cNvSpPr>
            <a:spLocks noGrp="1"/>
          </p:cNvSpPr>
          <p:nvPr>
            <p:ph type="title"/>
          </p:nvPr>
        </p:nvSpPr>
        <p:spPr/>
        <p:txBody>
          <a:bodyPr/>
          <a:lstStyle/>
          <a:p>
            <a:endParaRPr lang="en-US"/>
          </a:p>
        </p:txBody>
      </p:sp>
      <p:cxnSp>
        <p:nvCxnSpPr>
          <p:cNvPr id="12" name="Straight Arrow Connector 11"/>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1"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3061148614"/>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19</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3" name="Title 2"/>
          <p:cNvSpPr>
            <a:spLocks noGrp="1"/>
          </p:cNvSpPr>
          <p:nvPr>
            <p:ph type="title"/>
          </p:nvPr>
        </p:nvSpPr>
        <p:spPr/>
        <p:txBody>
          <a:bodyPr/>
          <a:lstStyle/>
          <a:p>
            <a:endParaRPr lang="en-US"/>
          </a:p>
        </p:txBody>
      </p:sp>
      <p:cxnSp>
        <p:nvCxnSpPr>
          <p:cNvPr id="14" name="Straight Arrow Connector 13"/>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2"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277931815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a:t>
            </a:fld>
            <a:endParaRPr lang="en">
              <a:solidFill>
                <a:srgbClr val="FFFFFF"/>
              </a:solidFill>
            </a:endParaRP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2920425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20</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cxnSp>
        <p:nvCxnSpPr>
          <p:cNvPr id="14" name="Straight Arrow Connector 13"/>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2482860193"/>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21</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4" name="Text Placeholder 13"/>
          <p:cNvSpPr>
            <a:spLocks noGrp="1"/>
          </p:cNvSpPr>
          <p:nvPr>
            <p:ph type="body" idx="1"/>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noAutofit/>
          </a:bodyPr>
          <a:lstStyle/>
          <a:p>
            <a:pPr marL="0" indent="0" algn="ctr">
              <a:buNone/>
            </a:pPr>
            <a:r>
              <a:rPr lang="en-US" sz="2000" dirty="0" smtClean="0"/>
              <a:t>Handle new </a:t>
            </a:r>
            <a:r>
              <a:rPr lang="en-US" sz="2000" dirty="0"/>
              <a:t>t</a:t>
            </a:r>
            <a:r>
              <a:rPr lang="en-US" sz="2000" dirty="0" smtClean="0"/>
              <a:t>reatment</a:t>
            </a:r>
            <a:endParaRPr lang="en-US" sz="2000" dirty="0"/>
          </a:p>
        </p:txBody>
      </p:sp>
      <p:cxnSp>
        <p:nvCxnSpPr>
          <p:cNvPr id="19" name="Straight Arrow Connector 18"/>
          <p:cNvCxnSpPr/>
          <p:nvPr/>
        </p:nvCxnSpPr>
        <p:spPr>
          <a:xfrm flipV="1">
            <a:off x="1109534" y="2133600"/>
            <a:ext cx="1481266" cy="16486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4" idx="1"/>
          </p:cNvCxnSpPr>
          <p:nvPr/>
        </p:nvCxnSpPr>
        <p:spPr>
          <a:xfrm flipV="1">
            <a:off x="4724400" y="2202701"/>
            <a:ext cx="1216068" cy="7099"/>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5"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Tree>
    <p:extLst>
      <p:ext uri="{BB962C8B-B14F-4D97-AF65-F5344CB8AC3E}">
        <p14:creationId xmlns:p14="http://schemas.microsoft.com/office/powerpoint/2010/main" val="49144124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22</a:t>
            </a:fld>
            <a:endParaRPr lang="en"/>
          </a:p>
        </p:txBody>
      </p:sp>
      <p:grpSp>
        <p:nvGrpSpPr>
          <p:cNvPr id="6" name="Shape 688"/>
          <p:cNvGrpSpPr/>
          <p:nvPr/>
        </p:nvGrpSpPr>
        <p:grpSpPr>
          <a:xfrm>
            <a:off x="304800" y="2717031"/>
            <a:ext cx="1609469" cy="1750561"/>
            <a:chOff x="4336150" y="2339323"/>
            <a:chExt cx="1814399" cy="1044951"/>
          </a:xfrm>
          <a:solidFill>
            <a:schemeClr val="bg2"/>
          </a:solidFill>
        </p:grpSpPr>
        <p:sp>
          <p:nvSpPr>
            <p:cNvPr id="7"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kern="0" dirty="0">
                  <a:solidFill>
                    <a:schemeClr val="tx1"/>
                  </a:solidFill>
                  <a:latin typeface="Arial"/>
                  <a:cs typeface="Arial"/>
                  <a:sym typeface="Arial"/>
                  <a:rtl val="0"/>
                </a:rPr>
                <a:t>r</a:t>
              </a:r>
              <a:r>
                <a:rPr lang="en" sz="1500" kern="0" dirty="0">
                  <a:solidFill>
                    <a:schemeClr val="tx1"/>
                  </a:solidFill>
                  <a:latin typeface="Arial"/>
                  <a:cs typeface="Arial"/>
                  <a:sym typeface="Arial"/>
                  <a:rtl val="0"/>
                </a:rPr>
                <a:t>eceiverId</a:t>
              </a:r>
            </a:p>
            <a:p>
              <a:pPr defTabSz="685800"/>
              <a:r>
                <a:rPr lang="en-US" sz="1500" b="1" kern="0" dirty="0" smtClean="0">
                  <a:solidFill>
                    <a:srgbClr val="FF0000"/>
                  </a:solidFill>
                  <a:latin typeface="Arial"/>
                  <a:cs typeface="Arial"/>
                  <a:sym typeface="Arial"/>
                  <a:rtl val="0"/>
                </a:rPr>
                <a:t>t</a:t>
              </a:r>
              <a:r>
                <a:rPr lang="en" sz="1500" b="1" kern="0" dirty="0" smtClean="0">
                  <a:solidFill>
                    <a:srgbClr val="FF0000"/>
                  </a:solidFill>
                  <a:latin typeface="Arial"/>
                  <a:cs typeface="Arial"/>
                  <a:sym typeface="Arial"/>
                  <a:rtl val="0"/>
                </a:rPr>
                <a:t>ype</a:t>
              </a:r>
              <a:endParaRPr lang="en" sz="1500" b="1" kern="0" dirty="0">
                <a:solidFill>
                  <a:srgbClr val="FF0000"/>
                </a:solidFill>
                <a:latin typeface="Arial"/>
                <a:cs typeface="Arial"/>
                <a:sym typeface="Arial"/>
                <a:rtl val="0"/>
              </a:endParaRPr>
            </a:p>
            <a:p>
              <a:pPr defTabSz="685800"/>
              <a:r>
                <a:rPr lang="en-US" sz="1500" kern="0" dirty="0" smtClean="0">
                  <a:solidFill>
                    <a:schemeClr val="tx1"/>
                  </a:solidFill>
                  <a:latin typeface="Arial"/>
                  <a:cs typeface="Arial"/>
                  <a:sym typeface="Arial"/>
                  <a:rtl val="0"/>
                </a:rPr>
                <a:t>s</a:t>
              </a:r>
              <a:r>
                <a:rPr lang="en" sz="1500" kern="0" dirty="0" smtClean="0">
                  <a:solidFill>
                    <a:schemeClr val="tx1"/>
                  </a:solidFill>
                  <a:latin typeface="Arial"/>
                  <a:cs typeface="Arial"/>
                  <a:sym typeface="Arial"/>
                  <a:rtl val="0"/>
                </a:rPr>
                <a:t>tatus</a:t>
              </a:r>
              <a:endParaRPr lang="en" sz="1500" kern="0" dirty="0">
                <a:solidFill>
                  <a:schemeClr val="tx1"/>
                </a:solidFill>
                <a:latin typeface="Arial"/>
                <a:cs typeface="Arial"/>
                <a:sym typeface="Arial"/>
                <a:rtl val="0"/>
              </a:endParaRPr>
            </a:p>
            <a:p>
              <a:pPr defTabSz="685800"/>
              <a:r>
                <a:rPr lang="en" sz="1500" kern="0" dirty="0">
                  <a:solidFill>
                    <a:srgbClr val="000000"/>
                  </a:solidFill>
                  <a:latin typeface="Arial"/>
                  <a:cs typeface="Arial"/>
                  <a:sym typeface="Arial"/>
                  <a:rtl val="0"/>
                </a:rPr>
                <a:t>…</a:t>
              </a:r>
            </a:p>
          </p:txBody>
        </p:sp>
        <p:sp>
          <p:nvSpPr>
            <p:cNvPr id="8"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kern="0" dirty="0">
                  <a:solidFill>
                    <a:srgbClr val="000000"/>
                  </a:solidFill>
                  <a:latin typeface="Arial"/>
                  <a:cs typeface="Arial"/>
                  <a:sym typeface="Arial"/>
                  <a:rtl val="0"/>
                </a:rPr>
                <a:t>Notify</a:t>
              </a:r>
              <a:endParaRPr lang="en" sz="1050" b="1" kern="0" dirty="0">
                <a:solidFill>
                  <a:srgbClr val="000000"/>
                </a:solidFill>
                <a:latin typeface="Arial"/>
                <a:cs typeface="Arial"/>
                <a:sym typeface="Arial"/>
                <a:rtl val="0"/>
              </a:endParaRPr>
            </a:p>
          </p:txBody>
        </p:sp>
      </p:grpSp>
      <p:sp>
        <p:nvSpPr>
          <p:cNvPr id="10" name="TextBox 9"/>
          <p:cNvSpPr txBox="1"/>
          <p:nvPr/>
        </p:nvSpPr>
        <p:spPr>
          <a:xfrm>
            <a:off x="2590800" y="1902788"/>
            <a:ext cx="2525308" cy="646331"/>
          </a:xfrm>
          <a:prstGeom prst="rect">
            <a:avLst/>
          </a:prstGeom>
          <a:noFill/>
        </p:spPr>
        <p:txBody>
          <a:bodyPr wrap="square" rtlCol="0">
            <a:spAutoFit/>
          </a:bodyPr>
          <a:lstStyle/>
          <a:p>
            <a:r>
              <a:rPr lang="en-US" sz="1800" dirty="0" smtClean="0"/>
              <a:t>– </a:t>
            </a:r>
            <a:r>
              <a:rPr lang="en-US" sz="1800" dirty="0"/>
              <a:t>Notification about new treatment</a:t>
            </a:r>
          </a:p>
        </p:txBody>
      </p:sp>
      <p:sp>
        <p:nvSpPr>
          <p:cNvPr id="11" name="TextBox 10"/>
          <p:cNvSpPr txBox="1"/>
          <p:nvPr/>
        </p:nvSpPr>
        <p:spPr>
          <a:xfrm>
            <a:off x="2590800" y="2831331"/>
            <a:ext cx="2409195" cy="1200329"/>
          </a:xfrm>
          <a:prstGeom prst="rect">
            <a:avLst/>
          </a:prstGeom>
          <a:noFill/>
        </p:spPr>
        <p:txBody>
          <a:bodyPr wrap="square" rtlCol="0">
            <a:spAutoFit/>
          </a:bodyPr>
          <a:lstStyle/>
          <a:p>
            <a:r>
              <a:rPr lang="en-US" sz="1800" dirty="0" smtClean="0"/>
              <a:t>– Notification </a:t>
            </a:r>
            <a:r>
              <a:rPr lang="en-US" sz="1800" dirty="0"/>
              <a:t>about patient practice result (Not followed the treatment) </a:t>
            </a:r>
          </a:p>
        </p:txBody>
      </p:sp>
      <p:sp>
        <p:nvSpPr>
          <p:cNvPr id="12" name="TextBox 11"/>
          <p:cNvSpPr txBox="1"/>
          <p:nvPr/>
        </p:nvSpPr>
        <p:spPr>
          <a:xfrm>
            <a:off x="2590800" y="4313872"/>
            <a:ext cx="2525308" cy="1477328"/>
          </a:xfrm>
          <a:prstGeom prst="rect">
            <a:avLst/>
          </a:prstGeom>
          <a:noFill/>
        </p:spPr>
        <p:txBody>
          <a:bodyPr wrap="square" rtlCol="0">
            <a:spAutoFit/>
          </a:bodyPr>
          <a:lstStyle/>
          <a:p>
            <a:r>
              <a:rPr lang="en-US" sz="1800" dirty="0" smtClean="0"/>
              <a:t>– </a:t>
            </a:r>
            <a:r>
              <a:rPr lang="en-US" sz="1800" dirty="0"/>
              <a:t>Notification about patient practice result (Finished over the </a:t>
            </a:r>
            <a:r>
              <a:rPr lang="en-US" sz="1800" dirty="0" smtClean="0"/>
              <a:t>treatment) </a:t>
            </a:r>
            <a:endParaRPr lang="en-US" sz="1800" dirty="0"/>
          </a:p>
          <a:p>
            <a:endParaRPr lang="en-US" sz="1800" dirty="0"/>
          </a:p>
        </p:txBody>
      </p:sp>
      <p:sp>
        <p:nvSpPr>
          <p:cNvPr id="16" name="Text Placeholder 13"/>
          <p:cNvSpPr txBox="1">
            <a:spLocks/>
          </p:cNvSpPr>
          <p:nvPr/>
        </p:nvSpPr>
        <p:spPr>
          <a:xfrm>
            <a:off x="5932408" y="3599864"/>
            <a:ext cx="2898732" cy="714008"/>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rmAutofit/>
          </a:bodyPr>
          <a:lstStyle>
            <a:lvl1pPr marL="342900" indent="-342900" algn="l" defTabSz="914400" rtl="0" eaLnBrk="1" latinLnBrk="0" hangingPunct="1">
              <a:spcBef>
                <a:spcPts val="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lt1"/>
                </a:solidFill>
                <a:latin typeface="+mn-lt"/>
                <a:ea typeface="+mn-ea"/>
                <a:cs typeface="+mn-cs"/>
              </a:defRPr>
            </a:lvl9pPr>
          </a:lstStyle>
          <a:p>
            <a:pPr marL="0" indent="0" algn="ctr">
              <a:buNone/>
            </a:pPr>
            <a:r>
              <a:rPr lang="en-US" sz="2000" dirty="0">
                <a:solidFill>
                  <a:schemeClr val="tx1"/>
                </a:solidFill>
              </a:rPr>
              <a:t>Notice practice result</a:t>
            </a:r>
          </a:p>
        </p:txBody>
      </p:sp>
      <p:cxnSp>
        <p:nvCxnSpPr>
          <p:cNvPr id="19" name="Straight Arrow Connector 18"/>
          <p:cNvCxnSpPr/>
          <p:nvPr/>
        </p:nvCxnSpPr>
        <p:spPr>
          <a:xfrm flipV="1">
            <a:off x="1109534" y="3048000"/>
            <a:ext cx="1481266" cy="734262"/>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a:endCxn id="16" idx="1"/>
          </p:cNvCxnSpPr>
          <p:nvPr/>
        </p:nvCxnSpPr>
        <p:spPr>
          <a:xfrm>
            <a:off x="4876800" y="3048000"/>
            <a:ext cx="1055608" cy="908868"/>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7" name="Shape 1967"/>
          <p:cNvSpPr txBox="1">
            <a:spLocks/>
          </p:cNvSpPr>
          <p:nvPr/>
        </p:nvSpPr>
        <p:spPr>
          <a:xfrm>
            <a:off x="1924666" y="1"/>
            <a:ext cx="7180824"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cs typeface="Arial"/>
                <a:sym typeface="Arial"/>
                <a:rtl val="0"/>
              </a:rPr>
              <a:t>Check Notification Of Patient</a:t>
            </a:r>
            <a:endParaRPr lang="en-US" b="1" kern="0" dirty="0">
              <a:solidFill>
                <a:srgbClr val="00B050"/>
              </a:solidFill>
              <a:cs typeface="Arial"/>
              <a:sym typeface="Arial"/>
              <a:rtl val="0"/>
            </a:endParaRPr>
          </a:p>
        </p:txBody>
      </p:sp>
      <p:sp>
        <p:nvSpPr>
          <p:cNvPr id="18" name="Text Placeholder 13"/>
          <p:cNvSpPr txBox="1">
            <a:spLocks/>
          </p:cNvSpPr>
          <p:nvPr/>
        </p:nvSpPr>
        <p:spPr>
          <a:xfrm>
            <a:off x="5940468" y="1901818"/>
            <a:ext cx="2895600" cy="601766"/>
          </a:xfrm>
          <a:prstGeom prst="rect">
            <a:avLst/>
          </a:prstGeom>
          <a:solidFill>
            <a:schemeClr val="accent3">
              <a:lumMod val="60000"/>
              <a:lumOff val="40000"/>
            </a:schemeClr>
          </a:solidFill>
        </p:spPr>
        <p:style>
          <a:lnRef idx="2">
            <a:schemeClr val="accent3"/>
          </a:lnRef>
          <a:fillRef idx="1">
            <a:schemeClr val="lt1"/>
          </a:fillRef>
          <a:effectRef idx="0">
            <a:schemeClr val="accent3"/>
          </a:effectRef>
          <a:fontRef idx="minor">
            <a:schemeClr val="dk1"/>
          </a:fontRef>
        </p:style>
        <p:txBody>
          <a:bodyPr vert="horz" lIns="91425" tIns="91425" rIns="91425" bIns="91425" rtlCol="0" anchor="ctr" anchorCtr="0">
            <a:noAutofit/>
          </a:bodyPr>
          <a:lstStyle>
            <a:lvl1pPr marL="342900" indent="-342900" algn="l" defTabSz="914400" rtl="0" eaLnBrk="1" latinLnBrk="0" hangingPunct="1">
              <a:spcBef>
                <a:spcPts val="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ts val="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ts val="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0"/>
              </a:spcBef>
              <a:buFont typeface="Arial" pitchFamily="34" charset="0"/>
              <a:buChar char="•"/>
              <a:defRPr sz="2000" kern="1200">
                <a:solidFill>
                  <a:schemeClr val="dk1"/>
                </a:solidFill>
                <a:latin typeface="+mn-lt"/>
                <a:ea typeface="+mn-ea"/>
                <a:cs typeface="+mn-cs"/>
              </a:defRPr>
            </a:lvl9pPr>
          </a:lstStyle>
          <a:p>
            <a:pPr marL="0" indent="0" algn="ctr">
              <a:buFont typeface="Arial" pitchFamily="34" charset="0"/>
              <a:buNone/>
            </a:pPr>
            <a:r>
              <a:rPr lang="en-US" sz="2000" smtClean="0"/>
              <a:t>Handle new treatment</a:t>
            </a:r>
            <a:endParaRPr lang="en-US" sz="2000" dirty="0"/>
          </a:p>
        </p:txBody>
      </p:sp>
      <p:cxnSp>
        <p:nvCxnSpPr>
          <p:cNvPr id="20" name="Straight Arrow Connector 19"/>
          <p:cNvCxnSpPr/>
          <p:nvPr/>
        </p:nvCxnSpPr>
        <p:spPr>
          <a:xfrm>
            <a:off x="1109534" y="3782262"/>
            <a:ext cx="1481266" cy="696476"/>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p:cNvCxnSpPr/>
          <p:nvPr/>
        </p:nvCxnSpPr>
        <p:spPr>
          <a:xfrm flipV="1">
            <a:off x="4876800" y="3956868"/>
            <a:ext cx="1055608" cy="521870"/>
          </a:xfrm>
          <a:prstGeom prst="straightConnector1">
            <a:avLst/>
          </a:prstGeom>
          <a:ln w="63500">
            <a:solidFill>
              <a:schemeClr val="tx1"/>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81267657"/>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00B050"/>
                </a:solidFill>
              </a:rPr>
              <a:t>Handle New </a:t>
            </a:r>
            <a:r>
              <a:rPr lang="en" sz="4800" b="1" dirty="0">
                <a:solidFill>
                  <a:srgbClr val="00B050"/>
                </a:solidFill>
              </a:rPr>
              <a:t>Treatment</a:t>
            </a: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23</a:t>
            </a:fld>
            <a:endParaRPr lang="en"/>
          </a:p>
        </p:txBody>
      </p:sp>
    </p:spTree>
    <p:extLst>
      <p:ext uri="{BB962C8B-B14F-4D97-AF65-F5344CB8AC3E}">
        <p14:creationId xmlns:p14="http://schemas.microsoft.com/office/powerpoint/2010/main" val="3800387456"/>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24</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24</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13" name="TextBox 1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19" name="TextBox 1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grpSp>
        <p:nvGrpSpPr>
          <p:cNvPr id="22" name="Shape 1634"/>
          <p:cNvGrpSpPr/>
          <p:nvPr/>
        </p:nvGrpSpPr>
        <p:grpSpPr>
          <a:xfrm>
            <a:off x="594709" y="2760715"/>
            <a:ext cx="1167391" cy="1188032"/>
            <a:chOff x="2711675" y="2364825"/>
            <a:chExt cx="2695799" cy="2900699"/>
          </a:xfrm>
        </p:grpSpPr>
        <p:sp>
          <p:nvSpPr>
            <p:cNvPr id="23"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4"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25" name="TextBox 24"/>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27" name="Shape 1634"/>
          <p:cNvGrpSpPr/>
          <p:nvPr/>
        </p:nvGrpSpPr>
        <p:grpSpPr>
          <a:xfrm>
            <a:off x="539736" y="2619238"/>
            <a:ext cx="1167391" cy="1188032"/>
            <a:chOff x="2711675" y="2364825"/>
            <a:chExt cx="2695799" cy="2900699"/>
          </a:xfrm>
        </p:grpSpPr>
        <p:sp>
          <p:nvSpPr>
            <p:cNvPr id="28"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9"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12973683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25</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25</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TextBox 21"/>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3" name="TextBox 22"/>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4"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27" name="Shape 1634"/>
          <p:cNvGrpSpPr/>
          <p:nvPr/>
        </p:nvGrpSpPr>
        <p:grpSpPr>
          <a:xfrm>
            <a:off x="594709" y="2760715"/>
            <a:ext cx="1167391" cy="1188032"/>
            <a:chOff x="2711675" y="2364825"/>
            <a:chExt cx="2695799" cy="2900699"/>
          </a:xfrm>
        </p:grpSpPr>
        <p:sp>
          <p:nvSpPr>
            <p:cNvPr id="28"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29"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0" name="TextBox 29"/>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cxnSp>
        <p:nvCxnSpPr>
          <p:cNvPr id="31" name="Straight Arrow Connector 30"/>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88696" y="2280220"/>
            <a:ext cx="1227802" cy="738664"/>
          </a:xfrm>
          <a:prstGeom prst="rect">
            <a:avLst/>
          </a:prstGeom>
          <a:noFill/>
        </p:spPr>
        <p:txBody>
          <a:bodyPr wrap="square" rtlCol="0">
            <a:spAutoFit/>
          </a:bodyPr>
          <a:lstStyle/>
          <a:p>
            <a:r>
              <a:rPr lang="en-US" dirty="0" smtClean="0"/>
              <a:t>Send get treatment request</a:t>
            </a:r>
            <a:endParaRPr lang="en-US" dirty="0"/>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4" name="Shape 1634"/>
          <p:cNvGrpSpPr/>
          <p:nvPr/>
        </p:nvGrpSpPr>
        <p:grpSpPr>
          <a:xfrm>
            <a:off x="539736" y="2619238"/>
            <a:ext cx="1167391" cy="1188032"/>
            <a:chOff x="2711675" y="2364825"/>
            <a:chExt cx="2695799" cy="2900699"/>
          </a:xfrm>
        </p:grpSpPr>
        <p:sp>
          <p:nvSpPr>
            <p:cNvPr id="3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1831503750"/>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26</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26</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1" name="Straight Arrow Connector 20"/>
          <p:cNvCxnSpPr>
            <a:cxnSpLocks/>
          </p:cNvCxnSpPr>
          <p:nvPr/>
        </p:nvCxnSpPr>
        <p:spPr>
          <a:xfrm>
            <a:off x="5049502" y="3098779"/>
            <a:ext cx="1408448" cy="0"/>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07446" y="2649552"/>
            <a:ext cx="1434435" cy="300082"/>
          </a:xfrm>
          <a:prstGeom prst="rect">
            <a:avLst/>
          </a:prstGeom>
          <a:noFill/>
        </p:spPr>
        <p:txBody>
          <a:bodyPr wrap="square" rtlCol="0">
            <a:spAutoFit/>
          </a:bodyPr>
          <a:lstStyle/>
          <a:p>
            <a:r>
              <a:rPr lang="en-US" sz="1350" dirty="0"/>
              <a:t>Get </a:t>
            </a:r>
            <a:r>
              <a:rPr lang="en-US" sz="1350" dirty="0" smtClean="0"/>
              <a:t>treatment</a:t>
            </a:r>
            <a:endParaRPr lang="en-US" sz="1350" dirty="0"/>
          </a:p>
        </p:txBody>
      </p:sp>
      <p:sp>
        <p:nvSpPr>
          <p:cNvPr id="23" name="TextBox 2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4" name="TextBox 23"/>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5"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29" name="Shape 1634"/>
          <p:cNvGrpSpPr/>
          <p:nvPr/>
        </p:nvGrpSpPr>
        <p:grpSpPr>
          <a:xfrm>
            <a:off x="594709" y="2760715"/>
            <a:ext cx="1167391" cy="1188032"/>
            <a:chOff x="2711675" y="2364825"/>
            <a:chExt cx="2695799" cy="2900699"/>
          </a:xfrm>
        </p:grpSpPr>
        <p:sp>
          <p:nvSpPr>
            <p:cNvPr id="30"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1"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2" name="TextBox 31"/>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cxnSp>
        <p:nvCxnSpPr>
          <p:cNvPr id="33" name="Straight Arrow Connector 32"/>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88696" y="2280220"/>
            <a:ext cx="1227802" cy="738664"/>
          </a:xfrm>
          <a:prstGeom prst="rect">
            <a:avLst/>
          </a:prstGeom>
          <a:noFill/>
        </p:spPr>
        <p:txBody>
          <a:bodyPr wrap="square" rtlCol="0">
            <a:spAutoFit/>
          </a:bodyPr>
          <a:lstStyle/>
          <a:p>
            <a:r>
              <a:rPr lang="en-US" dirty="0"/>
              <a:t>Send get treatment request</a:t>
            </a: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6" name="Shape 1634"/>
          <p:cNvGrpSpPr/>
          <p:nvPr/>
        </p:nvGrpSpPr>
        <p:grpSpPr>
          <a:xfrm>
            <a:off x="539736" y="2619238"/>
            <a:ext cx="1167391" cy="1188032"/>
            <a:chOff x="2711675" y="2364825"/>
            <a:chExt cx="2695799" cy="2900699"/>
          </a:xfrm>
        </p:grpSpPr>
        <p:sp>
          <p:nvSpPr>
            <p:cNvPr id="37"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8"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9" name="TextBox 38"/>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50654645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27</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27</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Shape 688"/>
          <p:cNvGrpSpPr/>
          <p:nvPr/>
        </p:nvGrpSpPr>
        <p:grpSpPr>
          <a:xfrm>
            <a:off x="5052779" y="4762610"/>
            <a:ext cx="1471823" cy="1592092"/>
            <a:chOff x="4336150" y="2339323"/>
            <a:chExt cx="1814399" cy="1044951"/>
          </a:xfrm>
          <a:solidFill>
            <a:schemeClr val="bg2"/>
          </a:solidFill>
        </p:grpSpPr>
        <p:sp>
          <p:nvSpPr>
            <p:cNvPr id="34"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dirty="0" err="1">
                  <a:solidFill>
                    <a:prstClr val="black"/>
                  </a:solidFill>
                  <a:latin typeface="Arial"/>
                  <a:cs typeface="Arial"/>
                </a:rPr>
                <a:t>fromDate</a:t>
              </a:r>
              <a:endParaRPr lang="en" sz="1500" dirty="0">
                <a:solidFill>
                  <a:prstClr val="black"/>
                </a:solidFill>
                <a:latin typeface="Arial"/>
                <a:cs typeface="Arial"/>
              </a:endParaRPr>
            </a:p>
            <a:p>
              <a:pPr defTabSz="685800"/>
              <a:r>
                <a:rPr lang="en-US" sz="1500" dirty="0">
                  <a:solidFill>
                    <a:srgbClr val="000000"/>
                  </a:solidFill>
                  <a:latin typeface="Arial"/>
                  <a:cs typeface="Arial"/>
                </a:rPr>
                <a:t>t</a:t>
              </a:r>
              <a:r>
                <a:rPr lang="en" sz="1500" dirty="0">
                  <a:solidFill>
                    <a:srgbClr val="000000"/>
                  </a:solidFill>
                  <a:latin typeface="Arial"/>
                  <a:cs typeface="Arial"/>
                </a:rPr>
                <a:t>oDate</a:t>
              </a:r>
              <a:endParaRPr lang="en" sz="1500" b="1" dirty="0">
                <a:solidFill>
                  <a:prstClr val="black"/>
                </a:solidFill>
                <a:latin typeface="Arial"/>
                <a:cs typeface="Arial"/>
              </a:endParaRPr>
            </a:p>
            <a:p>
              <a:pPr defTabSz="685800"/>
              <a:r>
                <a:rPr lang="en" sz="1500" dirty="0">
                  <a:solidFill>
                    <a:srgbClr val="000000"/>
                  </a:solidFill>
                  <a:latin typeface="Arial"/>
                  <a:cs typeface="Arial"/>
                </a:rPr>
                <a:t>…</a:t>
              </a:r>
            </a:p>
          </p:txBody>
        </p:sp>
        <p:sp>
          <p:nvSpPr>
            <p:cNvPr id="35"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dirty="0" smtClean="0">
                  <a:solidFill>
                    <a:srgbClr val="000000"/>
                  </a:solidFill>
                  <a:latin typeface="Arial"/>
                  <a:cs typeface="Arial"/>
                </a:rPr>
                <a:t>Treatment</a:t>
              </a:r>
              <a:endParaRPr lang="en" sz="1050" b="1" dirty="0">
                <a:solidFill>
                  <a:srgbClr val="000000"/>
                </a:solidFill>
                <a:latin typeface="Arial"/>
                <a:cs typeface="Arial"/>
              </a:endParaRPr>
            </a:p>
          </p:txBody>
        </p:sp>
      </p:grpSp>
      <p:cxnSp>
        <p:nvCxnSpPr>
          <p:cNvPr id="28" name="Straight Connector 27"/>
          <p:cNvCxnSpPr/>
          <p:nvPr/>
        </p:nvCxnSpPr>
        <p:spPr>
          <a:xfrm>
            <a:off x="5698359"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25" name="TextBox 24"/>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9" name="TextBox 28"/>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30"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32" name="Shape 1634"/>
          <p:cNvGrpSpPr/>
          <p:nvPr/>
        </p:nvGrpSpPr>
        <p:grpSpPr>
          <a:xfrm>
            <a:off x="594709" y="2760715"/>
            <a:ext cx="1167391" cy="1188032"/>
            <a:chOff x="2711675" y="2364825"/>
            <a:chExt cx="2695799" cy="2900699"/>
          </a:xfrm>
        </p:grpSpPr>
        <p:sp>
          <p:nvSpPr>
            <p:cNvPr id="36"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7"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8" name="TextBox 37"/>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3" name="Shape 1634"/>
          <p:cNvGrpSpPr/>
          <p:nvPr/>
        </p:nvGrpSpPr>
        <p:grpSpPr>
          <a:xfrm>
            <a:off x="539736" y="2619238"/>
            <a:ext cx="1167391" cy="1188032"/>
            <a:chOff x="2711675" y="2364825"/>
            <a:chExt cx="2695799" cy="2900699"/>
          </a:xfrm>
        </p:grpSpPr>
        <p:sp>
          <p:nvSpPr>
            <p:cNvPr id="44"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5"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46" name="TextBox 4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985535096"/>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28</a:t>
            </a:fld>
            <a:endParaRPr lang="en">
              <a:solidFill>
                <a:prstClr val="black">
                  <a:tint val="75000"/>
                </a:prstClr>
              </a:solidFill>
            </a:endParaRPr>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28</a:t>
            </a:fld>
            <a:endParaRPr lang="en">
              <a:solidFill>
                <a:srgbClr val="FFFFFF"/>
              </a:solidFill>
            </a:endParaRPr>
          </a:p>
        </p:txBody>
      </p:sp>
      <p:grpSp>
        <p:nvGrpSpPr>
          <p:cNvPr id="14" name="Shape 1634"/>
          <p:cNvGrpSpPr/>
          <p:nvPr/>
        </p:nvGrpSpPr>
        <p:grpSpPr>
          <a:xfrm>
            <a:off x="618218" y="2628753"/>
            <a:ext cx="1306448" cy="1273373"/>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Calibri"/>
            </a:endParaRPr>
          </a:p>
          <a:p>
            <a:pPr algn="ctr"/>
            <a:endParaRPr sz="1350" b="1" dirty="0">
              <a:latin typeface="Calibri"/>
            </a:endParaRPr>
          </a:p>
          <a:p>
            <a:pPr algn="ctr"/>
            <a:endParaRPr sz="1350" b="1" dirty="0">
              <a:latin typeface="Calibri"/>
            </a:endParaRPr>
          </a:p>
          <a:p>
            <a:pPr algn="ctr"/>
            <a:r>
              <a:rPr lang="en" sz="1350" b="1" dirty="0">
                <a:cs typeface="Arial" panose="020B0604020202020204" pitchFamily="34" charset="0"/>
              </a:rPr>
              <a:t>Web Application</a:t>
            </a:r>
          </a:p>
          <a:p>
            <a:pPr algn="ctr"/>
            <a:r>
              <a:rPr lang="en" sz="1350" b="1" dirty="0">
                <a:cs typeface="Arial" panose="020B0604020202020204" pitchFamily="34" charset="0"/>
              </a:rPr>
              <a:t>(Server side)</a:t>
            </a: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cxnSp>
        <p:nvCxnSpPr>
          <p:cNvPr id="22" name="Straight Arrow Connector 21"/>
          <p:cNvCxnSpPr>
            <a:cxnSpLocks/>
          </p:cNvCxnSpPr>
          <p:nvPr/>
        </p:nvCxnSpPr>
        <p:spPr>
          <a:xfrm flipH="1">
            <a:off x="4988684" y="3487759"/>
            <a:ext cx="1416959" cy="15992"/>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02596" y="3503751"/>
            <a:ext cx="0" cy="1234167"/>
          </a:xfrm>
          <a:prstGeom prst="line">
            <a:avLst/>
          </a:prstGeom>
        </p:spPr>
        <p:style>
          <a:lnRef idx="1">
            <a:schemeClr val="accent6"/>
          </a:lnRef>
          <a:fillRef idx="0">
            <a:schemeClr val="accent6"/>
          </a:fillRef>
          <a:effectRef idx="0">
            <a:schemeClr val="accent6"/>
          </a:effectRef>
          <a:fontRef idx="minor">
            <a:schemeClr val="tx1"/>
          </a:fontRef>
        </p:style>
      </p:cxnSp>
      <p:sp>
        <p:nvSpPr>
          <p:cNvPr id="3" name="TextBox 2"/>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sp>
        <p:nvSpPr>
          <p:cNvPr id="29" name="Shape 1967"/>
          <p:cNvSpPr txBox="1">
            <a:spLocks noGrp="1"/>
          </p:cNvSpPr>
          <p:nvPr>
            <p:ph type="title"/>
          </p:nvPr>
        </p:nvSpPr>
        <p:spPr>
          <a:xfrm>
            <a:off x="1779544" y="1"/>
            <a:ext cx="7364455" cy="1143000"/>
          </a:xfrm>
          <a:prstGeom prst="rect">
            <a:avLst/>
          </a:prstGeom>
        </p:spPr>
        <p:txBody>
          <a:bodyPr lIns="91425" tIns="91425" rIns="91425" bIns="91425" anchor="b" anchorCtr="0">
            <a:noAutofit/>
          </a:bodyPr>
          <a:lstStyle/>
          <a:p>
            <a:pPr>
              <a:buClr>
                <a:srgbClr val="000000"/>
              </a:buClr>
              <a:buSzPct val="25000"/>
            </a:pPr>
            <a:r>
              <a:rPr lang="en-US" b="1" kern="0" dirty="0" smtClean="0">
                <a:solidFill>
                  <a:srgbClr val="00B050"/>
                </a:solidFill>
                <a:cs typeface="Arial"/>
                <a:sym typeface="Arial"/>
                <a:rtl val="0"/>
              </a:rPr>
              <a:t>Handle New </a:t>
            </a:r>
            <a:r>
              <a:rPr lang="en-US" b="1" kern="0" dirty="0">
                <a:solidFill>
                  <a:srgbClr val="00B050"/>
                </a:solidFill>
                <a:cs typeface="Arial"/>
                <a:sym typeface="Arial"/>
                <a:rtl val="0"/>
              </a:rPr>
              <a:t>Treatment</a:t>
            </a:r>
          </a:p>
        </p:txBody>
      </p:sp>
      <p:grpSp>
        <p:nvGrpSpPr>
          <p:cNvPr id="31" name="Shape 1634"/>
          <p:cNvGrpSpPr/>
          <p:nvPr/>
        </p:nvGrpSpPr>
        <p:grpSpPr>
          <a:xfrm>
            <a:off x="594709" y="2760715"/>
            <a:ext cx="1167391" cy="1188032"/>
            <a:chOff x="2711675" y="2364825"/>
            <a:chExt cx="2695799" cy="2900699"/>
          </a:xfrm>
        </p:grpSpPr>
        <p:sp>
          <p:nvSpPr>
            <p:cNvPr id="32"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7" name="TextBox 36"/>
          <p:cNvSpPr txBox="1"/>
          <p:nvPr/>
        </p:nvSpPr>
        <p:spPr>
          <a:xfrm>
            <a:off x="577950" y="3998049"/>
            <a:ext cx="1128835" cy="369332"/>
          </a:xfrm>
          <a:prstGeom prst="rect">
            <a:avLst/>
          </a:prstGeom>
          <a:noFill/>
        </p:spPr>
        <p:txBody>
          <a:bodyPr wrap="none" rtlCol="0">
            <a:spAutoFit/>
          </a:bodyPr>
          <a:lstStyle/>
          <a:p>
            <a:r>
              <a:rPr lang="en-US" sz="1800" b="1" dirty="0" smtClean="0">
                <a:solidFill>
                  <a:schemeClr val="bg1"/>
                </a:solidFill>
                <a:latin typeface="+mj-lt"/>
              </a:rPr>
              <a:t>Scheduler</a:t>
            </a:r>
          </a:p>
        </p:txBody>
      </p:sp>
      <p:cxnSp>
        <p:nvCxnSpPr>
          <p:cNvPr id="38" name="Straight Arrow Connector 37"/>
          <p:cNvCxnSpPr>
            <a:cxnSpLocks/>
          </p:cNvCxnSpPr>
          <p:nvPr/>
        </p:nvCxnSpPr>
        <p:spPr>
          <a:xfrm flipH="1">
            <a:off x="1935733" y="3478363"/>
            <a:ext cx="1339481" cy="4019"/>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Shape 688"/>
          <p:cNvGrpSpPr/>
          <p:nvPr/>
        </p:nvGrpSpPr>
        <p:grpSpPr>
          <a:xfrm>
            <a:off x="2109577" y="4737918"/>
            <a:ext cx="1471823" cy="1592092"/>
            <a:chOff x="4336150" y="2339323"/>
            <a:chExt cx="1814399" cy="1044951"/>
          </a:xfrm>
          <a:solidFill>
            <a:schemeClr val="bg2"/>
          </a:solidFill>
        </p:grpSpPr>
        <p:sp>
          <p:nvSpPr>
            <p:cNvPr id="40" name="Shape 689"/>
            <p:cNvSpPr/>
            <p:nvPr/>
          </p:nvSpPr>
          <p:spPr>
            <a:xfrm>
              <a:off x="4336150" y="2708975"/>
              <a:ext cx="1814399" cy="6752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t" anchorCtr="0">
              <a:noAutofit/>
            </a:bodyPr>
            <a:lstStyle/>
            <a:p>
              <a:pPr defTabSz="685800"/>
              <a:r>
                <a:rPr lang="en-US" sz="1500" dirty="0" err="1" smtClean="0">
                  <a:solidFill>
                    <a:prstClr val="black"/>
                  </a:solidFill>
                  <a:latin typeface="Arial"/>
                  <a:cs typeface="Arial"/>
                </a:rPr>
                <a:t>fromDate</a:t>
              </a:r>
              <a:endParaRPr lang="en" sz="1500" dirty="0">
                <a:solidFill>
                  <a:prstClr val="black"/>
                </a:solidFill>
                <a:latin typeface="Arial"/>
                <a:cs typeface="Arial"/>
              </a:endParaRPr>
            </a:p>
            <a:p>
              <a:pPr defTabSz="685800"/>
              <a:r>
                <a:rPr lang="en-US" sz="1500" dirty="0" smtClean="0">
                  <a:solidFill>
                    <a:srgbClr val="000000"/>
                  </a:solidFill>
                  <a:latin typeface="Arial"/>
                  <a:cs typeface="Arial"/>
                </a:rPr>
                <a:t>t</a:t>
              </a:r>
              <a:r>
                <a:rPr lang="en" sz="1500" dirty="0" smtClean="0">
                  <a:solidFill>
                    <a:srgbClr val="000000"/>
                  </a:solidFill>
                  <a:latin typeface="Arial"/>
                  <a:cs typeface="Arial"/>
                </a:rPr>
                <a:t>oDate</a:t>
              </a:r>
              <a:endParaRPr lang="en" sz="1500" b="1" dirty="0">
                <a:solidFill>
                  <a:prstClr val="black"/>
                </a:solidFill>
                <a:latin typeface="Arial"/>
                <a:cs typeface="Arial"/>
              </a:endParaRPr>
            </a:p>
            <a:p>
              <a:pPr defTabSz="685800"/>
              <a:r>
                <a:rPr lang="en" sz="1500" dirty="0">
                  <a:solidFill>
                    <a:srgbClr val="000000"/>
                  </a:solidFill>
                  <a:latin typeface="Arial"/>
                  <a:cs typeface="Arial"/>
                </a:rPr>
                <a:t>…</a:t>
              </a:r>
            </a:p>
          </p:txBody>
        </p:sp>
        <p:sp>
          <p:nvSpPr>
            <p:cNvPr id="41" name="Shape 690"/>
            <p:cNvSpPr/>
            <p:nvPr/>
          </p:nvSpPr>
          <p:spPr>
            <a:xfrm>
              <a:off x="4336150" y="2339323"/>
              <a:ext cx="1814399" cy="36299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68569" tIns="68569" rIns="68569" bIns="68569" anchor="ctr" anchorCtr="0">
              <a:noAutofit/>
            </a:bodyPr>
            <a:lstStyle/>
            <a:p>
              <a:pPr defTabSz="685800"/>
              <a:r>
                <a:rPr lang="en" b="1" dirty="0" smtClean="0">
                  <a:solidFill>
                    <a:srgbClr val="000000"/>
                  </a:solidFill>
                  <a:latin typeface="Arial"/>
                  <a:cs typeface="Arial"/>
                </a:rPr>
                <a:t>Treatment</a:t>
              </a:r>
              <a:endParaRPr lang="en" sz="1050" b="1" dirty="0">
                <a:solidFill>
                  <a:srgbClr val="000000"/>
                </a:solidFill>
                <a:latin typeface="Arial"/>
                <a:cs typeface="Arial"/>
              </a:endParaRPr>
            </a:p>
          </p:txBody>
        </p:sp>
      </p:grpSp>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43" name="Shape 1634"/>
          <p:cNvGrpSpPr/>
          <p:nvPr/>
        </p:nvGrpSpPr>
        <p:grpSpPr>
          <a:xfrm>
            <a:off x="539736" y="2619238"/>
            <a:ext cx="1167391" cy="1188032"/>
            <a:chOff x="2711675" y="2364825"/>
            <a:chExt cx="2695799" cy="2900699"/>
          </a:xfrm>
        </p:grpSpPr>
        <p:sp>
          <p:nvSpPr>
            <p:cNvPr id="44"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45"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46" name="TextBox 4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305386199"/>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29</a:t>
            </a:fld>
            <a:endParaRPr lang="en">
              <a:solidFill>
                <a:prstClr val="black">
                  <a:tint val="7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39505431"/>
              </p:ext>
            </p:extLst>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77732678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3</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5212125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30</a:t>
            </a:fld>
            <a:endParaRPr lang="en">
              <a:solidFill>
                <a:prstClr val="black">
                  <a:tint val="75000"/>
                </a:prstClr>
              </a:solidFill>
            </a:endParaRPr>
          </a:p>
        </p:txBody>
      </p:sp>
      <p:graphicFrame>
        <p:nvGraphicFramePr>
          <p:cNvPr id="3" name="Table 2"/>
          <p:cNvGraphicFramePr>
            <a:graphicFrameLocks noGrp="1"/>
          </p:cNvGraphicFramePr>
          <p:nvPr>
            <p:extLst/>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622014"/>
            <a:ext cx="448642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Date when patient make medical examination</a:t>
            </a:r>
            <a:endParaRPr lang="en-US" sz="1800" kern="1200" dirty="0">
              <a:solidFill>
                <a:prstClr val="black"/>
              </a:solidFill>
              <a:latin typeface="Calibri"/>
              <a:ea typeface="+mn-ea"/>
              <a:cs typeface="+mn-cs"/>
            </a:endParaRPr>
          </a:p>
        </p:txBody>
      </p:sp>
      <p:sp>
        <p:nvSpPr>
          <p:cNvPr id="5" name="Right Arrow 4"/>
          <p:cNvSpPr/>
          <p:nvPr/>
        </p:nvSpPr>
        <p:spPr>
          <a:xfrm>
            <a:off x="2511845" y="271303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621115490"/>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034"/>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31</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2949499"/>
            <a:ext cx="4338367"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Date when patient end medical examination</a:t>
            </a:r>
            <a:endParaRPr lang="en-US" sz="1800" kern="1200" dirty="0">
              <a:solidFill>
                <a:prstClr val="black"/>
              </a:solidFill>
              <a:latin typeface="Calibri"/>
              <a:ea typeface="+mn-ea"/>
              <a:cs typeface="+mn-cs"/>
            </a:endParaRPr>
          </a:p>
        </p:txBody>
      </p:sp>
      <p:sp>
        <p:nvSpPr>
          <p:cNvPr id="5" name="Right Arrow 4"/>
          <p:cNvSpPr/>
          <p:nvPr/>
        </p:nvSpPr>
        <p:spPr>
          <a:xfrm>
            <a:off x="2511845" y="3040522"/>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dirty="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4863225"/>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32</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346110"/>
            <a:ext cx="2203295"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Patient’s information</a:t>
            </a:r>
            <a:endParaRPr lang="en-US" sz="1800" kern="1200" dirty="0">
              <a:solidFill>
                <a:prstClr val="black"/>
              </a:solidFill>
              <a:latin typeface="Calibri"/>
              <a:ea typeface="+mn-ea"/>
              <a:cs typeface="+mn-cs"/>
            </a:endParaRPr>
          </a:p>
        </p:txBody>
      </p:sp>
      <p:sp>
        <p:nvSpPr>
          <p:cNvPr id="5" name="Right Arrow 4"/>
          <p:cNvSpPr/>
          <p:nvPr/>
        </p:nvSpPr>
        <p:spPr>
          <a:xfrm>
            <a:off x="2511845" y="3437133"/>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86296673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33</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3698650"/>
            <a:ext cx="2058577"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Illness’s information</a:t>
            </a:r>
            <a:endParaRPr lang="en-US" sz="1800" kern="1200" dirty="0">
              <a:solidFill>
                <a:prstClr val="black"/>
              </a:solidFill>
              <a:latin typeface="Calibri"/>
              <a:ea typeface="+mn-ea"/>
              <a:cs typeface="+mn-cs"/>
            </a:endParaRPr>
          </a:p>
        </p:txBody>
      </p:sp>
      <p:sp>
        <p:nvSpPr>
          <p:cNvPr id="5" name="Right Arrow 4"/>
          <p:cNvSpPr/>
          <p:nvPr/>
        </p:nvSpPr>
        <p:spPr>
          <a:xfrm>
            <a:off x="2511845" y="3789677"/>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64607603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34</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095262"/>
            <a:ext cx="3693319"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Food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186285"/>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759864080"/>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35</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458823"/>
            <a:ext cx="3970639"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Practice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549846"/>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025002210"/>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36</a:t>
            </a:fld>
            <a:endParaRPr lang="en">
              <a:solidFill>
                <a:prstClr val="black">
                  <a:tint val="75000"/>
                </a:prstClr>
              </a:solidFill>
            </a:endParaRPr>
          </a:p>
        </p:txBody>
      </p:sp>
      <p:graphicFrame>
        <p:nvGraphicFramePr>
          <p:cNvPr id="3" name="Table 2"/>
          <p:cNvGraphicFramePr>
            <a:graphicFrameLocks noGrp="1"/>
          </p:cNvGraphicFramePr>
          <p:nvPr/>
        </p:nvGraphicFramePr>
        <p:xfrm>
          <a:off x="647546" y="2234282"/>
          <a:ext cx="2032000" cy="2966720"/>
        </p:xfrm>
        <a:graphic>
          <a:graphicData uri="http://schemas.openxmlformats.org/drawingml/2006/table">
            <a:tbl>
              <a:tblPr firstRow="1" bandRow="1">
                <a:tableStyleId>{93296810-A885-4BE3-A3E7-6D5BEEA58F35}</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fromDate</a:t>
                      </a:r>
                      <a:endParaRPr lang="en-US" dirty="0"/>
                    </a:p>
                  </a:txBody>
                  <a:tcPr/>
                </a:tc>
              </a:tr>
              <a:tr h="370840">
                <a:tc>
                  <a:txBody>
                    <a:bodyPr/>
                    <a:lstStyle/>
                    <a:p>
                      <a:r>
                        <a:rPr lang="en-US" dirty="0" err="1" smtClean="0"/>
                        <a:t>toDate</a:t>
                      </a:r>
                      <a:endParaRPr lang="en-US" dirty="0"/>
                    </a:p>
                  </a:txBody>
                  <a:tcPr/>
                </a:tc>
              </a:tr>
              <a:tr h="370840">
                <a:tc>
                  <a:txBody>
                    <a:bodyPr/>
                    <a:lstStyle/>
                    <a:p>
                      <a:r>
                        <a:rPr lang="en-US" dirty="0" smtClean="0"/>
                        <a:t>patient</a:t>
                      </a:r>
                      <a:endParaRPr lang="en-US" dirty="0"/>
                    </a:p>
                  </a:txBody>
                  <a:tcPr/>
                </a:tc>
              </a:tr>
              <a:tr h="370840">
                <a:tc>
                  <a:txBody>
                    <a:bodyPr/>
                    <a:lstStyle/>
                    <a:p>
                      <a:r>
                        <a:rPr lang="en-US" dirty="0" smtClean="0"/>
                        <a:t>illness</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4" name="TextBox 3"/>
          <p:cNvSpPr txBox="1"/>
          <p:nvPr/>
        </p:nvSpPr>
        <p:spPr>
          <a:xfrm>
            <a:off x="4076241" y="4800341"/>
            <a:ext cx="4100418"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Medicine activities which patient must do</a:t>
            </a:r>
            <a:endParaRPr lang="en-US" sz="1800" kern="1200" dirty="0">
              <a:solidFill>
                <a:prstClr val="black"/>
              </a:solidFill>
              <a:latin typeface="Calibri"/>
              <a:ea typeface="+mn-ea"/>
              <a:cs typeface="+mn-cs"/>
            </a:endParaRPr>
          </a:p>
        </p:txBody>
      </p:sp>
      <p:sp>
        <p:nvSpPr>
          <p:cNvPr id="5" name="Right Arrow 4"/>
          <p:cNvSpPr/>
          <p:nvPr/>
        </p:nvSpPr>
        <p:spPr>
          <a:xfrm>
            <a:off x="2511845" y="4891364"/>
            <a:ext cx="1564396" cy="1872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800" kern="1200">
              <a:solidFill>
                <a:prstClr val="white"/>
              </a:solidFill>
            </a:endParaRPr>
          </a:p>
        </p:txBody>
      </p:sp>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612210569"/>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37</a:t>
            </a:fld>
            <a:endParaRPr lang="en">
              <a:solidFill>
                <a:prstClr val="black">
                  <a:tint val="75000"/>
                </a:prstClr>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
        <p:nvSpPr>
          <p:cNvPr id="9"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887246280"/>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38</a:t>
            </a:fld>
            <a:endParaRPr lang="en">
              <a:solidFill>
                <a:prstClr val="black">
                  <a:tint val="75000"/>
                </a:prstClr>
              </a:solidFill>
            </a:endParaRPr>
          </a:p>
        </p:txBody>
      </p:sp>
      <p:pic>
        <p:nvPicPr>
          <p:cNvPr id="7" name="Picture 5" descr="https://documents.lucidchart.com/documents/34cde04f-081b-4579-b1e6-e174cfd8e2c7/pages/0_0?a=632&amp;x=76&amp;y=125&amp;w=968&amp;h=330&amp;store=1&amp;accept=image%2F*&amp;auth=LCA%203efae5ea920d7b760c08b9dbb2b2a9d45a454fb9-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83647942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39</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7:00</a:t>
            </a:r>
            <a:endParaRPr lang="en-US" sz="1800" b="1" kern="1200" dirty="0">
              <a:solidFill>
                <a:srgbClr val="FF0000"/>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415563807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4</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5786368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40</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b="1" kern="1200" dirty="0">
                <a:solidFill>
                  <a:srgbClr val="FF0000"/>
                </a:solidFill>
                <a:latin typeface="Calibri"/>
                <a:ea typeface="+mn-ea"/>
                <a:cs typeface="+mn-cs"/>
              </a:rPr>
              <a:t>9</a:t>
            </a:r>
            <a:r>
              <a:rPr lang="en-US" sz="1800" b="1" kern="1200" dirty="0" smtClean="0">
                <a:solidFill>
                  <a:srgbClr val="FF0000"/>
                </a:solidFill>
                <a:latin typeface="Calibri"/>
                <a:ea typeface="+mn-ea"/>
                <a:cs typeface="+mn-cs"/>
              </a:rPr>
              <a:t>:00</a:t>
            </a:r>
            <a:endParaRPr lang="en-US" sz="1800" b="1" kern="1200" dirty="0">
              <a:solidFill>
                <a:srgbClr val="FF0000"/>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679101601"/>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41</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12:00</a:t>
            </a:r>
            <a:endParaRPr lang="en-US" sz="1800" b="1" kern="1200" dirty="0">
              <a:solidFill>
                <a:srgbClr val="FF0000"/>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759715978"/>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42</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15:00</a:t>
            </a:r>
            <a:endParaRPr lang="en-US" sz="1800" b="1" kern="1200" dirty="0">
              <a:solidFill>
                <a:srgbClr val="FF0000"/>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044194189"/>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43</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18:00</a:t>
            </a:r>
            <a:endParaRPr lang="en-US" sz="1800" b="1" kern="1200" dirty="0">
              <a:solidFill>
                <a:srgbClr val="FF0000"/>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903782831"/>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44</a:t>
            </a:fld>
            <a:endParaRPr lang="en">
              <a:solidFill>
                <a:prstClr val="black">
                  <a:tint val="75000"/>
                </a:prstClr>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b="1" kern="1200" dirty="0" smtClean="0">
                <a:solidFill>
                  <a:srgbClr val="FF0000"/>
                </a:solidFill>
                <a:latin typeface="Calibri"/>
                <a:ea typeface="+mn-ea"/>
                <a:cs typeface="+mn-cs"/>
              </a:rPr>
              <a:t>21:00</a:t>
            </a:r>
            <a:endParaRPr lang="en-US" sz="1800" b="1" kern="1200" dirty="0">
              <a:solidFill>
                <a:srgbClr val="FF0000"/>
              </a:solidFill>
              <a:latin typeface="Calibri"/>
              <a:ea typeface="+mn-ea"/>
              <a:cs typeface="+mn-cs"/>
            </a:endParaRPr>
          </a:p>
        </p:txBody>
      </p:sp>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2562963239"/>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45</a:t>
            </a:fld>
            <a:endParaRPr lang="en">
              <a:solidFill>
                <a:prstClr val="black">
                  <a:tint val="75000"/>
                </a:prstClr>
              </a:solidFill>
            </a:endParaRPr>
          </a:p>
        </p:txBody>
      </p:sp>
      <p:pic>
        <p:nvPicPr>
          <p:cNvPr id="8" name="Picture 2" descr="https://documents.lucidchart.com/documents/34cde04f-081b-4579-b1e6-e174cfd8e2c7/pages/0_0?a=634&amp;x=76&amp;y=125&amp;w=968&amp;h=330&amp;store=1&amp;accept=image%2F*&amp;auth=LCA%20416ef0d773ab4465095d30f9efac017d2db911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8"/>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856969470"/>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46</a:t>
            </a:fld>
            <a:endParaRPr lang="en">
              <a:solidFill>
                <a:prstClr val="black">
                  <a:tint val="75000"/>
                </a:prstClr>
              </a:solidFill>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sp>
        <p:nvSpPr>
          <p:cNvPr id="23"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055023400"/>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47</a:t>
            </a:fld>
            <a:endParaRPr lang="en">
              <a:solidFill>
                <a:prstClr val="black">
                  <a:tint val="75000"/>
                </a:prstClr>
              </a:solidFill>
            </a:endParaRPr>
          </a:p>
        </p:txBody>
      </p:sp>
      <p:pic>
        <p:nvPicPr>
          <p:cNvPr id="7" name="Picture 2" descr="https://documents.lucidchart.com/documents/34cde04f-081b-4579-b1e6-e174cfd8e2c7/pages/0_0?a=636&amp;x=76&amp;y=125&amp;w=968&amp;h=330&amp;store=1&amp;accept=image%2F*&amp;auth=LCA%207ebceae35df50b258487191d9e256ac606e73ced-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600"/>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4210101721"/>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3" name="Shape 53"/>
          <p:cNvSpPr txBox="1">
            <a:spLocks noGrp="1"/>
          </p:cNvSpPr>
          <p:nvPr>
            <p:ph type="sldNum" idx="12"/>
          </p:nvPr>
        </p:nvSpPr>
        <p:spPr>
          <a:prstGeom prst="rect">
            <a:avLst/>
          </a:prstGeom>
        </p:spPr>
        <p:txBody>
          <a:bodyPr vert="horz" lIns="91425" tIns="91425" rIns="91425" bIns="91425" rtlCol="0" anchor="ctr" anchorCtr="0">
            <a:noAutofit/>
          </a:bodyPr>
          <a:lstStyle/>
          <a:p>
            <a:fld id="{00000000-1234-1234-1234-123412341234}" type="slidenum">
              <a:rPr lang="en">
                <a:solidFill>
                  <a:prstClr val="black">
                    <a:tint val="75000"/>
                  </a:prstClr>
                </a:solidFill>
              </a:rPr>
              <a:pPr/>
              <a:t>48</a:t>
            </a:fld>
            <a:endParaRPr lang="en">
              <a:solidFill>
                <a:prstClr val="black">
                  <a:tint val="7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09306614"/>
              </p:ext>
            </p:extLst>
          </p:nvPr>
        </p:nvGraphicFramePr>
        <p:xfrm>
          <a:off x="647546" y="2234282"/>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Treatment</a:t>
                      </a:r>
                      <a:endParaRPr lang="en-US" dirty="0"/>
                    </a:p>
                  </a:txBody>
                  <a:tcPr/>
                </a:tc>
              </a:tr>
              <a:tr h="370840">
                <a:tc>
                  <a:txBody>
                    <a:bodyPr/>
                    <a:lstStyle/>
                    <a:p>
                      <a:r>
                        <a:rPr lang="en-US" dirty="0" err="1" smtClean="0"/>
                        <a:t>adviseFood</a:t>
                      </a:r>
                      <a:endParaRPr lang="en-US" dirty="0"/>
                    </a:p>
                  </a:txBody>
                  <a:tcPr/>
                </a:tc>
              </a:tr>
              <a:tr h="370840">
                <a:tc>
                  <a:txBody>
                    <a:bodyPr/>
                    <a:lstStyle/>
                    <a:p>
                      <a:r>
                        <a:rPr lang="en-US" dirty="0" err="1" smtClean="0"/>
                        <a:t>advisePractice</a:t>
                      </a:r>
                      <a:endParaRPr lang="en-US" dirty="0"/>
                    </a:p>
                  </a:txBody>
                  <a:tcPr/>
                </a:tc>
              </a:tr>
              <a:tr h="370840">
                <a:tc>
                  <a:txBody>
                    <a:bodyPr/>
                    <a:lstStyle/>
                    <a:p>
                      <a:r>
                        <a:rPr lang="en-US" dirty="0" err="1" smtClean="0"/>
                        <a:t>adviseMedicine</a:t>
                      </a:r>
                      <a:endParaRPr lang="en-US" dirty="0"/>
                    </a:p>
                  </a:txBody>
                  <a:tcPr/>
                </a:tc>
              </a:tr>
            </a:tbl>
          </a:graphicData>
        </a:graphic>
      </p:graphicFrame>
      <p:sp>
        <p:nvSpPr>
          <p:cNvPr id="6" name="Rectangle 5"/>
          <p:cNvSpPr/>
          <p:nvPr/>
        </p:nvSpPr>
        <p:spPr>
          <a:xfrm>
            <a:off x="4296578" y="1498294"/>
            <a:ext cx="2379644"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Food Activities</a:t>
            </a:r>
            <a:endParaRPr lang="en-US" sz="1800" kern="1200" dirty="0">
              <a:solidFill>
                <a:prstClr val="white"/>
              </a:solidFill>
            </a:endParaRPr>
          </a:p>
        </p:txBody>
      </p:sp>
      <p:sp>
        <p:nvSpPr>
          <p:cNvPr id="10" name="Rectangle 9"/>
          <p:cNvSpPr/>
          <p:nvPr/>
        </p:nvSpPr>
        <p:spPr>
          <a:xfrm>
            <a:off x="4296577" y="2734937"/>
            <a:ext cx="2379645"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Medicine Activities</a:t>
            </a:r>
            <a:endParaRPr lang="en-US" sz="1800" kern="1200" dirty="0">
              <a:solidFill>
                <a:prstClr val="white"/>
              </a:solidFill>
            </a:endParaRPr>
          </a:p>
        </p:txBody>
      </p:sp>
      <p:sp>
        <p:nvSpPr>
          <p:cNvPr id="11" name="Rectangle 10"/>
          <p:cNvSpPr/>
          <p:nvPr/>
        </p:nvSpPr>
        <p:spPr>
          <a:xfrm>
            <a:off x="4296576" y="3971580"/>
            <a:ext cx="2379646" cy="6940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Practice Activities</a:t>
            </a:r>
            <a:endParaRPr lang="en-US" sz="1800" kern="1200" dirty="0">
              <a:solidFill>
                <a:prstClr val="white"/>
              </a:solidFill>
            </a:endParaRPr>
          </a:p>
        </p:txBody>
      </p:sp>
      <p:cxnSp>
        <p:nvCxnSpPr>
          <p:cNvPr id="12" name="Straight Arrow Connector 11"/>
          <p:cNvCxnSpPr>
            <a:endCxn id="6" idx="1"/>
          </p:cNvCxnSpPr>
          <p:nvPr/>
        </p:nvCxnSpPr>
        <p:spPr>
          <a:xfrm flipV="1">
            <a:off x="2555913" y="1845326"/>
            <a:ext cx="1740665" cy="889611"/>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a:endCxn id="10" idx="1"/>
          </p:cNvCxnSpPr>
          <p:nvPr/>
        </p:nvCxnSpPr>
        <p:spPr>
          <a:xfrm flipV="1">
            <a:off x="2555911" y="3081969"/>
            <a:ext cx="1740666" cy="42232"/>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p:cNvCxnSpPr>
            <a:endCxn id="11" idx="1"/>
          </p:cNvCxnSpPr>
          <p:nvPr/>
        </p:nvCxnSpPr>
        <p:spPr>
          <a:xfrm>
            <a:off x="2555911" y="3484542"/>
            <a:ext cx="1740665" cy="834070"/>
          </a:xfrm>
          <a:prstGeom prst="straightConnector1">
            <a:avLst/>
          </a:prstGeom>
          <a:ln w="63500">
            <a:tailEnd type="triangle"/>
          </a:ln>
        </p:spPr>
        <p:style>
          <a:lnRef idx="1">
            <a:schemeClr val="accent3"/>
          </a:lnRef>
          <a:fillRef idx="0">
            <a:schemeClr val="accent3"/>
          </a:fillRef>
          <a:effectRef idx="0">
            <a:schemeClr val="accent3"/>
          </a:effectRef>
          <a:fontRef idx="minor">
            <a:schemeClr val="tx1"/>
          </a:fontRef>
        </p:style>
      </p:cxnSp>
      <p:sp>
        <p:nvSpPr>
          <p:cNvPr id="13"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512453557"/>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49</a:t>
            </a:fld>
            <a:endParaRPr lang="en">
              <a:solidFill>
                <a:prstClr val="black">
                  <a:tint val="75000"/>
                </a:prstClr>
              </a:solidFill>
            </a:endParaRPr>
          </a:p>
        </p:txBody>
      </p:sp>
      <p:pic>
        <p:nvPicPr>
          <p:cNvPr id="8" name="Picture 2" descr="https://documents.lucidchart.com/documents/34cde04f-081b-4579-b1e6-e174cfd8e2c7/pages/0_0?a=638&amp;x=76&amp;y=125&amp;w=968&amp;h=330&amp;store=1&amp;accept=image%2F*&amp;auth=LCA%201e8004e0596dc6880643f6d1caf378ff84be76e1-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932600"/>
            <a:ext cx="9144001" cy="31235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ocuments.lucidchart.com/documents/34cde04f-081b-4579-b1e6-e174cfd8e2c7/pages/0_0?a=698&amp;x=832&amp;y=314&amp;w=176&amp;h=132&amp;store=1&amp;accept=image%2F*&amp;auth=LCA%20e41af744fb9c3c83cbe360001636823b3813591f-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164"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documents.lucidchart.com/documents/34cde04f-081b-4579-b1e6-e174cfd8e2c7/pages/0_0?a=698&amp;x=592&amp;y=314&amp;w=176&amp;h=132&amp;store=1&amp;accept=image%2F*&amp;auth=LCA%20d3d5bc4bd64d5f153c55c79b913ec60fc6dc5ed0-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793" y="3710878"/>
            <a:ext cx="1691345" cy="1268510"/>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170915922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5</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5</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4157723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50</a:t>
            </a:fld>
            <a:endParaRPr lang="en">
              <a:solidFill>
                <a:prstClr val="black">
                  <a:tint val="75000"/>
                </a:prstClr>
              </a:solidFill>
            </a:endParaRPr>
          </a:p>
        </p:txBody>
      </p:sp>
      <p:sp>
        <p:nvSpPr>
          <p:cNvPr id="2" name="Rectangle 1"/>
          <p:cNvSpPr/>
          <p:nvPr/>
        </p:nvSpPr>
        <p:spPr>
          <a:xfrm>
            <a:off x="942262" y="182879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3" name="Rectangle 12"/>
          <p:cNvSpPr/>
          <p:nvPr/>
        </p:nvSpPr>
        <p:spPr>
          <a:xfrm>
            <a:off x="2151485" y="2633028"/>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4" name="Rectangle 13"/>
          <p:cNvSpPr/>
          <p:nvPr/>
        </p:nvSpPr>
        <p:spPr>
          <a:xfrm>
            <a:off x="3351285" y="1828794"/>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5" name="Rectangle 14"/>
          <p:cNvSpPr/>
          <p:nvPr/>
        </p:nvSpPr>
        <p:spPr>
          <a:xfrm>
            <a:off x="4558470"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6" name="Rectangle 15"/>
          <p:cNvSpPr/>
          <p:nvPr/>
        </p:nvSpPr>
        <p:spPr>
          <a:xfrm>
            <a:off x="5760308" y="1828793"/>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17" name="Rectangle 16"/>
          <p:cNvSpPr/>
          <p:nvPr/>
        </p:nvSpPr>
        <p:spPr>
          <a:xfrm>
            <a:off x="6965455" y="2633027"/>
            <a:ext cx="1437382" cy="5728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kern="1200" dirty="0" smtClean="0">
                <a:solidFill>
                  <a:prstClr val="white"/>
                </a:solidFill>
              </a:rPr>
              <a:t>List Activities</a:t>
            </a:r>
            <a:endParaRPr lang="en-US" sz="1800" kern="1200" dirty="0">
              <a:solidFill>
                <a:prstClr val="white"/>
              </a:solidFill>
            </a:endParaRPr>
          </a:p>
        </p:txBody>
      </p:sp>
      <p:sp>
        <p:nvSpPr>
          <p:cNvPr id="3" name="TextBox 2"/>
          <p:cNvSpPr txBox="1"/>
          <p:nvPr/>
        </p:nvSpPr>
        <p:spPr>
          <a:xfrm>
            <a:off x="1404975" y="1459461"/>
            <a:ext cx="598241"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7:00</a:t>
            </a:r>
            <a:endParaRPr lang="en-US" sz="1800" kern="1200" dirty="0">
              <a:solidFill>
                <a:prstClr val="black"/>
              </a:solidFill>
              <a:latin typeface="Calibri"/>
              <a:ea typeface="+mn-ea"/>
              <a:cs typeface="+mn-cs"/>
            </a:endParaRPr>
          </a:p>
        </p:txBody>
      </p:sp>
      <p:sp>
        <p:nvSpPr>
          <p:cNvPr id="18" name="TextBox 17"/>
          <p:cNvSpPr txBox="1"/>
          <p:nvPr/>
        </p:nvSpPr>
        <p:spPr>
          <a:xfrm>
            <a:off x="2571055" y="2217004"/>
            <a:ext cx="598241" cy="369332"/>
          </a:xfrm>
          <a:prstGeom prst="rect">
            <a:avLst/>
          </a:prstGeom>
          <a:noFill/>
        </p:spPr>
        <p:txBody>
          <a:bodyPr wrap="none" rtlCol="0">
            <a:spAutoFit/>
          </a:bodyPr>
          <a:lstStyle/>
          <a:p>
            <a:r>
              <a:rPr lang="en-US" sz="1800" kern="1200" dirty="0">
                <a:solidFill>
                  <a:prstClr val="black"/>
                </a:solidFill>
                <a:latin typeface="Calibri"/>
                <a:ea typeface="+mn-ea"/>
                <a:cs typeface="+mn-cs"/>
              </a:rPr>
              <a:t>9</a:t>
            </a:r>
            <a:r>
              <a:rPr lang="en-US" sz="1800" kern="1200" dirty="0" smtClean="0">
                <a:solidFill>
                  <a:prstClr val="black"/>
                </a:solidFill>
                <a:latin typeface="Calibri"/>
                <a:ea typeface="+mn-ea"/>
                <a:cs typeface="+mn-cs"/>
              </a:rPr>
              <a:t>:00</a:t>
            </a:r>
            <a:endParaRPr lang="en-US" sz="1800" kern="1200" dirty="0">
              <a:solidFill>
                <a:prstClr val="black"/>
              </a:solidFill>
              <a:latin typeface="Calibri"/>
              <a:ea typeface="+mn-ea"/>
              <a:cs typeface="+mn-cs"/>
            </a:endParaRPr>
          </a:p>
        </p:txBody>
      </p:sp>
      <p:sp>
        <p:nvSpPr>
          <p:cNvPr id="19" name="TextBox 18"/>
          <p:cNvSpPr txBox="1"/>
          <p:nvPr/>
        </p:nvSpPr>
        <p:spPr>
          <a:xfrm>
            <a:off x="3659949" y="1459461"/>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12:00</a:t>
            </a:r>
            <a:endParaRPr lang="en-US" sz="1800" kern="1200" dirty="0">
              <a:solidFill>
                <a:prstClr val="black"/>
              </a:solidFill>
              <a:latin typeface="Calibri"/>
              <a:ea typeface="+mn-ea"/>
              <a:cs typeface="+mn-cs"/>
            </a:endParaRPr>
          </a:p>
        </p:txBody>
      </p:sp>
      <p:sp>
        <p:nvSpPr>
          <p:cNvPr id="20" name="TextBox 19"/>
          <p:cNvSpPr txBox="1"/>
          <p:nvPr/>
        </p:nvSpPr>
        <p:spPr>
          <a:xfrm>
            <a:off x="4950699" y="2239035"/>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15:00</a:t>
            </a:r>
            <a:endParaRPr lang="en-US" sz="1800" kern="1200" dirty="0">
              <a:solidFill>
                <a:prstClr val="black"/>
              </a:solidFill>
              <a:latin typeface="Calibri"/>
              <a:ea typeface="+mn-ea"/>
              <a:cs typeface="+mn-cs"/>
            </a:endParaRPr>
          </a:p>
        </p:txBody>
      </p:sp>
      <p:sp>
        <p:nvSpPr>
          <p:cNvPr id="21" name="TextBox 20"/>
          <p:cNvSpPr txBox="1"/>
          <p:nvPr/>
        </p:nvSpPr>
        <p:spPr>
          <a:xfrm>
            <a:off x="6179878" y="1448440"/>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18:00</a:t>
            </a:r>
            <a:endParaRPr lang="en-US" sz="1800" kern="1200" dirty="0">
              <a:solidFill>
                <a:prstClr val="black"/>
              </a:solidFill>
              <a:latin typeface="Calibri"/>
              <a:ea typeface="+mn-ea"/>
              <a:cs typeface="+mn-cs"/>
            </a:endParaRPr>
          </a:p>
        </p:txBody>
      </p:sp>
      <p:sp>
        <p:nvSpPr>
          <p:cNvPr id="22" name="TextBox 21"/>
          <p:cNvSpPr txBox="1"/>
          <p:nvPr/>
        </p:nvSpPr>
        <p:spPr>
          <a:xfrm>
            <a:off x="7412458" y="2228018"/>
            <a:ext cx="715260" cy="369332"/>
          </a:xfrm>
          <a:prstGeom prst="rect">
            <a:avLst/>
          </a:prstGeom>
          <a:noFill/>
        </p:spPr>
        <p:txBody>
          <a:bodyPr wrap="none" rtlCol="0">
            <a:spAutoFit/>
          </a:bodyPr>
          <a:lstStyle/>
          <a:p>
            <a:r>
              <a:rPr lang="en-US" sz="1800" kern="1200" dirty="0" smtClean="0">
                <a:solidFill>
                  <a:prstClr val="black"/>
                </a:solidFill>
                <a:latin typeface="Calibri"/>
                <a:ea typeface="+mn-ea"/>
                <a:cs typeface="+mn-cs"/>
              </a:rPr>
              <a:t>21:00</a:t>
            </a:r>
            <a:endParaRPr lang="en-US" sz="1800" kern="1200" dirty="0">
              <a:solidFill>
                <a:prstClr val="black"/>
              </a:solidFill>
              <a:latin typeface="Calibri"/>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3434433841"/>
              </p:ext>
            </p:extLst>
          </p:nvPr>
        </p:nvGraphicFramePr>
        <p:xfrm>
          <a:off x="3456847" y="4470706"/>
          <a:ext cx="2032000" cy="1483360"/>
        </p:xfrm>
        <a:graphic>
          <a:graphicData uri="http://schemas.openxmlformats.org/drawingml/2006/table">
            <a:tbl>
              <a:tblPr firstRow="1" bandRow="1">
                <a:tableStyleId>{F5AB1C69-6EDB-4FF4-983F-18BD219EF322}</a:tableStyleId>
              </a:tblPr>
              <a:tblGrid>
                <a:gridCol w="2032000"/>
              </a:tblGrid>
              <a:tr h="370840">
                <a:tc>
                  <a:txBody>
                    <a:bodyPr/>
                    <a:lstStyle/>
                    <a:p>
                      <a:r>
                        <a:rPr lang="en-US" dirty="0" smtClean="0"/>
                        <a:t>Food</a:t>
                      </a:r>
                      <a:endParaRPr lang="en-US" dirty="0"/>
                    </a:p>
                  </a:txBody>
                  <a:tcPr/>
                </a:tc>
              </a:tr>
              <a:tr h="370840">
                <a:tc>
                  <a:txBody>
                    <a:bodyPr/>
                    <a:lstStyle/>
                    <a:p>
                      <a:r>
                        <a:rPr lang="en-US" dirty="0" smtClean="0"/>
                        <a:t>Name</a:t>
                      </a:r>
                      <a:endParaRPr lang="en-US" dirty="0"/>
                    </a:p>
                  </a:txBody>
                  <a:tcPr/>
                </a:tc>
              </a:tr>
              <a:tr h="370840">
                <a:tc>
                  <a:txBody>
                    <a:bodyPr/>
                    <a:lstStyle/>
                    <a:p>
                      <a:r>
                        <a:rPr lang="en-US" b="1" dirty="0" err="1" smtClean="0">
                          <a:solidFill>
                            <a:srgbClr val="FF0000"/>
                          </a:solidFill>
                        </a:rPr>
                        <a:t>numberOfTime</a:t>
                      </a:r>
                      <a:endParaRPr lang="en-US" b="1" dirty="0">
                        <a:solidFill>
                          <a:srgbClr val="FF0000"/>
                        </a:solidFill>
                      </a:endParaRPr>
                    </a:p>
                  </a:txBody>
                  <a:tcPr/>
                </a:tc>
              </a:tr>
              <a:tr h="370840">
                <a:tc>
                  <a:txBody>
                    <a:bodyPr/>
                    <a:lstStyle/>
                    <a:p>
                      <a:r>
                        <a:rPr lang="en-US" dirty="0" err="1" smtClean="0"/>
                        <a:t>unitOfFood</a:t>
                      </a:r>
                      <a:endParaRPr lang="en-US" dirty="0"/>
                    </a:p>
                  </a:txBody>
                  <a:tcPr/>
                </a:tc>
              </a:tr>
            </a:tbl>
          </a:graphicData>
        </a:graphic>
      </p:graphicFrame>
      <p:cxnSp>
        <p:nvCxnSpPr>
          <p:cNvPr id="6" name="Straight Arrow Connector 5"/>
          <p:cNvCxnSpPr/>
          <p:nvPr/>
        </p:nvCxnSpPr>
        <p:spPr>
          <a:xfrm flipH="1" flipV="1">
            <a:off x="2919470" y="3205904"/>
            <a:ext cx="1178805" cy="1233894"/>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a:stCxn id="24" idx="0"/>
            <a:endCxn id="15" idx="2"/>
          </p:cNvCxnSpPr>
          <p:nvPr/>
        </p:nvCxnSpPr>
        <p:spPr>
          <a:xfrm flipV="1">
            <a:off x="4472847" y="3205904"/>
            <a:ext cx="804314" cy="1264802"/>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a:endCxn id="17" idx="2"/>
          </p:cNvCxnSpPr>
          <p:nvPr/>
        </p:nvCxnSpPr>
        <p:spPr>
          <a:xfrm flipV="1">
            <a:off x="5133860" y="3205904"/>
            <a:ext cx="2550286" cy="1264802"/>
          </a:xfrm>
          <a:prstGeom prst="straightConnector1">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5938174" y="3547948"/>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7" name="TextBox 26"/>
          <p:cNvSpPr txBox="1"/>
          <p:nvPr/>
        </p:nvSpPr>
        <p:spPr>
          <a:xfrm>
            <a:off x="4549391" y="3429000"/>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8" name="TextBox 27"/>
          <p:cNvSpPr txBox="1"/>
          <p:nvPr/>
        </p:nvSpPr>
        <p:spPr>
          <a:xfrm>
            <a:off x="3005629" y="3544802"/>
            <a:ext cx="327334" cy="461665"/>
          </a:xfrm>
          <a:prstGeom prst="rect">
            <a:avLst/>
          </a:prstGeom>
          <a:noFill/>
        </p:spPr>
        <p:txBody>
          <a:bodyPr wrap="none" rtlCol="0">
            <a:spAutoFit/>
          </a:bodyPr>
          <a:lstStyle/>
          <a:p>
            <a:r>
              <a:rPr lang="en-US" sz="2400" b="1" kern="1200" dirty="0" smtClean="0">
                <a:solidFill>
                  <a:srgbClr val="FF0000"/>
                </a:solidFill>
                <a:latin typeface="Calibri"/>
                <a:ea typeface="+mn-ea"/>
                <a:cs typeface="+mn-cs"/>
              </a:rPr>
              <a:t>?</a:t>
            </a:r>
            <a:endParaRPr lang="en-US" sz="2400" b="1" kern="1200" dirty="0">
              <a:solidFill>
                <a:srgbClr val="FF0000"/>
              </a:solidFill>
              <a:latin typeface="Calibri"/>
              <a:ea typeface="+mn-ea"/>
              <a:cs typeface="+mn-cs"/>
            </a:endParaRPr>
          </a:p>
        </p:txBody>
      </p:sp>
      <p:sp>
        <p:nvSpPr>
          <p:cNvPr id="26"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592310740"/>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51</a:t>
            </a:fld>
            <a:endParaRPr lang="en">
              <a:solidFill>
                <a:prstClr val="black">
                  <a:tint val="75000"/>
                </a:prstClr>
              </a:solidFill>
            </a:endParaRPr>
          </a:p>
        </p:txBody>
      </p:sp>
      <p:pic>
        <p:nvPicPr>
          <p:cNvPr id="7" name="Picture 2" descr="https://documents.lucidchart.com/documents/34cde04f-081b-4579-b1e6-e174cfd8e2c7/pages/0_0?a=640&amp;x=76&amp;y=125&amp;w=968&amp;h=330&amp;store=1&amp;accept=image%2F*&amp;auth=LCA%20669c330a1ea85aa6b0876dfe680e63ff1e2a830b-ts%3D1449655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32597"/>
            <a:ext cx="9144000" cy="31235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documents.lucidchart.com/documents/34cde04f-081b-4579-b1e6-e174cfd8e2c7/pages/0_0?a=691&amp;x=592&amp;y=314&amp;w=176&amp;h=132&amp;store=1&amp;accept=image%2F*&amp;auth=LCA%2011a195370d53dc919296cdbc1f990de734f7c6fc-ts%3D14498016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1809" y="3717360"/>
            <a:ext cx="1653637" cy="1240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uments.lucidchart.com/documents/34cde04f-081b-4579-b1e6-e174cfd8e2c7/pages/0_0?a=691&amp;x=832&amp;y=314&amp;w=176&amp;h=132&amp;store=1&amp;accept=image%2F*&amp;auth=LCA%2034c0e456e889fcf5af6b16a032e07173027763c6-ts%3D1449801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1284" y="3728376"/>
            <a:ext cx="1653637" cy="1240229"/>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967"/>
          <p:cNvSpPr txBox="1">
            <a:spLocks/>
          </p:cNvSpPr>
          <p:nvPr/>
        </p:nvSpPr>
        <p:spPr>
          <a:xfrm>
            <a:off x="1779544" y="1"/>
            <a:ext cx="7364455" cy="11430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rgbClr val="000000"/>
              </a:buClr>
              <a:buSzPct val="25000"/>
            </a:pPr>
            <a:r>
              <a:rPr lang="en-US" b="1" kern="0" smtClean="0">
                <a:solidFill>
                  <a:srgbClr val="00B050"/>
                </a:solidFill>
                <a:latin typeface="+mn-lt"/>
                <a:cs typeface="Arial"/>
                <a:sym typeface="Arial"/>
                <a:rtl val="0"/>
              </a:rPr>
              <a:t>Handle New Treatment</a:t>
            </a:r>
            <a:endParaRPr lang="en-US" b="1" kern="0" dirty="0">
              <a:solidFill>
                <a:srgbClr val="00B050"/>
              </a:solidFill>
              <a:latin typeface="+mn-lt"/>
              <a:cs typeface="Arial"/>
              <a:sym typeface="Arial"/>
              <a:rtl val="0"/>
            </a:endParaRPr>
          </a:p>
        </p:txBody>
      </p:sp>
    </p:spTree>
    <p:extLst>
      <p:ext uri="{BB962C8B-B14F-4D97-AF65-F5344CB8AC3E}">
        <p14:creationId xmlns:p14="http://schemas.microsoft.com/office/powerpoint/2010/main" val="3297476751"/>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p:txBody>
          <a:bodyPr/>
          <a:lstStyle/>
          <a:p>
            <a:pPr marL="0" indent="0">
              <a:buNone/>
            </a:pPr>
            <a:r>
              <a:rPr lang="en-US" b="1" dirty="0" smtClean="0">
                <a:solidFill>
                  <a:schemeClr val="accent6"/>
                </a:solidFill>
              </a:rPr>
              <a:t>Scenario: </a:t>
            </a:r>
            <a:r>
              <a:rPr lang="en-US" dirty="0" err="1" smtClean="0"/>
              <a:t>Quy</a:t>
            </a:r>
            <a:r>
              <a:rPr lang="en-US" dirty="0" smtClean="0"/>
              <a:t> use application which is provided by hospital to support patient treating.</a:t>
            </a:r>
            <a:endParaRPr lang="vi-VN"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52</a:t>
            </a:fld>
            <a:endParaRPr lang="en">
              <a:solidFill>
                <a:prstClr val="black">
                  <a:tint val="75000"/>
                </a:prstClr>
              </a:solidFill>
            </a:endParaRPr>
          </a:p>
        </p:txBody>
      </p:sp>
      <p:sp>
        <p:nvSpPr>
          <p:cNvPr id="8" name="Title 1"/>
          <p:cNvSpPr txBox="1">
            <a:spLocks/>
          </p:cNvSpPr>
          <p:nvPr/>
        </p:nvSpPr>
        <p:spPr>
          <a:xfrm>
            <a:off x="0" y="1"/>
            <a:ext cx="9105490" cy="1219200"/>
          </a:xfrm>
          <a:prstGeom prst="rect">
            <a:avLst/>
          </a:prstGeom>
        </p:spPr>
        <p:txBody>
          <a:bodyPr vert="horz" lIns="91425" tIns="91425" rIns="91425" bIns="91425" rtlCol="0" anchor="b" anchorCtr="0">
            <a:norm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b="1" kern="0" dirty="0" smtClean="0">
                <a:solidFill>
                  <a:srgbClr val="00B050"/>
                </a:solidFill>
                <a:cs typeface="Arial"/>
              </a:rPr>
              <a:t>Demonstration</a:t>
            </a:r>
            <a:endParaRPr lang="vi-VN" b="1" kern="0" dirty="0">
              <a:solidFill>
                <a:srgbClr val="00B050"/>
              </a:solidFill>
              <a:latin typeface="Calibri" panose="020F0502020204030204" pitchFamily="34" charset="0"/>
              <a:cs typeface="Arial"/>
            </a:endParaRPr>
          </a:p>
        </p:txBody>
      </p:sp>
    </p:spTree>
    <p:extLst>
      <p:ext uri="{BB962C8B-B14F-4D97-AF65-F5344CB8AC3E}">
        <p14:creationId xmlns:p14="http://schemas.microsoft.com/office/powerpoint/2010/main" val="18640414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8" name="Shape 1968"/>
          <p:cNvSpPr txBox="1">
            <a:spLocks noGrp="1"/>
          </p:cNvSpPr>
          <p:nvPr>
            <p:ph type="body" idx="1"/>
          </p:nvPr>
        </p:nvSpPr>
        <p:spPr>
          <a:prstGeom prst="rect">
            <a:avLst/>
          </a:prstGeom>
        </p:spPr>
        <p:txBody>
          <a:bodyPr lIns="91425" tIns="91425" rIns="91425" bIns="91425" anchor="t" anchorCtr="0">
            <a:noAutofit/>
          </a:bodyPr>
          <a:lstStyle/>
          <a:p>
            <a:pPr marL="0" lvl="0" indent="0">
              <a:buSzPct val="55000"/>
              <a:buNone/>
            </a:pPr>
            <a:endParaRPr lang="en" sz="1800" dirty="0">
              <a:solidFill>
                <a:srgbClr val="666666"/>
              </a:solidFill>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53</a:t>
            </a:fld>
            <a:endParaRPr lang="en">
              <a:solidFill>
                <a:prstClr val="black">
                  <a:tint val="75000"/>
                </a:prstClr>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1562" y="3034415"/>
            <a:ext cx="1905000" cy="1905000"/>
          </a:xfrm>
          <a:prstGeom prst="rect">
            <a:avLst/>
          </a:prstGeom>
        </p:spPr>
      </p:pic>
    </p:spTree>
    <p:extLst>
      <p:ext uri="{BB962C8B-B14F-4D97-AF65-F5344CB8AC3E}">
        <p14:creationId xmlns:p14="http://schemas.microsoft.com/office/powerpoint/2010/main" val="2149848618"/>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54</a:t>
            </a:fld>
            <a:endParaRPr lang="en">
              <a:solidFill>
                <a:prstClr val="black">
                  <a:tint val="75000"/>
                </a:prstClr>
              </a:solidFill>
            </a:endParaRPr>
          </a:p>
        </p:txBody>
      </p:sp>
      <p:pic>
        <p:nvPicPr>
          <p:cNvPr id="1032" name="Picture 8" descr="https://documents.lucidchart.com/documents/b3e66c5f-ae1e-47ea-858e-34b5761fe794/pages/0_0?a=710&amp;x=92&amp;y=158&amp;w=1056&amp;h=830&amp;store=1&amp;accept=image%2F*&amp;auth=LCA%200123c50c543081bef41daff3845ab8aff393211b-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01925"/>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55</a:t>
            </a:fld>
            <a:endParaRPr lang="en">
              <a:solidFill>
                <a:prstClr val="black">
                  <a:tint val="75000"/>
                </a:prstClr>
              </a:solidFill>
            </a:endParaRPr>
          </a:p>
        </p:txBody>
      </p:sp>
      <p:pic>
        <p:nvPicPr>
          <p:cNvPr id="2052" name="Picture 4" descr="https://documents.lucidchart.com/documents/b3e66c5f-ae1e-47ea-858e-34b5761fe794/pages/0_0?a=698&amp;x=92&amp;y=158&amp;w=1056&amp;h=830&amp;store=1&amp;accept=image%2F*&amp;auth=LCA%207a8e3c96e022a1f11524dcd6b12b67875b304abc-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7525"/>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56</a:t>
            </a:fld>
            <a:endParaRPr lang="en">
              <a:solidFill>
                <a:prstClr val="black">
                  <a:tint val="75000"/>
                </a:prstClr>
              </a:solidFill>
            </a:endParaRPr>
          </a:p>
        </p:txBody>
      </p:sp>
      <p:pic>
        <p:nvPicPr>
          <p:cNvPr id="3076" name="Picture 4" descr="https://documents.lucidchart.com/documents/b3e66c5f-ae1e-47ea-858e-34b5761fe794/pages/0_0?a=696&amp;x=92&amp;y=158&amp;w=1056&amp;h=830&amp;store=1&amp;accept=image%2F*&amp;auth=LCA%20c48a1cdbc4260d5490a45cd46fcc72fe99e7cc50-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199931"/>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57</a:t>
            </a:fld>
            <a:endParaRPr lang="en">
              <a:solidFill>
                <a:prstClr val="black">
                  <a:tint val="75000"/>
                </a:prstClr>
              </a:solidFill>
            </a:endParaRPr>
          </a:p>
        </p:txBody>
      </p:sp>
      <p:pic>
        <p:nvPicPr>
          <p:cNvPr id="4100" name="Picture 4" descr="https://documents.lucidchart.com/documents/b3e66c5f-ae1e-47ea-858e-34b5761fe794/pages/0_0?a=694&amp;x=92&amp;y=158&amp;w=1056&amp;h=830&amp;store=1&amp;accept=image%2F*&amp;auth=LCA%20af2a1dcb92c462bb60cbc500052c3e86a8e09a34-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505943"/>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0" y="-1"/>
            <a:ext cx="9105490" cy="1219201"/>
          </a:xfrm>
          <a:prstGeom prst="rect">
            <a:avLst/>
          </a:prstGeom>
        </p:spPr>
        <p:txBody>
          <a:bodyPr lIns="91425" tIns="91425" rIns="91425" bIns="91425" anchor="b" anchorCtr="0">
            <a:noAutofit/>
          </a:bodyPr>
          <a:lstStyle/>
          <a:p>
            <a:pPr lvl="0">
              <a:buClr>
                <a:schemeClr val="dk1"/>
              </a:buClr>
              <a:buSzPct val="30555"/>
            </a:pPr>
            <a:r>
              <a:rPr lang="en-US" b="1" kern="0" dirty="0" smtClean="0">
                <a:solidFill>
                  <a:srgbClr val="00B050"/>
                </a:solidFill>
                <a:cs typeface="Arial"/>
                <a:sym typeface="Arial"/>
                <a:rtl val="0"/>
              </a:rPr>
              <a:t>Remind Patient</a:t>
            </a:r>
            <a:endParaRPr lang="en" dirty="0"/>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fld id="{00000000-1234-1234-1234-123412341234}" type="slidenum">
              <a:rPr lang="en">
                <a:solidFill>
                  <a:prstClr val="black">
                    <a:tint val="75000"/>
                  </a:prstClr>
                </a:solidFill>
              </a:rPr>
              <a:pPr/>
              <a:t>58</a:t>
            </a:fld>
            <a:endParaRPr lang="en">
              <a:solidFill>
                <a:prstClr val="black">
                  <a:tint val="75000"/>
                </a:prstClr>
              </a:solidFill>
            </a:endParaRPr>
          </a:p>
        </p:txBody>
      </p:sp>
      <p:pic>
        <p:nvPicPr>
          <p:cNvPr id="5128" name="Picture 8" descr="https://documents.lucidchart.com/documents/b3e66c5f-ae1e-47ea-858e-34b5761fe794/pages/0_0?a=692&amp;x=92&amp;y=158&amp;w=1056&amp;h=830&amp;store=1&amp;accept=image%2F*&amp;auth=LCA%2018588a852903ddcd3b1322274f2bde2958617d63-ts%3D14498788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45" y="1219200"/>
            <a:ext cx="7543800" cy="56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942566"/>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endParaRPr lang="en-US"/>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3"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6</a:t>
            </a:fld>
            <a:endParaRPr lang="en"/>
          </a:p>
        </p:txBody>
      </p:sp>
      <p:sp>
        <p:nvSpPr>
          <p:cNvPr id="12" name="Slide Number Placeholder 1"/>
          <p:cNvSpPr txBox="1">
            <a:spLocks/>
          </p:cNvSpPr>
          <p:nvPr/>
        </p:nvSpPr>
        <p:spPr>
          <a:xfrm>
            <a:off x="5898508" y="5498434"/>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6</a:t>
            </a:fld>
            <a:endParaRPr lang="en">
              <a:solidFill>
                <a:srgbClr val="FFFFFF"/>
              </a:solidFill>
            </a:endParaRPr>
          </a:p>
        </p:txBody>
      </p:sp>
      <p:sp>
        <p:nvSpPr>
          <p:cNvPr id="13" name="Rectangle 12"/>
          <p:cNvSpPr/>
          <p:nvPr/>
        </p:nvSpPr>
        <p:spPr>
          <a:xfrm>
            <a:off x="530080" y="1905000"/>
            <a:ext cx="3127520" cy="590498"/>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Check notification of patient</a:t>
            </a:r>
          </a:p>
        </p:txBody>
      </p:sp>
      <p:sp>
        <p:nvSpPr>
          <p:cNvPr id="14" name="Rectangle 13"/>
          <p:cNvSpPr/>
          <p:nvPr/>
        </p:nvSpPr>
        <p:spPr>
          <a:xfrm>
            <a:off x="530080" y="2655218"/>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Get data from wristband</a:t>
            </a:r>
          </a:p>
        </p:txBody>
      </p:sp>
      <p:sp>
        <p:nvSpPr>
          <p:cNvPr id="15" name="TextBox 14"/>
          <p:cNvSpPr txBox="1"/>
          <p:nvPr/>
        </p:nvSpPr>
        <p:spPr>
          <a:xfrm>
            <a:off x="3400501" y="1845994"/>
            <a:ext cx="4555408" cy="300082"/>
          </a:xfrm>
          <a:prstGeom prst="rect">
            <a:avLst/>
          </a:prstGeom>
          <a:noFill/>
        </p:spPr>
        <p:txBody>
          <a:bodyPr wrap="square" rtlCol="0">
            <a:spAutoFit/>
          </a:bodyPr>
          <a:lstStyle/>
          <a:p>
            <a:r>
              <a:rPr lang="en-US" sz="1350" dirty="0"/>
              <a:t> </a:t>
            </a:r>
          </a:p>
        </p:txBody>
      </p:sp>
      <p:sp>
        <p:nvSpPr>
          <p:cNvPr id="16" name="Shape 1646"/>
          <p:cNvSpPr txBox="1"/>
          <p:nvPr/>
        </p:nvSpPr>
        <p:spPr>
          <a:xfrm>
            <a:off x="3657600" y="1990103"/>
            <a:ext cx="4666023" cy="947351"/>
          </a:xfrm>
          <a:prstGeom prst="rect">
            <a:avLst/>
          </a:prstGeom>
          <a:noFill/>
          <a:ln>
            <a:noFill/>
          </a:ln>
        </p:spPr>
        <p:txBody>
          <a:bodyPr lIns="68569" tIns="68569" rIns="68569" bIns="68569" anchor="t" anchorCtr="0">
            <a:noAutofit/>
          </a:bodyPr>
          <a:lstStyle/>
          <a:p>
            <a:pPr marL="342900" indent="-252413">
              <a:buSzPct val="100000"/>
              <a:buChar char="-"/>
            </a:pPr>
            <a:r>
              <a:rPr lang="en" sz="1800" b="1" dirty="0"/>
              <a:t>Get all patient’s notifications from server</a:t>
            </a:r>
          </a:p>
        </p:txBody>
      </p:sp>
      <p:sp>
        <p:nvSpPr>
          <p:cNvPr id="17" name="Rectangle 16"/>
          <p:cNvSpPr/>
          <p:nvPr/>
        </p:nvSpPr>
        <p:spPr>
          <a:xfrm>
            <a:off x="3615437" y="2719411"/>
            <a:ext cx="5147563" cy="369332"/>
          </a:xfrm>
          <a:prstGeom prst="rect">
            <a:avLst/>
          </a:prstGeom>
        </p:spPr>
        <p:txBody>
          <a:bodyPr wrap="none">
            <a:spAutoFit/>
          </a:bodyPr>
          <a:lstStyle/>
          <a:p>
            <a:pPr marL="342900" indent="-252413">
              <a:buSzPct val="100000"/>
              <a:buFontTx/>
              <a:buChar char="-"/>
            </a:pPr>
            <a:r>
              <a:rPr lang="en" sz="1800" b="1" dirty="0">
                <a:solidFill>
                  <a:prstClr val="black"/>
                </a:solidFill>
              </a:rPr>
              <a:t>Get patient’s practice data from wristband</a:t>
            </a:r>
          </a:p>
        </p:txBody>
      </p:sp>
      <p:sp>
        <p:nvSpPr>
          <p:cNvPr id="18" name="Rectangle 17"/>
          <p:cNvSpPr/>
          <p:nvPr/>
        </p:nvSpPr>
        <p:spPr>
          <a:xfrm>
            <a:off x="530080" y="3401357"/>
            <a:ext cx="3127520" cy="564471"/>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smtClean="0"/>
              <a:t>Remind patient</a:t>
            </a:r>
            <a:endParaRPr lang="en-US" sz="2000" dirty="0"/>
          </a:p>
        </p:txBody>
      </p:sp>
      <p:sp>
        <p:nvSpPr>
          <p:cNvPr id="19" name="Rectangle 18"/>
          <p:cNvSpPr/>
          <p:nvPr/>
        </p:nvSpPr>
        <p:spPr>
          <a:xfrm>
            <a:off x="3618414" y="3465550"/>
            <a:ext cx="4839786" cy="369332"/>
          </a:xfrm>
          <a:prstGeom prst="rect">
            <a:avLst/>
          </a:prstGeom>
        </p:spPr>
        <p:txBody>
          <a:bodyPr wrap="none">
            <a:spAutoFit/>
          </a:bodyPr>
          <a:lstStyle/>
          <a:p>
            <a:pPr marL="342900" indent="-252413">
              <a:buSzPct val="100000"/>
              <a:buFontTx/>
              <a:buChar char="-"/>
            </a:pPr>
            <a:r>
              <a:rPr lang="en" sz="1800" b="1" dirty="0" smtClean="0">
                <a:solidFill>
                  <a:prstClr val="black"/>
                </a:solidFill>
              </a:rPr>
              <a:t>Remind treatment’s activities to patient</a:t>
            </a:r>
            <a:endParaRPr lang="en" sz="1800" b="1" dirty="0">
              <a:solidFill>
                <a:prstClr val="black"/>
              </a:solidFill>
            </a:endParaRPr>
          </a:p>
        </p:txBody>
      </p:sp>
      <p:sp>
        <p:nvSpPr>
          <p:cNvPr id="20" name="Rectangle 19"/>
          <p:cNvSpPr/>
          <p:nvPr/>
        </p:nvSpPr>
        <p:spPr>
          <a:xfrm>
            <a:off x="530079" y="4735904"/>
            <a:ext cx="3127521" cy="627824"/>
          </a:xfrm>
          <a:prstGeom prst="rect">
            <a:avLst/>
          </a:prstGeom>
          <a:solidFill>
            <a:schemeClr val="accent3">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Synchronize Practice Data</a:t>
            </a:r>
          </a:p>
        </p:txBody>
      </p:sp>
      <p:sp>
        <p:nvSpPr>
          <p:cNvPr id="21" name="Rectangle 20"/>
          <p:cNvSpPr/>
          <p:nvPr/>
        </p:nvSpPr>
        <p:spPr>
          <a:xfrm>
            <a:off x="3667477" y="4876800"/>
            <a:ext cx="4698722" cy="369332"/>
          </a:xfrm>
          <a:prstGeom prst="rect">
            <a:avLst/>
          </a:prstGeom>
        </p:spPr>
        <p:txBody>
          <a:bodyPr wrap="none">
            <a:spAutoFit/>
          </a:bodyPr>
          <a:lstStyle/>
          <a:p>
            <a:pPr marL="342900" indent="-252413">
              <a:buSzPct val="100000"/>
              <a:buFontTx/>
              <a:buChar char="-"/>
            </a:pPr>
            <a:r>
              <a:rPr lang="en" sz="1800" b="1" smtClean="0">
                <a:solidFill>
                  <a:prstClr val="black"/>
                </a:solidFill>
              </a:rPr>
              <a:t>Send patient’s practice data to server </a:t>
            </a:r>
            <a:endParaRPr lang="en" sz="1800" b="1" dirty="0">
              <a:solidFill>
                <a:prstClr val="black"/>
              </a:solidFill>
            </a:endParaRPr>
          </a:p>
        </p:txBody>
      </p:sp>
      <p:sp>
        <p:nvSpPr>
          <p:cNvPr id="22" name="Shape 300"/>
          <p:cNvSpPr txBox="1"/>
          <p:nvPr/>
        </p:nvSpPr>
        <p:spPr>
          <a:xfrm>
            <a:off x="1224852" y="11430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every minute</a:t>
            </a:r>
          </a:p>
        </p:txBody>
      </p:sp>
      <p:sp>
        <p:nvSpPr>
          <p:cNvPr id="23" name="Shape 300"/>
          <p:cNvSpPr txBox="1"/>
          <p:nvPr/>
        </p:nvSpPr>
        <p:spPr>
          <a:xfrm>
            <a:off x="1224852" y="4038600"/>
            <a:ext cx="6361349" cy="800351"/>
          </a:xfrm>
          <a:prstGeom prst="rect">
            <a:avLst/>
          </a:prstGeom>
          <a:noFill/>
          <a:ln>
            <a:noFill/>
          </a:ln>
        </p:spPr>
        <p:txBody>
          <a:bodyPr lIns="68569" tIns="68569" rIns="68569" bIns="68569" anchor="ctr" anchorCtr="0">
            <a:noAutofit/>
          </a:bodyPr>
          <a:lstStyle/>
          <a:p>
            <a:pPr algn="ctr">
              <a:buClr>
                <a:srgbClr val="000000"/>
              </a:buClr>
              <a:buSzPct val="25000"/>
              <a:buFont typeface="Arial"/>
              <a:buNone/>
            </a:pPr>
            <a:r>
              <a:rPr lang="en" sz="2400" b="1" kern="0" dirty="0">
                <a:solidFill>
                  <a:srgbClr val="FF0000"/>
                </a:solidFill>
                <a:cs typeface="Arial"/>
                <a:sym typeface="Arial"/>
                <a:rtl val="0"/>
              </a:rPr>
              <a:t>Scheduler runs at 10:00 PM every day</a:t>
            </a:r>
          </a:p>
        </p:txBody>
      </p:sp>
      <p:sp>
        <p:nvSpPr>
          <p:cNvPr id="24" name="Shape 1967"/>
          <p:cNvSpPr txBox="1">
            <a:spLocks/>
          </p:cNvSpPr>
          <p:nvPr/>
        </p:nvSpPr>
        <p:spPr>
          <a:xfrm>
            <a:off x="0" y="1"/>
            <a:ext cx="9105490" cy="1219200"/>
          </a:xfrm>
          <a:prstGeom prst="rect">
            <a:avLst/>
          </a:prstGeom>
        </p:spPr>
        <p:txBody>
          <a:bodyPr vert="horz" lIns="91425" tIns="91425" rIns="91425" bIns="91425" rtlCol="0" anchor="b" anchorCtr="0">
            <a:noAutofit/>
          </a:bodyPr>
          <a:lstStyle>
            <a:lvl1pPr algn="ctr" defTabSz="914400" rtl="0" eaLnBrk="1" latinLnBrk="0" hangingPunct="1">
              <a:spcBef>
                <a:spcPts val="0"/>
              </a:spcBef>
              <a:buNone/>
              <a:defRPr sz="4400" kern="1200">
                <a:solidFill>
                  <a:schemeClr val="tx1"/>
                </a:solidFill>
                <a:latin typeface="+mj-lt"/>
                <a:ea typeface="+mj-ea"/>
                <a:cs typeface="+mj-cs"/>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pPr>
              <a:buClr>
                <a:schemeClr val="dk1"/>
              </a:buClr>
              <a:buSzPct val="30555"/>
            </a:pPr>
            <a:r>
              <a:rPr lang="en" b="1" kern="0" dirty="0">
                <a:solidFill>
                  <a:srgbClr val="00B050"/>
                </a:solidFill>
                <a:cs typeface="Arial"/>
              </a:rPr>
              <a:t>Scheduler</a:t>
            </a:r>
            <a:endParaRPr lang="en" dirty="0"/>
          </a:p>
        </p:txBody>
      </p:sp>
    </p:spTree>
    <p:extLst>
      <p:ext uri="{BB962C8B-B14F-4D97-AF65-F5344CB8AC3E}">
        <p14:creationId xmlns:p14="http://schemas.microsoft.com/office/powerpoint/2010/main" val="161215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a:solidFill>
                  <a:srgbClr val="00B050"/>
                </a:solidFill>
              </a:rPr>
              <a:t>Check Notification Of Patient</a:t>
            </a:r>
          </a:p>
        </p:txBody>
      </p:sp>
      <p:sp>
        <p:nvSpPr>
          <p:cNvPr id="110" name="Shape 110"/>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7</a:t>
            </a:fld>
            <a:endParaRPr lang="en"/>
          </a:p>
        </p:txBody>
      </p:sp>
    </p:spTree>
    <p:extLst>
      <p:ext uri="{BB962C8B-B14F-4D97-AF65-F5344CB8AC3E}">
        <p14:creationId xmlns:p14="http://schemas.microsoft.com/office/powerpoint/2010/main" val="2909423454"/>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7"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8</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8</a:t>
            </a:fld>
            <a:endParaRPr lang="en">
              <a:solidFill>
                <a:srgbClr val="FFFFFF"/>
              </a:solidFill>
            </a:endParaRPr>
          </a:p>
        </p:txBody>
      </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endParaRPr sz="1350" b="1" dirty="0">
              <a:latin typeface="Arial" panose="020B0604020202020204" pitchFamily="34" charset="0"/>
              <a:cs typeface="Arial" panose="020B0604020202020204" pitchFamily="34" charset="0"/>
            </a:endParaRPr>
          </a:p>
          <a:p>
            <a:pPr algn="ctr"/>
            <a:r>
              <a:rPr lang="en" sz="1350" b="1" dirty="0">
                <a:latin typeface="Arial" panose="020B0604020202020204" pitchFamily="34" charset="0"/>
                <a:cs typeface="Arial" panose="020B0604020202020204" pitchFamily="34" charset="0"/>
              </a:rPr>
              <a:t>Web Application</a:t>
            </a:r>
          </a:p>
          <a:p>
            <a:pPr algn="ctr"/>
            <a:r>
              <a:rPr lang="en" sz="1350" b="1" dirty="0">
                <a:latin typeface="Arial" panose="020B0604020202020204" pitchFamily="34" charset="0"/>
                <a:cs typeface="Arial" panose="020B0604020202020204" pitchFamily="34" charset="0"/>
              </a:rPr>
              <a:t>(Server side)</a:t>
            </a:r>
          </a:p>
        </p:txBody>
      </p:sp>
      <p:pic>
        <p:nvPicPr>
          <p:cNvPr id="18" name="Shape 1696"/>
          <p:cNvPicPr preferRelativeResize="0"/>
          <p:nvPr/>
        </p:nvPicPr>
        <p:blipFill>
          <a:blip r:embed="rId4">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TextBox 21"/>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0" name="Shape 1634"/>
          <p:cNvGrpSpPr/>
          <p:nvPr/>
        </p:nvGrpSpPr>
        <p:grpSpPr>
          <a:xfrm>
            <a:off x="539736" y="2619238"/>
            <a:ext cx="1167391" cy="1188032"/>
            <a:chOff x="2711675" y="2364825"/>
            <a:chExt cx="2695799" cy="2900699"/>
          </a:xfrm>
        </p:grpSpPr>
        <p:sp>
          <p:nvSpPr>
            <p:cNvPr id="31"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2" name="Shape 1636"/>
            <p:cNvPicPr preferRelativeResize="0"/>
            <p:nvPr/>
          </p:nvPicPr>
          <p:blipFill>
            <a:blip r:embed="rId7">
              <a:alphaModFix/>
            </a:blip>
            <a:stretch>
              <a:fillRect/>
            </a:stretch>
          </p:blipFill>
          <p:spPr>
            <a:xfrm>
              <a:off x="3143250" y="2892975"/>
              <a:ext cx="1964775" cy="1964775"/>
            </a:xfrm>
            <a:prstGeom prst="rect">
              <a:avLst/>
            </a:prstGeom>
            <a:noFill/>
            <a:ln>
              <a:noFill/>
            </a:ln>
          </p:spPr>
        </p:pic>
      </p:grpSp>
      <p:sp>
        <p:nvSpPr>
          <p:cNvPr id="33" name="TextBox 32"/>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368429464"/>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69" name="Shape 196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a:t>
            </a:fld>
            <a:endParaRPr lang="en"/>
          </a:p>
        </p:txBody>
      </p:sp>
      <p:sp>
        <p:nvSpPr>
          <p:cNvPr id="12" name="Slide Number Placeholder 1"/>
          <p:cNvSpPr txBox="1">
            <a:spLocks/>
          </p:cNvSpPr>
          <p:nvPr/>
        </p:nvSpPr>
        <p:spPr>
          <a:xfrm>
            <a:off x="6457950" y="6356351"/>
            <a:ext cx="2057400" cy="365125"/>
          </a:xfrm>
          <a:prstGeom prst="rect">
            <a:avLst/>
          </a:prstGeom>
        </p:spPr>
        <p:txBody>
          <a:bodyPr vert="horz" lIns="91425" tIns="91425" rIns="91425" bIns="91425" rtlCol="0" anchor="ctr" anchorCtr="0">
            <a:noAutofit/>
          </a:bodyPr>
          <a:lstStyle>
            <a:defPPr marR="0" algn="l" rtl="0">
              <a:lnSpc>
                <a:spcPct val="100000"/>
              </a:lnSpc>
              <a:spcBef>
                <a:spcPts val="0"/>
              </a:spcBef>
              <a:spcAft>
                <a:spcPts val="0"/>
              </a:spcAft>
            </a:defPPr>
            <a:lvl1pPr marR="0" algn="r" rtl="0">
              <a:lnSpc>
                <a:spcPct val="100000"/>
              </a:lnSpc>
              <a:spcBef>
                <a:spcPts val="0"/>
              </a:spcBef>
              <a:spcAft>
                <a:spcPts val="0"/>
              </a:spcAft>
              <a:buNone/>
              <a:defRPr sz="1200" b="0" i="0" u="none" strike="noStrike" cap="none" baseline="0">
                <a:solidFill>
                  <a:schemeClr val="tx1">
                    <a:tint val="75000"/>
                  </a:schemeClr>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fld id="{00000000-1234-1234-1234-123412341234}" type="slidenum">
              <a:rPr lang="en" smtClean="0">
                <a:solidFill>
                  <a:srgbClr val="FFFFFF"/>
                </a:solidFill>
              </a:rPr>
              <a:pPr/>
              <a:t>9</a:t>
            </a:fld>
            <a:endParaRPr lang="en">
              <a:solidFill>
                <a:srgbClr val="FFFFFF"/>
              </a:solidFill>
            </a:endParaRPr>
          </a:p>
        </p:txBody>
      </p:sp>
      <p:grpSp>
        <p:nvGrpSpPr>
          <p:cNvPr id="14" name="Shape 1634"/>
          <p:cNvGrpSpPr/>
          <p:nvPr/>
        </p:nvGrpSpPr>
        <p:grpSpPr>
          <a:xfrm>
            <a:off x="618218" y="2628753"/>
            <a:ext cx="1306448" cy="1281412"/>
            <a:chOff x="2711675" y="2364825"/>
            <a:chExt cx="2695799" cy="2900699"/>
          </a:xfrm>
        </p:grpSpPr>
        <p:sp>
          <p:nvSpPr>
            <p:cNvPr id="15"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16"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17" name="Shape 1682"/>
          <p:cNvSpPr/>
          <p:nvPr/>
        </p:nvSpPr>
        <p:spPr>
          <a:xfrm>
            <a:off x="3264146" y="2627276"/>
            <a:ext cx="1743300" cy="1274850"/>
          </a:xfrm>
          <a:prstGeom prst="roundRect">
            <a:avLst>
              <a:gd name="adj" fmla="val 16667"/>
            </a:avLst>
          </a:prstGeom>
          <a:solidFill>
            <a:schemeClr val="accent3">
              <a:lumMod val="60000"/>
              <a:lumOff val="4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68569" tIns="68569" rIns="68569" bIns="68569" anchor="ctr" anchorCtr="0">
            <a:noAutofit/>
          </a:bodyPr>
          <a:lstStyle/>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endParaRPr sz="1350" b="1" dirty="0" smtClean="0">
              <a:latin typeface="Arial" panose="020B0604020202020204" pitchFamily="34" charset="0"/>
              <a:cs typeface="Arial" panose="020B0604020202020204" pitchFamily="34" charset="0"/>
            </a:endParaRPr>
          </a:p>
          <a:p>
            <a:pPr algn="ctr"/>
            <a:r>
              <a:rPr lang="en" sz="1350" b="1" dirty="0" smtClean="0">
                <a:latin typeface="Arial" panose="020B0604020202020204" pitchFamily="34" charset="0"/>
                <a:cs typeface="Arial" panose="020B0604020202020204" pitchFamily="34" charset="0"/>
              </a:rPr>
              <a:t>Web Application</a:t>
            </a:r>
          </a:p>
          <a:p>
            <a:pPr algn="ctr"/>
            <a:r>
              <a:rPr lang="en" sz="1350" b="1" dirty="0" smtClean="0">
                <a:latin typeface="Arial" panose="020B0604020202020204" pitchFamily="34" charset="0"/>
                <a:cs typeface="Arial" panose="020B0604020202020204" pitchFamily="34" charset="0"/>
              </a:rPr>
              <a:t>(Server side)</a:t>
            </a:r>
            <a:endParaRPr lang="en" sz="1350" b="1" dirty="0">
              <a:latin typeface="Arial" panose="020B0604020202020204" pitchFamily="34" charset="0"/>
              <a:cs typeface="Arial" panose="020B0604020202020204" pitchFamily="34" charset="0"/>
            </a:endParaRPr>
          </a:p>
        </p:txBody>
      </p:sp>
      <p:pic>
        <p:nvPicPr>
          <p:cNvPr id="18" name="Shape 1696"/>
          <p:cNvPicPr preferRelativeResize="0"/>
          <p:nvPr/>
        </p:nvPicPr>
        <p:blipFill>
          <a:blip r:embed="rId5">
            <a:alphaModFix/>
          </a:blip>
          <a:stretch>
            <a:fillRect/>
          </a:stretch>
        </p:blipFill>
        <p:spPr>
          <a:xfrm>
            <a:off x="3879315" y="2660459"/>
            <a:ext cx="599201" cy="716850"/>
          </a:xfrm>
          <a:prstGeom prst="rect">
            <a:avLst/>
          </a:prstGeom>
          <a:noFill/>
          <a:ln>
            <a:no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927" y="2619238"/>
            <a:ext cx="1282889" cy="1282889"/>
          </a:xfrm>
          <a:prstGeom prst="rect">
            <a:avLst/>
          </a:prstGeom>
        </p:spPr>
      </p:pic>
      <p:sp>
        <p:nvSpPr>
          <p:cNvPr id="22" name="Shape 1967"/>
          <p:cNvSpPr txBox="1">
            <a:spLocks noGrp="1"/>
          </p:cNvSpPr>
          <p:nvPr>
            <p:ph type="title"/>
          </p:nvPr>
        </p:nvSpPr>
        <p:spPr>
          <a:xfrm>
            <a:off x="1924666" y="1"/>
            <a:ext cx="7180824" cy="1219200"/>
          </a:xfrm>
          <a:prstGeom prst="rect">
            <a:avLst/>
          </a:prstGeom>
        </p:spPr>
        <p:txBody>
          <a:bodyPr lIns="91425" tIns="91425" rIns="91425" bIns="91425" anchor="b" anchorCtr="0">
            <a:noAutofit/>
          </a:bodyPr>
          <a:lstStyle/>
          <a:p>
            <a:pPr>
              <a:buClr>
                <a:srgbClr val="000000"/>
              </a:buClr>
              <a:buSzPct val="25000"/>
            </a:pPr>
            <a:r>
              <a:rPr lang="en-US" b="1" kern="0" dirty="0">
                <a:solidFill>
                  <a:srgbClr val="00B050"/>
                </a:solidFill>
                <a:cs typeface="Arial"/>
                <a:sym typeface="Arial"/>
                <a:rtl val="0"/>
              </a:rPr>
              <a:t>Check </a:t>
            </a:r>
            <a:r>
              <a:rPr lang="en-US" b="1" kern="0" dirty="0" smtClean="0">
                <a:solidFill>
                  <a:srgbClr val="00B050"/>
                </a:solidFill>
                <a:cs typeface="Arial"/>
                <a:sym typeface="Arial"/>
                <a:rtl val="0"/>
              </a:rPr>
              <a:t>Notification </a:t>
            </a:r>
            <a:r>
              <a:rPr lang="en-US" b="1" kern="0" dirty="0">
                <a:solidFill>
                  <a:srgbClr val="00B050"/>
                </a:solidFill>
                <a:cs typeface="Arial"/>
                <a:sym typeface="Arial"/>
                <a:rtl val="0"/>
              </a:rPr>
              <a:t>O</a:t>
            </a:r>
            <a:r>
              <a:rPr lang="en-US" b="1" kern="0" dirty="0" smtClean="0">
                <a:solidFill>
                  <a:srgbClr val="00B050"/>
                </a:solidFill>
                <a:cs typeface="Arial"/>
                <a:sym typeface="Arial"/>
                <a:rtl val="0"/>
              </a:rPr>
              <a:t>f </a:t>
            </a:r>
            <a:r>
              <a:rPr lang="en-US" b="1" kern="0" dirty="0">
                <a:solidFill>
                  <a:srgbClr val="00B050"/>
                </a:solidFill>
                <a:cs typeface="Arial"/>
                <a:sym typeface="Arial"/>
                <a:rtl val="0"/>
              </a:rPr>
              <a:t>P</a:t>
            </a:r>
            <a:r>
              <a:rPr lang="en-US" b="1" kern="0" dirty="0" smtClean="0">
                <a:solidFill>
                  <a:srgbClr val="00B050"/>
                </a:solidFill>
                <a:cs typeface="Arial"/>
                <a:sym typeface="Arial"/>
                <a:rtl val="0"/>
              </a:rPr>
              <a:t>atient</a:t>
            </a:r>
            <a:endParaRPr lang="en-US" b="1" kern="0" dirty="0">
              <a:solidFill>
                <a:srgbClr val="00B050"/>
              </a:solidFill>
              <a:cs typeface="Arial"/>
              <a:sym typeface="Arial"/>
              <a:rtl val="0"/>
            </a:endParaRPr>
          </a:p>
        </p:txBody>
      </p:sp>
      <p:sp>
        <p:nvSpPr>
          <p:cNvPr id="24" name="TextBox 23"/>
          <p:cNvSpPr txBox="1"/>
          <p:nvPr/>
        </p:nvSpPr>
        <p:spPr>
          <a:xfrm>
            <a:off x="721149" y="3954970"/>
            <a:ext cx="1128835" cy="369332"/>
          </a:xfrm>
          <a:prstGeom prst="rect">
            <a:avLst/>
          </a:prstGeom>
          <a:noFill/>
        </p:spPr>
        <p:txBody>
          <a:bodyPr wrap="none" rtlCol="0">
            <a:spAutoFit/>
          </a:bodyPr>
          <a:lstStyle/>
          <a:p>
            <a:r>
              <a:rPr lang="en-US" sz="1800" b="1" dirty="0" smtClean="0">
                <a:latin typeface="+mj-lt"/>
              </a:rPr>
              <a:t>Scheduler</a:t>
            </a:r>
          </a:p>
        </p:txBody>
      </p:sp>
      <p:sp>
        <p:nvSpPr>
          <p:cNvPr id="25" name="TextBox 24"/>
          <p:cNvSpPr txBox="1"/>
          <p:nvPr/>
        </p:nvSpPr>
        <p:spPr>
          <a:xfrm>
            <a:off x="6484046" y="3899384"/>
            <a:ext cx="1082348" cy="369332"/>
          </a:xfrm>
          <a:prstGeom prst="rect">
            <a:avLst/>
          </a:prstGeom>
          <a:noFill/>
        </p:spPr>
        <p:txBody>
          <a:bodyPr wrap="none" rtlCol="0">
            <a:spAutoFit/>
          </a:bodyPr>
          <a:lstStyle/>
          <a:p>
            <a:r>
              <a:rPr lang="en-US" sz="1800" b="1" dirty="0" smtClean="0">
                <a:latin typeface="+mj-lt"/>
              </a:rPr>
              <a:t>Database</a:t>
            </a:r>
          </a:p>
        </p:txBody>
      </p:sp>
      <p:cxnSp>
        <p:nvCxnSpPr>
          <p:cNvPr id="29" name="Straight Arrow Connector 28"/>
          <p:cNvCxnSpPr>
            <a:cxnSpLocks/>
          </p:cNvCxnSpPr>
          <p:nvPr/>
        </p:nvCxnSpPr>
        <p:spPr>
          <a:xfrm flipV="1">
            <a:off x="1935727" y="3098779"/>
            <a:ext cx="1339481" cy="4758"/>
          </a:xfrm>
          <a:prstGeom prst="straightConnector1">
            <a:avLst/>
          </a:prstGeom>
          <a:ln w="889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88696" y="2280220"/>
            <a:ext cx="1227802" cy="738664"/>
          </a:xfrm>
          <a:prstGeom prst="rect">
            <a:avLst/>
          </a:prstGeom>
          <a:noFill/>
        </p:spPr>
        <p:txBody>
          <a:bodyPr wrap="square" rtlCol="0">
            <a:spAutoFit/>
          </a:bodyPr>
          <a:lstStyle/>
          <a:p>
            <a:r>
              <a:rPr lang="en-US" sz="1400" dirty="0" smtClean="0"/>
              <a:t>Send get notification request</a:t>
            </a:r>
            <a:endParaRPr lang="en-US" sz="1400" dirty="0"/>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707" y="1967946"/>
            <a:ext cx="1657675" cy="3061254"/>
          </a:xfrm>
          <a:prstGeom prst="rect">
            <a:avLst/>
          </a:prstGeom>
        </p:spPr>
      </p:pic>
      <p:grpSp>
        <p:nvGrpSpPr>
          <p:cNvPr id="33" name="Shape 1634"/>
          <p:cNvGrpSpPr/>
          <p:nvPr/>
        </p:nvGrpSpPr>
        <p:grpSpPr>
          <a:xfrm>
            <a:off x="539736" y="2619238"/>
            <a:ext cx="1167391" cy="1188032"/>
            <a:chOff x="2711675" y="2364825"/>
            <a:chExt cx="2695799" cy="2900699"/>
          </a:xfrm>
        </p:grpSpPr>
        <p:sp>
          <p:nvSpPr>
            <p:cNvPr id="34" name="Shape 1635"/>
            <p:cNvSpPr/>
            <p:nvPr/>
          </p:nvSpPr>
          <p:spPr>
            <a:xfrm>
              <a:off x="2711675" y="2364825"/>
              <a:ext cx="2695799" cy="2900699"/>
            </a:xfrm>
            <a:prstGeom prst="roundRect">
              <a:avLst>
                <a:gd name="adj" fmla="val 16667"/>
              </a:avLst>
            </a:prstGeom>
            <a:solidFill>
              <a:srgbClr val="93C47D"/>
            </a:solidFill>
            <a:ln w="38100" cap="flat" cmpd="sng">
              <a:solidFill>
                <a:srgbClr val="38761D"/>
              </a:solidFill>
              <a:prstDash val="solid"/>
              <a:round/>
              <a:headEnd type="none" w="med" len="med"/>
              <a:tailEnd type="none" w="med" len="med"/>
            </a:ln>
          </p:spPr>
          <p:txBody>
            <a:bodyPr lIns="68569" tIns="68569" rIns="68569" bIns="68569" anchor="ctr" anchorCtr="0">
              <a:noAutofit/>
            </a:bodyPr>
            <a:lstStyle/>
            <a:p>
              <a:endParaRPr sz="1350"/>
            </a:p>
          </p:txBody>
        </p:sp>
        <p:pic>
          <p:nvPicPr>
            <p:cNvPr id="35" name="Shape 1636"/>
            <p:cNvPicPr preferRelativeResize="0"/>
            <p:nvPr/>
          </p:nvPicPr>
          <p:blipFill>
            <a:blip r:embed="rId4">
              <a:alphaModFix/>
            </a:blip>
            <a:stretch>
              <a:fillRect/>
            </a:stretch>
          </p:blipFill>
          <p:spPr>
            <a:xfrm>
              <a:off x="3143250" y="2892975"/>
              <a:ext cx="1964775" cy="1964775"/>
            </a:xfrm>
            <a:prstGeom prst="rect">
              <a:avLst/>
            </a:prstGeom>
            <a:noFill/>
            <a:ln>
              <a:noFill/>
            </a:ln>
          </p:spPr>
        </p:pic>
      </p:grpSp>
      <p:sp>
        <p:nvSpPr>
          <p:cNvPr id="36" name="TextBox 35"/>
          <p:cNvSpPr txBox="1"/>
          <p:nvPr/>
        </p:nvSpPr>
        <p:spPr>
          <a:xfrm>
            <a:off x="559013" y="4008005"/>
            <a:ext cx="1128835" cy="369332"/>
          </a:xfrm>
          <a:prstGeom prst="rect">
            <a:avLst/>
          </a:prstGeom>
          <a:noFill/>
        </p:spPr>
        <p:txBody>
          <a:bodyPr wrap="none" rtlCol="0">
            <a:spAutoFit/>
          </a:bodyPr>
          <a:lstStyle/>
          <a:p>
            <a:r>
              <a:rPr lang="en-US" sz="1800" b="1" dirty="0" smtClean="0">
                <a:solidFill>
                  <a:schemeClr val="tx1"/>
                </a:solidFill>
                <a:latin typeface="+mj-lt"/>
              </a:rPr>
              <a:t>Scheduler</a:t>
            </a:r>
          </a:p>
        </p:txBody>
      </p:sp>
    </p:spTree>
    <p:extLst>
      <p:ext uri="{BB962C8B-B14F-4D97-AF65-F5344CB8AC3E}">
        <p14:creationId xmlns:p14="http://schemas.microsoft.com/office/powerpoint/2010/main" val="3876736090"/>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11107</TotalTime>
  <Words>3606</Words>
  <Application>Microsoft Office PowerPoint</Application>
  <PresentationFormat>On-screen Show (4:3)</PresentationFormat>
  <Paragraphs>652</Paragraphs>
  <Slides>58</Slides>
  <Notes>58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58</vt:i4>
      </vt:variant>
    </vt:vector>
  </HeadingPairs>
  <TitlesOfParts>
    <vt:vector size="64" baseType="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Notification Of Patient</vt:lpstr>
      <vt:lpstr>Check Notification Of Patient</vt:lpstr>
      <vt:lpstr>Check Notification Of Patient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Handle New Treatment</vt:lpstr>
      <vt:lpstr>Handle New Treatment</vt:lpstr>
      <vt:lpstr>Handle New Treatment</vt:lpstr>
      <vt:lpstr>Handle New Treatment</vt:lpstr>
      <vt:lpstr>Handle New 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Remind Patient</vt:lpstr>
      <vt:lpstr>Remind Patient</vt:lpstr>
      <vt:lpstr>Remind Patient</vt:lpstr>
      <vt:lpstr>Remind Patient</vt:lpstr>
      <vt:lpstr>Remind Patient</vt:lpstr>
      <vt:lpstr>Remind Patient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Support Tracking System</dc:title>
  <dc:creator>Man Huynh Khuong</dc:creator>
  <cp:lastModifiedBy>Man Huynh Khuong</cp:lastModifiedBy>
  <cp:revision>448</cp:revision>
  <dcterms:modified xsi:type="dcterms:W3CDTF">2015-12-12T00:38:39Z</dcterms:modified>
</cp:coreProperties>
</file>