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20" r:id="rId1"/>
    <p:sldMasterId id="2147483733" r:id="rId2"/>
  </p:sldMasterIdLst>
  <p:notesMasterIdLst>
    <p:notesMasterId r:id="rId61"/>
  </p:notesMasterIdLst>
  <p:sldIdLst>
    <p:sldId id="611" r:id="rId3"/>
    <p:sldId id="612" r:id="rId4"/>
    <p:sldId id="613" r:id="rId5"/>
    <p:sldId id="614" r:id="rId6"/>
    <p:sldId id="615" r:id="rId7"/>
    <p:sldId id="616" r:id="rId8"/>
    <p:sldId id="617" r:id="rId9"/>
    <p:sldId id="618" r:id="rId10"/>
    <p:sldId id="619" r:id="rId11"/>
    <p:sldId id="620" r:id="rId12"/>
    <p:sldId id="621" r:id="rId13"/>
    <p:sldId id="622" r:id="rId14"/>
    <p:sldId id="623" r:id="rId15"/>
    <p:sldId id="624" r:id="rId16"/>
    <p:sldId id="703" r:id="rId17"/>
    <p:sldId id="626" r:id="rId18"/>
    <p:sldId id="627" r:id="rId19"/>
    <p:sldId id="628" r:id="rId20"/>
    <p:sldId id="629" r:id="rId21"/>
    <p:sldId id="630" r:id="rId22"/>
    <p:sldId id="631" r:id="rId23"/>
    <p:sldId id="632" r:id="rId24"/>
    <p:sldId id="634" r:id="rId25"/>
    <p:sldId id="635" r:id="rId26"/>
    <p:sldId id="636" r:id="rId27"/>
    <p:sldId id="637" r:id="rId28"/>
    <p:sldId id="638" r:id="rId29"/>
    <p:sldId id="639" r:id="rId30"/>
    <p:sldId id="671" r:id="rId31"/>
    <p:sldId id="704" r:id="rId32"/>
    <p:sldId id="672" r:id="rId33"/>
    <p:sldId id="673" r:id="rId34"/>
    <p:sldId id="674" r:id="rId35"/>
    <p:sldId id="675" r:id="rId36"/>
    <p:sldId id="676" r:id="rId37"/>
    <p:sldId id="677" r:id="rId38"/>
    <p:sldId id="678" r:id="rId39"/>
    <p:sldId id="679" r:id="rId40"/>
    <p:sldId id="680" r:id="rId41"/>
    <p:sldId id="681" r:id="rId42"/>
    <p:sldId id="682" r:id="rId43"/>
    <p:sldId id="683" r:id="rId44"/>
    <p:sldId id="684" r:id="rId45"/>
    <p:sldId id="685" r:id="rId46"/>
    <p:sldId id="686" r:id="rId47"/>
    <p:sldId id="687" r:id="rId48"/>
    <p:sldId id="688" r:id="rId49"/>
    <p:sldId id="689" r:id="rId50"/>
    <p:sldId id="690" r:id="rId51"/>
    <p:sldId id="691" r:id="rId52"/>
    <p:sldId id="692" r:id="rId53"/>
    <p:sldId id="698" r:id="rId54"/>
    <p:sldId id="693" r:id="rId55"/>
    <p:sldId id="694" r:id="rId56"/>
    <p:sldId id="695" r:id="rId57"/>
    <p:sldId id="696" r:id="rId58"/>
    <p:sldId id="697" r:id="rId59"/>
    <p:sldId id="705" r:id="rId60"/>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3" autoAdjust="0"/>
    <p:restoredTop sz="70247" autoAdjust="0"/>
  </p:normalViewPr>
  <p:slideViewPr>
    <p:cSldViewPr>
      <p:cViewPr varScale="1">
        <p:scale>
          <a:sx n="65" d="100"/>
          <a:sy n="65" d="100"/>
        </p:scale>
        <p:origin x="1746" y="48"/>
      </p:cViewPr>
      <p:guideLst>
        <p:guide orient="horz" pos="2160"/>
        <p:guide pos="2880"/>
      </p:guideLst>
    </p:cSldViewPr>
  </p:slideViewPr>
  <p:outlineViewPr>
    <p:cViewPr>
      <p:scale>
        <a:sx n="33" d="100"/>
        <a:sy n="33" d="100"/>
      </p:scale>
      <p:origin x="0" y="12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61" Type="http://schemas.openxmlformats.org/officeDocument/2006/relationships/notesMaster" Target="notesMasters/notesMaster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309"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80705934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7" name="Shape 10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15000"/>
              </a:lnSpc>
              <a:spcBef>
                <a:spcPts val="0"/>
              </a:spcBef>
              <a:buClr>
                <a:schemeClr val="dk1"/>
              </a:buClr>
              <a:buSzPct val="100000"/>
              <a:buFont typeface="Arial"/>
              <a:buNone/>
            </a:pPr>
            <a:r>
              <a:rPr lang="en-US" dirty="0" err="1" smtClean="0"/>
              <a:t>Kính</a:t>
            </a:r>
            <a:r>
              <a:rPr lang="en-US" baseline="0" dirty="0" smtClean="0"/>
              <a:t> </a:t>
            </a:r>
            <a:r>
              <a:rPr lang="en-US" baseline="0" dirty="0" err="1" smtClean="0"/>
              <a:t>thưa</a:t>
            </a:r>
            <a:r>
              <a:rPr lang="en-US" baseline="0" dirty="0" smtClean="0"/>
              <a:t> </a:t>
            </a:r>
            <a:r>
              <a:rPr lang="en-US" baseline="0" dirty="0" err="1" smtClean="0"/>
              <a:t>quý</a:t>
            </a:r>
            <a:r>
              <a:rPr lang="en-US" baseline="0" dirty="0" smtClean="0"/>
              <a:t> </a:t>
            </a:r>
            <a:r>
              <a:rPr lang="en-US" baseline="0" dirty="0" err="1" smtClean="0"/>
              <a:t>hội</a:t>
            </a:r>
            <a:r>
              <a:rPr lang="en-US" baseline="0" dirty="0" smtClean="0"/>
              <a:t> </a:t>
            </a:r>
            <a:r>
              <a:rPr lang="en-US" baseline="0" dirty="0" err="1" smtClean="0"/>
              <a:t>đồng</a:t>
            </a:r>
            <a:r>
              <a:rPr lang="en-US" baseline="0" dirty="0" smtClean="0"/>
              <a:t>, </a:t>
            </a:r>
            <a:r>
              <a:rPr lang="en-US" baseline="0" dirty="0" err="1" smtClean="0"/>
              <a:t>sau</a:t>
            </a:r>
            <a:r>
              <a:rPr lang="en-US" baseline="0" dirty="0" smtClean="0"/>
              <a:t> </a:t>
            </a:r>
            <a:r>
              <a:rPr lang="en-US" baseline="0" dirty="0" err="1" smtClean="0"/>
              <a:t>đây</a:t>
            </a:r>
            <a:r>
              <a:rPr lang="en-US" baseline="0" dirty="0" smtClean="0"/>
              <a:t> </a:t>
            </a:r>
            <a:r>
              <a:rPr lang="en-US" baseline="0" dirty="0" err="1" smtClean="0"/>
              <a:t>tôi</a:t>
            </a:r>
            <a:r>
              <a:rPr lang="en-US" baseline="0" dirty="0" smtClean="0"/>
              <a:t> </a:t>
            </a:r>
            <a:r>
              <a:rPr lang="en-US" baseline="0" dirty="0" err="1" smtClean="0"/>
              <a:t>xin</a:t>
            </a:r>
            <a:r>
              <a:rPr lang="en-US" baseline="0" dirty="0" smtClean="0"/>
              <a:t> </a:t>
            </a:r>
            <a:r>
              <a:rPr lang="en-US" baseline="0" dirty="0" err="1" smtClean="0"/>
              <a:t>trình</a:t>
            </a:r>
            <a:r>
              <a:rPr lang="en-US" baseline="0" dirty="0" smtClean="0"/>
              <a:t> </a:t>
            </a:r>
            <a:r>
              <a:rPr lang="en-US" baseline="0" dirty="0" err="1" smtClean="0"/>
              <a:t>bày</a:t>
            </a:r>
            <a:r>
              <a:rPr lang="en-US" baseline="0" dirty="0" smtClean="0"/>
              <a:t> </a:t>
            </a:r>
            <a:r>
              <a:rPr lang="en-US" baseline="0" dirty="0" err="1" smtClean="0"/>
              <a:t>các</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chính</a:t>
            </a:r>
            <a:r>
              <a:rPr lang="en-US" baseline="0" dirty="0" smtClean="0"/>
              <a:t> </a:t>
            </a:r>
            <a:r>
              <a:rPr lang="en-US" baseline="0" dirty="0" err="1" smtClean="0"/>
              <a:t>của</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a:t>
            </a:r>
            <a:r>
              <a:rPr lang="en-US" baseline="0" dirty="0" err="1" smtClean="0"/>
              <a:t>trên</a:t>
            </a:r>
            <a:r>
              <a:rPr lang="en-US" baseline="0" dirty="0" smtClean="0"/>
              <a:t> </a:t>
            </a:r>
            <a:r>
              <a:rPr lang="en-US" baseline="0" dirty="0" err="1" smtClean="0"/>
              <a:t>điện</a:t>
            </a:r>
            <a:r>
              <a:rPr lang="en-US" baseline="0" dirty="0" smtClean="0"/>
              <a:t> </a:t>
            </a:r>
            <a:r>
              <a:rPr lang="en-US" baseline="0" dirty="0" err="1" smtClean="0"/>
              <a:t>thoại</a:t>
            </a:r>
            <a:r>
              <a:rPr lang="en-US" baseline="0" dirty="0" smtClean="0"/>
              <a:t> di </a:t>
            </a:r>
            <a:r>
              <a:rPr lang="en-US" baseline="0" dirty="0" err="1" smtClean="0"/>
              <a:t>động</a:t>
            </a:r>
            <a:r>
              <a:rPr lang="en-US" baseline="0" dirty="0" smtClean="0"/>
              <a:t> </a:t>
            </a:r>
            <a:r>
              <a:rPr lang="en-US" baseline="0" dirty="0" err="1" smtClean="0"/>
              <a:t>nhằm</a:t>
            </a:r>
            <a:r>
              <a:rPr lang="en-US" baseline="0" dirty="0" smtClean="0"/>
              <a:t> </a:t>
            </a:r>
            <a:r>
              <a:rPr lang="en-US" baseline="0" dirty="0" err="1" smtClean="0"/>
              <a:t>hỗ</a:t>
            </a:r>
            <a:r>
              <a:rPr lang="en-US" baseline="0" dirty="0" smtClean="0"/>
              <a:t> </a:t>
            </a:r>
            <a:r>
              <a:rPr lang="en-US" baseline="0" dirty="0" err="1" smtClean="0"/>
              <a:t>trợ</a:t>
            </a:r>
            <a:r>
              <a:rPr lang="en-US" baseline="0" dirty="0" smtClean="0"/>
              <a:t> </a:t>
            </a:r>
            <a:r>
              <a:rPr lang="en-US" baseline="0" dirty="0" err="1" smtClean="0"/>
              <a:t>bệnh</a:t>
            </a:r>
            <a:r>
              <a:rPr lang="en-US" baseline="0" dirty="0" smtClean="0"/>
              <a:t> </a:t>
            </a:r>
            <a:r>
              <a:rPr lang="en-US" baseline="0" dirty="0" err="1" smtClean="0"/>
              <a:t>nhân</a:t>
            </a:r>
            <a:r>
              <a:rPr lang="en-US" baseline="0" dirty="0" smtClean="0"/>
              <a:t> </a:t>
            </a:r>
            <a:r>
              <a:rPr lang="en-US" baseline="0" dirty="0" err="1" smtClean="0"/>
              <a:t>trong</a:t>
            </a:r>
            <a:r>
              <a:rPr lang="en-US" baseline="0" dirty="0" smtClean="0"/>
              <a:t> </a:t>
            </a:r>
            <a:r>
              <a:rPr lang="en-US" baseline="0" dirty="0" err="1" smtClean="0"/>
              <a:t>việc</a:t>
            </a:r>
            <a:r>
              <a:rPr lang="en-US" baseline="0" dirty="0" smtClean="0"/>
              <a:t> </a:t>
            </a:r>
            <a:r>
              <a:rPr lang="en-US" baseline="0" dirty="0" err="1" smtClean="0"/>
              <a:t>điều</a:t>
            </a:r>
            <a:r>
              <a:rPr lang="en-US" baseline="0" dirty="0" smtClean="0"/>
              <a:t> </a:t>
            </a:r>
            <a:r>
              <a:rPr lang="en-US" baseline="0" dirty="0" err="1" smtClean="0"/>
              <a:t>trị</a:t>
            </a:r>
            <a:r>
              <a:rPr lang="en-US" baseline="0" dirty="0" smtClean="0"/>
              <a:t> </a:t>
            </a:r>
            <a:r>
              <a:rPr lang="en-US" baseline="0" dirty="0" err="1" smtClean="0"/>
              <a:t>bệnh</a:t>
            </a:r>
            <a:r>
              <a:rPr lang="en-US" baseline="0" dirty="0" smtClean="0"/>
              <a:t>.</a:t>
            </a:r>
          </a:p>
          <a:p>
            <a:pPr lvl="0" rtl="0">
              <a:lnSpc>
                <a:spcPct val="115000"/>
              </a:lnSpc>
              <a:spcBef>
                <a:spcPts val="0"/>
              </a:spcBef>
              <a:buClr>
                <a:schemeClr val="dk1"/>
              </a:buClr>
              <a:buSzPct val="100000"/>
              <a:buFont typeface="Arial"/>
              <a:buNone/>
            </a:pPr>
            <a:r>
              <a:rPr lang="en-US" dirty="0" err="1" smtClean="0"/>
              <a:t>Đầu</a:t>
            </a:r>
            <a:r>
              <a:rPr lang="en-US" baseline="0" dirty="0" smtClean="0"/>
              <a:t> </a:t>
            </a:r>
            <a:r>
              <a:rPr lang="en-US" baseline="0" dirty="0" err="1" smtClean="0"/>
              <a:t>tiên</a:t>
            </a:r>
            <a:r>
              <a:rPr lang="en-US" baseline="0" dirty="0" smtClean="0"/>
              <a:t>, </a:t>
            </a:r>
            <a:r>
              <a:rPr lang="en-US" dirty="0" err="1" smtClean="0"/>
              <a:t>tôi</a:t>
            </a:r>
            <a:r>
              <a:rPr lang="en-US" baseline="0" dirty="0" smtClean="0"/>
              <a:t> </a:t>
            </a:r>
            <a:r>
              <a:rPr lang="vi-VN" dirty="0" smtClean="0"/>
              <a:t>xin giới</a:t>
            </a:r>
            <a:r>
              <a:rPr lang="vi-VN" baseline="0" dirty="0" smtClean="0"/>
              <a:t> thiệu về tiến trình chạy ngầm của ứng dụng</a:t>
            </a:r>
            <a:r>
              <a:rPr lang="en-US" baseline="0" dirty="0" smtClean="0"/>
              <a:t> </a:t>
            </a:r>
            <a:r>
              <a:rPr lang="en-US" baseline="0" dirty="0" err="1" smtClean="0"/>
              <a:t>trên</a:t>
            </a:r>
            <a:r>
              <a:rPr lang="en-US" baseline="0" dirty="0" smtClean="0"/>
              <a:t> </a:t>
            </a:r>
            <a:r>
              <a:rPr lang="en-US" baseline="0" dirty="0" err="1" smtClean="0"/>
              <a:t>điện</a:t>
            </a:r>
            <a:r>
              <a:rPr lang="en-US" baseline="0" dirty="0" smtClean="0"/>
              <a:t> </a:t>
            </a:r>
            <a:r>
              <a:rPr lang="en-US" baseline="0" dirty="0" err="1" smtClean="0"/>
              <a:t>thoại</a:t>
            </a:r>
            <a:r>
              <a:rPr lang="vi-VN" baseline="0" dirty="0" smtClean="0"/>
              <a:t>, được gọi là scheduler.</a:t>
            </a:r>
            <a:endParaRPr lang="vi-VN" dirty="0" smtClean="0"/>
          </a:p>
          <a:p>
            <a:pPr marL="0" indent="0">
              <a:buFontTx/>
              <a:buNone/>
            </a:pPr>
            <a:r>
              <a:rPr lang="en-US" dirty="0" smtClean="0"/>
              <a:t>Scheduler </a:t>
            </a:r>
            <a:r>
              <a:rPr lang="en-US" baseline="0" dirty="0" err="1" smtClean="0"/>
              <a:t>có</a:t>
            </a:r>
            <a:r>
              <a:rPr lang="en-US" baseline="0" dirty="0" smtClean="0"/>
              <a:t> </a:t>
            </a:r>
            <a:r>
              <a:rPr lang="en-US" baseline="0" dirty="0" err="1" smtClean="0"/>
              <a:t>nhiệm</a:t>
            </a:r>
            <a:r>
              <a:rPr lang="en-US" baseline="0" dirty="0" smtClean="0"/>
              <a:t> </a:t>
            </a:r>
            <a:r>
              <a:rPr lang="en-US" baseline="0" dirty="0" err="1" smtClean="0"/>
              <a:t>vụ</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các</a:t>
            </a:r>
            <a:r>
              <a:rPr lang="en-US" baseline="0" dirty="0" smtClean="0"/>
              <a:t> </a:t>
            </a:r>
            <a:r>
              <a:rPr lang="en-US" baseline="0" dirty="0" err="1" smtClean="0"/>
              <a:t>tác</a:t>
            </a:r>
            <a:r>
              <a:rPr lang="en-US" baseline="0" dirty="0" smtClean="0"/>
              <a:t> </a:t>
            </a:r>
            <a:r>
              <a:rPr lang="en-US" baseline="0" dirty="0" err="1" smtClean="0"/>
              <a:t>vụ</a:t>
            </a:r>
            <a:r>
              <a:rPr lang="en-US" baseline="0" dirty="0" smtClean="0"/>
              <a:t> </a:t>
            </a:r>
            <a:r>
              <a:rPr lang="en-US" baseline="0" dirty="0" err="1" smtClean="0"/>
              <a:t>sau</a:t>
            </a:r>
            <a:r>
              <a:rPr lang="en-US" baseline="0" dirty="0" smtClean="0"/>
              <a:t> </a:t>
            </a:r>
          </a:p>
        </p:txBody>
      </p:sp>
    </p:spTree>
    <p:extLst>
      <p:ext uri="{BB962C8B-B14F-4D97-AF65-F5344CB8AC3E}">
        <p14:creationId xmlns:p14="http://schemas.microsoft.com/office/powerpoint/2010/main" val="765246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a:spcBef>
                <a:spcPts val="0"/>
              </a:spcBef>
              <a:buNone/>
            </a:pPr>
            <a:r>
              <a:rPr lang="en" dirty="0" smtClean="0"/>
              <a:t>Đầu</a:t>
            </a:r>
            <a:r>
              <a:rPr lang="en" baseline="0" dirty="0" smtClean="0"/>
              <a:t> tiên, ứng dụng trên điện thoại di động sẽ kích hoạt scheduler gửi yêu cầu đến hệ thống. Hệ thống sẽ truy vấn dữ liệu của thực thể Notify, xuất ra kết quả. Thực thể Notify sẽ bao gồm những thông tin chính sau:</a:t>
            </a:r>
          </a:p>
          <a:p>
            <a:pPr marL="228600" lvl="0" indent="0">
              <a:spcBef>
                <a:spcPts val="0"/>
              </a:spcBef>
              <a:buNone/>
            </a:pPr>
            <a:r>
              <a:rPr lang="en" baseline="0" dirty="0" smtClean="0"/>
              <a:t>- người nhận.</a:t>
            </a:r>
          </a:p>
          <a:p>
            <a:pPr marL="228600" lvl="0" indent="0">
              <a:spcBef>
                <a:spcPts val="0"/>
              </a:spcBef>
              <a:buNone/>
            </a:pPr>
            <a:r>
              <a:rPr lang="en" baseline="0" dirty="0" smtClean="0"/>
              <a:t>- loại.</a:t>
            </a:r>
          </a:p>
          <a:p>
            <a:pPr marL="228600" lvl="0" indent="0">
              <a:spcBef>
                <a:spcPts val="0"/>
              </a:spcBef>
              <a:buNone/>
            </a:pPr>
            <a:r>
              <a:rPr lang="en" baseline="0" dirty="0" smtClean="0"/>
              <a:t>- trạng thái.</a:t>
            </a:r>
          </a:p>
          <a:p>
            <a:pPr marL="228600" lvl="0" indent="0">
              <a:spcBef>
                <a:spcPts val="0"/>
              </a:spcBef>
              <a:buNone/>
            </a:pPr>
            <a:endParaRPr lang="en" dirty="0"/>
          </a:p>
        </p:txBody>
      </p:sp>
    </p:spTree>
    <p:extLst>
      <p:ext uri="{BB962C8B-B14F-4D97-AF65-F5344CB8AC3E}">
        <p14:creationId xmlns:p14="http://schemas.microsoft.com/office/powerpoint/2010/main" val="13784794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a:spcBef>
                <a:spcPts val="0"/>
              </a:spcBef>
              <a:buNone/>
            </a:pPr>
            <a:r>
              <a:rPr lang="en" dirty="0" smtClean="0"/>
              <a:t>Đầu</a:t>
            </a:r>
            <a:r>
              <a:rPr lang="en" baseline="0" dirty="0" smtClean="0"/>
              <a:t> tiên, ứng dụng trên điện thoại di động sẽ kích hoạt scheduler gửi yêu cầu đến hệ thống. Hệ thống sẽ truy vấn dữ liệu của thực thể Notify, xuất ra kết quả. Thực thể Notify sẽ bao gồm những thông tin chính sau:</a:t>
            </a:r>
          </a:p>
          <a:p>
            <a:pPr marL="228600" lvl="0" indent="0">
              <a:spcBef>
                <a:spcPts val="0"/>
              </a:spcBef>
              <a:buNone/>
            </a:pPr>
            <a:r>
              <a:rPr lang="en" baseline="0" dirty="0" smtClean="0"/>
              <a:t>- người nhận.</a:t>
            </a:r>
          </a:p>
          <a:p>
            <a:pPr marL="228600" lvl="0" indent="0">
              <a:spcBef>
                <a:spcPts val="0"/>
              </a:spcBef>
              <a:buNone/>
            </a:pPr>
            <a:r>
              <a:rPr lang="en" baseline="0" dirty="0" smtClean="0"/>
              <a:t>- loại.</a:t>
            </a:r>
          </a:p>
          <a:p>
            <a:pPr marL="228600" lvl="0" indent="0">
              <a:spcBef>
                <a:spcPts val="0"/>
              </a:spcBef>
              <a:buNone/>
            </a:pPr>
            <a:r>
              <a:rPr lang="en" baseline="0" dirty="0" smtClean="0"/>
              <a:t>- trạng thái.</a:t>
            </a:r>
          </a:p>
          <a:p>
            <a:pPr marL="228600" lvl="0" indent="0">
              <a:spcBef>
                <a:spcPts val="0"/>
              </a:spcBef>
              <a:buNone/>
            </a:pPr>
            <a:endParaRPr lang="en" dirty="0"/>
          </a:p>
        </p:txBody>
      </p:sp>
    </p:spTree>
    <p:extLst>
      <p:ext uri="{BB962C8B-B14F-4D97-AF65-F5344CB8AC3E}">
        <p14:creationId xmlns:p14="http://schemas.microsoft.com/office/powerpoint/2010/main" val="37840244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a:spcBef>
                <a:spcPts val="0"/>
              </a:spcBef>
              <a:buNone/>
            </a:pPr>
            <a:r>
              <a:rPr lang="en" dirty="0" smtClean="0"/>
              <a:t>Đầu</a:t>
            </a:r>
            <a:r>
              <a:rPr lang="en" baseline="0" dirty="0" smtClean="0"/>
              <a:t> tiên, ứng dụng trên điện thoại di động sẽ kích hoạt scheduler gửi yêu cầu đến hệ thống. Hệ thống sẽ truy vấn dữ liệu của thực thể Notify, xuất ra kết quả. Thực thể Notify sẽ bao gồm những thông tin chính sau:</a:t>
            </a:r>
          </a:p>
          <a:p>
            <a:pPr marL="228600" lvl="0" indent="0">
              <a:spcBef>
                <a:spcPts val="0"/>
              </a:spcBef>
              <a:buNone/>
            </a:pPr>
            <a:r>
              <a:rPr lang="en" baseline="0" dirty="0" smtClean="0"/>
              <a:t>- người nhận.</a:t>
            </a:r>
          </a:p>
          <a:p>
            <a:pPr marL="228600" lvl="0" indent="0">
              <a:spcBef>
                <a:spcPts val="0"/>
              </a:spcBef>
              <a:buNone/>
            </a:pPr>
            <a:r>
              <a:rPr lang="en" baseline="0" dirty="0" smtClean="0"/>
              <a:t>- loại.</a:t>
            </a:r>
          </a:p>
          <a:p>
            <a:pPr marL="228600" lvl="0" indent="0">
              <a:spcBef>
                <a:spcPts val="0"/>
              </a:spcBef>
              <a:buNone/>
            </a:pPr>
            <a:r>
              <a:rPr lang="en" baseline="0" dirty="0" smtClean="0"/>
              <a:t>- trạng thái.</a:t>
            </a:r>
          </a:p>
          <a:p>
            <a:pPr marL="228600" lvl="0" indent="0">
              <a:spcBef>
                <a:spcPts val="0"/>
              </a:spcBef>
              <a:buNone/>
            </a:pPr>
            <a:endParaRPr lang="en" dirty="0" smtClean="0"/>
          </a:p>
          <a:p>
            <a:pPr marL="457200" lvl="0" indent="-228600">
              <a:spcBef>
                <a:spcPts val="0"/>
              </a:spcBef>
              <a:buChar char="-"/>
            </a:pPr>
            <a:endParaRPr lang="en" dirty="0"/>
          </a:p>
        </p:txBody>
      </p:sp>
    </p:spTree>
    <p:extLst>
      <p:ext uri="{BB962C8B-B14F-4D97-AF65-F5344CB8AC3E}">
        <p14:creationId xmlns:p14="http://schemas.microsoft.com/office/powerpoint/2010/main" val="38884786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a:spcBef>
                <a:spcPts val="0"/>
              </a:spcBef>
              <a:buNone/>
            </a:pPr>
            <a:r>
              <a:rPr lang="en" dirty="0" smtClean="0"/>
              <a:t>Đầu</a:t>
            </a:r>
            <a:r>
              <a:rPr lang="en" baseline="0" dirty="0" smtClean="0"/>
              <a:t> tiên, ứng dụng trên điện thoại di động sẽ kích hoạt scheduler gửi yêu cầu đến hệ thống. Hệ thống sẽ truy vấn dữ liệu của thực thể Notify, xuất ra kết quả. Thực thể Notify sẽ bao gồm những thông tin chính sau:</a:t>
            </a:r>
          </a:p>
          <a:p>
            <a:pPr marL="228600" lvl="0" indent="0">
              <a:spcBef>
                <a:spcPts val="0"/>
              </a:spcBef>
              <a:buNone/>
            </a:pPr>
            <a:r>
              <a:rPr lang="en" baseline="0" dirty="0" smtClean="0"/>
              <a:t>- người nhận.</a:t>
            </a:r>
          </a:p>
          <a:p>
            <a:pPr marL="228600" lvl="0" indent="0">
              <a:spcBef>
                <a:spcPts val="0"/>
              </a:spcBef>
              <a:buNone/>
            </a:pPr>
            <a:r>
              <a:rPr lang="en" baseline="0" dirty="0" smtClean="0"/>
              <a:t>- loại.</a:t>
            </a:r>
          </a:p>
          <a:p>
            <a:pPr marL="228600" lvl="0" indent="0">
              <a:spcBef>
                <a:spcPts val="0"/>
              </a:spcBef>
              <a:buNone/>
            </a:pPr>
            <a:r>
              <a:rPr lang="en" baseline="0" dirty="0" smtClean="0"/>
              <a:t>- trạng thái.</a:t>
            </a:r>
          </a:p>
          <a:p>
            <a:pPr marL="228600" lvl="0" indent="0">
              <a:spcBef>
                <a:spcPts val="0"/>
              </a:spcBef>
              <a:buNone/>
            </a:pPr>
            <a:endParaRPr lang="en" dirty="0" smtClean="0"/>
          </a:p>
          <a:p>
            <a:pPr marL="457200" lvl="0" indent="-228600">
              <a:spcBef>
                <a:spcPts val="0"/>
              </a:spcBef>
              <a:buChar char="-"/>
            </a:pPr>
            <a:endParaRPr lang="en" dirty="0"/>
          </a:p>
        </p:txBody>
      </p:sp>
    </p:spTree>
    <p:extLst>
      <p:ext uri="{BB962C8B-B14F-4D97-AF65-F5344CB8AC3E}">
        <p14:creationId xmlns:p14="http://schemas.microsoft.com/office/powerpoint/2010/main" val="19130573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a:spcBef>
                <a:spcPts val="0"/>
              </a:spcBef>
              <a:buNone/>
            </a:pPr>
            <a:r>
              <a:rPr lang="en" dirty="0" smtClean="0"/>
              <a:t>Đầu</a:t>
            </a:r>
            <a:r>
              <a:rPr lang="en" baseline="0" dirty="0" smtClean="0"/>
              <a:t> tiên, ứng dụng trên điện thoại di động sẽ kích hoạt scheduler gửi yêu cầu đến hệ thống. Hệ thống sẽ truy vấn dữ liệu của thực thể Notify, xuất ra kết quả. Thực thể Notify sẽ bao gồm những thông tin chính sau:</a:t>
            </a:r>
          </a:p>
          <a:p>
            <a:pPr marL="228600" lvl="0" indent="0">
              <a:spcBef>
                <a:spcPts val="0"/>
              </a:spcBef>
              <a:buNone/>
            </a:pPr>
            <a:r>
              <a:rPr lang="en" baseline="0" dirty="0" smtClean="0"/>
              <a:t>- người nhận.</a:t>
            </a:r>
          </a:p>
          <a:p>
            <a:pPr marL="228600" lvl="0" indent="0">
              <a:spcBef>
                <a:spcPts val="0"/>
              </a:spcBef>
              <a:buNone/>
            </a:pPr>
            <a:r>
              <a:rPr lang="en" baseline="0" dirty="0" smtClean="0"/>
              <a:t>- loại.</a:t>
            </a:r>
          </a:p>
          <a:p>
            <a:pPr marL="228600" lvl="0" indent="0">
              <a:spcBef>
                <a:spcPts val="0"/>
              </a:spcBef>
              <a:buNone/>
            </a:pPr>
            <a:r>
              <a:rPr lang="en" baseline="0" dirty="0" smtClean="0"/>
              <a:t>- trạng thái.</a:t>
            </a:r>
          </a:p>
          <a:p>
            <a:pPr marL="228600" lvl="0" indent="0">
              <a:spcBef>
                <a:spcPts val="0"/>
              </a:spcBef>
              <a:buNone/>
            </a:pPr>
            <a:endParaRPr lang="en" dirty="0" smtClean="0"/>
          </a:p>
          <a:p>
            <a:pPr marL="457200" lvl="0" indent="-228600">
              <a:spcBef>
                <a:spcPts val="0"/>
              </a:spcBef>
              <a:buChar char="-"/>
            </a:pPr>
            <a:endParaRPr lang="en" dirty="0"/>
          </a:p>
        </p:txBody>
      </p:sp>
    </p:spTree>
    <p:extLst>
      <p:ext uri="{BB962C8B-B14F-4D97-AF65-F5344CB8AC3E}">
        <p14:creationId xmlns:p14="http://schemas.microsoft.com/office/powerpoint/2010/main" val="14036461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a:spcBef>
                <a:spcPts val="0"/>
              </a:spcBef>
              <a:buNone/>
            </a:pPr>
            <a:r>
              <a:rPr lang="en" dirty="0" smtClean="0"/>
              <a:t>Sau đó</a:t>
            </a:r>
            <a:r>
              <a:rPr lang="en" baseline="0" dirty="0" smtClean="0"/>
              <a:t> hệ thống sẽ gửi notify về ứng dụng điện thoại di động</a:t>
            </a:r>
            <a:endParaRPr lang="en" dirty="0"/>
          </a:p>
        </p:txBody>
      </p:sp>
    </p:spTree>
    <p:extLst>
      <p:ext uri="{BB962C8B-B14F-4D97-AF65-F5344CB8AC3E}">
        <p14:creationId xmlns:p14="http://schemas.microsoft.com/office/powerpoint/2010/main" val="3563336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marR="0" lvl="0" indent="0" algn="l" defTabSz="914400" rtl="0" eaLnBrk="1" fontAlgn="auto" latinLnBrk="0" hangingPunct="1">
              <a:lnSpc>
                <a:spcPct val="100000"/>
              </a:lnSpc>
              <a:spcBef>
                <a:spcPts val="0"/>
              </a:spcBef>
              <a:spcAft>
                <a:spcPts val="0"/>
              </a:spcAft>
              <a:buClrTx/>
              <a:buSzTx/>
              <a:buFontTx/>
              <a:buNone/>
              <a:tabLst/>
              <a:defRPr/>
            </a:pPr>
            <a:r>
              <a:rPr lang="en" dirty="0" smtClean="0"/>
              <a:t>Sau đó</a:t>
            </a:r>
            <a:r>
              <a:rPr lang="en" baseline="0" dirty="0" smtClean="0"/>
              <a:t> hệ thống sẽ gửi notify về ứng dụng điện thoại di động</a:t>
            </a:r>
            <a:endParaRPr lang="en" dirty="0" smtClean="0"/>
          </a:p>
          <a:p>
            <a:pPr marL="228600" lvl="0" indent="0">
              <a:spcBef>
                <a:spcPts val="0"/>
              </a:spcBef>
              <a:buNone/>
            </a:pPr>
            <a:r>
              <a:rPr lang="en" dirty="0" smtClean="0"/>
              <a:t>Đồng</a:t>
            </a:r>
            <a:r>
              <a:rPr lang="en" baseline="0" dirty="0" smtClean="0"/>
              <a:t> thời, scheduler sẽ gửi lệnh cập nhật trạng thái của notify sang trạng thái “đã được đọc” lên hệ thống</a:t>
            </a:r>
            <a:endParaRPr lang="en" dirty="0"/>
          </a:p>
        </p:txBody>
      </p:sp>
    </p:spTree>
    <p:extLst>
      <p:ext uri="{BB962C8B-B14F-4D97-AF65-F5344CB8AC3E}">
        <p14:creationId xmlns:p14="http://schemas.microsoft.com/office/powerpoint/2010/main" val="33357610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a:spcBef>
                <a:spcPts val="0"/>
              </a:spcBef>
              <a:buNone/>
            </a:pPr>
            <a:r>
              <a:rPr lang="en" dirty="0" smtClean="0"/>
              <a:t>Khi nhận</a:t>
            </a:r>
            <a:r>
              <a:rPr lang="en" baseline="0" dirty="0" smtClean="0"/>
              <a:t> được thực thể notify, scheduler sẽ phân tích xem, thông báo này là thông báo là thông báo về đơn thuốc mới, thông báo về việc bệnh nhân không hoàn thành tập luyện theo đơn thuốc của bác sĩ hay là thông báo về việc bệnh nhân luyện tập quá mức theo đơn thuốc của bác sĩ.</a:t>
            </a:r>
            <a:endParaRPr lang="en" dirty="0"/>
          </a:p>
        </p:txBody>
      </p:sp>
    </p:spTree>
    <p:extLst>
      <p:ext uri="{BB962C8B-B14F-4D97-AF65-F5344CB8AC3E}">
        <p14:creationId xmlns:p14="http://schemas.microsoft.com/office/powerpoint/2010/main" val="1580313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marR="0" lvl="0" indent="0" algn="l" defTabSz="914400" rtl="0" eaLnBrk="1" fontAlgn="auto" latinLnBrk="0" hangingPunct="1">
              <a:lnSpc>
                <a:spcPct val="100000"/>
              </a:lnSpc>
              <a:spcBef>
                <a:spcPts val="0"/>
              </a:spcBef>
              <a:spcAft>
                <a:spcPts val="0"/>
              </a:spcAft>
              <a:buClrTx/>
              <a:buSzTx/>
              <a:buFontTx/>
              <a:buNone/>
              <a:tabLst/>
              <a:defRPr/>
            </a:pPr>
            <a:r>
              <a:rPr lang="en" dirty="0" smtClean="0"/>
              <a:t>Khi nhận</a:t>
            </a:r>
            <a:r>
              <a:rPr lang="en" baseline="0" dirty="0" smtClean="0"/>
              <a:t> được thực thể notify, scheduler sẽ phân tích xem, thông báo này là thông báo là thông báo về đơn thuốc mới, thông báo về việc bệnh nhân không hoàn thành tập luyện theo đơn thuốc của bác sĩ hay là thông báo về việc bệnh nhân luyện tập quá mức theo đơn thuốc của bác sĩ.</a:t>
            </a:r>
            <a:endParaRPr lang="en" dirty="0" smtClean="0"/>
          </a:p>
          <a:p>
            <a:pPr marL="228600" lvl="0" indent="0">
              <a:spcBef>
                <a:spcPts val="0"/>
              </a:spcBef>
              <a:buNone/>
            </a:pPr>
            <a:endParaRPr lang="en" dirty="0"/>
          </a:p>
        </p:txBody>
      </p:sp>
    </p:spTree>
    <p:extLst>
      <p:ext uri="{BB962C8B-B14F-4D97-AF65-F5344CB8AC3E}">
        <p14:creationId xmlns:p14="http://schemas.microsoft.com/office/powerpoint/2010/main" val="32169858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marR="0" lvl="0" indent="0" algn="l" defTabSz="914400" rtl="0" eaLnBrk="1" fontAlgn="auto" latinLnBrk="0" hangingPunct="1">
              <a:lnSpc>
                <a:spcPct val="100000"/>
              </a:lnSpc>
              <a:spcBef>
                <a:spcPts val="0"/>
              </a:spcBef>
              <a:spcAft>
                <a:spcPts val="0"/>
              </a:spcAft>
              <a:buClrTx/>
              <a:buSzTx/>
              <a:buFontTx/>
              <a:buNone/>
              <a:tabLst/>
              <a:defRPr/>
            </a:pPr>
            <a:r>
              <a:rPr lang="en" dirty="0" smtClean="0"/>
              <a:t>Khi nhận</a:t>
            </a:r>
            <a:r>
              <a:rPr lang="en" baseline="0" dirty="0" smtClean="0"/>
              <a:t> được thực thể notify, scheduler sẽ phân tích xem, thông báo này là thông báo là thông báo về đơn thuốc mới, thông báo về việc bệnh nhân không hoàn thành tập luyện theo đơn thuốc của bác sĩ hay là thông báo về việc bệnh nhân luyện tập quá mức theo đơn thuốc của bác sĩ.</a:t>
            </a:r>
            <a:endParaRPr lang="en" dirty="0" smtClean="0"/>
          </a:p>
          <a:p>
            <a:pPr marL="228600" lvl="0" indent="0">
              <a:spcBef>
                <a:spcPts val="0"/>
              </a:spcBef>
              <a:buNone/>
            </a:pPr>
            <a:endParaRPr lang="en" dirty="0"/>
          </a:p>
        </p:txBody>
      </p:sp>
    </p:spTree>
    <p:extLst>
      <p:ext uri="{BB962C8B-B14F-4D97-AF65-F5344CB8AC3E}">
        <p14:creationId xmlns:p14="http://schemas.microsoft.com/office/powerpoint/2010/main" val="2072947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lvl="0" rtl="0">
              <a:lnSpc>
                <a:spcPct val="115000"/>
              </a:lnSpc>
              <a:spcBef>
                <a:spcPts val="0"/>
              </a:spcBef>
              <a:buClr>
                <a:schemeClr val="dk1"/>
              </a:buClr>
              <a:buSzPct val="100000"/>
              <a:buFont typeface="Arial"/>
              <a:buNone/>
            </a:pPr>
            <a:r>
              <a:rPr lang="en-US" dirty="0" err="1" smtClean="0"/>
              <a:t>Cứ</a:t>
            </a:r>
            <a:r>
              <a:rPr lang="en-US" baseline="0" dirty="0" smtClean="0"/>
              <a:t> </a:t>
            </a:r>
            <a:r>
              <a:rPr lang="en-US" baseline="0" dirty="0" err="1" smtClean="0"/>
              <a:t>mỗi</a:t>
            </a:r>
            <a:r>
              <a:rPr lang="en-US" baseline="0" dirty="0" smtClean="0"/>
              <a:t> </a:t>
            </a:r>
            <a:r>
              <a:rPr lang="en-US" baseline="0" dirty="0" err="1" smtClean="0"/>
              <a:t>phút</a:t>
            </a:r>
            <a:r>
              <a:rPr lang="en-US" baseline="0" dirty="0" smtClean="0"/>
              <a:t>, scheduler </a:t>
            </a:r>
            <a:r>
              <a:rPr lang="en-US" baseline="0" dirty="0" err="1" smtClean="0"/>
              <a:t>sẽ</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các</a:t>
            </a:r>
            <a:r>
              <a:rPr lang="en-US" baseline="0" dirty="0" smtClean="0"/>
              <a:t> </a:t>
            </a:r>
            <a:r>
              <a:rPr lang="en-US" baseline="0" dirty="0" err="1" smtClean="0"/>
              <a:t>tác</a:t>
            </a:r>
            <a:r>
              <a:rPr lang="en-US" baseline="0" dirty="0" smtClean="0"/>
              <a:t> </a:t>
            </a:r>
            <a:r>
              <a:rPr lang="en-US" baseline="0" dirty="0" err="1" smtClean="0"/>
              <a:t>vụ</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a:t>
            </a:r>
            <a:r>
              <a:rPr lang="en-US" dirty="0" err="1" smtClean="0"/>
              <a:t>Kiểm</a:t>
            </a:r>
            <a:r>
              <a:rPr lang="en-US" baseline="0" dirty="0" smtClean="0"/>
              <a:t> </a:t>
            </a:r>
            <a:r>
              <a:rPr lang="en-US" baseline="0" dirty="0" err="1" smtClean="0"/>
              <a:t>tra</a:t>
            </a:r>
            <a:r>
              <a:rPr lang="en-US" baseline="0" dirty="0" smtClean="0"/>
              <a:t> </a:t>
            </a:r>
            <a:r>
              <a:rPr lang="en-US" baseline="0" dirty="0" err="1" smtClean="0"/>
              <a:t>các</a:t>
            </a:r>
            <a:r>
              <a:rPr lang="en-US" baseline="0" dirty="0" smtClean="0"/>
              <a:t> </a:t>
            </a:r>
            <a:r>
              <a:rPr lang="en-US" baseline="0" dirty="0" err="1" smtClean="0"/>
              <a:t>thông</a:t>
            </a:r>
            <a:r>
              <a:rPr lang="en-US" baseline="0" dirty="0" smtClean="0"/>
              <a:t> </a:t>
            </a:r>
            <a:r>
              <a:rPr lang="en-US" baseline="0" dirty="0" err="1" smtClean="0"/>
              <a:t>báo</a:t>
            </a:r>
            <a:r>
              <a:rPr lang="en-US" baseline="0" dirty="0" smtClean="0"/>
              <a:t> </a:t>
            </a:r>
            <a:r>
              <a:rPr lang="en-US" baseline="0" dirty="0" err="1" smtClean="0"/>
              <a:t>của</a:t>
            </a:r>
            <a:r>
              <a:rPr lang="en-US" baseline="0" dirty="0" smtClean="0"/>
              <a:t> </a:t>
            </a:r>
            <a:r>
              <a:rPr lang="en-US" baseline="0" dirty="0" err="1" smtClean="0"/>
              <a:t>bệnh</a:t>
            </a:r>
            <a:r>
              <a:rPr lang="en-US" baseline="0" dirty="0" smtClean="0"/>
              <a:t> </a:t>
            </a:r>
            <a:r>
              <a:rPr lang="en-US" baseline="0" dirty="0" err="1" smtClean="0"/>
              <a:t>nhân</a:t>
            </a:r>
            <a:r>
              <a:rPr lang="en-US" baseline="0" dirty="0" smtClean="0"/>
              <a:t> </a:t>
            </a:r>
            <a:r>
              <a:rPr lang="en-US" baseline="0" dirty="0" err="1" smtClean="0"/>
              <a:t>từ</a:t>
            </a:r>
            <a:r>
              <a:rPr lang="en-US" baseline="0" dirty="0" smtClean="0"/>
              <a:t> </a:t>
            </a:r>
            <a:r>
              <a:rPr lang="en-US" baseline="0" dirty="0" err="1" smtClean="0"/>
              <a:t>hệ</a:t>
            </a:r>
            <a:r>
              <a:rPr lang="en-US" baseline="0" dirty="0" smtClean="0"/>
              <a:t> </a:t>
            </a:r>
            <a:r>
              <a:rPr lang="en-US" baseline="0" dirty="0" err="1" smtClean="0"/>
              <a:t>thống</a:t>
            </a:r>
            <a:endParaRPr lang="en-US" dirty="0" smtClean="0"/>
          </a:p>
          <a:p>
            <a:pPr lvl="0" rtl="0">
              <a:lnSpc>
                <a:spcPct val="115000"/>
              </a:lnSpc>
              <a:spcBef>
                <a:spcPts val="0"/>
              </a:spcBef>
              <a:buClr>
                <a:schemeClr val="dk1"/>
              </a:buClr>
              <a:buSzPct val="100000"/>
              <a:buFont typeface="Arial"/>
              <a:buNone/>
            </a:pPr>
            <a:r>
              <a:rPr lang="en-US" dirty="0" smtClean="0"/>
              <a:t>- </a:t>
            </a:r>
            <a:r>
              <a:rPr lang="en-US" dirty="0" err="1" smtClean="0"/>
              <a:t>Lấy</a:t>
            </a:r>
            <a:r>
              <a:rPr lang="en-US" dirty="0" smtClean="0"/>
              <a:t> </a:t>
            </a:r>
            <a:r>
              <a:rPr lang="en-US" dirty="0" err="1" smtClean="0"/>
              <a:t>dữ</a:t>
            </a:r>
            <a:r>
              <a:rPr lang="en-US" baseline="0" dirty="0" smtClean="0"/>
              <a:t> </a:t>
            </a:r>
            <a:r>
              <a:rPr lang="en-US" baseline="0" dirty="0" err="1" smtClean="0"/>
              <a:t>liệu</a:t>
            </a:r>
            <a:r>
              <a:rPr lang="en-US" baseline="0" dirty="0" smtClean="0"/>
              <a:t> </a:t>
            </a:r>
            <a:r>
              <a:rPr lang="en-US" baseline="0" dirty="0" err="1" smtClean="0"/>
              <a:t>từ</a:t>
            </a:r>
            <a:r>
              <a:rPr lang="en-US" baseline="0" dirty="0" smtClean="0"/>
              <a:t> </a:t>
            </a:r>
            <a:r>
              <a:rPr lang="en-US" baseline="0" dirty="0" err="1" smtClean="0"/>
              <a:t>vòng</a:t>
            </a:r>
            <a:r>
              <a:rPr lang="en-US" baseline="0" dirty="0" smtClean="0"/>
              <a:t> </a:t>
            </a:r>
            <a:r>
              <a:rPr lang="en-US" baseline="0" dirty="0" err="1" smtClean="0"/>
              <a:t>đeo</a:t>
            </a:r>
            <a:r>
              <a:rPr lang="en-US" baseline="0" dirty="0" smtClean="0"/>
              <a:t> </a:t>
            </a:r>
            <a:r>
              <a:rPr lang="en-US" baseline="0" dirty="0" err="1" smtClean="0"/>
              <a:t>tay</a:t>
            </a:r>
            <a:endParaRPr lang="en-US" dirty="0" smtClean="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err="1" smtClean="0"/>
              <a:t>Nhắc</a:t>
            </a:r>
            <a:r>
              <a:rPr lang="en-US" baseline="0" dirty="0" smtClean="0"/>
              <a:t> </a:t>
            </a:r>
            <a:r>
              <a:rPr lang="en-US" baseline="0" dirty="0" err="1" smtClean="0"/>
              <a:t>nhở</a:t>
            </a:r>
            <a:r>
              <a:rPr lang="en-US" baseline="0" dirty="0" smtClean="0"/>
              <a:t> </a:t>
            </a:r>
            <a:r>
              <a:rPr lang="en-US" baseline="0" dirty="0" err="1" smtClean="0"/>
              <a:t>bệnh</a:t>
            </a:r>
            <a:r>
              <a:rPr lang="en-US" baseline="0" dirty="0" smtClean="0"/>
              <a:t> </a:t>
            </a:r>
            <a:r>
              <a:rPr lang="en-US" baseline="0" dirty="0" err="1" smtClean="0"/>
              <a:t>nhân</a:t>
            </a:r>
            <a:r>
              <a:rPr lang="en-US" baseline="0" dirty="0" smtClean="0"/>
              <a:t> </a:t>
            </a:r>
            <a:r>
              <a:rPr lang="en-US" baseline="0" dirty="0" err="1" smtClean="0"/>
              <a:t>ăn</a:t>
            </a:r>
            <a:r>
              <a:rPr lang="en-US" baseline="0" dirty="0" smtClean="0"/>
              <a:t> </a:t>
            </a:r>
            <a:r>
              <a:rPr lang="en-US" baseline="0" dirty="0" err="1" smtClean="0"/>
              <a:t>uống</a:t>
            </a:r>
            <a:r>
              <a:rPr lang="en-US" baseline="0" dirty="0" smtClean="0"/>
              <a:t>, </a:t>
            </a:r>
            <a:r>
              <a:rPr lang="en-US" baseline="0" dirty="0" err="1" smtClean="0"/>
              <a:t>uống</a:t>
            </a:r>
            <a:r>
              <a:rPr lang="en-US" baseline="0" dirty="0" smtClean="0"/>
              <a:t> </a:t>
            </a:r>
            <a:r>
              <a:rPr lang="en-US" baseline="0" dirty="0" err="1" smtClean="0"/>
              <a:t>thuốc</a:t>
            </a:r>
            <a:r>
              <a:rPr lang="en-US" baseline="0" dirty="0" smtClean="0"/>
              <a:t> </a:t>
            </a:r>
            <a:r>
              <a:rPr lang="en-US" baseline="0" dirty="0" err="1" smtClean="0"/>
              <a:t>và</a:t>
            </a:r>
            <a:r>
              <a:rPr lang="en-US" baseline="0" dirty="0" smtClean="0"/>
              <a:t> </a:t>
            </a:r>
            <a:r>
              <a:rPr lang="en-US" baseline="0" dirty="0" err="1" smtClean="0"/>
              <a:t>tập</a:t>
            </a:r>
            <a:r>
              <a:rPr lang="en-US" baseline="0" dirty="0" smtClean="0"/>
              <a:t> </a:t>
            </a:r>
            <a:r>
              <a:rPr lang="en-US" baseline="0" dirty="0" err="1" smtClean="0"/>
              <a:t>luyện</a:t>
            </a:r>
            <a:r>
              <a:rPr lang="en-US" baseline="0" dirty="0" smtClean="0"/>
              <a:t> </a:t>
            </a:r>
            <a:r>
              <a:rPr lang="en-US" baseline="0" dirty="0" err="1" smtClean="0"/>
              <a:t>hàng</a:t>
            </a:r>
            <a:r>
              <a:rPr lang="en-US" baseline="0" dirty="0" smtClean="0"/>
              <a:t> </a:t>
            </a:r>
            <a:r>
              <a:rPr lang="en-US" baseline="0" dirty="0" err="1" smtClean="0"/>
              <a:t>ngày</a:t>
            </a:r>
            <a:r>
              <a:rPr lang="en-US" baseline="0" dirty="0" smtClean="0"/>
              <a:t>.</a:t>
            </a:r>
          </a:p>
          <a:p>
            <a:pPr lvl="0" rtl="0">
              <a:lnSpc>
                <a:spcPct val="115000"/>
              </a:lnSpc>
              <a:spcBef>
                <a:spcPts val="0"/>
              </a:spcBef>
              <a:buClr>
                <a:schemeClr val="dk1"/>
              </a:buClr>
              <a:buSzPct val="100000"/>
              <a:buFont typeface="Arial"/>
              <a:buNone/>
            </a:pPr>
            <a:endParaRPr lang="en-US" dirty="0" smtClean="0"/>
          </a:p>
          <a:p>
            <a:pPr lvl="0" rtl="0">
              <a:lnSpc>
                <a:spcPct val="115000"/>
              </a:lnSpc>
              <a:spcBef>
                <a:spcPts val="0"/>
              </a:spcBef>
              <a:buClr>
                <a:schemeClr val="dk1"/>
              </a:buClr>
              <a:buSzPct val="100000"/>
              <a:buFont typeface="Arial"/>
              <a:buNone/>
            </a:pPr>
            <a:r>
              <a:rPr lang="en-US" dirty="0" err="1" smtClean="0"/>
              <a:t>Hàng</a:t>
            </a:r>
            <a:r>
              <a:rPr lang="en-US" baseline="0" dirty="0" smtClean="0"/>
              <a:t> </a:t>
            </a:r>
            <a:r>
              <a:rPr lang="en-US" baseline="0" dirty="0" err="1" smtClean="0"/>
              <a:t>ngày</a:t>
            </a:r>
            <a:r>
              <a:rPr lang="en-US" baseline="0" dirty="0" smtClean="0"/>
              <a:t> </a:t>
            </a:r>
            <a:r>
              <a:rPr lang="en-US" baseline="0" dirty="0" err="1" smtClean="0"/>
              <a:t>vào</a:t>
            </a:r>
            <a:r>
              <a:rPr lang="en-US" baseline="0" dirty="0" smtClean="0"/>
              <a:t> </a:t>
            </a:r>
            <a:r>
              <a:rPr lang="en-US" baseline="0" dirty="0" err="1" smtClean="0"/>
              <a:t>lúc</a:t>
            </a:r>
            <a:r>
              <a:rPr lang="en-US" baseline="0" dirty="0" smtClean="0"/>
              <a:t> 10h </a:t>
            </a:r>
            <a:r>
              <a:rPr lang="en-US" baseline="0" dirty="0" err="1" smtClean="0"/>
              <a:t>đêm</a:t>
            </a:r>
            <a:r>
              <a:rPr lang="en-US" baseline="0" dirty="0" smtClean="0"/>
              <a:t>, scheduler </a:t>
            </a:r>
            <a:r>
              <a:rPr lang="en-US" baseline="0" dirty="0" err="1" smtClean="0"/>
              <a:t>sẽ</a:t>
            </a:r>
            <a:r>
              <a:rPr lang="en-US" baseline="0" dirty="0" smtClean="0"/>
              <a:t> </a:t>
            </a:r>
            <a:r>
              <a:rPr lang="en-US" baseline="0" dirty="0" err="1" smtClean="0"/>
              <a:t>đồng</a:t>
            </a:r>
            <a:r>
              <a:rPr lang="en-US" baseline="0" dirty="0" smtClean="0"/>
              <a:t> </a:t>
            </a:r>
            <a:r>
              <a:rPr lang="en-US" baseline="0" dirty="0" err="1" smtClean="0"/>
              <a:t>bộ</a:t>
            </a:r>
            <a:r>
              <a:rPr lang="en-US" baseline="0" dirty="0" smtClean="0"/>
              <a:t> </a:t>
            </a:r>
            <a:r>
              <a:rPr lang="en-US" baseline="0" dirty="0" err="1" smtClean="0"/>
              <a:t>hóa</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luyện</a:t>
            </a:r>
            <a:r>
              <a:rPr lang="en-US" baseline="0" dirty="0" smtClean="0"/>
              <a:t> </a:t>
            </a:r>
            <a:r>
              <a:rPr lang="en-US" baseline="0" dirty="0" err="1" smtClean="0"/>
              <a:t>tập</a:t>
            </a:r>
            <a:r>
              <a:rPr lang="en-US" baseline="0" dirty="0" smtClean="0"/>
              <a:t> </a:t>
            </a:r>
            <a:r>
              <a:rPr lang="en-US" baseline="0" dirty="0" err="1" smtClean="0"/>
              <a:t>của</a:t>
            </a:r>
            <a:r>
              <a:rPr lang="en-US" baseline="0" dirty="0" smtClean="0"/>
              <a:t> </a:t>
            </a:r>
            <a:r>
              <a:rPr lang="en-US" baseline="0" dirty="0" err="1" smtClean="0"/>
              <a:t>bệnh</a:t>
            </a:r>
            <a:r>
              <a:rPr lang="en-US" baseline="0" dirty="0" smtClean="0"/>
              <a:t> </a:t>
            </a:r>
            <a:r>
              <a:rPr lang="en-US" baseline="0" dirty="0" err="1" smtClean="0"/>
              <a:t>nhân</a:t>
            </a:r>
            <a:r>
              <a:rPr lang="en-US" baseline="0" dirty="0" smtClean="0"/>
              <a:t> </a:t>
            </a:r>
            <a:r>
              <a:rPr lang="en-US" baseline="0" dirty="0" err="1" smtClean="0"/>
              <a:t>lên</a:t>
            </a:r>
            <a:r>
              <a:rPr lang="en-US" baseline="0" dirty="0" smtClean="0"/>
              <a:t> </a:t>
            </a:r>
            <a:r>
              <a:rPr lang="en-US" baseline="0" dirty="0" err="1" smtClean="0"/>
              <a:t>hệ</a:t>
            </a:r>
            <a:r>
              <a:rPr lang="en-US" baseline="0" dirty="0" smtClean="0"/>
              <a:t> </a:t>
            </a:r>
            <a:r>
              <a:rPr lang="en-US" baseline="0" dirty="0" err="1" smtClean="0"/>
              <a:t>thống</a:t>
            </a:r>
            <a:endParaRPr lang="en-US" dirty="0" smtClean="0"/>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smtClean="0"/>
          </a:p>
        </p:txBody>
      </p:sp>
    </p:spTree>
    <p:extLst>
      <p:ext uri="{BB962C8B-B14F-4D97-AF65-F5344CB8AC3E}">
        <p14:creationId xmlns:p14="http://schemas.microsoft.com/office/powerpoint/2010/main" val="29962992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marR="0" lvl="0" indent="0" algn="l" defTabSz="914400" rtl="0" eaLnBrk="1" fontAlgn="auto" latinLnBrk="0" hangingPunct="1">
              <a:lnSpc>
                <a:spcPct val="100000"/>
              </a:lnSpc>
              <a:spcBef>
                <a:spcPts val="0"/>
              </a:spcBef>
              <a:spcAft>
                <a:spcPts val="0"/>
              </a:spcAft>
              <a:buClrTx/>
              <a:buSzTx/>
              <a:buFontTx/>
              <a:buNone/>
              <a:tabLst/>
              <a:defRPr/>
            </a:pPr>
            <a:r>
              <a:rPr lang="en" dirty="0" smtClean="0"/>
              <a:t>Khi nhận</a:t>
            </a:r>
            <a:r>
              <a:rPr lang="en" baseline="0" dirty="0" smtClean="0"/>
              <a:t> được thực thể notify, scheduler sẽ phân tích xem, thông báo này là thông báo là thông báo về đơn thuốc mới, thông báo về việc bệnh nhân không hoàn thành tập luyện theo đơn thuốc của bác sĩ hay là thông báo về việc bệnh nhân luyện tập quá mức theo đơn thuốc của bác sĩ.</a:t>
            </a:r>
            <a:endParaRPr lang="en" dirty="0" smtClean="0"/>
          </a:p>
          <a:p>
            <a:pPr marL="228600" lvl="0" indent="0">
              <a:spcBef>
                <a:spcPts val="0"/>
              </a:spcBef>
              <a:buNone/>
            </a:pPr>
            <a:endParaRPr lang="en" dirty="0"/>
          </a:p>
        </p:txBody>
      </p:sp>
    </p:spTree>
    <p:extLst>
      <p:ext uri="{BB962C8B-B14F-4D97-AF65-F5344CB8AC3E}">
        <p14:creationId xmlns:p14="http://schemas.microsoft.com/office/powerpoint/2010/main" val="12458579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marR="0" lvl="0" indent="0" algn="l" defTabSz="914400" rtl="0" eaLnBrk="1" fontAlgn="auto" latinLnBrk="0" hangingPunct="1">
              <a:lnSpc>
                <a:spcPct val="100000"/>
              </a:lnSpc>
              <a:spcBef>
                <a:spcPts val="0"/>
              </a:spcBef>
              <a:spcAft>
                <a:spcPts val="0"/>
              </a:spcAft>
              <a:buClrTx/>
              <a:buSzTx/>
              <a:buFontTx/>
              <a:buNone/>
              <a:tabLst/>
              <a:defRPr/>
            </a:pPr>
            <a:r>
              <a:rPr lang="en" dirty="0" smtClean="0"/>
              <a:t>Khi nhận</a:t>
            </a:r>
            <a:r>
              <a:rPr lang="en" baseline="0" dirty="0" smtClean="0"/>
              <a:t> được thực thể notify, scheduler sẽ phân tích xem, thông báo này là thông báo là thông báo về đơn thuốc mới, thông báo về việc bệnh nhân không hoàn thành tập luyện theo đơn thuốc của bác sĩ hay là thông báo về việc bệnh nhân luyện tập quá mức theo đơn thuốc của bác sĩ.</a:t>
            </a:r>
            <a:endParaRPr lang="en" dirty="0" smtClean="0"/>
          </a:p>
          <a:p>
            <a:pPr marL="228600" lvl="0" indent="0">
              <a:spcBef>
                <a:spcPts val="0"/>
              </a:spcBef>
              <a:buNone/>
            </a:pPr>
            <a:r>
              <a:rPr lang="en" dirty="0" smtClean="0"/>
              <a:t>---------------------------------------------------</a:t>
            </a:r>
          </a:p>
          <a:p>
            <a:pPr marL="228600" lvl="0" indent="0">
              <a:spcBef>
                <a:spcPts val="0"/>
              </a:spcBef>
              <a:buNone/>
            </a:pPr>
            <a:r>
              <a:rPr lang="en" dirty="0" smtClean="0"/>
              <a:t>Nếu</a:t>
            </a:r>
            <a:r>
              <a:rPr lang="en" baseline="0" dirty="0" smtClean="0"/>
              <a:t> là thông báo về đơn thuốc mới, scheduler sẽ thực hiện tiếp tác vụ xử lý đơn thuốc mới từ hệ thống.</a:t>
            </a:r>
            <a:endParaRPr lang="en" dirty="0"/>
          </a:p>
        </p:txBody>
      </p:sp>
    </p:spTree>
    <p:extLst>
      <p:ext uri="{BB962C8B-B14F-4D97-AF65-F5344CB8AC3E}">
        <p14:creationId xmlns:p14="http://schemas.microsoft.com/office/powerpoint/2010/main" val="41331471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marR="0" lvl="0" indent="0" algn="l" defTabSz="914400" rtl="0" eaLnBrk="1" fontAlgn="auto" latinLnBrk="0" hangingPunct="1">
              <a:lnSpc>
                <a:spcPct val="100000"/>
              </a:lnSpc>
              <a:spcBef>
                <a:spcPts val="0"/>
              </a:spcBef>
              <a:spcAft>
                <a:spcPts val="0"/>
              </a:spcAft>
              <a:buClrTx/>
              <a:buSzTx/>
              <a:buFontTx/>
              <a:buNone/>
              <a:tabLst/>
              <a:defRPr/>
            </a:pPr>
            <a:r>
              <a:rPr lang="en" dirty="0" smtClean="0"/>
              <a:t>Khi nhận</a:t>
            </a:r>
            <a:r>
              <a:rPr lang="en" baseline="0" dirty="0" smtClean="0"/>
              <a:t> được thực thể notify, scheduler sẽ phân tích xem, thông báo này là thông báo là thông báo về đơn thuốc mới, thông báo về việc bệnh nhân không hoàn thành tập luyện theo đơn thuốc của bác sĩ hay là thông báo về việc bệnh nhân luyện tập quá mức theo đơn thuốc của bác sĩ.</a:t>
            </a:r>
            <a:endParaRPr lang="en" dirty="0" smtClean="0"/>
          </a:p>
          <a:p>
            <a:pPr marL="228600" lvl="0" indent="0">
              <a:spcBef>
                <a:spcPts val="0"/>
              </a:spcBef>
              <a:buNone/>
            </a:pPr>
            <a:r>
              <a:rPr lang="en" dirty="0" smtClean="0"/>
              <a:t>---------------------------------------------------</a:t>
            </a:r>
          </a:p>
          <a:p>
            <a:pPr marL="228600" lvl="0" indent="0">
              <a:spcBef>
                <a:spcPts val="0"/>
              </a:spcBef>
              <a:buNone/>
            </a:pPr>
            <a:r>
              <a:rPr lang="en" dirty="0" smtClean="0"/>
              <a:t>Nếu</a:t>
            </a:r>
            <a:r>
              <a:rPr lang="en" baseline="0" dirty="0" smtClean="0"/>
              <a:t> là thông báo về kết quả luyện tập của bệnh nhân, scheduler sẽ thực hiện tiếp tác vụ thông báo đến bệnh nhân.</a:t>
            </a:r>
            <a:endParaRPr lang="en" dirty="0" smtClean="0"/>
          </a:p>
          <a:p>
            <a:pPr marL="228600" lvl="0" indent="0">
              <a:spcBef>
                <a:spcPts val="0"/>
              </a:spcBef>
              <a:buNone/>
            </a:pPr>
            <a:endParaRPr lang="en" dirty="0"/>
          </a:p>
        </p:txBody>
      </p:sp>
    </p:spTree>
    <p:extLst>
      <p:ext uri="{BB962C8B-B14F-4D97-AF65-F5344CB8AC3E}">
        <p14:creationId xmlns:p14="http://schemas.microsoft.com/office/powerpoint/2010/main" val="24091031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7" name="Shape 10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US" dirty="0" err="1" smtClean="0"/>
              <a:t>Để</a:t>
            </a:r>
            <a:r>
              <a:rPr lang="en-US" baseline="0" dirty="0" smtClean="0"/>
              <a:t> </a:t>
            </a:r>
            <a:r>
              <a:rPr lang="en-US" baseline="0" dirty="0" err="1" smtClean="0"/>
              <a:t>tiếp</a:t>
            </a:r>
            <a:r>
              <a:rPr lang="en-US" baseline="0" dirty="0" smtClean="0"/>
              <a:t> </a:t>
            </a:r>
            <a:r>
              <a:rPr lang="en-US" baseline="0" dirty="0" err="1" smtClean="0"/>
              <a:t>tục</a:t>
            </a:r>
            <a:r>
              <a:rPr lang="en-US" baseline="0" dirty="0" smtClean="0"/>
              <a:t>, </a:t>
            </a:r>
            <a:r>
              <a:rPr lang="en-US" baseline="0" dirty="0" err="1" smtClean="0"/>
              <a:t>tôi</a:t>
            </a:r>
            <a:r>
              <a:rPr lang="en-US" baseline="0" dirty="0" smtClean="0"/>
              <a:t> </a:t>
            </a:r>
            <a:r>
              <a:rPr lang="en-US" baseline="0" dirty="0" err="1" smtClean="0"/>
              <a:t>xin</a:t>
            </a:r>
            <a:r>
              <a:rPr lang="en-US" baseline="0" dirty="0" smtClean="0"/>
              <a:t> </a:t>
            </a:r>
            <a:r>
              <a:rPr lang="en-US" baseline="0" dirty="0" err="1" smtClean="0"/>
              <a:t>phép</a:t>
            </a:r>
            <a:r>
              <a:rPr lang="en-US" baseline="0" dirty="0" smtClean="0"/>
              <a:t> </a:t>
            </a:r>
            <a:r>
              <a:rPr lang="en-US" baseline="0" dirty="0" err="1" smtClean="0"/>
              <a:t>được</a:t>
            </a:r>
            <a:r>
              <a:rPr lang="en-US" baseline="0" dirty="0" smtClean="0"/>
              <a:t> </a:t>
            </a:r>
            <a:r>
              <a:rPr lang="en-US" baseline="0" dirty="0" err="1" smtClean="0"/>
              <a:t>trình</a:t>
            </a:r>
            <a:r>
              <a:rPr lang="en-US" baseline="0" dirty="0" smtClean="0"/>
              <a:t> </a:t>
            </a:r>
            <a:r>
              <a:rPr lang="en-US" baseline="0" dirty="0" err="1" smtClean="0"/>
              <a:t>bày</a:t>
            </a:r>
            <a:r>
              <a:rPr lang="en-US" baseline="0" dirty="0" smtClean="0"/>
              <a:t> </a:t>
            </a:r>
            <a:r>
              <a:rPr lang="en-US" baseline="0" dirty="0" err="1" smtClean="0"/>
              <a:t>tác</a:t>
            </a:r>
            <a:r>
              <a:rPr lang="en-US" baseline="0" dirty="0" smtClean="0"/>
              <a:t> </a:t>
            </a:r>
            <a:r>
              <a:rPr lang="en-US" baseline="0" dirty="0" err="1" smtClean="0"/>
              <a:t>vụ</a:t>
            </a:r>
            <a:r>
              <a:rPr lang="en-US" baseline="0" dirty="0" smtClean="0"/>
              <a:t> </a:t>
            </a:r>
            <a:r>
              <a:rPr lang="en-US" baseline="0" dirty="0" err="1" smtClean="0"/>
              <a:t>xử</a:t>
            </a:r>
            <a:r>
              <a:rPr lang="en-US" baseline="0" dirty="0" smtClean="0"/>
              <a:t> </a:t>
            </a:r>
            <a:r>
              <a:rPr lang="en-US" baseline="0" dirty="0" err="1" smtClean="0"/>
              <a:t>lý</a:t>
            </a:r>
            <a:r>
              <a:rPr lang="en-US" baseline="0" dirty="0" smtClean="0"/>
              <a:t> </a:t>
            </a:r>
            <a:r>
              <a:rPr lang="en-US" baseline="0" dirty="0" err="1" smtClean="0"/>
              <a:t>đơn</a:t>
            </a:r>
            <a:r>
              <a:rPr lang="en-US" baseline="0" dirty="0" smtClean="0"/>
              <a:t> </a:t>
            </a:r>
            <a:r>
              <a:rPr lang="en-US" baseline="0" dirty="0" err="1" smtClean="0"/>
              <a:t>thuốc</a:t>
            </a:r>
            <a:r>
              <a:rPr lang="en-US" baseline="0" dirty="0" smtClean="0"/>
              <a:t> </a:t>
            </a:r>
            <a:r>
              <a:rPr lang="en-US" baseline="0" dirty="0" err="1" smtClean="0"/>
              <a:t>mới</a:t>
            </a:r>
            <a:r>
              <a:rPr lang="en-US" baseline="0" dirty="0" smtClean="0"/>
              <a:t> </a:t>
            </a:r>
            <a:r>
              <a:rPr lang="en-US" baseline="0" dirty="0" err="1" smtClean="0"/>
              <a:t>khi</a:t>
            </a:r>
            <a:r>
              <a:rPr lang="en-US" baseline="0" dirty="0" smtClean="0"/>
              <a:t> </a:t>
            </a:r>
            <a:r>
              <a:rPr lang="en-US" baseline="0" dirty="0" err="1" smtClean="0"/>
              <a:t>có</a:t>
            </a:r>
            <a:r>
              <a:rPr lang="en-US" baseline="0" dirty="0" smtClean="0"/>
              <a:t> </a:t>
            </a:r>
            <a:r>
              <a:rPr lang="en-US" baseline="0" dirty="0" err="1" smtClean="0"/>
              <a:t>thông</a:t>
            </a:r>
            <a:r>
              <a:rPr lang="en-US" baseline="0" dirty="0" smtClean="0"/>
              <a:t> </a:t>
            </a:r>
            <a:r>
              <a:rPr lang="en-US" baseline="0" dirty="0" err="1" smtClean="0"/>
              <a:t>báo</a:t>
            </a:r>
            <a:r>
              <a:rPr lang="en-US" baseline="0" dirty="0" smtClean="0"/>
              <a:t>.</a:t>
            </a:r>
            <a:endParaRPr dirty="0"/>
          </a:p>
        </p:txBody>
      </p:sp>
    </p:spTree>
    <p:extLst>
      <p:ext uri="{BB962C8B-B14F-4D97-AF65-F5344CB8AC3E}">
        <p14:creationId xmlns:p14="http://schemas.microsoft.com/office/powerpoint/2010/main" val="39386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a:spcBef>
                <a:spcPts val="0"/>
              </a:spcBef>
              <a:buNone/>
            </a:pPr>
            <a:endParaRPr lang="en" dirty="0"/>
          </a:p>
        </p:txBody>
      </p:sp>
    </p:spTree>
    <p:extLst>
      <p:ext uri="{BB962C8B-B14F-4D97-AF65-F5344CB8AC3E}">
        <p14:creationId xmlns:p14="http://schemas.microsoft.com/office/powerpoint/2010/main" val="4692967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marR="0" lvl="0" indent="0" algn="l" defTabSz="914400" rtl="0" eaLnBrk="1" fontAlgn="auto" latinLnBrk="0" hangingPunct="1">
              <a:lnSpc>
                <a:spcPct val="100000"/>
              </a:lnSpc>
              <a:spcBef>
                <a:spcPts val="0"/>
              </a:spcBef>
              <a:spcAft>
                <a:spcPts val="0"/>
              </a:spcAft>
              <a:buClrTx/>
              <a:buSzTx/>
              <a:buFontTx/>
              <a:buNone/>
              <a:tabLst/>
              <a:defRPr/>
            </a:pPr>
            <a:r>
              <a:rPr lang="en" dirty="0" smtClean="0"/>
              <a:t>Đầ</a:t>
            </a:r>
            <a:r>
              <a:rPr lang="en" baseline="0" dirty="0" smtClean="0"/>
              <a:t>u tiên, ứng dụng trên điện thoại di động sẽ kích hoạt scheduler gửi yêu cầu lấy đơn thuốc mới đến hệ thống. Hệ thống sẽ truy vấn thực thể Treatment và trả về thực thể treatment tương ứng. Sau đó hệ thống sẽ trả về cho scheduler thực thể treatment này.</a:t>
            </a:r>
            <a:endParaRPr lang="en" dirty="0" smtClean="0"/>
          </a:p>
        </p:txBody>
      </p:sp>
    </p:spTree>
    <p:extLst>
      <p:ext uri="{BB962C8B-B14F-4D97-AF65-F5344CB8AC3E}">
        <p14:creationId xmlns:p14="http://schemas.microsoft.com/office/powerpoint/2010/main" val="32805022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marR="0" lvl="0" indent="0" algn="l" defTabSz="914400" rtl="0" eaLnBrk="1" fontAlgn="auto" latinLnBrk="0" hangingPunct="1">
              <a:lnSpc>
                <a:spcPct val="100000"/>
              </a:lnSpc>
              <a:spcBef>
                <a:spcPts val="0"/>
              </a:spcBef>
              <a:spcAft>
                <a:spcPts val="0"/>
              </a:spcAft>
              <a:buClrTx/>
              <a:buSzTx/>
              <a:buFontTx/>
              <a:buNone/>
              <a:tabLst/>
              <a:defRPr/>
            </a:pPr>
            <a:r>
              <a:rPr lang="en" dirty="0" smtClean="0"/>
              <a:t>Đầ</a:t>
            </a:r>
            <a:r>
              <a:rPr lang="en" baseline="0" dirty="0" smtClean="0"/>
              <a:t>u tiên, ứng dụng trên điện thoại di động sẽ kích hoạt scheduler gửi yêu cầu lấy đơn thuốc mới đến hệ thống. Hệ thống sẽ truy vấn thực thể Treatment</a:t>
            </a:r>
            <a:endParaRPr lang="en" dirty="0" smtClean="0"/>
          </a:p>
          <a:p>
            <a:pPr marL="228600" lvl="0" indent="0">
              <a:spcBef>
                <a:spcPts val="0"/>
              </a:spcBef>
              <a:buNone/>
            </a:pPr>
            <a:endParaRPr lang="en" dirty="0" smtClean="0"/>
          </a:p>
          <a:p>
            <a:pPr marL="228600" lvl="0" indent="0">
              <a:spcBef>
                <a:spcPts val="0"/>
              </a:spcBef>
              <a:buNone/>
            </a:pPr>
            <a:endParaRPr lang="en" dirty="0"/>
          </a:p>
        </p:txBody>
      </p:sp>
    </p:spTree>
    <p:extLst>
      <p:ext uri="{BB962C8B-B14F-4D97-AF65-F5344CB8AC3E}">
        <p14:creationId xmlns:p14="http://schemas.microsoft.com/office/powerpoint/2010/main" val="38764944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marR="0" lvl="0" indent="0" algn="l" defTabSz="914400" rtl="0" eaLnBrk="1" fontAlgn="auto" latinLnBrk="0" hangingPunct="1">
              <a:lnSpc>
                <a:spcPct val="100000"/>
              </a:lnSpc>
              <a:spcBef>
                <a:spcPts val="0"/>
              </a:spcBef>
              <a:spcAft>
                <a:spcPts val="0"/>
              </a:spcAft>
              <a:buClrTx/>
              <a:buSzTx/>
              <a:buFontTx/>
              <a:buNone/>
              <a:tabLst/>
              <a:defRPr/>
            </a:pPr>
            <a:r>
              <a:rPr lang="en" dirty="0" smtClean="0"/>
              <a:t>Đầ</a:t>
            </a:r>
            <a:r>
              <a:rPr lang="en" baseline="0" dirty="0" smtClean="0"/>
              <a:t>u tiên, ứng dụng trên điện thoại di động sẽ kích hoạt scheduler gửi yêu cầu lấy đơn thuốc mới đến hệ thống. Hệ thống sẽ truy vấn thực thể Treatment và trả về thực thể treatment tương ứng. Sau đó hệ thống sẽ trả về cho scheduler thực thể treatment này.</a:t>
            </a:r>
            <a:endParaRPr lang="en" dirty="0" smtClean="0"/>
          </a:p>
        </p:txBody>
      </p:sp>
    </p:spTree>
    <p:extLst>
      <p:ext uri="{BB962C8B-B14F-4D97-AF65-F5344CB8AC3E}">
        <p14:creationId xmlns:p14="http://schemas.microsoft.com/office/powerpoint/2010/main" val="7977271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marR="0" lvl="0" indent="0" algn="l" defTabSz="914400" rtl="0" eaLnBrk="1" fontAlgn="auto" latinLnBrk="0" hangingPunct="1">
              <a:lnSpc>
                <a:spcPct val="100000"/>
              </a:lnSpc>
              <a:spcBef>
                <a:spcPts val="0"/>
              </a:spcBef>
              <a:spcAft>
                <a:spcPts val="0"/>
              </a:spcAft>
              <a:buClrTx/>
              <a:buSzTx/>
              <a:buFontTx/>
              <a:buNone/>
              <a:tabLst/>
              <a:defRPr/>
            </a:pPr>
            <a:r>
              <a:rPr lang="en" dirty="0" smtClean="0"/>
              <a:t>Đầ</a:t>
            </a:r>
            <a:r>
              <a:rPr lang="en" baseline="0" dirty="0" smtClean="0"/>
              <a:t>u tiên, ứng dụng trên điện thoại di động sẽ kích hoạt scheduler gửi yêu cầu lấy đơn thuốc mới đến hệ thống. Hệ thống sẽ truy vấn thực thể Treatment và trả về thực thể treatment tương ứng. Sau đó hệ thống sẽ trả về cho scheduler thực thể treatment này.</a:t>
            </a:r>
            <a:endParaRPr lang="en" dirty="0" smtClean="0"/>
          </a:p>
          <a:p>
            <a:pPr marL="228600" lvl="0" indent="0">
              <a:spcBef>
                <a:spcPts val="0"/>
              </a:spcBef>
              <a:buNone/>
            </a:pPr>
            <a:endParaRPr lang="en" dirty="0"/>
          </a:p>
        </p:txBody>
      </p:sp>
    </p:spTree>
    <p:extLst>
      <p:ext uri="{BB962C8B-B14F-4D97-AF65-F5344CB8AC3E}">
        <p14:creationId xmlns:p14="http://schemas.microsoft.com/office/powerpoint/2010/main" val="1621495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smtClean="0"/>
              <a:t>Thực</a:t>
            </a:r>
            <a:r>
              <a:rPr lang="en" baseline="0" dirty="0" smtClean="0"/>
              <a:t> thể Treatmen mà ứng dụng nhận được bao gồm các thông tin chính sau:</a:t>
            </a:r>
            <a:endParaRPr lang="en" dirty="0"/>
          </a:p>
        </p:txBody>
      </p:sp>
    </p:spTree>
    <p:extLst>
      <p:ext uri="{BB962C8B-B14F-4D97-AF65-F5344CB8AC3E}">
        <p14:creationId xmlns:p14="http://schemas.microsoft.com/office/powerpoint/2010/main" val="21954594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lvl="0" rtl="0">
              <a:lnSpc>
                <a:spcPct val="115000"/>
              </a:lnSpc>
              <a:spcBef>
                <a:spcPts val="0"/>
              </a:spcBef>
              <a:buClr>
                <a:schemeClr val="dk1"/>
              </a:buClr>
              <a:buSzPct val="100000"/>
              <a:buFont typeface="Arial"/>
              <a:buNone/>
            </a:pPr>
            <a:r>
              <a:rPr lang="en-US" dirty="0" err="1" smtClean="0"/>
              <a:t>Kiểm</a:t>
            </a:r>
            <a:r>
              <a:rPr lang="en-US" baseline="0" dirty="0" smtClean="0"/>
              <a:t> </a:t>
            </a:r>
            <a:r>
              <a:rPr lang="en-US" baseline="0" dirty="0" err="1" smtClean="0"/>
              <a:t>tra</a:t>
            </a:r>
            <a:r>
              <a:rPr lang="en-US" baseline="0" dirty="0" smtClean="0"/>
              <a:t> </a:t>
            </a:r>
            <a:r>
              <a:rPr lang="en-US" baseline="0" dirty="0" err="1" smtClean="0"/>
              <a:t>các</a:t>
            </a:r>
            <a:r>
              <a:rPr lang="en-US" baseline="0" dirty="0" smtClean="0"/>
              <a:t> </a:t>
            </a:r>
            <a:r>
              <a:rPr lang="en-US" baseline="0" dirty="0" err="1" smtClean="0"/>
              <a:t>thông</a:t>
            </a:r>
            <a:r>
              <a:rPr lang="en-US" baseline="0" dirty="0" smtClean="0"/>
              <a:t> </a:t>
            </a:r>
            <a:r>
              <a:rPr lang="en-US" baseline="0" dirty="0" err="1" smtClean="0"/>
              <a:t>báo</a:t>
            </a:r>
            <a:r>
              <a:rPr lang="en-US" baseline="0" dirty="0" smtClean="0"/>
              <a:t> </a:t>
            </a:r>
            <a:r>
              <a:rPr lang="en-US" baseline="0" dirty="0" err="1" smtClean="0"/>
              <a:t>của</a:t>
            </a:r>
            <a:r>
              <a:rPr lang="en-US" baseline="0" dirty="0" smtClean="0"/>
              <a:t> </a:t>
            </a:r>
            <a:r>
              <a:rPr lang="en-US" baseline="0" dirty="0" err="1" smtClean="0"/>
              <a:t>bệnh</a:t>
            </a:r>
            <a:r>
              <a:rPr lang="en-US" baseline="0" dirty="0" smtClean="0"/>
              <a:t> </a:t>
            </a:r>
            <a:r>
              <a:rPr lang="en-US" baseline="0" dirty="0" err="1" smtClean="0"/>
              <a:t>nhân</a:t>
            </a:r>
            <a:r>
              <a:rPr lang="en-US" baseline="0" dirty="0" smtClean="0"/>
              <a:t> </a:t>
            </a:r>
            <a:r>
              <a:rPr lang="en-US" baseline="0" dirty="0" err="1" smtClean="0"/>
              <a:t>từ</a:t>
            </a:r>
            <a:r>
              <a:rPr lang="en-US" baseline="0" dirty="0" smtClean="0"/>
              <a:t> </a:t>
            </a:r>
            <a:r>
              <a:rPr lang="en-US" baseline="0" dirty="0" err="1" smtClean="0"/>
              <a:t>hệ</a:t>
            </a:r>
            <a:r>
              <a:rPr lang="en-US" baseline="0" dirty="0" smtClean="0"/>
              <a:t> </a:t>
            </a:r>
            <a:r>
              <a:rPr lang="en-US" baseline="0" dirty="0" err="1" smtClean="0"/>
              <a:t>thống</a:t>
            </a:r>
            <a:endParaRPr lang="en-US" dirty="0" smtClean="0"/>
          </a:p>
          <a:p>
            <a:endParaRPr lang="en-US" dirty="0"/>
          </a:p>
        </p:txBody>
      </p:sp>
    </p:spTree>
    <p:extLst>
      <p:ext uri="{BB962C8B-B14F-4D97-AF65-F5344CB8AC3E}">
        <p14:creationId xmlns:p14="http://schemas.microsoft.com/office/powerpoint/2010/main" val="26293131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smtClean="0"/>
              <a:t>Thực</a:t>
            </a:r>
            <a:r>
              <a:rPr lang="en" baseline="0" dirty="0" smtClean="0"/>
              <a:t> thể Treatmen mà ứng dụng nhận được bao gồm các thông tin chính sau:</a:t>
            </a:r>
          </a:p>
          <a:p>
            <a:pPr marL="171450" indent="-171450" rtl="0">
              <a:spcBef>
                <a:spcPts val="0"/>
              </a:spcBef>
              <a:buFontTx/>
              <a:buChar char="-"/>
            </a:pPr>
            <a:r>
              <a:rPr lang="en" baseline="0" dirty="0" smtClean="0"/>
              <a:t>Ngày bắt đầu đơn thuốc (ngày mà bệnh nhân khám bệnh)</a:t>
            </a:r>
          </a:p>
          <a:p>
            <a:pPr marL="171450" indent="-171450" rtl="0">
              <a:spcBef>
                <a:spcPts val="0"/>
              </a:spcBef>
              <a:buFontTx/>
              <a:buChar char="-"/>
            </a:pPr>
            <a:r>
              <a:rPr lang="en" baseline="0" dirty="0" smtClean="0"/>
              <a:t>Ngày kết thúc đơn thuốc</a:t>
            </a:r>
          </a:p>
          <a:p>
            <a:pPr marL="171450" indent="-171450" rtl="0">
              <a:spcBef>
                <a:spcPts val="0"/>
              </a:spcBef>
              <a:buFontTx/>
              <a:buChar char="-"/>
            </a:pPr>
            <a:r>
              <a:rPr lang="en-US" baseline="0" dirty="0" smtClean="0"/>
              <a:t>T</a:t>
            </a:r>
            <a:r>
              <a:rPr lang="en" baseline="0" dirty="0" smtClean="0"/>
              <a:t>hông tin của bệnh nhân</a:t>
            </a:r>
          </a:p>
          <a:p>
            <a:pPr marL="171450" indent="-171450" rtl="0">
              <a:spcBef>
                <a:spcPts val="0"/>
              </a:spcBef>
              <a:buFontTx/>
              <a:buChar char="-"/>
            </a:pPr>
            <a:r>
              <a:rPr lang="en-US" baseline="0" dirty="0" smtClean="0"/>
              <a:t>T</a:t>
            </a:r>
            <a:r>
              <a:rPr lang="en" baseline="0" dirty="0" smtClean="0"/>
              <a:t>hông tin về bệnh mà bệnh nhân mắc phải</a:t>
            </a:r>
          </a:p>
          <a:p>
            <a:pPr marL="171450" indent="-171450" rtl="0">
              <a:spcBef>
                <a:spcPts val="0"/>
              </a:spcBef>
              <a:buFontTx/>
              <a:buChar char="-"/>
            </a:pPr>
            <a:r>
              <a:rPr lang="en" baseline="0" dirty="0" smtClean="0"/>
              <a:t>Thông tin về thức ăn, bệnh nhân phải ăn theo đơn thuốc.</a:t>
            </a:r>
          </a:p>
          <a:p>
            <a:pPr marL="171450" indent="-171450" rtl="0">
              <a:spcBef>
                <a:spcPts val="0"/>
              </a:spcBef>
              <a:buFontTx/>
              <a:buChar char="-"/>
            </a:pPr>
            <a:r>
              <a:rPr lang="en" baseline="0" dirty="0" smtClean="0"/>
              <a:t>Thông tin về thuốc bệnh nhân phải uống theo đơn thuốc</a:t>
            </a:r>
          </a:p>
          <a:p>
            <a:pPr marL="171450" indent="-171450" rtl="0">
              <a:spcBef>
                <a:spcPts val="0"/>
              </a:spcBef>
              <a:buFontTx/>
              <a:buChar char="-"/>
            </a:pPr>
            <a:r>
              <a:rPr lang="en" baseline="0" dirty="0" smtClean="0"/>
              <a:t>Thông tin về bài tập bệnh nhân phải luyện tập theo đơn thuốc.</a:t>
            </a:r>
            <a:endParaRPr lang="en" dirty="0"/>
          </a:p>
        </p:txBody>
      </p:sp>
    </p:spTree>
    <p:extLst>
      <p:ext uri="{BB962C8B-B14F-4D97-AF65-F5344CB8AC3E}">
        <p14:creationId xmlns:p14="http://schemas.microsoft.com/office/powerpoint/2010/main" val="20287809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smtClean="0"/>
              <a:t>Thực</a:t>
            </a:r>
            <a:r>
              <a:rPr lang="en" baseline="0" dirty="0" smtClean="0"/>
              <a:t> thể Treatmen mà ứng dụng nhận được bao gồm các thông tin chính sau:</a:t>
            </a:r>
          </a:p>
          <a:p>
            <a:pPr marL="171450" indent="-171450" rtl="0">
              <a:spcBef>
                <a:spcPts val="0"/>
              </a:spcBef>
              <a:buFontTx/>
              <a:buChar char="-"/>
            </a:pPr>
            <a:r>
              <a:rPr lang="en" baseline="0" dirty="0" smtClean="0"/>
              <a:t>Ngày bắt đầu đơn thuốc (ngày mà bệnh nhân khám bệnh)</a:t>
            </a:r>
          </a:p>
          <a:p>
            <a:pPr marL="171450" indent="-171450" rtl="0">
              <a:spcBef>
                <a:spcPts val="0"/>
              </a:spcBef>
              <a:buFontTx/>
              <a:buChar char="-"/>
            </a:pPr>
            <a:r>
              <a:rPr lang="en" baseline="0" dirty="0" smtClean="0"/>
              <a:t>Ngày kết thúc đơn thuốc</a:t>
            </a:r>
          </a:p>
          <a:p>
            <a:pPr marL="171450" indent="-171450" rtl="0">
              <a:spcBef>
                <a:spcPts val="0"/>
              </a:spcBef>
              <a:buFontTx/>
              <a:buChar char="-"/>
            </a:pPr>
            <a:r>
              <a:rPr lang="en-US" baseline="0" dirty="0" smtClean="0"/>
              <a:t>T</a:t>
            </a:r>
            <a:r>
              <a:rPr lang="en" baseline="0" dirty="0" smtClean="0"/>
              <a:t>hông tin của bệnh nhân</a:t>
            </a:r>
          </a:p>
          <a:p>
            <a:pPr marL="171450" indent="-171450" rtl="0">
              <a:spcBef>
                <a:spcPts val="0"/>
              </a:spcBef>
              <a:buFontTx/>
              <a:buChar char="-"/>
            </a:pPr>
            <a:r>
              <a:rPr lang="en-US" baseline="0" dirty="0" smtClean="0"/>
              <a:t>T</a:t>
            </a:r>
            <a:r>
              <a:rPr lang="en" baseline="0" dirty="0" smtClean="0"/>
              <a:t>hông tin về bệnh mà bệnh nhân mắc phải</a:t>
            </a:r>
          </a:p>
          <a:p>
            <a:pPr marL="171450" indent="-171450" rtl="0">
              <a:spcBef>
                <a:spcPts val="0"/>
              </a:spcBef>
              <a:buFontTx/>
              <a:buChar char="-"/>
            </a:pPr>
            <a:r>
              <a:rPr lang="en" baseline="0" dirty="0" smtClean="0"/>
              <a:t>Thông tin về thức ăn, bệnh nhân phải ăn theo đơn thuốc.</a:t>
            </a:r>
          </a:p>
          <a:p>
            <a:pPr marL="171450" indent="-171450" rtl="0">
              <a:spcBef>
                <a:spcPts val="0"/>
              </a:spcBef>
              <a:buFontTx/>
              <a:buChar char="-"/>
            </a:pPr>
            <a:r>
              <a:rPr lang="en" baseline="0" dirty="0" smtClean="0"/>
              <a:t>Thông tin về thuốc bệnh nhân phải uống theo đơn thuốc</a:t>
            </a:r>
          </a:p>
          <a:p>
            <a:pPr marL="171450" indent="-171450" rtl="0">
              <a:spcBef>
                <a:spcPts val="0"/>
              </a:spcBef>
              <a:buFontTx/>
              <a:buChar char="-"/>
            </a:pPr>
            <a:r>
              <a:rPr lang="en" baseline="0" dirty="0" smtClean="0"/>
              <a:t>Thông tin về bài tập bệnh nhân phải luyện tập theo đơn thuốc.</a:t>
            </a:r>
            <a:endParaRPr lang="en" dirty="0"/>
          </a:p>
        </p:txBody>
      </p:sp>
    </p:spTree>
    <p:extLst>
      <p:ext uri="{BB962C8B-B14F-4D97-AF65-F5344CB8AC3E}">
        <p14:creationId xmlns:p14="http://schemas.microsoft.com/office/powerpoint/2010/main" val="42618375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smtClean="0"/>
              <a:t>Thực</a:t>
            </a:r>
            <a:r>
              <a:rPr lang="en" baseline="0" dirty="0" smtClean="0"/>
              <a:t> thể Treatmen mà ứng dụng nhận được bao gồm các thông tin chính sau:</a:t>
            </a:r>
          </a:p>
          <a:p>
            <a:pPr marL="171450" indent="-171450" rtl="0">
              <a:spcBef>
                <a:spcPts val="0"/>
              </a:spcBef>
              <a:buFontTx/>
              <a:buChar char="-"/>
            </a:pPr>
            <a:r>
              <a:rPr lang="en" baseline="0" dirty="0" smtClean="0"/>
              <a:t>Ngày bắt đầu đơn thuốc (ngày mà bệnh nhân khám bệnh)</a:t>
            </a:r>
          </a:p>
          <a:p>
            <a:pPr marL="171450" indent="-171450" rtl="0">
              <a:spcBef>
                <a:spcPts val="0"/>
              </a:spcBef>
              <a:buFontTx/>
              <a:buChar char="-"/>
            </a:pPr>
            <a:r>
              <a:rPr lang="en" baseline="0" dirty="0" smtClean="0"/>
              <a:t>Ngày kết thúc đơn thuốc</a:t>
            </a:r>
          </a:p>
          <a:p>
            <a:pPr marL="171450" indent="-171450" rtl="0">
              <a:spcBef>
                <a:spcPts val="0"/>
              </a:spcBef>
              <a:buFontTx/>
              <a:buChar char="-"/>
            </a:pPr>
            <a:r>
              <a:rPr lang="en-US" baseline="0" dirty="0" smtClean="0"/>
              <a:t>T</a:t>
            </a:r>
            <a:r>
              <a:rPr lang="en" baseline="0" dirty="0" smtClean="0"/>
              <a:t>hông tin của bệnh nhân</a:t>
            </a:r>
          </a:p>
          <a:p>
            <a:pPr marL="171450" indent="-171450" rtl="0">
              <a:spcBef>
                <a:spcPts val="0"/>
              </a:spcBef>
              <a:buFontTx/>
              <a:buChar char="-"/>
            </a:pPr>
            <a:r>
              <a:rPr lang="en-US" baseline="0" dirty="0" smtClean="0"/>
              <a:t>T</a:t>
            </a:r>
            <a:r>
              <a:rPr lang="en" baseline="0" dirty="0" smtClean="0"/>
              <a:t>hông tin về bệnh mà bệnh nhân mắc phải</a:t>
            </a:r>
          </a:p>
          <a:p>
            <a:pPr marL="171450" indent="-171450" rtl="0">
              <a:spcBef>
                <a:spcPts val="0"/>
              </a:spcBef>
              <a:buFontTx/>
              <a:buChar char="-"/>
            </a:pPr>
            <a:r>
              <a:rPr lang="en" baseline="0" dirty="0" smtClean="0"/>
              <a:t>Thông tin về thức ăn, bệnh nhân phải ăn theo đơn thuốc.</a:t>
            </a:r>
          </a:p>
          <a:p>
            <a:pPr marL="171450" indent="-171450" rtl="0">
              <a:spcBef>
                <a:spcPts val="0"/>
              </a:spcBef>
              <a:buFontTx/>
              <a:buChar char="-"/>
            </a:pPr>
            <a:r>
              <a:rPr lang="en" baseline="0" dirty="0" smtClean="0"/>
              <a:t>Thông tin về thuốc bệnh nhân phải uống theo đơn thuốc</a:t>
            </a:r>
          </a:p>
          <a:p>
            <a:pPr marL="171450" indent="-171450" rtl="0">
              <a:spcBef>
                <a:spcPts val="0"/>
              </a:spcBef>
              <a:buFontTx/>
              <a:buChar char="-"/>
            </a:pPr>
            <a:r>
              <a:rPr lang="en" baseline="0" dirty="0" smtClean="0"/>
              <a:t>Thông tin về bài tập bệnh nhân phải luyện tập theo đơn thuốc.</a:t>
            </a:r>
            <a:endParaRPr lang="en" dirty="0"/>
          </a:p>
        </p:txBody>
      </p:sp>
    </p:spTree>
    <p:extLst>
      <p:ext uri="{BB962C8B-B14F-4D97-AF65-F5344CB8AC3E}">
        <p14:creationId xmlns:p14="http://schemas.microsoft.com/office/powerpoint/2010/main" val="27308854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smtClean="0"/>
              <a:t>Thực</a:t>
            </a:r>
            <a:r>
              <a:rPr lang="en" baseline="0" dirty="0" smtClean="0"/>
              <a:t> thể Treatmen mà ứng dụng nhận được bao gồm các thông tin chính sau:</a:t>
            </a:r>
          </a:p>
          <a:p>
            <a:pPr marL="171450" indent="-171450" rtl="0">
              <a:spcBef>
                <a:spcPts val="0"/>
              </a:spcBef>
              <a:buFontTx/>
              <a:buChar char="-"/>
            </a:pPr>
            <a:r>
              <a:rPr lang="en" baseline="0" dirty="0" smtClean="0"/>
              <a:t>Ngày bắt đầu đơn thuốc (ngày mà bệnh nhân khám bệnh)</a:t>
            </a:r>
          </a:p>
          <a:p>
            <a:pPr marL="171450" indent="-171450" rtl="0">
              <a:spcBef>
                <a:spcPts val="0"/>
              </a:spcBef>
              <a:buFontTx/>
              <a:buChar char="-"/>
            </a:pPr>
            <a:r>
              <a:rPr lang="en" baseline="0" dirty="0" smtClean="0"/>
              <a:t>Ngày kết thúc đơn thuốc</a:t>
            </a:r>
          </a:p>
          <a:p>
            <a:pPr marL="171450" indent="-171450" rtl="0">
              <a:spcBef>
                <a:spcPts val="0"/>
              </a:spcBef>
              <a:buFontTx/>
              <a:buChar char="-"/>
            </a:pPr>
            <a:r>
              <a:rPr lang="en-US" baseline="0" dirty="0" smtClean="0"/>
              <a:t>T</a:t>
            </a:r>
            <a:r>
              <a:rPr lang="en" baseline="0" dirty="0" smtClean="0"/>
              <a:t>hông tin của bệnh nhân</a:t>
            </a:r>
          </a:p>
          <a:p>
            <a:pPr marL="171450" indent="-171450" rtl="0">
              <a:spcBef>
                <a:spcPts val="0"/>
              </a:spcBef>
              <a:buFontTx/>
              <a:buChar char="-"/>
            </a:pPr>
            <a:r>
              <a:rPr lang="en-US" baseline="0" dirty="0" smtClean="0"/>
              <a:t>T</a:t>
            </a:r>
            <a:r>
              <a:rPr lang="en" baseline="0" dirty="0" smtClean="0"/>
              <a:t>hông tin về bệnh mà bệnh nhân mắc phải</a:t>
            </a:r>
          </a:p>
          <a:p>
            <a:pPr marL="171450" indent="-171450" rtl="0">
              <a:spcBef>
                <a:spcPts val="0"/>
              </a:spcBef>
              <a:buFontTx/>
              <a:buChar char="-"/>
            </a:pPr>
            <a:r>
              <a:rPr lang="en" baseline="0" dirty="0" smtClean="0"/>
              <a:t>Thông tin về thức ăn, bệnh nhân phải ăn theo đơn thuốc.</a:t>
            </a:r>
          </a:p>
          <a:p>
            <a:pPr marL="171450" indent="-171450" rtl="0">
              <a:spcBef>
                <a:spcPts val="0"/>
              </a:spcBef>
              <a:buFontTx/>
              <a:buChar char="-"/>
            </a:pPr>
            <a:r>
              <a:rPr lang="en" baseline="0" dirty="0" smtClean="0"/>
              <a:t>Thông tin về thuốc bệnh nhân phải uống theo đơn thuốc</a:t>
            </a:r>
          </a:p>
          <a:p>
            <a:pPr marL="171450" indent="-171450" rtl="0">
              <a:spcBef>
                <a:spcPts val="0"/>
              </a:spcBef>
              <a:buFontTx/>
              <a:buChar char="-"/>
            </a:pPr>
            <a:r>
              <a:rPr lang="en" baseline="0" dirty="0" smtClean="0"/>
              <a:t>Thông tin về bài tập bệnh nhân phải luyện tập theo đơn thuốc.</a:t>
            </a:r>
            <a:endParaRPr lang="en" dirty="0"/>
          </a:p>
        </p:txBody>
      </p:sp>
    </p:spTree>
    <p:extLst>
      <p:ext uri="{BB962C8B-B14F-4D97-AF65-F5344CB8AC3E}">
        <p14:creationId xmlns:p14="http://schemas.microsoft.com/office/powerpoint/2010/main" val="32975684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smtClean="0"/>
              <a:t>Thực</a:t>
            </a:r>
            <a:r>
              <a:rPr lang="en" baseline="0" dirty="0" smtClean="0"/>
              <a:t> thể Treatmen mà ứng dụng nhận được bao gồm các thông tin chính sau:</a:t>
            </a:r>
          </a:p>
          <a:p>
            <a:pPr marL="171450" indent="-171450" rtl="0">
              <a:spcBef>
                <a:spcPts val="0"/>
              </a:spcBef>
              <a:buFontTx/>
              <a:buChar char="-"/>
            </a:pPr>
            <a:r>
              <a:rPr lang="en" baseline="0" dirty="0" smtClean="0"/>
              <a:t>Ngày bắt đầu đơn thuốc (ngày mà bệnh nhân khám bệnh)</a:t>
            </a:r>
          </a:p>
          <a:p>
            <a:pPr marL="171450" indent="-171450" rtl="0">
              <a:spcBef>
                <a:spcPts val="0"/>
              </a:spcBef>
              <a:buFontTx/>
              <a:buChar char="-"/>
            </a:pPr>
            <a:r>
              <a:rPr lang="en" baseline="0" dirty="0" smtClean="0"/>
              <a:t>Ngày kết thúc đơn thuốc</a:t>
            </a:r>
          </a:p>
          <a:p>
            <a:pPr marL="171450" indent="-171450" rtl="0">
              <a:spcBef>
                <a:spcPts val="0"/>
              </a:spcBef>
              <a:buFontTx/>
              <a:buChar char="-"/>
            </a:pPr>
            <a:r>
              <a:rPr lang="en-US" baseline="0" dirty="0" smtClean="0"/>
              <a:t>T</a:t>
            </a:r>
            <a:r>
              <a:rPr lang="en" baseline="0" dirty="0" smtClean="0"/>
              <a:t>hông tin của bệnh nhân</a:t>
            </a:r>
          </a:p>
          <a:p>
            <a:pPr marL="171450" indent="-171450" rtl="0">
              <a:spcBef>
                <a:spcPts val="0"/>
              </a:spcBef>
              <a:buFontTx/>
              <a:buChar char="-"/>
            </a:pPr>
            <a:r>
              <a:rPr lang="en-US" baseline="0" dirty="0" smtClean="0"/>
              <a:t>T</a:t>
            </a:r>
            <a:r>
              <a:rPr lang="en" baseline="0" dirty="0" smtClean="0"/>
              <a:t>hông tin về bệnh mà bệnh nhân mắc phải</a:t>
            </a:r>
          </a:p>
          <a:p>
            <a:pPr marL="171450" indent="-171450" rtl="0">
              <a:spcBef>
                <a:spcPts val="0"/>
              </a:spcBef>
              <a:buFontTx/>
              <a:buChar char="-"/>
            </a:pPr>
            <a:r>
              <a:rPr lang="en" baseline="0" dirty="0" smtClean="0"/>
              <a:t>Thông tin về thức ăn, bệnh nhân phải ăn theo đơn thuốc.</a:t>
            </a:r>
          </a:p>
          <a:p>
            <a:pPr marL="171450" indent="-171450" rtl="0">
              <a:spcBef>
                <a:spcPts val="0"/>
              </a:spcBef>
              <a:buFontTx/>
              <a:buChar char="-"/>
            </a:pPr>
            <a:r>
              <a:rPr lang="en" baseline="0" dirty="0" smtClean="0"/>
              <a:t>Thông tin về thuốc bệnh nhân phải uống theo đơn thuốc</a:t>
            </a:r>
          </a:p>
          <a:p>
            <a:pPr marL="171450" indent="-171450" rtl="0">
              <a:spcBef>
                <a:spcPts val="0"/>
              </a:spcBef>
              <a:buFontTx/>
              <a:buChar char="-"/>
            </a:pPr>
            <a:r>
              <a:rPr lang="en" baseline="0" dirty="0" smtClean="0"/>
              <a:t>Thông tin về bài tập bệnh nhân phải luyện tập theo đơn thuốc.</a:t>
            </a:r>
            <a:endParaRPr lang="en" dirty="0"/>
          </a:p>
        </p:txBody>
      </p:sp>
    </p:spTree>
    <p:extLst>
      <p:ext uri="{BB962C8B-B14F-4D97-AF65-F5344CB8AC3E}">
        <p14:creationId xmlns:p14="http://schemas.microsoft.com/office/powerpoint/2010/main" val="10513164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smtClean="0"/>
              <a:t>Thực</a:t>
            </a:r>
            <a:r>
              <a:rPr lang="en" baseline="0" dirty="0" smtClean="0"/>
              <a:t> thể Treatmen mà ứng dụng nhận được bao gồm các thông tin chính sau:</a:t>
            </a:r>
          </a:p>
          <a:p>
            <a:pPr marL="171450" indent="-171450" rtl="0">
              <a:spcBef>
                <a:spcPts val="0"/>
              </a:spcBef>
              <a:buFontTx/>
              <a:buChar char="-"/>
            </a:pPr>
            <a:r>
              <a:rPr lang="en" baseline="0" dirty="0" smtClean="0"/>
              <a:t>Ngày bắt đầu đơn thuốc (ngày mà bệnh nhân khám bệnh)</a:t>
            </a:r>
          </a:p>
          <a:p>
            <a:pPr marL="171450" indent="-171450" rtl="0">
              <a:spcBef>
                <a:spcPts val="0"/>
              </a:spcBef>
              <a:buFontTx/>
              <a:buChar char="-"/>
            </a:pPr>
            <a:r>
              <a:rPr lang="en" baseline="0" dirty="0" smtClean="0"/>
              <a:t>Ngày kết thúc đơn thuốc</a:t>
            </a:r>
          </a:p>
          <a:p>
            <a:pPr marL="171450" indent="-171450" rtl="0">
              <a:spcBef>
                <a:spcPts val="0"/>
              </a:spcBef>
              <a:buFontTx/>
              <a:buChar char="-"/>
            </a:pPr>
            <a:r>
              <a:rPr lang="en-US" baseline="0" dirty="0" smtClean="0"/>
              <a:t>T</a:t>
            </a:r>
            <a:r>
              <a:rPr lang="en" baseline="0" dirty="0" smtClean="0"/>
              <a:t>hông tin của bệnh nhân</a:t>
            </a:r>
          </a:p>
          <a:p>
            <a:pPr marL="171450" indent="-171450" rtl="0">
              <a:spcBef>
                <a:spcPts val="0"/>
              </a:spcBef>
              <a:buFontTx/>
              <a:buChar char="-"/>
            </a:pPr>
            <a:r>
              <a:rPr lang="en-US" baseline="0" dirty="0" smtClean="0"/>
              <a:t>T</a:t>
            </a:r>
            <a:r>
              <a:rPr lang="en" baseline="0" dirty="0" smtClean="0"/>
              <a:t>hông tin về bệnh mà bệnh nhân mắc phải</a:t>
            </a:r>
          </a:p>
          <a:p>
            <a:pPr marL="171450" indent="-171450" rtl="0">
              <a:spcBef>
                <a:spcPts val="0"/>
              </a:spcBef>
              <a:buFontTx/>
              <a:buChar char="-"/>
            </a:pPr>
            <a:r>
              <a:rPr lang="en" baseline="0" dirty="0" smtClean="0"/>
              <a:t>Thông tin về thức ăn, bệnh nhân phải ăn theo đơn thuốc.</a:t>
            </a:r>
          </a:p>
          <a:p>
            <a:pPr marL="171450" indent="-171450" rtl="0">
              <a:spcBef>
                <a:spcPts val="0"/>
              </a:spcBef>
              <a:buFontTx/>
              <a:buChar char="-"/>
            </a:pPr>
            <a:r>
              <a:rPr lang="en" baseline="0" dirty="0" smtClean="0"/>
              <a:t>Thông tin về thuốc bệnh nhân phải uống theo đơn thuốc</a:t>
            </a:r>
          </a:p>
          <a:p>
            <a:pPr marL="171450" indent="-171450" rtl="0">
              <a:spcBef>
                <a:spcPts val="0"/>
              </a:spcBef>
              <a:buFontTx/>
              <a:buChar char="-"/>
            </a:pPr>
            <a:r>
              <a:rPr lang="en" baseline="0" dirty="0" smtClean="0"/>
              <a:t>Thông tin về bài tập bệnh nhân phải luyện tập theo đơn thuốc.</a:t>
            </a:r>
            <a:endParaRPr lang="en" dirty="0"/>
          </a:p>
        </p:txBody>
      </p:sp>
    </p:spTree>
    <p:extLst>
      <p:ext uri="{BB962C8B-B14F-4D97-AF65-F5344CB8AC3E}">
        <p14:creationId xmlns:p14="http://schemas.microsoft.com/office/powerpoint/2010/main" val="37047520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smtClean="0"/>
              <a:t>Thực</a:t>
            </a:r>
            <a:r>
              <a:rPr lang="en" baseline="0" dirty="0" smtClean="0"/>
              <a:t> thể Treatmen mà ứng dụng nhận được bao gồm các thông tin chính sau:</a:t>
            </a:r>
          </a:p>
          <a:p>
            <a:pPr marL="171450" indent="-171450" rtl="0">
              <a:spcBef>
                <a:spcPts val="0"/>
              </a:spcBef>
              <a:buFontTx/>
              <a:buChar char="-"/>
            </a:pPr>
            <a:r>
              <a:rPr lang="en" baseline="0" dirty="0" smtClean="0"/>
              <a:t>Ngày bắt đầu đơn thuốc (ngày mà bệnh nhân khám bệnh)</a:t>
            </a:r>
          </a:p>
          <a:p>
            <a:pPr marL="171450" indent="-171450" rtl="0">
              <a:spcBef>
                <a:spcPts val="0"/>
              </a:spcBef>
              <a:buFontTx/>
              <a:buChar char="-"/>
            </a:pPr>
            <a:r>
              <a:rPr lang="en" baseline="0" dirty="0" smtClean="0"/>
              <a:t>Ngày kết thúc đơn thuốc</a:t>
            </a:r>
          </a:p>
          <a:p>
            <a:pPr marL="171450" indent="-171450" rtl="0">
              <a:spcBef>
                <a:spcPts val="0"/>
              </a:spcBef>
              <a:buFontTx/>
              <a:buChar char="-"/>
            </a:pPr>
            <a:r>
              <a:rPr lang="en-US" baseline="0" dirty="0" smtClean="0"/>
              <a:t>T</a:t>
            </a:r>
            <a:r>
              <a:rPr lang="en" baseline="0" dirty="0" smtClean="0"/>
              <a:t>hông tin của bệnh nhân</a:t>
            </a:r>
          </a:p>
          <a:p>
            <a:pPr marL="171450" indent="-171450" rtl="0">
              <a:spcBef>
                <a:spcPts val="0"/>
              </a:spcBef>
              <a:buFontTx/>
              <a:buChar char="-"/>
            </a:pPr>
            <a:r>
              <a:rPr lang="en-US" baseline="0" dirty="0" smtClean="0"/>
              <a:t>T</a:t>
            </a:r>
            <a:r>
              <a:rPr lang="en" baseline="0" dirty="0" smtClean="0"/>
              <a:t>hông tin về bệnh mà bệnh nhân mắc phải</a:t>
            </a:r>
          </a:p>
          <a:p>
            <a:pPr marL="171450" indent="-171450" rtl="0">
              <a:spcBef>
                <a:spcPts val="0"/>
              </a:spcBef>
              <a:buFontTx/>
              <a:buChar char="-"/>
            </a:pPr>
            <a:r>
              <a:rPr lang="en" baseline="0" dirty="0" smtClean="0"/>
              <a:t>Thông tin về thức ăn, bệnh nhân phải ăn theo đơn thuốc.</a:t>
            </a:r>
          </a:p>
          <a:p>
            <a:pPr marL="171450" indent="-171450" rtl="0">
              <a:spcBef>
                <a:spcPts val="0"/>
              </a:spcBef>
              <a:buFontTx/>
              <a:buChar char="-"/>
            </a:pPr>
            <a:r>
              <a:rPr lang="en" baseline="0" dirty="0" smtClean="0"/>
              <a:t>Thông tin về thuốc bệnh nhân phải uống theo đơn thuốc</a:t>
            </a:r>
          </a:p>
          <a:p>
            <a:pPr marL="171450" indent="-171450" rtl="0">
              <a:spcBef>
                <a:spcPts val="0"/>
              </a:spcBef>
              <a:buFontTx/>
              <a:buChar char="-"/>
            </a:pPr>
            <a:r>
              <a:rPr lang="en" baseline="0" dirty="0" smtClean="0"/>
              <a:t>Thông tin về bài tập bệnh nhân phải luyện tập theo đơn thuốc.</a:t>
            </a:r>
            <a:endParaRPr lang="en" dirty="0"/>
          </a:p>
        </p:txBody>
      </p:sp>
    </p:spTree>
    <p:extLst>
      <p:ext uri="{BB962C8B-B14F-4D97-AF65-F5344CB8AC3E}">
        <p14:creationId xmlns:p14="http://schemas.microsoft.com/office/powerpoint/2010/main" val="30567616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a:spcBef>
                <a:spcPts val="0"/>
              </a:spcBef>
              <a:buNone/>
            </a:pPr>
            <a:r>
              <a:rPr lang="en" dirty="0" smtClean="0"/>
              <a:t>Tôi</a:t>
            </a:r>
            <a:r>
              <a:rPr lang="en" baseline="0" dirty="0" smtClean="0"/>
              <a:t> xin tiếp tục trình bày giải thuật xử lý đơn thuốc để chuẩn bị cho tác vụ nhắc nhở bệnh nhân dùng thuốc, thức ăn và luyện tập.</a:t>
            </a:r>
            <a:endParaRPr lang="en" dirty="0"/>
          </a:p>
        </p:txBody>
      </p:sp>
    </p:spTree>
    <p:extLst>
      <p:ext uri="{BB962C8B-B14F-4D97-AF65-F5344CB8AC3E}">
        <p14:creationId xmlns:p14="http://schemas.microsoft.com/office/powerpoint/2010/main" val="32545813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a:spcBef>
                <a:spcPts val="0"/>
              </a:spcBef>
              <a:buNone/>
            </a:pPr>
            <a:endParaRPr lang="en" dirty="0"/>
          </a:p>
        </p:txBody>
      </p:sp>
    </p:spTree>
    <p:extLst>
      <p:ext uri="{BB962C8B-B14F-4D97-AF65-F5344CB8AC3E}">
        <p14:creationId xmlns:p14="http://schemas.microsoft.com/office/powerpoint/2010/main" val="166327119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a:spcBef>
                <a:spcPts val="0"/>
              </a:spcBef>
              <a:buNone/>
            </a:pPr>
            <a:endParaRPr lang="en" dirty="0"/>
          </a:p>
        </p:txBody>
      </p:sp>
    </p:spTree>
    <p:extLst>
      <p:ext uri="{BB962C8B-B14F-4D97-AF65-F5344CB8AC3E}">
        <p14:creationId xmlns:p14="http://schemas.microsoft.com/office/powerpoint/2010/main" val="36362442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lvl="0" rtl="0">
              <a:lnSpc>
                <a:spcPct val="115000"/>
              </a:lnSpc>
              <a:spcBef>
                <a:spcPts val="0"/>
              </a:spcBef>
              <a:buClr>
                <a:schemeClr val="dk1"/>
              </a:buClr>
              <a:buSzPct val="100000"/>
              <a:buFont typeface="Arial"/>
              <a:buNone/>
            </a:pPr>
            <a:r>
              <a:rPr lang="en-US" dirty="0" err="1" smtClean="0"/>
              <a:t>Lấy</a:t>
            </a:r>
            <a:r>
              <a:rPr lang="en-US" dirty="0" smtClean="0"/>
              <a:t> </a:t>
            </a:r>
            <a:r>
              <a:rPr lang="en-US" dirty="0" err="1" smtClean="0"/>
              <a:t>dữ</a:t>
            </a:r>
            <a:r>
              <a:rPr lang="en-US" baseline="0" dirty="0" smtClean="0"/>
              <a:t> </a:t>
            </a:r>
            <a:r>
              <a:rPr lang="en-US" baseline="0" dirty="0" err="1" smtClean="0"/>
              <a:t>liệu</a:t>
            </a:r>
            <a:r>
              <a:rPr lang="en-US" baseline="0" dirty="0" smtClean="0"/>
              <a:t> </a:t>
            </a:r>
            <a:r>
              <a:rPr lang="en-US" baseline="0" dirty="0" err="1" smtClean="0"/>
              <a:t>từ</a:t>
            </a:r>
            <a:r>
              <a:rPr lang="en-US" baseline="0" dirty="0" smtClean="0"/>
              <a:t> </a:t>
            </a:r>
            <a:r>
              <a:rPr lang="en-US" baseline="0" dirty="0" err="1" smtClean="0"/>
              <a:t>vòng</a:t>
            </a:r>
            <a:r>
              <a:rPr lang="en-US" baseline="0" dirty="0" smtClean="0"/>
              <a:t> </a:t>
            </a:r>
            <a:r>
              <a:rPr lang="en-US" baseline="0" dirty="0" err="1" smtClean="0"/>
              <a:t>đeo</a:t>
            </a:r>
            <a:r>
              <a:rPr lang="en-US" baseline="0" dirty="0" smtClean="0"/>
              <a:t> </a:t>
            </a:r>
            <a:r>
              <a:rPr lang="en-US" baseline="0" dirty="0" err="1" smtClean="0"/>
              <a:t>tay</a:t>
            </a:r>
            <a:endParaRPr lang="en-US" dirty="0" smtClean="0"/>
          </a:p>
          <a:p>
            <a:endParaRPr lang="en-US" dirty="0"/>
          </a:p>
        </p:txBody>
      </p:sp>
    </p:spTree>
    <p:extLst>
      <p:ext uri="{BB962C8B-B14F-4D97-AF65-F5344CB8AC3E}">
        <p14:creationId xmlns:p14="http://schemas.microsoft.com/office/powerpoint/2010/main" val="173828509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a:spcBef>
                <a:spcPts val="0"/>
              </a:spcBef>
              <a:buNone/>
            </a:pPr>
            <a:endParaRPr lang="en" dirty="0"/>
          </a:p>
        </p:txBody>
      </p:sp>
    </p:spTree>
    <p:extLst>
      <p:ext uri="{BB962C8B-B14F-4D97-AF65-F5344CB8AC3E}">
        <p14:creationId xmlns:p14="http://schemas.microsoft.com/office/powerpoint/2010/main" val="385511421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a:spcBef>
                <a:spcPts val="0"/>
              </a:spcBef>
              <a:buNone/>
            </a:pPr>
            <a:endParaRPr lang="en" dirty="0"/>
          </a:p>
        </p:txBody>
      </p:sp>
    </p:spTree>
    <p:extLst>
      <p:ext uri="{BB962C8B-B14F-4D97-AF65-F5344CB8AC3E}">
        <p14:creationId xmlns:p14="http://schemas.microsoft.com/office/powerpoint/2010/main" val="38151148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a:spcBef>
                <a:spcPts val="0"/>
              </a:spcBef>
              <a:buNone/>
            </a:pPr>
            <a:endParaRPr lang="en" dirty="0"/>
          </a:p>
        </p:txBody>
      </p:sp>
    </p:spTree>
    <p:extLst>
      <p:ext uri="{BB962C8B-B14F-4D97-AF65-F5344CB8AC3E}">
        <p14:creationId xmlns:p14="http://schemas.microsoft.com/office/powerpoint/2010/main" val="13482414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a:spcBef>
                <a:spcPts val="0"/>
              </a:spcBef>
              <a:buNone/>
            </a:pPr>
            <a:endParaRPr lang="en" dirty="0"/>
          </a:p>
        </p:txBody>
      </p:sp>
    </p:spTree>
    <p:extLst>
      <p:ext uri="{BB962C8B-B14F-4D97-AF65-F5344CB8AC3E}">
        <p14:creationId xmlns:p14="http://schemas.microsoft.com/office/powerpoint/2010/main" val="303944839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a:spcBef>
                <a:spcPts val="0"/>
              </a:spcBef>
              <a:buNone/>
            </a:pPr>
            <a:endParaRPr lang="en" dirty="0"/>
          </a:p>
        </p:txBody>
      </p:sp>
    </p:spTree>
    <p:extLst>
      <p:ext uri="{BB962C8B-B14F-4D97-AF65-F5344CB8AC3E}">
        <p14:creationId xmlns:p14="http://schemas.microsoft.com/office/powerpoint/2010/main" val="173398478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a:spcBef>
                <a:spcPts val="0"/>
              </a:spcBef>
              <a:buChar char="-"/>
            </a:pPr>
            <a:r>
              <a:rPr lang="en"/>
              <a:t>Như vậy chúng tôi đã trình bày và demo các nghiệp vụ quan trọng nhất của đồ án mà chúng tôi thực hiện, bên cạnh đó chúng tôi cũng đã xây dựng được một số chức năng khác, tuy nhiên do giới hạn thời gian nên chúng tôi xin được phép không trình bày ngay bây giờ.</a:t>
            </a:r>
          </a:p>
        </p:txBody>
      </p:sp>
    </p:spTree>
    <p:extLst>
      <p:ext uri="{BB962C8B-B14F-4D97-AF65-F5344CB8AC3E}">
        <p14:creationId xmlns:p14="http://schemas.microsoft.com/office/powerpoint/2010/main" val="317531650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a:spcBef>
                <a:spcPts val="0"/>
              </a:spcBef>
              <a:buNone/>
            </a:pPr>
            <a:endParaRPr lang="en" dirty="0"/>
          </a:p>
        </p:txBody>
      </p:sp>
    </p:spTree>
    <p:extLst>
      <p:ext uri="{BB962C8B-B14F-4D97-AF65-F5344CB8AC3E}">
        <p14:creationId xmlns:p14="http://schemas.microsoft.com/office/powerpoint/2010/main" val="360775316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a:spcBef>
                <a:spcPts val="0"/>
              </a:spcBef>
              <a:buChar char="-"/>
            </a:pPr>
            <a:r>
              <a:rPr lang="en"/>
              <a:t>Như vậy chúng tôi đã trình bày và demo các nghiệp vụ quan trọng nhất của đồ án mà chúng tôi thực hiện, bên cạnh đó chúng tôi cũng đã xây dựng được một số chức năng khác, tuy nhiên do giới hạn thời gian nên chúng tôi xin được phép không trình bày ngay bây giờ.</a:t>
            </a:r>
          </a:p>
        </p:txBody>
      </p:sp>
    </p:spTree>
    <p:extLst>
      <p:ext uri="{BB962C8B-B14F-4D97-AF65-F5344CB8AC3E}">
        <p14:creationId xmlns:p14="http://schemas.microsoft.com/office/powerpoint/2010/main" val="94211813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a:t>Nhóm chúng tôi xin trình bày các nội dung </a:t>
            </a:r>
            <a:r>
              <a:rPr lang="en" dirty="0" smtClean="0"/>
              <a:t>sau.</a:t>
            </a:r>
            <a:endParaRPr lang="en" dirty="0"/>
          </a:p>
        </p:txBody>
      </p:sp>
    </p:spTree>
    <p:extLst>
      <p:ext uri="{BB962C8B-B14F-4D97-AF65-F5344CB8AC3E}">
        <p14:creationId xmlns:p14="http://schemas.microsoft.com/office/powerpoint/2010/main" val="47913940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a:spcBef>
                <a:spcPts val="0"/>
              </a:spcBef>
              <a:buChar char="-"/>
            </a:pPr>
            <a:r>
              <a:rPr lang="en"/>
              <a:t>Như vậy chúng tôi đã trình bày và demo các nghiệp vụ quan trọng nhất của đồ án mà chúng tôi thực hiện, bên cạnh đó chúng tôi cũng đã xây dựng được một số chức năng khác, tuy nhiên do giới hạn thời gian nên chúng tôi xin được phép không trình bày ngay bây giờ.</a:t>
            </a:r>
          </a:p>
        </p:txBody>
      </p:sp>
    </p:spTree>
    <p:extLst>
      <p:ext uri="{BB962C8B-B14F-4D97-AF65-F5344CB8AC3E}">
        <p14:creationId xmlns:p14="http://schemas.microsoft.com/office/powerpoint/2010/main" val="3933021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lvl="0" rtl="0">
              <a:lnSpc>
                <a:spcPct val="115000"/>
              </a:lnSpc>
              <a:spcBef>
                <a:spcPts val="0"/>
              </a:spcBef>
              <a:buClr>
                <a:schemeClr val="dk1"/>
              </a:buClr>
              <a:buSzPct val="100000"/>
              <a:buFont typeface="Arial"/>
              <a:buNone/>
            </a:pPr>
            <a:r>
              <a:rPr lang="en-US" baseline="0" dirty="0" err="1" smtClean="0"/>
              <a:t>Nhắc</a:t>
            </a:r>
            <a:r>
              <a:rPr lang="en-US" baseline="0" dirty="0" smtClean="0"/>
              <a:t> </a:t>
            </a:r>
            <a:r>
              <a:rPr lang="en-US" baseline="0" dirty="0" err="1" smtClean="0"/>
              <a:t>nhở</a:t>
            </a:r>
            <a:r>
              <a:rPr lang="en-US" baseline="0" dirty="0" smtClean="0"/>
              <a:t> </a:t>
            </a:r>
            <a:r>
              <a:rPr lang="en-US" baseline="0" dirty="0" err="1" smtClean="0"/>
              <a:t>bệnh</a:t>
            </a:r>
            <a:r>
              <a:rPr lang="en-US" baseline="0" dirty="0" smtClean="0"/>
              <a:t> </a:t>
            </a:r>
            <a:r>
              <a:rPr lang="en-US" baseline="0" dirty="0" err="1" smtClean="0"/>
              <a:t>nhân</a:t>
            </a:r>
            <a:r>
              <a:rPr lang="en-US" baseline="0" dirty="0" smtClean="0"/>
              <a:t> </a:t>
            </a:r>
            <a:r>
              <a:rPr lang="en-US" baseline="0" dirty="0" err="1" smtClean="0"/>
              <a:t>ăn</a:t>
            </a:r>
            <a:r>
              <a:rPr lang="en-US" baseline="0" dirty="0" smtClean="0"/>
              <a:t> </a:t>
            </a:r>
            <a:r>
              <a:rPr lang="en-US" baseline="0" dirty="0" err="1" smtClean="0"/>
              <a:t>uống</a:t>
            </a:r>
            <a:r>
              <a:rPr lang="en-US" baseline="0" dirty="0" smtClean="0"/>
              <a:t>, </a:t>
            </a:r>
            <a:r>
              <a:rPr lang="en-US" baseline="0" dirty="0" err="1" smtClean="0"/>
              <a:t>uống</a:t>
            </a:r>
            <a:r>
              <a:rPr lang="en-US" baseline="0" dirty="0" smtClean="0"/>
              <a:t> </a:t>
            </a:r>
            <a:r>
              <a:rPr lang="en-US" baseline="0" dirty="0" err="1" smtClean="0"/>
              <a:t>thuốc</a:t>
            </a:r>
            <a:r>
              <a:rPr lang="en-US" baseline="0" dirty="0" smtClean="0"/>
              <a:t> </a:t>
            </a:r>
            <a:r>
              <a:rPr lang="en-US" baseline="0" dirty="0" err="1" smtClean="0"/>
              <a:t>và</a:t>
            </a:r>
            <a:r>
              <a:rPr lang="en-US" baseline="0" dirty="0" smtClean="0"/>
              <a:t> </a:t>
            </a:r>
            <a:r>
              <a:rPr lang="en-US" baseline="0" dirty="0" err="1" smtClean="0"/>
              <a:t>tập</a:t>
            </a:r>
            <a:r>
              <a:rPr lang="en-US" baseline="0" dirty="0" smtClean="0"/>
              <a:t> </a:t>
            </a:r>
            <a:r>
              <a:rPr lang="en-US" baseline="0" dirty="0" err="1" smtClean="0"/>
              <a:t>luyện</a:t>
            </a:r>
            <a:r>
              <a:rPr lang="en-US" baseline="0" dirty="0" smtClean="0"/>
              <a:t> </a:t>
            </a:r>
            <a:r>
              <a:rPr lang="en-US" baseline="0" dirty="0" err="1" smtClean="0"/>
              <a:t>hàng</a:t>
            </a:r>
            <a:r>
              <a:rPr lang="en-US" baseline="0" dirty="0" smtClean="0"/>
              <a:t> </a:t>
            </a:r>
            <a:r>
              <a:rPr lang="en-US" baseline="0" dirty="0" err="1" smtClean="0"/>
              <a:t>ngày</a:t>
            </a:r>
            <a:r>
              <a:rPr lang="en-US" baseline="0" dirty="0" smtClean="0"/>
              <a:t>.</a:t>
            </a:r>
            <a:endParaRPr lang="en-US" dirty="0"/>
          </a:p>
        </p:txBody>
      </p:sp>
    </p:spTree>
    <p:extLst>
      <p:ext uri="{BB962C8B-B14F-4D97-AF65-F5344CB8AC3E}">
        <p14:creationId xmlns:p14="http://schemas.microsoft.com/office/powerpoint/2010/main" val="253000005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a:spcBef>
                <a:spcPts val="0"/>
              </a:spcBef>
              <a:buNone/>
            </a:pPr>
            <a:endParaRPr lang="en" dirty="0"/>
          </a:p>
        </p:txBody>
      </p:sp>
    </p:spTree>
    <p:extLst>
      <p:ext uri="{BB962C8B-B14F-4D97-AF65-F5344CB8AC3E}">
        <p14:creationId xmlns:p14="http://schemas.microsoft.com/office/powerpoint/2010/main" val="146350853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a:spcBef>
                <a:spcPts val="0"/>
              </a:spcBef>
              <a:buChar char="-"/>
            </a:pPr>
            <a:r>
              <a:rPr lang="en"/>
              <a:t>Như vậy chúng tôi đã trình bày và demo các nghiệp vụ quan trọng nhất của đồ án mà chúng tôi thực hiện, bên cạnh đó chúng tôi cũng đã xây dựng được một số chức năng khác, tuy nhiên do giới hạn thời gian nên chúng tôi xin được phép không trình bày ngay bây giờ.</a:t>
            </a:r>
          </a:p>
        </p:txBody>
      </p:sp>
    </p:spTree>
    <p:extLst>
      <p:ext uri="{BB962C8B-B14F-4D97-AF65-F5344CB8AC3E}">
        <p14:creationId xmlns:p14="http://schemas.microsoft.com/office/powerpoint/2010/main" val="315196231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Sau</a:t>
            </a:r>
            <a:r>
              <a:rPr lang="en-US" baseline="0" dirty="0" smtClean="0"/>
              <a:t> </a:t>
            </a:r>
            <a:r>
              <a:rPr lang="en-US" baseline="0" dirty="0" err="1" smtClean="0"/>
              <a:t>đây</a:t>
            </a:r>
            <a:r>
              <a:rPr lang="en-US" baseline="0" dirty="0" smtClean="0"/>
              <a:t> </a:t>
            </a:r>
            <a:r>
              <a:rPr lang="en-US" baseline="0" dirty="0" err="1" smtClean="0"/>
              <a:t>tôi</a:t>
            </a:r>
            <a:r>
              <a:rPr lang="en-US" baseline="0" dirty="0" smtClean="0"/>
              <a:t> </a:t>
            </a:r>
            <a:r>
              <a:rPr lang="en-US" baseline="0" dirty="0" err="1" smtClean="0"/>
              <a:t>xin</a:t>
            </a:r>
            <a:r>
              <a:rPr lang="en-US" baseline="0" dirty="0" smtClean="0"/>
              <a:t> </a:t>
            </a:r>
            <a:r>
              <a:rPr lang="en-US" baseline="0" dirty="0" err="1" smtClean="0"/>
              <a:t>được</a:t>
            </a:r>
            <a:r>
              <a:rPr lang="en-US" baseline="0" dirty="0" smtClean="0"/>
              <a:t> </a:t>
            </a:r>
            <a:r>
              <a:rPr lang="en-US" baseline="0" dirty="0" err="1" smtClean="0"/>
              <a:t>phép</a:t>
            </a:r>
            <a:r>
              <a:rPr lang="en-US" baseline="0" dirty="0" smtClean="0"/>
              <a:t> demo </a:t>
            </a:r>
            <a:r>
              <a:rPr lang="en-US" baseline="0" dirty="0" err="1" smtClean="0"/>
              <a:t>tình</a:t>
            </a:r>
            <a:r>
              <a:rPr lang="en-US" baseline="0" dirty="0" smtClean="0"/>
              <a:t> </a:t>
            </a:r>
            <a:r>
              <a:rPr lang="en-US" baseline="0" dirty="0" err="1" smtClean="0"/>
              <a:t>huống</a:t>
            </a:r>
            <a:r>
              <a:rPr lang="en-US" baseline="0" dirty="0" smtClean="0"/>
              <a:t> </a:t>
            </a:r>
            <a:r>
              <a:rPr lang="en-US" baseline="0" dirty="0" err="1" smtClean="0"/>
              <a:t>sau</a:t>
            </a:r>
            <a:r>
              <a:rPr lang="en-US" baseline="0" dirty="0" smtClean="0"/>
              <a:t>: </a:t>
            </a:r>
            <a:r>
              <a:rPr lang="en-US" baseline="0" dirty="0" err="1" smtClean="0"/>
              <a:t>Bệnh</a:t>
            </a:r>
            <a:r>
              <a:rPr lang="en-US" baseline="0" dirty="0" smtClean="0"/>
              <a:t> </a:t>
            </a:r>
            <a:r>
              <a:rPr lang="en-US" baseline="0" dirty="0" err="1" smtClean="0"/>
              <a:t>nhân</a:t>
            </a:r>
            <a:r>
              <a:rPr lang="en-US" baseline="0" dirty="0" smtClean="0"/>
              <a:t> </a:t>
            </a:r>
            <a:r>
              <a:rPr lang="en-US" baseline="0" dirty="0" err="1" smtClean="0"/>
              <a:t>Quy</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do </a:t>
            </a:r>
            <a:r>
              <a:rPr lang="en-US" baseline="0" dirty="0" err="1" smtClean="0"/>
              <a:t>bệnh</a:t>
            </a:r>
            <a:r>
              <a:rPr lang="en-US" baseline="0" dirty="0" smtClean="0"/>
              <a:t> </a:t>
            </a:r>
            <a:r>
              <a:rPr lang="en-US" baseline="0" dirty="0" err="1" smtClean="0"/>
              <a:t>viện</a:t>
            </a:r>
            <a:r>
              <a:rPr lang="en-US" baseline="0" dirty="0" smtClean="0"/>
              <a:t> </a:t>
            </a:r>
            <a:r>
              <a:rPr lang="en-US" baseline="0" dirty="0" err="1" smtClean="0"/>
              <a:t>cung</a:t>
            </a:r>
            <a:r>
              <a:rPr lang="en-US" baseline="0" dirty="0" smtClean="0"/>
              <a:t> </a:t>
            </a:r>
            <a:r>
              <a:rPr lang="en-US" baseline="0" dirty="0" err="1" smtClean="0"/>
              <a:t>cấp</a:t>
            </a:r>
            <a:r>
              <a:rPr lang="en-US" baseline="0" dirty="0" smtClean="0"/>
              <a:t> </a:t>
            </a:r>
            <a:r>
              <a:rPr lang="en-US" baseline="0" dirty="0" err="1" smtClean="0"/>
              <a:t>để</a:t>
            </a:r>
            <a:r>
              <a:rPr lang="en-US" baseline="0" dirty="0" smtClean="0"/>
              <a:t> </a:t>
            </a:r>
            <a:r>
              <a:rPr lang="en-US" baseline="0" dirty="0" err="1" smtClean="0"/>
              <a:t>điều</a:t>
            </a:r>
            <a:r>
              <a:rPr lang="en-US" baseline="0" dirty="0" smtClean="0"/>
              <a:t> </a:t>
            </a:r>
            <a:r>
              <a:rPr lang="en-US" baseline="0" dirty="0" err="1" smtClean="0"/>
              <a:t>trị</a:t>
            </a:r>
            <a:r>
              <a:rPr lang="en-US" baseline="0" dirty="0" smtClean="0"/>
              <a:t> </a:t>
            </a:r>
            <a:r>
              <a:rPr lang="en-US" baseline="0" dirty="0" err="1" smtClean="0"/>
              <a:t>tại</a:t>
            </a:r>
            <a:r>
              <a:rPr lang="en-US" baseline="0" dirty="0" smtClean="0"/>
              <a:t> </a:t>
            </a:r>
            <a:r>
              <a:rPr lang="en-US" baseline="0" dirty="0" err="1" smtClean="0"/>
              <a:t>nhà</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Tôi</a:t>
            </a:r>
            <a:r>
              <a:rPr lang="en-US" baseline="0" dirty="0" smtClean="0"/>
              <a:t> </a:t>
            </a:r>
            <a:r>
              <a:rPr lang="en-US" baseline="0" dirty="0" err="1" smtClean="0"/>
              <a:t>xin</a:t>
            </a:r>
            <a:r>
              <a:rPr lang="en-US" baseline="0" dirty="0" smtClean="0"/>
              <a:t> </a:t>
            </a:r>
            <a:r>
              <a:rPr lang="en-US" baseline="0" dirty="0" err="1" smtClean="0"/>
              <a:t>được</a:t>
            </a:r>
            <a:r>
              <a:rPr lang="en-US" baseline="0" dirty="0" smtClean="0"/>
              <a:t> </a:t>
            </a:r>
            <a:r>
              <a:rPr lang="en-US" baseline="0" dirty="0" err="1" smtClean="0"/>
              <a:t>phép</a:t>
            </a:r>
            <a:r>
              <a:rPr lang="en-US" baseline="0" dirty="0" smtClean="0"/>
              <a:t> </a:t>
            </a:r>
            <a:r>
              <a:rPr lang="en-US" baseline="0" dirty="0" err="1" smtClean="0"/>
              <a:t>mở</a:t>
            </a:r>
            <a:r>
              <a:rPr lang="en-US" baseline="0" dirty="0" smtClean="0"/>
              <a:t> </a:t>
            </a:r>
            <a:r>
              <a:rPr lang="en-US" baseline="0" dirty="0" err="1" smtClean="0"/>
              <a:t>giao</a:t>
            </a:r>
            <a:r>
              <a:rPr lang="en-US" baseline="0" dirty="0" smtClean="0"/>
              <a:t> </a:t>
            </a:r>
            <a:r>
              <a:rPr lang="en-US" baseline="0" dirty="0" err="1" smtClean="0"/>
              <a:t>diện</a:t>
            </a:r>
            <a:r>
              <a:rPr lang="en-US" baseline="0" dirty="0" smtClean="0"/>
              <a:t> email </a:t>
            </a:r>
            <a:r>
              <a:rPr lang="en-US" baseline="0" dirty="0" err="1" smtClean="0"/>
              <a:t>để</a:t>
            </a:r>
            <a:r>
              <a:rPr lang="en-US" baseline="0" dirty="0" smtClean="0"/>
              <a:t> </a:t>
            </a:r>
            <a:r>
              <a:rPr lang="en-US" baseline="0" dirty="0" err="1" smtClean="0"/>
              <a:t>lấy</a:t>
            </a:r>
            <a:r>
              <a:rPr lang="en-US" baseline="0" dirty="0" smtClean="0"/>
              <a:t> </a:t>
            </a:r>
            <a:r>
              <a:rPr lang="en-US" baseline="0" dirty="0" err="1" smtClean="0"/>
              <a:t>thông</a:t>
            </a:r>
            <a:r>
              <a:rPr lang="en-US" baseline="0" dirty="0" smtClean="0"/>
              <a:t> tin </a:t>
            </a:r>
            <a:r>
              <a:rPr lang="en-US" baseline="0" dirty="0" err="1" smtClean="0"/>
              <a:t>đăng</a:t>
            </a:r>
            <a:r>
              <a:rPr lang="en-US" baseline="0" dirty="0" smtClean="0"/>
              <a:t> </a:t>
            </a:r>
            <a:r>
              <a:rPr lang="en-US" baseline="0" dirty="0" err="1" smtClean="0"/>
              <a:t>nhập</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Tôi</a:t>
            </a:r>
            <a:r>
              <a:rPr lang="en-US" baseline="0" dirty="0" smtClean="0"/>
              <a:t> </a:t>
            </a:r>
            <a:r>
              <a:rPr lang="en-US" baseline="0" dirty="0" err="1" smtClean="0"/>
              <a:t>xin</a:t>
            </a:r>
            <a:r>
              <a:rPr lang="en-US" baseline="0" dirty="0" smtClean="0"/>
              <a:t> </a:t>
            </a:r>
            <a:r>
              <a:rPr lang="en-US" baseline="0" dirty="0" err="1" smtClean="0"/>
              <a:t>đăng</a:t>
            </a:r>
            <a:r>
              <a:rPr lang="en-US" baseline="0" dirty="0" smtClean="0"/>
              <a:t> </a:t>
            </a:r>
            <a:r>
              <a:rPr lang="en-US" baseline="0" dirty="0" err="1" smtClean="0"/>
              <a:t>nhập</a:t>
            </a:r>
            <a:r>
              <a:rPr lang="en-US" baseline="0" dirty="0" smtClean="0"/>
              <a:t> </a:t>
            </a:r>
            <a:r>
              <a:rPr lang="en-US" baseline="0" dirty="0" err="1" smtClean="0"/>
              <a:t>trên</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Sau</a:t>
            </a:r>
            <a:r>
              <a:rPr lang="en-US" baseline="0" dirty="0" smtClean="0"/>
              <a:t> </a:t>
            </a:r>
            <a:r>
              <a:rPr lang="en-US" baseline="0" dirty="0" err="1" smtClean="0"/>
              <a:t>khi</a:t>
            </a:r>
            <a:r>
              <a:rPr lang="en-US" baseline="0" dirty="0" smtClean="0"/>
              <a:t> </a:t>
            </a:r>
            <a:r>
              <a:rPr lang="en-US" baseline="0" dirty="0" err="1" smtClean="0"/>
              <a:t>đăng</a:t>
            </a:r>
            <a:r>
              <a:rPr lang="en-US" baseline="0" dirty="0" smtClean="0"/>
              <a:t> </a:t>
            </a:r>
            <a:r>
              <a:rPr lang="en-US" baseline="0" dirty="0" err="1" smtClean="0"/>
              <a:t>nhập</a:t>
            </a:r>
            <a:r>
              <a:rPr lang="en-US" baseline="0" dirty="0" smtClean="0"/>
              <a:t>, pair device: -&gt; </a:t>
            </a:r>
            <a:r>
              <a:rPr lang="en-US" baseline="0" dirty="0" err="1" smtClean="0"/>
              <a:t>Đây</a:t>
            </a:r>
            <a:r>
              <a:rPr lang="en-US" baseline="0" dirty="0" smtClean="0"/>
              <a:t> </a:t>
            </a:r>
            <a:r>
              <a:rPr lang="en-US" baseline="0" dirty="0" err="1" smtClean="0"/>
              <a:t>là</a:t>
            </a:r>
            <a:r>
              <a:rPr lang="en-US" baseline="0" dirty="0" smtClean="0"/>
              <a:t> </a:t>
            </a:r>
            <a:r>
              <a:rPr lang="en-US" baseline="0" dirty="0" err="1" smtClean="0"/>
              <a:t>thông</a:t>
            </a:r>
            <a:r>
              <a:rPr lang="en-US" baseline="0" dirty="0" smtClean="0"/>
              <a:t> tin chi </a:t>
            </a:r>
            <a:r>
              <a:rPr lang="en-US" baseline="0" dirty="0" err="1" smtClean="0"/>
              <a:t>tiết</a:t>
            </a:r>
            <a:r>
              <a:rPr lang="en-US" baseline="0" dirty="0" smtClean="0"/>
              <a:t> </a:t>
            </a:r>
            <a:r>
              <a:rPr lang="en-US" baseline="0" dirty="0" err="1" smtClean="0"/>
              <a:t>về</a:t>
            </a:r>
            <a:r>
              <a:rPr lang="en-US" baseline="0" dirty="0" smtClean="0"/>
              <a:t> </a:t>
            </a:r>
            <a:r>
              <a:rPr lang="en-US" baseline="0" dirty="0" err="1" smtClean="0"/>
              <a:t>cách</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thuốc</a:t>
            </a:r>
            <a:r>
              <a:rPr lang="en-US" baseline="0" dirty="0" smtClean="0"/>
              <a:t>, </a:t>
            </a:r>
            <a:r>
              <a:rPr lang="en-US" baseline="0" dirty="0" err="1" smtClean="0"/>
              <a:t>ăn</a:t>
            </a:r>
            <a:r>
              <a:rPr lang="en-US" baseline="0" dirty="0" smtClean="0"/>
              <a:t> </a:t>
            </a:r>
            <a:r>
              <a:rPr lang="en-US" baseline="0" dirty="0" err="1" smtClean="0"/>
              <a:t>uống</a:t>
            </a:r>
            <a:r>
              <a:rPr lang="en-US" baseline="0" dirty="0" smtClean="0"/>
              <a:t>, </a:t>
            </a:r>
            <a:r>
              <a:rPr lang="en-US" baseline="0" dirty="0" err="1" smtClean="0"/>
              <a:t>luyện</a:t>
            </a:r>
            <a:r>
              <a:rPr lang="en-US" baseline="0" dirty="0" smtClean="0"/>
              <a:t> </a:t>
            </a:r>
            <a:r>
              <a:rPr lang="en-US" baseline="0" dirty="0" err="1" smtClean="0"/>
              <a:t>tập</a:t>
            </a:r>
            <a:r>
              <a:rPr lang="en-US" baseline="0" dirty="0" smtClean="0"/>
              <a:t> do </a:t>
            </a:r>
            <a:r>
              <a:rPr lang="en-US" baseline="0" dirty="0" err="1" smtClean="0"/>
              <a:t>bác</a:t>
            </a:r>
            <a:r>
              <a:rPr lang="en-US" baseline="0" dirty="0" smtClean="0"/>
              <a:t> </a:t>
            </a:r>
            <a:r>
              <a:rPr lang="en-US" baseline="0" dirty="0" err="1" smtClean="0"/>
              <a:t>sĩ</a:t>
            </a:r>
            <a:r>
              <a:rPr lang="en-US" baseline="0" dirty="0" smtClean="0"/>
              <a:t> </a:t>
            </a:r>
            <a:r>
              <a:rPr lang="en-US" baseline="0" dirty="0" err="1" smtClean="0"/>
              <a:t>đã</a:t>
            </a:r>
            <a:r>
              <a:rPr lang="en-US" baseline="0" dirty="0" smtClean="0"/>
              <a:t> </a:t>
            </a:r>
            <a:r>
              <a:rPr lang="en-US" baseline="0" dirty="0" err="1" smtClean="0"/>
              <a:t>kê</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401514084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a:spcBef>
                <a:spcPts val="0"/>
              </a:spcBef>
              <a:buChar char="-"/>
            </a:pPr>
            <a:r>
              <a:rPr lang="en"/>
              <a:t>Như vậy chúng tôi đã trình bày và demo các nghiệp vụ quan trọng nhất của đồ án mà chúng tôi thực hiện, bên cạnh đó chúng tôi cũng đã xây dựng được một số chức năng khác, tuy nhiên do giới hạn thời gian nên chúng tôi xin được phép không trình bày ngay bây giờ.</a:t>
            </a:r>
          </a:p>
        </p:txBody>
      </p:sp>
    </p:spTree>
    <p:extLst>
      <p:ext uri="{BB962C8B-B14F-4D97-AF65-F5344CB8AC3E}">
        <p14:creationId xmlns:p14="http://schemas.microsoft.com/office/powerpoint/2010/main" val="77592701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a:spcBef>
                <a:spcPts val="0"/>
              </a:spcBef>
              <a:buChar char="-"/>
            </a:pPr>
            <a:r>
              <a:rPr lang="en" dirty="0"/>
              <a:t>Như vậy chúng tôi đã trình bày và demo các nghiệp vụ quan trọng nhất của đồ án mà chúng tôi thực hiện, bên cạnh đó chúng tôi cũng đã xây dựng được một số chức năng khác, tuy nhiên do giới hạn thời gian nên chúng tôi xin được phép không trình bày ngay bây giờ.</a:t>
            </a:r>
          </a:p>
        </p:txBody>
      </p:sp>
    </p:spTree>
    <p:extLst>
      <p:ext uri="{BB962C8B-B14F-4D97-AF65-F5344CB8AC3E}">
        <p14:creationId xmlns:p14="http://schemas.microsoft.com/office/powerpoint/2010/main" val="189209403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a:spcBef>
                <a:spcPts val="0"/>
              </a:spcBef>
              <a:buChar char="-"/>
            </a:pPr>
            <a:r>
              <a:rPr lang="en"/>
              <a:t>Như vậy chúng tôi đã trình bày và demo các nghiệp vụ quan trọng nhất của đồ án mà chúng tôi thực hiện, bên cạnh đó chúng tôi cũng đã xây dựng được một số chức năng khác, tuy nhiên do giới hạn thời gian nên chúng tôi xin được phép không trình bày ngay bây giờ.</a:t>
            </a:r>
          </a:p>
        </p:txBody>
      </p:sp>
    </p:spTree>
    <p:extLst>
      <p:ext uri="{BB962C8B-B14F-4D97-AF65-F5344CB8AC3E}">
        <p14:creationId xmlns:p14="http://schemas.microsoft.com/office/powerpoint/2010/main" val="422689853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a:spcBef>
                <a:spcPts val="0"/>
              </a:spcBef>
              <a:buChar char="-"/>
            </a:pPr>
            <a:r>
              <a:rPr lang="en"/>
              <a:t>Như vậy chúng tôi đã trình bày và demo các nghiệp vụ quan trọng nhất của đồ án mà chúng tôi thực hiện, bên cạnh đó chúng tôi cũng đã xây dựng được một số chức năng khác, tuy nhiên do giới hạn thời gian nên chúng tôi xin được phép không trình bày ngay bây giờ.</a:t>
            </a:r>
          </a:p>
        </p:txBody>
      </p:sp>
    </p:spTree>
    <p:extLst>
      <p:ext uri="{BB962C8B-B14F-4D97-AF65-F5344CB8AC3E}">
        <p14:creationId xmlns:p14="http://schemas.microsoft.com/office/powerpoint/2010/main" val="417519570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a:spcBef>
                <a:spcPts val="0"/>
              </a:spcBef>
              <a:buChar char="-"/>
            </a:pPr>
            <a:r>
              <a:rPr lang="en"/>
              <a:t>Như vậy chúng tôi đã trình bày và demo các nghiệp vụ quan trọng nhất của đồ án mà chúng tôi thực hiện, bên cạnh đó chúng tôi cũng đã xây dựng được một số chức năng khác, tuy nhiên do giới hạn thời gian nên chúng tôi xin được phép không trình bày ngay bây giờ.</a:t>
            </a:r>
          </a:p>
        </p:txBody>
      </p:sp>
    </p:spTree>
    <p:extLst>
      <p:ext uri="{BB962C8B-B14F-4D97-AF65-F5344CB8AC3E}">
        <p14:creationId xmlns:p14="http://schemas.microsoft.com/office/powerpoint/2010/main" val="90517466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a:spcBef>
                <a:spcPts val="0"/>
              </a:spcBef>
              <a:buChar char="-"/>
            </a:pPr>
            <a:r>
              <a:rPr lang="en"/>
              <a:t>Như vậy chúng tôi đã trình bày và demo các nghiệp vụ quan trọng nhất của đồ án mà chúng tôi thực hiện, bên cạnh đó chúng tôi cũng đã xây dựng được một số chức năng khác, tuy nhiên do giới hạn thời gian nên chúng tôi xin được phép không trình bày ngay bây giờ.</a:t>
            </a:r>
          </a:p>
        </p:txBody>
      </p:sp>
    </p:spTree>
    <p:extLst>
      <p:ext uri="{BB962C8B-B14F-4D97-AF65-F5344CB8AC3E}">
        <p14:creationId xmlns:p14="http://schemas.microsoft.com/office/powerpoint/2010/main" val="22461457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lvl="0" rtl="0">
              <a:lnSpc>
                <a:spcPct val="115000"/>
              </a:lnSpc>
              <a:spcBef>
                <a:spcPts val="0"/>
              </a:spcBef>
              <a:buClr>
                <a:schemeClr val="dk1"/>
              </a:buClr>
              <a:buSzPct val="100000"/>
              <a:buFont typeface="Arial"/>
              <a:buNone/>
            </a:pPr>
            <a:r>
              <a:rPr lang="en-US" dirty="0" err="1" smtClean="0"/>
              <a:t>Hàng</a:t>
            </a:r>
            <a:r>
              <a:rPr lang="en-US" baseline="0" dirty="0" smtClean="0"/>
              <a:t> </a:t>
            </a:r>
            <a:r>
              <a:rPr lang="en-US" baseline="0" dirty="0" err="1" smtClean="0"/>
              <a:t>ngày</a:t>
            </a:r>
            <a:r>
              <a:rPr lang="en-US" baseline="0" dirty="0" smtClean="0"/>
              <a:t> </a:t>
            </a:r>
            <a:r>
              <a:rPr lang="en-US" baseline="0" dirty="0" err="1" smtClean="0"/>
              <a:t>vào</a:t>
            </a:r>
            <a:r>
              <a:rPr lang="en-US" baseline="0" dirty="0" smtClean="0"/>
              <a:t> </a:t>
            </a:r>
            <a:r>
              <a:rPr lang="en-US" baseline="0" dirty="0" err="1" smtClean="0"/>
              <a:t>lúc</a:t>
            </a:r>
            <a:r>
              <a:rPr lang="en-US" baseline="0" dirty="0" smtClean="0"/>
              <a:t> 10h </a:t>
            </a:r>
            <a:r>
              <a:rPr lang="en-US" baseline="0" dirty="0" err="1" smtClean="0"/>
              <a:t>đêm</a:t>
            </a:r>
            <a:r>
              <a:rPr lang="en-US" baseline="0" dirty="0" smtClean="0"/>
              <a:t>, scheduler </a:t>
            </a:r>
            <a:r>
              <a:rPr lang="en-US" baseline="0" dirty="0" err="1" smtClean="0"/>
              <a:t>sẽ</a:t>
            </a:r>
            <a:r>
              <a:rPr lang="en-US" baseline="0" dirty="0" smtClean="0"/>
              <a:t> </a:t>
            </a:r>
            <a:r>
              <a:rPr lang="en-US" baseline="0" dirty="0" err="1" smtClean="0"/>
              <a:t>đồng</a:t>
            </a:r>
            <a:r>
              <a:rPr lang="en-US" baseline="0" dirty="0" smtClean="0"/>
              <a:t> </a:t>
            </a:r>
            <a:r>
              <a:rPr lang="en-US" baseline="0" dirty="0" err="1" smtClean="0"/>
              <a:t>bộ</a:t>
            </a:r>
            <a:r>
              <a:rPr lang="en-US" baseline="0" dirty="0" smtClean="0"/>
              <a:t> </a:t>
            </a:r>
            <a:r>
              <a:rPr lang="en-US" baseline="0" dirty="0" err="1" smtClean="0"/>
              <a:t>hóa</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luyện</a:t>
            </a:r>
            <a:r>
              <a:rPr lang="en-US" baseline="0" dirty="0" smtClean="0"/>
              <a:t> </a:t>
            </a:r>
            <a:r>
              <a:rPr lang="en-US" baseline="0" dirty="0" err="1" smtClean="0"/>
              <a:t>tập</a:t>
            </a:r>
            <a:r>
              <a:rPr lang="en-US" baseline="0" dirty="0" smtClean="0"/>
              <a:t> </a:t>
            </a:r>
            <a:r>
              <a:rPr lang="en-US" baseline="0" dirty="0" err="1" smtClean="0"/>
              <a:t>của</a:t>
            </a:r>
            <a:r>
              <a:rPr lang="en-US" baseline="0" dirty="0" smtClean="0"/>
              <a:t> </a:t>
            </a:r>
            <a:r>
              <a:rPr lang="en-US" baseline="0" dirty="0" err="1" smtClean="0"/>
              <a:t>bệnh</a:t>
            </a:r>
            <a:r>
              <a:rPr lang="en-US" baseline="0" dirty="0" smtClean="0"/>
              <a:t> </a:t>
            </a:r>
            <a:r>
              <a:rPr lang="en-US" baseline="0" dirty="0" err="1" smtClean="0"/>
              <a:t>nhân</a:t>
            </a:r>
            <a:r>
              <a:rPr lang="en-US" baseline="0" dirty="0" smtClean="0"/>
              <a:t> </a:t>
            </a:r>
            <a:r>
              <a:rPr lang="en-US" baseline="0" dirty="0" err="1" smtClean="0"/>
              <a:t>lên</a:t>
            </a:r>
            <a:r>
              <a:rPr lang="en-US" baseline="0" dirty="0" smtClean="0"/>
              <a:t> </a:t>
            </a:r>
            <a:r>
              <a:rPr lang="en-US" baseline="0" dirty="0" err="1" smtClean="0"/>
              <a:t>hệ</a:t>
            </a:r>
            <a:r>
              <a:rPr lang="en-US" baseline="0" dirty="0" smtClean="0"/>
              <a:t> </a:t>
            </a:r>
            <a:r>
              <a:rPr lang="en-US" baseline="0" dirty="0" err="1" smtClean="0"/>
              <a:t>thống</a:t>
            </a:r>
            <a:endParaRPr lang="en-US" dirty="0" smtClean="0"/>
          </a:p>
          <a:p>
            <a:endParaRPr lang="en-US" dirty="0"/>
          </a:p>
        </p:txBody>
      </p:sp>
    </p:spTree>
    <p:extLst>
      <p:ext uri="{BB962C8B-B14F-4D97-AF65-F5344CB8AC3E}">
        <p14:creationId xmlns:p14="http://schemas.microsoft.com/office/powerpoint/2010/main" val="5694468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7" name="Shape 10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US" dirty="0" err="1" smtClean="0"/>
              <a:t>Tiếp</a:t>
            </a:r>
            <a:r>
              <a:rPr lang="en-US" baseline="0" dirty="0" smtClean="0"/>
              <a:t> </a:t>
            </a:r>
            <a:r>
              <a:rPr lang="en-US" baseline="0" dirty="0" err="1" smtClean="0"/>
              <a:t>theao</a:t>
            </a:r>
            <a:r>
              <a:rPr lang="en-US" baseline="0" dirty="0" smtClean="0"/>
              <a:t> </a:t>
            </a:r>
            <a:r>
              <a:rPr lang="en-US" baseline="0" dirty="0" err="1" smtClean="0"/>
              <a:t>tôi</a:t>
            </a:r>
            <a:r>
              <a:rPr lang="en-US" baseline="0" dirty="0" smtClean="0"/>
              <a:t> </a:t>
            </a:r>
            <a:r>
              <a:rPr lang="en-US" baseline="0" dirty="0" err="1" smtClean="0"/>
              <a:t>xin</a:t>
            </a:r>
            <a:r>
              <a:rPr lang="en-US" baseline="0" dirty="0" smtClean="0"/>
              <a:t> </a:t>
            </a:r>
            <a:r>
              <a:rPr lang="en-US" baseline="0" dirty="0" err="1" smtClean="0"/>
              <a:t>phép</a:t>
            </a:r>
            <a:r>
              <a:rPr lang="en-US" baseline="0" dirty="0" smtClean="0"/>
              <a:t> </a:t>
            </a:r>
            <a:r>
              <a:rPr lang="en-US" baseline="0" dirty="0" err="1" smtClean="0"/>
              <a:t>được</a:t>
            </a:r>
            <a:r>
              <a:rPr lang="en-US" baseline="0" dirty="0" smtClean="0"/>
              <a:t> </a:t>
            </a:r>
            <a:r>
              <a:rPr lang="en-US" baseline="0" dirty="0" err="1" smtClean="0"/>
              <a:t>trình</a:t>
            </a:r>
            <a:r>
              <a:rPr lang="en-US" baseline="0" dirty="0" smtClean="0"/>
              <a:t> </a:t>
            </a:r>
            <a:r>
              <a:rPr lang="en-US" baseline="0" dirty="0" err="1" smtClean="0"/>
              <a:t>bày</a:t>
            </a:r>
            <a:r>
              <a:rPr lang="en-US" baseline="0" dirty="0" smtClean="0"/>
              <a:t> </a:t>
            </a:r>
            <a:r>
              <a:rPr lang="en-US" baseline="0" dirty="0" err="1" smtClean="0"/>
              <a:t>về</a:t>
            </a:r>
            <a:r>
              <a:rPr lang="en-US" baseline="0" dirty="0" smtClean="0"/>
              <a:t> </a:t>
            </a:r>
            <a:r>
              <a:rPr lang="en-US" baseline="0" dirty="0" err="1" smtClean="0"/>
              <a:t>tác</a:t>
            </a:r>
            <a:r>
              <a:rPr lang="en-US" baseline="0" dirty="0" smtClean="0"/>
              <a:t> </a:t>
            </a:r>
            <a:r>
              <a:rPr lang="en-US" baseline="0" dirty="0" err="1" smtClean="0"/>
              <a:t>vụ</a:t>
            </a:r>
            <a:r>
              <a:rPr lang="en-US" baseline="0" dirty="0" smtClean="0"/>
              <a:t> </a:t>
            </a:r>
            <a:r>
              <a:rPr lang="en-US" baseline="0" dirty="0" err="1" smtClean="0"/>
              <a:t>kiểm</a:t>
            </a:r>
            <a:r>
              <a:rPr lang="en-US" baseline="0" dirty="0" smtClean="0"/>
              <a:t> </a:t>
            </a:r>
            <a:r>
              <a:rPr lang="en-US" baseline="0" dirty="0" err="1" smtClean="0"/>
              <a:t>tra</a:t>
            </a:r>
            <a:r>
              <a:rPr lang="en-US" baseline="0" dirty="0" smtClean="0"/>
              <a:t> </a:t>
            </a:r>
            <a:r>
              <a:rPr lang="en-US" baseline="0" dirty="0" err="1" smtClean="0"/>
              <a:t>thông</a:t>
            </a:r>
            <a:r>
              <a:rPr lang="en-US" baseline="0" dirty="0" smtClean="0"/>
              <a:t> </a:t>
            </a:r>
            <a:r>
              <a:rPr lang="en-US" baseline="0" dirty="0" err="1" smtClean="0"/>
              <a:t>báo</a:t>
            </a:r>
            <a:r>
              <a:rPr lang="en-US" baseline="0" dirty="0" smtClean="0"/>
              <a:t> </a:t>
            </a:r>
            <a:r>
              <a:rPr lang="en-US" baseline="0" dirty="0" err="1" smtClean="0"/>
              <a:t>của</a:t>
            </a:r>
            <a:r>
              <a:rPr lang="en-US" baseline="0" dirty="0" smtClean="0"/>
              <a:t> </a:t>
            </a:r>
            <a:r>
              <a:rPr lang="en-US" baseline="0" dirty="0" err="1" smtClean="0"/>
              <a:t>bệnh</a:t>
            </a:r>
            <a:r>
              <a:rPr lang="en-US" baseline="0" dirty="0" smtClean="0"/>
              <a:t> </a:t>
            </a:r>
            <a:r>
              <a:rPr lang="en-US" baseline="0" dirty="0" err="1" smtClean="0"/>
              <a:t>nhân</a:t>
            </a:r>
            <a:r>
              <a:rPr lang="en-US" baseline="0" dirty="0" smtClean="0"/>
              <a:t> </a:t>
            </a:r>
            <a:r>
              <a:rPr lang="en-US" baseline="0" dirty="0" err="1" smtClean="0"/>
              <a:t>trên</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a:t>
            </a:r>
            <a:endParaRPr dirty="0"/>
          </a:p>
        </p:txBody>
      </p:sp>
    </p:spTree>
    <p:extLst>
      <p:ext uri="{BB962C8B-B14F-4D97-AF65-F5344CB8AC3E}">
        <p14:creationId xmlns:p14="http://schemas.microsoft.com/office/powerpoint/2010/main" val="17509295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a:spcBef>
                <a:spcPts val="0"/>
              </a:spcBef>
              <a:buNone/>
            </a:pPr>
            <a:endParaRPr lang="en" dirty="0"/>
          </a:p>
        </p:txBody>
      </p:sp>
    </p:spTree>
    <p:extLst>
      <p:ext uri="{BB962C8B-B14F-4D97-AF65-F5344CB8AC3E}">
        <p14:creationId xmlns:p14="http://schemas.microsoft.com/office/powerpoint/2010/main" val="24660877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a:spcBef>
                <a:spcPts val="0"/>
              </a:spcBef>
              <a:buNone/>
            </a:pPr>
            <a:r>
              <a:rPr lang="en" dirty="0" smtClean="0"/>
              <a:t>Đầu</a:t>
            </a:r>
            <a:r>
              <a:rPr lang="en" baseline="0" dirty="0" smtClean="0"/>
              <a:t> tiên, ứng dụng trên điện thoại di động sẽ kích hoạt scheduler gửi yêu cầu đến hệ thống. Hệ thống sẽ truy vấn dữ liệu của thực thể Notify, xuất ra kết quả. Thực thể Notify sẽ bao gồm những thông tin chính sau:</a:t>
            </a:r>
          </a:p>
          <a:p>
            <a:pPr marL="228600" lvl="0" indent="0">
              <a:spcBef>
                <a:spcPts val="0"/>
              </a:spcBef>
              <a:buNone/>
            </a:pPr>
            <a:r>
              <a:rPr lang="en" baseline="0" dirty="0" smtClean="0"/>
              <a:t>- người nhận.</a:t>
            </a:r>
          </a:p>
          <a:p>
            <a:pPr marL="228600" lvl="0" indent="0">
              <a:spcBef>
                <a:spcPts val="0"/>
              </a:spcBef>
              <a:buNone/>
            </a:pPr>
            <a:r>
              <a:rPr lang="en" baseline="0" dirty="0" smtClean="0"/>
              <a:t>- loại.</a:t>
            </a:r>
          </a:p>
          <a:p>
            <a:pPr marL="228600" lvl="0" indent="0">
              <a:spcBef>
                <a:spcPts val="0"/>
              </a:spcBef>
              <a:buNone/>
            </a:pPr>
            <a:r>
              <a:rPr lang="en" baseline="0" dirty="0" smtClean="0"/>
              <a:t>- trạng thái.</a:t>
            </a:r>
          </a:p>
          <a:p>
            <a:pPr marL="228600" lvl="0" indent="0">
              <a:spcBef>
                <a:spcPts val="0"/>
              </a:spcBef>
              <a:buNone/>
            </a:pPr>
            <a:endParaRPr lang="en" dirty="0"/>
          </a:p>
        </p:txBody>
      </p:sp>
    </p:spTree>
    <p:extLst>
      <p:ext uri="{BB962C8B-B14F-4D97-AF65-F5344CB8AC3E}">
        <p14:creationId xmlns:p14="http://schemas.microsoft.com/office/powerpoint/2010/main" val="38551306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vi-V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vi-VN"/>
          </a:p>
        </p:txBody>
      </p:sp>
      <p:sp>
        <p:nvSpPr>
          <p:cNvPr id="4" name="Date Placeholder 3"/>
          <p:cNvSpPr>
            <a:spLocks noGrp="1"/>
          </p:cNvSpPr>
          <p:nvPr>
            <p:ph type="dt" sz="half" idx="10"/>
          </p:nvPr>
        </p:nvSpPr>
        <p:spPr/>
        <p:txBody>
          <a:bodyPr/>
          <a:lstStyle/>
          <a:p>
            <a:fld id="{E30E2307-1E40-4E12-8716-25BFDA8E7013}" type="datetime1">
              <a:rPr lang="en-US" smtClean="0"/>
              <a:pPr/>
              <a:t>12/12/2015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r">
              <a:spcBef>
                <a:spcPts val="0"/>
              </a:spcBef>
              <a:buNone/>
            </a:pPr>
            <a:fld id="{00000000-1234-1234-1234-123412341234}" type="slidenum">
              <a:rPr lang="en" sz="1300" smtClean="0">
                <a:solidFill>
                  <a:schemeClr val="dk2"/>
                </a:solidFill>
              </a:rPr>
              <a:t>‹#›</a:t>
            </a:fld>
            <a:endParaRPr lang="en" sz="1300">
              <a:solidFill>
                <a:schemeClr val="dk2"/>
              </a:solidFill>
            </a:endParaRPr>
          </a:p>
        </p:txBody>
      </p:sp>
    </p:spTree>
    <p:extLst>
      <p:ext uri="{BB962C8B-B14F-4D97-AF65-F5344CB8AC3E}">
        <p14:creationId xmlns:p14="http://schemas.microsoft.com/office/powerpoint/2010/main" val="3769228786"/>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E5CFCF5A-EA79-452C-A52C-1A2668C2E7DF}" type="datetime1">
              <a:rPr lang="en-US" smtClean="0"/>
              <a:pPr/>
              <a:t>12/12/2015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r">
              <a:spcBef>
                <a:spcPts val="0"/>
              </a:spcBef>
              <a:buNone/>
            </a:pPr>
            <a:fld id="{00000000-1234-1234-1234-123412341234}" type="slidenum">
              <a:rPr lang="en" sz="1300" smtClean="0">
                <a:solidFill>
                  <a:schemeClr val="dk2"/>
                </a:solidFill>
              </a:rPr>
              <a:t>‹#›</a:t>
            </a:fld>
            <a:endParaRPr lang="en" sz="1300">
              <a:solidFill>
                <a:schemeClr val="dk2"/>
              </a:solidFill>
            </a:endParaRPr>
          </a:p>
        </p:txBody>
      </p:sp>
    </p:spTree>
    <p:extLst>
      <p:ext uri="{BB962C8B-B14F-4D97-AF65-F5344CB8AC3E}">
        <p14:creationId xmlns:p14="http://schemas.microsoft.com/office/powerpoint/2010/main" val="286387888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2E5C4C28-BD4B-4892-9A2D-6E19BD753A9A}" type="datetime1">
              <a:rPr lang="en-US" smtClean="0"/>
              <a:pPr/>
              <a:t>12/12/2015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r">
              <a:spcBef>
                <a:spcPts val="0"/>
              </a:spcBef>
              <a:buNone/>
            </a:pPr>
            <a:fld id="{00000000-1234-1234-1234-123412341234}" type="slidenum">
              <a:rPr lang="en" sz="1300" smtClean="0">
                <a:solidFill>
                  <a:schemeClr val="dk2"/>
                </a:solidFill>
              </a:rPr>
              <a:t>‹#›</a:t>
            </a:fld>
            <a:endParaRPr lang="en" sz="1300">
              <a:solidFill>
                <a:schemeClr val="dk2"/>
              </a:solidFill>
            </a:endParaRPr>
          </a:p>
        </p:txBody>
      </p:sp>
    </p:spTree>
    <p:extLst>
      <p:ext uri="{BB962C8B-B14F-4D97-AF65-F5344CB8AC3E}">
        <p14:creationId xmlns:p14="http://schemas.microsoft.com/office/powerpoint/2010/main" val="3723256482"/>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4"/>
        <p:cNvGrpSpPr/>
        <p:nvPr/>
      </p:nvGrpSpPr>
      <p:grpSpPr>
        <a:xfrm>
          <a:off x="0" y="0"/>
          <a:ext cx="0" cy="0"/>
          <a:chOff x="0" y="0"/>
          <a:chExt cx="0" cy="0"/>
        </a:xfrm>
      </p:grpSpPr>
      <p:sp>
        <p:nvSpPr>
          <p:cNvPr id="17" name="Shape 17"/>
          <p:cNvSpPr txBox="1">
            <a:spLocks noGrp="1"/>
          </p:cNvSpPr>
          <p:nvPr>
            <p:ph type="title"/>
          </p:nvPr>
        </p:nvSpPr>
        <p:spPr>
          <a:xfrm>
            <a:off x="457200" y="274637"/>
            <a:ext cx="8229600" cy="1143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body" idx="1"/>
          </p:nvPr>
        </p:nvSpPr>
        <p:spPr>
          <a:xfrm>
            <a:off x="457200" y="1600200"/>
            <a:ext cx="82296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9" name="Shape 19"/>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ACDCD4F-90F1-4D98-B264-B03AB3271DA5}" type="datetimeFigureOut">
              <a:rPr lang="en-US" smtClean="0">
                <a:solidFill>
                  <a:prstClr val="black">
                    <a:tint val="75000"/>
                  </a:prstClr>
                </a:solidFill>
              </a:rPr>
              <a:pPr/>
              <a:t>12/12/2015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EE71B93-06F2-4F97-9195-905C26DA9D9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446101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ACDCD4F-90F1-4D98-B264-B03AB3271DA5}" type="datetimeFigureOut">
              <a:rPr lang="en-US" smtClean="0">
                <a:solidFill>
                  <a:prstClr val="black">
                    <a:tint val="75000"/>
                  </a:prstClr>
                </a:solidFill>
              </a:rPr>
              <a:pPr/>
              <a:t>12/12/2015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EE71B93-06F2-4F97-9195-905C26DA9D9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967860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CDCD4F-90F1-4D98-B264-B03AB3271DA5}" type="datetimeFigureOut">
              <a:rPr lang="en-US" smtClean="0">
                <a:solidFill>
                  <a:prstClr val="black">
                    <a:tint val="75000"/>
                  </a:prstClr>
                </a:solidFill>
              </a:rPr>
              <a:pPr/>
              <a:t>12/12/2015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EE71B93-06F2-4F97-9195-905C26DA9D9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841360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ACDCD4F-90F1-4D98-B264-B03AB3271DA5}" type="datetimeFigureOut">
              <a:rPr lang="en-US" smtClean="0">
                <a:solidFill>
                  <a:prstClr val="black">
                    <a:tint val="75000"/>
                  </a:prstClr>
                </a:solidFill>
              </a:rPr>
              <a:pPr/>
              <a:t>12/12/2015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DEE71B93-06F2-4F97-9195-905C26DA9D9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30403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ACDCD4F-90F1-4D98-B264-B03AB3271DA5}" type="datetimeFigureOut">
              <a:rPr lang="en-US" smtClean="0">
                <a:solidFill>
                  <a:prstClr val="black">
                    <a:tint val="75000"/>
                  </a:prstClr>
                </a:solidFill>
              </a:rPr>
              <a:pPr/>
              <a:t>12/12/2015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DEE71B93-06F2-4F97-9195-905C26DA9D9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700958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ACDCD4F-90F1-4D98-B264-B03AB3271DA5}" type="datetimeFigureOut">
              <a:rPr lang="en-US" smtClean="0">
                <a:solidFill>
                  <a:prstClr val="black">
                    <a:tint val="75000"/>
                  </a:prstClr>
                </a:solidFill>
              </a:rPr>
              <a:pPr/>
              <a:t>12/12/2015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DEE71B93-06F2-4F97-9195-905C26DA9D9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952054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CDCD4F-90F1-4D98-B264-B03AB3271DA5}" type="datetimeFigureOut">
              <a:rPr lang="en-US" smtClean="0">
                <a:solidFill>
                  <a:prstClr val="black">
                    <a:tint val="75000"/>
                  </a:prstClr>
                </a:solidFill>
              </a:rPr>
              <a:pPr/>
              <a:t>12/12/2015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DEE71B93-06F2-4F97-9195-905C26DA9D9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1770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61FD9D02-426E-46C9-9EE9-0DE1EF8B2838}" type="datetime1">
              <a:rPr lang="en-US" smtClean="0"/>
              <a:pPr/>
              <a:t>12/12/2015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r">
              <a:spcBef>
                <a:spcPts val="0"/>
              </a:spcBef>
              <a:buNone/>
            </a:pPr>
            <a:fld id="{00000000-1234-1234-1234-123412341234}" type="slidenum">
              <a:rPr lang="en" sz="1300" smtClean="0">
                <a:solidFill>
                  <a:schemeClr val="dk2"/>
                </a:solidFill>
              </a:rPr>
              <a:t>‹#›</a:t>
            </a:fld>
            <a:endParaRPr lang="en" sz="1300">
              <a:solidFill>
                <a:schemeClr val="dk2"/>
              </a:solidFill>
            </a:endParaRPr>
          </a:p>
        </p:txBody>
      </p:sp>
    </p:spTree>
    <p:extLst>
      <p:ext uri="{BB962C8B-B14F-4D97-AF65-F5344CB8AC3E}">
        <p14:creationId xmlns:p14="http://schemas.microsoft.com/office/powerpoint/2010/main" val="3133912642"/>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CDCD4F-90F1-4D98-B264-B03AB3271DA5}" type="datetimeFigureOut">
              <a:rPr lang="en-US" smtClean="0">
                <a:solidFill>
                  <a:prstClr val="black">
                    <a:tint val="75000"/>
                  </a:prstClr>
                </a:solidFill>
              </a:rPr>
              <a:pPr/>
              <a:t>12/12/2015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DEE71B93-06F2-4F97-9195-905C26DA9D9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700818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CDCD4F-90F1-4D98-B264-B03AB3271DA5}" type="datetimeFigureOut">
              <a:rPr lang="en-US" smtClean="0">
                <a:solidFill>
                  <a:prstClr val="black">
                    <a:tint val="75000"/>
                  </a:prstClr>
                </a:solidFill>
              </a:rPr>
              <a:pPr/>
              <a:t>12/12/2015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DEE71B93-06F2-4F97-9195-905C26DA9D9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735428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ACDCD4F-90F1-4D98-B264-B03AB3271DA5}" type="datetimeFigureOut">
              <a:rPr lang="en-US" smtClean="0">
                <a:solidFill>
                  <a:prstClr val="black">
                    <a:tint val="75000"/>
                  </a:prstClr>
                </a:solidFill>
              </a:rPr>
              <a:pPr/>
              <a:t>12/12/2015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EE71B93-06F2-4F97-9195-905C26DA9D9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1803110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ACDCD4F-90F1-4D98-B264-B03AB3271DA5}" type="datetimeFigureOut">
              <a:rPr lang="en-US" smtClean="0">
                <a:solidFill>
                  <a:prstClr val="black">
                    <a:tint val="75000"/>
                  </a:prstClr>
                </a:solidFill>
              </a:rPr>
              <a:pPr/>
              <a:t>12/12/2015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EE71B93-06F2-4F97-9195-905C26DA9D9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4353800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4"/>
        <p:cNvGrpSpPr/>
        <p:nvPr/>
      </p:nvGrpSpPr>
      <p:grpSpPr>
        <a:xfrm>
          <a:off x="0" y="0"/>
          <a:ext cx="0" cy="0"/>
          <a:chOff x="0" y="0"/>
          <a:chExt cx="0" cy="0"/>
        </a:xfrm>
      </p:grpSpPr>
      <p:sp>
        <p:nvSpPr>
          <p:cNvPr id="17" name="Shape 17"/>
          <p:cNvSpPr txBox="1">
            <a:spLocks noGrp="1"/>
          </p:cNvSpPr>
          <p:nvPr>
            <p:ph type="title"/>
          </p:nvPr>
        </p:nvSpPr>
        <p:spPr>
          <a:xfrm>
            <a:off x="457200" y="274637"/>
            <a:ext cx="8229600" cy="1143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body" idx="1"/>
          </p:nvPr>
        </p:nvSpPr>
        <p:spPr>
          <a:xfrm>
            <a:off x="457200" y="1600200"/>
            <a:ext cx="82296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9" name="Shape 19"/>
          <p:cNvSpPr txBox="1">
            <a:spLocks noGrp="1"/>
          </p:cNvSpPr>
          <p:nvPr>
            <p:ph type="sldNum" idx="12"/>
          </p:nvPr>
        </p:nvSpPr>
        <p:spPr>
          <a:xfrm>
            <a:off x="8556792" y="6333136"/>
            <a:ext cx="548699" cy="524699"/>
          </a:xfrm>
          <a:prstGeom prst="rect">
            <a:avLst/>
          </a:prstGeom>
        </p:spPr>
        <p:txBody>
          <a:bodyPr lIns="91425" tIns="91425" rIns="91425" bIns="91425" anchor="ctr" anchorCtr="0">
            <a:noAutofit/>
          </a:bodyPr>
          <a:lstStyle/>
          <a:p>
            <a:fld id="{00000000-1234-1234-1234-123412341234}" type="slidenum">
              <a:rPr lang="en" smtClean="0">
                <a:solidFill>
                  <a:prstClr val="black">
                    <a:tint val="75000"/>
                  </a:prstClr>
                </a:solidFill>
              </a:rPr>
              <a:pPr/>
              <a:t>‹#›</a:t>
            </a:fld>
            <a:endParaRPr lang="en">
              <a:solidFill>
                <a:prstClr val="black">
                  <a:tint val="75000"/>
                </a:prstClr>
              </a:solidFill>
            </a:endParaRPr>
          </a:p>
        </p:txBody>
      </p:sp>
    </p:spTree>
    <p:extLst>
      <p:ext uri="{BB962C8B-B14F-4D97-AF65-F5344CB8AC3E}">
        <p14:creationId xmlns:p14="http://schemas.microsoft.com/office/powerpoint/2010/main" val="4056519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vi-V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8AEBBE-F8B2-42CF-9895-E86A608384EB}" type="datetime1">
              <a:rPr lang="en-US" smtClean="0"/>
              <a:pPr/>
              <a:t>12/12/2015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r">
              <a:spcBef>
                <a:spcPts val="0"/>
              </a:spcBef>
              <a:buNone/>
            </a:pPr>
            <a:fld id="{00000000-1234-1234-1234-123412341234}" type="slidenum">
              <a:rPr lang="en" sz="1300" smtClean="0">
                <a:solidFill>
                  <a:schemeClr val="dk2"/>
                </a:solidFill>
              </a:rPr>
              <a:t>‹#›</a:t>
            </a:fld>
            <a:endParaRPr lang="en" sz="1300">
              <a:solidFill>
                <a:schemeClr val="dk2"/>
              </a:solidFill>
            </a:endParaRPr>
          </a:p>
        </p:txBody>
      </p:sp>
    </p:spTree>
    <p:extLst>
      <p:ext uri="{BB962C8B-B14F-4D97-AF65-F5344CB8AC3E}">
        <p14:creationId xmlns:p14="http://schemas.microsoft.com/office/powerpoint/2010/main" val="753292039"/>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Date Placeholder 4"/>
          <p:cNvSpPr>
            <a:spLocks noGrp="1"/>
          </p:cNvSpPr>
          <p:nvPr>
            <p:ph type="dt" sz="half" idx="10"/>
          </p:nvPr>
        </p:nvSpPr>
        <p:spPr/>
        <p:txBody>
          <a:bodyPr/>
          <a:lstStyle/>
          <a:p>
            <a:fld id="{E1FAA6B6-10E5-4810-BC9F-DA72D8452E73}" type="datetime1">
              <a:rPr lang="en-US" smtClean="0"/>
              <a:pPr/>
              <a:t>12/12/2015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lgn="r">
              <a:spcBef>
                <a:spcPts val="0"/>
              </a:spcBef>
              <a:buNone/>
            </a:pPr>
            <a:fld id="{00000000-1234-1234-1234-123412341234}" type="slidenum">
              <a:rPr lang="en" sz="1300" smtClean="0">
                <a:solidFill>
                  <a:schemeClr val="dk2"/>
                </a:solidFill>
              </a:rPr>
              <a:t>‹#›</a:t>
            </a:fld>
            <a:endParaRPr lang="en" sz="1300">
              <a:solidFill>
                <a:schemeClr val="dk2"/>
              </a:solidFill>
            </a:endParaRPr>
          </a:p>
        </p:txBody>
      </p:sp>
    </p:spTree>
    <p:extLst>
      <p:ext uri="{BB962C8B-B14F-4D97-AF65-F5344CB8AC3E}">
        <p14:creationId xmlns:p14="http://schemas.microsoft.com/office/powerpoint/2010/main" val="128542793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vi-V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Date Placeholder 6"/>
          <p:cNvSpPr>
            <a:spLocks noGrp="1"/>
          </p:cNvSpPr>
          <p:nvPr>
            <p:ph type="dt" sz="half" idx="10"/>
          </p:nvPr>
        </p:nvSpPr>
        <p:spPr/>
        <p:txBody>
          <a:bodyPr/>
          <a:lstStyle/>
          <a:p>
            <a:fld id="{6D18D072-EF12-4AA2-BD71-ABC68B06D0E2}" type="datetime1">
              <a:rPr lang="en-US" smtClean="0"/>
              <a:pPr/>
              <a:t>12/12/2015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algn="r">
              <a:spcBef>
                <a:spcPts val="0"/>
              </a:spcBef>
              <a:buNone/>
            </a:pPr>
            <a:fld id="{00000000-1234-1234-1234-123412341234}" type="slidenum">
              <a:rPr lang="en" sz="1300" smtClean="0">
                <a:solidFill>
                  <a:schemeClr val="dk2"/>
                </a:solidFill>
              </a:rPr>
              <a:t>‹#›</a:t>
            </a:fld>
            <a:endParaRPr lang="en" sz="1300">
              <a:solidFill>
                <a:schemeClr val="dk2"/>
              </a:solidFill>
            </a:endParaRPr>
          </a:p>
        </p:txBody>
      </p:sp>
    </p:spTree>
    <p:extLst>
      <p:ext uri="{BB962C8B-B14F-4D97-AF65-F5344CB8AC3E}">
        <p14:creationId xmlns:p14="http://schemas.microsoft.com/office/powerpoint/2010/main" val="262709898"/>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Date Placeholder 2"/>
          <p:cNvSpPr>
            <a:spLocks noGrp="1"/>
          </p:cNvSpPr>
          <p:nvPr>
            <p:ph type="dt" sz="half" idx="10"/>
          </p:nvPr>
        </p:nvSpPr>
        <p:spPr/>
        <p:txBody>
          <a:bodyPr/>
          <a:lstStyle/>
          <a:p>
            <a:fld id="{B8CDBF60-6CC3-4B74-A60D-3486985E4346}" type="datetime1">
              <a:rPr lang="en-US" smtClean="0"/>
              <a:pPr/>
              <a:t>12/12/2015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algn="r">
              <a:spcBef>
                <a:spcPts val="0"/>
              </a:spcBef>
              <a:buNone/>
            </a:pPr>
            <a:fld id="{00000000-1234-1234-1234-123412341234}" type="slidenum">
              <a:rPr lang="en" sz="1300" smtClean="0">
                <a:solidFill>
                  <a:schemeClr val="dk2"/>
                </a:solidFill>
              </a:rPr>
              <a:t>‹#›</a:t>
            </a:fld>
            <a:endParaRPr lang="en" sz="1300">
              <a:solidFill>
                <a:schemeClr val="dk2"/>
              </a:solidFill>
            </a:endParaRPr>
          </a:p>
        </p:txBody>
      </p:sp>
    </p:spTree>
    <p:extLst>
      <p:ext uri="{BB962C8B-B14F-4D97-AF65-F5344CB8AC3E}">
        <p14:creationId xmlns:p14="http://schemas.microsoft.com/office/powerpoint/2010/main" val="4081636560"/>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714818-984F-4759-BF72-A33BDC1963BD}" type="datetime1">
              <a:rPr lang="en-US" smtClean="0"/>
              <a:pPr/>
              <a:t>12/12/2015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a:spcBef>
                <a:spcPts val="0"/>
              </a:spcBef>
              <a:buNone/>
            </a:pPr>
            <a:fld id="{00000000-1234-1234-1234-123412341234}" type="slidenum">
              <a:rPr lang="en" smtClean="0">
                <a:solidFill>
                  <a:schemeClr val="lt1"/>
                </a:solidFill>
              </a:rPr>
              <a:t>‹#›</a:t>
            </a:fld>
            <a:endParaRPr lang="en">
              <a:solidFill>
                <a:schemeClr val="lt1"/>
              </a:solidFill>
            </a:endParaRPr>
          </a:p>
        </p:txBody>
      </p:sp>
    </p:spTree>
    <p:extLst>
      <p:ext uri="{BB962C8B-B14F-4D97-AF65-F5344CB8AC3E}">
        <p14:creationId xmlns:p14="http://schemas.microsoft.com/office/powerpoint/2010/main" val="72738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vi-V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A7E191-5F94-4FC1-B823-BD7CABF7FA06}" type="datetime1">
              <a:rPr lang="en-US" smtClean="0"/>
              <a:pPr/>
              <a:t>12/12/2015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lgn="r">
              <a:spcBef>
                <a:spcPts val="0"/>
              </a:spcBef>
              <a:buNone/>
            </a:pPr>
            <a:fld id="{00000000-1234-1234-1234-123412341234}" type="slidenum">
              <a:rPr lang="en" sz="1300" smtClean="0">
                <a:solidFill>
                  <a:schemeClr val="dk2"/>
                </a:solidFill>
              </a:rPr>
              <a:t>‹#›</a:t>
            </a:fld>
            <a:endParaRPr lang="en" sz="1300">
              <a:solidFill>
                <a:schemeClr val="dk2"/>
              </a:solidFill>
            </a:endParaRPr>
          </a:p>
        </p:txBody>
      </p:sp>
    </p:spTree>
    <p:extLst>
      <p:ext uri="{BB962C8B-B14F-4D97-AF65-F5344CB8AC3E}">
        <p14:creationId xmlns:p14="http://schemas.microsoft.com/office/powerpoint/2010/main" val="961840325"/>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vi-V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856D55-EFBE-4F9B-8A5F-09D42CA22A9B}" type="datetime1">
              <a:rPr lang="en-US" smtClean="0"/>
              <a:pPr/>
              <a:t>12/12/2015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lgn="r">
              <a:spcBef>
                <a:spcPts val="0"/>
              </a:spcBef>
              <a:buNone/>
            </a:pPr>
            <a:fld id="{00000000-1234-1234-1234-123412341234}" type="slidenum">
              <a:rPr lang="en" sz="1300" smtClean="0">
                <a:solidFill>
                  <a:schemeClr val="dk2"/>
                </a:solidFill>
              </a:rPr>
              <a:t>‹#›</a:t>
            </a:fld>
            <a:endParaRPr lang="en" sz="1300">
              <a:solidFill>
                <a:schemeClr val="dk2"/>
              </a:solidFill>
            </a:endParaRPr>
          </a:p>
        </p:txBody>
      </p:sp>
    </p:spTree>
    <p:extLst>
      <p:ext uri="{BB962C8B-B14F-4D97-AF65-F5344CB8AC3E}">
        <p14:creationId xmlns:p14="http://schemas.microsoft.com/office/powerpoint/2010/main" val="4022909578"/>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vi-V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1D110F-3F4E-48D9-B8AA-5D0E825AFDBA}" type="datetime1">
              <a:rPr lang="en-US" smtClean="0"/>
              <a:pPr/>
              <a:t>12/12/2015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r">
              <a:spcBef>
                <a:spcPts val="0"/>
              </a:spcBef>
              <a:buNone/>
            </a:pPr>
            <a:fld id="{00000000-1234-1234-1234-123412341234}" type="slidenum">
              <a:rPr lang="en" sz="1300" smtClean="0">
                <a:solidFill>
                  <a:schemeClr val="dk2"/>
                </a:solidFill>
              </a:rPr>
              <a:t>‹#›</a:t>
            </a:fld>
            <a:endParaRPr lang="en" sz="1300">
              <a:solidFill>
                <a:schemeClr val="dk2"/>
              </a:solidFill>
            </a:endParaRPr>
          </a:p>
        </p:txBody>
      </p:sp>
    </p:spTree>
    <p:extLst>
      <p:ext uri="{BB962C8B-B14F-4D97-AF65-F5344CB8AC3E}">
        <p14:creationId xmlns:p14="http://schemas.microsoft.com/office/powerpoint/2010/main" val="3039149143"/>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CDCD4F-90F1-4D98-B264-B03AB3271DA5}" type="datetimeFigureOut">
              <a:rPr lang="en-US" kern="1200" smtClean="0">
                <a:solidFill>
                  <a:prstClr val="black">
                    <a:tint val="75000"/>
                  </a:prstClr>
                </a:solidFill>
                <a:latin typeface="Calibri"/>
                <a:ea typeface="+mn-ea"/>
                <a:cs typeface="+mn-cs"/>
              </a:rPr>
              <a:pPr/>
              <a:t>12/12/2015</a:t>
            </a:fld>
            <a:endParaRPr lang="en-US" kern="1200">
              <a:solidFill>
                <a:prstClr val="black">
                  <a:tint val="75000"/>
                </a:prstClr>
              </a:solidFill>
              <a:latin typeface="Calibri"/>
              <a:ea typeface="+mn-ea"/>
              <a:cs typeface="+mn-cs"/>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kern="1200">
              <a:solidFill>
                <a:prstClr val="black">
                  <a:tint val="75000"/>
                </a:prstClr>
              </a:solidFill>
              <a:latin typeface="Calibri"/>
              <a:ea typeface="+mn-ea"/>
              <a:cs typeface="+mn-cs"/>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E71B93-06F2-4F97-9195-905C26DA9D9E}" type="slidenum">
              <a:rPr lang="en-US" kern="1200" smtClean="0">
                <a:solidFill>
                  <a:prstClr val="black">
                    <a:tint val="75000"/>
                  </a:prstClr>
                </a:solidFill>
                <a:latin typeface="Calibri"/>
                <a:ea typeface="+mn-ea"/>
                <a:cs typeface="+mn-cs"/>
              </a:rPr>
              <a:pPr/>
              <a:t>‹#›</a:t>
            </a:fld>
            <a:endParaRPr lang="en-US" kern="1200">
              <a:solidFill>
                <a:prstClr val="black">
                  <a:tint val="75000"/>
                </a:prstClr>
              </a:solidFill>
              <a:latin typeface="Calibri"/>
              <a:ea typeface="+mn-ea"/>
              <a:cs typeface="+mn-cs"/>
            </a:endParaRPr>
          </a:p>
        </p:txBody>
      </p:sp>
    </p:spTree>
    <p:extLst>
      <p:ext uri="{BB962C8B-B14F-4D97-AF65-F5344CB8AC3E}">
        <p14:creationId xmlns:p14="http://schemas.microsoft.com/office/powerpoint/2010/main" val="2510001727"/>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12.xml"/><Relationship Id="rId4" Type="http://schemas.openxmlformats.org/officeDocument/2006/relationships/image" Target="../media/image6.jpg"/></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10.png"/></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11.png"/></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9.xml"/><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1.xml"/><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15.png"/><Relationship Id="rId4" Type="http://schemas.openxmlformats.org/officeDocument/2006/relationships/image" Target="../media/image14.png"/></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3.xml"/><Relationship Id="rId1" Type="http://schemas.openxmlformats.org/officeDocument/2006/relationships/slideLayout" Target="../slideLayouts/slideLayout12.xml"/><Relationship Id="rId4" Type="http://schemas.openxmlformats.org/officeDocument/2006/relationships/image" Target="../media/image6.jpg"/></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4.xml"/><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5.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6.xml"/><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7.xml"/><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8.xml"/><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09" name="Shape 109"/>
          <p:cNvSpPr txBox="1"/>
          <p:nvPr/>
        </p:nvSpPr>
        <p:spPr>
          <a:xfrm>
            <a:off x="0" y="2070900"/>
            <a:ext cx="9144000" cy="2716199"/>
          </a:xfrm>
          <a:prstGeom prst="rect">
            <a:avLst/>
          </a:prstGeom>
          <a:noFill/>
          <a:ln>
            <a:noFill/>
          </a:ln>
        </p:spPr>
        <p:txBody>
          <a:bodyPr lIns="91425" tIns="91425" rIns="91425" bIns="91425" anchor="ctr" anchorCtr="0">
            <a:noAutofit/>
          </a:bodyPr>
          <a:lstStyle/>
          <a:p>
            <a:pPr lvl="0" algn="ctr" rtl="0">
              <a:spcBef>
                <a:spcPts val="0"/>
              </a:spcBef>
              <a:buClr>
                <a:schemeClr val="dk1"/>
              </a:buClr>
              <a:buSzPct val="25000"/>
              <a:buFont typeface="Arial"/>
              <a:buNone/>
            </a:pPr>
            <a:r>
              <a:rPr lang="en" sz="4800" b="1" dirty="0" smtClean="0">
                <a:solidFill>
                  <a:srgbClr val="00B050"/>
                </a:solidFill>
              </a:rPr>
              <a:t>Scheduler</a:t>
            </a:r>
            <a:endParaRPr lang="en" sz="4800" b="1" dirty="0">
              <a:solidFill>
                <a:srgbClr val="00B050"/>
              </a:solidFill>
            </a:endParaRPr>
          </a:p>
        </p:txBody>
      </p:sp>
      <p:sp>
        <p:nvSpPr>
          <p:cNvPr id="110" name="Shape 110"/>
          <p:cNvSpPr txBox="1">
            <a:spLocks noGrp="1"/>
          </p:cNvSpPr>
          <p:nvPr>
            <p:ph type="sldNum" sz="quarter"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1</a:t>
            </a:fld>
            <a:endParaRPr lang="en"/>
          </a:p>
        </p:txBody>
      </p:sp>
    </p:spTree>
    <p:extLst>
      <p:ext uri="{BB962C8B-B14F-4D97-AF65-F5344CB8AC3E}">
        <p14:creationId xmlns:p14="http://schemas.microsoft.com/office/powerpoint/2010/main" val="401257603"/>
      </p:ext>
    </p:extLst>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10</a:t>
            </a:fld>
            <a:endParaRPr lang="en"/>
          </a:p>
        </p:txBody>
      </p:sp>
      <p:sp>
        <p:nvSpPr>
          <p:cNvPr id="12" name="Slide Number Placeholder 1"/>
          <p:cNvSpPr txBox="1">
            <a:spLocks/>
          </p:cNvSpPr>
          <p:nvPr/>
        </p:nvSpPr>
        <p:spPr>
          <a:xfrm>
            <a:off x="6457950" y="6356351"/>
            <a:ext cx="2057400" cy="365125"/>
          </a:xfrm>
          <a:prstGeom prst="rect">
            <a:avLst/>
          </a:prstGeom>
        </p:spPr>
        <p:txBody>
          <a:bodyPr vert="horz" lIns="91425" tIns="91425" rIns="91425" bIns="91425" rtlCol="0" anchor="ctr" anchorCtr="0">
            <a:noAutofit/>
          </a:bodyPr>
          <a:lstStyle>
            <a:defPPr marR="0" algn="l" rtl="0">
              <a:lnSpc>
                <a:spcPct val="100000"/>
              </a:lnSpc>
              <a:spcBef>
                <a:spcPts val="0"/>
              </a:spcBef>
              <a:spcAft>
                <a:spcPts val="0"/>
              </a:spcAft>
            </a:defPPr>
            <a:lvl1pPr marR="0" algn="r" rtl="0">
              <a:lnSpc>
                <a:spcPct val="100000"/>
              </a:lnSpc>
              <a:spcBef>
                <a:spcPts val="0"/>
              </a:spcBef>
              <a:spcAft>
                <a:spcPts val="0"/>
              </a:spcAft>
              <a:buNone/>
              <a:defRPr sz="1200" b="0" i="0" u="none" strike="noStrike" cap="none" baseline="0">
                <a:solidFill>
                  <a:schemeClr val="tx1">
                    <a:tint val="75000"/>
                  </a:schemeClr>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fld id="{00000000-1234-1234-1234-123412341234}" type="slidenum">
              <a:rPr lang="en" smtClean="0">
                <a:solidFill>
                  <a:srgbClr val="FFFFFF"/>
                </a:solidFill>
              </a:rPr>
              <a:pPr/>
              <a:t>10</a:t>
            </a:fld>
            <a:endParaRPr lang="en">
              <a:solidFill>
                <a:srgbClr val="FFFFFF"/>
              </a:solidFill>
            </a:endParaRPr>
          </a:p>
        </p:txBody>
      </p:sp>
      <p:sp>
        <p:nvSpPr>
          <p:cNvPr id="17" name="Shape 1682"/>
          <p:cNvSpPr/>
          <p:nvPr/>
        </p:nvSpPr>
        <p:spPr>
          <a:xfrm>
            <a:off x="3264146" y="2627276"/>
            <a:ext cx="1743300" cy="1274850"/>
          </a:xfrm>
          <a:prstGeom prst="roundRect">
            <a:avLst>
              <a:gd name="adj" fmla="val 16667"/>
            </a:avLst>
          </a:prstGeom>
          <a:solidFill>
            <a:schemeClr val="accent3">
              <a:lumMod val="60000"/>
              <a:lumOff val="4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68569" tIns="68569" rIns="68569" bIns="68569" anchor="ctr" anchorCtr="0">
            <a:noAutofit/>
          </a:bodyPr>
          <a:lstStyle/>
          <a:p>
            <a:pPr algn="ctr"/>
            <a:endParaRPr sz="1350" b="1" dirty="0">
              <a:latin typeface="Arial" panose="020B0604020202020204" pitchFamily="34" charset="0"/>
              <a:cs typeface="Arial" panose="020B0604020202020204" pitchFamily="34" charset="0"/>
            </a:endParaRPr>
          </a:p>
          <a:p>
            <a:pPr algn="ctr"/>
            <a:endParaRPr sz="1350" b="1" dirty="0">
              <a:latin typeface="Arial" panose="020B0604020202020204" pitchFamily="34" charset="0"/>
              <a:cs typeface="Arial" panose="020B0604020202020204" pitchFamily="34" charset="0"/>
            </a:endParaRPr>
          </a:p>
          <a:p>
            <a:pPr algn="ctr"/>
            <a:endParaRPr sz="1350" b="1" dirty="0">
              <a:latin typeface="Arial" panose="020B0604020202020204" pitchFamily="34" charset="0"/>
              <a:cs typeface="Arial" panose="020B0604020202020204" pitchFamily="34" charset="0"/>
            </a:endParaRPr>
          </a:p>
          <a:p>
            <a:pPr algn="ctr"/>
            <a:r>
              <a:rPr lang="en" sz="1350" b="1" dirty="0">
                <a:latin typeface="Arial" panose="020B0604020202020204" pitchFamily="34" charset="0"/>
                <a:cs typeface="Arial" panose="020B0604020202020204" pitchFamily="34" charset="0"/>
              </a:rPr>
              <a:t>Web Application</a:t>
            </a:r>
          </a:p>
          <a:p>
            <a:pPr algn="ctr"/>
            <a:r>
              <a:rPr lang="en" sz="1350" b="1" dirty="0">
                <a:latin typeface="Arial" panose="020B0604020202020204" pitchFamily="34" charset="0"/>
                <a:cs typeface="Arial" panose="020B0604020202020204" pitchFamily="34" charset="0"/>
              </a:rPr>
              <a:t>(Server side)</a:t>
            </a:r>
          </a:p>
        </p:txBody>
      </p:sp>
      <p:pic>
        <p:nvPicPr>
          <p:cNvPr id="18" name="Shape 1696"/>
          <p:cNvPicPr preferRelativeResize="0"/>
          <p:nvPr/>
        </p:nvPicPr>
        <p:blipFill>
          <a:blip r:embed="rId4">
            <a:alphaModFix/>
          </a:blip>
          <a:stretch>
            <a:fillRect/>
          </a:stretch>
        </p:blipFill>
        <p:spPr>
          <a:xfrm>
            <a:off x="3879315" y="2660459"/>
            <a:ext cx="599201" cy="716850"/>
          </a:xfrm>
          <a:prstGeom prst="rect">
            <a:avLst/>
          </a:prstGeom>
          <a:noFill/>
          <a:ln>
            <a:noFill/>
          </a:ln>
        </p:spPr>
      </p:pic>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46927" y="2619238"/>
            <a:ext cx="1282889" cy="1282889"/>
          </a:xfrm>
          <a:prstGeom prst="rect">
            <a:avLst/>
          </a:prstGeom>
        </p:spPr>
      </p:pic>
      <p:cxnSp>
        <p:nvCxnSpPr>
          <p:cNvPr id="21" name="Straight Arrow Connector 20"/>
          <p:cNvCxnSpPr>
            <a:cxnSpLocks/>
          </p:cNvCxnSpPr>
          <p:nvPr/>
        </p:nvCxnSpPr>
        <p:spPr>
          <a:xfrm>
            <a:off x="5049502" y="3098779"/>
            <a:ext cx="1408448" cy="0"/>
          </a:xfrm>
          <a:prstGeom prst="straightConnector1">
            <a:avLst/>
          </a:prstGeom>
          <a:ln w="889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007446" y="2649552"/>
            <a:ext cx="1434435" cy="300082"/>
          </a:xfrm>
          <a:prstGeom prst="rect">
            <a:avLst/>
          </a:prstGeom>
          <a:noFill/>
        </p:spPr>
        <p:txBody>
          <a:bodyPr wrap="square" rtlCol="0">
            <a:spAutoFit/>
          </a:bodyPr>
          <a:lstStyle/>
          <a:p>
            <a:r>
              <a:rPr lang="en-US" sz="1350" dirty="0"/>
              <a:t>Get </a:t>
            </a:r>
            <a:r>
              <a:rPr lang="en-US" sz="1350" dirty="0" smtClean="0"/>
              <a:t>notifications</a:t>
            </a:r>
            <a:endParaRPr lang="en-US" sz="1350" dirty="0"/>
          </a:p>
        </p:txBody>
      </p:sp>
      <p:sp>
        <p:nvSpPr>
          <p:cNvPr id="23" name="Shape 1967"/>
          <p:cNvSpPr txBox="1">
            <a:spLocks noGrp="1"/>
          </p:cNvSpPr>
          <p:nvPr>
            <p:ph type="title"/>
          </p:nvPr>
        </p:nvSpPr>
        <p:spPr>
          <a:xfrm>
            <a:off x="1924666" y="1"/>
            <a:ext cx="7180824" cy="1219200"/>
          </a:xfrm>
          <a:prstGeom prst="rect">
            <a:avLst/>
          </a:prstGeom>
        </p:spPr>
        <p:txBody>
          <a:bodyPr lIns="91425" tIns="91425" rIns="91425" bIns="91425" anchor="b" anchorCtr="0">
            <a:noAutofit/>
          </a:bodyPr>
          <a:lstStyle/>
          <a:p>
            <a:pPr>
              <a:buClr>
                <a:srgbClr val="000000"/>
              </a:buClr>
              <a:buSzPct val="25000"/>
            </a:pPr>
            <a:r>
              <a:rPr lang="en-US" b="1" kern="0" dirty="0">
                <a:solidFill>
                  <a:srgbClr val="00B050"/>
                </a:solidFill>
                <a:cs typeface="Arial"/>
                <a:sym typeface="Arial"/>
                <a:rtl val="0"/>
              </a:rPr>
              <a:t>Check </a:t>
            </a:r>
            <a:r>
              <a:rPr lang="en-US" b="1" kern="0" dirty="0" smtClean="0">
                <a:solidFill>
                  <a:srgbClr val="00B050"/>
                </a:solidFill>
                <a:cs typeface="Arial"/>
                <a:sym typeface="Arial"/>
                <a:rtl val="0"/>
              </a:rPr>
              <a:t>Notification </a:t>
            </a:r>
            <a:r>
              <a:rPr lang="en-US" b="1" kern="0" dirty="0">
                <a:solidFill>
                  <a:srgbClr val="00B050"/>
                </a:solidFill>
                <a:cs typeface="Arial"/>
                <a:sym typeface="Arial"/>
                <a:rtl val="0"/>
              </a:rPr>
              <a:t>O</a:t>
            </a:r>
            <a:r>
              <a:rPr lang="en-US" b="1" kern="0" dirty="0" smtClean="0">
                <a:solidFill>
                  <a:srgbClr val="00B050"/>
                </a:solidFill>
                <a:cs typeface="Arial"/>
                <a:sym typeface="Arial"/>
                <a:rtl val="0"/>
              </a:rPr>
              <a:t>f </a:t>
            </a:r>
            <a:r>
              <a:rPr lang="en-US" b="1" kern="0" dirty="0">
                <a:solidFill>
                  <a:srgbClr val="00B050"/>
                </a:solidFill>
                <a:cs typeface="Arial"/>
                <a:sym typeface="Arial"/>
                <a:rtl val="0"/>
              </a:rPr>
              <a:t>P</a:t>
            </a:r>
            <a:r>
              <a:rPr lang="en-US" b="1" kern="0" dirty="0" smtClean="0">
                <a:solidFill>
                  <a:srgbClr val="00B050"/>
                </a:solidFill>
                <a:cs typeface="Arial"/>
                <a:sym typeface="Arial"/>
                <a:rtl val="0"/>
              </a:rPr>
              <a:t>atient</a:t>
            </a:r>
            <a:endParaRPr lang="en-US" b="1" kern="0" dirty="0">
              <a:solidFill>
                <a:srgbClr val="00B050"/>
              </a:solidFill>
              <a:cs typeface="Arial"/>
              <a:sym typeface="Arial"/>
              <a:rtl val="0"/>
            </a:endParaRPr>
          </a:p>
        </p:txBody>
      </p:sp>
      <p:sp>
        <p:nvSpPr>
          <p:cNvPr id="28" name="TextBox 27"/>
          <p:cNvSpPr txBox="1"/>
          <p:nvPr/>
        </p:nvSpPr>
        <p:spPr>
          <a:xfrm>
            <a:off x="6484046" y="3899384"/>
            <a:ext cx="1082348" cy="369332"/>
          </a:xfrm>
          <a:prstGeom prst="rect">
            <a:avLst/>
          </a:prstGeom>
          <a:noFill/>
        </p:spPr>
        <p:txBody>
          <a:bodyPr wrap="none" rtlCol="0">
            <a:spAutoFit/>
          </a:bodyPr>
          <a:lstStyle/>
          <a:p>
            <a:r>
              <a:rPr lang="en-US" sz="1800" b="1" dirty="0" smtClean="0">
                <a:latin typeface="+mj-lt"/>
              </a:rPr>
              <a:t>Database</a:t>
            </a:r>
          </a:p>
        </p:txBody>
      </p:sp>
      <p:cxnSp>
        <p:nvCxnSpPr>
          <p:cNvPr id="31" name="Straight Arrow Connector 30"/>
          <p:cNvCxnSpPr>
            <a:cxnSpLocks/>
          </p:cNvCxnSpPr>
          <p:nvPr/>
        </p:nvCxnSpPr>
        <p:spPr>
          <a:xfrm flipV="1">
            <a:off x="1935727" y="3098779"/>
            <a:ext cx="1339481" cy="4758"/>
          </a:xfrm>
          <a:prstGeom prst="straightConnector1">
            <a:avLst/>
          </a:prstGeom>
          <a:ln w="889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988696" y="2280220"/>
            <a:ext cx="1227802" cy="738664"/>
          </a:xfrm>
          <a:prstGeom prst="rect">
            <a:avLst/>
          </a:prstGeom>
          <a:noFill/>
        </p:spPr>
        <p:txBody>
          <a:bodyPr wrap="square" rtlCol="0">
            <a:spAutoFit/>
          </a:bodyPr>
          <a:lstStyle/>
          <a:p>
            <a:r>
              <a:rPr lang="en-US" sz="1400" dirty="0" smtClean="0"/>
              <a:t>Send get notification request</a:t>
            </a:r>
            <a:endParaRPr lang="en-US" sz="1400" dirty="0"/>
          </a:p>
        </p:txBody>
      </p:sp>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9707" y="1967946"/>
            <a:ext cx="1657675" cy="3061254"/>
          </a:xfrm>
          <a:prstGeom prst="rect">
            <a:avLst/>
          </a:prstGeom>
        </p:spPr>
      </p:pic>
      <p:grpSp>
        <p:nvGrpSpPr>
          <p:cNvPr id="34" name="Shape 1634"/>
          <p:cNvGrpSpPr/>
          <p:nvPr/>
        </p:nvGrpSpPr>
        <p:grpSpPr>
          <a:xfrm>
            <a:off x="539736" y="2619238"/>
            <a:ext cx="1167391" cy="1188032"/>
            <a:chOff x="2711675" y="2364825"/>
            <a:chExt cx="2695799" cy="2900699"/>
          </a:xfrm>
        </p:grpSpPr>
        <p:sp>
          <p:nvSpPr>
            <p:cNvPr id="35"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36" name="Shape 1636"/>
            <p:cNvPicPr preferRelativeResize="0"/>
            <p:nvPr/>
          </p:nvPicPr>
          <p:blipFill>
            <a:blip r:embed="rId7">
              <a:alphaModFix/>
            </a:blip>
            <a:stretch>
              <a:fillRect/>
            </a:stretch>
          </p:blipFill>
          <p:spPr>
            <a:xfrm>
              <a:off x="3143250" y="2892975"/>
              <a:ext cx="1964775" cy="1964775"/>
            </a:xfrm>
            <a:prstGeom prst="rect">
              <a:avLst/>
            </a:prstGeom>
            <a:noFill/>
            <a:ln>
              <a:noFill/>
            </a:ln>
          </p:spPr>
        </p:pic>
      </p:grpSp>
      <p:sp>
        <p:nvSpPr>
          <p:cNvPr id="37" name="TextBox 36"/>
          <p:cNvSpPr txBox="1"/>
          <p:nvPr/>
        </p:nvSpPr>
        <p:spPr>
          <a:xfrm>
            <a:off x="559013" y="4008005"/>
            <a:ext cx="1128835" cy="369332"/>
          </a:xfrm>
          <a:prstGeom prst="rect">
            <a:avLst/>
          </a:prstGeom>
          <a:noFill/>
        </p:spPr>
        <p:txBody>
          <a:bodyPr wrap="none" rtlCol="0">
            <a:spAutoFit/>
          </a:bodyPr>
          <a:lstStyle/>
          <a:p>
            <a:r>
              <a:rPr lang="en-US" sz="1800" b="1" dirty="0" smtClean="0">
                <a:solidFill>
                  <a:schemeClr val="tx1"/>
                </a:solidFill>
                <a:latin typeface="+mj-lt"/>
              </a:rPr>
              <a:t>Scheduler</a:t>
            </a:r>
          </a:p>
        </p:txBody>
      </p:sp>
    </p:spTree>
    <p:extLst>
      <p:ext uri="{BB962C8B-B14F-4D97-AF65-F5344CB8AC3E}">
        <p14:creationId xmlns:p14="http://schemas.microsoft.com/office/powerpoint/2010/main" val="969913981"/>
      </p:ext>
    </p:extLst>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11</a:t>
            </a:fld>
            <a:endParaRPr lang="en"/>
          </a:p>
        </p:txBody>
      </p:sp>
      <p:sp>
        <p:nvSpPr>
          <p:cNvPr id="12" name="Slide Number Placeholder 1"/>
          <p:cNvSpPr txBox="1">
            <a:spLocks/>
          </p:cNvSpPr>
          <p:nvPr/>
        </p:nvSpPr>
        <p:spPr>
          <a:xfrm>
            <a:off x="6457950" y="6356351"/>
            <a:ext cx="2057400" cy="365125"/>
          </a:xfrm>
          <a:prstGeom prst="rect">
            <a:avLst/>
          </a:prstGeom>
        </p:spPr>
        <p:txBody>
          <a:bodyPr vert="horz" lIns="91425" tIns="91425" rIns="91425" bIns="91425" rtlCol="0" anchor="ctr" anchorCtr="0">
            <a:noAutofit/>
          </a:bodyPr>
          <a:lstStyle>
            <a:defPPr marR="0" algn="l" rtl="0">
              <a:lnSpc>
                <a:spcPct val="100000"/>
              </a:lnSpc>
              <a:spcBef>
                <a:spcPts val="0"/>
              </a:spcBef>
              <a:spcAft>
                <a:spcPts val="0"/>
              </a:spcAft>
            </a:defPPr>
            <a:lvl1pPr marR="0" algn="r" rtl="0">
              <a:lnSpc>
                <a:spcPct val="100000"/>
              </a:lnSpc>
              <a:spcBef>
                <a:spcPts val="0"/>
              </a:spcBef>
              <a:spcAft>
                <a:spcPts val="0"/>
              </a:spcAft>
              <a:buNone/>
              <a:defRPr sz="1200" b="0" i="0" u="none" strike="noStrike" cap="none" baseline="0">
                <a:solidFill>
                  <a:schemeClr val="tx1">
                    <a:tint val="75000"/>
                  </a:schemeClr>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fld id="{00000000-1234-1234-1234-123412341234}" type="slidenum">
              <a:rPr lang="en" smtClean="0">
                <a:solidFill>
                  <a:srgbClr val="FFFFFF"/>
                </a:solidFill>
              </a:rPr>
              <a:pPr/>
              <a:t>11</a:t>
            </a:fld>
            <a:endParaRPr lang="en">
              <a:solidFill>
                <a:srgbClr val="FFFFFF"/>
              </a:solidFill>
            </a:endParaRPr>
          </a:p>
        </p:txBody>
      </p:sp>
      <p:grpSp>
        <p:nvGrpSpPr>
          <p:cNvPr id="14" name="Shape 1634"/>
          <p:cNvGrpSpPr/>
          <p:nvPr/>
        </p:nvGrpSpPr>
        <p:grpSpPr>
          <a:xfrm>
            <a:off x="618218" y="2628753"/>
            <a:ext cx="1306448" cy="1281412"/>
            <a:chOff x="2711675" y="2364825"/>
            <a:chExt cx="2695799" cy="2900699"/>
          </a:xfrm>
        </p:grpSpPr>
        <p:sp>
          <p:nvSpPr>
            <p:cNvPr id="15"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16"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17" name="Shape 1682"/>
          <p:cNvSpPr/>
          <p:nvPr/>
        </p:nvSpPr>
        <p:spPr>
          <a:xfrm>
            <a:off x="3264146" y="2627276"/>
            <a:ext cx="1743300" cy="1274850"/>
          </a:xfrm>
          <a:prstGeom prst="roundRect">
            <a:avLst>
              <a:gd name="adj" fmla="val 16667"/>
            </a:avLst>
          </a:prstGeom>
          <a:solidFill>
            <a:schemeClr val="accent3">
              <a:lumMod val="60000"/>
              <a:lumOff val="4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68569" tIns="68569" rIns="68569" bIns="68569" anchor="ctr" anchorCtr="0">
            <a:noAutofit/>
          </a:bodyPr>
          <a:lstStyle/>
          <a:p>
            <a:pPr algn="ctr"/>
            <a:endParaRPr sz="1350" b="1" dirty="0">
              <a:latin typeface="Arial" panose="020B0604020202020204" pitchFamily="34" charset="0"/>
              <a:cs typeface="Arial" panose="020B0604020202020204" pitchFamily="34" charset="0"/>
            </a:endParaRPr>
          </a:p>
          <a:p>
            <a:pPr algn="ctr"/>
            <a:endParaRPr sz="1350" b="1" dirty="0">
              <a:latin typeface="Arial" panose="020B0604020202020204" pitchFamily="34" charset="0"/>
              <a:cs typeface="Arial" panose="020B0604020202020204" pitchFamily="34" charset="0"/>
            </a:endParaRPr>
          </a:p>
          <a:p>
            <a:pPr algn="ctr"/>
            <a:endParaRPr sz="1350" b="1" dirty="0">
              <a:latin typeface="Arial" panose="020B0604020202020204" pitchFamily="34" charset="0"/>
              <a:cs typeface="Arial" panose="020B0604020202020204" pitchFamily="34" charset="0"/>
            </a:endParaRPr>
          </a:p>
          <a:p>
            <a:pPr algn="ctr"/>
            <a:r>
              <a:rPr lang="en" sz="1350" b="1" dirty="0">
                <a:latin typeface="Arial" panose="020B0604020202020204" pitchFamily="34" charset="0"/>
                <a:cs typeface="Arial" panose="020B0604020202020204" pitchFamily="34" charset="0"/>
              </a:rPr>
              <a:t>Web Application</a:t>
            </a:r>
          </a:p>
          <a:p>
            <a:pPr algn="ctr"/>
            <a:r>
              <a:rPr lang="en" sz="1350" b="1" dirty="0">
                <a:latin typeface="Arial" panose="020B0604020202020204" pitchFamily="34" charset="0"/>
                <a:cs typeface="Arial" panose="020B0604020202020204" pitchFamily="34" charset="0"/>
              </a:rPr>
              <a:t>(Server side)</a:t>
            </a:r>
          </a:p>
        </p:txBody>
      </p:sp>
      <p:pic>
        <p:nvPicPr>
          <p:cNvPr id="18" name="Shape 1696"/>
          <p:cNvPicPr preferRelativeResize="0"/>
          <p:nvPr/>
        </p:nvPicPr>
        <p:blipFill>
          <a:blip r:embed="rId5">
            <a:alphaModFix/>
          </a:blip>
          <a:stretch>
            <a:fillRect/>
          </a:stretch>
        </p:blipFill>
        <p:spPr>
          <a:xfrm>
            <a:off x="3879315" y="2660459"/>
            <a:ext cx="599201" cy="716850"/>
          </a:xfrm>
          <a:prstGeom prst="rect">
            <a:avLst/>
          </a:prstGeom>
          <a:noFill/>
          <a:ln>
            <a:noFill/>
          </a:ln>
        </p:spPr>
      </p:pic>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46927" y="2619238"/>
            <a:ext cx="1282889" cy="1282889"/>
          </a:xfrm>
          <a:prstGeom prst="rect">
            <a:avLst/>
          </a:prstGeom>
        </p:spPr>
      </p:pic>
      <p:cxnSp>
        <p:nvCxnSpPr>
          <p:cNvPr id="22" name="Straight Arrow Connector 21"/>
          <p:cNvCxnSpPr>
            <a:cxnSpLocks/>
          </p:cNvCxnSpPr>
          <p:nvPr/>
        </p:nvCxnSpPr>
        <p:spPr>
          <a:xfrm flipH="1">
            <a:off x="4988684" y="3487759"/>
            <a:ext cx="1416959" cy="15992"/>
          </a:xfrm>
          <a:prstGeom prst="straightConnector1">
            <a:avLst/>
          </a:prstGeom>
          <a:ln w="889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nvGrpSpPr>
          <p:cNvPr id="33" name="Shape 688"/>
          <p:cNvGrpSpPr/>
          <p:nvPr/>
        </p:nvGrpSpPr>
        <p:grpSpPr>
          <a:xfrm>
            <a:off x="5052779" y="4762610"/>
            <a:ext cx="1471823" cy="1592092"/>
            <a:chOff x="4336150" y="2339323"/>
            <a:chExt cx="1814399" cy="1044951"/>
          </a:xfrm>
          <a:solidFill>
            <a:schemeClr val="bg2"/>
          </a:solidFill>
        </p:grpSpPr>
        <p:sp>
          <p:nvSpPr>
            <p:cNvPr id="34" name="Shape 689"/>
            <p:cNvSpPr/>
            <p:nvPr/>
          </p:nvSpPr>
          <p:spPr>
            <a:xfrm>
              <a:off x="4336150" y="2708975"/>
              <a:ext cx="1814399" cy="6752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t" anchorCtr="0">
              <a:noAutofit/>
            </a:bodyPr>
            <a:lstStyle/>
            <a:p>
              <a:pPr defTabSz="685800"/>
              <a:r>
                <a:rPr lang="en-US" sz="1500" kern="0" dirty="0">
                  <a:solidFill>
                    <a:schemeClr val="tx1"/>
                  </a:solidFill>
                  <a:latin typeface="Arial"/>
                  <a:cs typeface="Arial"/>
                  <a:sym typeface="Arial"/>
                  <a:rtl val="0"/>
                </a:rPr>
                <a:t>r</a:t>
              </a:r>
              <a:r>
                <a:rPr lang="en" sz="1500" kern="0" dirty="0">
                  <a:solidFill>
                    <a:schemeClr val="tx1"/>
                  </a:solidFill>
                  <a:latin typeface="Arial"/>
                  <a:cs typeface="Arial"/>
                  <a:sym typeface="Arial"/>
                  <a:rtl val="0"/>
                </a:rPr>
                <a:t>eceiverId</a:t>
              </a:r>
            </a:p>
            <a:p>
              <a:pPr defTabSz="685800"/>
              <a:r>
                <a:rPr lang="en-US" sz="1500" kern="0" dirty="0">
                  <a:solidFill>
                    <a:schemeClr val="tx1"/>
                  </a:solidFill>
                  <a:latin typeface="Arial"/>
                  <a:cs typeface="Arial"/>
                  <a:sym typeface="Arial"/>
                  <a:rtl val="0"/>
                </a:rPr>
                <a:t>t</a:t>
              </a:r>
              <a:r>
                <a:rPr lang="en" sz="1500" kern="0" dirty="0">
                  <a:solidFill>
                    <a:schemeClr val="tx1"/>
                  </a:solidFill>
                  <a:latin typeface="Arial"/>
                  <a:cs typeface="Arial"/>
                  <a:sym typeface="Arial"/>
                  <a:rtl val="0"/>
                </a:rPr>
                <a:t>ype</a:t>
              </a:r>
            </a:p>
            <a:p>
              <a:pPr defTabSz="685800"/>
              <a:r>
                <a:rPr lang="en-US" sz="1500" kern="0" dirty="0">
                  <a:solidFill>
                    <a:schemeClr val="tx1"/>
                  </a:solidFill>
                  <a:latin typeface="Arial"/>
                  <a:cs typeface="Arial"/>
                  <a:sym typeface="Arial"/>
                  <a:rtl val="0"/>
                </a:rPr>
                <a:t>s</a:t>
              </a:r>
              <a:r>
                <a:rPr lang="en" sz="1500" kern="0" dirty="0">
                  <a:solidFill>
                    <a:schemeClr val="tx1"/>
                  </a:solidFill>
                  <a:latin typeface="Arial"/>
                  <a:cs typeface="Arial"/>
                  <a:sym typeface="Arial"/>
                  <a:rtl val="0"/>
                </a:rPr>
                <a:t>tatus</a:t>
              </a:r>
            </a:p>
            <a:p>
              <a:pPr defTabSz="685800"/>
              <a:r>
                <a:rPr lang="en" sz="1500" kern="0" dirty="0">
                  <a:solidFill>
                    <a:srgbClr val="000000"/>
                  </a:solidFill>
                  <a:latin typeface="Arial"/>
                  <a:cs typeface="Arial"/>
                  <a:sym typeface="Arial"/>
                  <a:rtl val="0"/>
                </a:rPr>
                <a:t>…</a:t>
              </a:r>
            </a:p>
          </p:txBody>
        </p:sp>
        <p:sp>
          <p:nvSpPr>
            <p:cNvPr id="35" name="Shape 690"/>
            <p:cNvSpPr/>
            <p:nvPr/>
          </p:nvSpPr>
          <p:spPr>
            <a:xfrm>
              <a:off x="4336150" y="2339323"/>
              <a:ext cx="1814399" cy="3629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ctr" anchorCtr="0">
              <a:noAutofit/>
            </a:bodyPr>
            <a:lstStyle/>
            <a:p>
              <a:pPr defTabSz="685800"/>
              <a:r>
                <a:rPr lang="en" b="1" kern="0" dirty="0">
                  <a:solidFill>
                    <a:srgbClr val="000000"/>
                  </a:solidFill>
                  <a:latin typeface="Arial"/>
                  <a:cs typeface="Arial"/>
                  <a:sym typeface="Arial"/>
                  <a:rtl val="0"/>
                </a:rPr>
                <a:t>Notify</a:t>
              </a:r>
              <a:endParaRPr lang="en" sz="1050" b="1" kern="0" dirty="0">
                <a:solidFill>
                  <a:srgbClr val="000000"/>
                </a:solidFill>
                <a:latin typeface="Arial"/>
                <a:cs typeface="Arial"/>
                <a:sym typeface="Arial"/>
                <a:rtl val="0"/>
              </a:endParaRPr>
            </a:p>
          </p:txBody>
        </p:sp>
      </p:grpSp>
      <p:cxnSp>
        <p:nvCxnSpPr>
          <p:cNvPr id="28" name="Straight Connector 27"/>
          <p:cNvCxnSpPr/>
          <p:nvPr/>
        </p:nvCxnSpPr>
        <p:spPr>
          <a:xfrm>
            <a:off x="5698359" y="3503751"/>
            <a:ext cx="0" cy="1234167"/>
          </a:xfrm>
          <a:prstGeom prst="line">
            <a:avLst/>
          </a:prstGeom>
        </p:spPr>
        <p:style>
          <a:lnRef idx="1">
            <a:schemeClr val="accent6"/>
          </a:lnRef>
          <a:fillRef idx="0">
            <a:schemeClr val="accent6"/>
          </a:fillRef>
          <a:effectRef idx="0">
            <a:schemeClr val="accent6"/>
          </a:effectRef>
          <a:fontRef idx="minor">
            <a:schemeClr val="tx1"/>
          </a:fontRef>
        </p:style>
      </p:cxnSp>
      <p:sp>
        <p:nvSpPr>
          <p:cNvPr id="25" name="Shape 1967"/>
          <p:cNvSpPr txBox="1">
            <a:spLocks/>
          </p:cNvSpPr>
          <p:nvPr/>
        </p:nvSpPr>
        <p:spPr>
          <a:xfrm>
            <a:off x="1924666" y="1"/>
            <a:ext cx="7180824" cy="12192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cs typeface="Arial"/>
                <a:sym typeface="Arial"/>
                <a:rtl val="0"/>
              </a:rPr>
              <a:t>Check Notification Of Patient</a:t>
            </a:r>
            <a:endParaRPr lang="en-US" b="1" kern="0" dirty="0">
              <a:solidFill>
                <a:srgbClr val="00B050"/>
              </a:solidFill>
              <a:cs typeface="Arial"/>
              <a:sym typeface="Arial"/>
              <a:rtl val="0"/>
            </a:endParaRPr>
          </a:p>
        </p:txBody>
      </p:sp>
      <p:sp>
        <p:nvSpPr>
          <p:cNvPr id="24" name="TextBox 23"/>
          <p:cNvSpPr txBox="1"/>
          <p:nvPr/>
        </p:nvSpPr>
        <p:spPr>
          <a:xfrm>
            <a:off x="721149" y="3954970"/>
            <a:ext cx="1128835" cy="369332"/>
          </a:xfrm>
          <a:prstGeom prst="rect">
            <a:avLst/>
          </a:prstGeom>
          <a:noFill/>
        </p:spPr>
        <p:txBody>
          <a:bodyPr wrap="none" rtlCol="0">
            <a:spAutoFit/>
          </a:bodyPr>
          <a:lstStyle/>
          <a:p>
            <a:r>
              <a:rPr lang="en-US" sz="1800" b="1" dirty="0" smtClean="0">
                <a:latin typeface="+mj-lt"/>
              </a:rPr>
              <a:t>Scheduler</a:t>
            </a:r>
          </a:p>
        </p:txBody>
      </p:sp>
      <p:sp>
        <p:nvSpPr>
          <p:cNvPr id="29" name="TextBox 28"/>
          <p:cNvSpPr txBox="1"/>
          <p:nvPr/>
        </p:nvSpPr>
        <p:spPr>
          <a:xfrm>
            <a:off x="6484046" y="3899384"/>
            <a:ext cx="1082348" cy="369332"/>
          </a:xfrm>
          <a:prstGeom prst="rect">
            <a:avLst/>
          </a:prstGeom>
          <a:noFill/>
        </p:spPr>
        <p:txBody>
          <a:bodyPr wrap="none" rtlCol="0">
            <a:spAutoFit/>
          </a:bodyPr>
          <a:lstStyle/>
          <a:p>
            <a:r>
              <a:rPr lang="en-US" sz="1800" b="1" dirty="0" smtClean="0">
                <a:latin typeface="+mj-lt"/>
              </a:rPr>
              <a:t>Database</a:t>
            </a:r>
          </a:p>
        </p:txBody>
      </p:sp>
      <p:grpSp>
        <p:nvGrpSpPr>
          <p:cNvPr id="23" name="Shape 1634"/>
          <p:cNvGrpSpPr/>
          <p:nvPr/>
        </p:nvGrpSpPr>
        <p:grpSpPr>
          <a:xfrm>
            <a:off x="594709" y="2760715"/>
            <a:ext cx="1167391" cy="1188032"/>
            <a:chOff x="2711675" y="2364825"/>
            <a:chExt cx="2695799" cy="2900699"/>
          </a:xfrm>
        </p:grpSpPr>
        <p:sp>
          <p:nvSpPr>
            <p:cNvPr id="26"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27"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30" name="TextBox 29"/>
          <p:cNvSpPr txBox="1"/>
          <p:nvPr/>
        </p:nvSpPr>
        <p:spPr>
          <a:xfrm>
            <a:off x="577950" y="3998049"/>
            <a:ext cx="1128835" cy="369332"/>
          </a:xfrm>
          <a:prstGeom prst="rect">
            <a:avLst/>
          </a:prstGeom>
          <a:noFill/>
        </p:spPr>
        <p:txBody>
          <a:bodyPr wrap="none" rtlCol="0">
            <a:spAutoFit/>
          </a:bodyPr>
          <a:lstStyle/>
          <a:p>
            <a:r>
              <a:rPr lang="en-US" sz="1800" b="1" dirty="0" smtClean="0">
                <a:solidFill>
                  <a:schemeClr val="bg1"/>
                </a:solidFill>
                <a:latin typeface="+mj-lt"/>
              </a:rPr>
              <a:t>Scheduler</a:t>
            </a:r>
          </a:p>
        </p:txBody>
      </p:sp>
      <p:pic>
        <p:nvPicPr>
          <p:cNvPr id="39" name="Picture 3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9707" y="1967946"/>
            <a:ext cx="1657675" cy="3061254"/>
          </a:xfrm>
          <a:prstGeom prst="rect">
            <a:avLst/>
          </a:prstGeom>
        </p:spPr>
      </p:pic>
      <p:grpSp>
        <p:nvGrpSpPr>
          <p:cNvPr id="40" name="Shape 1634"/>
          <p:cNvGrpSpPr/>
          <p:nvPr/>
        </p:nvGrpSpPr>
        <p:grpSpPr>
          <a:xfrm>
            <a:off x="539736" y="2619238"/>
            <a:ext cx="1167391" cy="1188032"/>
            <a:chOff x="2711675" y="2364825"/>
            <a:chExt cx="2695799" cy="2900699"/>
          </a:xfrm>
        </p:grpSpPr>
        <p:sp>
          <p:nvSpPr>
            <p:cNvPr id="41"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42"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43" name="TextBox 42"/>
          <p:cNvSpPr txBox="1"/>
          <p:nvPr/>
        </p:nvSpPr>
        <p:spPr>
          <a:xfrm>
            <a:off x="559013" y="4008005"/>
            <a:ext cx="1128835" cy="369332"/>
          </a:xfrm>
          <a:prstGeom prst="rect">
            <a:avLst/>
          </a:prstGeom>
          <a:noFill/>
        </p:spPr>
        <p:txBody>
          <a:bodyPr wrap="none" rtlCol="0">
            <a:spAutoFit/>
          </a:bodyPr>
          <a:lstStyle/>
          <a:p>
            <a:r>
              <a:rPr lang="en-US" sz="1800" b="1" dirty="0" smtClean="0">
                <a:solidFill>
                  <a:schemeClr val="tx1"/>
                </a:solidFill>
                <a:latin typeface="+mj-lt"/>
              </a:rPr>
              <a:t>Scheduler</a:t>
            </a:r>
          </a:p>
        </p:txBody>
      </p:sp>
    </p:spTree>
    <p:extLst>
      <p:ext uri="{BB962C8B-B14F-4D97-AF65-F5344CB8AC3E}">
        <p14:creationId xmlns:p14="http://schemas.microsoft.com/office/powerpoint/2010/main" val="906881541"/>
      </p:ext>
    </p:extLst>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12</a:t>
            </a:fld>
            <a:endParaRPr lang="en"/>
          </a:p>
        </p:txBody>
      </p:sp>
      <p:sp>
        <p:nvSpPr>
          <p:cNvPr id="12" name="Slide Number Placeholder 1"/>
          <p:cNvSpPr txBox="1">
            <a:spLocks/>
          </p:cNvSpPr>
          <p:nvPr/>
        </p:nvSpPr>
        <p:spPr>
          <a:xfrm>
            <a:off x="6457950" y="6356351"/>
            <a:ext cx="2057400" cy="365125"/>
          </a:xfrm>
          <a:prstGeom prst="rect">
            <a:avLst/>
          </a:prstGeom>
        </p:spPr>
        <p:txBody>
          <a:bodyPr vert="horz" lIns="91425" tIns="91425" rIns="91425" bIns="91425" rtlCol="0" anchor="ctr" anchorCtr="0">
            <a:noAutofit/>
          </a:bodyPr>
          <a:lstStyle>
            <a:defPPr marR="0" algn="l" rtl="0">
              <a:lnSpc>
                <a:spcPct val="100000"/>
              </a:lnSpc>
              <a:spcBef>
                <a:spcPts val="0"/>
              </a:spcBef>
              <a:spcAft>
                <a:spcPts val="0"/>
              </a:spcAft>
            </a:defPPr>
            <a:lvl1pPr marR="0" algn="r" rtl="0">
              <a:lnSpc>
                <a:spcPct val="100000"/>
              </a:lnSpc>
              <a:spcBef>
                <a:spcPts val="0"/>
              </a:spcBef>
              <a:spcAft>
                <a:spcPts val="0"/>
              </a:spcAft>
              <a:buNone/>
              <a:defRPr sz="1200" b="0" i="0" u="none" strike="noStrike" cap="none" baseline="0">
                <a:solidFill>
                  <a:schemeClr val="tx1">
                    <a:tint val="75000"/>
                  </a:schemeClr>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fld id="{00000000-1234-1234-1234-123412341234}" type="slidenum">
              <a:rPr lang="en" smtClean="0">
                <a:solidFill>
                  <a:srgbClr val="FFFFFF"/>
                </a:solidFill>
              </a:rPr>
              <a:pPr/>
              <a:t>12</a:t>
            </a:fld>
            <a:endParaRPr lang="en">
              <a:solidFill>
                <a:srgbClr val="FFFFFF"/>
              </a:solidFill>
            </a:endParaRPr>
          </a:p>
        </p:txBody>
      </p:sp>
      <p:grpSp>
        <p:nvGrpSpPr>
          <p:cNvPr id="14" name="Shape 1634"/>
          <p:cNvGrpSpPr/>
          <p:nvPr/>
        </p:nvGrpSpPr>
        <p:grpSpPr>
          <a:xfrm>
            <a:off x="618218" y="2628753"/>
            <a:ext cx="1306448" cy="1281412"/>
            <a:chOff x="2711675" y="2364825"/>
            <a:chExt cx="2695799" cy="2900699"/>
          </a:xfrm>
        </p:grpSpPr>
        <p:sp>
          <p:nvSpPr>
            <p:cNvPr id="15"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16"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17" name="Shape 1682"/>
          <p:cNvSpPr/>
          <p:nvPr/>
        </p:nvSpPr>
        <p:spPr>
          <a:xfrm>
            <a:off x="3264146" y="2627276"/>
            <a:ext cx="1743300" cy="1274850"/>
          </a:xfrm>
          <a:prstGeom prst="roundRect">
            <a:avLst>
              <a:gd name="adj" fmla="val 16667"/>
            </a:avLst>
          </a:prstGeom>
          <a:solidFill>
            <a:schemeClr val="accent3">
              <a:lumMod val="60000"/>
              <a:lumOff val="4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68569" tIns="68569" rIns="68569" bIns="68569" anchor="ctr" anchorCtr="0">
            <a:noAutofit/>
          </a:bodyPr>
          <a:lstStyle/>
          <a:p>
            <a:pPr algn="ctr"/>
            <a:endParaRPr sz="1350" b="1" dirty="0" smtClean="0">
              <a:latin typeface="Arial" panose="020B0604020202020204" pitchFamily="34" charset="0"/>
              <a:cs typeface="Arial" panose="020B0604020202020204" pitchFamily="34" charset="0"/>
            </a:endParaRPr>
          </a:p>
          <a:p>
            <a:pPr algn="ctr"/>
            <a:endParaRPr sz="1350" b="1" dirty="0" smtClean="0">
              <a:latin typeface="Arial" panose="020B0604020202020204" pitchFamily="34" charset="0"/>
              <a:cs typeface="Arial" panose="020B0604020202020204" pitchFamily="34" charset="0"/>
            </a:endParaRPr>
          </a:p>
          <a:p>
            <a:pPr algn="ctr"/>
            <a:endParaRPr sz="1350" b="1" dirty="0" smtClean="0">
              <a:latin typeface="Arial" panose="020B0604020202020204" pitchFamily="34" charset="0"/>
              <a:cs typeface="Arial" panose="020B0604020202020204" pitchFamily="34" charset="0"/>
            </a:endParaRPr>
          </a:p>
          <a:p>
            <a:pPr algn="ctr"/>
            <a:r>
              <a:rPr lang="en" sz="1350" b="1" dirty="0" smtClean="0">
                <a:latin typeface="Arial" panose="020B0604020202020204" pitchFamily="34" charset="0"/>
                <a:cs typeface="Arial" panose="020B0604020202020204" pitchFamily="34" charset="0"/>
              </a:rPr>
              <a:t>Web Application</a:t>
            </a:r>
          </a:p>
          <a:p>
            <a:pPr algn="ctr"/>
            <a:r>
              <a:rPr lang="en" sz="1350" b="1" dirty="0" smtClean="0">
                <a:latin typeface="Arial" panose="020B0604020202020204" pitchFamily="34" charset="0"/>
                <a:cs typeface="Arial" panose="020B0604020202020204" pitchFamily="34" charset="0"/>
              </a:rPr>
              <a:t>(Server side)</a:t>
            </a:r>
            <a:endParaRPr lang="en" sz="1350" b="1" dirty="0">
              <a:latin typeface="Arial" panose="020B0604020202020204" pitchFamily="34" charset="0"/>
              <a:cs typeface="Arial" panose="020B0604020202020204" pitchFamily="34" charset="0"/>
            </a:endParaRPr>
          </a:p>
        </p:txBody>
      </p:sp>
      <p:pic>
        <p:nvPicPr>
          <p:cNvPr id="18" name="Shape 1696"/>
          <p:cNvPicPr preferRelativeResize="0"/>
          <p:nvPr/>
        </p:nvPicPr>
        <p:blipFill>
          <a:blip r:embed="rId5">
            <a:alphaModFix/>
          </a:blip>
          <a:stretch>
            <a:fillRect/>
          </a:stretch>
        </p:blipFill>
        <p:spPr>
          <a:xfrm>
            <a:off x="3879315" y="2660459"/>
            <a:ext cx="599201" cy="716850"/>
          </a:xfrm>
          <a:prstGeom prst="rect">
            <a:avLst/>
          </a:prstGeom>
          <a:noFill/>
          <a:ln>
            <a:noFill/>
          </a:ln>
        </p:spPr>
      </p:pic>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46927" y="2619238"/>
            <a:ext cx="1282889" cy="1282889"/>
          </a:xfrm>
          <a:prstGeom prst="rect">
            <a:avLst/>
          </a:prstGeom>
        </p:spPr>
      </p:pic>
      <p:cxnSp>
        <p:nvCxnSpPr>
          <p:cNvPr id="22" name="Straight Arrow Connector 21"/>
          <p:cNvCxnSpPr>
            <a:cxnSpLocks/>
          </p:cNvCxnSpPr>
          <p:nvPr/>
        </p:nvCxnSpPr>
        <p:spPr>
          <a:xfrm flipH="1">
            <a:off x="4988684" y="3487759"/>
            <a:ext cx="1416959" cy="15992"/>
          </a:xfrm>
          <a:prstGeom prst="straightConnector1">
            <a:avLst/>
          </a:prstGeom>
          <a:ln w="889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nvGrpSpPr>
          <p:cNvPr id="33" name="Shape 688"/>
          <p:cNvGrpSpPr/>
          <p:nvPr/>
        </p:nvGrpSpPr>
        <p:grpSpPr>
          <a:xfrm>
            <a:off x="5052779" y="4762610"/>
            <a:ext cx="1471823" cy="1592092"/>
            <a:chOff x="4336150" y="2339323"/>
            <a:chExt cx="1814399" cy="1044951"/>
          </a:xfrm>
          <a:solidFill>
            <a:schemeClr val="bg2"/>
          </a:solidFill>
        </p:grpSpPr>
        <p:sp>
          <p:nvSpPr>
            <p:cNvPr id="34" name="Shape 689"/>
            <p:cNvSpPr/>
            <p:nvPr/>
          </p:nvSpPr>
          <p:spPr>
            <a:xfrm>
              <a:off x="4336150" y="2708975"/>
              <a:ext cx="1814399" cy="6752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t" anchorCtr="0">
              <a:noAutofit/>
            </a:bodyPr>
            <a:lstStyle/>
            <a:p>
              <a:pPr defTabSz="685800"/>
              <a:r>
                <a:rPr lang="en-US" sz="1500" b="1" kern="0" dirty="0">
                  <a:solidFill>
                    <a:srgbClr val="FF0000"/>
                  </a:solidFill>
                  <a:latin typeface="Arial"/>
                  <a:cs typeface="Arial"/>
                  <a:sym typeface="Arial"/>
                  <a:rtl val="0"/>
                </a:rPr>
                <a:t>r</a:t>
              </a:r>
              <a:r>
                <a:rPr lang="en" sz="1500" b="1" kern="0" dirty="0">
                  <a:solidFill>
                    <a:srgbClr val="FF0000"/>
                  </a:solidFill>
                  <a:latin typeface="Arial"/>
                  <a:cs typeface="Arial"/>
                  <a:sym typeface="Arial"/>
                  <a:rtl val="0"/>
                </a:rPr>
                <a:t>eceiverId</a:t>
              </a:r>
            </a:p>
            <a:p>
              <a:pPr defTabSz="685800"/>
              <a:r>
                <a:rPr lang="en-US" sz="1500" kern="0" dirty="0">
                  <a:solidFill>
                    <a:srgbClr val="000000"/>
                  </a:solidFill>
                  <a:latin typeface="Arial"/>
                  <a:cs typeface="Arial"/>
                  <a:sym typeface="Arial"/>
                  <a:rtl val="0"/>
                </a:rPr>
                <a:t>t</a:t>
              </a:r>
              <a:r>
                <a:rPr lang="en" sz="1500" kern="0" dirty="0">
                  <a:solidFill>
                    <a:srgbClr val="000000"/>
                  </a:solidFill>
                  <a:latin typeface="Arial"/>
                  <a:cs typeface="Arial"/>
                  <a:sym typeface="Arial"/>
                  <a:rtl val="0"/>
                </a:rPr>
                <a:t>ype</a:t>
              </a:r>
            </a:p>
            <a:p>
              <a:pPr defTabSz="685800"/>
              <a:r>
                <a:rPr lang="en-US" sz="1500" kern="0" dirty="0">
                  <a:solidFill>
                    <a:schemeClr val="tx1"/>
                  </a:solidFill>
                  <a:latin typeface="Arial"/>
                  <a:cs typeface="Arial"/>
                  <a:sym typeface="Arial"/>
                  <a:rtl val="0"/>
                </a:rPr>
                <a:t>s</a:t>
              </a:r>
              <a:r>
                <a:rPr lang="en" sz="1500" kern="0" dirty="0">
                  <a:solidFill>
                    <a:schemeClr val="tx1"/>
                  </a:solidFill>
                  <a:latin typeface="Arial"/>
                  <a:cs typeface="Arial"/>
                  <a:sym typeface="Arial"/>
                  <a:rtl val="0"/>
                </a:rPr>
                <a:t>tatus</a:t>
              </a:r>
            </a:p>
            <a:p>
              <a:pPr defTabSz="685800"/>
              <a:r>
                <a:rPr lang="en" sz="1500" kern="0" dirty="0">
                  <a:solidFill>
                    <a:srgbClr val="000000"/>
                  </a:solidFill>
                  <a:latin typeface="Arial"/>
                  <a:cs typeface="Arial"/>
                  <a:sym typeface="Arial"/>
                  <a:rtl val="0"/>
                </a:rPr>
                <a:t>…</a:t>
              </a:r>
            </a:p>
          </p:txBody>
        </p:sp>
        <p:sp>
          <p:nvSpPr>
            <p:cNvPr id="35" name="Shape 690"/>
            <p:cNvSpPr/>
            <p:nvPr/>
          </p:nvSpPr>
          <p:spPr>
            <a:xfrm>
              <a:off x="4336150" y="2339323"/>
              <a:ext cx="1814399" cy="3629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ctr" anchorCtr="0">
              <a:noAutofit/>
            </a:bodyPr>
            <a:lstStyle/>
            <a:p>
              <a:pPr defTabSz="685800"/>
              <a:r>
                <a:rPr lang="en" b="1" kern="0" dirty="0">
                  <a:solidFill>
                    <a:srgbClr val="000000"/>
                  </a:solidFill>
                  <a:latin typeface="Arial"/>
                  <a:cs typeface="Arial"/>
                  <a:sym typeface="Arial"/>
                  <a:rtl val="0"/>
                </a:rPr>
                <a:t>Notify</a:t>
              </a:r>
              <a:endParaRPr lang="en" sz="1050" b="1" kern="0" dirty="0">
                <a:solidFill>
                  <a:srgbClr val="000000"/>
                </a:solidFill>
                <a:latin typeface="Arial"/>
                <a:cs typeface="Arial"/>
                <a:sym typeface="Arial"/>
                <a:rtl val="0"/>
              </a:endParaRPr>
            </a:p>
          </p:txBody>
        </p:sp>
      </p:grpSp>
      <p:cxnSp>
        <p:nvCxnSpPr>
          <p:cNvPr id="28" name="Straight Connector 27"/>
          <p:cNvCxnSpPr/>
          <p:nvPr/>
        </p:nvCxnSpPr>
        <p:spPr>
          <a:xfrm>
            <a:off x="5698359" y="3503751"/>
            <a:ext cx="0" cy="1234167"/>
          </a:xfrm>
          <a:prstGeom prst="line">
            <a:avLst/>
          </a:prstGeom>
        </p:spPr>
        <p:style>
          <a:lnRef idx="1">
            <a:schemeClr val="accent6"/>
          </a:lnRef>
          <a:fillRef idx="0">
            <a:schemeClr val="accent6"/>
          </a:fillRef>
          <a:effectRef idx="0">
            <a:schemeClr val="accent6"/>
          </a:effectRef>
          <a:fontRef idx="minor">
            <a:schemeClr val="tx1"/>
          </a:fontRef>
        </p:style>
      </p:cxnSp>
      <p:sp>
        <p:nvSpPr>
          <p:cNvPr id="25" name="Shape 1967"/>
          <p:cNvSpPr txBox="1">
            <a:spLocks/>
          </p:cNvSpPr>
          <p:nvPr/>
        </p:nvSpPr>
        <p:spPr>
          <a:xfrm>
            <a:off x="1924666" y="1"/>
            <a:ext cx="7180824" cy="12192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cs typeface="Arial"/>
                <a:sym typeface="Arial"/>
                <a:rtl val="0"/>
              </a:rPr>
              <a:t>Check Notification Of Patient</a:t>
            </a:r>
            <a:endParaRPr lang="en-US" b="1" kern="0" dirty="0">
              <a:solidFill>
                <a:srgbClr val="00B050"/>
              </a:solidFill>
              <a:cs typeface="Arial"/>
              <a:sym typeface="Arial"/>
              <a:rtl val="0"/>
            </a:endParaRPr>
          </a:p>
        </p:txBody>
      </p:sp>
      <p:sp>
        <p:nvSpPr>
          <p:cNvPr id="24" name="TextBox 23"/>
          <p:cNvSpPr txBox="1"/>
          <p:nvPr/>
        </p:nvSpPr>
        <p:spPr>
          <a:xfrm>
            <a:off x="721149" y="3954970"/>
            <a:ext cx="1128835" cy="369332"/>
          </a:xfrm>
          <a:prstGeom prst="rect">
            <a:avLst/>
          </a:prstGeom>
          <a:noFill/>
        </p:spPr>
        <p:txBody>
          <a:bodyPr wrap="none" rtlCol="0">
            <a:spAutoFit/>
          </a:bodyPr>
          <a:lstStyle/>
          <a:p>
            <a:r>
              <a:rPr lang="en-US" sz="1800" b="1" dirty="0" smtClean="0">
                <a:latin typeface="+mj-lt"/>
              </a:rPr>
              <a:t>Scheduler</a:t>
            </a:r>
          </a:p>
        </p:txBody>
      </p:sp>
      <p:sp>
        <p:nvSpPr>
          <p:cNvPr id="29" name="TextBox 28"/>
          <p:cNvSpPr txBox="1"/>
          <p:nvPr/>
        </p:nvSpPr>
        <p:spPr>
          <a:xfrm>
            <a:off x="6484046" y="3899384"/>
            <a:ext cx="1082348" cy="369332"/>
          </a:xfrm>
          <a:prstGeom prst="rect">
            <a:avLst/>
          </a:prstGeom>
          <a:noFill/>
        </p:spPr>
        <p:txBody>
          <a:bodyPr wrap="none" rtlCol="0">
            <a:spAutoFit/>
          </a:bodyPr>
          <a:lstStyle/>
          <a:p>
            <a:r>
              <a:rPr lang="en-US" sz="1800" b="1" dirty="0" smtClean="0">
                <a:latin typeface="+mj-lt"/>
              </a:rPr>
              <a:t>Database</a:t>
            </a:r>
          </a:p>
        </p:txBody>
      </p:sp>
      <p:grpSp>
        <p:nvGrpSpPr>
          <p:cNvPr id="23" name="Shape 1634"/>
          <p:cNvGrpSpPr/>
          <p:nvPr/>
        </p:nvGrpSpPr>
        <p:grpSpPr>
          <a:xfrm>
            <a:off x="594709" y="2760715"/>
            <a:ext cx="1167391" cy="1188032"/>
            <a:chOff x="2711675" y="2364825"/>
            <a:chExt cx="2695799" cy="2900699"/>
          </a:xfrm>
        </p:grpSpPr>
        <p:sp>
          <p:nvSpPr>
            <p:cNvPr id="26"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27"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30" name="TextBox 29"/>
          <p:cNvSpPr txBox="1"/>
          <p:nvPr/>
        </p:nvSpPr>
        <p:spPr>
          <a:xfrm>
            <a:off x="577950" y="3998049"/>
            <a:ext cx="1128835" cy="369332"/>
          </a:xfrm>
          <a:prstGeom prst="rect">
            <a:avLst/>
          </a:prstGeom>
          <a:noFill/>
        </p:spPr>
        <p:txBody>
          <a:bodyPr wrap="none" rtlCol="0">
            <a:spAutoFit/>
          </a:bodyPr>
          <a:lstStyle/>
          <a:p>
            <a:r>
              <a:rPr lang="en-US" sz="1800" b="1" dirty="0" smtClean="0">
                <a:solidFill>
                  <a:schemeClr val="bg1"/>
                </a:solidFill>
                <a:latin typeface="+mj-lt"/>
              </a:rPr>
              <a:t>Scheduler</a:t>
            </a:r>
          </a:p>
        </p:txBody>
      </p:sp>
      <p:pic>
        <p:nvPicPr>
          <p:cNvPr id="31" name="Picture 3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9707" y="1967946"/>
            <a:ext cx="1657675" cy="3061254"/>
          </a:xfrm>
          <a:prstGeom prst="rect">
            <a:avLst/>
          </a:prstGeom>
        </p:spPr>
      </p:pic>
      <p:grpSp>
        <p:nvGrpSpPr>
          <p:cNvPr id="32" name="Shape 1634"/>
          <p:cNvGrpSpPr/>
          <p:nvPr/>
        </p:nvGrpSpPr>
        <p:grpSpPr>
          <a:xfrm>
            <a:off x="539736" y="2619238"/>
            <a:ext cx="1167391" cy="1188032"/>
            <a:chOff x="2711675" y="2364825"/>
            <a:chExt cx="2695799" cy="2900699"/>
          </a:xfrm>
        </p:grpSpPr>
        <p:sp>
          <p:nvSpPr>
            <p:cNvPr id="36"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37"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38" name="TextBox 37"/>
          <p:cNvSpPr txBox="1"/>
          <p:nvPr/>
        </p:nvSpPr>
        <p:spPr>
          <a:xfrm>
            <a:off x="559013" y="4008005"/>
            <a:ext cx="1128835" cy="369332"/>
          </a:xfrm>
          <a:prstGeom prst="rect">
            <a:avLst/>
          </a:prstGeom>
          <a:noFill/>
        </p:spPr>
        <p:txBody>
          <a:bodyPr wrap="none" rtlCol="0">
            <a:spAutoFit/>
          </a:bodyPr>
          <a:lstStyle/>
          <a:p>
            <a:r>
              <a:rPr lang="en-US" sz="1800" b="1" dirty="0" smtClean="0">
                <a:solidFill>
                  <a:schemeClr val="tx1"/>
                </a:solidFill>
                <a:latin typeface="+mj-lt"/>
              </a:rPr>
              <a:t>Scheduler</a:t>
            </a:r>
          </a:p>
        </p:txBody>
      </p:sp>
    </p:spTree>
    <p:extLst>
      <p:ext uri="{BB962C8B-B14F-4D97-AF65-F5344CB8AC3E}">
        <p14:creationId xmlns:p14="http://schemas.microsoft.com/office/powerpoint/2010/main" val="2051470550"/>
      </p:ext>
    </p:extLst>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13</a:t>
            </a:fld>
            <a:endParaRPr lang="en"/>
          </a:p>
        </p:txBody>
      </p:sp>
      <p:sp>
        <p:nvSpPr>
          <p:cNvPr id="12" name="Slide Number Placeholder 1"/>
          <p:cNvSpPr txBox="1">
            <a:spLocks/>
          </p:cNvSpPr>
          <p:nvPr/>
        </p:nvSpPr>
        <p:spPr>
          <a:xfrm>
            <a:off x="6457950" y="6356351"/>
            <a:ext cx="2057400" cy="365125"/>
          </a:xfrm>
          <a:prstGeom prst="rect">
            <a:avLst/>
          </a:prstGeom>
        </p:spPr>
        <p:txBody>
          <a:bodyPr vert="horz" lIns="91425" tIns="91425" rIns="91425" bIns="91425" rtlCol="0" anchor="ctr" anchorCtr="0">
            <a:noAutofit/>
          </a:bodyPr>
          <a:lstStyle>
            <a:defPPr marR="0" algn="l" rtl="0">
              <a:lnSpc>
                <a:spcPct val="100000"/>
              </a:lnSpc>
              <a:spcBef>
                <a:spcPts val="0"/>
              </a:spcBef>
              <a:spcAft>
                <a:spcPts val="0"/>
              </a:spcAft>
            </a:defPPr>
            <a:lvl1pPr marR="0" algn="r" rtl="0">
              <a:lnSpc>
                <a:spcPct val="100000"/>
              </a:lnSpc>
              <a:spcBef>
                <a:spcPts val="0"/>
              </a:spcBef>
              <a:spcAft>
                <a:spcPts val="0"/>
              </a:spcAft>
              <a:buNone/>
              <a:defRPr sz="1200" b="0" i="0" u="none" strike="noStrike" cap="none" baseline="0">
                <a:solidFill>
                  <a:schemeClr val="tx1">
                    <a:tint val="75000"/>
                  </a:schemeClr>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fld id="{00000000-1234-1234-1234-123412341234}" type="slidenum">
              <a:rPr lang="en" smtClean="0">
                <a:solidFill>
                  <a:srgbClr val="FFFFFF"/>
                </a:solidFill>
              </a:rPr>
              <a:pPr/>
              <a:t>13</a:t>
            </a:fld>
            <a:endParaRPr lang="en">
              <a:solidFill>
                <a:srgbClr val="FFFFFF"/>
              </a:solidFill>
            </a:endParaRPr>
          </a:p>
        </p:txBody>
      </p:sp>
      <p:grpSp>
        <p:nvGrpSpPr>
          <p:cNvPr id="14" name="Shape 1634"/>
          <p:cNvGrpSpPr/>
          <p:nvPr/>
        </p:nvGrpSpPr>
        <p:grpSpPr>
          <a:xfrm>
            <a:off x="618218" y="2628753"/>
            <a:ext cx="1306448" cy="1281412"/>
            <a:chOff x="2711675" y="2364825"/>
            <a:chExt cx="2695799" cy="2900699"/>
          </a:xfrm>
        </p:grpSpPr>
        <p:sp>
          <p:nvSpPr>
            <p:cNvPr id="15"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16"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17" name="Shape 1682"/>
          <p:cNvSpPr/>
          <p:nvPr/>
        </p:nvSpPr>
        <p:spPr>
          <a:xfrm>
            <a:off x="3264146" y="2627276"/>
            <a:ext cx="1743300" cy="1274850"/>
          </a:xfrm>
          <a:prstGeom prst="roundRect">
            <a:avLst>
              <a:gd name="adj" fmla="val 16667"/>
            </a:avLst>
          </a:prstGeom>
          <a:solidFill>
            <a:schemeClr val="accent3">
              <a:lumMod val="60000"/>
              <a:lumOff val="4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68569" tIns="68569" rIns="68569" bIns="68569" anchor="ctr" anchorCtr="0">
            <a:noAutofit/>
          </a:bodyPr>
          <a:lstStyle/>
          <a:p>
            <a:pPr algn="ctr"/>
            <a:endParaRPr sz="1350" b="1" dirty="0">
              <a:latin typeface="Arial" panose="020B0604020202020204" pitchFamily="34" charset="0"/>
              <a:cs typeface="Arial" panose="020B0604020202020204" pitchFamily="34" charset="0"/>
            </a:endParaRPr>
          </a:p>
          <a:p>
            <a:pPr algn="ctr"/>
            <a:endParaRPr sz="1350" b="1" dirty="0">
              <a:latin typeface="Arial" panose="020B0604020202020204" pitchFamily="34" charset="0"/>
              <a:cs typeface="Arial" panose="020B0604020202020204" pitchFamily="34" charset="0"/>
            </a:endParaRPr>
          </a:p>
          <a:p>
            <a:pPr algn="ctr"/>
            <a:endParaRPr sz="1350" b="1" dirty="0">
              <a:latin typeface="Arial" panose="020B0604020202020204" pitchFamily="34" charset="0"/>
              <a:cs typeface="Arial" panose="020B0604020202020204" pitchFamily="34" charset="0"/>
            </a:endParaRPr>
          </a:p>
          <a:p>
            <a:pPr algn="ctr"/>
            <a:r>
              <a:rPr lang="en" sz="1350" b="1" dirty="0">
                <a:latin typeface="Arial" panose="020B0604020202020204" pitchFamily="34" charset="0"/>
                <a:cs typeface="Arial" panose="020B0604020202020204" pitchFamily="34" charset="0"/>
              </a:rPr>
              <a:t>Web Application</a:t>
            </a:r>
          </a:p>
          <a:p>
            <a:pPr algn="ctr"/>
            <a:r>
              <a:rPr lang="en" sz="1350" b="1" dirty="0">
                <a:latin typeface="Arial" panose="020B0604020202020204" pitchFamily="34" charset="0"/>
                <a:cs typeface="Arial" panose="020B0604020202020204" pitchFamily="34" charset="0"/>
              </a:rPr>
              <a:t>(Server side)</a:t>
            </a:r>
          </a:p>
        </p:txBody>
      </p:sp>
      <p:pic>
        <p:nvPicPr>
          <p:cNvPr id="18" name="Shape 1696"/>
          <p:cNvPicPr preferRelativeResize="0"/>
          <p:nvPr/>
        </p:nvPicPr>
        <p:blipFill>
          <a:blip r:embed="rId5">
            <a:alphaModFix/>
          </a:blip>
          <a:stretch>
            <a:fillRect/>
          </a:stretch>
        </p:blipFill>
        <p:spPr>
          <a:xfrm>
            <a:off x="3879315" y="2660459"/>
            <a:ext cx="599201" cy="716850"/>
          </a:xfrm>
          <a:prstGeom prst="rect">
            <a:avLst/>
          </a:prstGeom>
          <a:noFill/>
          <a:ln>
            <a:noFill/>
          </a:ln>
        </p:spPr>
      </p:pic>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46927" y="2619238"/>
            <a:ext cx="1282889" cy="1282889"/>
          </a:xfrm>
          <a:prstGeom prst="rect">
            <a:avLst/>
          </a:prstGeom>
        </p:spPr>
      </p:pic>
      <p:cxnSp>
        <p:nvCxnSpPr>
          <p:cNvPr id="22" name="Straight Arrow Connector 21"/>
          <p:cNvCxnSpPr>
            <a:cxnSpLocks/>
          </p:cNvCxnSpPr>
          <p:nvPr/>
        </p:nvCxnSpPr>
        <p:spPr>
          <a:xfrm flipH="1">
            <a:off x="4988684" y="3487759"/>
            <a:ext cx="1416959" cy="15992"/>
          </a:xfrm>
          <a:prstGeom prst="straightConnector1">
            <a:avLst/>
          </a:prstGeom>
          <a:ln w="889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nvGrpSpPr>
          <p:cNvPr id="33" name="Shape 688"/>
          <p:cNvGrpSpPr/>
          <p:nvPr/>
        </p:nvGrpSpPr>
        <p:grpSpPr>
          <a:xfrm>
            <a:off x="5052779" y="4762610"/>
            <a:ext cx="1471823" cy="1592092"/>
            <a:chOff x="4336150" y="2339323"/>
            <a:chExt cx="1814399" cy="1044951"/>
          </a:xfrm>
          <a:solidFill>
            <a:schemeClr val="bg2"/>
          </a:solidFill>
        </p:grpSpPr>
        <p:sp>
          <p:nvSpPr>
            <p:cNvPr id="34" name="Shape 689"/>
            <p:cNvSpPr/>
            <p:nvPr/>
          </p:nvSpPr>
          <p:spPr>
            <a:xfrm>
              <a:off x="4336150" y="2708975"/>
              <a:ext cx="1814399" cy="6752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t" anchorCtr="0">
              <a:noAutofit/>
            </a:bodyPr>
            <a:lstStyle/>
            <a:p>
              <a:pPr defTabSz="685800"/>
              <a:r>
                <a:rPr lang="en-US" sz="1500" kern="0" dirty="0">
                  <a:solidFill>
                    <a:schemeClr val="tx1"/>
                  </a:solidFill>
                  <a:latin typeface="Arial"/>
                  <a:cs typeface="Arial"/>
                  <a:sym typeface="Arial"/>
                  <a:rtl val="0"/>
                </a:rPr>
                <a:t>r</a:t>
              </a:r>
              <a:r>
                <a:rPr lang="en" sz="1500" kern="0" dirty="0">
                  <a:solidFill>
                    <a:schemeClr val="tx1"/>
                  </a:solidFill>
                  <a:latin typeface="Arial"/>
                  <a:cs typeface="Arial"/>
                  <a:sym typeface="Arial"/>
                  <a:rtl val="0"/>
                </a:rPr>
                <a:t>eceiverId</a:t>
              </a:r>
            </a:p>
            <a:p>
              <a:pPr defTabSz="685800"/>
              <a:r>
                <a:rPr lang="en-US" sz="1500" b="1" kern="0" dirty="0">
                  <a:solidFill>
                    <a:srgbClr val="FF0000"/>
                  </a:solidFill>
                  <a:latin typeface="Arial"/>
                  <a:cs typeface="Arial"/>
                  <a:sym typeface="Arial"/>
                  <a:rtl val="0"/>
                </a:rPr>
                <a:t>t</a:t>
              </a:r>
              <a:r>
                <a:rPr lang="en" sz="1500" b="1" kern="0" dirty="0">
                  <a:solidFill>
                    <a:srgbClr val="FF0000"/>
                  </a:solidFill>
                  <a:latin typeface="Arial"/>
                  <a:cs typeface="Arial"/>
                  <a:sym typeface="Arial"/>
                  <a:rtl val="0"/>
                </a:rPr>
                <a:t>ype</a:t>
              </a:r>
            </a:p>
            <a:p>
              <a:pPr defTabSz="685800"/>
              <a:r>
                <a:rPr lang="en-US" sz="1500" kern="0" dirty="0">
                  <a:solidFill>
                    <a:schemeClr val="tx1"/>
                  </a:solidFill>
                  <a:latin typeface="Arial"/>
                  <a:cs typeface="Arial"/>
                  <a:sym typeface="Arial"/>
                  <a:rtl val="0"/>
                </a:rPr>
                <a:t>s</a:t>
              </a:r>
              <a:r>
                <a:rPr lang="en" sz="1500" kern="0" dirty="0">
                  <a:solidFill>
                    <a:schemeClr val="tx1"/>
                  </a:solidFill>
                  <a:latin typeface="Arial"/>
                  <a:cs typeface="Arial"/>
                  <a:sym typeface="Arial"/>
                  <a:rtl val="0"/>
                </a:rPr>
                <a:t>tatus</a:t>
              </a:r>
            </a:p>
            <a:p>
              <a:pPr defTabSz="685800"/>
              <a:r>
                <a:rPr lang="en" sz="1500" kern="0" dirty="0">
                  <a:solidFill>
                    <a:srgbClr val="000000"/>
                  </a:solidFill>
                  <a:latin typeface="Arial"/>
                  <a:cs typeface="Arial"/>
                  <a:sym typeface="Arial"/>
                  <a:rtl val="0"/>
                </a:rPr>
                <a:t>…</a:t>
              </a:r>
            </a:p>
          </p:txBody>
        </p:sp>
        <p:sp>
          <p:nvSpPr>
            <p:cNvPr id="35" name="Shape 690"/>
            <p:cNvSpPr/>
            <p:nvPr/>
          </p:nvSpPr>
          <p:spPr>
            <a:xfrm>
              <a:off x="4336150" y="2339323"/>
              <a:ext cx="1814399" cy="3629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ctr" anchorCtr="0">
              <a:noAutofit/>
            </a:bodyPr>
            <a:lstStyle/>
            <a:p>
              <a:pPr defTabSz="685800"/>
              <a:r>
                <a:rPr lang="en" b="1" kern="0" dirty="0">
                  <a:solidFill>
                    <a:srgbClr val="000000"/>
                  </a:solidFill>
                  <a:latin typeface="Arial"/>
                  <a:cs typeface="Arial"/>
                  <a:sym typeface="Arial"/>
                  <a:rtl val="0"/>
                </a:rPr>
                <a:t>Notify</a:t>
              </a:r>
              <a:endParaRPr lang="en" sz="1050" b="1" kern="0" dirty="0">
                <a:solidFill>
                  <a:srgbClr val="000000"/>
                </a:solidFill>
                <a:latin typeface="Arial"/>
                <a:cs typeface="Arial"/>
                <a:sym typeface="Arial"/>
                <a:rtl val="0"/>
              </a:endParaRPr>
            </a:p>
          </p:txBody>
        </p:sp>
      </p:grpSp>
      <p:cxnSp>
        <p:nvCxnSpPr>
          <p:cNvPr id="28" name="Straight Connector 27"/>
          <p:cNvCxnSpPr/>
          <p:nvPr/>
        </p:nvCxnSpPr>
        <p:spPr>
          <a:xfrm>
            <a:off x="5698359" y="3503751"/>
            <a:ext cx="0" cy="1234167"/>
          </a:xfrm>
          <a:prstGeom prst="line">
            <a:avLst/>
          </a:prstGeom>
        </p:spPr>
        <p:style>
          <a:lnRef idx="1">
            <a:schemeClr val="accent6"/>
          </a:lnRef>
          <a:fillRef idx="0">
            <a:schemeClr val="accent6"/>
          </a:fillRef>
          <a:effectRef idx="0">
            <a:schemeClr val="accent6"/>
          </a:effectRef>
          <a:fontRef idx="minor">
            <a:schemeClr val="tx1"/>
          </a:fontRef>
        </p:style>
      </p:cxnSp>
      <p:sp>
        <p:nvSpPr>
          <p:cNvPr id="25" name="Shape 1967"/>
          <p:cNvSpPr txBox="1">
            <a:spLocks/>
          </p:cNvSpPr>
          <p:nvPr/>
        </p:nvSpPr>
        <p:spPr>
          <a:xfrm>
            <a:off x="1924666" y="1"/>
            <a:ext cx="7180824" cy="12192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cs typeface="Arial"/>
                <a:sym typeface="Arial"/>
                <a:rtl val="0"/>
              </a:rPr>
              <a:t>Check Notification Of Patient</a:t>
            </a:r>
            <a:endParaRPr lang="en-US" b="1" kern="0" dirty="0">
              <a:solidFill>
                <a:srgbClr val="00B050"/>
              </a:solidFill>
              <a:cs typeface="Arial"/>
              <a:sym typeface="Arial"/>
              <a:rtl val="0"/>
            </a:endParaRPr>
          </a:p>
        </p:txBody>
      </p:sp>
      <p:sp>
        <p:nvSpPr>
          <p:cNvPr id="24" name="TextBox 23"/>
          <p:cNvSpPr txBox="1"/>
          <p:nvPr/>
        </p:nvSpPr>
        <p:spPr>
          <a:xfrm>
            <a:off x="721149" y="3954970"/>
            <a:ext cx="1128835" cy="369332"/>
          </a:xfrm>
          <a:prstGeom prst="rect">
            <a:avLst/>
          </a:prstGeom>
          <a:noFill/>
        </p:spPr>
        <p:txBody>
          <a:bodyPr wrap="none" rtlCol="0">
            <a:spAutoFit/>
          </a:bodyPr>
          <a:lstStyle/>
          <a:p>
            <a:r>
              <a:rPr lang="en-US" sz="1800" b="1" dirty="0" smtClean="0">
                <a:latin typeface="+mj-lt"/>
              </a:rPr>
              <a:t>Scheduler</a:t>
            </a:r>
          </a:p>
        </p:txBody>
      </p:sp>
      <p:sp>
        <p:nvSpPr>
          <p:cNvPr id="29" name="TextBox 28"/>
          <p:cNvSpPr txBox="1"/>
          <p:nvPr/>
        </p:nvSpPr>
        <p:spPr>
          <a:xfrm>
            <a:off x="6484046" y="3899384"/>
            <a:ext cx="1082348" cy="369332"/>
          </a:xfrm>
          <a:prstGeom prst="rect">
            <a:avLst/>
          </a:prstGeom>
          <a:noFill/>
        </p:spPr>
        <p:txBody>
          <a:bodyPr wrap="none" rtlCol="0">
            <a:spAutoFit/>
          </a:bodyPr>
          <a:lstStyle/>
          <a:p>
            <a:r>
              <a:rPr lang="en-US" sz="1800" b="1" dirty="0" smtClean="0">
                <a:latin typeface="+mj-lt"/>
              </a:rPr>
              <a:t>Database</a:t>
            </a:r>
          </a:p>
        </p:txBody>
      </p:sp>
      <p:grpSp>
        <p:nvGrpSpPr>
          <p:cNvPr id="23" name="Shape 1634"/>
          <p:cNvGrpSpPr/>
          <p:nvPr/>
        </p:nvGrpSpPr>
        <p:grpSpPr>
          <a:xfrm>
            <a:off x="594709" y="2760715"/>
            <a:ext cx="1167391" cy="1188032"/>
            <a:chOff x="2711675" y="2364825"/>
            <a:chExt cx="2695799" cy="2900699"/>
          </a:xfrm>
        </p:grpSpPr>
        <p:sp>
          <p:nvSpPr>
            <p:cNvPr id="26"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27"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30" name="TextBox 29"/>
          <p:cNvSpPr txBox="1"/>
          <p:nvPr/>
        </p:nvSpPr>
        <p:spPr>
          <a:xfrm>
            <a:off x="577950" y="3998049"/>
            <a:ext cx="1128835" cy="369332"/>
          </a:xfrm>
          <a:prstGeom prst="rect">
            <a:avLst/>
          </a:prstGeom>
          <a:noFill/>
        </p:spPr>
        <p:txBody>
          <a:bodyPr wrap="none" rtlCol="0">
            <a:spAutoFit/>
          </a:bodyPr>
          <a:lstStyle/>
          <a:p>
            <a:r>
              <a:rPr lang="en-US" sz="1800" b="1" dirty="0" smtClean="0">
                <a:solidFill>
                  <a:schemeClr val="bg1"/>
                </a:solidFill>
                <a:latin typeface="+mj-lt"/>
              </a:rPr>
              <a:t>Scheduler</a:t>
            </a:r>
          </a:p>
        </p:txBody>
      </p:sp>
      <p:pic>
        <p:nvPicPr>
          <p:cNvPr id="31" name="Picture 3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9707" y="1967946"/>
            <a:ext cx="1657675" cy="3061254"/>
          </a:xfrm>
          <a:prstGeom prst="rect">
            <a:avLst/>
          </a:prstGeom>
        </p:spPr>
      </p:pic>
      <p:grpSp>
        <p:nvGrpSpPr>
          <p:cNvPr id="32" name="Shape 1634"/>
          <p:cNvGrpSpPr/>
          <p:nvPr/>
        </p:nvGrpSpPr>
        <p:grpSpPr>
          <a:xfrm>
            <a:off x="539736" y="2619238"/>
            <a:ext cx="1167391" cy="1188032"/>
            <a:chOff x="2711675" y="2364825"/>
            <a:chExt cx="2695799" cy="2900699"/>
          </a:xfrm>
        </p:grpSpPr>
        <p:sp>
          <p:nvSpPr>
            <p:cNvPr id="36"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37"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38" name="TextBox 37"/>
          <p:cNvSpPr txBox="1"/>
          <p:nvPr/>
        </p:nvSpPr>
        <p:spPr>
          <a:xfrm>
            <a:off x="559013" y="4008005"/>
            <a:ext cx="1128835" cy="369332"/>
          </a:xfrm>
          <a:prstGeom prst="rect">
            <a:avLst/>
          </a:prstGeom>
          <a:noFill/>
        </p:spPr>
        <p:txBody>
          <a:bodyPr wrap="none" rtlCol="0">
            <a:spAutoFit/>
          </a:bodyPr>
          <a:lstStyle/>
          <a:p>
            <a:r>
              <a:rPr lang="en-US" sz="1800" b="1" dirty="0" smtClean="0">
                <a:solidFill>
                  <a:schemeClr val="tx1"/>
                </a:solidFill>
                <a:latin typeface="+mj-lt"/>
              </a:rPr>
              <a:t>Scheduler</a:t>
            </a:r>
          </a:p>
        </p:txBody>
      </p:sp>
    </p:spTree>
    <p:extLst>
      <p:ext uri="{BB962C8B-B14F-4D97-AF65-F5344CB8AC3E}">
        <p14:creationId xmlns:p14="http://schemas.microsoft.com/office/powerpoint/2010/main" val="1849713071"/>
      </p:ext>
    </p:extLst>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14</a:t>
            </a:fld>
            <a:endParaRPr lang="en"/>
          </a:p>
        </p:txBody>
      </p:sp>
      <p:sp>
        <p:nvSpPr>
          <p:cNvPr id="12" name="Slide Number Placeholder 1"/>
          <p:cNvSpPr txBox="1">
            <a:spLocks/>
          </p:cNvSpPr>
          <p:nvPr/>
        </p:nvSpPr>
        <p:spPr>
          <a:xfrm>
            <a:off x="6457950" y="6356351"/>
            <a:ext cx="2057400" cy="365125"/>
          </a:xfrm>
          <a:prstGeom prst="rect">
            <a:avLst/>
          </a:prstGeom>
        </p:spPr>
        <p:txBody>
          <a:bodyPr vert="horz" lIns="91425" tIns="91425" rIns="91425" bIns="91425" rtlCol="0" anchor="ctr" anchorCtr="0">
            <a:noAutofit/>
          </a:bodyPr>
          <a:lstStyle>
            <a:defPPr marR="0" algn="l" rtl="0">
              <a:lnSpc>
                <a:spcPct val="100000"/>
              </a:lnSpc>
              <a:spcBef>
                <a:spcPts val="0"/>
              </a:spcBef>
              <a:spcAft>
                <a:spcPts val="0"/>
              </a:spcAft>
            </a:defPPr>
            <a:lvl1pPr marR="0" algn="r" rtl="0">
              <a:lnSpc>
                <a:spcPct val="100000"/>
              </a:lnSpc>
              <a:spcBef>
                <a:spcPts val="0"/>
              </a:spcBef>
              <a:spcAft>
                <a:spcPts val="0"/>
              </a:spcAft>
              <a:buNone/>
              <a:defRPr sz="1200" b="0" i="0" u="none" strike="noStrike" cap="none" baseline="0">
                <a:solidFill>
                  <a:schemeClr val="tx1">
                    <a:tint val="75000"/>
                  </a:schemeClr>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fld id="{00000000-1234-1234-1234-123412341234}" type="slidenum">
              <a:rPr lang="en" smtClean="0">
                <a:solidFill>
                  <a:srgbClr val="FFFFFF"/>
                </a:solidFill>
              </a:rPr>
              <a:pPr/>
              <a:t>14</a:t>
            </a:fld>
            <a:endParaRPr lang="en">
              <a:solidFill>
                <a:srgbClr val="FFFFFF"/>
              </a:solidFill>
            </a:endParaRPr>
          </a:p>
        </p:txBody>
      </p:sp>
      <p:grpSp>
        <p:nvGrpSpPr>
          <p:cNvPr id="14" name="Shape 1634"/>
          <p:cNvGrpSpPr/>
          <p:nvPr/>
        </p:nvGrpSpPr>
        <p:grpSpPr>
          <a:xfrm>
            <a:off x="618218" y="2628753"/>
            <a:ext cx="1306448" cy="1281412"/>
            <a:chOff x="2711675" y="2364825"/>
            <a:chExt cx="2695799" cy="2900699"/>
          </a:xfrm>
        </p:grpSpPr>
        <p:sp>
          <p:nvSpPr>
            <p:cNvPr id="15"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16"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17" name="Shape 1682"/>
          <p:cNvSpPr/>
          <p:nvPr/>
        </p:nvSpPr>
        <p:spPr>
          <a:xfrm>
            <a:off x="3264146" y="2627276"/>
            <a:ext cx="1743300" cy="1274850"/>
          </a:xfrm>
          <a:prstGeom prst="roundRect">
            <a:avLst>
              <a:gd name="adj" fmla="val 16667"/>
            </a:avLst>
          </a:prstGeom>
          <a:solidFill>
            <a:schemeClr val="accent3">
              <a:lumMod val="60000"/>
              <a:lumOff val="4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68569" tIns="68569" rIns="68569" bIns="68569" anchor="ctr" anchorCtr="0">
            <a:noAutofit/>
          </a:bodyPr>
          <a:lstStyle/>
          <a:p>
            <a:pPr algn="ctr"/>
            <a:endParaRPr sz="1350" b="1" dirty="0">
              <a:latin typeface="Arial" panose="020B0604020202020204" pitchFamily="34" charset="0"/>
              <a:cs typeface="Arial" panose="020B0604020202020204" pitchFamily="34" charset="0"/>
            </a:endParaRPr>
          </a:p>
          <a:p>
            <a:pPr algn="ctr"/>
            <a:endParaRPr sz="1350" b="1" dirty="0">
              <a:latin typeface="Arial" panose="020B0604020202020204" pitchFamily="34" charset="0"/>
              <a:cs typeface="Arial" panose="020B0604020202020204" pitchFamily="34" charset="0"/>
            </a:endParaRPr>
          </a:p>
          <a:p>
            <a:pPr algn="ctr"/>
            <a:endParaRPr sz="1350" b="1" dirty="0">
              <a:latin typeface="Arial" panose="020B0604020202020204" pitchFamily="34" charset="0"/>
              <a:cs typeface="Arial" panose="020B0604020202020204" pitchFamily="34" charset="0"/>
            </a:endParaRPr>
          </a:p>
          <a:p>
            <a:pPr algn="ctr"/>
            <a:r>
              <a:rPr lang="en" sz="1350" b="1" dirty="0">
                <a:latin typeface="Arial" panose="020B0604020202020204" pitchFamily="34" charset="0"/>
                <a:cs typeface="Arial" panose="020B0604020202020204" pitchFamily="34" charset="0"/>
              </a:rPr>
              <a:t>Web Application</a:t>
            </a:r>
          </a:p>
          <a:p>
            <a:pPr algn="ctr"/>
            <a:r>
              <a:rPr lang="en" sz="1350" b="1" dirty="0">
                <a:latin typeface="Arial" panose="020B0604020202020204" pitchFamily="34" charset="0"/>
                <a:cs typeface="Arial" panose="020B0604020202020204" pitchFamily="34" charset="0"/>
              </a:rPr>
              <a:t>(Server side)</a:t>
            </a:r>
          </a:p>
        </p:txBody>
      </p:sp>
      <p:pic>
        <p:nvPicPr>
          <p:cNvPr id="18" name="Shape 1696"/>
          <p:cNvPicPr preferRelativeResize="0"/>
          <p:nvPr/>
        </p:nvPicPr>
        <p:blipFill>
          <a:blip r:embed="rId5">
            <a:alphaModFix/>
          </a:blip>
          <a:stretch>
            <a:fillRect/>
          </a:stretch>
        </p:blipFill>
        <p:spPr>
          <a:xfrm>
            <a:off x="3879315" y="2660459"/>
            <a:ext cx="599201" cy="716850"/>
          </a:xfrm>
          <a:prstGeom prst="rect">
            <a:avLst/>
          </a:prstGeom>
          <a:noFill/>
          <a:ln>
            <a:noFill/>
          </a:ln>
        </p:spPr>
      </p:pic>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46927" y="2619238"/>
            <a:ext cx="1282889" cy="1282889"/>
          </a:xfrm>
          <a:prstGeom prst="rect">
            <a:avLst/>
          </a:prstGeom>
        </p:spPr>
      </p:pic>
      <p:cxnSp>
        <p:nvCxnSpPr>
          <p:cNvPr id="22" name="Straight Arrow Connector 21"/>
          <p:cNvCxnSpPr>
            <a:cxnSpLocks/>
          </p:cNvCxnSpPr>
          <p:nvPr/>
        </p:nvCxnSpPr>
        <p:spPr>
          <a:xfrm flipH="1">
            <a:off x="4988684" y="3487759"/>
            <a:ext cx="1416959" cy="15992"/>
          </a:xfrm>
          <a:prstGeom prst="straightConnector1">
            <a:avLst/>
          </a:prstGeom>
          <a:ln w="889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nvGrpSpPr>
          <p:cNvPr id="33" name="Shape 688"/>
          <p:cNvGrpSpPr/>
          <p:nvPr/>
        </p:nvGrpSpPr>
        <p:grpSpPr>
          <a:xfrm>
            <a:off x="5052779" y="4762610"/>
            <a:ext cx="1471823" cy="1592092"/>
            <a:chOff x="4336150" y="2339323"/>
            <a:chExt cx="1814399" cy="1044951"/>
          </a:xfrm>
          <a:solidFill>
            <a:schemeClr val="bg2"/>
          </a:solidFill>
        </p:grpSpPr>
        <p:sp>
          <p:nvSpPr>
            <p:cNvPr id="34" name="Shape 689"/>
            <p:cNvSpPr/>
            <p:nvPr/>
          </p:nvSpPr>
          <p:spPr>
            <a:xfrm>
              <a:off x="4336150" y="2708975"/>
              <a:ext cx="1814399" cy="6752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t" anchorCtr="0">
              <a:noAutofit/>
            </a:bodyPr>
            <a:lstStyle/>
            <a:p>
              <a:pPr defTabSz="685800"/>
              <a:r>
                <a:rPr lang="en-US" sz="1500" kern="0" dirty="0">
                  <a:solidFill>
                    <a:schemeClr val="tx1"/>
                  </a:solidFill>
                  <a:latin typeface="Arial"/>
                  <a:cs typeface="Arial"/>
                  <a:sym typeface="Arial"/>
                  <a:rtl val="0"/>
                </a:rPr>
                <a:t>r</a:t>
              </a:r>
              <a:r>
                <a:rPr lang="en" sz="1500" kern="0" dirty="0">
                  <a:solidFill>
                    <a:schemeClr val="tx1"/>
                  </a:solidFill>
                  <a:latin typeface="Arial"/>
                  <a:cs typeface="Arial"/>
                  <a:sym typeface="Arial"/>
                  <a:rtl val="0"/>
                </a:rPr>
                <a:t>eceiverId</a:t>
              </a:r>
            </a:p>
            <a:p>
              <a:pPr defTabSz="685800"/>
              <a:r>
                <a:rPr lang="en-US" sz="1500" kern="0" dirty="0">
                  <a:solidFill>
                    <a:srgbClr val="000000"/>
                  </a:solidFill>
                  <a:latin typeface="Arial"/>
                  <a:cs typeface="Arial"/>
                  <a:sym typeface="Arial"/>
                  <a:rtl val="0"/>
                </a:rPr>
                <a:t>t</a:t>
              </a:r>
              <a:r>
                <a:rPr lang="en" sz="1500" kern="0" dirty="0">
                  <a:solidFill>
                    <a:srgbClr val="000000"/>
                  </a:solidFill>
                  <a:latin typeface="Arial"/>
                  <a:cs typeface="Arial"/>
                  <a:sym typeface="Arial"/>
                  <a:rtl val="0"/>
                </a:rPr>
                <a:t>ype</a:t>
              </a:r>
            </a:p>
            <a:p>
              <a:pPr defTabSz="685800"/>
              <a:r>
                <a:rPr lang="en-US" sz="1500" b="1" kern="0" dirty="0">
                  <a:solidFill>
                    <a:srgbClr val="FF0000"/>
                  </a:solidFill>
                  <a:latin typeface="Arial"/>
                  <a:cs typeface="Arial"/>
                  <a:sym typeface="Arial"/>
                  <a:rtl val="0"/>
                </a:rPr>
                <a:t>s</a:t>
              </a:r>
              <a:r>
                <a:rPr lang="en" sz="1500" b="1" kern="0" dirty="0">
                  <a:solidFill>
                    <a:srgbClr val="FF0000"/>
                  </a:solidFill>
                  <a:latin typeface="Arial"/>
                  <a:cs typeface="Arial"/>
                  <a:sym typeface="Arial"/>
                  <a:rtl val="0"/>
                </a:rPr>
                <a:t>tatus</a:t>
              </a:r>
            </a:p>
            <a:p>
              <a:pPr defTabSz="685800"/>
              <a:r>
                <a:rPr lang="en" sz="1500" kern="0" dirty="0">
                  <a:solidFill>
                    <a:srgbClr val="000000"/>
                  </a:solidFill>
                  <a:latin typeface="Arial"/>
                  <a:cs typeface="Arial"/>
                  <a:sym typeface="Arial"/>
                  <a:rtl val="0"/>
                </a:rPr>
                <a:t>…</a:t>
              </a:r>
            </a:p>
          </p:txBody>
        </p:sp>
        <p:sp>
          <p:nvSpPr>
            <p:cNvPr id="35" name="Shape 690"/>
            <p:cNvSpPr/>
            <p:nvPr/>
          </p:nvSpPr>
          <p:spPr>
            <a:xfrm>
              <a:off x="4336150" y="2339323"/>
              <a:ext cx="1814399" cy="3629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ctr" anchorCtr="0">
              <a:noAutofit/>
            </a:bodyPr>
            <a:lstStyle/>
            <a:p>
              <a:pPr defTabSz="685800"/>
              <a:r>
                <a:rPr lang="en" b="1" kern="0" dirty="0">
                  <a:solidFill>
                    <a:srgbClr val="000000"/>
                  </a:solidFill>
                  <a:latin typeface="Arial"/>
                  <a:cs typeface="Arial"/>
                  <a:sym typeface="Arial"/>
                  <a:rtl val="0"/>
                </a:rPr>
                <a:t>Notify</a:t>
              </a:r>
              <a:endParaRPr lang="en" sz="1050" b="1" kern="0" dirty="0">
                <a:solidFill>
                  <a:srgbClr val="000000"/>
                </a:solidFill>
                <a:latin typeface="Arial"/>
                <a:cs typeface="Arial"/>
                <a:sym typeface="Arial"/>
                <a:rtl val="0"/>
              </a:endParaRPr>
            </a:p>
          </p:txBody>
        </p:sp>
      </p:grpSp>
      <p:cxnSp>
        <p:nvCxnSpPr>
          <p:cNvPr id="28" name="Straight Connector 27"/>
          <p:cNvCxnSpPr/>
          <p:nvPr/>
        </p:nvCxnSpPr>
        <p:spPr>
          <a:xfrm>
            <a:off x="5698359" y="3503751"/>
            <a:ext cx="0" cy="1234167"/>
          </a:xfrm>
          <a:prstGeom prst="line">
            <a:avLst/>
          </a:prstGeom>
        </p:spPr>
        <p:style>
          <a:lnRef idx="1">
            <a:schemeClr val="accent6"/>
          </a:lnRef>
          <a:fillRef idx="0">
            <a:schemeClr val="accent6"/>
          </a:fillRef>
          <a:effectRef idx="0">
            <a:schemeClr val="accent6"/>
          </a:effectRef>
          <a:fontRef idx="minor">
            <a:schemeClr val="tx1"/>
          </a:fontRef>
        </p:style>
      </p:cxnSp>
      <p:sp>
        <p:nvSpPr>
          <p:cNvPr id="25" name="Shape 1967"/>
          <p:cNvSpPr txBox="1">
            <a:spLocks/>
          </p:cNvSpPr>
          <p:nvPr/>
        </p:nvSpPr>
        <p:spPr>
          <a:xfrm>
            <a:off x="1924666" y="1"/>
            <a:ext cx="7180824" cy="12192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cs typeface="Arial"/>
                <a:sym typeface="Arial"/>
                <a:rtl val="0"/>
              </a:rPr>
              <a:t>Check Notification Of Patient</a:t>
            </a:r>
            <a:endParaRPr lang="en-US" b="1" kern="0" dirty="0">
              <a:solidFill>
                <a:srgbClr val="00B050"/>
              </a:solidFill>
              <a:cs typeface="Arial"/>
              <a:sym typeface="Arial"/>
              <a:rtl val="0"/>
            </a:endParaRPr>
          </a:p>
        </p:txBody>
      </p:sp>
      <p:sp>
        <p:nvSpPr>
          <p:cNvPr id="24" name="TextBox 23"/>
          <p:cNvSpPr txBox="1"/>
          <p:nvPr/>
        </p:nvSpPr>
        <p:spPr>
          <a:xfrm>
            <a:off x="721149" y="3954970"/>
            <a:ext cx="1128835" cy="369332"/>
          </a:xfrm>
          <a:prstGeom prst="rect">
            <a:avLst/>
          </a:prstGeom>
          <a:noFill/>
        </p:spPr>
        <p:txBody>
          <a:bodyPr wrap="none" rtlCol="0">
            <a:spAutoFit/>
          </a:bodyPr>
          <a:lstStyle/>
          <a:p>
            <a:r>
              <a:rPr lang="en-US" sz="1800" b="1" dirty="0" smtClean="0">
                <a:latin typeface="+mj-lt"/>
              </a:rPr>
              <a:t>Scheduler</a:t>
            </a:r>
          </a:p>
        </p:txBody>
      </p:sp>
      <p:sp>
        <p:nvSpPr>
          <p:cNvPr id="29" name="TextBox 28"/>
          <p:cNvSpPr txBox="1"/>
          <p:nvPr/>
        </p:nvSpPr>
        <p:spPr>
          <a:xfrm>
            <a:off x="6484046" y="3899384"/>
            <a:ext cx="1082348" cy="369332"/>
          </a:xfrm>
          <a:prstGeom prst="rect">
            <a:avLst/>
          </a:prstGeom>
          <a:noFill/>
        </p:spPr>
        <p:txBody>
          <a:bodyPr wrap="none" rtlCol="0">
            <a:spAutoFit/>
          </a:bodyPr>
          <a:lstStyle/>
          <a:p>
            <a:r>
              <a:rPr lang="en-US" sz="1800" b="1" dirty="0" smtClean="0">
                <a:latin typeface="+mj-lt"/>
              </a:rPr>
              <a:t>Database</a:t>
            </a:r>
          </a:p>
        </p:txBody>
      </p:sp>
      <p:grpSp>
        <p:nvGrpSpPr>
          <p:cNvPr id="23" name="Shape 1634"/>
          <p:cNvGrpSpPr/>
          <p:nvPr/>
        </p:nvGrpSpPr>
        <p:grpSpPr>
          <a:xfrm>
            <a:off x="594709" y="2760715"/>
            <a:ext cx="1167391" cy="1188032"/>
            <a:chOff x="2711675" y="2364825"/>
            <a:chExt cx="2695799" cy="2900699"/>
          </a:xfrm>
        </p:grpSpPr>
        <p:sp>
          <p:nvSpPr>
            <p:cNvPr id="26"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27"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30" name="TextBox 29"/>
          <p:cNvSpPr txBox="1"/>
          <p:nvPr/>
        </p:nvSpPr>
        <p:spPr>
          <a:xfrm>
            <a:off x="577950" y="3998049"/>
            <a:ext cx="1128835" cy="369332"/>
          </a:xfrm>
          <a:prstGeom prst="rect">
            <a:avLst/>
          </a:prstGeom>
          <a:noFill/>
        </p:spPr>
        <p:txBody>
          <a:bodyPr wrap="none" rtlCol="0">
            <a:spAutoFit/>
          </a:bodyPr>
          <a:lstStyle/>
          <a:p>
            <a:r>
              <a:rPr lang="en-US" sz="1800" b="1" dirty="0" smtClean="0">
                <a:solidFill>
                  <a:schemeClr val="bg1"/>
                </a:solidFill>
                <a:latin typeface="+mj-lt"/>
              </a:rPr>
              <a:t>Scheduler</a:t>
            </a:r>
          </a:p>
        </p:txBody>
      </p:sp>
      <p:pic>
        <p:nvPicPr>
          <p:cNvPr id="31" name="Picture 3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9707" y="1967946"/>
            <a:ext cx="1657675" cy="3061254"/>
          </a:xfrm>
          <a:prstGeom prst="rect">
            <a:avLst/>
          </a:prstGeom>
        </p:spPr>
      </p:pic>
      <p:grpSp>
        <p:nvGrpSpPr>
          <p:cNvPr id="32" name="Shape 1634"/>
          <p:cNvGrpSpPr/>
          <p:nvPr/>
        </p:nvGrpSpPr>
        <p:grpSpPr>
          <a:xfrm>
            <a:off x="539736" y="2619238"/>
            <a:ext cx="1167391" cy="1188032"/>
            <a:chOff x="2711675" y="2364825"/>
            <a:chExt cx="2695799" cy="2900699"/>
          </a:xfrm>
        </p:grpSpPr>
        <p:sp>
          <p:nvSpPr>
            <p:cNvPr id="36"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37"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38" name="TextBox 37"/>
          <p:cNvSpPr txBox="1"/>
          <p:nvPr/>
        </p:nvSpPr>
        <p:spPr>
          <a:xfrm>
            <a:off x="559013" y="4008005"/>
            <a:ext cx="1128835" cy="369332"/>
          </a:xfrm>
          <a:prstGeom prst="rect">
            <a:avLst/>
          </a:prstGeom>
          <a:noFill/>
        </p:spPr>
        <p:txBody>
          <a:bodyPr wrap="none" rtlCol="0">
            <a:spAutoFit/>
          </a:bodyPr>
          <a:lstStyle/>
          <a:p>
            <a:r>
              <a:rPr lang="en-US" sz="1800" b="1" dirty="0" smtClean="0">
                <a:solidFill>
                  <a:schemeClr val="tx1"/>
                </a:solidFill>
                <a:latin typeface="+mj-lt"/>
              </a:rPr>
              <a:t>Scheduler</a:t>
            </a:r>
          </a:p>
        </p:txBody>
      </p:sp>
    </p:spTree>
    <p:extLst>
      <p:ext uri="{BB962C8B-B14F-4D97-AF65-F5344CB8AC3E}">
        <p14:creationId xmlns:p14="http://schemas.microsoft.com/office/powerpoint/2010/main" val="2218431170"/>
      </p:ext>
    </p:extLst>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15</a:t>
            </a:fld>
            <a:endParaRPr lang="en"/>
          </a:p>
        </p:txBody>
      </p:sp>
      <p:sp>
        <p:nvSpPr>
          <p:cNvPr id="12" name="Slide Number Placeholder 1"/>
          <p:cNvSpPr txBox="1">
            <a:spLocks/>
          </p:cNvSpPr>
          <p:nvPr/>
        </p:nvSpPr>
        <p:spPr>
          <a:xfrm>
            <a:off x="6457950" y="6356351"/>
            <a:ext cx="2057400" cy="365125"/>
          </a:xfrm>
          <a:prstGeom prst="rect">
            <a:avLst/>
          </a:prstGeom>
        </p:spPr>
        <p:txBody>
          <a:bodyPr vert="horz" lIns="91425" tIns="91425" rIns="91425" bIns="91425" rtlCol="0" anchor="ctr" anchorCtr="0">
            <a:noAutofit/>
          </a:bodyPr>
          <a:lstStyle>
            <a:defPPr marR="0" algn="l" rtl="0">
              <a:lnSpc>
                <a:spcPct val="100000"/>
              </a:lnSpc>
              <a:spcBef>
                <a:spcPts val="0"/>
              </a:spcBef>
              <a:spcAft>
                <a:spcPts val="0"/>
              </a:spcAft>
            </a:defPPr>
            <a:lvl1pPr marR="0" algn="r" rtl="0">
              <a:lnSpc>
                <a:spcPct val="100000"/>
              </a:lnSpc>
              <a:spcBef>
                <a:spcPts val="0"/>
              </a:spcBef>
              <a:spcAft>
                <a:spcPts val="0"/>
              </a:spcAft>
              <a:buNone/>
              <a:defRPr sz="1200" b="0" i="0" u="none" strike="noStrike" cap="none" baseline="0">
                <a:solidFill>
                  <a:schemeClr val="tx1">
                    <a:tint val="75000"/>
                  </a:schemeClr>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fld id="{00000000-1234-1234-1234-123412341234}" type="slidenum">
              <a:rPr lang="en" smtClean="0">
                <a:solidFill>
                  <a:srgbClr val="FFFFFF"/>
                </a:solidFill>
              </a:rPr>
              <a:pPr/>
              <a:t>15</a:t>
            </a:fld>
            <a:endParaRPr lang="en">
              <a:solidFill>
                <a:srgbClr val="FFFFFF"/>
              </a:solidFill>
            </a:endParaRPr>
          </a:p>
        </p:txBody>
      </p:sp>
      <p:sp>
        <p:nvSpPr>
          <p:cNvPr id="17" name="Shape 1682"/>
          <p:cNvSpPr/>
          <p:nvPr/>
        </p:nvSpPr>
        <p:spPr>
          <a:xfrm>
            <a:off x="3264146" y="2627276"/>
            <a:ext cx="1743300" cy="1274850"/>
          </a:xfrm>
          <a:prstGeom prst="roundRect">
            <a:avLst>
              <a:gd name="adj" fmla="val 16667"/>
            </a:avLst>
          </a:prstGeom>
          <a:solidFill>
            <a:schemeClr val="accent3">
              <a:lumMod val="60000"/>
              <a:lumOff val="4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68569" tIns="68569" rIns="68569" bIns="68569" anchor="ctr" anchorCtr="0">
            <a:noAutofit/>
          </a:bodyPr>
          <a:lstStyle/>
          <a:p>
            <a:pPr algn="ctr"/>
            <a:endParaRPr sz="1350" b="1" dirty="0">
              <a:latin typeface="Arial" panose="020B0604020202020204" pitchFamily="34" charset="0"/>
              <a:cs typeface="Arial" panose="020B0604020202020204" pitchFamily="34" charset="0"/>
            </a:endParaRPr>
          </a:p>
          <a:p>
            <a:pPr algn="ctr"/>
            <a:endParaRPr sz="1350" b="1" dirty="0">
              <a:latin typeface="Arial" panose="020B0604020202020204" pitchFamily="34" charset="0"/>
              <a:cs typeface="Arial" panose="020B0604020202020204" pitchFamily="34" charset="0"/>
            </a:endParaRPr>
          </a:p>
          <a:p>
            <a:pPr algn="ctr"/>
            <a:endParaRPr sz="1350" b="1" dirty="0">
              <a:latin typeface="Arial" panose="020B0604020202020204" pitchFamily="34" charset="0"/>
              <a:cs typeface="Arial" panose="020B0604020202020204" pitchFamily="34" charset="0"/>
            </a:endParaRPr>
          </a:p>
          <a:p>
            <a:pPr algn="ctr"/>
            <a:r>
              <a:rPr lang="en" sz="1350" b="1" dirty="0">
                <a:latin typeface="Arial" panose="020B0604020202020204" pitchFamily="34" charset="0"/>
                <a:cs typeface="Arial" panose="020B0604020202020204" pitchFamily="34" charset="0"/>
              </a:rPr>
              <a:t>Web Application</a:t>
            </a:r>
          </a:p>
          <a:p>
            <a:pPr algn="ctr"/>
            <a:r>
              <a:rPr lang="en" sz="1350" b="1" dirty="0">
                <a:latin typeface="Arial" panose="020B0604020202020204" pitchFamily="34" charset="0"/>
                <a:cs typeface="Arial" panose="020B0604020202020204" pitchFamily="34" charset="0"/>
              </a:rPr>
              <a:t>(Server side)</a:t>
            </a:r>
          </a:p>
        </p:txBody>
      </p:sp>
      <p:pic>
        <p:nvPicPr>
          <p:cNvPr id="18" name="Shape 1696"/>
          <p:cNvPicPr preferRelativeResize="0"/>
          <p:nvPr/>
        </p:nvPicPr>
        <p:blipFill>
          <a:blip r:embed="rId4">
            <a:alphaModFix/>
          </a:blip>
          <a:stretch>
            <a:fillRect/>
          </a:stretch>
        </p:blipFill>
        <p:spPr>
          <a:xfrm>
            <a:off x="3879315" y="2660459"/>
            <a:ext cx="599201" cy="716850"/>
          </a:xfrm>
          <a:prstGeom prst="rect">
            <a:avLst/>
          </a:prstGeom>
          <a:noFill/>
          <a:ln>
            <a:noFill/>
          </a:ln>
        </p:spPr>
      </p:pic>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46927" y="2619238"/>
            <a:ext cx="1282889" cy="1282889"/>
          </a:xfrm>
          <a:prstGeom prst="rect">
            <a:avLst/>
          </a:prstGeom>
        </p:spPr>
      </p:pic>
      <p:cxnSp>
        <p:nvCxnSpPr>
          <p:cNvPr id="23" name="Straight Arrow Connector 22"/>
          <p:cNvCxnSpPr>
            <a:cxnSpLocks/>
          </p:cNvCxnSpPr>
          <p:nvPr/>
        </p:nvCxnSpPr>
        <p:spPr>
          <a:xfrm flipH="1">
            <a:off x="2143086" y="3478363"/>
            <a:ext cx="1132130" cy="25388"/>
          </a:xfrm>
          <a:prstGeom prst="straightConnector1">
            <a:avLst/>
          </a:prstGeom>
          <a:ln w="889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nvGrpSpPr>
          <p:cNvPr id="33" name="Shape 688"/>
          <p:cNvGrpSpPr/>
          <p:nvPr/>
        </p:nvGrpSpPr>
        <p:grpSpPr>
          <a:xfrm>
            <a:off x="2338177" y="4737918"/>
            <a:ext cx="1471823" cy="1592092"/>
            <a:chOff x="4336150" y="2339323"/>
            <a:chExt cx="1814399" cy="1044951"/>
          </a:xfrm>
          <a:solidFill>
            <a:schemeClr val="bg2"/>
          </a:solidFill>
        </p:grpSpPr>
        <p:sp>
          <p:nvSpPr>
            <p:cNvPr id="34" name="Shape 689"/>
            <p:cNvSpPr/>
            <p:nvPr/>
          </p:nvSpPr>
          <p:spPr>
            <a:xfrm>
              <a:off x="4336150" y="2708975"/>
              <a:ext cx="1814399" cy="6752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t" anchorCtr="0">
              <a:noAutofit/>
            </a:bodyPr>
            <a:lstStyle/>
            <a:p>
              <a:pPr defTabSz="685800"/>
              <a:r>
                <a:rPr lang="en-US" sz="1500" kern="0" dirty="0">
                  <a:solidFill>
                    <a:schemeClr val="tx1"/>
                  </a:solidFill>
                  <a:latin typeface="Arial"/>
                  <a:cs typeface="Arial"/>
                  <a:sym typeface="Arial"/>
                  <a:rtl val="0"/>
                </a:rPr>
                <a:t>r</a:t>
              </a:r>
              <a:r>
                <a:rPr lang="en" sz="1500" kern="0" dirty="0">
                  <a:solidFill>
                    <a:schemeClr val="tx1"/>
                  </a:solidFill>
                  <a:latin typeface="Arial"/>
                  <a:cs typeface="Arial"/>
                  <a:sym typeface="Arial"/>
                  <a:rtl val="0"/>
                </a:rPr>
                <a:t>eceiverId</a:t>
              </a:r>
            </a:p>
            <a:p>
              <a:pPr defTabSz="685800"/>
              <a:r>
                <a:rPr lang="en-US" sz="1500" kern="0" dirty="0">
                  <a:solidFill>
                    <a:srgbClr val="000000"/>
                  </a:solidFill>
                  <a:latin typeface="Arial"/>
                  <a:cs typeface="Arial"/>
                  <a:sym typeface="Arial"/>
                  <a:rtl val="0"/>
                </a:rPr>
                <a:t>t</a:t>
              </a:r>
              <a:r>
                <a:rPr lang="en" sz="1500" kern="0" dirty="0">
                  <a:solidFill>
                    <a:srgbClr val="000000"/>
                  </a:solidFill>
                  <a:latin typeface="Arial"/>
                  <a:cs typeface="Arial"/>
                  <a:sym typeface="Arial"/>
                  <a:rtl val="0"/>
                </a:rPr>
                <a:t>ype</a:t>
              </a:r>
            </a:p>
            <a:p>
              <a:pPr defTabSz="685800"/>
              <a:r>
                <a:rPr lang="en-US" sz="1500" kern="0" dirty="0">
                  <a:solidFill>
                    <a:schemeClr val="tx1"/>
                  </a:solidFill>
                  <a:latin typeface="Arial"/>
                  <a:cs typeface="Arial"/>
                  <a:sym typeface="Arial"/>
                  <a:rtl val="0"/>
                </a:rPr>
                <a:t>s</a:t>
              </a:r>
              <a:r>
                <a:rPr lang="en" sz="1500" kern="0" dirty="0">
                  <a:solidFill>
                    <a:schemeClr val="tx1"/>
                  </a:solidFill>
                  <a:latin typeface="Arial"/>
                  <a:cs typeface="Arial"/>
                  <a:sym typeface="Arial"/>
                  <a:rtl val="0"/>
                </a:rPr>
                <a:t>tatus</a:t>
              </a:r>
            </a:p>
            <a:p>
              <a:pPr defTabSz="685800"/>
              <a:r>
                <a:rPr lang="en" sz="1500" kern="0" dirty="0">
                  <a:solidFill>
                    <a:srgbClr val="000000"/>
                  </a:solidFill>
                  <a:latin typeface="Arial"/>
                  <a:cs typeface="Arial"/>
                  <a:sym typeface="Arial"/>
                  <a:rtl val="0"/>
                </a:rPr>
                <a:t>…</a:t>
              </a:r>
            </a:p>
          </p:txBody>
        </p:sp>
        <p:sp>
          <p:nvSpPr>
            <p:cNvPr id="35" name="Shape 690"/>
            <p:cNvSpPr/>
            <p:nvPr/>
          </p:nvSpPr>
          <p:spPr>
            <a:xfrm>
              <a:off x="4336150" y="2339323"/>
              <a:ext cx="1814399" cy="3629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ctr" anchorCtr="0">
              <a:noAutofit/>
            </a:bodyPr>
            <a:lstStyle/>
            <a:p>
              <a:pPr defTabSz="685800"/>
              <a:r>
                <a:rPr lang="en" b="1" kern="0" dirty="0">
                  <a:solidFill>
                    <a:srgbClr val="000000"/>
                  </a:solidFill>
                  <a:latin typeface="Arial"/>
                  <a:cs typeface="Arial"/>
                  <a:sym typeface="Arial"/>
                  <a:rtl val="0"/>
                </a:rPr>
                <a:t>Notify</a:t>
              </a:r>
              <a:endParaRPr lang="en" sz="1050" b="1" kern="0" dirty="0">
                <a:solidFill>
                  <a:srgbClr val="000000"/>
                </a:solidFill>
                <a:latin typeface="Arial"/>
                <a:cs typeface="Arial"/>
                <a:sym typeface="Arial"/>
                <a:rtl val="0"/>
              </a:endParaRPr>
            </a:p>
          </p:txBody>
        </p:sp>
      </p:grpSp>
      <p:cxnSp>
        <p:nvCxnSpPr>
          <p:cNvPr id="28" name="Straight Connector 27"/>
          <p:cNvCxnSpPr/>
          <p:nvPr/>
        </p:nvCxnSpPr>
        <p:spPr>
          <a:xfrm>
            <a:off x="2819400" y="3503751"/>
            <a:ext cx="0" cy="1234167"/>
          </a:xfrm>
          <a:prstGeom prst="line">
            <a:avLst/>
          </a:prstGeom>
        </p:spPr>
        <p:style>
          <a:lnRef idx="1">
            <a:schemeClr val="accent6"/>
          </a:lnRef>
          <a:fillRef idx="0">
            <a:schemeClr val="accent6"/>
          </a:fillRef>
          <a:effectRef idx="0">
            <a:schemeClr val="accent6"/>
          </a:effectRef>
          <a:fontRef idx="minor">
            <a:schemeClr val="tx1"/>
          </a:fontRef>
        </p:style>
      </p:cxnSp>
      <p:sp>
        <p:nvSpPr>
          <p:cNvPr id="2" name="Title 1"/>
          <p:cNvSpPr>
            <a:spLocks noGrp="1"/>
          </p:cNvSpPr>
          <p:nvPr>
            <p:ph type="title"/>
          </p:nvPr>
        </p:nvSpPr>
        <p:spPr/>
        <p:txBody>
          <a:bodyPr/>
          <a:lstStyle/>
          <a:p>
            <a:endParaRPr lang="en-US"/>
          </a:p>
        </p:txBody>
      </p:sp>
      <p:sp>
        <p:nvSpPr>
          <p:cNvPr id="25" name="Shape 1967"/>
          <p:cNvSpPr txBox="1">
            <a:spLocks/>
          </p:cNvSpPr>
          <p:nvPr/>
        </p:nvSpPr>
        <p:spPr>
          <a:xfrm>
            <a:off x="1924666" y="1"/>
            <a:ext cx="7180824" cy="12192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cs typeface="Arial"/>
                <a:sym typeface="Arial"/>
                <a:rtl val="0"/>
              </a:rPr>
              <a:t>Check Notification Of Patient</a:t>
            </a:r>
            <a:endParaRPr lang="en-US" b="1" kern="0" dirty="0">
              <a:solidFill>
                <a:srgbClr val="00B050"/>
              </a:solidFill>
              <a:cs typeface="Arial"/>
              <a:sym typeface="Arial"/>
              <a:rtl val="0"/>
            </a:endParaRPr>
          </a:p>
        </p:txBody>
      </p:sp>
      <p:sp>
        <p:nvSpPr>
          <p:cNvPr id="29" name="TextBox 28"/>
          <p:cNvSpPr txBox="1"/>
          <p:nvPr/>
        </p:nvSpPr>
        <p:spPr>
          <a:xfrm>
            <a:off x="6484046" y="3899384"/>
            <a:ext cx="1082348" cy="369332"/>
          </a:xfrm>
          <a:prstGeom prst="rect">
            <a:avLst/>
          </a:prstGeom>
          <a:noFill/>
        </p:spPr>
        <p:txBody>
          <a:bodyPr wrap="none" rtlCol="0">
            <a:spAutoFit/>
          </a:bodyPr>
          <a:lstStyle/>
          <a:p>
            <a:r>
              <a:rPr lang="en-US" sz="1800" b="1" dirty="0" smtClean="0">
                <a:latin typeface="+mj-lt"/>
              </a:rPr>
              <a:t>Database</a:t>
            </a:r>
          </a:p>
        </p:txBody>
      </p:sp>
      <p:grpSp>
        <p:nvGrpSpPr>
          <p:cNvPr id="26" name="Shape 1634"/>
          <p:cNvGrpSpPr/>
          <p:nvPr/>
        </p:nvGrpSpPr>
        <p:grpSpPr>
          <a:xfrm>
            <a:off x="594709" y="2760715"/>
            <a:ext cx="1167391" cy="1188032"/>
            <a:chOff x="2711675" y="2364825"/>
            <a:chExt cx="2695799" cy="2900699"/>
          </a:xfrm>
        </p:grpSpPr>
        <p:sp>
          <p:nvSpPr>
            <p:cNvPr id="27"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30" name="Shape 1636"/>
            <p:cNvPicPr preferRelativeResize="0"/>
            <p:nvPr/>
          </p:nvPicPr>
          <p:blipFill>
            <a:blip r:embed="rId6">
              <a:alphaModFix/>
            </a:blip>
            <a:stretch>
              <a:fillRect/>
            </a:stretch>
          </p:blipFill>
          <p:spPr>
            <a:xfrm>
              <a:off x="3143250" y="2892975"/>
              <a:ext cx="1964775" cy="1964775"/>
            </a:xfrm>
            <a:prstGeom prst="rect">
              <a:avLst/>
            </a:prstGeom>
            <a:noFill/>
            <a:ln>
              <a:noFill/>
            </a:ln>
          </p:spPr>
        </p:pic>
      </p:grpSp>
      <p:sp>
        <p:nvSpPr>
          <p:cNvPr id="36" name="TextBox 35"/>
          <p:cNvSpPr txBox="1"/>
          <p:nvPr/>
        </p:nvSpPr>
        <p:spPr>
          <a:xfrm>
            <a:off x="577950" y="3998049"/>
            <a:ext cx="1128835" cy="369332"/>
          </a:xfrm>
          <a:prstGeom prst="rect">
            <a:avLst/>
          </a:prstGeom>
          <a:noFill/>
        </p:spPr>
        <p:txBody>
          <a:bodyPr wrap="none" rtlCol="0">
            <a:spAutoFit/>
          </a:bodyPr>
          <a:lstStyle/>
          <a:p>
            <a:r>
              <a:rPr lang="en-US" sz="1800" b="1" dirty="0" smtClean="0">
                <a:solidFill>
                  <a:schemeClr val="bg1"/>
                </a:solidFill>
                <a:latin typeface="+mj-lt"/>
              </a:rPr>
              <a:t>Scheduler</a:t>
            </a:r>
          </a:p>
        </p:txBody>
      </p:sp>
      <p:pic>
        <p:nvPicPr>
          <p:cNvPr id="24"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9707" y="1967946"/>
            <a:ext cx="1657675" cy="3061254"/>
          </a:xfrm>
          <a:prstGeom prst="rect">
            <a:avLst/>
          </a:prstGeom>
        </p:spPr>
      </p:pic>
      <p:grpSp>
        <p:nvGrpSpPr>
          <p:cNvPr id="31" name="Shape 1634"/>
          <p:cNvGrpSpPr/>
          <p:nvPr/>
        </p:nvGrpSpPr>
        <p:grpSpPr>
          <a:xfrm>
            <a:off x="539736" y="2619238"/>
            <a:ext cx="1167391" cy="1188032"/>
            <a:chOff x="2711675" y="2364825"/>
            <a:chExt cx="2695799" cy="2900699"/>
          </a:xfrm>
        </p:grpSpPr>
        <p:sp>
          <p:nvSpPr>
            <p:cNvPr id="32"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37" name="Shape 1636"/>
            <p:cNvPicPr preferRelativeResize="0"/>
            <p:nvPr/>
          </p:nvPicPr>
          <p:blipFill>
            <a:blip r:embed="rId6">
              <a:alphaModFix/>
            </a:blip>
            <a:stretch>
              <a:fillRect/>
            </a:stretch>
          </p:blipFill>
          <p:spPr>
            <a:xfrm>
              <a:off x="3143250" y="2892975"/>
              <a:ext cx="1964775" cy="1964775"/>
            </a:xfrm>
            <a:prstGeom prst="rect">
              <a:avLst/>
            </a:prstGeom>
            <a:noFill/>
            <a:ln>
              <a:noFill/>
            </a:ln>
          </p:spPr>
        </p:pic>
      </p:grpSp>
      <p:sp>
        <p:nvSpPr>
          <p:cNvPr id="38" name="TextBox 37"/>
          <p:cNvSpPr txBox="1"/>
          <p:nvPr/>
        </p:nvSpPr>
        <p:spPr>
          <a:xfrm>
            <a:off x="559013" y="4008005"/>
            <a:ext cx="1128835" cy="369332"/>
          </a:xfrm>
          <a:prstGeom prst="rect">
            <a:avLst/>
          </a:prstGeom>
          <a:noFill/>
        </p:spPr>
        <p:txBody>
          <a:bodyPr wrap="none" rtlCol="0">
            <a:spAutoFit/>
          </a:bodyPr>
          <a:lstStyle/>
          <a:p>
            <a:r>
              <a:rPr lang="en-US" sz="1800" b="1" dirty="0" smtClean="0">
                <a:solidFill>
                  <a:schemeClr val="tx1"/>
                </a:solidFill>
                <a:latin typeface="+mj-lt"/>
              </a:rPr>
              <a:t>Scheduler</a:t>
            </a:r>
          </a:p>
        </p:txBody>
      </p:sp>
    </p:spTree>
    <p:extLst>
      <p:ext uri="{BB962C8B-B14F-4D97-AF65-F5344CB8AC3E}">
        <p14:creationId xmlns:p14="http://schemas.microsoft.com/office/powerpoint/2010/main" val="2465221083"/>
      </p:ext>
    </p:extLst>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8" name="Shape 1968"/>
          <p:cNvSpPr txBox="1">
            <a:spLocks noGrp="1"/>
          </p:cNvSpPr>
          <p:nvPr>
            <p:ph type="body" idx="1"/>
          </p:nvPr>
        </p:nvSpPr>
        <p:spPr>
          <a:prstGeom prst="rect">
            <a:avLst/>
          </a:prstGeom>
        </p:spPr>
        <p:txBody>
          <a:bodyPr lIns="91425" tIns="91425" rIns="91425" bIns="91425" anchor="t" anchorCtr="0">
            <a:noAutofit/>
          </a:bodyPr>
          <a:lstStyle/>
          <a:p>
            <a:pPr marL="0" lvl="0" indent="0">
              <a:buSzPct val="55000"/>
              <a:buNone/>
            </a:pPr>
            <a:endParaRPr lang="en" sz="1800" dirty="0">
              <a:solidFill>
                <a:srgbClr val="666666"/>
              </a:solidFill>
            </a:endParaRPr>
          </a:p>
        </p:txBody>
      </p:sp>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16</a:t>
            </a:fld>
            <a:endParaRPr lang="en"/>
          </a:p>
        </p:txBody>
      </p:sp>
      <p:sp>
        <p:nvSpPr>
          <p:cNvPr id="12" name="Slide Number Placeholder 1"/>
          <p:cNvSpPr txBox="1">
            <a:spLocks/>
          </p:cNvSpPr>
          <p:nvPr/>
        </p:nvSpPr>
        <p:spPr>
          <a:xfrm>
            <a:off x="6457950" y="6356351"/>
            <a:ext cx="2057400" cy="365125"/>
          </a:xfrm>
          <a:prstGeom prst="rect">
            <a:avLst/>
          </a:prstGeom>
        </p:spPr>
        <p:txBody>
          <a:bodyPr vert="horz" lIns="91425" tIns="91425" rIns="91425" bIns="91425" rtlCol="0" anchor="ctr" anchorCtr="0">
            <a:noAutofit/>
          </a:bodyPr>
          <a:lstStyle>
            <a:defPPr marR="0" algn="l" rtl="0">
              <a:lnSpc>
                <a:spcPct val="100000"/>
              </a:lnSpc>
              <a:spcBef>
                <a:spcPts val="0"/>
              </a:spcBef>
              <a:spcAft>
                <a:spcPts val="0"/>
              </a:spcAft>
            </a:defPPr>
            <a:lvl1pPr marR="0" algn="r" rtl="0">
              <a:lnSpc>
                <a:spcPct val="100000"/>
              </a:lnSpc>
              <a:spcBef>
                <a:spcPts val="0"/>
              </a:spcBef>
              <a:spcAft>
                <a:spcPts val="0"/>
              </a:spcAft>
              <a:buNone/>
              <a:defRPr sz="1200" b="0" i="0" u="none" strike="noStrike" cap="none" baseline="0">
                <a:solidFill>
                  <a:schemeClr val="tx1">
                    <a:tint val="75000"/>
                  </a:schemeClr>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fld id="{00000000-1234-1234-1234-123412341234}" type="slidenum">
              <a:rPr lang="en" smtClean="0">
                <a:solidFill>
                  <a:srgbClr val="FFFFFF"/>
                </a:solidFill>
              </a:rPr>
              <a:pPr/>
              <a:t>16</a:t>
            </a:fld>
            <a:endParaRPr lang="en">
              <a:solidFill>
                <a:srgbClr val="FFFFFF"/>
              </a:solidFill>
            </a:endParaRPr>
          </a:p>
        </p:txBody>
      </p:sp>
      <p:grpSp>
        <p:nvGrpSpPr>
          <p:cNvPr id="14" name="Shape 1634"/>
          <p:cNvGrpSpPr/>
          <p:nvPr/>
        </p:nvGrpSpPr>
        <p:grpSpPr>
          <a:xfrm>
            <a:off x="618218" y="2628753"/>
            <a:ext cx="1306448" cy="1281412"/>
            <a:chOff x="2711675" y="2364825"/>
            <a:chExt cx="2695799" cy="2900699"/>
          </a:xfrm>
        </p:grpSpPr>
        <p:sp>
          <p:nvSpPr>
            <p:cNvPr id="15"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16"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17" name="Shape 1682"/>
          <p:cNvSpPr/>
          <p:nvPr/>
        </p:nvSpPr>
        <p:spPr>
          <a:xfrm>
            <a:off x="3264146" y="2627276"/>
            <a:ext cx="1743300" cy="1274850"/>
          </a:xfrm>
          <a:prstGeom prst="roundRect">
            <a:avLst>
              <a:gd name="adj" fmla="val 16667"/>
            </a:avLst>
          </a:prstGeom>
          <a:solidFill>
            <a:schemeClr val="accent3">
              <a:lumMod val="60000"/>
              <a:lumOff val="4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68569" tIns="68569" rIns="68569" bIns="68569" anchor="ctr" anchorCtr="0">
            <a:noAutofit/>
          </a:bodyPr>
          <a:lstStyle/>
          <a:p>
            <a:pPr algn="ctr"/>
            <a:endParaRPr sz="1350" b="1" dirty="0">
              <a:latin typeface="Arial" panose="020B0604020202020204" pitchFamily="34" charset="0"/>
              <a:cs typeface="Arial" panose="020B0604020202020204" pitchFamily="34" charset="0"/>
            </a:endParaRPr>
          </a:p>
          <a:p>
            <a:pPr algn="ctr"/>
            <a:endParaRPr sz="1350" b="1" dirty="0">
              <a:latin typeface="Arial" panose="020B0604020202020204" pitchFamily="34" charset="0"/>
              <a:cs typeface="Arial" panose="020B0604020202020204" pitchFamily="34" charset="0"/>
            </a:endParaRPr>
          </a:p>
          <a:p>
            <a:pPr algn="ctr"/>
            <a:endParaRPr sz="1350" b="1" dirty="0">
              <a:latin typeface="Arial" panose="020B0604020202020204" pitchFamily="34" charset="0"/>
              <a:cs typeface="Arial" panose="020B0604020202020204" pitchFamily="34" charset="0"/>
            </a:endParaRPr>
          </a:p>
          <a:p>
            <a:pPr algn="ctr"/>
            <a:r>
              <a:rPr lang="en" sz="1350" b="1" dirty="0">
                <a:latin typeface="Arial" panose="020B0604020202020204" pitchFamily="34" charset="0"/>
                <a:cs typeface="Arial" panose="020B0604020202020204" pitchFamily="34" charset="0"/>
              </a:rPr>
              <a:t>Web Application</a:t>
            </a:r>
          </a:p>
          <a:p>
            <a:pPr algn="ctr"/>
            <a:r>
              <a:rPr lang="en" sz="1350" b="1" dirty="0">
                <a:latin typeface="Arial" panose="020B0604020202020204" pitchFamily="34" charset="0"/>
                <a:cs typeface="Arial" panose="020B0604020202020204" pitchFamily="34" charset="0"/>
              </a:rPr>
              <a:t>(Server side)</a:t>
            </a:r>
          </a:p>
        </p:txBody>
      </p:sp>
      <p:pic>
        <p:nvPicPr>
          <p:cNvPr id="18" name="Shape 1696"/>
          <p:cNvPicPr preferRelativeResize="0"/>
          <p:nvPr/>
        </p:nvPicPr>
        <p:blipFill>
          <a:blip r:embed="rId5">
            <a:alphaModFix/>
          </a:blip>
          <a:stretch>
            <a:fillRect/>
          </a:stretch>
        </p:blipFill>
        <p:spPr>
          <a:xfrm>
            <a:off x="3879315" y="2660459"/>
            <a:ext cx="599201" cy="716850"/>
          </a:xfrm>
          <a:prstGeom prst="rect">
            <a:avLst/>
          </a:prstGeom>
          <a:noFill/>
          <a:ln>
            <a:noFill/>
          </a:ln>
        </p:spPr>
      </p:pic>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46927" y="2619238"/>
            <a:ext cx="1282889" cy="1282889"/>
          </a:xfrm>
          <a:prstGeom prst="rect">
            <a:avLst/>
          </a:prstGeom>
        </p:spPr>
      </p:pic>
      <p:cxnSp>
        <p:nvCxnSpPr>
          <p:cNvPr id="21" name="Straight Arrow Connector 20"/>
          <p:cNvCxnSpPr>
            <a:cxnSpLocks/>
          </p:cNvCxnSpPr>
          <p:nvPr/>
        </p:nvCxnSpPr>
        <p:spPr>
          <a:xfrm>
            <a:off x="5049502" y="3657600"/>
            <a:ext cx="1408448" cy="0"/>
          </a:xfrm>
          <a:prstGeom prst="straightConnector1">
            <a:avLst/>
          </a:prstGeom>
          <a:ln w="889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endParaRPr lang="en-US"/>
          </a:p>
        </p:txBody>
      </p:sp>
      <p:sp>
        <p:nvSpPr>
          <p:cNvPr id="25" name="Shape 1967"/>
          <p:cNvSpPr txBox="1">
            <a:spLocks/>
          </p:cNvSpPr>
          <p:nvPr/>
        </p:nvSpPr>
        <p:spPr>
          <a:xfrm>
            <a:off x="1924666" y="1"/>
            <a:ext cx="7180824" cy="12192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cs typeface="Arial"/>
                <a:sym typeface="Arial"/>
                <a:rtl val="0"/>
              </a:rPr>
              <a:t>Check Notification Of Patient</a:t>
            </a:r>
            <a:endParaRPr lang="en-US" b="1" kern="0" dirty="0">
              <a:solidFill>
                <a:srgbClr val="00B050"/>
              </a:solidFill>
              <a:cs typeface="Arial"/>
              <a:sym typeface="Arial"/>
              <a:rtl val="0"/>
            </a:endParaRPr>
          </a:p>
        </p:txBody>
      </p:sp>
      <p:sp>
        <p:nvSpPr>
          <p:cNvPr id="24" name="TextBox 23"/>
          <p:cNvSpPr txBox="1"/>
          <p:nvPr/>
        </p:nvSpPr>
        <p:spPr>
          <a:xfrm>
            <a:off x="721149" y="3954970"/>
            <a:ext cx="1128835" cy="369332"/>
          </a:xfrm>
          <a:prstGeom prst="rect">
            <a:avLst/>
          </a:prstGeom>
          <a:noFill/>
        </p:spPr>
        <p:txBody>
          <a:bodyPr wrap="none" rtlCol="0">
            <a:spAutoFit/>
          </a:bodyPr>
          <a:lstStyle/>
          <a:p>
            <a:r>
              <a:rPr lang="en-US" sz="1800" b="1" dirty="0" smtClean="0">
                <a:latin typeface="+mj-lt"/>
              </a:rPr>
              <a:t>Scheduler</a:t>
            </a:r>
          </a:p>
        </p:txBody>
      </p:sp>
      <p:sp>
        <p:nvSpPr>
          <p:cNvPr id="28" name="TextBox 27"/>
          <p:cNvSpPr txBox="1"/>
          <p:nvPr/>
        </p:nvSpPr>
        <p:spPr>
          <a:xfrm>
            <a:off x="6484046" y="3899384"/>
            <a:ext cx="1082348" cy="369332"/>
          </a:xfrm>
          <a:prstGeom prst="rect">
            <a:avLst/>
          </a:prstGeom>
          <a:noFill/>
        </p:spPr>
        <p:txBody>
          <a:bodyPr wrap="none" rtlCol="0">
            <a:spAutoFit/>
          </a:bodyPr>
          <a:lstStyle/>
          <a:p>
            <a:r>
              <a:rPr lang="en-US" sz="1800" b="1" dirty="0" smtClean="0">
                <a:latin typeface="+mj-lt"/>
              </a:rPr>
              <a:t>Database</a:t>
            </a:r>
          </a:p>
        </p:txBody>
      </p:sp>
      <p:grpSp>
        <p:nvGrpSpPr>
          <p:cNvPr id="22" name="Shape 1634"/>
          <p:cNvGrpSpPr/>
          <p:nvPr/>
        </p:nvGrpSpPr>
        <p:grpSpPr>
          <a:xfrm>
            <a:off x="594709" y="2760715"/>
            <a:ext cx="1167391" cy="1188032"/>
            <a:chOff x="2711675" y="2364825"/>
            <a:chExt cx="2695799" cy="2900699"/>
          </a:xfrm>
        </p:grpSpPr>
        <p:sp>
          <p:nvSpPr>
            <p:cNvPr id="23"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26"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cxnSp>
        <p:nvCxnSpPr>
          <p:cNvPr id="27" name="Straight Arrow Connector 26"/>
          <p:cNvCxnSpPr>
            <a:cxnSpLocks/>
          </p:cNvCxnSpPr>
          <p:nvPr/>
        </p:nvCxnSpPr>
        <p:spPr>
          <a:xfrm flipV="1">
            <a:off x="1935727" y="3581400"/>
            <a:ext cx="1339481" cy="4758"/>
          </a:xfrm>
          <a:prstGeom prst="straightConnector1">
            <a:avLst/>
          </a:prstGeom>
          <a:ln w="889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962919" y="3724999"/>
            <a:ext cx="1485811" cy="507831"/>
          </a:xfrm>
          <a:prstGeom prst="rect">
            <a:avLst/>
          </a:prstGeom>
          <a:noFill/>
        </p:spPr>
        <p:txBody>
          <a:bodyPr wrap="square" rtlCol="0">
            <a:spAutoFit/>
          </a:bodyPr>
          <a:lstStyle/>
          <a:p>
            <a:r>
              <a:rPr lang="en-US" sz="1350" dirty="0" smtClean="0"/>
              <a:t>Send update status command</a:t>
            </a:r>
            <a:endParaRPr lang="en-US" sz="1350" dirty="0"/>
          </a:p>
        </p:txBody>
      </p:sp>
      <p:sp>
        <p:nvSpPr>
          <p:cNvPr id="32" name="TextBox 31"/>
          <p:cNvSpPr txBox="1"/>
          <p:nvPr/>
        </p:nvSpPr>
        <p:spPr>
          <a:xfrm>
            <a:off x="577950" y="3998049"/>
            <a:ext cx="1128835" cy="369332"/>
          </a:xfrm>
          <a:prstGeom prst="rect">
            <a:avLst/>
          </a:prstGeom>
          <a:noFill/>
        </p:spPr>
        <p:txBody>
          <a:bodyPr wrap="none" rtlCol="0">
            <a:spAutoFit/>
          </a:bodyPr>
          <a:lstStyle/>
          <a:p>
            <a:r>
              <a:rPr lang="en-US" sz="1800" b="1" dirty="0" smtClean="0">
                <a:solidFill>
                  <a:schemeClr val="bg1"/>
                </a:solidFill>
                <a:latin typeface="+mj-lt"/>
              </a:rPr>
              <a:t>Scheduler</a:t>
            </a:r>
          </a:p>
        </p:txBody>
      </p:sp>
      <p:pic>
        <p:nvPicPr>
          <p:cNvPr id="33" name="Picture 3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9707" y="1967946"/>
            <a:ext cx="1657675" cy="3061254"/>
          </a:xfrm>
          <a:prstGeom prst="rect">
            <a:avLst/>
          </a:prstGeom>
        </p:spPr>
      </p:pic>
      <p:grpSp>
        <p:nvGrpSpPr>
          <p:cNvPr id="34" name="Shape 1634"/>
          <p:cNvGrpSpPr/>
          <p:nvPr/>
        </p:nvGrpSpPr>
        <p:grpSpPr>
          <a:xfrm>
            <a:off x="539736" y="2619238"/>
            <a:ext cx="1167391" cy="1188032"/>
            <a:chOff x="2711675" y="2364825"/>
            <a:chExt cx="2695799" cy="2900699"/>
          </a:xfrm>
        </p:grpSpPr>
        <p:sp>
          <p:nvSpPr>
            <p:cNvPr id="35"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36"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37" name="TextBox 36"/>
          <p:cNvSpPr txBox="1"/>
          <p:nvPr/>
        </p:nvSpPr>
        <p:spPr>
          <a:xfrm>
            <a:off x="559013" y="4008005"/>
            <a:ext cx="1128835" cy="369332"/>
          </a:xfrm>
          <a:prstGeom prst="rect">
            <a:avLst/>
          </a:prstGeom>
          <a:noFill/>
        </p:spPr>
        <p:txBody>
          <a:bodyPr wrap="none" rtlCol="0">
            <a:spAutoFit/>
          </a:bodyPr>
          <a:lstStyle/>
          <a:p>
            <a:r>
              <a:rPr lang="en-US" sz="1800" b="1" dirty="0" smtClean="0">
                <a:solidFill>
                  <a:schemeClr val="tx1"/>
                </a:solidFill>
                <a:latin typeface="+mj-lt"/>
              </a:rPr>
              <a:t>Scheduler</a:t>
            </a:r>
          </a:p>
        </p:txBody>
      </p:sp>
    </p:spTree>
    <p:extLst>
      <p:ext uri="{BB962C8B-B14F-4D97-AF65-F5344CB8AC3E}">
        <p14:creationId xmlns:p14="http://schemas.microsoft.com/office/powerpoint/2010/main" val="4174856181"/>
      </p:ext>
    </p:extLst>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17</a:t>
            </a:fld>
            <a:endParaRPr lang="en"/>
          </a:p>
        </p:txBody>
      </p:sp>
      <p:grpSp>
        <p:nvGrpSpPr>
          <p:cNvPr id="6" name="Shape 688"/>
          <p:cNvGrpSpPr/>
          <p:nvPr/>
        </p:nvGrpSpPr>
        <p:grpSpPr>
          <a:xfrm>
            <a:off x="304800" y="2717031"/>
            <a:ext cx="1609469" cy="1750561"/>
            <a:chOff x="4336150" y="2339323"/>
            <a:chExt cx="1814399" cy="1044951"/>
          </a:xfrm>
          <a:solidFill>
            <a:schemeClr val="bg2"/>
          </a:solidFill>
        </p:grpSpPr>
        <p:sp>
          <p:nvSpPr>
            <p:cNvPr id="7" name="Shape 689"/>
            <p:cNvSpPr/>
            <p:nvPr/>
          </p:nvSpPr>
          <p:spPr>
            <a:xfrm>
              <a:off x="4336150" y="2708975"/>
              <a:ext cx="1814399" cy="6752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t" anchorCtr="0">
              <a:noAutofit/>
            </a:bodyPr>
            <a:lstStyle/>
            <a:p>
              <a:pPr defTabSz="685800"/>
              <a:r>
                <a:rPr lang="en-US" sz="1500" kern="0" dirty="0">
                  <a:solidFill>
                    <a:schemeClr val="tx1"/>
                  </a:solidFill>
                  <a:latin typeface="Arial"/>
                  <a:cs typeface="Arial"/>
                  <a:sym typeface="Arial"/>
                  <a:rtl val="0"/>
                </a:rPr>
                <a:t>r</a:t>
              </a:r>
              <a:r>
                <a:rPr lang="en" sz="1500" kern="0" dirty="0">
                  <a:solidFill>
                    <a:schemeClr val="tx1"/>
                  </a:solidFill>
                  <a:latin typeface="Arial"/>
                  <a:cs typeface="Arial"/>
                  <a:sym typeface="Arial"/>
                  <a:rtl val="0"/>
                </a:rPr>
                <a:t>eceiverId</a:t>
              </a:r>
            </a:p>
            <a:p>
              <a:pPr defTabSz="685800"/>
              <a:r>
                <a:rPr lang="en-US" sz="1500" b="1" kern="0" dirty="0" smtClean="0">
                  <a:solidFill>
                    <a:srgbClr val="FF0000"/>
                  </a:solidFill>
                  <a:latin typeface="Arial"/>
                  <a:cs typeface="Arial"/>
                  <a:sym typeface="Arial"/>
                  <a:rtl val="0"/>
                </a:rPr>
                <a:t>t</a:t>
              </a:r>
              <a:r>
                <a:rPr lang="en" sz="1500" b="1" kern="0" dirty="0" smtClean="0">
                  <a:solidFill>
                    <a:srgbClr val="FF0000"/>
                  </a:solidFill>
                  <a:latin typeface="Arial"/>
                  <a:cs typeface="Arial"/>
                  <a:sym typeface="Arial"/>
                  <a:rtl val="0"/>
                </a:rPr>
                <a:t>ype</a:t>
              </a:r>
              <a:endParaRPr lang="en" sz="1500" b="1" kern="0" dirty="0">
                <a:solidFill>
                  <a:srgbClr val="FF0000"/>
                </a:solidFill>
                <a:latin typeface="Arial"/>
                <a:cs typeface="Arial"/>
                <a:sym typeface="Arial"/>
                <a:rtl val="0"/>
              </a:endParaRPr>
            </a:p>
            <a:p>
              <a:pPr defTabSz="685800"/>
              <a:r>
                <a:rPr lang="en-US" sz="1500" kern="0" dirty="0" smtClean="0">
                  <a:solidFill>
                    <a:schemeClr val="tx1"/>
                  </a:solidFill>
                  <a:latin typeface="Arial"/>
                  <a:cs typeface="Arial"/>
                  <a:sym typeface="Arial"/>
                  <a:rtl val="0"/>
                </a:rPr>
                <a:t>s</a:t>
              </a:r>
              <a:r>
                <a:rPr lang="en" sz="1500" kern="0" dirty="0" smtClean="0">
                  <a:solidFill>
                    <a:schemeClr val="tx1"/>
                  </a:solidFill>
                  <a:latin typeface="Arial"/>
                  <a:cs typeface="Arial"/>
                  <a:sym typeface="Arial"/>
                  <a:rtl val="0"/>
                </a:rPr>
                <a:t>tatus</a:t>
              </a:r>
              <a:endParaRPr lang="en" sz="1500" kern="0" dirty="0">
                <a:solidFill>
                  <a:schemeClr val="tx1"/>
                </a:solidFill>
                <a:latin typeface="Arial"/>
                <a:cs typeface="Arial"/>
                <a:sym typeface="Arial"/>
                <a:rtl val="0"/>
              </a:endParaRPr>
            </a:p>
            <a:p>
              <a:pPr defTabSz="685800"/>
              <a:r>
                <a:rPr lang="en" sz="1500" kern="0" dirty="0">
                  <a:solidFill>
                    <a:srgbClr val="000000"/>
                  </a:solidFill>
                  <a:latin typeface="Arial"/>
                  <a:cs typeface="Arial"/>
                  <a:sym typeface="Arial"/>
                  <a:rtl val="0"/>
                </a:rPr>
                <a:t>…</a:t>
              </a:r>
            </a:p>
          </p:txBody>
        </p:sp>
        <p:sp>
          <p:nvSpPr>
            <p:cNvPr id="8" name="Shape 690"/>
            <p:cNvSpPr/>
            <p:nvPr/>
          </p:nvSpPr>
          <p:spPr>
            <a:xfrm>
              <a:off x="4336150" y="2339323"/>
              <a:ext cx="1814399" cy="3629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ctr" anchorCtr="0">
              <a:noAutofit/>
            </a:bodyPr>
            <a:lstStyle/>
            <a:p>
              <a:pPr defTabSz="685800"/>
              <a:r>
                <a:rPr lang="en" b="1" kern="0" dirty="0">
                  <a:solidFill>
                    <a:srgbClr val="000000"/>
                  </a:solidFill>
                  <a:latin typeface="Arial"/>
                  <a:cs typeface="Arial"/>
                  <a:sym typeface="Arial"/>
                  <a:rtl val="0"/>
                </a:rPr>
                <a:t>Notify</a:t>
              </a:r>
              <a:endParaRPr lang="en" sz="1050" b="1" kern="0" dirty="0">
                <a:solidFill>
                  <a:srgbClr val="000000"/>
                </a:solidFill>
                <a:latin typeface="Arial"/>
                <a:cs typeface="Arial"/>
                <a:sym typeface="Arial"/>
                <a:rtl val="0"/>
              </a:endParaRPr>
            </a:p>
          </p:txBody>
        </p:sp>
      </p:grpSp>
      <p:sp>
        <p:nvSpPr>
          <p:cNvPr id="3" name="Title 2"/>
          <p:cNvSpPr>
            <a:spLocks noGrp="1"/>
          </p:cNvSpPr>
          <p:nvPr>
            <p:ph type="title"/>
          </p:nvPr>
        </p:nvSpPr>
        <p:spPr/>
        <p:txBody>
          <a:bodyPr/>
          <a:lstStyle/>
          <a:p>
            <a:endParaRPr lang="en-US"/>
          </a:p>
        </p:txBody>
      </p:sp>
      <p:sp>
        <p:nvSpPr>
          <p:cNvPr id="9" name="Shape 1967"/>
          <p:cNvSpPr txBox="1">
            <a:spLocks/>
          </p:cNvSpPr>
          <p:nvPr/>
        </p:nvSpPr>
        <p:spPr>
          <a:xfrm>
            <a:off x="1924666" y="1"/>
            <a:ext cx="7180824" cy="12192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cs typeface="Arial"/>
                <a:sym typeface="Arial"/>
                <a:rtl val="0"/>
              </a:rPr>
              <a:t>Check Notification Of Patient</a:t>
            </a:r>
            <a:endParaRPr lang="en-US" b="1" kern="0" dirty="0">
              <a:solidFill>
                <a:srgbClr val="00B050"/>
              </a:solidFill>
              <a:cs typeface="Arial"/>
              <a:sym typeface="Arial"/>
              <a:rtl val="0"/>
            </a:endParaRPr>
          </a:p>
        </p:txBody>
      </p:sp>
    </p:spTree>
    <p:extLst>
      <p:ext uri="{BB962C8B-B14F-4D97-AF65-F5344CB8AC3E}">
        <p14:creationId xmlns:p14="http://schemas.microsoft.com/office/powerpoint/2010/main" val="1521177331"/>
      </p:ext>
    </p:extLst>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18</a:t>
            </a:fld>
            <a:endParaRPr lang="en"/>
          </a:p>
        </p:txBody>
      </p:sp>
      <p:grpSp>
        <p:nvGrpSpPr>
          <p:cNvPr id="6" name="Shape 688"/>
          <p:cNvGrpSpPr/>
          <p:nvPr/>
        </p:nvGrpSpPr>
        <p:grpSpPr>
          <a:xfrm>
            <a:off x="304800" y="2717031"/>
            <a:ext cx="1609469" cy="1750561"/>
            <a:chOff x="4336150" y="2339323"/>
            <a:chExt cx="1814399" cy="1044951"/>
          </a:xfrm>
          <a:solidFill>
            <a:schemeClr val="bg2"/>
          </a:solidFill>
        </p:grpSpPr>
        <p:sp>
          <p:nvSpPr>
            <p:cNvPr id="7" name="Shape 689"/>
            <p:cNvSpPr/>
            <p:nvPr/>
          </p:nvSpPr>
          <p:spPr>
            <a:xfrm>
              <a:off x="4336150" y="2708975"/>
              <a:ext cx="1814399" cy="6752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t" anchorCtr="0">
              <a:noAutofit/>
            </a:bodyPr>
            <a:lstStyle/>
            <a:p>
              <a:pPr defTabSz="685800"/>
              <a:r>
                <a:rPr lang="en-US" sz="1500" kern="0" dirty="0">
                  <a:solidFill>
                    <a:schemeClr val="tx1"/>
                  </a:solidFill>
                  <a:latin typeface="Arial"/>
                  <a:cs typeface="Arial"/>
                  <a:sym typeface="Arial"/>
                  <a:rtl val="0"/>
                </a:rPr>
                <a:t>r</a:t>
              </a:r>
              <a:r>
                <a:rPr lang="en" sz="1500" kern="0" dirty="0">
                  <a:solidFill>
                    <a:schemeClr val="tx1"/>
                  </a:solidFill>
                  <a:latin typeface="Arial"/>
                  <a:cs typeface="Arial"/>
                  <a:sym typeface="Arial"/>
                  <a:rtl val="0"/>
                </a:rPr>
                <a:t>eceiverId</a:t>
              </a:r>
            </a:p>
            <a:p>
              <a:pPr defTabSz="685800"/>
              <a:r>
                <a:rPr lang="en-US" sz="1500" b="1" kern="0" dirty="0" smtClean="0">
                  <a:solidFill>
                    <a:srgbClr val="FF0000"/>
                  </a:solidFill>
                  <a:latin typeface="Arial"/>
                  <a:cs typeface="Arial"/>
                  <a:sym typeface="Arial"/>
                  <a:rtl val="0"/>
                </a:rPr>
                <a:t>t</a:t>
              </a:r>
              <a:r>
                <a:rPr lang="en" sz="1500" b="1" kern="0" dirty="0" smtClean="0">
                  <a:solidFill>
                    <a:srgbClr val="FF0000"/>
                  </a:solidFill>
                  <a:latin typeface="Arial"/>
                  <a:cs typeface="Arial"/>
                  <a:sym typeface="Arial"/>
                  <a:rtl val="0"/>
                </a:rPr>
                <a:t>ype</a:t>
              </a:r>
              <a:endParaRPr lang="en" sz="1500" b="1" kern="0" dirty="0">
                <a:solidFill>
                  <a:srgbClr val="FF0000"/>
                </a:solidFill>
                <a:latin typeface="Arial"/>
                <a:cs typeface="Arial"/>
                <a:sym typeface="Arial"/>
                <a:rtl val="0"/>
              </a:endParaRPr>
            </a:p>
            <a:p>
              <a:pPr defTabSz="685800"/>
              <a:r>
                <a:rPr lang="en-US" sz="1500" kern="0" dirty="0" smtClean="0">
                  <a:solidFill>
                    <a:schemeClr val="tx1"/>
                  </a:solidFill>
                  <a:latin typeface="Arial"/>
                  <a:cs typeface="Arial"/>
                  <a:sym typeface="Arial"/>
                  <a:rtl val="0"/>
                </a:rPr>
                <a:t>s</a:t>
              </a:r>
              <a:r>
                <a:rPr lang="en" sz="1500" kern="0" dirty="0" smtClean="0">
                  <a:solidFill>
                    <a:schemeClr val="tx1"/>
                  </a:solidFill>
                  <a:latin typeface="Arial"/>
                  <a:cs typeface="Arial"/>
                  <a:sym typeface="Arial"/>
                  <a:rtl val="0"/>
                </a:rPr>
                <a:t>tatus</a:t>
              </a:r>
              <a:endParaRPr lang="en" sz="1500" kern="0" dirty="0">
                <a:solidFill>
                  <a:schemeClr val="tx1"/>
                </a:solidFill>
                <a:latin typeface="Arial"/>
                <a:cs typeface="Arial"/>
                <a:sym typeface="Arial"/>
                <a:rtl val="0"/>
              </a:endParaRPr>
            </a:p>
            <a:p>
              <a:pPr defTabSz="685800"/>
              <a:r>
                <a:rPr lang="en" sz="1500" kern="0" dirty="0">
                  <a:solidFill>
                    <a:srgbClr val="000000"/>
                  </a:solidFill>
                  <a:latin typeface="Arial"/>
                  <a:cs typeface="Arial"/>
                  <a:sym typeface="Arial"/>
                  <a:rtl val="0"/>
                </a:rPr>
                <a:t>…</a:t>
              </a:r>
            </a:p>
          </p:txBody>
        </p:sp>
        <p:sp>
          <p:nvSpPr>
            <p:cNvPr id="8" name="Shape 690"/>
            <p:cNvSpPr/>
            <p:nvPr/>
          </p:nvSpPr>
          <p:spPr>
            <a:xfrm>
              <a:off x="4336150" y="2339323"/>
              <a:ext cx="1814399" cy="3629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ctr" anchorCtr="0">
              <a:noAutofit/>
            </a:bodyPr>
            <a:lstStyle/>
            <a:p>
              <a:pPr defTabSz="685800"/>
              <a:r>
                <a:rPr lang="en" b="1" kern="0" dirty="0">
                  <a:solidFill>
                    <a:srgbClr val="000000"/>
                  </a:solidFill>
                  <a:latin typeface="Arial"/>
                  <a:cs typeface="Arial"/>
                  <a:sym typeface="Arial"/>
                  <a:rtl val="0"/>
                </a:rPr>
                <a:t>Notify</a:t>
              </a:r>
              <a:endParaRPr lang="en" sz="1050" b="1" kern="0" dirty="0">
                <a:solidFill>
                  <a:srgbClr val="000000"/>
                </a:solidFill>
                <a:latin typeface="Arial"/>
                <a:cs typeface="Arial"/>
                <a:sym typeface="Arial"/>
                <a:rtl val="0"/>
              </a:endParaRPr>
            </a:p>
          </p:txBody>
        </p:sp>
      </p:grpSp>
      <p:sp>
        <p:nvSpPr>
          <p:cNvPr id="10" name="TextBox 9"/>
          <p:cNvSpPr txBox="1"/>
          <p:nvPr/>
        </p:nvSpPr>
        <p:spPr>
          <a:xfrm>
            <a:off x="2590800" y="1902788"/>
            <a:ext cx="2525308" cy="646331"/>
          </a:xfrm>
          <a:prstGeom prst="rect">
            <a:avLst/>
          </a:prstGeom>
          <a:noFill/>
        </p:spPr>
        <p:txBody>
          <a:bodyPr wrap="square" rtlCol="0">
            <a:spAutoFit/>
          </a:bodyPr>
          <a:lstStyle/>
          <a:p>
            <a:r>
              <a:rPr lang="en-US" sz="1800" dirty="0" smtClean="0"/>
              <a:t>– </a:t>
            </a:r>
            <a:r>
              <a:rPr lang="en-US" sz="1800" dirty="0"/>
              <a:t>Notification about new treatment</a:t>
            </a:r>
          </a:p>
        </p:txBody>
      </p:sp>
      <p:sp>
        <p:nvSpPr>
          <p:cNvPr id="3" name="Title 2"/>
          <p:cNvSpPr>
            <a:spLocks noGrp="1"/>
          </p:cNvSpPr>
          <p:nvPr>
            <p:ph type="title"/>
          </p:nvPr>
        </p:nvSpPr>
        <p:spPr/>
        <p:txBody>
          <a:bodyPr/>
          <a:lstStyle/>
          <a:p>
            <a:endParaRPr lang="en-US"/>
          </a:p>
        </p:txBody>
      </p:sp>
      <p:cxnSp>
        <p:nvCxnSpPr>
          <p:cNvPr id="12" name="Straight Arrow Connector 11"/>
          <p:cNvCxnSpPr/>
          <p:nvPr/>
        </p:nvCxnSpPr>
        <p:spPr>
          <a:xfrm flipV="1">
            <a:off x="1109534" y="2133600"/>
            <a:ext cx="1481266" cy="1648662"/>
          </a:xfrm>
          <a:prstGeom prst="straightConnector1">
            <a:avLst/>
          </a:prstGeom>
          <a:ln w="63500">
            <a:solidFill>
              <a:schemeClr val="tx1"/>
            </a:solidFill>
            <a:tailEnd type="triangle"/>
          </a:ln>
        </p:spPr>
        <p:style>
          <a:lnRef idx="1">
            <a:schemeClr val="accent6"/>
          </a:lnRef>
          <a:fillRef idx="0">
            <a:schemeClr val="accent6"/>
          </a:fillRef>
          <a:effectRef idx="0">
            <a:schemeClr val="accent6"/>
          </a:effectRef>
          <a:fontRef idx="minor">
            <a:schemeClr val="tx1"/>
          </a:fontRef>
        </p:style>
      </p:cxnSp>
      <p:sp>
        <p:nvSpPr>
          <p:cNvPr id="11" name="Shape 1967"/>
          <p:cNvSpPr txBox="1">
            <a:spLocks/>
          </p:cNvSpPr>
          <p:nvPr/>
        </p:nvSpPr>
        <p:spPr>
          <a:xfrm>
            <a:off x="1924666" y="1"/>
            <a:ext cx="7180824" cy="12192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cs typeface="Arial"/>
                <a:sym typeface="Arial"/>
                <a:rtl val="0"/>
              </a:rPr>
              <a:t>Check Notification Of Patient</a:t>
            </a:r>
            <a:endParaRPr lang="en-US" b="1" kern="0" dirty="0">
              <a:solidFill>
                <a:srgbClr val="00B050"/>
              </a:solidFill>
              <a:cs typeface="Arial"/>
              <a:sym typeface="Arial"/>
              <a:rtl val="0"/>
            </a:endParaRPr>
          </a:p>
        </p:txBody>
      </p:sp>
    </p:spTree>
    <p:extLst>
      <p:ext uri="{BB962C8B-B14F-4D97-AF65-F5344CB8AC3E}">
        <p14:creationId xmlns:p14="http://schemas.microsoft.com/office/powerpoint/2010/main" val="3061148614"/>
      </p:ext>
    </p:extLst>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19</a:t>
            </a:fld>
            <a:endParaRPr lang="en"/>
          </a:p>
        </p:txBody>
      </p:sp>
      <p:grpSp>
        <p:nvGrpSpPr>
          <p:cNvPr id="6" name="Shape 688"/>
          <p:cNvGrpSpPr/>
          <p:nvPr/>
        </p:nvGrpSpPr>
        <p:grpSpPr>
          <a:xfrm>
            <a:off x="304800" y="2717031"/>
            <a:ext cx="1609469" cy="1750561"/>
            <a:chOff x="4336150" y="2339323"/>
            <a:chExt cx="1814399" cy="1044951"/>
          </a:xfrm>
          <a:solidFill>
            <a:schemeClr val="bg2"/>
          </a:solidFill>
        </p:grpSpPr>
        <p:sp>
          <p:nvSpPr>
            <p:cNvPr id="7" name="Shape 689"/>
            <p:cNvSpPr/>
            <p:nvPr/>
          </p:nvSpPr>
          <p:spPr>
            <a:xfrm>
              <a:off x="4336150" y="2708975"/>
              <a:ext cx="1814399" cy="6752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t" anchorCtr="0">
              <a:noAutofit/>
            </a:bodyPr>
            <a:lstStyle/>
            <a:p>
              <a:pPr defTabSz="685800"/>
              <a:r>
                <a:rPr lang="en-US" sz="1500" kern="0" dirty="0">
                  <a:solidFill>
                    <a:schemeClr val="tx1"/>
                  </a:solidFill>
                  <a:latin typeface="Arial"/>
                  <a:cs typeface="Arial"/>
                  <a:sym typeface="Arial"/>
                  <a:rtl val="0"/>
                </a:rPr>
                <a:t>r</a:t>
              </a:r>
              <a:r>
                <a:rPr lang="en" sz="1500" kern="0" dirty="0">
                  <a:solidFill>
                    <a:schemeClr val="tx1"/>
                  </a:solidFill>
                  <a:latin typeface="Arial"/>
                  <a:cs typeface="Arial"/>
                  <a:sym typeface="Arial"/>
                  <a:rtl val="0"/>
                </a:rPr>
                <a:t>eceiverId</a:t>
              </a:r>
            </a:p>
            <a:p>
              <a:pPr defTabSz="685800"/>
              <a:r>
                <a:rPr lang="en-US" sz="1500" b="1" kern="0" dirty="0" smtClean="0">
                  <a:solidFill>
                    <a:srgbClr val="FF0000"/>
                  </a:solidFill>
                  <a:latin typeface="Arial"/>
                  <a:cs typeface="Arial"/>
                  <a:sym typeface="Arial"/>
                  <a:rtl val="0"/>
                </a:rPr>
                <a:t>t</a:t>
              </a:r>
              <a:r>
                <a:rPr lang="en" sz="1500" b="1" kern="0" dirty="0" smtClean="0">
                  <a:solidFill>
                    <a:srgbClr val="FF0000"/>
                  </a:solidFill>
                  <a:latin typeface="Arial"/>
                  <a:cs typeface="Arial"/>
                  <a:sym typeface="Arial"/>
                  <a:rtl val="0"/>
                </a:rPr>
                <a:t>ype</a:t>
              </a:r>
              <a:endParaRPr lang="en" sz="1500" b="1" kern="0" dirty="0">
                <a:solidFill>
                  <a:srgbClr val="FF0000"/>
                </a:solidFill>
                <a:latin typeface="Arial"/>
                <a:cs typeface="Arial"/>
                <a:sym typeface="Arial"/>
                <a:rtl val="0"/>
              </a:endParaRPr>
            </a:p>
            <a:p>
              <a:pPr defTabSz="685800"/>
              <a:r>
                <a:rPr lang="en-US" sz="1500" kern="0" dirty="0" smtClean="0">
                  <a:solidFill>
                    <a:schemeClr val="tx1"/>
                  </a:solidFill>
                  <a:latin typeface="Arial"/>
                  <a:cs typeface="Arial"/>
                  <a:sym typeface="Arial"/>
                  <a:rtl val="0"/>
                </a:rPr>
                <a:t>s</a:t>
              </a:r>
              <a:r>
                <a:rPr lang="en" sz="1500" kern="0" dirty="0" smtClean="0">
                  <a:solidFill>
                    <a:schemeClr val="tx1"/>
                  </a:solidFill>
                  <a:latin typeface="Arial"/>
                  <a:cs typeface="Arial"/>
                  <a:sym typeface="Arial"/>
                  <a:rtl val="0"/>
                </a:rPr>
                <a:t>tatus</a:t>
              </a:r>
              <a:endParaRPr lang="en" sz="1500" kern="0" dirty="0">
                <a:solidFill>
                  <a:schemeClr val="tx1"/>
                </a:solidFill>
                <a:latin typeface="Arial"/>
                <a:cs typeface="Arial"/>
                <a:sym typeface="Arial"/>
                <a:rtl val="0"/>
              </a:endParaRPr>
            </a:p>
            <a:p>
              <a:pPr defTabSz="685800"/>
              <a:r>
                <a:rPr lang="en" sz="1500" kern="0" dirty="0">
                  <a:solidFill>
                    <a:srgbClr val="000000"/>
                  </a:solidFill>
                  <a:latin typeface="Arial"/>
                  <a:cs typeface="Arial"/>
                  <a:sym typeface="Arial"/>
                  <a:rtl val="0"/>
                </a:rPr>
                <a:t>…</a:t>
              </a:r>
            </a:p>
          </p:txBody>
        </p:sp>
        <p:sp>
          <p:nvSpPr>
            <p:cNvPr id="8" name="Shape 690"/>
            <p:cNvSpPr/>
            <p:nvPr/>
          </p:nvSpPr>
          <p:spPr>
            <a:xfrm>
              <a:off x="4336150" y="2339323"/>
              <a:ext cx="1814399" cy="3629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ctr" anchorCtr="0">
              <a:noAutofit/>
            </a:bodyPr>
            <a:lstStyle/>
            <a:p>
              <a:pPr defTabSz="685800"/>
              <a:r>
                <a:rPr lang="en" b="1" kern="0" dirty="0">
                  <a:solidFill>
                    <a:srgbClr val="000000"/>
                  </a:solidFill>
                  <a:latin typeface="Arial"/>
                  <a:cs typeface="Arial"/>
                  <a:sym typeface="Arial"/>
                  <a:rtl val="0"/>
                </a:rPr>
                <a:t>Notify</a:t>
              </a:r>
              <a:endParaRPr lang="en" sz="1050" b="1" kern="0" dirty="0">
                <a:solidFill>
                  <a:srgbClr val="000000"/>
                </a:solidFill>
                <a:latin typeface="Arial"/>
                <a:cs typeface="Arial"/>
                <a:sym typeface="Arial"/>
                <a:rtl val="0"/>
              </a:endParaRPr>
            </a:p>
          </p:txBody>
        </p:sp>
      </p:grpSp>
      <p:sp>
        <p:nvSpPr>
          <p:cNvPr id="10" name="TextBox 9"/>
          <p:cNvSpPr txBox="1"/>
          <p:nvPr/>
        </p:nvSpPr>
        <p:spPr>
          <a:xfrm>
            <a:off x="2590800" y="1902788"/>
            <a:ext cx="2525308" cy="646331"/>
          </a:xfrm>
          <a:prstGeom prst="rect">
            <a:avLst/>
          </a:prstGeom>
          <a:noFill/>
        </p:spPr>
        <p:txBody>
          <a:bodyPr wrap="square" rtlCol="0">
            <a:spAutoFit/>
          </a:bodyPr>
          <a:lstStyle/>
          <a:p>
            <a:r>
              <a:rPr lang="en-US" sz="1800" dirty="0" smtClean="0"/>
              <a:t>– </a:t>
            </a:r>
            <a:r>
              <a:rPr lang="en-US" sz="1800" dirty="0"/>
              <a:t>Notification about new treatment</a:t>
            </a:r>
          </a:p>
        </p:txBody>
      </p:sp>
      <p:sp>
        <p:nvSpPr>
          <p:cNvPr id="11" name="TextBox 10"/>
          <p:cNvSpPr txBox="1"/>
          <p:nvPr/>
        </p:nvSpPr>
        <p:spPr>
          <a:xfrm>
            <a:off x="2590800" y="2831331"/>
            <a:ext cx="2409195" cy="1200329"/>
          </a:xfrm>
          <a:prstGeom prst="rect">
            <a:avLst/>
          </a:prstGeom>
          <a:noFill/>
        </p:spPr>
        <p:txBody>
          <a:bodyPr wrap="square" rtlCol="0">
            <a:spAutoFit/>
          </a:bodyPr>
          <a:lstStyle/>
          <a:p>
            <a:r>
              <a:rPr lang="en-US" sz="1800" dirty="0" smtClean="0"/>
              <a:t>– Notification </a:t>
            </a:r>
            <a:r>
              <a:rPr lang="en-US" sz="1800" dirty="0"/>
              <a:t>about patient practice result (Not followed the treatment) </a:t>
            </a:r>
          </a:p>
        </p:txBody>
      </p:sp>
      <p:sp>
        <p:nvSpPr>
          <p:cNvPr id="3" name="Title 2"/>
          <p:cNvSpPr>
            <a:spLocks noGrp="1"/>
          </p:cNvSpPr>
          <p:nvPr>
            <p:ph type="title"/>
          </p:nvPr>
        </p:nvSpPr>
        <p:spPr/>
        <p:txBody>
          <a:bodyPr/>
          <a:lstStyle/>
          <a:p>
            <a:endParaRPr lang="en-US"/>
          </a:p>
        </p:txBody>
      </p:sp>
      <p:cxnSp>
        <p:nvCxnSpPr>
          <p:cNvPr id="14" name="Straight Arrow Connector 13"/>
          <p:cNvCxnSpPr/>
          <p:nvPr/>
        </p:nvCxnSpPr>
        <p:spPr>
          <a:xfrm flipV="1">
            <a:off x="1109534" y="3048000"/>
            <a:ext cx="1481266" cy="734262"/>
          </a:xfrm>
          <a:prstGeom prst="straightConnector1">
            <a:avLst/>
          </a:prstGeom>
          <a:ln w="63500">
            <a:solidFill>
              <a:schemeClr val="tx1"/>
            </a:solidFill>
            <a:tailEnd type="triangle"/>
          </a:ln>
        </p:spPr>
        <p:style>
          <a:lnRef idx="1">
            <a:schemeClr val="accent6"/>
          </a:lnRef>
          <a:fillRef idx="0">
            <a:schemeClr val="accent6"/>
          </a:fillRef>
          <a:effectRef idx="0">
            <a:schemeClr val="accent6"/>
          </a:effectRef>
          <a:fontRef idx="minor">
            <a:schemeClr val="tx1"/>
          </a:fontRef>
        </p:style>
      </p:cxnSp>
      <p:sp>
        <p:nvSpPr>
          <p:cNvPr id="12" name="Shape 1967"/>
          <p:cNvSpPr txBox="1">
            <a:spLocks/>
          </p:cNvSpPr>
          <p:nvPr/>
        </p:nvSpPr>
        <p:spPr>
          <a:xfrm>
            <a:off x="1924666" y="1"/>
            <a:ext cx="7180824" cy="12192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cs typeface="Arial"/>
                <a:sym typeface="Arial"/>
                <a:rtl val="0"/>
              </a:rPr>
              <a:t>Check Notification Of Patient</a:t>
            </a:r>
            <a:endParaRPr lang="en-US" b="1" kern="0" dirty="0">
              <a:solidFill>
                <a:srgbClr val="00B050"/>
              </a:solidFill>
              <a:cs typeface="Arial"/>
              <a:sym typeface="Arial"/>
              <a:rtl val="0"/>
            </a:endParaRPr>
          </a:p>
        </p:txBody>
      </p:sp>
    </p:spTree>
    <p:extLst>
      <p:ext uri="{BB962C8B-B14F-4D97-AF65-F5344CB8AC3E}">
        <p14:creationId xmlns:p14="http://schemas.microsoft.com/office/powerpoint/2010/main" val="2779318154"/>
      </p:ext>
    </p:extLst>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38"/>
          <p:cNvSpPr>
            <a:spLocks noGrp="1"/>
          </p:cNvSpPr>
          <p:nvPr>
            <p:ph type="title"/>
          </p:nvPr>
        </p:nvSpPr>
        <p:spPr/>
        <p:txBody>
          <a:bodyPr/>
          <a:lstStyle/>
          <a:p>
            <a:endParaRPr lang="en-US"/>
          </a:p>
        </p:txBody>
      </p:sp>
      <p:pic>
        <p:nvPicPr>
          <p:cNvPr id="40" name="Picture 3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3" name="Shape 1969"/>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
              <a:t>2</a:t>
            </a:fld>
            <a:endParaRPr lang="en"/>
          </a:p>
        </p:txBody>
      </p:sp>
      <p:sp>
        <p:nvSpPr>
          <p:cNvPr id="12" name="Slide Number Placeholder 1"/>
          <p:cNvSpPr txBox="1">
            <a:spLocks/>
          </p:cNvSpPr>
          <p:nvPr/>
        </p:nvSpPr>
        <p:spPr>
          <a:xfrm>
            <a:off x="5898508" y="5498434"/>
            <a:ext cx="2057400" cy="365125"/>
          </a:xfrm>
          <a:prstGeom prst="rect">
            <a:avLst/>
          </a:prstGeom>
        </p:spPr>
        <p:txBody>
          <a:bodyPr vert="horz" lIns="91425" tIns="91425" rIns="91425" bIns="91425" rtlCol="0" anchor="ctr" anchorCtr="0">
            <a:noAutofit/>
          </a:bodyPr>
          <a:lstStyle>
            <a:defPPr marR="0" algn="l" rtl="0">
              <a:lnSpc>
                <a:spcPct val="100000"/>
              </a:lnSpc>
              <a:spcBef>
                <a:spcPts val="0"/>
              </a:spcBef>
              <a:spcAft>
                <a:spcPts val="0"/>
              </a:spcAft>
            </a:defPPr>
            <a:lvl1pPr marR="0" algn="r" rtl="0">
              <a:lnSpc>
                <a:spcPct val="100000"/>
              </a:lnSpc>
              <a:spcBef>
                <a:spcPts val="0"/>
              </a:spcBef>
              <a:spcAft>
                <a:spcPts val="0"/>
              </a:spcAft>
              <a:buNone/>
              <a:defRPr sz="1200" b="0" i="0" u="none" strike="noStrike" cap="none" baseline="0">
                <a:solidFill>
                  <a:schemeClr val="tx1">
                    <a:tint val="75000"/>
                  </a:schemeClr>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fld id="{00000000-1234-1234-1234-123412341234}" type="slidenum">
              <a:rPr lang="en" smtClean="0">
                <a:solidFill>
                  <a:srgbClr val="FFFFFF"/>
                </a:solidFill>
              </a:rPr>
              <a:pPr/>
              <a:t>2</a:t>
            </a:fld>
            <a:endParaRPr lang="en">
              <a:solidFill>
                <a:srgbClr val="FFFFFF"/>
              </a:solidFill>
            </a:endParaRPr>
          </a:p>
        </p:txBody>
      </p:sp>
      <p:sp>
        <p:nvSpPr>
          <p:cNvPr id="15" name="TextBox 14"/>
          <p:cNvSpPr txBox="1"/>
          <p:nvPr/>
        </p:nvSpPr>
        <p:spPr>
          <a:xfrm>
            <a:off x="3400501" y="1845994"/>
            <a:ext cx="4555408" cy="300082"/>
          </a:xfrm>
          <a:prstGeom prst="rect">
            <a:avLst/>
          </a:prstGeom>
          <a:noFill/>
        </p:spPr>
        <p:txBody>
          <a:bodyPr wrap="square" rtlCol="0">
            <a:spAutoFit/>
          </a:bodyPr>
          <a:lstStyle/>
          <a:p>
            <a:r>
              <a:rPr lang="en-US" sz="1350" dirty="0"/>
              <a:t> </a:t>
            </a:r>
          </a:p>
        </p:txBody>
      </p:sp>
      <p:sp>
        <p:nvSpPr>
          <p:cNvPr id="22" name="Shape 300"/>
          <p:cNvSpPr txBox="1"/>
          <p:nvPr/>
        </p:nvSpPr>
        <p:spPr>
          <a:xfrm>
            <a:off x="1224852" y="1143000"/>
            <a:ext cx="6361349" cy="800351"/>
          </a:xfrm>
          <a:prstGeom prst="rect">
            <a:avLst/>
          </a:prstGeom>
          <a:noFill/>
          <a:ln>
            <a:noFill/>
          </a:ln>
        </p:spPr>
        <p:txBody>
          <a:bodyPr lIns="68569" tIns="68569" rIns="68569" bIns="68569" anchor="ctr" anchorCtr="0">
            <a:noAutofit/>
          </a:bodyPr>
          <a:lstStyle/>
          <a:p>
            <a:pPr algn="ctr">
              <a:buClr>
                <a:srgbClr val="000000"/>
              </a:buClr>
              <a:buSzPct val="25000"/>
              <a:buFont typeface="Arial"/>
              <a:buNone/>
            </a:pPr>
            <a:r>
              <a:rPr lang="en" sz="2400" b="1" kern="0" dirty="0">
                <a:solidFill>
                  <a:srgbClr val="FF0000"/>
                </a:solidFill>
                <a:cs typeface="Arial"/>
                <a:sym typeface="Arial"/>
                <a:rtl val="0"/>
              </a:rPr>
              <a:t>Scheduler runs every minute</a:t>
            </a:r>
          </a:p>
        </p:txBody>
      </p:sp>
      <p:sp>
        <p:nvSpPr>
          <p:cNvPr id="24" name="Shape 1967"/>
          <p:cNvSpPr txBox="1">
            <a:spLocks/>
          </p:cNvSpPr>
          <p:nvPr/>
        </p:nvSpPr>
        <p:spPr>
          <a:xfrm>
            <a:off x="0" y="1"/>
            <a:ext cx="9105490" cy="12192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chemeClr val="dk1"/>
              </a:buClr>
              <a:buSzPct val="30555"/>
            </a:pPr>
            <a:r>
              <a:rPr lang="en" b="1" kern="0" dirty="0">
                <a:solidFill>
                  <a:srgbClr val="00B050"/>
                </a:solidFill>
                <a:cs typeface="Arial"/>
              </a:rPr>
              <a:t>Scheduler</a:t>
            </a:r>
            <a:endParaRPr lang="en" dirty="0"/>
          </a:p>
        </p:txBody>
      </p:sp>
    </p:spTree>
    <p:extLst>
      <p:ext uri="{BB962C8B-B14F-4D97-AF65-F5344CB8AC3E}">
        <p14:creationId xmlns:p14="http://schemas.microsoft.com/office/powerpoint/2010/main" val="29204250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20</a:t>
            </a:fld>
            <a:endParaRPr lang="en"/>
          </a:p>
        </p:txBody>
      </p:sp>
      <p:grpSp>
        <p:nvGrpSpPr>
          <p:cNvPr id="6" name="Shape 688"/>
          <p:cNvGrpSpPr/>
          <p:nvPr/>
        </p:nvGrpSpPr>
        <p:grpSpPr>
          <a:xfrm>
            <a:off x="304800" y="2717031"/>
            <a:ext cx="1609469" cy="1750561"/>
            <a:chOff x="4336150" y="2339323"/>
            <a:chExt cx="1814399" cy="1044951"/>
          </a:xfrm>
          <a:solidFill>
            <a:schemeClr val="bg2"/>
          </a:solidFill>
        </p:grpSpPr>
        <p:sp>
          <p:nvSpPr>
            <p:cNvPr id="7" name="Shape 689"/>
            <p:cNvSpPr/>
            <p:nvPr/>
          </p:nvSpPr>
          <p:spPr>
            <a:xfrm>
              <a:off x="4336150" y="2708975"/>
              <a:ext cx="1814399" cy="6752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t" anchorCtr="0">
              <a:noAutofit/>
            </a:bodyPr>
            <a:lstStyle/>
            <a:p>
              <a:pPr defTabSz="685800"/>
              <a:r>
                <a:rPr lang="en-US" sz="1500" kern="0" dirty="0">
                  <a:solidFill>
                    <a:schemeClr val="tx1"/>
                  </a:solidFill>
                  <a:latin typeface="Arial"/>
                  <a:cs typeface="Arial"/>
                  <a:sym typeface="Arial"/>
                  <a:rtl val="0"/>
                </a:rPr>
                <a:t>r</a:t>
              </a:r>
              <a:r>
                <a:rPr lang="en" sz="1500" kern="0" dirty="0">
                  <a:solidFill>
                    <a:schemeClr val="tx1"/>
                  </a:solidFill>
                  <a:latin typeface="Arial"/>
                  <a:cs typeface="Arial"/>
                  <a:sym typeface="Arial"/>
                  <a:rtl val="0"/>
                </a:rPr>
                <a:t>eceiverId</a:t>
              </a:r>
            </a:p>
            <a:p>
              <a:pPr defTabSz="685800"/>
              <a:r>
                <a:rPr lang="en-US" sz="1500" b="1" kern="0" dirty="0" smtClean="0">
                  <a:solidFill>
                    <a:srgbClr val="FF0000"/>
                  </a:solidFill>
                  <a:latin typeface="Arial"/>
                  <a:cs typeface="Arial"/>
                  <a:sym typeface="Arial"/>
                  <a:rtl val="0"/>
                </a:rPr>
                <a:t>t</a:t>
              </a:r>
              <a:r>
                <a:rPr lang="en" sz="1500" b="1" kern="0" dirty="0" smtClean="0">
                  <a:solidFill>
                    <a:srgbClr val="FF0000"/>
                  </a:solidFill>
                  <a:latin typeface="Arial"/>
                  <a:cs typeface="Arial"/>
                  <a:sym typeface="Arial"/>
                  <a:rtl val="0"/>
                </a:rPr>
                <a:t>ype</a:t>
              </a:r>
              <a:endParaRPr lang="en" sz="1500" b="1" kern="0" dirty="0">
                <a:solidFill>
                  <a:srgbClr val="FF0000"/>
                </a:solidFill>
                <a:latin typeface="Arial"/>
                <a:cs typeface="Arial"/>
                <a:sym typeface="Arial"/>
                <a:rtl val="0"/>
              </a:endParaRPr>
            </a:p>
            <a:p>
              <a:pPr defTabSz="685800"/>
              <a:r>
                <a:rPr lang="en-US" sz="1500" kern="0" dirty="0" smtClean="0">
                  <a:solidFill>
                    <a:schemeClr val="tx1"/>
                  </a:solidFill>
                  <a:latin typeface="Arial"/>
                  <a:cs typeface="Arial"/>
                  <a:sym typeface="Arial"/>
                  <a:rtl val="0"/>
                </a:rPr>
                <a:t>s</a:t>
              </a:r>
              <a:r>
                <a:rPr lang="en" sz="1500" kern="0" dirty="0" smtClean="0">
                  <a:solidFill>
                    <a:schemeClr val="tx1"/>
                  </a:solidFill>
                  <a:latin typeface="Arial"/>
                  <a:cs typeface="Arial"/>
                  <a:sym typeface="Arial"/>
                  <a:rtl val="0"/>
                </a:rPr>
                <a:t>tatus</a:t>
              </a:r>
              <a:endParaRPr lang="en" sz="1500" kern="0" dirty="0">
                <a:solidFill>
                  <a:schemeClr val="tx1"/>
                </a:solidFill>
                <a:latin typeface="Arial"/>
                <a:cs typeface="Arial"/>
                <a:sym typeface="Arial"/>
                <a:rtl val="0"/>
              </a:endParaRPr>
            </a:p>
            <a:p>
              <a:pPr defTabSz="685800"/>
              <a:r>
                <a:rPr lang="en" sz="1500" kern="0" dirty="0">
                  <a:solidFill>
                    <a:srgbClr val="000000"/>
                  </a:solidFill>
                  <a:latin typeface="Arial"/>
                  <a:cs typeface="Arial"/>
                  <a:sym typeface="Arial"/>
                  <a:rtl val="0"/>
                </a:rPr>
                <a:t>…</a:t>
              </a:r>
            </a:p>
          </p:txBody>
        </p:sp>
        <p:sp>
          <p:nvSpPr>
            <p:cNvPr id="8" name="Shape 690"/>
            <p:cNvSpPr/>
            <p:nvPr/>
          </p:nvSpPr>
          <p:spPr>
            <a:xfrm>
              <a:off x="4336150" y="2339323"/>
              <a:ext cx="1814399" cy="3629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ctr" anchorCtr="0">
              <a:noAutofit/>
            </a:bodyPr>
            <a:lstStyle/>
            <a:p>
              <a:pPr defTabSz="685800"/>
              <a:r>
                <a:rPr lang="en" b="1" kern="0" dirty="0">
                  <a:solidFill>
                    <a:srgbClr val="000000"/>
                  </a:solidFill>
                  <a:latin typeface="Arial"/>
                  <a:cs typeface="Arial"/>
                  <a:sym typeface="Arial"/>
                  <a:rtl val="0"/>
                </a:rPr>
                <a:t>Notify</a:t>
              </a:r>
              <a:endParaRPr lang="en" sz="1050" b="1" kern="0" dirty="0">
                <a:solidFill>
                  <a:srgbClr val="000000"/>
                </a:solidFill>
                <a:latin typeface="Arial"/>
                <a:cs typeface="Arial"/>
                <a:sym typeface="Arial"/>
                <a:rtl val="0"/>
              </a:endParaRPr>
            </a:p>
          </p:txBody>
        </p:sp>
      </p:grpSp>
      <p:sp>
        <p:nvSpPr>
          <p:cNvPr id="10" name="TextBox 9"/>
          <p:cNvSpPr txBox="1"/>
          <p:nvPr/>
        </p:nvSpPr>
        <p:spPr>
          <a:xfrm>
            <a:off x="2590800" y="1902788"/>
            <a:ext cx="2525308" cy="646331"/>
          </a:xfrm>
          <a:prstGeom prst="rect">
            <a:avLst/>
          </a:prstGeom>
          <a:noFill/>
        </p:spPr>
        <p:txBody>
          <a:bodyPr wrap="square" rtlCol="0">
            <a:spAutoFit/>
          </a:bodyPr>
          <a:lstStyle/>
          <a:p>
            <a:r>
              <a:rPr lang="en-US" sz="1800" dirty="0" smtClean="0"/>
              <a:t>– </a:t>
            </a:r>
            <a:r>
              <a:rPr lang="en-US" sz="1800" dirty="0"/>
              <a:t>Notification about new treatment</a:t>
            </a:r>
          </a:p>
        </p:txBody>
      </p:sp>
      <p:sp>
        <p:nvSpPr>
          <p:cNvPr id="11" name="TextBox 10"/>
          <p:cNvSpPr txBox="1"/>
          <p:nvPr/>
        </p:nvSpPr>
        <p:spPr>
          <a:xfrm>
            <a:off x="2590800" y="2831331"/>
            <a:ext cx="2409195" cy="1200329"/>
          </a:xfrm>
          <a:prstGeom prst="rect">
            <a:avLst/>
          </a:prstGeom>
          <a:noFill/>
        </p:spPr>
        <p:txBody>
          <a:bodyPr wrap="square" rtlCol="0">
            <a:spAutoFit/>
          </a:bodyPr>
          <a:lstStyle/>
          <a:p>
            <a:r>
              <a:rPr lang="en-US" sz="1800" dirty="0" smtClean="0"/>
              <a:t>– Notification </a:t>
            </a:r>
            <a:r>
              <a:rPr lang="en-US" sz="1800" dirty="0"/>
              <a:t>about patient practice result (Not followed the treatment) </a:t>
            </a:r>
          </a:p>
        </p:txBody>
      </p:sp>
      <p:sp>
        <p:nvSpPr>
          <p:cNvPr id="12" name="TextBox 11"/>
          <p:cNvSpPr txBox="1"/>
          <p:nvPr/>
        </p:nvSpPr>
        <p:spPr>
          <a:xfrm>
            <a:off x="2590800" y="4313872"/>
            <a:ext cx="2525308" cy="1477328"/>
          </a:xfrm>
          <a:prstGeom prst="rect">
            <a:avLst/>
          </a:prstGeom>
          <a:noFill/>
        </p:spPr>
        <p:txBody>
          <a:bodyPr wrap="square" rtlCol="0">
            <a:spAutoFit/>
          </a:bodyPr>
          <a:lstStyle/>
          <a:p>
            <a:r>
              <a:rPr lang="en-US" sz="1800" dirty="0" smtClean="0"/>
              <a:t>– </a:t>
            </a:r>
            <a:r>
              <a:rPr lang="en-US" sz="1800" dirty="0"/>
              <a:t>Notification about patient practice result (Finished over the </a:t>
            </a:r>
            <a:r>
              <a:rPr lang="en-US" sz="1800" dirty="0" smtClean="0"/>
              <a:t>treatment) </a:t>
            </a:r>
            <a:endParaRPr lang="en-US" sz="1800" dirty="0"/>
          </a:p>
          <a:p>
            <a:endParaRPr lang="en-US" sz="1800" dirty="0"/>
          </a:p>
        </p:txBody>
      </p:sp>
      <p:cxnSp>
        <p:nvCxnSpPr>
          <p:cNvPr id="14" name="Straight Arrow Connector 13"/>
          <p:cNvCxnSpPr/>
          <p:nvPr/>
        </p:nvCxnSpPr>
        <p:spPr>
          <a:xfrm>
            <a:off x="1109534" y="3782262"/>
            <a:ext cx="1481266" cy="696476"/>
          </a:xfrm>
          <a:prstGeom prst="straightConnector1">
            <a:avLst/>
          </a:prstGeom>
          <a:ln w="63500">
            <a:solidFill>
              <a:schemeClr val="tx1"/>
            </a:solidFill>
            <a:tailEnd type="triangle"/>
          </a:ln>
        </p:spPr>
        <p:style>
          <a:lnRef idx="1">
            <a:schemeClr val="accent6"/>
          </a:lnRef>
          <a:fillRef idx="0">
            <a:schemeClr val="accent6"/>
          </a:fillRef>
          <a:effectRef idx="0">
            <a:schemeClr val="accent6"/>
          </a:effectRef>
          <a:fontRef idx="minor">
            <a:schemeClr val="tx1"/>
          </a:fontRef>
        </p:style>
      </p:cxnSp>
      <p:sp>
        <p:nvSpPr>
          <p:cNvPr id="15" name="Shape 1967"/>
          <p:cNvSpPr txBox="1">
            <a:spLocks/>
          </p:cNvSpPr>
          <p:nvPr/>
        </p:nvSpPr>
        <p:spPr>
          <a:xfrm>
            <a:off x="1924666" y="1"/>
            <a:ext cx="7180824" cy="12192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cs typeface="Arial"/>
                <a:sym typeface="Arial"/>
                <a:rtl val="0"/>
              </a:rPr>
              <a:t>Check Notification Of Patient</a:t>
            </a:r>
            <a:endParaRPr lang="en-US" b="1" kern="0" dirty="0">
              <a:solidFill>
                <a:srgbClr val="00B050"/>
              </a:solidFill>
              <a:cs typeface="Arial"/>
              <a:sym typeface="Arial"/>
              <a:rtl val="0"/>
            </a:endParaRPr>
          </a:p>
        </p:txBody>
      </p:sp>
    </p:spTree>
    <p:extLst>
      <p:ext uri="{BB962C8B-B14F-4D97-AF65-F5344CB8AC3E}">
        <p14:creationId xmlns:p14="http://schemas.microsoft.com/office/powerpoint/2010/main" val="2482860193"/>
      </p:ext>
    </p:extLst>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21</a:t>
            </a:fld>
            <a:endParaRPr lang="en"/>
          </a:p>
        </p:txBody>
      </p:sp>
      <p:grpSp>
        <p:nvGrpSpPr>
          <p:cNvPr id="6" name="Shape 688"/>
          <p:cNvGrpSpPr/>
          <p:nvPr/>
        </p:nvGrpSpPr>
        <p:grpSpPr>
          <a:xfrm>
            <a:off x="304800" y="2717031"/>
            <a:ext cx="1609469" cy="1750561"/>
            <a:chOff x="4336150" y="2339323"/>
            <a:chExt cx="1814399" cy="1044951"/>
          </a:xfrm>
          <a:solidFill>
            <a:schemeClr val="bg2"/>
          </a:solidFill>
        </p:grpSpPr>
        <p:sp>
          <p:nvSpPr>
            <p:cNvPr id="7" name="Shape 689"/>
            <p:cNvSpPr/>
            <p:nvPr/>
          </p:nvSpPr>
          <p:spPr>
            <a:xfrm>
              <a:off x="4336150" y="2708975"/>
              <a:ext cx="1814399" cy="6752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t" anchorCtr="0">
              <a:noAutofit/>
            </a:bodyPr>
            <a:lstStyle/>
            <a:p>
              <a:pPr defTabSz="685800"/>
              <a:r>
                <a:rPr lang="en-US" sz="1500" kern="0" dirty="0">
                  <a:solidFill>
                    <a:schemeClr val="tx1"/>
                  </a:solidFill>
                  <a:latin typeface="Arial"/>
                  <a:cs typeface="Arial"/>
                  <a:sym typeface="Arial"/>
                  <a:rtl val="0"/>
                </a:rPr>
                <a:t>r</a:t>
              </a:r>
              <a:r>
                <a:rPr lang="en" sz="1500" kern="0" dirty="0">
                  <a:solidFill>
                    <a:schemeClr val="tx1"/>
                  </a:solidFill>
                  <a:latin typeface="Arial"/>
                  <a:cs typeface="Arial"/>
                  <a:sym typeface="Arial"/>
                  <a:rtl val="0"/>
                </a:rPr>
                <a:t>eceiverId</a:t>
              </a:r>
            </a:p>
            <a:p>
              <a:pPr defTabSz="685800"/>
              <a:r>
                <a:rPr lang="en-US" sz="1500" b="1" kern="0" dirty="0" smtClean="0">
                  <a:solidFill>
                    <a:srgbClr val="FF0000"/>
                  </a:solidFill>
                  <a:latin typeface="Arial"/>
                  <a:cs typeface="Arial"/>
                  <a:sym typeface="Arial"/>
                  <a:rtl val="0"/>
                </a:rPr>
                <a:t>t</a:t>
              </a:r>
              <a:r>
                <a:rPr lang="en" sz="1500" b="1" kern="0" dirty="0" smtClean="0">
                  <a:solidFill>
                    <a:srgbClr val="FF0000"/>
                  </a:solidFill>
                  <a:latin typeface="Arial"/>
                  <a:cs typeface="Arial"/>
                  <a:sym typeface="Arial"/>
                  <a:rtl val="0"/>
                </a:rPr>
                <a:t>ype</a:t>
              </a:r>
              <a:endParaRPr lang="en" sz="1500" b="1" kern="0" dirty="0">
                <a:solidFill>
                  <a:srgbClr val="FF0000"/>
                </a:solidFill>
                <a:latin typeface="Arial"/>
                <a:cs typeface="Arial"/>
                <a:sym typeface="Arial"/>
                <a:rtl val="0"/>
              </a:endParaRPr>
            </a:p>
            <a:p>
              <a:pPr defTabSz="685800"/>
              <a:r>
                <a:rPr lang="en-US" sz="1500" kern="0" dirty="0" smtClean="0">
                  <a:solidFill>
                    <a:schemeClr val="tx1"/>
                  </a:solidFill>
                  <a:latin typeface="Arial"/>
                  <a:cs typeface="Arial"/>
                  <a:sym typeface="Arial"/>
                  <a:rtl val="0"/>
                </a:rPr>
                <a:t>s</a:t>
              </a:r>
              <a:r>
                <a:rPr lang="en" sz="1500" kern="0" dirty="0" smtClean="0">
                  <a:solidFill>
                    <a:schemeClr val="tx1"/>
                  </a:solidFill>
                  <a:latin typeface="Arial"/>
                  <a:cs typeface="Arial"/>
                  <a:sym typeface="Arial"/>
                  <a:rtl val="0"/>
                </a:rPr>
                <a:t>tatus</a:t>
              </a:r>
              <a:endParaRPr lang="en" sz="1500" kern="0" dirty="0">
                <a:solidFill>
                  <a:schemeClr val="tx1"/>
                </a:solidFill>
                <a:latin typeface="Arial"/>
                <a:cs typeface="Arial"/>
                <a:sym typeface="Arial"/>
                <a:rtl val="0"/>
              </a:endParaRPr>
            </a:p>
            <a:p>
              <a:pPr defTabSz="685800"/>
              <a:r>
                <a:rPr lang="en" sz="1500" kern="0" dirty="0">
                  <a:solidFill>
                    <a:srgbClr val="000000"/>
                  </a:solidFill>
                  <a:latin typeface="Arial"/>
                  <a:cs typeface="Arial"/>
                  <a:sym typeface="Arial"/>
                  <a:rtl val="0"/>
                </a:rPr>
                <a:t>…</a:t>
              </a:r>
            </a:p>
          </p:txBody>
        </p:sp>
        <p:sp>
          <p:nvSpPr>
            <p:cNvPr id="8" name="Shape 690"/>
            <p:cNvSpPr/>
            <p:nvPr/>
          </p:nvSpPr>
          <p:spPr>
            <a:xfrm>
              <a:off x="4336150" y="2339323"/>
              <a:ext cx="1814399" cy="3629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ctr" anchorCtr="0">
              <a:noAutofit/>
            </a:bodyPr>
            <a:lstStyle/>
            <a:p>
              <a:pPr defTabSz="685800"/>
              <a:r>
                <a:rPr lang="en" b="1" kern="0" dirty="0">
                  <a:solidFill>
                    <a:srgbClr val="000000"/>
                  </a:solidFill>
                  <a:latin typeface="Arial"/>
                  <a:cs typeface="Arial"/>
                  <a:sym typeface="Arial"/>
                  <a:rtl val="0"/>
                </a:rPr>
                <a:t>Notify</a:t>
              </a:r>
              <a:endParaRPr lang="en" sz="1050" b="1" kern="0" dirty="0">
                <a:solidFill>
                  <a:srgbClr val="000000"/>
                </a:solidFill>
                <a:latin typeface="Arial"/>
                <a:cs typeface="Arial"/>
                <a:sym typeface="Arial"/>
                <a:rtl val="0"/>
              </a:endParaRPr>
            </a:p>
          </p:txBody>
        </p:sp>
      </p:grpSp>
      <p:sp>
        <p:nvSpPr>
          <p:cNvPr id="10" name="TextBox 9"/>
          <p:cNvSpPr txBox="1"/>
          <p:nvPr/>
        </p:nvSpPr>
        <p:spPr>
          <a:xfrm>
            <a:off x="2590800" y="1902788"/>
            <a:ext cx="2525308" cy="646331"/>
          </a:xfrm>
          <a:prstGeom prst="rect">
            <a:avLst/>
          </a:prstGeom>
          <a:noFill/>
        </p:spPr>
        <p:txBody>
          <a:bodyPr wrap="square" rtlCol="0">
            <a:spAutoFit/>
          </a:bodyPr>
          <a:lstStyle/>
          <a:p>
            <a:r>
              <a:rPr lang="en-US" sz="1800" dirty="0" smtClean="0"/>
              <a:t>– </a:t>
            </a:r>
            <a:r>
              <a:rPr lang="en-US" sz="1800" dirty="0"/>
              <a:t>Notification about new treatment</a:t>
            </a:r>
          </a:p>
        </p:txBody>
      </p:sp>
      <p:sp>
        <p:nvSpPr>
          <p:cNvPr id="11" name="TextBox 10"/>
          <p:cNvSpPr txBox="1"/>
          <p:nvPr/>
        </p:nvSpPr>
        <p:spPr>
          <a:xfrm>
            <a:off x="2590800" y="2831331"/>
            <a:ext cx="2409195" cy="1200329"/>
          </a:xfrm>
          <a:prstGeom prst="rect">
            <a:avLst/>
          </a:prstGeom>
          <a:noFill/>
        </p:spPr>
        <p:txBody>
          <a:bodyPr wrap="square" rtlCol="0">
            <a:spAutoFit/>
          </a:bodyPr>
          <a:lstStyle/>
          <a:p>
            <a:r>
              <a:rPr lang="en-US" sz="1800" dirty="0" smtClean="0"/>
              <a:t>– Notification </a:t>
            </a:r>
            <a:r>
              <a:rPr lang="en-US" sz="1800" dirty="0"/>
              <a:t>about patient practice result (Not followed the treatment) </a:t>
            </a:r>
          </a:p>
        </p:txBody>
      </p:sp>
      <p:sp>
        <p:nvSpPr>
          <p:cNvPr id="12" name="TextBox 11"/>
          <p:cNvSpPr txBox="1"/>
          <p:nvPr/>
        </p:nvSpPr>
        <p:spPr>
          <a:xfrm>
            <a:off x="2590800" y="4313872"/>
            <a:ext cx="2525308" cy="1477328"/>
          </a:xfrm>
          <a:prstGeom prst="rect">
            <a:avLst/>
          </a:prstGeom>
          <a:noFill/>
        </p:spPr>
        <p:txBody>
          <a:bodyPr wrap="square" rtlCol="0">
            <a:spAutoFit/>
          </a:bodyPr>
          <a:lstStyle/>
          <a:p>
            <a:r>
              <a:rPr lang="en-US" sz="1800" dirty="0" smtClean="0"/>
              <a:t>– </a:t>
            </a:r>
            <a:r>
              <a:rPr lang="en-US" sz="1800" dirty="0"/>
              <a:t>Notification about patient practice result (Finished over the </a:t>
            </a:r>
            <a:r>
              <a:rPr lang="en-US" sz="1800" dirty="0" smtClean="0"/>
              <a:t>treatment) </a:t>
            </a:r>
            <a:endParaRPr lang="en-US" sz="1800" dirty="0"/>
          </a:p>
          <a:p>
            <a:endParaRPr lang="en-US" sz="1800" dirty="0"/>
          </a:p>
        </p:txBody>
      </p:sp>
      <p:sp>
        <p:nvSpPr>
          <p:cNvPr id="14" name="Text Placeholder 13"/>
          <p:cNvSpPr>
            <a:spLocks noGrp="1"/>
          </p:cNvSpPr>
          <p:nvPr>
            <p:ph type="body" idx="1"/>
          </p:nvPr>
        </p:nvSpPr>
        <p:spPr>
          <a:xfrm>
            <a:off x="5940468" y="1901818"/>
            <a:ext cx="2895600" cy="601766"/>
          </a:xfrm>
          <a:prstGeom prst="rect">
            <a:avLst/>
          </a:prstGeom>
          <a:solidFill>
            <a:schemeClr val="accent3">
              <a:lumMod val="60000"/>
              <a:lumOff val="40000"/>
            </a:schemeClr>
          </a:solidFill>
        </p:spPr>
        <p:style>
          <a:lnRef idx="2">
            <a:schemeClr val="accent3"/>
          </a:lnRef>
          <a:fillRef idx="1">
            <a:schemeClr val="lt1"/>
          </a:fillRef>
          <a:effectRef idx="0">
            <a:schemeClr val="accent3"/>
          </a:effectRef>
          <a:fontRef idx="minor">
            <a:schemeClr val="dk1"/>
          </a:fontRef>
        </p:style>
        <p:txBody>
          <a:bodyPr rtlCol="0" anchor="ctr">
            <a:noAutofit/>
          </a:bodyPr>
          <a:lstStyle/>
          <a:p>
            <a:pPr marL="0" indent="0" algn="ctr">
              <a:buNone/>
            </a:pPr>
            <a:r>
              <a:rPr lang="en-US" sz="2000" dirty="0" smtClean="0"/>
              <a:t>Handle new </a:t>
            </a:r>
            <a:r>
              <a:rPr lang="en-US" sz="2000" dirty="0"/>
              <a:t>t</a:t>
            </a:r>
            <a:r>
              <a:rPr lang="en-US" sz="2000" dirty="0" smtClean="0"/>
              <a:t>reatment</a:t>
            </a:r>
            <a:endParaRPr lang="en-US" sz="2000" dirty="0"/>
          </a:p>
        </p:txBody>
      </p:sp>
      <p:cxnSp>
        <p:nvCxnSpPr>
          <p:cNvPr id="19" name="Straight Arrow Connector 18"/>
          <p:cNvCxnSpPr/>
          <p:nvPr/>
        </p:nvCxnSpPr>
        <p:spPr>
          <a:xfrm flipV="1">
            <a:off x="1109534" y="2133600"/>
            <a:ext cx="1481266" cy="1648662"/>
          </a:xfrm>
          <a:prstGeom prst="straightConnector1">
            <a:avLst/>
          </a:prstGeom>
          <a:ln w="63500">
            <a:solidFill>
              <a:schemeClr val="tx1"/>
            </a:solidFill>
            <a:tailEnd type="triangle"/>
          </a:ln>
        </p:spPr>
        <p:style>
          <a:lnRef idx="1">
            <a:schemeClr val="accent6"/>
          </a:lnRef>
          <a:fillRef idx="0">
            <a:schemeClr val="accent6"/>
          </a:fillRef>
          <a:effectRef idx="0">
            <a:schemeClr val="accent6"/>
          </a:effectRef>
          <a:fontRef idx="minor">
            <a:schemeClr val="tx1"/>
          </a:fontRef>
        </p:style>
      </p:cxnSp>
      <p:cxnSp>
        <p:nvCxnSpPr>
          <p:cNvPr id="22" name="Straight Arrow Connector 21"/>
          <p:cNvCxnSpPr>
            <a:endCxn id="14" idx="1"/>
          </p:cNvCxnSpPr>
          <p:nvPr/>
        </p:nvCxnSpPr>
        <p:spPr>
          <a:xfrm flipV="1">
            <a:off x="4724400" y="2202701"/>
            <a:ext cx="1216068" cy="7099"/>
          </a:xfrm>
          <a:prstGeom prst="straightConnector1">
            <a:avLst/>
          </a:prstGeom>
          <a:ln w="63500">
            <a:solidFill>
              <a:schemeClr val="tx1"/>
            </a:solidFill>
            <a:tailEnd type="triangle"/>
          </a:ln>
        </p:spPr>
        <p:style>
          <a:lnRef idx="1">
            <a:schemeClr val="accent6"/>
          </a:lnRef>
          <a:fillRef idx="0">
            <a:schemeClr val="accent6"/>
          </a:fillRef>
          <a:effectRef idx="0">
            <a:schemeClr val="accent6"/>
          </a:effectRef>
          <a:fontRef idx="minor">
            <a:schemeClr val="tx1"/>
          </a:fontRef>
        </p:style>
      </p:cxnSp>
      <p:sp>
        <p:nvSpPr>
          <p:cNvPr id="15" name="Shape 1967"/>
          <p:cNvSpPr txBox="1">
            <a:spLocks/>
          </p:cNvSpPr>
          <p:nvPr/>
        </p:nvSpPr>
        <p:spPr>
          <a:xfrm>
            <a:off x="1924666" y="1"/>
            <a:ext cx="7180824" cy="12192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cs typeface="Arial"/>
                <a:sym typeface="Arial"/>
                <a:rtl val="0"/>
              </a:rPr>
              <a:t>Check Notification Of Patient</a:t>
            </a:r>
            <a:endParaRPr lang="en-US" b="1" kern="0" dirty="0">
              <a:solidFill>
                <a:srgbClr val="00B050"/>
              </a:solidFill>
              <a:cs typeface="Arial"/>
              <a:sym typeface="Arial"/>
              <a:rtl val="0"/>
            </a:endParaRPr>
          </a:p>
        </p:txBody>
      </p:sp>
    </p:spTree>
    <p:extLst>
      <p:ext uri="{BB962C8B-B14F-4D97-AF65-F5344CB8AC3E}">
        <p14:creationId xmlns:p14="http://schemas.microsoft.com/office/powerpoint/2010/main" val="491441246"/>
      </p:ext>
    </p:extLst>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22</a:t>
            </a:fld>
            <a:endParaRPr lang="en"/>
          </a:p>
        </p:txBody>
      </p:sp>
      <p:grpSp>
        <p:nvGrpSpPr>
          <p:cNvPr id="6" name="Shape 688"/>
          <p:cNvGrpSpPr/>
          <p:nvPr/>
        </p:nvGrpSpPr>
        <p:grpSpPr>
          <a:xfrm>
            <a:off x="304800" y="2717031"/>
            <a:ext cx="1609469" cy="1750561"/>
            <a:chOff x="4336150" y="2339323"/>
            <a:chExt cx="1814399" cy="1044951"/>
          </a:xfrm>
          <a:solidFill>
            <a:schemeClr val="bg2"/>
          </a:solidFill>
        </p:grpSpPr>
        <p:sp>
          <p:nvSpPr>
            <p:cNvPr id="7" name="Shape 689"/>
            <p:cNvSpPr/>
            <p:nvPr/>
          </p:nvSpPr>
          <p:spPr>
            <a:xfrm>
              <a:off x="4336150" y="2708975"/>
              <a:ext cx="1814399" cy="6752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t" anchorCtr="0">
              <a:noAutofit/>
            </a:bodyPr>
            <a:lstStyle/>
            <a:p>
              <a:pPr defTabSz="685800"/>
              <a:r>
                <a:rPr lang="en-US" sz="1500" kern="0" dirty="0">
                  <a:solidFill>
                    <a:schemeClr val="tx1"/>
                  </a:solidFill>
                  <a:latin typeface="Arial"/>
                  <a:cs typeface="Arial"/>
                  <a:sym typeface="Arial"/>
                  <a:rtl val="0"/>
                </a:rPr>
                <a:t>r</a:t>
              </a:r>
              <a:r>
                <a:rPr lang="en" sz="1500" kern="0" dirty="0">
                  <a:solidFill>
                    <a:schemeClr val="tx1"/>
                  </a:solidFill>
                  <a:latin typeface="Arial"/>
                  <a:cs typeface="Arial"/>
                  <a:sym typeface="Arial"/>
                  <a:rtl val="0"/>
                </a:rPr>
                <a:t>eceiverId</a:t>
              </a:r>
            </a:p>
            <a:p>
              <a:pPr defTabSz="685800"/>
              <a:r>
                <a:rPr lang="en-US" sz="1500" b="1" kern="0" dirty="0" smtClean="0">
                  <a:solidFill>
                    <a:srgbClr val="FF0000"/>
                  </a:solidFill>
                  <a:latin typeface="Arial"/>
                  <a:cs typeface="Arial"/>
                  <a:sym typeface="Arial"/>
                  <a:rtl val="0"/>
                </a:rPr>
                <a:t>t</a:t>
              </a:r>
              <a:r>
                <a:rPr lang="en" sz="1500" b="1" kern="0" dirty="0" smtClean="0">
                  <a:solidFill>
                    <a:srgbClr val="FF0000"/>
                  </a:solidFill>
                  <a:latin typeface="Arial"/>
                  <a:cs typeface="Arial"/>
                  <a:sym typeface="Arial"/>
                  <a:rtl val="0"/>
                </a:rPr>
                <a:t>ype</a:t>
              </a:r>
              <a:endParaRPr lang="en" sz="1500" b="1" kern="0" dirty="0">
                <a:solidFill>
                  <a:srgbClr val="FF0000"/>
                </a:solidFill>
                <a:latin typeface="Arial"/>
                <a:cs typeface="Arial"/>
                <a:sym typeface="Arial"/>
                <a:rtl val="0"/>
              </a:endParaRPr>
            </a:p>
            <a:p>
              <a:pPr defTabSz="685800"/>
              <a:r>
                <a:rPr lang="en-US" sz="1500" kern="0" dirty="0" smtClean="0">
                  <a:solidFill>
                    <a:schemeClr val="tx1"/>
                  </a:solidFill>
                  <a:latin typeface="Arial"/>
                  <a:cs typeface="Arial"/>
                  <a:sym typeface="Arial"/>
                  <a:rtl val="0"/>
                </a:rPr>
                <a:t>s</a:t>
              </a:r>
              <a:r>
                <a:rPr lang="en" sz="1500" kern="0" dirty="0" smtClean="0">
                  <a:solidFill>
                    <a:schemeClr val="tx1"/>
                  </a:solidFill>
                  <a:latin typeface="Arial"/>
                  <a:cs typeface="Arial"/>
                  <a:sym typeface="Arial"/>
                  <a:rtl val="0"/>
                </a:rPr>
                <a:t>tatus</a:t>
              </a:r>
              <a:endParaRPr lang="en" sz="1500" kern="0" dirty="0">
                <a:solidFill>
                  <a:schemeClr val="tx1"/>
                </a:solidFill>
                <a:latin typeface="Arial"/>
                <a:cs typeface="Arial"/>
                <a:sym typeface="Arial"/>
                <a:rtl val="0"/>
              </a:endParaRPr>
            </a:p>
            <a:p>
              <a:pPr defTabSz="685800"/>
              <a:r>
                <a:rPr lang="en" sz="1500" kern="0" dirty="0">
                  <a:solidFill>
                    <a:srgbClr val="000000"/>
                  </a:solidFill>
                  <a:latin typeface="Arial"/>
                  <a:cs typeface="Arial"/>
                  <a:sym typeface="Arial"/>
                  <a:rtl val="0"/>
                </a:rPr>
                <a:t>…</a:t>
              </a:r>
            </a:p>
          </p:txBody>
        </p:sp>
        <p:sp>
          <p:nvSpPr>
            <p:cNvPr id="8" name="Shape 690"/>
            <p:cNvSpPr/>
            <p:nvPr/>
          </p:nvSpPr>
          <p:spPr>
            <a:xfrm>
              <a:off x="4336150" y="2339323"/>
              <a:ext cx="1814399" cy="3629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ctr" anchorCtr="0">
              <a:noAutofit/>
            </a:bodyPr>
            <a:lstStyle/>
            <a:p>
              <a:pPr defTabSz="685800"/>
              <a:r>
                <a:rPr lang="en" b="1" kern="0" dirty="0">
                  <a:solidFill>
                    <a:srgbClr val="000000"/>
                  </a:solidFill>
                  <a:latin typeface="Arial"/>
                  <a:cs typeface="Arial"/>
                  <a:sym typeface="Arial"/>
                  <a:rtl val="0"/>
                </a:rPr>
                <a:t>Notify</a:t>
              </a:r>
              <a:endParaRPr lang="en" sz="1050" b="1" kern="0" dirty="0">
                <a:solidFill>
                  <a:srgbClr val="000000"/>
                </a:solidFill>
                <a:latin typeface="Arial"/>
                <a:cs typeface="Arial"/>
                <a:sym typeface="Arial"/>
                <a:rtl val="0"/>
              </a:endParaRPr>
            </a:p>
          </p:txBody>
        </p:sp>
      </p:grpSp>
      <p:sp>
        <p:nvSpPr>
          <p:cNvPr id="10" name="TextBox 9"/>
          <p:cNvSpPr txBox="1"/>
          <p:nvPr/>
        </p:nvSpPr>
        <p:spPr>
          <a:xfrm>
            <a:off x="2590800" y="1902788"/>
            <a:ext cx="2525308" cy="646331"/>
          </a:xfrm>
          <a:prstGeom prst="rect">
            <a:avLst/>
          </a:prstGeom>
          <a:noFill/>
        </p:spPr>
        <p:txBody>
          <a:bodyPr wrap="square" rtlCol="0">
            <a:spAutoFit/>
          </a:bodyPr>
          <a:lstStyle/>
          <a:p>
            <a:r>
              <a:rPr lang="en-US" sz="1800" dirty="0" smtClean="0"/>
              <a:t>– </a:t>
            </a:r>
            <a:r>
              <a:rPr lang="en-US" sz="1800" dirty="0"/>
              <a:t>Notification about new treatment</a:t>
            </a:r>
          </a:p>
        </p:txBody>
      </p:sp>
      <p:sp>
        <p:nvSpPr>
          <p:cNvPr id="11" name="TextBox 10"/>
          <p:cNvSpPr txBox="1"/>
          <p:nvPr/>
        </p:nvSpPr>
        <p:spPr>
          <a:xfrm>
            <a:off x="2590800" y="2831331"/>
            <a:ext cx="2409195" cy="1200329"/>
          </a:xfrm>
          <a:prstGeom prst="rect">
            <a:avLst/>
          </a:prstGeom>
          <a:noFill/>
        </p:spPr>
        <p:txBody>
          <a:bodyPr wrap="square" rtlCol="0">
            <a:spAutoFit/>
          </a:bodyPr>
          <a:lstStyle/>
          <a:p>
            <a:r>
              <a:rPr lang="en-US" sz="1800" dirty="0" smtClean="0"/>
              <a:t>– Notification </a:t>
            </a:r>
            <a:r>
              <a:rPr lang="en-US" sz="1800" dirty="0"/>
              <a:t>about patient practice result (Not followed the treatment) </a:t>
            </a:r>
          </a:p>
        </p:txBody>
      </p:sp>
      <p:sp>
        <p:nvSpPr>
          <p:cNvPr id="12" name="TextBox 11"/>
          <p:cNvSpPr txBox="1"/>
          <p:nvPr/>
        </p:nvSpPr>
        <p:spPr>
          <a:xfrm>
            <a:off x="2590800" y="4313872"/>
            <a:ext cx="2525308" cy="1477328"/>
          </a:xfrm>
          <a:prstGeom prst="rect">
            <a:avLst/>
          </a:prstGeom>
          <a:noFill/>
        </p:spPr>
        <p:txBody>
          <a:bodyPr wrap="square" rtlCol="0">
            <a:spAutoFit/>
          </a:bodyPr>
          <a:lstStyle/>
          <a:p>
            <a:r>
              <a:rPr lang="en-US" sz="1800" dirty="0" smtClean="0"/>
              <a:t>– </a:t>
            </a:r>
            <a:r>
              <a:rPr lang="en-US" sz="1800" dirty="0"/>
              <a:t>Notification about patient practice result (Finished over the </a:t>
            </a:r>
            <a:r>
              <a:rPr lang="en-US" sz="1800" dirty="0" smtClean="0"/>
              <a:t>treatment) </a:t>
            </a:r>
            <a:endParaRPr lang="en-US" sz="1800" dirty="0"/>
          </a:p>
          <a:p>
            <a:endParaRPr lang="en-US" sz="1800" dirty="0"/>
          </a:p>
        </p:txBody>
      </p:sp>
      <p:sp>
        <p:nvSpPr>
          <p:cNvPr id="16" name="Text Placeholder 13"/>
          <p:cNvSpPr txBox="1">
            <a:spLocks/>
          </p:cNvSpPr>
          <p:nvPr/>
        </p:nvSpPr>
        <p:spPr>
          <a:xfrm>
            <a:off x="5932408" y="3599864"/>
            <a:ext cx="2898732" cy="714008"/>
          </a:xfrm>
          <a:prstGeom prst="rect">
            <a:avLst/>
          </a:prstGeom>
          <a:solidFill>
            <a:schemeClr val="accent3">
              <a:lumMod val="60000"/>
              <a:lumOff val="40000"/>
            </a:schemeClr>
          </a:solidFill>
        </p:spPr>
        <p:style>
          <a:lnRef idx="2">
            <a:schemeClr val="accent3"/>
          </a:lnRef>
          <a:fillRef idx="1">
            <a:schemeClr val="lt1"/>
          </a:fillRef>
          <a:effectRef idx="0">
            <a:schemeClr val="accent3"/>
          </a:effectRef>
          <a:fontRef idx="minor">
            <a:schemeClr val="dk1"/>
          </a:fontRef>
        </p:style>
        <p:txBody>
          <a:bodyPr vert="horz" lIns="91425" tIns="91425" rIns="91425" bIns="91425" rtlCol="0" anchor="ctr" anchorCtr="0">
            <a:normAutofit/>
          </a:bodyPr>
          <a:lstStyle>
            <a:lvl1pPr marL="342900" indent="-342900" algn="l" defTabSz="914400" rtl="0" eaLnBrk="1" latinLnBrk="0" hangingPunct="1">
              <a:spcBef>
                <a:spcPts val="0"/>
              </a:spcBef>
              <a:buFont typeface="Arial" pitchFamily="34" charset="0"/>
              <a:buChar char="•"/>
              <a:defRPr sz="3200" kern="1200">
                <a:solidFill>
                  <a:schemeClr val="lt1"/>
                </a:solidFill>
                <a:latin typeface="+mn-lt"/>
                <a:ea typeface="+mn-ea"/>
                <a:cs typeface="+mn-cs"/>
              </a:defRPr>
            </a:lvl1pPr>
            <a:lvl2pPr marL="742950" indent="-285750" algn="l" defTabSz="914400" rtl="0" eaLnBrk="1" latinLnBrk="0" hangingPunct="1">
              <a:spcBef>
                <a:spcPts val="0"/>
              </a:spcBef>
              <a:buFont typeface="Arial" pitchFamily="34" charset="0"/>
              <a:buChar char="–"/>
              <a:defRPr sz="2800" kern="1200">
                <a:solidFill>
                  <a:schemeClr val="lt1"/>
                </a:solidFill>
                <a:latin typeface="+mn-lt"/>
                <a:ea typeface="+mn-ea"/>
                <a:cs typeface="+mn-cs"/>
              </a:defRPr>
            </a:lvl2pPr>
            <a:lvl3pPr marL="1143000" indent="-228600" algn="l" defTabSz="914400" rtl="0" eaLnBrk="1" latinLnBrk="0" hangingPunct="1">
              <a:spcBef>
                <a:spcPts val="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ts val="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ts val="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ts val="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ts val="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ts val="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ts val="0"/>
              </a:spcBef>
              <a:buFont typeface="Arial" pitchFamily="34" charset="0"/>
              <a:buChar char="•"/>
              <a:defRPr sz="2000" kern="1200">
                <a:solidFill>
                  <a:schemeClr val="lt1"/>
                </a:solidFill>
                <a:latin typeface="+mn-lt"/>
                <a:ea typeface="+mn-ea"/>
                <a:cs typeface="+mn-cs"/>
              </a:defRPr>
            </a:lvl9pPr>
          </a:lstStyle>
          <a:p>
            <a:pPr marL="0" indent="0" algn="ctr">
              <a:buNone/>
            </a:pPr>
            <a:r>
              <a:rPr lang="en-US" sz="2000" dirty="0">
                <a:solidFill>
                  <a:schemeClr val="tx1"/>
                </a:solidFill>
              </a:rPr>
              <a:t>Notice practice result</a:t>
            </a:r>
          </a:p>
        </p:txBody>
      </p:sp>
      <p:cxnSp>
        <p:nvCxnSpPr>
          <p:cNvPr id="19" name="Straight Arrow Connector 18"/>
          <p:cNvCxnSpPr/>
          <p:nvPr/>
        </p:nvCxnSpPr>
        <p:spPr>
          <a:xfrm flipV="1">
            <a:off x="1109534" y="3048000"/>
            <a:ext cx="1481266" cy="734262"/>
          </a:xfrm>
          <a:prstGeom prst="straightConnector1">
            <a:avLst/>
          </a:prstGeom>
          <a:ln w="63500">
            <a:solidFill>
              <a:schemeClr val="tx1"/>
            </a:solidFill>
            <a:tailEnd type="triangle"/>
          </a:ln>
        </p:spPr>
        <p:style>
          <a:lnRef idx="1">
            <a:schemeClr val="accent6"/>
          </a:lnRef>
          <a:fillRef idx="0">
            <a:schemeClr val="accent6"/>
          </a:fillRef>
          <a:effectRef idx="0">
            <a:schemeClr val="accent6"/>
          </a:effectRef>
          <a:fontRef idx="minor">
            <a:schemeClr val="tx1"/>
          </a:fontRef>
        </p:style>
      </p:cxnSp>
      <p:cxnSp>
        <p:nvCxnSpPr>
          <p:cNvPr id="22" name="Straight Arrow Connector 21"/>
          <p:cNvCxnSpPr>
            <a:endCxn id="16" idx="1"/>
          </p:cNvCxnSpPr>
          <p:nvPr/>
        </p:nvCxnSpPr>
        <p:spPr>
          <a:xfrm>
            <a:off x="4876800" y="3048000"/>
            <a:ext cx="1055608" cy="908868"/>
          </a:xfrm>
          <a:prstGeom prst="straightConnector1">
            <a:avLst/>
          </a:prstGeom>
          <a:ln w="63500">
            <a:solidFill>
              <a:schemeClr val="tx1"/>
            </a:solidFill>
            <a:tailEnd type="triangle"/>
          </a:ln>
        </p:spPr>
        <p:style>
          <a:lnRef idx="1">
            <a:schemeClr val="accent6"/>
          </a:lnRef>
          <a:fillRef idx="0">
            <a:schemeClr val="accent6"/>
          </a:fillRef>
          <a:effectRef idx="0">
            <a:schemeClr val="accent6"/>
          </a:effectRef>
          <a:fontRef idx="minor">
            <a:schemeClr val="tx1"/>
          </a:fontRef>
        </p:style>
      </p:cxnSp>
      <p:sp>
        <p:nvSpPr>
          <p:cNvPr id="17" name="Shape 1967"/>
          <p:cNvSpPr txBox="1">
            <a:spLocks/>
          </p:cNvSpPr>
          <p:nvPr/>
        </p:nvSpPr>
        <p:spPr>
          <a:xfrm>
            <a:off x="1924666" y="1"/>
            <a:ext cx="7180824" cy="12192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dirty="0" smtClean="0">
                <a:solidFill>
                  <a:srgbClr val="00B050"/>
                </a:solidFill>
                <a:cs typeface="Arial"/>
                <a:sym typeface="Arial"/>
                <a:rtl val="0"/>
              </a:rPr>
              <a:t>Check Notification Of Patient</a:t>
            </a:r>
            <a:endParaRPr lang="en-US" b="1" kern="0" dirty="0">
              <a:solidFill>
                <a:srgbClr val="00B050"/>
              </a:solidFill>
              <a:cs typeface="Arial"/>
              <a:sym typeface="Arial"/>
              <a:rtl val="0"/>
            </a:endParaRPr>
          </a:p>
        </p:txBody>
      </p:sp>
      <p:sp>
        <p:nvSpPr>
          <p:cNvPr id="18" name="Text Placeholder 13"/>
          <p:cNvSpPr txBox="1">
            <a:spLocks/>
          </p:cNvSpPr>
          <p:nvPr/>
        </p:nvSpPr>
        <p:spPr>
          <a:xfrm>
            <a:off x="5940468" y="1901818"/>
            <a:ext cx="2895600" cy="601766"/>
          </a:xfrm>
          <a:prstGeom prst="rect">
            <a:avLst/>
          </a:prstGeom>
          <a:solidFill>
            <a:schemeClr val="accent3">
              <a:lumMod val="60000"/>
              <a:lumOff val="40000"/>
            </a:schemeClr>
          </a:solidFill>
        </p:spPr>
        <p:style>
          <a:lnRef idx="2">
            <a:schemeClr val="accent3"/>
          </a:lnRef>
          <a:fillRef idx="1">
            <a:schemeClr val="lt1"/>
          </a:fillRef>
          <a:effectRef idx="0">
            <a:schemeClr val="accent3"/>
          </a:effectRef>
          <a:fontRef idx="minor">
            <a:schemeClr val="dk1"/>
          </a:fontRef>
        </p:style>
        <p:txBody>
          <a:bodyPr vert="horz" lIns="91425" tIns="91425" rIns="91425" bIns="91425" rtlCol="0" anchor="ctr" anchorCtr="0">
            <a:noAutofit/>
          </a:bodyPr>
          <a:lstStyle>
            <a:lvl1pPr marL="342900" indent="-342900" algn="l" defTabSz="914400" rtl="0" eaLnBrk="1" latinLnBrk="0" hangingPunct="1">
              <a:spcBef>
                <a:spcPts val="0"/>
              </a:spcBef>
              <a:buFont typeface="Arial" pitchFamily="34" charset="0"/>
              <a:buChar char="•"/>
              <a:defRPr sz="3200" kern="1200">
                <a:solidFill>
                  <a:schemeClr val="dk1"/>
                </a:solidFill>
                <a:latin typeface="+mn-lt"/>
                <a:ea typeface="+mn-ea"/>
                <a:cs typeface="+mn-cs"/>
              </a:defRPr>
            </a:lvl1pPr>
            <a:lvl2pPr marL="742950" indent="-285750" algn="l" defTabSz="914400" rtl="0" eaLnBrk="1" latinLnBrk="0" hangingPunct="1">
              <a:spcBef>
                <a:spcPts val="0"/>
              </a:spcBef>
              <a:buFont typeface="Arial"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ts val="0"/>
              </a:spcBef>
              <a:buFont typeface="Arial"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ts val="0"/>
              </a:spcBef>
              <a:buFont typeface="Arial"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ts val="0"/>
              </a:spcBef>
              <a:buFont typeface="Arial"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ts val="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ts val="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ts val="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ts val="0"/>
              </a:spcBef>
              <a:buFont typeface="Arial" pitchFamily="34" charset="0"/>
              <a:buChar char="•"/>
              <a:defRPr sz="2000" kern="1200">
                <a:solidFill>
                  <a:schemeClr val="dk1"/>
                </a:solidFill>
                <a:latin typeface="+mn-lt"/>
                <a:ea typeface="+mn-ea"/>
                <a:cs typeface="+mn-cs"/>
              </a:defRPr>
            </a:lvl9pPr>
          </a:lstStyle>
          <a:p>
            <a:pPr marL="0" indent="0" algn="ctr">
              <a:buFont typeface="Arial" pitchFamily="34" charset="0"/>
              <a:buNone/>
            </a:pPr>
            <a:r>
              <a:rPr lang="en-US" sz="2000" smtClean="0"/>
              <a:t>Handle new treatment</a:t>
            </a:r>
            <a:endParaRPr lang="en-US" sz="2000" dirty="0"/>
          </a:p>
        </p:txBody>
      </p:sp>
      <p:cxnSp>
        <p:nvCxnSpPr>
          <p:cNvPr id="20" name="Straight Arrow Connector 19"/>
          <p:cNvCxnSpPr/>
          <p:nvPr/>
        </p:nvCxnSpPr>
        <p:spPr>
          <a:xfrm>
            <a:off x="1109534" y="3782262"/>
            <a:ext cx="1481266" cy="696476"/>
          </a:xfrm>
          <a:prstGeom prst="straightConnector1">
            <a:avLst/>
          </a:prstGeom>
          <a:ln w="63500">
            <a:solidFill>
              <a:schemeClr val="tx1"/>
            </a:solidFill>
            <a:tailEnd type="triangle"/>
          </a:ln>
        </p:spPr>
        <p:style>
          <a:lnRef idx="1">
            <a:schemeClr val="accent6"/>
          </a:lnRef>
          <a:fillRef idx="0">
            <a:schemeClr val="accent6"/>
          </a:fillRef>
          <a:effectRef idx="0">
            <a:schemeClr val="accent6"/>
          </a:effectRef>
          <a:fontRef idx="minor">
            <a:schemeClr val="tx1"/>
          </a:fontRef>
        </p:style>
      </p:cxnSp>
      <p:cxnSp>
        <p:nvCxnSpPr>
          <p:cNvPr id="21" name="Straight Arrow Connector 20"/>
          <p:cNvCxnSpPr/>
          <p:nvPr/>
        </p:nvCxnSpPr>
        <p:spPr>
          <a:xfrm flipV="1">
            <a:off x="4876800" y="3956868"/>
            <a:ext cx="1055608" cy="521870"/>
          </a:xfrm>
          <a:prstGeom prst="straightConnector1">
            <a:avLst/>
          </a:prstGeom>
          <a:ln w="63500">
            <a:solidFill>
              <a:schemeClr val="tx1"/>
            </a:solidFill>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581267657"/>
      </p:ext>
    </p:extLst>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09" name="Shape 109"/>
          <p:cNvSpPr txBox="1"/>
          <p:nvPr/>
        </p:nvSpPr>
        <p:spPr>
          <a:xfrm>
            <a:off x="0" y="2070900"/>
            <a:ext cx="9144000" cy="2716199"/>
          </a:xfrm>
          <a:prstGeom prst="rect">
            <a:avLst/>
          </a:prstGeom>
          <a:noFill/>
          <a:ln>
            <a:noFill/>
          </a:ln>
        </p:spPr>
        <p:txBody>
          <a:bodyPr lIns="91425" tIns="91425" rIns="91425" bIns="91425" anchor="ctr" anchorCtr="0">
            <a:noAutofit/>
          </a:bodyPr>
          <a:lstStyle/>
          <a:p>
            <a:pPr lvl="0" algn="ctr" rtl="0">
              <a:spcBef>
                <a:spcPts val="0"/>
              </a:spcBef>
              <a:buClr>
                <a:schemeClr val="dk1"/>
              </a:buClr>
              <a:buSzPct val="25000"/>
              <a:buFont typeface="Arial"/>
              <a:buNone/>
            </a:pPr>
            <a:r>
              <a:rPr lang="en" sz="4800" b="1" dirty="0" smtClean="0">
                <a:solidFill>
                  <a:srgbClr val="00B050"/>
                </a:solidFill>
              </a:rPr>
              <a:t>Handle New </a:t>
            </a:r>
            <a:r>
              <a:rPr lang="en" sz="4800" b="1" dirty="0">
                <a:solidFill>
                  <a:srgbClr val="00B050"/>
                </a:solidFill>
              </a:rPr>
              <a:t>Treatment</a:t>
            </a:r>
          </a:p>
        </p:txBody>
      </p:sp>
      <p:sp>
        <p:nvSpPr>
          <p:cNvPr id="110" name="Shape 110"/>
          <p:cNvSpPr txBox="1">
            <a:spLocks noGrp="1"/>
          </p:cNvSpPr>
          <p:nvPr>
            <p:ph type="sldNum" sz="quarter"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23</a:t>
            </a:fld>
            <a:endParaRPr lang="en"/>
          </a:p>
        </p:txBody>
      </p:sp>
    </p:spTree>
    <p:extLst>
      <p:ext uri="{BB962C8B-B14F-4D97-AF65-F5344CB8AC3E}">
        <p14:creationId xmlns:p14="http://schemas.microsoft.com/office/powerpoint/2010/main" val="3800387456"/>
      </p:ext>
    </p:extLst>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7" name="Shape 1967"/>
          <p:cNvSpPr txBox="1">
            <a:spLocks noGrp="1"/>
          </p:cNvSpPr>
          <p:nvPr>
            <p:ph type="title"/>
          </p:nvPr>
        </p:nvSpPr>
        <p:spPr>
          <a:xfrm>
            <a:off x="1779544" y="1"/>
            <a:ext cx="7364455" cy="1143000"/>
          </a:xfrm>
          <a:prstGeom prst="rect">
            <a:avLst/>
          </a:prstGeom>
        </p:spPr>
        <p:txBody>
          <a:bodyPr lIns="91425" tIns="91425" rIns="91425" bIns="91425" anchor="b" anchorCtr="0">
            <a:noAutofit/>
          </a:bodyPr>
          <a:lstStyle/>
          <a:p>
            <a:pPr>
              <a:buClr>
                <a:srgbClr val="000000"/>
              </a:buClr>
              <a:buSzPct val="25000"/>
            </a:pPr>
            <a:r>
              <a:rPr lang="en-US" b="1" kern="0" dirty="0" smtClean="0">
                <a:solidFill>
                  <a:srgbClr val="00B050"/>
                </a:solidFill>
                <a:cs typeface="Arial"/>
                <a:sym typeface="Arial"/>
                <a:rtl val="0"/>
              </a:rPr>
              <a:t>Handle New </a:t>
            </a:r>
            <a:r>
              <a:rPr lang="en-US" b="1" kern="0" dirty="0">
                <a:solidFill>
                  <a:srgbClr val="00B050"/>
                </a:solidFill>
                <a:cs typeface="Arial"/>
                <a:sym typeface="Arial"/>
                <a:rtl val="0"/>
              </a:rPr>
              <a:t>Treatment</a:t>
            </a:r>
          </a:p>
        </p:txBody>
      </p:sp>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fld id="{00000000-1234-1234-1234-123412341234}" type="slidenum">
              <a:rPr lang="en">
                <a:solidFill>
                  <a:prstClr val="black">
                    <a:tint val="75000"/>
                  </a:prstClr>
                </a:solidFill>
              </a:rPr>
              <a:pPr/>
              <a:t>24</a:t>
            </a:fld>
            <a:endParaRPr lang="en">
              <a:solidFill>
                <a:prstClr val="black">
                  <a:tint val="75000"/>
                </a:prstClr>
              </a:solidFill>
            </a:endParaRPr>
          </a:p>
        </p:txBody>
      </p:sp>
      <p:sp>
        <p:nvSpPr>
          <p:cNvPr id="12" name="Slide Number Placeholder 1"/>
          <p:cNvSpPr txBox="1">
            <a:spLocks/>
          </p:cNvSpPr>
          <p:nvPr/>
        </p:nvSpPr>
        <p:spPr>
          <a:xfrm>
            <a:off x="6457950" y="6356351"/>
            <a:ext cx="2057400" cy="365125"/>
          </a:xfrm>
          <a:prstGeom prst="rect">
            <a:avLst/>
          </a:prstGeom>
        </p:spPr>
        <p:txBody>
          <a:bodyPr vert="horz" lIns="91425" tIns="91425" rIns="91425" bIns="91425" rtlCol="0" anchor="ctr" anchorCtr="0">
            <a:noAutofit/>
          </a:bodyPr>
          <a:lstStyle>
            <a:defPPr marR="0" algn="l" rtl="0">
              <a:lnSpc>
                <a:spcPct val="100000"/>
              </a:lnSpc>
              <a:spcBef>
                <a:spcPts val="0"/>
              </a:spcBef>
              <a:spcAft>
                <a:spcPts val="0"/>
              </a:spcAft>
            </a:defPPr>
            <a:lvl1pPr marR="0" algn="r" rtl="0">
              <a:lnSpc>
                <a:spcPct val="100000"/>
              </a:lnSpc>
              <a:spcBef>
                <a:spcPts val="0"/>
              </a:spcBef>
              <a:spcAft>
                <a:spcPts val="0"/>
              </a:spcAft>
              <a:buNone/>
              <a:defRPr sz="1200" b="0" i="0" u="none" strike="noStrike" cap="none" baseline="0">
                <a:solidFill>
                  <a:schemeClr val="tx1">
                    <a:tint val="75000"/>
                  </a:schemeClr>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fld id="{00000000-1234-1234-1234-123412341234}" type="slidenum">
              <a:rPr lang="en" smtClean="0">
                <a:solidFill>
                  <a:srgbClr val="FFFFFF"/>
                </a:solidFill>
              </a:rPr>
              <a:pPr/>
              <a:t>24</a:t>
            </a:fld>
            <a:endParaRPr lang="en">
              <a:solidFill>
                <a:srgbClr val="FFFFFF"/>
              </a:solidFill>
            </a:endParaRPr>
          </a:p>
        </p:txBody>
      </p:sp>
      <p:grpSp>
        <p:nvGrpSpPr>
          <p:cNvPr id="14" name="Shape 1634"/>
          <p:cNvGrpSpPr/>
          <p:nvPr/>
        </p:nvGrpSpPr>
        <p:grpSpPr>
          <a:xfrm>
            <a:off x="618218" y="2628753"/>
            <a:ext cx="1306448" cy="1281412"/>
            <a:chOff x="2711675" y="2364825"/>
            <a:chExt cx="2695799" cy="2900699"/>
          </a:xfrm>
        </p:grpSpPr>
        <p:sp>
          <p:nvSpPr>
            <p:cNvPr id="15"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16"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17" name="Shape 1682"/>
          <p:cNvSpPr/>
          <p:nvPr/>
        </p:nvSpPr>
        <p:spPr>
          <a:xfrm>
            <a:off x="3264146" y="2627276"/>
            <a:ext cx="1743300" cy="1274850"/>
          </a:xfrm>
          <a:prstGeom prst="roundRect">
            <a:avLst>
              <a:gd name="adj" fmla="val 16667"/>
            </a:avLst>
          </a:prstGeom>
          <a:solidFill>
            <a:schemeClr val="accent3">
              <a:lumMod val="60000"/>
              <a:lumOff val="4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68569" tIns="68569" rIns="68569" bIns="68569" anchor="ctr" anchorCtr="0">
            <a:noAutofit/>
          </a:bodyPr>
          <a:lstStyle/>
          <a:p>
            <a:pPr algn="ctr"/>
            <a:endParaRPr sz="1350" b="1" dirty="0">
              <a:latin typeface="Calibri"/>
            </a:endParaRPr>
          </a:p>
          <a:p>
            <a:pPr algn="ctr"/>
            <a:endParaRPr sz="1350" b="1" dirty="0">
              <a:latin typeface="Calibri"/>
            </a:endParaRPr>
          </a:p>
          <a:p>
            <a:pPr algn="ctr"/>
            <a:endParaRPr sz="1350" b="1" dirty="0">
              <a:latin typeface="Calibri"/>
            </a:endParaRPr>
          </a:p>
          <a:p>
            <a:pPr algn="ctr"/>
            <a:r>
              <a:rPr lang="en" sz="1350" b="1" dirty="0">
                <a:cs typeface="Arial" panose="020B0604020202020204" pitchFamily="34" charset="0"/>
              </a:rPr>
              <a:t>Web Application</a:t>
            </a:r>
          </a:p>
          <a:p>
            <a:pPr algn="ctr"/>
            <a:r>
              <a:rPr lang="en" sz="1350" b="1" dirty="0">
                <a:cs typeface="Arial" panose="020B0604020202020204" pitchFamily="34" charset="0"/>
              </a:rPr>
              <a:t>(Server side)</a:t>
            </a:r>
          </a:p>
        </p:txBody>
      </p:sp>
      <p:pic>
        <p:nvPicPr>
          <p:cNvPr id="18" name="Shape 1696"/>
          <p:cNvPicPr preferRelativeResize="0"/>
          <p:nvPr/>
        </p:nvPicPr>
        <p:blipFill>
          <a:blip r:embed="rId5">
            <a:alphaModFix/>
          </a:blip>
          <a:stretch>
            <a:fillRect/>
          </a:stretch>
        </p:blipFill>
        <p:spPr>
          <a:xfrm>
            <a:off x="3879315" y="2660459"/>
            <a:ext cx="599201" cy="716850"/>
          </a:xfrm>
          <a:prstGeom prst="rect">
            <a:avLst/>
          </a:prstGeom>
          <a:noFill/>
          <a:ln>
            <a:noFill/>
          </a:ln>
        </p:spPr>
      </p:pic>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46927" y="2619238"/>
            <a:ext cx="1282889" cy="1282889"/>
          </a:xfrm>
          <a:prstGeom prst="rect">
            <a:avLst/>
          </a:prstGeom>
        </p:spPr>
      </p:pic>
      <p:sp>
        <p:nvSpPr>
          <p:cNvPr id="13" name="TextBox 12"/>
          <p:cNvSpPr txBox="1"/>
          <p:nvPr/>
        </p:nvSpPr>
        <p:spPr>
          <a:xfrm>
            <a:off x="721149" y="3954970"/>
            <a:ext cx="1128835" cy="369332"/>
          </a:xfrm>
          <a:prstGeom prst="rect">
            <a:avLst/>
          </a:prstGeom>
          <a:noFill/>
        </p:spPr>
        <p:txBody>
          <a:bodyPr wrap="none" rtlCol="0">
            <a:spAutoFit/>
          </a:bodyPr>
          <a:lstStyle/>
          <a:p>
            <a:r>
              <a:rPr lang="en-US" sz="1800" b="1" dirty="0" smtClean="0">
                <a:latin typeface="+mj-lt"/>
              </a:rPr>
              <a:t>Scheduler</a:t>
            </a:r>
          </a:p>
        </p:txBody>
      </p:sp>
      <p:sp>
        <p:nvSpPr>
          <p:cNvPr id="19" name="TextBox 18"/>
          <p:cNvSpPr txBox="1"/>
          <p:nvPr/>
        </p:nvSpPr>
        <p:spPr>
          <a:xfrm>
            <a:off x="6484046" y="3899384"/>
            <a:ext cx="1082348" cy="369332"/>
          </a:xfrm>
          <a:prstGeom prst="rect">
            <a:avLst/>
          </a:prstGeom>
          <a:noFill/>
        </p:spPr>
        <p:txBody>
          <a:bodyPr wrap="none" rtlCol="0">
            <a:spAutoFit/>
          </a:bodyPr>
          <a:lstStyle/>
          <a:p>
            <a:r>
              <a:rPr lang="en-US" sz="1800" b="1" dirty="0" smtClean="0">
                <a:latin typeface="+mj-lt"/>
              </a:rPr>
              <a:t>Database</a:t>
            </a:r>
          </a:p>
        </p:txBody>
      </p:sp>
      <p:grpSp>
        <p:nvGrpSpPr>
          <p:cNvPr id="22" name="Shape 1634"/>
          <p:cNvGrpSpPr/>
          <p:nvPr/>
        </p:nvGrpSpPr>
        <p:grpSpPr>
          <a:xfrm>
            <a:off x="594709" y="2760715"/>
            <a:ext cx="1167391" cy="1188032"/>
            <a:chOff x="2711675" y="2364825"/>
            <a:chExt cx="2695799" cy="2900699"/>
          </a:xfrm>
        </p:grpSpPr>
        <p:sp>
          <p:nvSpPr>
            <p:cNvPr id="23"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24"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25" name="TextBox 24"/>
          <p:cNvSpPr txBox="1"/>
          <p:nvPr/>
        </p:nvSpPr>
        <p:spPr>
          <a:xfrm>
            <a:off x="577950" y="3998049"/>
            <a:ext cx="1128835" cy="369332"/>
          </a:xfrm>
          <a:prstGeom prst="rect">
            <a:avLst/>
          </a:prstGeom>
          <a:noFill/>
        </p:spPr>
        <p:txBody>
          <a:bodyPr wrap="none" rtlCol="0">
            <a:spAutoFit/>
          </a:bodyPr>
          <a:lstStyle/>
          <a:p>
            <a:r>
              <a:rPr lang="en-US" sz="1800" b="1" dirty="0" smtClean="0">
                <a:solidFill>
                  <a:schemeClr val="bg1"/>
                </a:solidFill>
                <a:latin typeface="+mj-lt"/>
              </a:rPr>
              <a:t>Scheduler</a:t>
            </a:r>
          </a:p>
        </p:txBody>
      </p:sp>
      <p:pic>
        <p:nvPicPr>
          <p:cNvPr id="26" name="Picture 2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9707" y="1967946"/>
            <a:ext cx="1657675" cy="3061254"/>
          </a:xfrm>
          <a:prstGeom prst="rect">
            <a:avLst/>
          </a:prstGeom>
        </p:spPr>
      </p:pic>
      <p:grpSp>
        <p:nvGrpSpPr>
          <p:cNvPr id="27" name="Shape 1634"/>
          <p:cNvGrpSpPr/>
          <p:nvPr/>
        </p:nvGrpSpPr>
        <p:grpSpPr>
          <a:xfrm>
            <a:off x="539736" y="2619238"/>
            <a:ext cx="1167391" cy="1188032"/>
            <a:chOff x="2711675" y="2364825"/>
            <a:chExt cx="2695799" cy="2900699"/>
          </a:xfrm>
        </p:grpSpPr>
        <p:sp>
          <p:nvSpPr>
            <p:cNvPr id="28"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29"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30" name="TextBox 29"/>
          <p:cNvSpPr txBox="1"/>
          <p:nvPr/>
        </p:nvSpPr>
        <p:spPr>
          <a:xfrm>
            <a:off x="559013" y="4008005"/>
            <a:ext cx="1128835" cy="369332"/>
          </a:xfrm>
          <a:prstGeom prst="rect">
            <a:avLst/>
          </a:prstGeom>
          <a:noFill/>
        </p:spPr>
        <p:txBody>
          <a:bodyPr wrap="none" rtlCol="0">
            <a:spAutoFit/>
          </a:bodyPr>
          <a:lstStyle/>
          <a:p>
            <a:r>
              <a:rPr lang="en-US" sz="1800" b="1" dirty="0" smtClean="0">
                <a:solidFill>
                  <a:schemeClr val="tx1"/>
                </a:solidFill>
                <a:latin typeface="+mj-lt"/>
              </a:rPr>
              <a:t>Scheduler</a:t>
            </a:r>
          </a:p>
        </p:txBody>
      </p:sp>
    </p:spTree>
    <p:extLst>
      <p:ext uri="{BB962C8B-B14F-4D97-AF65-F5344CB8AC3E}">
        <p14:creationId xmlns:p14="http://schemas.microsoft.com/office/powerpoint/2010/main" val="1129736839"/>
      </p:ext>
    </p:extLst>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8" name="Shape 1968"/>
          <p:cNvSpPr txBox="1">
            <a:spLocks noGrp="1"/>
          </p:cNvSpPr>
          <p:nvPr>
            <p:ph type="body" idx="1"/>
          </p:nvPr>
        </p:nvSpPr>
        <p:spPr>
          <a:prstGeom prst="rect">
            <a:avLst/>
          </a:prstGeom>
        </p:spPr>
        <p:txBody>
          <a:bodyPr lIns="91425" tIns="91425" rIns="91425" bIns="91425" anchor="t" anchorCtr="0">
            <a:noAutofit/>
          </a:bodyPr>
          <a:lstStyle/>
          <a:p>
            <a:pPr marL="0" lvl="0" indent="0">
              <a:buSzPct val="55000"/>
              <a:buNone/>
            </a:pPr>
            <a:endParaRPr lang="en" sz="1800" dirty="0">
              <a:solidFill>
                <a:srgbClr val="666666"/>
              </a:solidFill>
            </a:endParaRPr>
          </a:p>
        </p:txBody>
      </p:sp>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fld id="{00000000-1234-1234-1234-123412341234}" type="slidenum">
              <a:rPr lang="en">
                <a:solidFill>
                  <a:prstClr val="black">
                    <a:tint val="75000"/>
                  </a:prstClr>
                </a:solidFill>
              </a:rPr>
              <a:pPr/>
              <a:t>25</a:t>
            </a:fld>
            <a:endParaRPr lang="en">
              <a:solidFill>
                <a:prstClr val="black">
                  <a:tint val="75000"/>
                </a:prstClr>
              </a:solidFill>
            </a:endParaRPr>
          </a:p>
        </p:txBody>
      </p:sp>
      <p:sp>
        <p:nvSpPr>
          <p:cNvPr id="12" name="Slide Number Placeholder 1"/>
          <p:cNvSpPr txBox="1">
            <a:spLocks/>
          </p:cNvSpPr>
          <p:nvPr/>
        </p:nvSpPr>
        <p:spPr>
          <a:xfrm>
            <a:off x="6457950" y="6356351"/>
            <a:ext cx="2057400" cy="365125"/>
          </a:xfrm>
          <a:prstGeom prst="rect">
            <a:avLst/>
          </a:prstGeom>
        </p:spPr>
        <p:txBody>
          <a:bodyPr vert="horz" lIns="91425" tIns="91425" rIns="91425" bIns="91425" rtlCol="0" anchor="ctr" anchorCtr="0">
            <a:noAutofit/>
          </a:bodyPr>
          <a:lstStyle>
            <a:defPPr marR="0" algn="l" rtl="0">
              <a:lnSpc>
                <a:spcPct val="100000"/>
              </a:lnSpc>
              <a:spcBef>
                <a:spcPts val="0"/>
              </a:spcBef>
              <a:spcAft>
                <a:spcPts val="0"/>
              </a:spcAft>
            </a:defPPr>
            <a:lvl1pPr marR="0" algn="r" rtl="0">
              <a:lnSpc>
                <a:spcPct val="100000"/>
              </a:lnSpc>
              <a:spcBef>
                <a:spcPts val="0"/>
              </a:spcBef>
              <a:spcAft>
                <a:spcPts val="0"/>
              </a:spcAft>
              <a:buNone/>
              <a:defRPr sz="1200" b="0" i="0" u="none" strike="noStrike" cap="none" baseline="0">
                <a:solidFill>
                  <a:schemeClr val="tx1">
                    <a:tint val="75000"/>
                  </a:schemeClr>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fld id="{00000000-1234-1234-1234-123412341234}" type="slidenum">
              <a:rPr lang="en" smtClean="0">
                <a:solidFill>
                  <a:srgbClr val="FFFFFF"/>
                </a:solidFill>
              </a:rPr>
              <a:pPr/>
              <a:t>25</a:t>
            </a:fld>
            <a:endParaRPr lang="en">
              <a:solidFill>
                <a:srgbClr val="FFFFFF"/>
              </a:solidFill>
            </a:endParaRPr>
          </a:p>
        </p:txBody>
      </p:sp>
      <p:grpSp>
        <p:nvGrpSpPr>
          <p:cNvPr id="14" name="Shape 1634"/>
          <p:cNvGrpSpPr/>
          <p:nvPr/>
        </p:nvGrpSpPr>
        <p:grpSpPr>
          <a:xfrm>
            <a:off x="618218" y="2628753"/>
            <a:ext cx="1306448" cy="1281412"/>
            <a:chOff x="2711675" y="2364825"/>
            <a:chExt cx="2695799" cy="2900699"/>
          </a:xfrm>
        </p:grpSpPr>
        <p:sp>
          <p:nvSpPr>
            <p:cNvPr id="15"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16"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17" name="Shape 1682"/>
          <p:cNvSpPr/>
          <p:nvPr/>
        </p:nvSpPr>
        <p:spPr>
          <a:xfrm>
            <a:off x="3264146" y="2627276"/>
            <a:ext cx="1743300" cy="1274850"/>
          </a:xfrm>
          <a:prstGeom prst="roundRect">
            <a:avLst>
              <a:gd name="adj" fmla="val 16667"/>
            </a:avLst>
          </a:prstGeom>
          <a:solidFill>
            <a:schemeClr val="accent3">
              <a:lumMod val="60000"/>
              <a:lumOff val="4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68569" tIns="68569" rIns="68569" bIns="68569" anchor="ctr" anchorCtr="0">
            <a:noAutofit/>
          </a:bodyPr>
          <a:lstStyle/>
          <a:p>
            <a:pPr algn="ctr"/>
            <a:endParaRPr sz="1350" b="1" dirty="0">
              <a:latin typeface="Calibri"/>
            </a:endParaRPr>
          </a:p>
          <a:p>
            <a:pPr algn="ctr"/>
            <a:endParaRPr sz="1350" b="1" dirty="0">
              <a:latin typeface="Calibri"/>
            </a:endParaRPr>
          </a:p>
          <a:p>
            <a:pPr algn="ctr"/>
            <a:endParaRPr sz="1350" b="1" dirty="0">
              <a:latin typeface="Calibri"/>
            </a:endParaRPr>
          </a:p>
          <a:p>
            <a:pPr algn="ctr"/>
            <a:r>
              <a:rPr lang="en" sz="1350" b="1" dirty="0">
                <a:cs typeface="Arial" panose="020B0604020202020204" pitchFamily="34" charset="0"/>
              </a:rPr>
              <a:t>Web Application</a:t>
            </a:r>
          </a:p>
          <a:p>
            <a:pPr algn="ctr"/>
            <a:r>
              <a:rPr lang="en" sz="1350" b="1" dirty="0">
                <a:cs typeface="Arial" panose="020B0604020202020204" pitchFamily="34" charset="0"/>
              </a:rPr>
              <a:t>(Server side)</a:t>
            </a:r>
          </a:p>
        </p:txBody>
      </p:sp>
      <p:pic>
        <p:nvPicPr>
          <p:cNvPr id="18" name="Shape 1696"/>
          <p:cNvPicPr preferRelativeResize="0"/>
          <p:nvPr/>
        </p:nvPicPr>
        <p:blipFill>
          <a:blip r:embed="rId5">
            <a:alphaModFix/>
          </a:blip>
          <a:stretch>
            <a:fillRect/>
          </a:stretch>
        </p:blipFill>
        <p:spPr>
          <a:xfrm>
            <a:off x="3879315" y="2660459"/>
            <a:ext cx="599201" cy="716850"/>
          </a:xfrm>
          <a:prstGeom prst="rect">
            <a:avLst/>
          </a:prstGeom>
          <a:noFill/>
          <a:ln>
            <a:noFill/>
          </a:ln>
        </p:spPr>
      </p:pic>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46927" y="2619238"/>
            <a:ext cx="1282889" cy="1282889"/>
          </a:xfrm>
          <a:prstGeom prst="rect">
            <a:avLst/>
          </a:prstGeom>
        </p:spPr>
      </p:pic>
      <p:sp>
        <p:nvSpPr>
          <p:cNvPr id="22" name="TextBox 21"/>
          <p:cNvSpPr txBox="1"/>
          <p:nvPr/>
        </p:nvSpPr>
        <p:spPr>
          <a:xfrm>
            <a:off x="721149" y="3954970"/>
            <a:ext cx="1128835" cy="369332"/>
          </a:xfrm>
          <a:prstGeom prst="rect">
            <a:avLst/>
          </a:prstGeom>
          <a:noFill/>
        </p:spPr>
        <p:txBody>
          <a:bodyPr wrap="none" rtlCol="0">
            <a:spAutoFit/>
          </a:bodyPr>
          <a:lstStyle/>
          <a:p>
            <a:r>
              <a:rPr lang="en-US" sz="1800" b="1" dirty="0" smtClean="0">
                <a:latin typeface="+mj-lt"/>
              </a:rPr>
              <a:t>Scheduler</a:t>
            </a:r>
          </a:p>
        </p:txBody>
      </p:sp>
      <p:sp>
        <p:nvSpPr>
          <p:cNvPr id="23" name="TextBox 22"/>
          <p:cNvSpPr txBox="1"/>
          <p:nvPr/>
        </p:nvSpPr>
        <p:spPr>
          <a:xfrm>
            <a:off x="6484046" y="3899384"/>
            <a:ext cx="1082348" cy="369332"/>
          </a:xfrm>
          <a:prstGeom prst="rect">
            <a:avLst/>
          </a:prstGeom>
          <a:noFill/>
        </p:spPr>
        <p:txBody>
          <a:bodyPr wrap="none" rtlCol="0">
            <a:spAutoFit/>
          </a:bodyPr>
          <a:lstStyle/>
          <a:p>
            <a:r>
              <a:rPr lang="en-US" sz="1800" b="1" dirty="0" smtClean="0">
                <a:latin typeface="+mj-lt"/>
              </a:rPr>
              <a:t>Database</a:t>
            </a:r>
          </a:p>
        </p:txBody>
      </p:sp>
      <p:sp>
        <p:nvSpPr>
          <p:cNvPr id="24" name="Shape 1967"/>
          <p:cNvSpPr txBox="1">
            <a:spLocks noGrp="1"/>
          </p:cNvSpPr>
          <p:nvPr>
            <p:ph type="title"/>
          </p:nvPr>
        </p:nvSpPr>
        <p:spPr>
          <a:xfrm>
            <a:off x="1779544" y="1"/>
            <a:ext cx="7364455" cy="1143000"/>
          </a:xfrm>
          <a:prstGeom prst="rect">
            <a:avLst/>
          </a:prstGeom>
        </p:spPr>
        <p:txBody>
          <a:bodyPr lIns="91425" tIns="91425" rIns="91425" bIns="91425" anchor="b" anchorCtr="0">
            <a:noAutofit/>
          </a:bodyPr>
          <a:lstStyle/>
          <a:p>
            <a:pPr>
              <a:buClr>
                <a:srgbClr val="000000"/>
              </a:buClr>
              <a:buSzPct val="25000"/>
            </a:pPr>
            <a:r>
              <a:rPr lang="en-US" b="1" kern="0" dirty="0" smtClean="0">
                <a:solidFill>
                  <a:srgbClr val="00B050"/>
                </a:solidFill>
                <a:cs typeface="Arial"/>
                <a:sym typeface="Arial"/>
                <a:rtl val="0"/>
              </a:rPr>
              <a:t>Handle New </a:t>
            </a:r>
            <a:r>
              <a:rPr lang="en-US" b="1" kern="0" dirty="0">
                <a:solidFill>
                  <a:srgbClr val="00B050"/>
                </a:solidFill>
                <a:cs typeface="Arial"/>
                <a:sym typeface="Arial"/>
                <a:rtl val="0"/>
              </a:rPr>
              <a:t>Treatment</a:t>
            </a:r>
          </a:p>
        </p:txBody>
      </p:sp>
      <p:grpSp>
        <p:nvGrpSpPr>
          <p:cNvPr id="27" name="Shape 1634"/>
          <p:cNvGrpSpPr/>
          <p:nvPr/>
        </p:nvGrpSpPr>
        <p:grpSpPr>
          <a:xfrm>
            <a:off x="594709" y="2760715"/>
            <a:ext cx="1167391" cy="1188032"/>
            <a:chOff x="2711675" y="2364825"/>
            <a:chExt cx="2695799" cy="2900699"/>
          </a:xfrm>
        </p:grpSpPr>
        <p:sp>
          <p:nvSpPr>
            <p:cNvPr id="28"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29"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30" name="TextBox 29"/>
          <p:cNvSpPr txBox="1"/>
          <p:nvPr/>
        </p:nvSpPr>
        <p:spPr>
          <a:xfrm>
            <a:off x="577950" y="3998049"/>
            <a:ext cx="1128835" cy="369332"/>
          </a:xfrm>
          <a:prstGeom prst="rect">
            <a:avLst/>
          </a:prstGeom>
          <a:noFill/>
        </p:spPr>
        <p:txBody>
          <a:bodyPr wrap="none" rtlCol="0">
            <a:spAutoFit/>
          </a:bodyPr>
          <a:lstStyle/>
          <a:p>
            <a:r>
              <a:rPr lang="en-US" sz="1800" b="1" dirty="0" smtClean="0">
                <a:solidFill>
                  <a:schemeClr val="bg1"/>
                </a:solidFill>
                <a:latin typeface="+mj-lt"/>
              </a:rPr>
              <a:t>Scheduler</a:t>
            </a:r>
          </a:p>
        </p:txBody>
      </p:sp>
      <p:cxnSp>
        <p:nvCxnSpPr>
          <p:cNvPr id="31" name="Straight Arrow Connector 30"/>
          <p:cNvCxnSpPr>
            <a:cxnSpLocks/>
          </p:cNvCxnSpPr>
          <p:nvPr/>
        </p:nvCxnSpPr>
        <p:spPr>
          <a:xfrm flipV="1">
            <a:off x="1935727" y="3098779"/>
            <a:ext cx="1339481" cy="4758"/>
          </a:xfrm>
          <a:prstGeom prst="straightConnector1">
            <a:avLst/>
          </a:prstGeom>
          <a:ln w="889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988696" y="2280220"/>
            <a:ext cx="1227802" cy="738664"/>
          </a:xfrm>
          <a:prstGeom prst="rect">
            <a:avLst/>
          </a:prstGeom>
          <a:noFill/>
        </p:spPr>
        <p:txBody>
          <a:bodyPr wrap="square" rtlCol="0">
            <a:spAutoFit/>
          </a:bodyPr>
          <a:lstStyle/>
          <a:p>
            <a:r>
              <a:rPr lang="en-US" dirty="0" smtClean="0"/>
              <a:t>Send get treatment request</a:t>
            </a:r>
            <a:endParaRPr lang="en-US" dirty="0"/>
          </a:p>
        </p:txBody>
      </p:sp>
      <p:pic>
        <p:nvPicPr>
          <p:cNvPr id="33" name="Picture 3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9707" y="1967946"/>
            <a:ext cx="1657675" cy="3061254"/>
          </a:xfrm>
          <a:prstGeom prst="rect">
            <a:avLst/>
          </a:prstGeom>
        </p:spPr>
      </p:pic>
      <p:grpSp>
        <p:nvGrpSpPr>
          <p:cNvPr id="34" name="Shape 1634"/>
          <p:cNvGrpSpPr/>
          <p:nvPr/>
        </p:nvGrpSpPr>
        <p:grpSpPr>
          <a:xfrm>
            <a:off x="539736" y="2619238"/>
            <a:ext cx="1167391" cy="1188032"/>
            <a:chOff x="2711675" y="2364825"/>
            <a:chExt cx="2695799" cy="2900699"/>
          </a:xfrm>
        </p:grpSpPr>
        <p:sp>
          <p:nvSpPr>
            <p:cNvPr id="35"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36"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37" name="TextBox 36"/>
          <p:cNvSpPr txBox="1"/>
          <p:nvPr/>
        </p:nvSpPr>
        <p:spPr>
          <a:xfrm>
            <a:off x="559013" y="4008005"/>
            <a:ext cx="1128835" cy="369332"/>
          </a:xfrm>
          <a:prstGeom prst="rect">
            <a:avLst/>
          </a:prstGeom>
          <a:noFill/>
        </p:spPr>
        <p:txBody>
          <a:bodyPr wrap="none" rtlCol="0">
            <a:spAutoFit/>
          </a:bodyPr>
          <a:lstStyle/>
          <a:p>
            <a:r>
              <a:rPr lang="en-US" sz="1800" b="1" dirty="0" smtClean="0">
                <a:solidFill>
                  <a:schemeClr val="tx1"/>
                </a:solidFill>
                <a:latin typeface="+mj-lt"/>
              </a:rPr>
              <a:t>Scheduler</a:t>
            </a:r>
          </a:p>
        </p:txBody>
      </p:sp>
    </p:spTree>
    <p:extLst>
      <p:ext uri="{BB962C8B-B14F-4D97-AF65-F5344CB8AC3E}">
        <p14:creationId xmlns:p14="http://schemas.microsoft.com/office/powerpoint/2010/main" val="1831503750"/>
      </p:ext>
    </p:extLst>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8" name="Shape 1968"/>
          <p:cNvSpPr txBox="1">
            <a:spLocks noGrp="1"/>
          </p:cNvSpPr>
          <p:nvPr>
            <p:ph type="body" idx="1"/>
          </p:nvPr>
        </p:nvSpPr>
        <p:spPr>
          <a:prstGeom prst="rect">
            <a:avLst/>
          </a:prstGeom>
        </p:spPr>
        <p:txBody>
          <a:bodyPr lIns="91425" tIns="91425" rIns="91425" bIns="91425" anchor="t" anchorCtr="0">
            <a:noAutofit/>
          </a:bodyPr>
          <a:lstStyle/>
          <a:p>
            <a:pPr marL="0" lvl="0" indent="0">
              <a:buSzPct val="55000"/>
              <a:buNone/>
            </a:pPr>
            <a:endParaRPr lang="en" sz="1800" dirty="0">
              <a:solidFill>
                <a:srgbClr val="666666"/>
              </a:solidFill>
            </a:endParaRPr>
          </a:p>
        </p:txBody>
      </p:sp>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fld id="{00000000-1234-1234-1234-123412341234}" type="slidenum">
              <a:rPr lang="en">
                <a:solidFill>
                  <a:prstClr val="black">
                    <a:tint val="75000"/>
                  </a:prstClr>
                </a:solidFill>
              </a:rPr>
              <a:pPr/>
              <a:t>26</a:t>
            </a:fld>
            <a:endParaRPr lang="en">
              <a:solidFill>
                <a:prstClr val="black">
                  <a:tint val="75000"/>
                </a:prstClr>
              </a:solidFill>
            </a:endParaRPr>
          </a:p>
        </p:txBody>
      </p:sp>
      <p:sp>
        <p:nvSpPr>
          <p:cNvPr id="12" name="Slide Number Placeholder 1"/>
          <p:cNvSpPr txBox="1">
            <a:spLocks/>
          </p:cNvSpPr>
          <p:nvPr/>
        </p:nvSpPr>
        <p:spPr>
          <a:xfrm>
            <a:off x="6457950" y="6356351"/>
            <a:ext cx="2057400" cy="365125"/>
          </a:xfrm>
          <a:prstGeom prst="rect">
            <a:avLst/>
          </a:prstGeom>
        </p:spPr>
        <p:txBody>
          <a:bodyPr vert="horz" lIns="91425" tIns="91425" rIns="91425" bIns="91425" rtlCol="0" anchor="ctr" anchorCtr="0">
            <a:noAutofit/>
          </a:bodyPr>
          <a:lstStyle>
            <a:defPPr marR="0" algn="l" rtl="0">
              <a:lnSpc>
                <a:spcPct val="100000"/>
              </a:lnSpc>
              <a:spcBef>
                <a:spcPts val="0"/>
              </a:spcBef>
              <a:spcAft>
                <a:spcPts val="0"/>
              </a:spcAft>
            </a:defPPr>
            <a:lvl1pPr marR="0" algn="r" rtl="0">
              <a:lnSpc>
                <a:spcPct val="100000"/>
              </a:lnSpc>
              <a:spcBef>
                <a:spcPts val="0"/>
              </a:spcBef>
              <a:spcAft>
                <a:spcPts val="0"/>
              </a:spcAft>
              <a:buNone/>
              <a:defRPr sz="1200" b="0" i="0" u="none" strike="noStrike" cap="none" baseline="0">
                <a:solidFill>
                  <a:schemeClr val="tx1">
                    <a:tint val="75000"/>
                  </a:schemeClr>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fld id="{00000000-1234-1234-1234-123412341234}" type="slidenum">
              <a:rPr lang="en" smtClean="0">
                <a:solidFill>
                  <a:srgbClr val="FFFFFF"/>
                </a:solidFill>
              </a:rPr>
              <a:pPr/>
              <a:t>26</a:t>
            </a:fld>
            <a:endParaRPr lang="en">
              <a:solidFill>
                <a:srgbClr val="FFFFFF"/>
              </a:solidFill>
            </a:endParaRPr>
          </a:p>
        </p:txBody>
      </p:sp>
      <p:grpSp>
        <p:nvGrpSpPr>
          <p:cNvPr id="14" name="Shape 1634"/>
          <p:cNvGrpSpPr/>
          <p:nvPr/>
        </p:nvGrpSpPr>
        <p:grpSpPr>
          <a:xfrm>
            <a:off x="618218" y="2628753"/>
            <a:ext cx="1306448" cy="1281412"/>
            <a:chOff x="2711675" y="2364825"/>
            <a:chExt cx="2695799" cy="2900699"/>
          </a:xfrm>
        </p:grpSpPr>
        <p:sp>
          <p:nvSpPr>
            <p:cNvPr id="15"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16"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17" name="Shape 1682"/>
          <p:cNvSpPr/>
          <p:nvPr/>
        </p:nvSpPr>
        <p:spPr>
          <a:xfrm>
            <a:off x="3264146" y="2627276"/>
            <a:ext cx="1743300" cy="1274850"/>
          </a:xfrm>
          <a:prstGeom prst="roundRect">
            <a:avLst>
              <a:gd name="adj" fmla="val 16667"/>
            </a:avLst>
          </a:prstGeom>
          <a:solidFill>
            <a:schemeClr val="accent3">
              <a:lumMod val="60000"/>
              <a:lumOff val="4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68569" tIns="68569" rIns="68569" bIns="68569" anchor="ctr" anchorCtr="0">
            <a:noAutofit/>
          </a:bodyPr>
          <a:lstStyle/>
          <a:p>
            <a:pPr algn="ctr"/>
            <a:endParaRPr sz="1350" b="1" dirty="0">
              <a:latin typeface="Calibri"/>
            </a:endParaRPr>
          </a:p>
          <a:p>
            <a:pPr algn="ctr"/>
            <a:endParaRPr sz="1350" b="1" dirty="0">
              <a:latin typeface="Calibri"/>
            </a:endParaRPr>
          </a:p>
          <a:p>
            <a:pPr algn="ctr"/>
            <a:endParaRPr sz="1350" b="1" dirty="0">
              <a:latin typeface="Calibri"/>
            </a:endParaRPr>
          </a:p>
          <a:p>
            <a:pPr algn="ctr"/>
            <a:r>
              <a:rPr lang="en" sz="1350" b="1" dirty="0">
                <a:cs typeface="Arial" panose="020B0604020202020204" pitchFamily="34" charset="0"/>
              </a:rPr>
              <a:t>Web Application</a:t>
            </a:r>
          </a:p>
          <a:p>
            <a:pPr algn="ctr"/>
            <a:r>
              <a:rPr lang="en" sz="1350" b="1" dirty="0">
                <a:cs typeface="Arial" panose="020B0604020202020204" pitchFamily="34" charset="0"/>
              </a:rPr>
              <a:t>(Server side)</a:t>
            </a:r>
          </a:p>
        </p:txBody>
      </p:sp>
      <p:pic>
        <p:nvPicPr>
          <p:cNvPr id="18" name="Shape 1696"/>
          <p:cNvPicPr preferRelativeResize="0"/>
          <p:nvPr/>
        </p:nvPicPr>
        <p:blipFill>
          <a:blip r:embed="rId5">
            <a:alphaModFix/>
          </a:blip>
          <a:stretch>
            <a:fillRect/>
          </a:stretch>
        </p:blipFill>
        <p:spPr>
          <a:xfrm>
            <a:off x="3879315" y="2660459"/>
            <a:ext cx="599201" cy="716850"/>
          </a:xfrm>
          <a:prstGeom prst="rect">
            <a:avLst/>
          </a:prstGeom>
          <a:noFill/>
          <a:ln>
            <a:noFill/>
          </a:ln>
        </p:spPr>
      </p:pic>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46927" y="2619238"/>
            <a:ext cx="1282889" cy="1282889"/>
          </a:xfrm>
          <a:prstGeom prst="rect">
            <a:avLst/>
          </a:prstGeom>
        </p:spPr>
      </p:pic>
      <p:cxnSp>
        <p:nvCxnSpPr>
          <p:cNvPr id="21" name="Straight Arrow Connector 20"/>
          <p:cNvCxnSpPr>
            <a:cxnSpLocks/>
          </p:cNvCxnSpPr>
          <p:nvPr/>
        </p:nvCxnSpPr>
        <p:spPr>
          <a:xfrm>
            <a:off x="5049502" y="3098779"/>
            <a:ext cx="1408448" cy="0"/>
          </a:xfrm>
          <a:prstGeom prst="straightConnector1">
            <a:avLst/>
          </a:prstGeom>
          <a:ln w="889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007446" y="2649552"/>
            <a:ext cx="1434435" cy="300082"/>
          </a:xfrm>
          <a:prstGeom prst="rect">
            <a:avLst/>
          </a:prstGeom>
          <a:noFill/>
        </p:spPr>
        <p:txBody>
          <a:bodyPr wrap="square" rtlCol="0">
            <a:spAutoFit/>
          </a:bodyPr>
          <a:lstStyle/>
          <a:p>
            <a:r>
              <a:rPr lang="en-US" sz="1350" dirty="0"/>
              <a:t>Get </a:t>
            </a:r>
            <a:r>
              <a:rPr lang="en-US" sz="1350" dirty="0" smtClean="0"/>
              <a:t>treatment</a:t>
            </a:r>
            <a:endParaRPr lang="en-US" sz="1350" dirty="0"/>
          </a:p>
        </p:txBody>
      </p:sp>
      <p:sp>
        <p:nvSpPr>
          <p:cNvPr id="23" name="TextBox 22"/>
          <p:cNvSpPr txBox="1"/>
          <p:nvPr/>
        </p:nvSpPr>
        <p:spPr>
          <a:xfrm>
            <a:off x="721149" y="3954970"/>
            <a:ext cx="1128835" cy="369332"/>
          </a:xfrm>
          <a:prstGeom prst="rect">
            <a:avLst/>
          </a:prstGeom>
          <a:noFill/>
        </p:spPr>
        <p:txBody>
          <a:bodyPr wrap="none" rtlCol="0">
            <a:spAutoFit/>
          </a:bodyPr>
          <a:lstStyle/>
          <a:p>
            <a:r>
              <a:rPr lang="en-US" sz="1800" b="1" dirty="0" smtClean="0">
                <a:latin typeface="+mj-lt"/>
              </a:rPr>
              <a:t>Scheduler</a:t>
            </a:r>
          </a:p>
        </p:txBody>
      </p:sp>
      <p:sp>
        <p:nvSpPr>
          <p:cNvPr id="24" name="TextBox 23"/>
          <p:cNvSpPr txBox="1"/>
          <p:nvPr/>
        </p:nvSpPr>
        <p:spPr>
          <a:xfrm>
            <a:off x="6484046" y="3899384"/>
            <a:ext cx="1082348" cy="369332"/>
          </a:xfrm>
          <a:prstGeom prst="rect">
            <a:avLst/>
          </a:prstGeom>
          <a:noFill/>
        </p:spPr>
        <p:txBody>
          <a:bodyPr wrap="none" rtlCol="0">
            <a:spAutoFit/>
          </a:bodyPr>
          <a:lstStyle/>
          <a:p>
            <a:r>
              <a:rPr lang="en-US" sz="1800" b="1" dirty="0" smtClean="0">
                <a:latin typeface="+mj-lt"/>
              </a:rPr>
              <a:t>Database</a:t>
            </a:r>
          </a:p>
        </p:txBody>
      </p:sp>
      <p:sp>
        <p:nvSpPr>
          <p:cNvPr id="25" name="Shape 1967"/>
          <p:cNvSpPr txBox="1">
            <a:spLocks noGrp="1"/>
          </p:cNvSpPr>
          <p:nvPr>
            <p:ph type="title"/>
          </p:nvPr>
        </p:nvSpPr>
        <p:spPr>
          <a:xfrm>
            <a:off x="1779544" y="1"/>
            <a:ext cx="7364455" cy="1143000"/>
          </a:xfrm>
          <a:prstGeom prst="rect">
            <a:avLst/>
          </a:prstGeom>
        </p:spPr>
        <p:txBody>
          <a:bodyPr lIns="91425" tIns="91425" rIns="91425" bIns="91425" anchor="b" anchorCtr="0">
            <a:noAutofit/>
          </a:bodyPr>
          <a:lstStyle/>
          <a:p>
            <a:pPr>
              <a:buClr>
                <a:srgbClr val="000000"/>
              </a:buClr>
              <a:buSzPct val="25000"/>
            </a:pPr>
            <a:r>
              <a:rPr lang="en-US" b="1" kern="0" dirty="0" smtClean="0">
                <a:solidFill>
                  <a:srgbClr val="00B050"/>
                </a:solidFill>
                <a:cs typeface="Arial"/>
                <a:sym typeface="Arial"/>
                <a:rtl val="0"/>
              </a:rPr>
              <a:t>Handle New </a:t>
            </a:r>
            <a:r>
              <a:rPr lang="en-US" b="1" kern="0" dirty="0">
                <a:solidFill>
                  <a:srgbClr val="00B050"/>
                </a:solidFill>
                <a:cs typeface="Arial"/>
                <a:sym typeface="Arial"/>
                <a:rtl val="0"/>
              </a:rPr>
              <a:t>Treatment</a:t>
            </a:r>
          </a:p>
        </p:txBody>
      </p:sp>
      <p:grpSp>
        <p:nvGrpSpPr>
          <p:cNvPr id="29" name="Shape 1634"/>
          <p:cNvGrpSpPr/>
          <p:nvPr/>
        </p:nvGrpSpPr>
        <p:grpSpPr>
          <a:xfrm>
            <a:off x="594709" y="2760715"/>
            <a:ext cx="1167391" cy="1188032"/>
            <a:chOff x="2711675" y="2364825"/>
            <a:chExt cx="2695799" cy="2900699"/>
          </a:xfrm>
        </p:grpSpPr>
        <p:sp>
          <p:nvSpPr>
            <p:cNvPr id="30"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31"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32" name="TextBox 31"/>
          <p:cNvSpPr txBox="1"/>
          <p:nvPr/>
        </p:nvSpPr>
        <p:spPr>
          <a:xfrm>
            <a:off x="577950" y="3998049"/>
            <a:ext cx="1128835" cy="369332"/>
          </a:xfrm>
          <a:prstGeom prst="rect">
            <a:avLst/>
          </a:prstGeom>
          <a:noFill/>
        </p:spPr>
        <p:txBody>
          <a:bodyPr wrap="none" rtlCol="0">
            <a:spAutoFit/>
          </a:bodyPr>
          <a:lstStyle/>
          <a:p>
            <a:r>
              <a:rPr lang="en-US" sz="1800" b="1" dirty="0" smtClean="0">
                <a:solidFill>
                  <a:schemeClr val="bg1"/>
                </a:solidFill>
                <a:latin typeface="+mj-lt"/>
              </a:rPr>
              <a:t>Scheduler</a:t>
            </a:r>
          </a:p>
        </p:txBody>
      </p:sp>
      <p:cxnSp>
        <p:nvCxnSpPr>
          <p:cNvPr id="33" name="Straight Arrow Connector 32"/>
          <p:cNvCxnSpPr>
            <a:cxnSpLocks/>
          </p:cNvCxnSpPr>
          <p:nvPr/>
        </p:nvCxnSpPr>
        <p:spPr>
          <a:xfrm flipV="1">
            <a:off x="1935727" y="3098779"/>
            <a:ext cx="1339481" cy="4758"/>
          </a:xfrm>
          <a:prstGeom prst="straightConnector1">
            <a:avLst/>
          </a:prstGeom>
          <a:ln w="889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988696" y="2280220"/>
            <a:ext cx="1227802" cy="738664"/>
          </a:xfrm>
          <a:prstGeom prst="rect">
            <a:avLst/>
          </a:prstGeom>
          <a:noFill/>
        </p:spPr>
        <p:txBody>
          <a:bodyPr wrap="square" rtlCol="0">
            <a:spAutoFit/>
          </a:bodyPr>
          <a:lstStyle/>
          <a:p>
            <a:r>
              <a:rPr lang="en-US" dirty="0"/>
              <a:t>Send get treatment request</a:t>
            </a:r>
          </a:p>
        </p:txBody>
      </p:sp>
      <p:pic>
        <p:nvPicPr>
          <p:cNvPr id="35" name="Picture 3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9707" y="1967946"/>
            <a:ext cx="1657675" cy="3061254"/>
          </a:xfrm>
          <a:prstGeom prst="rect">
            <a:avLst/>
          </a:prstGeom>
        </p:spPr>
      </p:pic>
      <p:grpSp>
        <p:nvGrpSpPr>
          <p:cNvPr id="36" name="Shape 1634"/>
          <p:cNvGrpSpPr/>
          <p:nvPr/>
        </p:nvGrpSpPr>
        <p:grpSpPr>
          <a:xfrm>
            <a:off x="539736" y="2619238"/>
            <a:ext cx="1167391" cy="1188032"/>
            <a:chOff x="2711675" y="2364825"/>
            <a:chExt cx="2695799" cy="2900699"/>
          </a:xfrm>
        </p:grpSpPr>
        <p:sp>
          <p:nvSpPr>
            <p:cNvPr id="37"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38"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39" name="TextBox 38"/>
          <p:cNvSpPr txBox="1"/>
          <p:nvPr/>
        </p:nvSpPr>
        <p:spPr>
          <a:xfrm>
            <a:off x="559013" y="4008005"/>
            <a:ext cx="1128835" cy="369332"/>
          </a:xfrm>
          <a:prstGeom prst="rect">
            <a:avLst/>
          </a:prstGeom>
          <a:noFill/>
        </p:spPr>
        <p:txBody>
          <a:bodyPr wrap="none" rtlCol="0">
            <a:spAutoFit/>
          </a:bodyPr>
          <a:lstStyle/>
          <a:p>
            <a:r>
              <a:rPr lang="en-US" sz="1800" b="1" dirty="0" smtClean="0">
                <a:solidFill>
                  <a:schemeClr val="tx1"/>
                </a:solidFill>
                <a:latin typeface="+mj-lt"/>
              </a:rPr>
              <a:t>Scheduler</a:t>
            </a:r>
          </a:p>
        </p:txBody>
      </p:sp>
    </p:spTree>
    <p:extLst>
      <p:ext uri="{BB962C8B-B14F-4D97-AF65-F5344CB8AC3E}">
        <p14:creationId xmlns:p14="http://schemas.microsoft.com/office/powerpoint/2010/main" val="3506546457"/>
      </p:ext>
    </p:extLst>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8" name="Shape 1968"/>
          <p:cNvSpPr txBox="1">
            <a:spLocks noGrp="1"/>
          </p:cNvSpPr>
          <p:nvPr>
            <p:ph type="body" idx="1"/>
          </p:nvPr>
        </p:nvSpPr>
        <p:spPr>
          <a:prstGeom prst="rect">
            <a:avLst/>
          </a:prstGeom>
        </p:spPr>
        <p:txBody>
          <a:bodyPr lIns="91425" tIns="91425" rIns="91425" bIns="91425" anchor="t" anchorCtr="0">
            <a:noAutofit/>
          </a:bodyPr>
          <a:lstStyle/>
          <a:p>
            <a:pPr marL="0" lvl="0" indent="0">
              <a:buSzPct val="55000"/>
              <a:buNone/>
            </a:pPr>
            <a:endParaRPr lang="en" sz="1800" dirty="0">
              <a:solidFill>
                <a:srgbClr val="666666"/>
              </a:solidFill>
            </a:endParaRPr>
          </a:p>
        </p:txBody>
      </p:sp>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fld id="{00000000-1234-1234-1234-123412341234}" type="slidenum">
              <a:rPr lang="en">
                <a:solidFill>
                  <a:prstClr val="black">
                    <a:tint val="75000"/>
                  </a:prstClr>
                </a:solidFill>
              </a:rPr>
              <a:pPr/>
              <a:t>27</a:t>
            </a:fld>
            <a:endParaRPr lang="en">
              <a:solidFill>
                <a:prstClr val="black">
                  <a:tint val="75000"/>
                </a:prstClr>
              </a:solidFill>
            </a:endParaRPr>
          </a:p>
        </p:txBody>
      </p:sp>
      <p:sp>
        <p:nvSpPr>
          <p:cNvPr id="12" name="Slide Number Placeholder 1"/>
          <p:cNvSpPr txBox="1">
            <a:spLocks/>
          </p:cNvSpPr>
          <p:nvPr/>
        </p:nvSpPr>
        <p:spPr>
          <a:xfrm>
            <a:off x="6457950" y="6356351"/>
            <a:ext cx="2057400" cy="365125"/>
          </a:xfrm>
          <a:prstGeom prst="rect">
            <a:avLst/>
          </a:prstGeom>
        </p:spPr>
        <p:txBody>
          <a:bodyPr vert="horz" lIns="91425" tIns="91425" rIns="91425" bIns="91425" rtlCol="0" anchor="ctr" anchorCtr="0">
            <a:noAutofit/>
          </a:bodyPr>
          <a:lstStyle>
            <a:defPPr marR="0" algn="l" rtl="0">
              <a:lnSpc>
                <a:spcPct val="100000"/>
              </a:lnSpc>
              <a:spcBef>
                <a:spcPts val="0"/>
              </a:spcBef>
              <a:spcAft>
                <a:spcPts val="0"/>
              </a:spcAft>
            </a:defPPr>
            <a:lvl1pPr marR="0" algn="r" rtl="0">
              <a:lnSpc>
                <a:spcPct val="100000"/>
              </a:lnSpc>
              <a:spcBef>
                <a:spcPts val="0"/>
              </a:spcBef>
              <a:spcAft>
                <a:spcPts val="0"/>
              </a:spcAft>
              <a:buNone/>
              <a:defRPr sz="1200" b="0" i="0" u="none" strike="noStrike" cap="none" baseline="0">
                <a:solidFill>
                  <a:schemeClr val="tx1">
                    <a:tint val="75000"/>
                  </a:schemeClr>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fld id="{00000000-1234-1234-1234-123412341234}" type="slidenum">
              <a:rPr lang="en" smtClean="0">
                <a:solidFill>
                  <a:srgbClr val="FFFFFF"/>
                </a:solidFill>
              </a:rPr>
              <a:pPr/>
              <a:t>27</a:t>
            </a:fld>
            <a:endParaRPr lang="en">
              <a:solidFill>
                <a:srgbClr val="FFFFFF"/>
              </a:solidFill>
            </a:endParaRPr>
          </a:p>
        </p:txBody>
      </p:sp>
      <p:grpSp>
        <p:nvGrpSpPr>
          <p:cNvPr id="14" name="Shape 1634"/>
          <p:cNvGrpSpPr/>
          <p:nvPr/>
        </p:nvGrpSpPr>
        <p:grpSpPr>
          <a:xfrm>
            <a:off x="618218" y="2628753"/>
            <a:ext cx="1306448" cy="1281412"/>
            <a:chOff x="2711675" y="2364825"/>
            <a:chExt cx="2695799" cy="2900699"/>
          </a:xfrm>
        </p:grpSpPr>
        <p:sp>
          <p:nvSpPr>
            <p:cNvPr id="15"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16"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17" name="Shape 1682"/>
          <p:cNvSpPr/>
          <p:nvPr/>
        </p:nvSpPr>
        <p:spPr>
          <a:xfrm>
            <a:off x="3264146" y="2627276"/>
            <a:ext cx="1743300" cy="1274850"/>
          </a:xfrm>
          <a:prstGeom prst="roundRect">
            <a:avLst>
              <a:gd name="adj" fmla="val 16667"/>
            </a:avLst>
          </a:prstGeom>
          <a:solidFill>
            <a:schemeClr val="accent3">
              <a:lumMod val="60000"/>
              <a:lumOff val="4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68569" tIns="68569" rIns="68569" bIns="68569" anchor="ctr" anchorCtr="0">
            <a:noAutofit/>
          </a:bodyPr>
          <a:lstStyle/>
          <a:p>
            <a:pPr algn="ctr"/>
            <a:endParaRPr sz="1350" b="1" dirty="0">
              <a:latin typeface="Calibri"/>
            </a:endParaRPr>
          </a:p>
          <a:p>
            <a:pPr algn="ctr"/>
            <a:endParaRPr sz="1350" b="1" dirty="0">
              <a:latin typeface="Calibri"/>
            </a:endParaRPr>
          </a:p>
          <a:p>
            <a:pPr algn="ctr"/>
            <a:endParaRPr sz="1350" b="1" dirty="0">
              <a:latin typeface="Calibri"/>
            </a:endParaRPr>
          </a:p>
          <a:p>
            <a:pPr algn="ctr"/>
            <a:r>
              <a:rPr lang="en" sz="1350" b="1" dirty="0">
                <a:cs typeface="Arial" panose="020B0604020202020204" pitchFamily="34" charset="0"/>
              </a:rPr>
              <a:t>Web Application</a:t>
            </a:r>
          </a:p>
          <a:p>
            <a:pPr algn="ctr"/>
            <a:r>
              <a:rPr lang="en" sz="1350" b="1" dirty="0">
                <a:cs typeface="Arial" panose="020B0604020202020204" pitchFamily="34" charset="0"/>
              </a:rPr>
              <a:t>(Server side)</a:t>
            </a:r>
          </a:p>
        </p:txBody>
      </p:sp>
      <p:pic>
        <p:nvPicPr>
          <p:cNvPr id="18" name="Shape 1696"/>
          <p:cNvPicPr preferRelativeResize="0"/>
          <p:nvPr/>
        </p:nvPicPr>
        <p:blipFill>
          <a:blip r:embed="rId5">
            <a:alphaModFix/>
          </a:blip>
          <a:stretch>
            <a:fillRect/>
          </a:stretch>
        </p:blipFill>
        <p:spPr>
          <a:xfrm>
            <a:off x="3879315" y="2660459"/>
            <a:ext cx="599201" cy="716850"/>
          </a:xfrm>
          <a:prstGeom prst="rect">
            <a:avLst/>
          </a:prstGeom>
          <a:noFill/>
          <a:ln>
            <a:noFill/>
          </a:ln>
        </p:spPr>
      </p:pic>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46927" y="2619238"/>
            <a:ext cx="1282889" cy="1282889"/>
          </a:xfrm>
          <a:prstGeom prst="rect">
            <a:avLst/>
          </a:prstGeom>
        </p:spPr>
      </p:pic>
      <p:cxnSp>
        <p:nvCxnSpPr>
          <p:cNvPr id="22" name="Straight Arrow Connector 21"/>
          <p:cNvCxnSpPr>
            <a:cxnSpLocks/>
          </p:cNvCxnSpPr>
          <p:nvPr/>
        </p:nvCxnSpPr>
        <p:spPr>
          <a:xfrm flipH="1">
            <a:off x="4988684" y="3487759"/>
            <a:ext cx="1416959" cy="15992"/>
          </a:xfrm>
          <a:prstGeom prst="straightConnector1">
            <a:avLst/>
          </a:prstGeom>
          <a:ln w="889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nvGrpSpPr>
          <p:cNvPr id="33" name="Shape 688"/>
          <p:cNvGrpSpPr/>
          <p:nvPr/>
        </p:nvGrpSpPr>
        <p:grpSpPr>
          <a:xfrm>
            <a:off x="5052779" y="4762610"/>
            <a:ext cx="1471823" cy="1592092"/>
            <a:chOff x="4336150" y="2339323"/>
            <a:chExt cx="1814399" cy="1044951"/>
          </a:xfrm>
          <a:solidFill>
            <a:schemeClr val="bg2"/>
          </a:solidFill>
        </p:grpSpPr>
        <p:sp>
          <p:nvSpPr>
            <p:cNvPr id="34" name="Shape 689"/>
            <p:cNvSpPr/>
            <p:nvPr/>
          </p:nvSpPr>
          <p:spPr>
            <a:xfrm>
              <a:off x="4336150" y="2708975"/>
              <a:ext cx="1814399" cy="6752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t" anchorCtr="0">
              <a:noAutofit/>
            </a:bodyPr>
            <a:lstStyle/>
            <a:p>
              <a:pPr defTabSz="685800"/>
              <a:r>
                <a:rPr lang="en-US" sz="1500" dirty="0" err="1">
                  <a:solidFill>
                    <a:prstClr val="black"/>
                  </a:solidFill>
                  <a:latin typeface="Arial"/>
                  <a:cs typeface="Arial"/>
                </a:rPr>
                <a:t>fromDate</a:t>
              </a:r>
              <a:endParaRPr lang="en" sz="1500" dirty="0">
                <a:solidFill>
                  <a:prstClr val="black"/>
                </a:solidFill>
                <a:latin typeface="Arial"/>
                <a:cs typeface="Arial"/>
              </a:endParaRPr>
            </a:p>
            <a:p>
              <a:pPr defTabSz="685800"/>
              <a:r>
                <a:rPr lang="en-US" sz="1500" dirty="0">
                  <a:solidFill>
                    <a:srgbClr val="000000"/>
                  </a:solidFill>
                  <a:latin typeface="Arial"/>
                  <a:cs typeface="Arial"/>
                </a:rPr>
                <a:t>t</a:t>
              </a:r>
              <a:r>
                <a:rPr lang="en" sz="1500" dirty="0">
                  <a:solidFill>
                    <a:srgbClr val="000000"/>
                  </a:solidFill>
                  <a:latin typeface="Arial"/>
                  <a:cs typeface="Arial"/>
                </a:rPr>
                <a:t>oDate</a:t>
              </a:r>
              <a:endParaRPr lang="en" sz="1500" b="1" dirty="0">
                <a:solidFill>
                  <a:prstClr val="black"/>
                </a:solidFill>
                <a:latin typeface="Arial"/>
                <a:cs typeface="Arial"/>
              </a:endParaRPr>
            </a:p>
            <a:p>
              <a:pPr defTabSz="685800"/>
              <a:r>
                <a:rPr lang="en" sz="1500" dirty="0">
                  <a:solidFill>
                    <a:srgbClr val="000000"/>
                  </a:solidFill>
                  <a:latin typeface="Arial"/>
                  <a:cs typeface="Arial"/>
                </a:rPr>
                <a:t>…</a:t>
              </a:r>
            </a:p>
          </p:txBody>
        </p:sp>
        <p:sp>
          <p:nvSpPr>
            <p:cNvPr id="35" name="Shape 690"/>
            <p:cNvSpPr/>
            <p:nvPr/>
          </p:nvSpPr>
          <p:spPr>
            <a:xfrm>
              <a:off x="4336150" y="2339323"/>
              <a:ext cx="1814399" cy="3629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ctr" anchorCtr="0">
              <a:noAutofit/>
            </a:bodyPr>
            <a:lstStyle/>
            <a:p>
              <a:pPr defTabSz="685800"/>
              <a:r>
                <a:rPr lang="en" b="1" dirty="0" smtClean="0">
                  <a:solidFill>
                    <a:srgbClr val="000000"/>
                  </a:solidFill>
                  <a:latin typeface="Arial"/>
                  <a:cs typeface="Arial"/>
                </a:rPr>
                <a:t>Treatment</a:t>
              </a:r>
              <a:endParaRPr lang="en" sz="1050" b="1" dirty="0">
                <a:solidFill>
                  <a:srgbClr val="000000"/>
                </a:solidFill>
                <a:latin typeface="Arial"/>
                <a:cs typeface="Arial"/>
              </a:endParaRPr>
            </a:p>
          </p:txBody>
        </p:sp>
      </p:grpSp>
      <p:cxnSp>
        <p:nvCxnSpPr>
          <p:cNvPr id="28" name="Straight Connector 27"/>
          <p:cNvCxnSpPr/>
          <p:nvPr/>
        </p:nvCxnSpPr>
        <p:spPr>
          <a:xfrm>
            <a:off x="5698359" y="3503751"/>
            <a:ext cx="0" cy="1234167"/>
          </a:xfrm>
          <a:prstGeom prst="line">
            <a:avLst/>
          </a:prstGeom>
        </p:spPr>
        <p:style>
          <a:lnRef idx="1">
            <a:schemeClr val="accent6"/>
          </a:lnRef>
          <a:fillRef idx="0">
            <a:schemeClr val="accent6"/>
          </a:fillRef>
          <a:effectRef idx="0">
            <a:schemeClr val="accent6"/>
          </a:effectRef>
          <a:fontRef idx="minor">
            <a:schemeClr val="tx1"/>
          </a:fontRef>
        </p:style>
      </p:cxnSp>
      <p:sp>
        <p:nvSpPr>
          <p:cNvPr id="25" name="TextBox 24"/>
          <p:cNvSpPr txBox="1"/>
          <p:nvPr/>
        </p:nvSpPr>
        <p:spPr>
          <a:xfrm>
            <a:off x="721149" y="3954970"/>
            <a:ext cx="1128835" cy="369332"/>
          </a:xfrm>
          <a:prstGeom prst="rect">
            <a:avLst/>
          </a:prstGeom>
          <a:noFill/>
        </p:spPr>
        <p:txBody>
          <a:bodyPr wrap="none" rtlCol="0">
            <a:spAutoFit/>
          </a:bodyPr>
          <a:lstStyle/>
          <a:p>
            <a:r>
              <a:rPr lang="en-US" sz="1800" b="1" dirty="0" smtClean="0">
                <a:latin typeface="+mj-lt"/>
              </a:rPr>
              <a:t>Scheduler</a:t>
            </a:r>
          </a:p>
        </p:txBody>
      </p:sp>
      <p:sp>
        <p:nvSpPr>
          <p:cNvPr id="29" name="TextBox 28"/>
          <p:cNvSpPr txBox="1"/>
          <p:nvPr/>
        </p:nvSpPr>
        <p:spPr>
          <a:xfrm>
            <a:off x="6484046" y="3899384"/>
            <a:ext cx="1082348" cy="369332"/>
          </a:xfrm>
          <a:prstGeom prst="rect">
            <a:avLst/>
          </a:prstGeom>
          <a:noFill/>
        </p:spPr>
        <p:txBody>
          <a:bodyPr wrap="none" rtlCol="0">
            <a:spAutoFit/>
          </a:bodyPr>
          <a:lstStyle/>
          <a:p>
            <a:r>
              <a:rPr lang="en-US" sz="1800" b="1" dirty="0" smtClean="0">
                <a:latin typeface="+mj-lt"/>
              </a:rPr>
              <a:t>Database</a:t>
            </a:r>
          </a:p>
        </p:txBody>
      </p:sp>
      <p:sp>
        <p:nvSpPr>
          <p:cNvPr id="30" name="Shape 1967"/>
          <p:cNvSpPr txBox="1">
            <a:spLocks noGrp="1"/>
          </p:cNvSpPr>
          <p:nvPr>
            <p:ph type="title"/>
          </p:nvPr>
        </p:nvSpPr>
        <p:spPr>
          <a:xfrm>
            <a:off x="1779544" y="1"/>
            <a:ext cx="7364455" cy="1143000"/>
          </a:xfrm>
          <a:prstGeom prst="rect">
            <a:avLst/>
          </a:prstGeom>
        </p:spPr>
        <p:txBody>
          <a:bodyPr lIns="91425" tIns="91425" rIns="91425" bIns="91425" anchor="b" anchorCtr="0">
            <a:noAutofit/>
          </a:bodyPr>
          <a:lstStyle/>
          <a:p>
            <a:pPr>
              <a:buClr>
                <a:srgbClr val="000000"/>
              </a:buClr>
              <a:buSzPct val="25000"/>
            </a:pPr>
            <a:r>
              <a:rPr lang="en-US" b="1" kern="0" dirty="0" smtClean="0">
                <a:solidFill>
                  <a:srgbClr val="00B050"/>
                </a:solidFill>
                <a:cs typeface="Arial"/>
                <a:sym typeface="Arial"/>
                <a:rtl val="0"/>
              </a:rPr>
              <a:t>Handle New </a:t>
            </a:r>
            <a:r>
              <a:rPr lang="en-US" b="1" kern="0" dirty="0">
                <a:solidFill>
                  <a:srgbClr val="00B050"/>
                </a:solidFill>
                <a:cs typeface="Arial"/>
                <a:sym typeface="Arial"/>
                <a:rtl val="0"/>
              </a:rPr>
              <a:t>Treatment</a:t>
            </a:r>
          </a:p>
        </p:txBody>
      </p:sp>
      <p:grpSp>
        <p:nvGrpSpPr>
          <p:cNvPr id="32" name="Shape 1634"/>
          <p:cNvGrpSpPr/>
          <p:nvPr/>
        </p:nvGrpSpPr>
        <p:grpSpPr>
          <a:xfrm>
            <a:off x="594709" y="2760715"/>
            <a:ext cx="1167391" cy="1188032"/>
            <a:chOff x="2711675" y="2364825"/>
            <a:chExt cx="2695799" cy="2900699"/>
          </a:xfrm>
        </p:grpSpPr>
        <p:sp>
          <p:nvSpPr>
            <p:cNvPr id="36"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37"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38" name="TextBox 37"/>
          <p:cNvSpPr txBox="1"/>
          <p:nvPr/>
        </p:nvSpPr>
        <p:spPr>
          <a:xfrm>
            <a:off x="577950" y="3998049"/>
            <a:ext cx="1128835" cy="369332"/>
          </a:xfrm>
          <a:prstGeom prst="rect">
            <a:avLst/>
          </a:prstGeom>
          <a:noFill/>
        </p:spPr>
        <p:txBody>
          <a:bodyPr wrap="none" rtlCol="0">
            <a:spAutoFit/>
          </a:bodyPr>
          <a:lstStyle/>
          <a:p>
            <a:r>
              <a:rPr lang="en-US" sz="1800" b="1" dirty="0" smtClean="0">
                <a:solidFill>
                  <a:schemeClr val="bg1"/>
                </a:solidFill>
                <a:latin typeface="+mj-lt"/>
              </a:rPr>
              <a:t>Scheduler</a:t>
            </a:r>
          </a:p>
        </p:txBody>
      </p:sp>
      <p:pic>
        <p:nvPicPr>
          <p:cNvPr id="42" name="Picture 4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9707" y="1967946"/>
            <a:ext cx="1657675" cy="3061254"/>
          </a:xfrm>
          <a:prstGeom prst="rect">
            <a:avLst/>
          </a:prstGeom>
        </p:spPr>
      </p:pic>
      <p:grpSp>
        <p:nvGrpSpPr>
          <p:cNvPr id="43" name="Shape 1634"/>
          <p:cNvGrpSpPr/>
          <p:nvPr/>
        </p:nvGrpSpPr>
        <p:grpSpPr>
          <a:xfrm>
            <a:off x="539736" y="2619238"/>
            <a:ext cx="1167391" cy="1188032"/>
            <a:chOff x="2711675" y="2364825"/>
            <a:chExt cx="2695799" cy="2900699"/>
          </a:xfrm>
        </p:grpSpPr>
        <p:sp>
          <p:nvSpPr>
            <p:cNvPr id="44"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45"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46" name="TextBox 45"/>
          <p:cNvSpPr txBox="1"/>
          <p:nvPr/>
        </p:nvSpPr>
        <p:spPr>
          <a:xfrm>
            <a:off x="559013" y="4008005"/>
            <a:ext cx="1128835" cy="369332"/>
          </a:xfrm>
          <a:prstGeom prst="rect">
            <a:avLst/>
          </a:prstGeom>
          <a:noFill/>
        </p:spPr>
        <p:txBody>
          <a:bodyPr wrap="none" rtlCol="0">
            <a:spAutoFit/>
          </a:bodyPr>
          <a:lstStyle/>
          <a:p>
            <a:r>
              <a:rPr lang="en-US" sz="1800" b="1" dirty="0" smtClean="0">
                <a:solidFill>
                  <a:schemeClr val="tx1"/>
                </a:solidFill>
                <a:latin typeface="+mj-lt"/>
              </a:rPr>
              <a:t>Scheduler</a:t>
            </a:r>
          </a:p>
        </p:txBody>
      </p:sp>
    </p:spTree>
    <p:extLst>
      <p:ext uri="{BB962C8B-B14F-4D97-AF65-F5344CB8AC3E}">
        <p14:creationId xmlns:p14="http://schemas.microsoft.com/office/powerpoint/2010/main" val="985535096"/>
      </p:ext>
    </p:extLst>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fld id="{00000000-1234-1234-1234-123412341234}" type="slidenum">
              <a:rPr lang="en">
                <a:solidFill>
                  <a:prstClr val="black">
                    <a:tint val="75000"/>
                  </a:prstClr>
                </a:solidFill>
              </a:rPr>
              <a:pPr/>
              <a:t>28</a:t>
            </a:fld>
            <a:endParaRPr lang="en">
              <a:solidFill>
                <a:prstClr val="black">
                  <a:tint val="75000"/>
                </a:prstClr>
              </a:solidFill>
            </a:endParaRPr>
          </a:p>
        </p:txBody>
      </p:sp>
      <p:sp>
        <p:nvSpPr>
          <p:cNvPr id="12" name="Slide Number Placeholder 1"/>
          <p:cNvSpPr txBox="1">
            <a:spLocks/>
          </p:cNvSpPr>
          <p:nvPr/>
        </p:nvSpPr>
        <p:spPr>
          <a:xfrm>
            <a:off x="6457950" y="6356351"/>
            <a:ext cx="2057400" cy="365125"/>
          </a:xfrm>
          <a:prstGeom prst="rect">
            <a:avLst/>
          </a:prstGeom>
        </p:spPr>
        <p:txBody>
          <a:bodyPr vert="horz" lIns="91425" tIns="91425" rIns="91425" bIns="91425" rtlCol="0" anchor="ctr" anchorCtr="0">
            <a:noAutofit/>
          </a:bodyPr>
          <a:lstStyle>
            <a:defPPr marR="0" algn="l" rtl="0">
              <a:lnSpc>
                <a:spcPct val="100000"/>
              </a:lnSpc>
              <a:spcBef>
                <a:spcPts val="0"/>
              </a:spcBef>
              <a:spcAft>
                <a:spcPts val="0"/>
              </a:spcAft>
            </a:defPPr>
            <a:lvl1pPr marR="0" algn="r" rtl="0">
              <a:lnSpc>
                <a:spcPct val="100000"/>
              </a:lnSpc>
              <a:spcBef>
                <a:spcPts val="0"/>
              </a:spcBef>
              <a:spcAft>
                <a:spcPts val="0"/>
              </a:spcAft>
              <a:buNone/>
              <a:defRPr sz="1200" b="0" i="0" u="none" strike="noStrike" cap="none" baseline="0">
                <a:solidFill>
                  <a:schemeClr val="tx1">
                    <a:tint val="75000"/>
                  </a:schemeClr>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fld id="{00000000-1234-1234-1234-123412341234}" type="slidenum">
              <a:rPr lang="en" smtClean="0">
                <a:solidFill>
                  <a:srgbClr val="FFFFFF"/>
                </a:solidFill>
              </a:rPr>
              <a:pPr/>
              <a:t>28</a:t>
            </a:fld>
            <a:endParaRPr lang="en">
              <a:solidFill>
                <a:srgbClr val="FFFFFF"/>
              </a:solidFill>
            </a:endParaRPr>
          </a:p>
        </p:txBody>
      </p:sp>
      <p:grpSp>
        <p:nvGrpSpPr>
          <p:cNvPr id="14" name="Shape 1634"/>
          <p:cNvGrpSpPr/>
          <p:nvPr/>
        </p:nvGrpSpPr>
        <p:grpSpPr>
          <a:xfrm>
            <a:off x="618218" y="2628753"/>
            <a:ext cx="1306448" cy="1273373"/>
            <a:chOff x="2711675" y="2364825"/>
            <a:chExt cx="2695799" cy="2900699"/>
          </a:xfrm>
        </p:grpSpPr>
        <p:sp>
          <p:nvSpPr>
            <p:cNvPr id="15"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16"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17" name="Shape 1682"/>
          <p:cNvSpPr/>
          <p:nvPr/>
        </p:nvSpPr>
        <p:spPr>
          <a:xfrm>
            <a:off x="3264146" y="2627276"/>
            <a:ext cx="1743300" cy="1274850"/>
          </a:xfrm>
          <a:prstGeom prst="roundRect">
            <a:avLst>
              <a:gd name="adj" fmla="val 16667"/>
            </a:avLst>
          </a:prstGeom>
          <a:solidFill>
            <a:schemeClr val="accent3">
              <a:lumMod val="60000"/>
              <a:lumOff val="4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68569" tIns="68569" rIns="68569" bIns="68569" anchor="ctr" anchorCtr="0">
            <a:noAutofit/>
          </a:bodyPr>
          <a:lstStyle/>
          <a:p>
            <a:pPr algn="ctr"/>
            <a:endParaRPr sz="1350" b="1" dirty="0">
              <a:latin typeface="Calibri"/>
            </a:endParaRPr>
          </a:p>
          <a:p>
            <a:pPr algn="ctr"/>
            <a:endParaRPr sz="1350" b="1" dirty="0">
              <a:latin typeface="Calibri"/>
            </a:endParaRPr>
          </a:p>
          <a:p>
            <a:pPr algn="ctr"/>
            <a:endParaRPr sz="1350" b="1" dirty="0">
              <a:latin typeface="Calibri"/>
            </a:endParaRPr>
          </a:p>
          <a:p>
            <a:pPr algn="ctr"/>
            <a:r>
              <a:rPr lang="en" sz="1350" b="1" dirty="0">
                <a:cs typeface="Arial" panose="020B0604020202020204" pitchFamily="34" charset="0"/>
              </a:rPr>
              <a:t>Web Application</a:t>
            </a:r>
          </a:p>
          <a:p>
            <a:pPr algn="ctr"/>
            <a:r>
              <a:rPr lang="en" sz="1350" b="1" dirty="0">
                <a:cs typeface="Arial" panose="020B0604020202020204" pitchFamily="34" charset="0"/>
              </a:rPr>
              <a:t>(Server side)</a:t>
            </a:r>
          </a:p>
        </p:txBody>
      </p:sp>
      <p:pic>
        <p:nvPicPr>
          <p:cNvPr id="18" name="Shape 1696"/>
          <p:cNvPicPr preferRelativeResize="0"/>
          <p:nvPr/>
        </p:nvPicPr>
        <p:blipFill>
          <a:blip r:embed="rId5">
            <a:alphaModFix/>
          </a:blip>
          <a:stretch>
            <a:fillRect/>
          </a:stretch>
        </p:blipFill>
        <p:spPr>
          <a:xfrm>
            <a:off x="3879315" y="2660459"/>
            <a:ext cx="599201" cy="716850"/>
          </a:xfrm>
          <a:prstGeom prst="rect">
            <a:avLst/>
          </a:prstGeom>
          <a:noFill/>
          <a:ln>
            <a:noFill/>
          </a:ln>
        </p:spPr>
      </p:pic>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46927" y="2619238"/>
            <a:ext cx="1282889" cy="1282889"/>
          </a:xfrm>
          <a:prstGeom prst="rect">
            <a:avLst/>
          </a:prstGeom>
        </p:spPr>
      </p:pic>
      <p:cxnSp>
        <p:nvCxnSpPr>
          <p:cNvPr id="22" name="Straight Arrow Connector 21"/>
          <p:cNvCxnSpPr>
            <a:cxnSpLocks/>
          </p:cNvCxnSpPr>
          <p:nvPr/>
        </p:nvCxnSpPr>
        <p:spPr>
          <a:xfrm flipH="1">
            <a:off x="4988684" y="3487759"/>
            <a:ext cx="1416959" cy="15992"/>
          </a:xfrm>
          <a:prstGeom prst="straightConnector1">
            <a:avLst/>
          </a:prstGeom>
          <a:ln w="889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602596" y="3503751"/>
            <a:ext cx="0" cy="1234167"/>
          </a:xfrm>
          <a:prstGeom prst="line">
            <a:avLst/>
          </a:prstGeom>
        </p:spPr>
        <p:style>
          <a:lnRef idx="1">
            <a:schemeClr val="accent6"/>
          </a:lnRef>
          <a:fillRef idx="0">
            <a:schemeClr val="accent6"/>
          </a:fillRef>
          <a:effectRef idx="0">
            <a:schemeClr val="accent6"/>
          </a:effectRef>
          <a:fontRef idx="minor">
            <a:schemeClr val="tx1"/>
          </a:fontRef>
        </p:style>
      </p:cxnSp>
      <p:sp>
        <p:nvSpPr>
          <p:cNvPr id="3" name="TextBox 2"/>
          <p:cNvSpPr txBox="1"/>
          <p:nvPr/>
        </p:nvSpPr>
        <p:spPr>
          <a:xfrm>
            <a:off x="721149" y="3954970"/>
            <a:ext cx="1128835" cy="369332"/>
          </a:xfrm>
          <a:prstGeom prst="rect">
            <a:avLst/>
          </a:prstGeom>
          <a:noFill/>
        </p:spPr>
        <p:txBody>
          <a:bodyPr wrap="none" rtlCol="0">
            <a:spAutoFit/>
          </a:bodyPr>
          <a:lstStyle/>
          <a:p>
            <a:r>
              <a:rPr lang="en-US" sz="1800" b="1" dirty="0" smtClean="0">
                <a:latin typeface="+mj-lt"/>
              </a:rPr>
              <a:t>Scheduler</a:t>
            </a:r>
          </a:p>
        </p:txBody>
      </p:sp>
      <p:sp>
        <p:nvSpPr>
          <p:cNvPr id="25" name="TextBox 24"/>
          <p:cNvSpPr txBox="1"/>
          <p:nvPr/>
        </p:nvSpPr>
        <p:spPr>
          <a:xfrm>
            <a:off x="6484046" y="3899384"/>
            <a:ext cx="1082348" cy="369332"/>
          </a:xfrm>
          <a:prstGeom prst="rect">
            <a:avLst/>
          </a:prstGeom>
          <a:noFill/>
        </p:spPr>
        <p:txBody>
          <a:bodyPr wrap="none" rtlCol="0">
            <a:spAutoFit/>
          </a:bodyPr>
          <a:lstStyle/>
          <a:p>
            <a:r>
              <a:rPr lang="en-US" sz="1800" b="1" dirty="0" smtClean="0">
                <a:latin typeface="+mj-lt"/>
              </a:rPr>
              <a:t>Database</a:t>
            </a:r>
          </a:p>
        </p:txBody>
      </p:sp>
      <p:sp>
        <p:nvSpPr>
          <p:cNvPr id="29" name="Shape 1967"/>
          <p:cNvSpPr txBox="1">
            <a:spLocks noGrp="1"/>
          </p:cNvSpPr>
          <p:nvPr>
            <p:ph type="title"/>
          </p:nvPr>
        </p:nvSpPr>
        <p:spPr>
          <a:xfrm>
            <a:off x="1779544" y="1"/>
            <a:ext cx="7364455" cy="1143000"/>
          </a:xfrm>
          <a:prstGeom prst="rect">
            <a:avLst/>
          </a:prstGeom>
        </p:spPr>
        <p:txBody>
          <a:bodyPr lIns="91425" tIns="91425" rIns="91425" bIns="91425" anchor="b" anchorCtr="0">
            <a:noAutofit/>
          </a:bodyPr>
          <a:lstStyle/>
          <a:p>
            <a:pPr>
              <a:buClr>
                <a:srgbClr val="000000"/>
              </a:buClr>
              <a:buSzPct val="25000"/>
            </a:pPr>
            <a:r>
              <a:rPr lang="en-US" b="1" kern="0" dirty="0" smtClean="0">
                <a:solidFill>
                  <a:srgbClr val="00B050"/>
                </a:solidFill>
                <a:cs typeface="Arial"/>
                <a:sym typeface="Arial"/>
                <a:rtl val="0"/>
              </a:rPr>
              <a:t>Handle New </a:t>
            </a:r>
            <a:r>
              <a:rPr lang="en-US" b="1" kern="0" dirty="0">
                <a:solidFill>
                  <a:srgbClr val="00B050"/>
                </a:solidFill>
                <a:cs typeface="Arial"/>
                <a:sym typeface="Arial"/>
                <a:rtl val="0"/>
              </a:rPr>
              <a:t>Treatment</a:t>
            </a:r>
          </a:p>
        </p:txBody>
      </p:sp>
      <p:grpSp>
        <p:nvGrpSpPr>
          <p:cNvPr id="31" name="Shape 1634"/>
          <p:cNvGrpSpPr/>
          <p:nvPr/>
        </p:nvGrpSpPr>
        <p:grpSpPr>
          <a:xfrm>
            <a:off x="594709" y="2760715"/>
            <a:ext cx="1167391" cy="1188032"/>
            <a:chOff x="2711675" y="2364825"/>
            <a:chExt cx="2695799" cy="2900699"/>
          </a:xfrm>
        </p:grpSpPr>
        <p:sp>
          <p:nvSpPr>
            <p:cNvPr id="32"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36"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37" name="TextBox 36"/>
          <p:cNvSpPr txBox="1"/>
          <p:nvPr/>
        </p:nvSpPr>
        <p:spPr>
          <a:xfrm>
            <a:off x="577950" y="3998049"/>
            <a:ext cx="1128835" cy="369332"/>
          </a:xfrm>
          <a:prstGeom prst="rect">
            <a:avLst/>
          </a:prstGeom>
          <a:noFill/>
        </p:spPr>
        <p:txBody>
          <a:bodyPr wrap="none" rtlCol="0">
            <a:spAutoFit/>
          </a:bodyPr>
          <a:lstStyle/>
          <a:p>
            <a:r>
              <a:rPr lang="en-US" sz="1800" b="1" dirty="0" smtClean="0">
                <a:solidFill>
                  <a:schemeClr val="bg1"/>
                </a:solidFill>
                <a:latin typeface="+mj-lt"/>
              </a:rPr>
              <a:t>Scheduler</a:t>
            </a:r>
          </a:p>
        </p:txBody>
      </p:sp>
      <p:cxnSp>
        <p:nvCxnSpPr>
          <p:cNvPr id="38" name="Straight Arrow Connector 37"/>
          <p:cNvCxnSpPr>
            <a:cxnSpLocks/>
          </p:cNvCxnSpPr>
          <p:nvPr/>
        </p:nvCxnSpPr>
        <p:spPr>
          <a:xfrm flipH="1">
            <a:off x="1935733" y="3478363"/>
            <a:ext cx="1339481" cy="4019"/>
          </a:xfrm>
          <a:prstGeom prst="straightConnector1">
            <a:avLst/>
          </a:prstGeom>
          <a:ln w="889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nvGrpSpPr>
          <p:cNvPr id="39" name="Shape 688"/>
          <p:cNvGrpSpPr/>
          <p:nvPr/>
        </p:nvGrpSpPr>
        <p:grpSpPr>
          <a:xfrm>
            <a:off x="2109577" y="4737918"/>
            <a:ext cx="1471823" cy="1592092"/>
            <a:chOff x="4336150" y="2339323"/>
            <a:chExt cx="1814399" cy="1044951"/>
          </a:xfrm>
          <a:solidFill>
            <a:schemeClr val="bg2"/>
          </a:solidFill>
        </p:grpSpPr>
        <p:sp>
          <p:nvSpPr>
            <p:cNvPr id="40" name="Shape 689"/>
            <p:cNvSpPr/>
            <p:nvPr/>
          </p:nvSpPr>
          <p:spPr>
            <a:xfrm>
              <a:off x="4336150" y="2708975"/>
              <a:ext cx="1814399" cy="6752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t" anchorCtr="0">
              <a:noAutofit/>
            </a:bodyPr>
            <a:lstStyle/>
            <a:p>
              <a:pPr defTabSz="685800"/>
              <a:r>
                <a:rPr lang="en-US" sz="1500" dirty="0" err="1" smtClean="0">
                  <a:solidFill>
                    <a:prstClr val="black"/>
                  </a:solidFill>
                  <a:latin typeface="Arial"/>
                  <a:cs typeface="Arial"/>
                </a:rPr>
                <a:t>fromDate</a:t>
              </a:r>
              <a:endParaRPr lang="en" sz="1500" dirty="0">
                <a:solidFill>
                  <a:prstClr val="black"/>
                </a:solidFill>
                <a:latin typeface="Arial"/>
                <a:cs typeface="Arial"/>
              </a:endParaRPr>
            </a:p>
            <a:p>
              <a:pPr defTabSz="685800"/>
              <a:r>
                <a:rPr lang="en-US" sz="1500" dirty="0" smtClean="0">
                  <a:solidFill>
                    <a:srgbClr val="000000"/>
                  </a:solidFill>
                  <a:latin typeface="Arial"/>
                  <a:cs typeface="Arial"/>
                </a:rPr>
                <a:t>t</a:t>
              </a:r>
              <a:r>
                <a:rPr lang="en" sz="1500" dirty="0" smtClean="0">
                  <a:solidFill>
                    <a:srgbClr val="000000"/>
                  </a:solidFill>
                  <a:latin typeface="Arial"/>
                  <a:cs typeface="Arial"/>
                </a:rPr>
                <a:t>oDate</a:t>
              </a:r>
              <a:endParaRPr lang="en" sz="1500" b="1" dirty="0">
                <a:solidFill>
                  <a:prstClr val="black"/>
                </a:solidFill>
                <a:latin typeface="Arial"/>
                <a:cs typeface="Arial"/>
              </a:endParaRPr>
            </a:p>
            <a:p>
              <a:pPr defTabSz="685800"/>
              <a:r>
                <a:rPr lang="en" sz="1500" dirty="0">
                  <a:solidFill>
                    <a:srgbClr val="000000"/>
                  </a:solidFill>
                  <a:latin typeface="Arial"/>
                  <a:cs typeface="Arial"/>
                </a:rPr>
                <a:t>…</a:t>
              </a:r>
            </a:p>
          </p:txBody>
        </p:sp>
        <p:sp>
          <p:nvSpPr>
            <p:cNvPr id="41" name="Shape 690"/>
            <p:cNvSpPr/>
            <p:nvPr/>
          </p:nvSpPr>
          <p:spPr>
            <a:xfrm>
              <a:off x="4336150" y="2339323"/>
              <a:ext cx="1814399" cy="3629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ctr" anchorCtr="0">
              <a:noAutofit/>
            </a:bodyPr>
            <a:lstStyle/>
            <a:p>
              <a:pPr defTabSz="685800"/>
              <a:r>
                <a:rPr lang="en" b="1" dirty="0" smtClean="0">
                  <a:solidFill>
                    <a:srgbClr val="000000"/>
                  </a:solidFill>
                  <a:latin typeface="Arial"/>
                  <a:cs typeface="Arial"/>
                </a:rPr>
                <a:t>Treatment</a:t>
              </a:r>
              <a:endParaRPr lang="en" sz="1050" b="1" dirty="0">
                <a:solidFill>
                  <a:srgbClr val="000000"/>
                </a:solidFill>
                <a:latin typeface="Arial"/>
                <a:cs typeface="Arial"/>
              </a:endParaRPr>
            </a:p>
          </p:txBody>
        </p:sp>
      </p:grpSp>
      <p:pic>
        <p:nvPicPr>
          <p:cNvPr id="42" name="Picture 4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9707" y="1967946"/>
            <a:ext cx="1657675" cy="3061254"/>
          </a:xfrm>
          <a:prstGeom prst="rect">
            <a:avLst/>
          </a:prstGeom>
        </p:spPr>
      </p:pic>
      <p:grpSp>
        <p:nvGrpSpPr>
          <p:cNvPr id="43" name="Shape 1634"/>
          <p:cNvGrpSpPr/>
          <p:nvPr/>
        </p:nvGrpSpPr>
        <p:grpSpPr>
          <a:xfrm>
            <a:off x="539736" y="2619238"/>
            <a:ext cx="1167391" cy="1188032"/>
            <a:chOff x="2711675" y="2364825"/>
            <a:chExt cx="2695799" cy="2900699"/>
          </a:xfrm>
        </p:grpSpPr>
        <p:sp>
          <p:nvSpPr>
            <p:cNvPr id="44"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45"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46" name="TextBox 45"/>
          <p:cNvSpPr txBox="1"/>
          <p:nvPr/>
        </p:nvSpPr>
        <p:spPr>
          <a:xfrm>
            <a:off x="559013" y="4008005"/>
            <a:ext cx="1128835" cy="369332"/>
          </a:xfrm>
          <a:prstGeom prst="rect">
            <a:avLst/>
          </a:prstGeom>
          <a:noFill/>
        </p:spPr>
        <p:txBody>
          <a:bodyPr wrap="none" rtlCol="0">
            <a:spAutoFit/>
          </a:bodyPr>
          <a:lstStyle/>
          <a:p>
            <a:r>
              <a:rPr lang="en-US" sz="1800" b="1" dirty="0" smtClean="0">
                <a:solidFill>
                  <a:schemeClr val="tx1"/>
                </a:solidFill>
                <a:latin typeface="+mj-lt"/>
              </a:rPr>
              <a:t>Scheduler</a:t>
            </a:r>
          </a:p>
        </p:txBody>
      </p:sp>
    </p:spTree>
    <p:extLst>
      <p:ext uri="{BB962C8B-B14F-4D97-AF65-F5344CB8AC3E}">
        <p14:creationId xmlns:p14="http://schemas.microsoft.com/office/powerpoint/2010/main" val="3305386199"/>
      </p:ext>
    </p:extLst>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3" name="Shape 53"/>
          <p:cNvSpPr txBox="1">
            <a:spLocks noGrp="1"/>
          </p:cNvSpPr>
          <p:nvPr>
            <p:ph type="sldNum" idx="12"/>
          </p:nvPr>
        </p:nvSpPr>
        <p:spPr>
          <a:prstGeom prst="rect">
            <a:avLst/>
          </a:prstGeom>
        </p:spPr>
        <p:txBody>
          <a:bodyPr vert="horz" lIns="91425" tIns="91425" rIns="91425" bIns="91425" rtlCol="0" anchor="ctr" anchorCtr="0">
            <a:noAutofit/>
          </a:bodyPr>
          <a:lstStyle/>
          <a:p>
            <a:fld id="{00000000-1234-1234-1234-123412341234}" type="slidenum">
              <a:rPr lang="en">
                <a:solidFill>
                  <a:prstClr val="black">
                    <a:tint val="75000"/>
                  </a:prstClr>
                </a:solidFill>
              </a:rPr>
              <a:pPr/>
              <a:t>29</a:t>
            </a:fld>
            <a:endParaRPr lang="en">
              <a:solidFill>
                <a:prstClr val="black">
                  <a:tint val="75000"/>
                </a:prstClr>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2639505431"/>
              </p:ext>
            </p:extLst>
          </p:nvPr>
        </p:nvGraphicFramePr>
        <p:xfrm>
          <a:off x="647546" y="2234282"/>
          <a:ext cx="2032000" cy="2966720"/>
        </p:xfrm>
        <a:graphic>
          <a:graphicData uri="http://schemas.openxmlformats.org/drawingml/2006/table">
            <a:tbl>
              <a:tblPr firstRow="1" bandRow="1">
                <a:tableStyleId>{93296810-A885-4BE3-A3E7-6D5BEEA58F35}</a:tableStyleId>
              </a:tblPr>
              <a:tblGrid>
                <a:gridCol w="2032000"/>
              </a:tblGrid>
              <a:tr h="370840">
                <a:tc>
                  <a:txBody>
                    <a:bodyPr/>
                    <a:lstStyle/>
                    <a:p>
                      <a:r>
                        <a:rPr lang="en-US" dirty="0" smtClean="0"/>
                        <a:t>Treatment</a:t>
                      </a:r>
                      <a:endParaRPr lang="en-US" dirty="0"/>
                    </a:p>
                  </a:txBody>
                  <a:tcPr/>
                </a:tc>
              </a:tr>
              <a:tr h="370840">
                <a:tc>
                  <a:txBody>
                    <a:bodyPr/>
                    <a:lstStyle/>
                    <a:p>
                      <a:r>
                        <a:rPr lang="en-US" dirty="0" err="1" smtClean="0"/>
                        <a:t>fromDate</a:t>
                      </a:r>
                      <a:endParaRPr lang="en-US" dirty="0"/>
                    </a:p>
                  </a:txBody>
                  <a:tcPr/>
                </a:tc>
              </a:tr>
              <a:tr h="370840">
                <a:tc>
                  <a:txBody>
                    <a:bodyPr/>
                    <a:lstStyle/>
                    <a:p>
                      <a:r>
                        <a:rPr lang="en-US" dirty="0" err="1" smtClean="0"/>
                        <a:t>toDate</a:t>
                      </a:r>
                      <a:endParaRPr lang="en-US" dirty="0"/>
                    </a:p>
                  </a:txBody>
                  <a:tcPr/>
                </a:tc>
              </a:tr>
              <a:tr h="370840">
                <a:tc>
                  <a:txBody>
                    <a:bodyPr/>
                    <a:lstStyle/>
                    <a:p>
                      <a:r>
                        <a:rPr lang="en-US" dirty="0" smtClean="0"/>
                        <a:t>patient</a:t>
                      </a:r>
                      <a:endParaRPr lang="en-US" dirty="0"/>
                    </a:p>
                  </a:txBody>
                  <a:tcPr/>
                </a:tc>
              </a:tr>
              <a:tr h="370840">
                <a:tc>
                  <a:txBody>
                    <a:bodyPr/>
                    <a:lstStyle/>
                    <a:p>
                      <a:r>
                        <a:rPr lang="en-US" dirty="0" smtClean="0"/>
                        <a:t>illness</a:t>
                      </a:r>
                      <a:endParaRPr lang="en-US" dirty="0"/>
                    </a:p>
                  </a:txBody>
                  <a:tcPr/>
                </a:tc>
              </a:tr>
              <a:tr h="370840">
                <a:tc>
                  <a:txBody>
                    <a:bodyPr/>
                    <a:lstStyle/>
                    <a:p>
                      <a:r>
                        <a:rPr lang="en-US" dirty="0" err="1" smtClean="0"/>
                        <a:t>adviseFood</a:t>
                      </a:r>
                      <a:endParaRPr lang="en-US" dirty="0"/>
                    </a:p>
                  </a:txBody>
                  <a:tcPr/>
                </a:tc>
              </a:tr>
              <a:tr h="370840">
                <a:tc>
                  <a:txBody>
                    <a:bodyPr/>
                    <a:lstStyle/>
                    <a:p>
                      <a:r>
                        <a:rPr lang="en-US" dirty="0" err="1" smtClean="0"/>
                        <a:t>advisePractice</a:t>
                      </a:r>
                      <a:endParaRPr lang="en-US" dirty="0"/>
                    </a:p>
                  </a:txBody>
                  <a:tcPr/>
                </a:tc>
              </a:tr>
              <a:tr h="370840">
                <a:tc>
                  <a:txBody>
                    <a:bodyPr/>
                    <a:lstStyle/>
                    <a:p>
                      <a:r>
                        <a:rPr lang="en-US" dirty="0" err="1" smtClean="0"/>
                        <a:t>adviseMedicine</a:t>
                      </a:r>
                      <a:endParaRPr lang="en-US" dirty="0"/>
                    </a:p>
                  </a:txBody>
                  <a:tcPr/>
                </a:tc>
              </a:tr>
            </a:tbl>
          </a:graphicData>
        </a:graphic>
      </p:graphicFrame>
      <p:sp>
        <p:nvSpPr>
          <p:cNvPr id="12" name="Shape 1967"/>
          <p:cNvSpPr txBox="1">
            <a:spLocks/>
          </p:cNvSpPr>
          <p:nvPr/>
        </p:nvSpPr>
        <p:spPr>
          <a:xfrm>
            <a:off x="1779544" y="1"/>
            <a:ext cx="7364455" cy="11430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latin typeface="+mn-lt"/>
                <a:cs typeface="Arial"/>
                <a:sym typeface="Arial"/>
                <a:rtl val="0"/>
              </a:rPr>
              <a:t>Handle New Treatment</a:t>
            </a:r>
            <a:endParaRPr lang="en-US" b="1" kern="0" dirty="0">
              <a:solidFill>
                <a:srgbClr val="00B050"/>
              </a:solidFill>
              <a:latin typeface="+mn-lt"/>
              <a:cs typeface="Arial"/>
              <a:sym typeface="Arial"/>
              <a:rtl val="0"/>
            </a:endParaRPr>
          </a:p>
        </p:txBody>
      </p:sp>
    </p:spTree>
    <p:extLst>
      <p:ext uri="{BB962C8B-B14F-4D97-AF65-F5344CB8AC3E}">
        <p14:creationId xmlns:p14="http://schemas.microsoft.com/office/powerpoint/2010/main" val="2777326785"/>
      </p:ext>
    </p:extLst>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38"/>
          <p:cNvSpPr>
            <a:spLocks noGrp="1"/>
          </p:cNvSpPr>
          <p:nvPr>
            <p:ph type="title"/>
          </p:nvPr>
        </p:nvSpPr>
        <p:spPr/>
        <p:txBody>
          <a:bodyPr/>
          <a:lstStyle/>
          <a:p>
            <a:endParaRPr lang="en-US"/>
          </a:p>
        </p:txBody>
      </p:sp>
      <p:pic>
        <p:nvPicPr>
          <p:cNvPr id="40" name="Picture 3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3" name="Shape 1969"/>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
              <a:t>3</a:t>
            </a:fld>
            <a:endParaRPr lang="en"/>
          </a:p>
        </p:txBody>
      </p:sp>
      <p:sp>
        <p:nvSpPr>
          <p:cNvPr id="12" name="Slide Number Placeholder 1"/>
          <p:cNvSpPr txBox="1">
            <a:spLocks/>
          </p:cNvSpPr>
          <p:nvPr/>
        </p:nvSpPr>
        <p:spPr>
          <a:xfrm>
            <a:off x="5898508" y="5498434"/>
            <a:ext cx="2057400" cy="365125"/>
          </a:xfrm>
          <a:prstGeom prst="rect">
            <a:avLst/>
          </a:prstGeom>
        </p:spPr>
        <p:txBody>
          <a:bodyPr vert="horz" lIns="91425" tIns="91425" rIns="91425" bIns="91425" rtlCol="0" anchor="ctr" anchorCtr="0">
            <a:noAutofit/>
          </a:bodyPr>
          <a:lstStyle>
            <a:defPPr marR="0" algn="l" rtl="0">
              <a:lnSpc>
                <a:spcPct val="100000"/>
              </a:lnSpc>
              <a:spcBef>
                <a:spcPts val="0"/>
              </a:spcBef>
              <a:spcAft>
                <a:spcPts val="0"/>
              </a:spcAft>
            </a:defPPr>
            <a:lvl1pPr marR="0" algn="r" rtl="0">
              <a:lnSpc>
                <a:spcPct val="100000"/>
              </a:lnSpc>
              <a:spcBef>
                <a:spcPts val="0"/>
              </a:spcBef>
              <a:spcAft>
                <a:spcPts val="0"/>
              </a:spcAft>
              <a:buNone/>
              <a:defRPr sz="1200" b="0" i="0" u="none" strike="noStrike" cap="none" baseline="0">
                <a:solidFill>
                  <a:schemeClr val="tx1">
                    <a:tint val="75000"/>
                  </a:schemeClr>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fld id="{00000000-1234-1234-1234-123412341234}" type="slidenum">
              <a:rPr lang="en" smtClean="0">
                <a:solidFill>
                  <a:srgbClr val="FFFFFF"/>
                </a:solidFill>
              </a:rPr>
              <a:pPr/>
              <a:t>3</a:t>
            </a:fld>
            <a:endParaRPr lang="en">
              <a:solidFill>
                <a:srgbClr val="FFFFFF"/>
              </a:solidFill>
            </a:endParaRPr>
          </a:p>
        </p:txBody>
      </p:sp>
      <p:sp>
        <p:nvSpPr>
          <p:cNvPr id="13" name="Rectangle 12"/>
          <p:cNvSpPr/>
          <p:nvPr/>
        </p:nvSpPr>
        <p:spPr>
          <a:xfrm>
            <a:off x="530080" y="1905000"/>
            <a:ext cx="3127520" cy="590498"/>
          </a:xfrm>
          <a:prstGeom prst="rect">
            <a:avLst/>
          </a:prstGeom>
          <a:solidFill>
            <a:schemeClr val="accent3">
              <a:lumMod val="40000"/>
              <a:lumOff val="60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2000" dirty="0"/>
              <a:t>Check notification of patient</a:t>
            </a:r>
          </a:p>
        </p:txBody>
      </p:sp>
      <p:sp>
        <p:nvSpPr>
          <p:cNvPr id="15" name="TextBox 14"/>
          <p:cNvSpPr txBox="1"/>
          <p:nvPr/>
        </p:nvSpPr>
        <p:spPr>
          <a:xfrm>
            <a:off x="3400501" y="1845994"/>
            <a:ext cx="4555408" cy="300082"/>
          </a:xfrm>
          <a:prstGeom prst="rect">
            <a:avLst/>
          </a:prstGeom>
          <a:noFill/>
        </p:spPr>
        <p:txBody>
          <a:bodyPr wrap="square" rtlCol="0">
            <a:spAutoFit/>
          </a:bodyPr>
          <a:lstStyle/>
          <a:p>
            <a:r>
              <a:rPr lang="en-US" sz="1350" dirty="0"/>
              <a:t> </a:t>
            </a:r>
          </a:p>
        </p:txBody>
      </p:sp>
      <p:sp>
        <p:nvSpPr>
          <p:cNvPr id="16" name="Shape 1646"/>
          <p:cNvSpPr txBox="1"/>
          <p:nvPr/>
        </p:nvSpPr>
        <p:spPr>
          <a:xfrm>
            <a:off x="3657600" y="1990103"/>
            <a:ext cx="4666023" cy="947351"/>
          </a:xfrm>
          <a:prstGeom prst="rect">
            <a:avLst/>
          </a:prstGeom>
          <a:noFill/>
          <a:ln>
            <a:noFill/>
          </a:ln>
        </p:spPr>
        <p:txBody>
          <a:bodyPr lIns="68569" tIns="68569" rIns="68569" bIns="68569" anchor="t" anchorCtr="0">
            <a:noAutofit/>
          </a:bodyPr>
          <a:lstStyle/>
          <a:p>
            <a:pPr marL="342900" indent="-252413">
              <a:buSzPct val="100000"/>
              <a:buChar char="-"/>
            </a:pPr>
            <a:r>
              <a:rPr lang="en" sz="1800" b="1" dirty="0"/>
              <a:t>Get all patient’s notifications from server</a:t>
            </a:r>
          </a:p>
        </p:txBody>
      </p:sp>
      <p:sp>
        <p:nvSpPr>
          <p:cNvPr id="22" name="Shape 300"/>
          <p:cNvSpPr txBox="1"/>
          <p:nvPr/>
        </p:nvSpPr>
        <p:spPr>
          <a:xfrm>
            <a:off x="1224852" y="1143000"/>
            <a:ext cx="6361349" cy="800351"/>
          </a:xfrm>
          <a:prstGeom prst="rect">
            <a:avLst/>
          </a:prstGeom>
          <a:noFill/>
          <a:ln>
            <a:noFill/>
          </a:ln>
        </p:spPr>
        <p:txBody>
          <a:bodyPr lIns="68569" tIns="68569" rIns="68569" bIns="68569" anchor="ctr" anchorCtr="0">
            <a:noAutofit/>
          </a:bodyPr>
          <a:lstStyle/>
          <a:p>
            <a:pPr algn="ctr">
              <a:buClr>
                <a:srgbClr val="000000"/>
              </a:buClr>
              <a:buSzPct val="25000"/>
              <a:buFont typeface="Arial"/>
              <a:buNone/>
            </a:pPr>
            <a:r>
              <a:rPr lang="en" sz="2400" b="1" kern="0" dirty="0">
                <a:solidFill>
                  <a:srgbClr val="FF0000"/>
                </a:solidFill>
                <a:cs typeface="Arial"/>
                <a:sym typeface="Arial"/>
                <a:rtl val="0"/>
              </a:rPr>
              <a:t>Scheduler runs every minute</a:t>
            </a:r>
          </a:p>
        </p:txBody>
      </p:sp>
      <p:sp>
        <p:nvSpPr>
          <p:cNvPr id="24" name="Shape 1967"/>
          <p:cNvSpPr txBox="1">
            <a:spLocks/>
          </p:cNvSpPr>
          <p:nvPr/>
        </p:nvSpPr>
        <p:spPr>
          <a:xfrm>
            <a:off x="0" y="1"/>
            <a:ext cx="9105490" cy="12192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chemeClr val="dk1"/>
              </a:buClr>
              <a:buSzPct val="30555"/>
            </a:pPr>
            <a:r>
              <a:rPr lang="en" b="1" kern="0" dirty="0">
                <a:solidFill>
                  <a:srgbClr val="00B050"/>
                </a:solidFill>
                <a:cs typeface="Arial"/>
              </a:rPr>
              <a:t>Scheduler</a:t>
            </a:r>
            <a:endParaRPr lang="en" dirty="0"/>
          </a:p>
        </p:txBody>
      </p:sp>
    </p:spTree>
    <p:extLst>
      <p:ext uri="{BB962C8B-B14F-4D97-AF65-F5344CB8AC3E}">
        <p14:creationId xmlns:p14="http://schemas.microsoft.com/office/powerpoint/2010/main" val="5212125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3" name="Shape 53"/>
          <p:cNvSpPr txBox="1">
            <a:spLocks noGrp="1"/>
          </p:cNvSpPr>
          <p:nvPr>
            <p:ph type="sldNum" idx="12"/>
          </p:nvPr>
        </p:nvSpPr>
        <p:spPr>
          <a:prstGeom prst="rect">
            <a:avLst/>
          </a:prstGeom>
        </p:spPr>
        <p:txBody>
          <a:bodyPr vert="horz" lIns="91425" tIns="91425" rIns="91425" bIns="91425" rtlCol="0" anchor="ctr" anchorCtr="0">
            <a:noAutofit/>
          </a:bodyPr>
          <a:lstStyle/>
          <a:p>
            <a:fld id="{00000000-1234-1234-1234-123412341234}" type="slidenum">
              <a:rPr lang="en">
                <a:solidFill>
                  <a:prstClr val="black">
                    <a:tint val="75000"/>
                  </a:prstClr>
                </a:solidFill>
              </a:rPr>
              <a:pPr/>
              <a:t>30</a:t>
            </a:fld>
            <a:endParaRPr lang="en">
              <a:solidFill>
                <a:prstClr val="black">
                  <a:tint val="75000"/>
                </a:prstClr>
              </a:solidFill>
            </a:endParaRPr>
          </a:p>
        </p:txBody>
      </p:sp>
      <p:graphicFrame>
        <p:nvGraphicFramePr>
          <p:cNvPr id="3" name="Table 2"/>
          <p:cNvGraphicFramePr>
            <a:graphicFrameLocks noGrp="1"/>
          </p:cNvGraphicFramePr>
          <p:nvPr>
            <p:extLst/>
          </p:nvPr>
        </p:nvGraphicFramePr>
        <p:xfrm>
          <a:off x="647546" y="2234282"/>
          <a:ext cx="2032000" cy="2966720"/>
        </p:xfrm>
        <a:graphic>
          <a:graphicData uri="http://schemas.openxmlformats.org/drawingml/2006/table">
            <a:tbl>
              <a:tblPr firstRow="1" bandRow="1">
                <a:tableStyleId>{93296810-A885-4BE3-A3E7-6D5BEEA58F35}</a:tableStyleId>
              </a:tblPr>
              <a:tblGrid>
                <a:gridCol w="2032000"/>
              </a:tblGrid>
              <a:tr h="370840">
                <a:tc>
                  <a:txBody>
                    <a:bodyPr/>
                    <a:lstStyle/>
                    <a:p>
                      <a:r>
                        <a:rPr lang="en-US" dirty="0" smtClean="0"/>
                        <a:t>Treatment</a:t>
                      </a:r>
                      <a:endParaRPr lang="en-US" dirty="0"/>
                    </a:p>
                  </a:txBody>
                  <a:tcPr/>
                </a:tc>
              </a:tr>
              <a:tr h="370840">
                <a:tc>
                  <a:txBody>
                    <a:bodyPr/>
                    <a:lstStyle/>
                    <a:p>
                      <a:r>
                        <a:rPr lang="en-US" dirty="0" err="1" smtClean="0"/>
                        <a:t>fromDate</a:t>
                      </a:r>
                      <a:endParaRPr lang="en-US" dirty="0"/>
                    </a:p>
                  </a:txBody>
                  <a:tcPr/>
                </a:tc>
              </a:tr>
              <a:tr h="370840">
                <a:tc>
                  <a:txBody>
                    <a:bodyPr/>
                    <a:lstStyle/>
                    <a:p>
                      <a:r>
                        <a:rPr lang="en-US" dirty="0" err="1" smtClean="0"/>
                        <a:t>toDate</a:t>
                      </a:r>
                      <a:endParaRPr lang="en-US" dirty="0"/>
                    </a:p>
                  </a:txBody>
                  <a:tcPr/>
                </a:tc>
              </a:tr>
              <a:tr h="370840">
                <a:tc>
                  <a:txBody>
                    <a:bodyPr/>
                    <a:lstStyle/>
                    <a:p>
                      <a:r>
                        <a:rPr lang="en-US" dirty="0" smtClean="0"/>
                        <a:t>patient</a:t>
                      </a:r>
                      <a:endParaRPr lang="en-US" dirty="0"/>
                    </a:p>
                  </a:txBody>
                  <a:tcPr/>
                </a:tc>
              </a:tr>
              <a:tr h="370840">
                <a:tc>
                  <a:txBody>
                    <a:bodyPr/>
                    <a:lstStyle/>
                    <a:p>
                      <a:r>
                        <a:rPr lang="en-US" dirty="0" smtClean="0"/>
                        <a:t>illness</a:t>
                      </a:r>
                      <a:endParaRPr lang="en-US" dirty="0"/>
                    </a:p>
                  </a:txBody>
                  <a:tcPr/>
                </a:tc>
              </a:tr>
              <a:tr h="370840">
                <a:tc>
                  <a:txBody>
                    <a:bodyPr/>
                    <a:lstStyle/>
                    <a:p>
                      <a:r>
                        <a:rPr lang="en-US" dirty="0" err="1" smtClean="0"/>
                        <a:t>adviseFood</a:t>
                      </a:r>
                      <a:endParaRPr lang="en-US" dirty="0"/>
                    </a:p>
                  </a:txBody>
                  <a:tcPr/>
                </a:tc>
              </a:tr>
              <a:tr h="370840">
                <a:tc>
                  <a:txBody>
                    <a:bodyPr/>
                    <a:lstStyle/>
                    <a:p>
                      <a:r>
                        <a:rPr lang="en-US" dirty="0" err="1" smtClean="0"/>
                        <a:t>advisePractice</a:t>
                      </a:r>
                      <a:endParaRPr lang="en-US" dirty="0"/>
                    </a:p>
                  </a:txBody>
                  <a:tcPr/>
                </a:tc>
              </a:tr>
              <a:tr h="370840">
                <a:tc>
                  <a:txBody>
                    <a:bodyPr/>
                    <a:lstStyle/>
                    <a:p>
                      <a:r>
                        <a:rPr lang="en-US" dirty="0" err="1" smtClean="0"/>
                        <a:t>adviseMedicine</a:t>
                      </a:r>
                      <a:endParaRPr lang="en-US" dirty="0"/>
                    </a:p>
                  </a:txBody>
                  <a:tcPr/>
                </a:tc>
              </a:tr>
            </a:tbl>
          </a:graphicData>
        </a:graphic>
      </p:graphicFrame>
      <p:sp>
        <p:nvSpPr>
          <p:cNvPr id="4" name="TextBox 3"/>
          <p:cNvSpPr txBox="1"/>
          <p:nvPr/>
        </p:nvSpPr>
        <p:spPr>
          <a:xfrm>
            <a:off x="4076241" y="2622014"/>
            <a:ext cx="4486421"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Date when patient make medical examination</a:t>
            </a:r>
            <a:endParaRPr lang="en-US" sz="1800" kern="1200" dirty="0">
              <a:solidFill>
                <a:prstClr val="black"/>
              </a:solidFill>
              <a:latin typeface="Calibri"/>
              <a:ea typeface="+mn-ea"/>
              <a:cs typeface="+mn-cs"/>
            </a:endParaRPr>
          </a:p>
        </p:txBody>
      </p:sp>
      <p:sp>
        <p:nvSpPr>
          <p:cNvPr id="5" name="Right Arrow 4"/>
          <p:cNvSpPr/>
          <p:nvPr/>
        </p:nvSpPr>
        <p:spPr>
          <a:xfrm>
            <a:off x="2511845" y="2713036"/>
            <a:ext cx="1564396" cy="187287"/>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800" kern="1200">
              <a:solidFill>
                <a:prstClr val="white"/>
              </a:solidFill>
            </a:endParaRPr>
          </a:p>
        </p:txBody>
      </p:sp>
      <p:sp>
        <p:nvSpPr>
          <p:cNvPr id="12" name="Shape 1967"/>
          <p:cNvSpPr txBox="1">
            <a:spLocks/>
          </p:cNvSpPr>
          <p:nvPr/>
        </p:nvSpPr>
        <p:spPr>
          <a:xfrm>
            <a:off x="1779544" y="1"/>
            <a:ext cx="7364455" cy="11430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latin typeface="+mn-lt"/>
                <a:cs typeface="Arial"/>
                <a:sym typeface="Arial"/>
                <a:rtl val="0"/>
              </a:rPr>
              <a:t>Handle New Treatment</a:t>
            </a:r>
            <a:endParaRPr lang="en-US" b="1" kern="0" dirty="0">
              <a:solidFill>
                <a:srgbClr val="00B050"/>
              </a:solidFill>
              <a:latin typeface="+mn-lt"/>
              <a:cs typeface="Arial"/>
              <a:sym typeface="Arial"/>
              <a:rtl val="0"/>
            </a:endParaRPr>
          </a:p>
        </p:txBody>
      </p:sp>
    </p:spTree>
    <p:extLst>
      <p:ext uri="{BB962C8B-B14F-4D97-AF65-F5344CB8AC3E}">
        <p14:creationId xmlns:p14="http://schemas.microsoft.com/office/powerpoint/2010/main" val="2621115490"/>
      </p:ext>
    </p:extLst>
  </p:cSld>
  <p:clrMapOvr>
    <a:masterClrMapping/>
  </p:clrMapOvr>
  <p:transition spd="slow">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034"/>
            <a:ext cx="9144000" cy="6858000"/>
          </a:xfrm>
          <a:prstGeom prst="rect">
            <a:avLst/>
          </a:prstGeom>
        </p:spPr>
      </p:pic>
      <p:sp>
        <p:nvSpPr>
          <p:cNvPr id="53" name="Shape 53"/>
          <p:cNvSpPr txBox="1">
            <a:spLocks noGrp="1"/>
          </p:cNvSpPr>
          <p:nvPr>
            <p:ph type="sldNum" idx="12"/>
          </p:nvPr>
        </p:nvSpPr>
        <p:spPr>
          <a:prstGeom prst="rect">
            <a:avLst/>
          </a:prstGeom>
        </p:spPr>
        <p:txBody>
          <a:bodyPr vert="horz" lIns="91425" tIns="91425" rIns="91425" bIns="91425" rtlCol="0" anchor="ctr" anchorCtr="0">
            <a:noAutofit/>
          </a:bodyPr>
          <a:lstStyle/>
          <a:p>
            <a:fld id="{00000000-1234-1234-1234-123412341234}" type="slidenum">
              <a:rPr lang="en">
                <a:solidFill>
                  <a:prstClr val="black">
                    <a:tint val="75000"/>
                  </a:prstClr>
                </a:solidFill>
              </a:rPr>
              <a:pPr/>
              <a:t>31</a:t>
            </a:fld>
            <a:endParaRPr lang="en">
              <a:solidFill>
                <a:prstClr val="black">
                  <a:tint val="75000"/>
                </a:prstClr>
              </a:solidFill>
            </a:endParaRPr>
          </a:p>
        </p:txBody>
      </p:sp>
      <p:graphicFrame>
        <p:nvGraphicFramePr>
          <p:cNvPr id="3" name="Table 2"/>
          <p:cNvGraphicFramePr>
            <a:graphicFrameLocks noGrp="1"/>
          </p:cNvGraphicFramePr>
          <p:nvPr/>
        </p:nvGraphicFramePr>
        <p:xfrm>
          <a:off x="647546" y="2234282"/>
          <a:ext cx="2032000" cy="2966720"/>
        </p:xfrm>
        <a:graphic>
          <a:graphicData uri="http://schemas.openxmlformats.org/drawingml/2006/table">
            <a:tbl>
              <a:tblPr firstRow="1" bandRow="1">
                <a:tableStyleId>{93296810-A885-4BE3-A3E7-6D5BEEA58F35}</a:tableStyleId>
              </a:tblPr>
              <a:tblGrid>
                <a:gridCol w="2032000"/>
              </a:tblGrid>
              <a:tr h="370840">
                <a:tc>
                  <a:txBody>
                    <a:bodyPr/>
                    <a:lstStyle/>
                    <a:p>
                      <a:r>
                        <a:rPr lang="en-US" dirty="0" smtClean="0"/>
                        <a:t>Treatment</a:t>
                      </a:r>
                      <a:endParaRPr lang="en-US" dirty="0"/>
                    </a:p>
                  </a:txBody>
                  <a:tcPr/>
                </a:tc>
              </a:tr>
              <a:tr h="370840">
                <a:tc>
                  <a:txBody>
                    <a:bodyPr/>
                    <a:lstStyle/>
                    <a:p>
                      <a:r>
                        <a:rPr lang="en-US" dirty="0" err="1" smtClean="0"/>
                        <a:t>fromDate</a:t>
                      </a:r>
                      <a:endParaRPr lang="en-US" dirty="0"/>
                    </a:p>
                  </a:txBody>
                  <a:tcPr/>
                </a:tc>
              </a:tr>
              <a:tr h="370840">
                <a:tc>
                  <a:txBody>
                    <a:bodyPr/>
                    <a:lstStyle/>
                    <a:p>
                      <a:r>
                        <a:rPr lang="en-US" dirty="0" err="1" smtClean="0"/>
                        <a:t>toDate</a:t>
                      </a:r>
                      <a:endParaRPr lang="en-US" dirty="0"/>
                    </a:p>
                  </a:txBody>
                  <a:tcPr/>
                </a:tc>
              </a:tr>
              <a:tr h="370840">
                <a:tc>
                  <a:txBody>
                    <a:bodyPr/>
                    <a:lstStyle/>
                    <a:p>
                      <a:r>
                        <a:rPr lang="en-US" dirty="0" smtClean="0"/>
                        <a:t>patient</a:t>
                      </a:r>
                      <a:endParaRPr lang="en-US" dirty="0"/>
                    </a:p>
                  </a:txBody>
                  <a:tcPr/>
                </a:tc>
              </a:tr>
              <a:tr h="370840">
                <a:tc>
                  <a:txBody>
                    <a:bodyPr/>
                    <a:lstStyle/>
                    <a:p>
                      <a:r>
                        <a:rPr lang="en-US" dirty="0" smtClean="0"/>
                        <a:t>illness</a:t>
                      </a:r>
                      <a:endParaRPr lang="en-US" dirty="0"/>
                    </a:p>
                  </a:txBody>
                  <a:tcPr/>
                </a:tc>
              </a:tr>
              <a:tr h="370840">
                <a:tc>
                  <a:txBody>
                    <a:bodyPr/>
                    <a:lstStyle/>
                    <a:p>
                      <a:r>
                        <a:rPr lang="en-US" dirty="0" err="1" smtClean="0"/>
                        <a:t>adviseFood</a:t>
                      </a:r>
                      <a:endParaRPr lang="en-US" dirty="0"/>
                    </a:p>
                  </a:txBody>
                  <a:tcPr/>
                </a:tc>
              </a:tr>
              <a:tr h="370840">
                <a:tc>
                  <a:txBody>
                    <a:bodyPr/>
                    <a:lstStyle/>
                    <a:p>
                      <a:r>
                        <a:rPr lang="en-US" dirty="0" err="1" smtClean="0"/>
                        <a:t>advisePractice</a:t>
                      </a:r>
                      <a:endParaRPr lang="en-US" dirty="0"/>
                    </a:p>
                  </a:txBody>
                  <a:tcPr/>
                </a:tc>
              </a:tr>
              <a:tr h="370840">
                <a:tc>
                  <a:txBody>
                    <a:bodyPr/>
                    <a:lstStyle/>
                    <a:p>
                      <a:r>
                        <a:rPr lang="en-US" dirty="0" err="1" smtClean="0"/>
                        <a:t>adviseMedicine</a:t>
                      </a:r>
                      <a:endParaRPr lang="en-US" dirty="0"/>
                    </a:p>
                  </a:txBody>
                  <a:tcPr/>
                </a:tc>
              </a:tr>
            </a:tbl>
          </a:graphicData>
        </a:graphic>
      </p:graphicFrame>
      <p:sp>
        <p:nvSpPr>
          <p:cNvPr id="4" name="TextBox 3"/>
          <p:cNvSpPr txBox="1"/>
          <p:nvPr/>
        </p:nvSpPr>
        <p:spPr>
          <a:xfrm>
            <a:off x="4076241" y="2949499"/>
            <a:ext cx="4338367"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Date when patient end medical examination</a:t>
            </a:r>
            <a:endParaRPr lang="en-US" sz="1800" kern="1200" dirty="0">
              <a:solidFill>
                <a:prstClr val="black"/>
              </a:solidFill>
              <a:latin typeface="Calibri"/>
              <a:ea typeface="+mn-ea"/>
              <a:cs typeface="+mn-cs"/>
            </a:endParaRPr>
          </a:p>
        </p:txBody>
      </p:sp>
      <p:sp>
        <p:nvSpPr>
          <p:cNvPr id="5" name="Right Arrow 4"/>
          <p:cNvSpPr/>
          <p:nvPr/>
        </p:nvSpPr>
        <p:spPr>
          <a:xfrm>
            <a:off x="2511845" y="3040522"/>
            <a:ext cx="1564396" cy="187287"/>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800" kern="1200">
              <a:solidFill>
                <a:prstClr val="white"/>
              </a:solidFill>
            </a:endParaRPr>
          </a:p>
        </p:txBody>
      </p:sp>
      <p:sp>
        <p:nvSpPr>
          <p:cNvPr id="9" name="Shape 1967"/>
          <p:cNvSpPr txBox="1">
            <a:spLocks/>
          </p:cNvSpPr>
          <p:nvPr/>
        </p:nvSpPr>
        <p:spPr>
          <a:xfrm>
            <a:off x="1779544" y="1"/>
            <a:ext cx="7364455" cy="11430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dirty="0" smtClean="0">
                <a:solidFill>
                  <a:srgbClr val="00B050"/>
                </a:solidFill>
                <a:latin typeface="+mn-lt"/>
                <a:cs typeface="Arial"/>
                <a:sym typeface="Arial"/>
                <a:rtl val="0"/>
              </a:rPr>
              <a:t>Handle New Treatment</a:t>
            </a:r>
            <a:endParaRPr lang="en-US" b="1" kern="0" dirty="0">
              <a:solidFill>
                <a:srgbClr val="00B050"/>
              </a:solidFill>
              <a:latin typeface="+mn-lt"/>
              <a:cs typeface="Arial"/>
              <a:sym typeface="Arial"/>
              <a:rtl val="0"/>
            </a:endParaRPr>
          </a:p>
        </p:txBody>
      </p:sp>
    </p:spTree>
    <p:extLst>
      <p:ext uri="{BB962C8B-B14F-4D97-AF65-F5344CB8AC3E}">
        <p14:creationId xmlns:p14="http://schemas.microsoft.com/office/powerpoint/2010/main" val="34863225"/>
      </p:ext>
    </p:extLst>
  </p:cSld>
  <p:clrMapOvr>
    <a:masterClrMapping/>
  </p:clrMapOvr>
  <p:transition spd="slow">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3" name="Shape 53"/>
          <p:cNvSpPr txBox="1">
            <a:spLocks noGrp="1"/>
          </p:cNvSpPr>
          <p:nvPr>
            <p:ph type="sldNum" idx="12"/>
          </p:nvPr>
        </p:nvSpPr>
        <p:spPr>
          <a:prstGeom prst="rect">
            <a:avLst/>
          </a:prstGeom>
        </p:spPr>
        <p:txBody>
          <a:bodyPr vert="horz" lIns="91425" tIns="91425" rIns="91425" bIns="91425" rtlCol="0" anchor="ctr" anchorCtr="0">
            <a:noAutofit/>
          </a:bodyPr>
          <a:lstStyle/>
          <a:p>
            <a:fld id="{00000000-1234-1234-1234-123412341234}" type="slidenum">
              <a:rPr lang="en">
                <a:solidFill>
                  <a:prstClr val="black">
                    <a:tint val="75000"/>
                  </a:prstClr>
                </a:solidFill>
              </a:rPr>
              <a:pPr/>
              <a:t>32</a:t>
            </a:fld>
            <a:endParaRPr lang="en">
              <a:solidFill>
                <a:prstClr val="black">
                  <a:tint val="75000"/>
                </a:prstClr>
              </a:solidFill>
            </a:endParaRPr>
          </a:p>
        </p:txBody>
      </p:sp>
      <p:graphicFrame>
        <p:nvGraphicFramePr>
          <p:cNvPr id="3" name="Table 2"/>
          <p:cNvGraphicFramePr>
            <a:graphicFrameLocks noGrp="1"/>
          </p:cNvGraphicFramePr>
          <p:nvPr/>
        </p:nvGraphicFramePr>
        <p:xfrm>
          <a:off x="647546" y="2234282"/>
          <a:ext cx="2032000" cy="2966720"/>
        </p:xfrm>
        <a:graphic>
          <a:graphicData uri="http://schemas.openxmlformats.org/drawingml/2006/table">
            <a:tbl>
              <a:tblPr firstRow="1" bandRow="1">
                <a:tableStyleId>{93296810-A885-4BE3-A3E7-6D5BEEA58F35}</a:tableStyleId>
              </a:tblPr>
              <a:tblGrid>
                <a:gridCol w="2032000"/>
              </a:tblGrid>
              <a:tr h="370840">
                <a:tc>
                  <a:txBody>
                    <a:bodyPr/>
                    <a:lstStyle/>
                    <a:p>
                      <a:r>
                        <a:rPr lang="en-US" dirty="0" smtClean="0"/>
                        <a:t>Treatment</a:t>
                      </a:r>
                      <a:endParaRPr lang="en-US" dirty="0"/>
                    </a:p>
                  </a:txBody>
                  <a:tcPr/>
                </a:tc>
              </a:tr>
              <a:tr h="370840">
                <a:tc>
                  <a:txBody>
                    <a:bodyPr/>
                    <a:lstStyle/>
                    <a:p>
                      <a:r>
                        <a:rPr lang="en-US" dirty="0" err="1" smtClean="0"/>
                        <a:t>fromDate</a:t>
                      </a:r>
                      <a:endParaRPr lang="en-US" dirty="0"/>
                    </a:p>
                  </a:txBody>
                  <a:tcPr/>
                </a:tc>
              </a:tr>
              <a:tr h="370840">
                <a:tc>
                  <a:txBody>
                    <a:bodyPr/>
                    <a:lstStyle/>
                    <a:p>
                      <a:r>
                        <a:rPr lang="en-US" dirty="0" err="1" smtClean="0"/>
                        <a:t>toDate</a:t>
                      </a:r>
                      <a:endParaRPr lang="en-US" dirty="0"/>
                    </a:p>
                  </a:txBody>
                  <a:tcPr/>
                </a:tc>
              </a:tr>
              <a:tr h="370840">
                <a:tc>
                  <a:txBody>
                    <a:bodyPr/>
                    <a:lstStyle/>
                    <a:p>
                      <a:r>
                        <a:rPr lang="en-US" dirty="0" smtClean="0"/>
                        <a:t>patient</a:t>
                      </a:r>
                      <a:endParaRPr lang="en-US" dirty="0"/>
                    </a:p>
                  </a:txBody>
                  <a:tcPr/>
                </a:tc>
              </a:tr>
              <a:tr h="370840">
                <a:tc>
                  <a:txBody>
                    <a:bodyPr/>
                    <a:lstStyle/>
                    <a:p>
                      <a:r>
                        <a:rPr lang="en-US" dirty="0" smtClean="0"/>
                        <a:t>illness</a:t>
                      </a:r>
                      <a:endParaRPr lang="en-US" dirty="0"/>
                    </a:p>
                  </a:txBody>
                  <a:tcPr/>
                </a:tc>
              </a:tr>
              <a:tr h="370840">
                <a:tc>
                  <a:txBody>
                    <a:bodyPr/>
                    <a:lstStyle/>
                    <a:p>
                      <a:r>
                        <a:rPr lang="en-US" dirty="0" err="1" smtClean="0"/>
                        <a:t>adviseFood</a:t>
                      </a:r>
                      <a:endParaRPr lang="en-US" dirty="0"/>
                    </a:p>
                  </a:txBody>
                  <a:tcPr/>
                </a:tc>
              </a:tr>
              <a:tr h="370840">
                <a:tc>
                  <a:txBody>
                    <a:bodyPr/>
                    <a:lstStyle/>
                    <a:p>
                      <a:r>
                        <a:rPr lang="en-US" dirty="0" err="1" smtClean="0"/>
                        <a:t>advisePractice</a:t>
                      </a:r>
                      <a:endParaRPr lang="en-US" dirty="0"/>
                    </a:p>
                  </a:txBody>
                  <a:tcPr/>
                </a:tc>
              </a:tr>
              <a:tr h="370840">
                <a:tc>
                  <a:txBody>
                    <a:bodyPr/>
                    <a:lstStyle/>
                    <a:p>
                      <a:r>
                        <a:rPr lang="en-US" dirty="0" err="1" smtClean="0"/>
                        <a:t>adviseMedicine</a:t>
                      </a:r>
                      <a:endParaRPr lang="en-US" dirty="0"/>
                    </a:p>
                  </a:txBody>
                  <a:tcPr/>
                </a:tc>
              </a:tr>
            </a:tbl>
          </a:graphicData>
        </a:graphic>
      </p:graphicFrame>
      <p:sp>
        <p:nvSpPr>
          <p:cNvPr id="4" name="TextBox 3"/>
          <p:cNvSpPr txBox="1"/>
          <p:nvPr/>
        </p:nvSpPr>
        <p:spPr>
          <a:xfrm>
            <a:off x="4076241" y="3346110"/>
            <a:ext cx="2203295"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Patient’s information</a:t>
            </a:r>
            <a:endParaRPr lang="en-US" sz="1800" kern="1200" dirty="0">
              <a:solidFill>
                <a:prstClr val="black"/>
              </a:solidFill>
              <a:latin typeface="Calibri"/>
              <a:ea typeface="+mn-ea"/>
              <a:cs typeface="+mn-cs"/>
            </a:endParaRPr>
          </a:p>
        </p:txBody>
      </p:sp>
      <p:sp>
        <p:nvSpPr>
          <p:cNvPr id="5" name="Right Arrow 4"/>
          <p:cNvSpPr/>
          <p:nvPr/>
        </p:nvSpPr>
        <p:spPr>
          <a:xfrm>
            <a:off x="2511845" y="3437133"/>
            <a:ext cx="1564396" cy="187287"/>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800" kern="1200">
              <a:solidFill>
                <a:prstClr val="white"/>
              </a:solidFill>
            </a:endParaRPr>
          </a:p>
        </p:txBody>
      </p:sp>
      <p:sp>
        <p:nvSpPr>
          <p:cNvPr id="9" name="Shape 1967"/>
          <p:cNvSpPr txBox="1">
            <a:spLocks/>
          </p:cNvSpPr>
          <p:nvPr/>
        </p:nvSpPr>
        <p:spPr>
          <a:xfrm>
            <a:off x="1779544" y="1"/>
            <a:ext cx="7364455" cy="11430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latin typeface="+mn-lt"/>
                <a:cs typeface="Arial"/>
                <a:sym typeface="Arial"/>
                <a:rtl val="0"/>
              </a:rPr>
              <a:t>Handle New Treatment</a:t>
            </a:r>
            <a:endParaRPr lang="en-US" b="1" kern="0" dirty="0">
              <a:solidFill>
                <a:srgbClr val="00B050"/>
              </a:solidFill>
              <a:latin typeface="+mn-lt"/>
              <a:cs typeface="Arial"/>
              <a:sym typeface="Arial"/>
              <a:rtl val="0"/>
            </a:endParaRPr>
          </a:p>
        </p:txBody>
      </p:sp>
    </p:spTree>
    <p:extLst>
      <p:ext uri="{BB962C8B-B14F-4D97-AF65-F5344CB8AC3E}">
        <p14:creationId xmlns:p14="http://schemas.microsoft.com/office/powerpoint/2010/main" val="2862966736"/>
      </p:ext>
    </p:extLst>
  </p:cSld>
  <p:clrMapOvr>
    <a:masterClrMapping/>
  </p:clrMapOvr>
  <p:transition spd="slow">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3" name="Shape 53"/>
          <p:cNvSpPr txBox="1">
            <a:spLocks noGrp="1"/>
          </p:cNvSpPr>
          <p:nvPr>
            <p:ph type="sldNum" idx="12"/>
          </p:nvPr>
        </p:nvSpPr>
        <p:spPr>
          <a:prstGeom prst="rect">
            <a:avLst/>
          </a:prstGeom>
        </p:spPr>
        <p:txBody>
          <a:bodyPr vert="horz" lIns="91425" tIns="91425" rIns="91425" bIns="91425" rtlCol="0" anchor="ctr" anchorCtr="0">
            <a:noAutofit/>
          </a:bodyPr>
          <a:lstStyle/>
          <a:p>
            <a:fld id="{00000000-1234-1234-1234-123412341234}" type="slidenum">
              <a:rPr lang="en">
                <a:solidFill>
                  <a:prstClr val="black">
                    <a:tint val="75000"/>
                  </a:prstClr>
                </a:solidFill>
              </a:rPr>
              <a:pPr/>
              <a:t>33</a:t>
            </a:fld>
            <a:endParaRPr lang="en">
              <a:solidFill>
                <a:prstClr val="black">
                  <a:tint val="75000"/>
                </a:prstClr>
              </a:solidFill>
            </a:endParaRPr>
          </a:p>
        </p:txBody>
      </p:sp>
      <p:graphicFrame>
        <p:nvGraphicFramePr>
          <p:cNvPr id="3" name="Table 2"/>
          <p:cNvGraphicFramePr>
            <a:graphicFrameLocks noGrp="1"/>
          </p:cNvGraphicFramePr>
          <p:nvPr/>
        </p:nvGraphicFramePr>
        <p:xfrm>
          <a:off x="647546" y="2234282"/>
          <a:ext cx="2032000" cy="2966720"/>
        </p:xfrm>
        <a:graphic>
          <a:graphicData uri="http://schemas.openxmlformats.org/drawingml/2006/table">
            <a:tbl>
              <a:tblPr firstRow="1" bandRow="1">
                <a:tableStyleId>{93296810-A885-4BE3-A3E7-6D5BEEA58F35}</a:tableStyleId>
              </a:tblPr>
              <a:tblGrid>
                <a:gridCol w="2032000"/>
              </a:tblGrid>
              <a:tr h="370840">
                <a:tc>
                  <a:txBody>
                    <a:bodyPr/>
                    <a:lstStyle/>
                    <a:p>
                      <a:r>
                        <a:rPr lang="en-US" dirty="0" smtClean="0"/>
                        <a:t>Treatment</a:t>
                      </a:r>
                      <a:endParaRPr lang="en-US" dirty="0"/>
                    </a:p>
                  </a:txBody>
                  <a:tcPr/>
                </a:tc>
              </a:tr>
              <a:tr h="370840">
                <a:tc>
                  <a:txBody>
                    <a:bodyPr/>
                    <a:lstStyle/>
                    <a:p>
                      <a:r>
                        <a:rPr lang="en-US" dirty="0" err="1" smtClean="0"/>
                        <a:t>fromDate</a:t>
                      </a:r>
                      <a:endParaRPr lang="en-US" dirty="0"/>
                    </a:p>
                  </a:txBody>
                  <a:tcPr/>
                </a:tc>
              </a:tr>
              <a:tr h="370840">
                <a:tc>
                  <a:txBody>
                    <a:bodyPr/>
                    <a:lstStyle/>
                    <a:p>
                      <a:r>
                        <a:rPr lang="en-US" dirty="0" err="1" smtClean="0"/>
                        <a:t>toDate</a:t>
                      </a:r>
                      <a:endParaRPr lang="en-US" dirty="0"/>
                    </a:p>
                  </a:txBody>
                  <a:tcPr/>
                </a:tc>
              </a:tr>
              <a:tr h="370840">
                <a:tc>
                  <a:txBody>
                    <a:bodyPr/>
                    <a:lstStyle/>
                    <a:p>
                      <a:r>
                        <a:rPr lang="en-US" dirty="0" smtClean="0"/>
                        <a:t>patient</a:t>
                      </a:r>
                      <a:endParaRPr lang="en-US" dirty="0"/>
                    </a:p>
                  </a:txBody>
                  <a:tcPr/>
                </a:tc>
              </a:tr>
              <a:tr h="370840">
                <a:tc>
                  <a:txBody>
                    <a:bodyPr/>
                    <a:lstStyle/>
                    <a:p>
                      <a:r>
                        <a:rPr lang="en-US" dirty="0" smtClean="0"/>
                        <a:t>illness</a:t>
                      </a:r>
                      <a:endParaRPr lang="en-US" dirty="0"/>
                    </a:p>
                  </a:txBody>
                  <a:tcPr/>
                </a:tc>
              </a:tr>
              <a:tr h="370840">
                <a:tc>
                  <a:txBody>
                    <a:bodyPr/>
                    <a:lstStyle/>
                    <a:p>
                      <a:r>
                        <a:rPr lang="en-US" dirty="0" err="1" smtClean="0"/>
                        <a:t>adviseFood</a:t>
                      </a:r>
                      <a:endParaRPr lang="en-US" dirty="0"/>
                    </a:p>
                  </a:txBody>
                  <a:tcPr/>
                </a:tc>
              </a:tr>
              <a:tr h="370840">
                <a:tc>
                  <a:txBody>
                    <a:bodyPr/>
                    <a:lstStyle/>
                    <a:p>
                      <a:r>
                        <a:rPr lang="en-US" dirty="0" err="1" smtClean="0"/>
                        <a:t>advisePractice</a:t>
                      </a:r>
                      <a:endParaRPr lang="en-US" dirty="0"/>
                    </a:p>
                  </a:txBody>
                  <a:tcPr/>
                </a:tc>
              </a:tr>
              <a:tr h="370840">
                <a:tc>
                  <a:txBody>
                    <a:bodyPr/>
                    <a:lstStyle/>
                    <a:p>
                      <a:r>
                        <a:rPr lang="en-US" dirty="0" err="1" smtClean="0"/>
                        <a:t>adviseMedicine</a:t>
                      </a:r>
                      <a:endParaRPr lang="en-US" dirty="0"/>
                    </a:p>
                  </a:txBody>
                  <a:tcPr/>
                </a:tc>
              </a:tr>
            </a:tbl>
          </a:graphicData>
        </a:graphic>
      </p:graphicFrame>
      <p:sp>
        <p:nvSpPr>
          <p:cNvPr id="4" name="TextBox 3"/>
          <p:cNvSpPr txBox="1"/>
          <p:nvPr/>
        </p:nvSpPr>
        <p:spPr>
          <a:xfrm>
            <a:off x="4076241" y="3698650"/>
            <a:ext cx="2058577"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Illness’s information</a:t>
            </a:r>
            <a:endParaRPr lang="en-US" sz="1800" kern="1200" dirty="0">
              <a:solidFill>
                <a:prstClr val="black"/>
              </a:solidFill>
              <a:latin typeface="Calibri"/>
              <a:ea typeface="+mn-ea"/>
              <a:cs typeface="+mn-cs"/>
            </a:endParaRPr>
          </a:p>
        </p:txBody>
      </p:sp>
      <p:sp>
        <p:nvSpPr>
          <p:cNvPr id="5" name="Right Arrow 4"/>
          <p:cNvSpPr/>
          <p:nvPr/>
        </p:nvSpPr>
        <p:spPr>
          <a:xfrm>
            <a:off x="2511845" y="3789677"/>
            <a:ext cx="1564396" cy="187287"/>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800" kern="1200">
              <a:solidFill>
                <a:prstClr val="white"/>
              </a:solidFill>
            </a:endParaRPr>
          </a:p>
        </p:txBody>
      </p:sp>
      <p:sp>
        <p:nvSpPr>
          <p:cNvPr id="10" name="Shape 1967"/>
          <p:cNvSpPr txBox="1">
            <a:spLocks/>
          </p:cNvSpPr>
          <p:nvPr/>
        </p:nvSpPr>
        <p:spPr>
          <a:xfrm>
            <a:off x="1779544" y="1"/>
            <a:ext cx="7364455" cy="11430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latin typeface="+mn-lt"/>
                <a:cs typeface="Arial"/>
                <a:sym typeface="Arial"/>
                <a:rtl val="0"/>
              </a:rPr>
              <a:t>Handle New Treatment</a:t>
            </a:r>
            <a:endParaRPr lang="en-US" b="1" kern="0" dirty="0">
              <a:solidFill>
                <a:srgbClr val="00B050"/>
              </a:solidFill>
              <a:latin typeface="+mn-lt"/>
              <a:cs typeface="Arial"/>
              <a:sym typeface="Arial"/>
              <a:rtl val="0"/>
            </a:endParaRPr>
          </a:p>
        </p:txBody>
      </p:sp>
    </p:spTree>
    <p:extLst>
      <p:ext uri="{BB962C8B-B14F-4D97-AF65-F5344CB8AC3E}">
        <p14:creationId xmlns:p14="http://schemas.microsoft.com/office/powerpoint/2010/main" val="646076037"/>
      </p:ext>
    </p:extLst>
  </p:cSld>
  <p:clrMapOvr>
    <a:masterClrMapping/>
  </p:clrMapOvr>
  <p:transition spd="slow">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3" name="Shape 53"/>
          <p:cNvSpPr txBox="1">
            <a:spLocks noGrp="1"/>
          </p:cNvSpPr>
          <p:nvPr>
            <p:ph type="sldNum" idx="12"/>
          </p:nvPr>
        </p:nvSpPr>
        <p:spPr>
          <a:prstGeom prst="rect">
            <a:avLst/>
          </a:prstGeom>
        </p:spPr>
        <p:txBody>
          <a:bodyPr vert="horz" lIns="91425" tIns="91425" rIns="91425" bIns="91425" rtlCol="0" anchor="ctr" anchorCtr="0">
            <a:noAutofit/>
          </a:bodyPr>
          <a:lstStyle/>
          <a:p>
            <a:fld id="{00000000-1234-1234-1234-123412341234}" type="slidenum">
              <a:rPr lang="en">
                <a:solidFill>
                  <a:prstClr val="black">
                    <a:tint val="75000"/>
                  </a:prstClr>
                </a:solidFill>
              </a:rPr>
              <a:pPr/>
              <a:t>34</a:t>
            </a:fld>
            <a:endParaRPr lang="en">
              <a:solidFill>
                <a:prstClr val="black">
                  <a:tint val="75000"/>
                </a:prstClr>
              </a:solidFill>
            </a:endParaRPr>
          </a:p>
        </p:txBody>
      </p:sp>
      <p:graphicFrame>
        <p:nvGraphicFramePr>
          <p:cNvPr id="3" name="Table 2"/>
          <p:cNvGraphicFramePr>
            <a:graphicFrameLocks noGrp="1"/>
          </p:cNvGraphicFramePr>
          <p:nvPr/>
        </p:nvGraphicFramePr>
        <p:xfrm>
          <a:off x="647546" y="2234282"/>
          <a:ext cx="2032000" cy="2966720"/>
        </p:xfrm>
        <a:graphic>
          <a:graphicData uri="http://schemas.openxmlformats.org/drawingml/2006/table">
            <a:tbl>
              <a:tblPr firstRow="1" bandRow="1">
                <a:tableStyleId>{93296810-A885-4BE3-A3E7-6D5BEEA58F35}</a:tableStyleId>
              </a:tblPr>
              <a:tblGrid>
                <a:gridCol w="2032000"/>
              </a:tblGrid>
              <a:tr h="370840">
                <a:tc>
                  <a:txBody>
                    <a:bodyPr/>
                    <a:lstStyle/>
                    <a:p>
                      <a:r>
                        <a:rPr lang="en-US" dirty="0" smtClean="0"/>
                        <a:t>Treatment</a:t>
                      </a:r>
                      <a:endParaRPr lang="en-US" dirty="0"/>
                    </a:p>
                  </a:txBody>
                  <a:tcPr/>
                </a:tc>
              </a:tr>
              <a:tr h="370840">
                <a:tc>
                  <a:txBody>
                    <a:bodyPr/>
                    <a:lstStyle/>
                    <a:p>
                      <a:r>
                        <a:rPr lang="en-US" dirty="0" err="1" smtClean="0"/>
                        <a:t>fromDate</a:t>
                      </a:r>
                      <a:endParaRPr lang="en-US" dirty="0"/>
                    </a:p>
                  </a:txBody>
                  <a:tcPr/>
                </a:tc>
              </a:tr>
              <a:tr h="370840">
                <a:tc>
                  <a:txBody>
                    <a:bodyPr/>
                    <a:lstStyle/>
                    <a:p>
                      <a:r>
                        <a:rPr lang="en-US" dirty="0" err="1" smtClean="0"/>
                        <a:t>toDate</a:t>
                      </a:r>
                      <a:endParaRPr lang="en-US" dirty="0"/>
                    </a:p>
                  </a:txBody>
                  <a:tcPr/>
                </a:tc>
              </a:tr>
              <a:tr h="370840">
                <a:tc>
                  <a:txBody>
                    <a:bodyPr/>
                    <a:lstStyle/>
                    <a:p>
                      <a:r>
                        <a:rPr lang="en-US" dirty="0" smtClean="0"/>
                        <a:t>patient</a:t>
                      </a:r>
                      <a:endParaRPr lang="en-US" dirty="0"/>
                    </a:p>
                  </a:txBody>
                  <a:tcPr/>
                </a:tc>
              </a:tr>
              <a:tr h="370840">
                <a:tc>
                  <a:txBody>
                    <a:bodyPr/>
                    <a:lstStyle/>
                    <a:p>
                      <a:r>
                        <a:rPr lang="en-US" dirty="0" smtClean="0"/>
                        <a:t>illness</a:t>
                      </a:r>
                      <a:endParaRPr lang="en-US" dirty="0"/>
                    </a:p>
                  </a:txBody>
                  <a:tcPr/>
                </a:tc>
              </a:tr>
              <a:tr h="370840">
                <a:tc>
                  <a:txBody>
                    <a:bodyPr/>
                    <a:lstStyle/>
                    <a:p>
                      <a:r>
                        <a:rPr lang="en-US" dirty="0" err="1" smtClean="0"/>
                        <a:t>adviseFood</a:t>
                      </a:r>
                      <a:endParaRPr lang="en-US" dirty="0"/>
                    </a:p>
                  </a:txBody>
                  <a:tcPr/>
                </a:tc>
              </a:tr>
              <a:tr h="370840">
                <a:tc>
                  <a:txBody>
                    <a:bodyPr/>
                    <a:lstStyle/>
                    <a:p>
                      <a:r>
                        <a:rPr lang="en-US" dirty="0" err="1" smtClean="0"/>
                        <a:t>advisePractice</a:t>
                      </a:r>
                      <a:endParaRPr lang="en-US" dirty="0"/>
                    </a:p>
                  </a:txBody>
                  <a:tcPr/>
                </a:tc>
              </a:tr>
              <a:tr h="370840">
                <a:tc>
                  <a:txBody>
                    <a:bodyPr/>
                    <a:lstStyle/>
                    <a:p>
                      <a:r>
                        <a:rPr lang="en-US" dirty="0" err="1" smtClean="0"/>
                        <a:t>adviseMedicine</a:t>
                      </a:r>
                      <a:endParaRPr lang="en-US" dirty="0"/>
                    </a:p>
                  </a:txBody>
                  <a:tcPr/>
                </a:tc>
              </a:tr>
            </a:tbl>
          </a:graphicData>
        </a:graphic>
      </p:graphicFrame>
      <p:sp>
        <p:nvSpPr>
          <p:cNvPr id="4" name="TextBox 3"/>
          <p:cNvSpPr txBox="1"/>
          <p:nvPr/>
        </p:nvSpPr>
        <p:spPr>
          <a:xfrm>
            <a:off x="4076241" y="4095262"/>
            <a:ext cx="3693319"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Food activities which patient must do</a:t>
            </a:r>
            <a:endParaRPr lang="en-US" sz="1800" kern="1200" dirty="0">
              <a:solidFill>
                <a:prstClr val="black"/>
              </a:solidFill>
              <a:latin typeface="Calibri"/>
              <a:ea typeface="+mn-ea"/>
              <a:cs typeface="+mn-cs"/>
            </a:endParaRPr>
          </a:p>
        </p:txBody>
      </p:sp>
      <p:sp>
        <p:nvSpPr>
          <p:cNvPr id="5" name="Right Arrow 4"/>
          <p:cNvSpPr/>
          <p:nvPr/>
        </p:nvSpPr>
        <p:spPr>
          <a:xfrm>
            <a:off x="2511845" y="4186285"/>
            <a:ext cx="1564396" cy="187287"/>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800" kern="1200">
              <a:solidFill>
                <a:prstClr val="white"/>
              </a:solidFill>
            </a:endParaRPr>
          </a:p>
        </p:txBody>
      </p:sp>
      <p:sp>
        <p:nvSpPr>
          <p:cNvPr id="9" name="Shape 1967"/>
          <p:cNvSpPr txBox="1">
            <a:spLocks/>
          </p:cNvSpPr>
          <p:nvPr/>
        </p:nvSpPr>
        <p:spPr>
          <a:xfrm>
            <a:off x="1779544" y="1"/>
            <a:ext cx="7364455" cy="11430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latin typeface="+mn-lt"/>
                <a:cs typeface="Arial"/>
                <a:sym typeface="Arial"/>
                <a:rtl val="0"/>
              </a:rPr>
              <a:t>Handle New Treatment</a:t>
            </a:r>
            <a:endParaRPr lang="en-US" b="1" kern="0" dirty="0">
              <a:solidFill>
                <a:srgbClr val="00B050"/>
              </a:solidFill>
              <a:latin typeface="+mn-lt"/>
              <a:cs typeface="Arial"/>
              <a:sym typeface="Arial"/>
              <a:rtl val="0"/>
            </a:endParaRPr>
          </a:p>
        </p:txBody>
      </p:sp>
    </p:spTree>
    <p:extLst>
      <p:ext uri="{BB962C8B-B14F-4D97-AF65-F5344CB8AC3E}">
        <p14:creationId xmlns:p14="http://schemas.microsoft.com/office/powerpoint/2010/main" val="1759864080"/>
      </p:ext>
    </p:extLst>
  </p:cSld>
  <p:clrMapOvr>
    <a:masterClrMapping/>
  </p:clrMapOvr>
  <p:transition spd="slow">
    <p:cu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3" name="Shape 53"/>
          <p:cNvSpPr txBox="1">
            <a:spLocks noGrp="1"/>
          </p:cNvSpPr>
          <p:nvPr>
            <p:ph type="sldNum" idx="12"/>
          </p:nvPr>
        </p:nvSpPr>
        <p:spPr>
          <a:prstGeom prst="rect">
            <a:avLst/>
          </a:prstGeom>
        </p:spPr>
        <p:txBody>
          <a:bodyPr vert="horz" lIns="91425" tIns="91425" rIns="91425" bIns="91425" rtlCol="0" anchor="ctr" anchorCtr="0">
            <a:noAutofit/>
          </a:bodyPr>
          <a:lstStyle/>
          <a:p>
            <a:fld id="{00000000-1234-1234-1234-123412341234}" type="slidenum">
              <a:rPr lang="en">
                <a:solidFill>
                  <a:prstClr val="black">
                    <a:tint val="75000"/>
                  </a:prstClr>
                </a:solidFill>
              </a:rPr>
              <a:pPr/>
              <a:t>35</a:t>
            </a:fld>
            <a:endParaRPr lang="en">
              <a:solidFill>
                <a:prstClr val="black">
                  <a:tint val="75000"/>
                </a:prstClr>
              </a:solidFill>
            </a:endParaRPr>
          </a:p>
        </p:txBody>
      </p:sp>
      <p:graphicFrame>
        <p:nvGraphicFramePr>
          <p:cNvPr id="3" name="Table 2"/>
          <p:cNvGraphicFramePr>
            <a:graphicFrameLocks noGrp="1"/>
          </p:cNvGraphicFramePr>
          <p:nvPr/>
        </p:nvGraphicFramePr>
        <p:xfrm>
          <a:off x="647546" y="2234282"/>
          <a:ext cx="2032000" cy="2966720"/>
        </p:xfrm>
        <a:graphic>
          <a:graphicData uri="http://schemas.openxmlformats.org/drawingml/2006/table">
            <a:tbl>
              <a:tblPr firstRow="1" bandRow="1">
                <a:tableStyleId>{93296810-A885-4BE3-A3E7-6D5BEEA58F35}</a:tableStyleId>
              </a:tblPr>
              <a:tblGrid>
                <a:gridCol w="2032000"/>
              </a:tblGrid>
              <a:tr h="370840">
                <a:tc>
                  <a:txBody>
                    <a:bodyPr/>
                    <a:lstStyle/>
                    <a:p>
                      <a:r>
                        <a:rPr lang="en-US" dirty="0" smtClean="0"/>
                        <a:t>Treatment</a:t>
                      </a:r>
                      <a:endParaRPr lang="en-US" dirty="0"/>
                    </a:p>
                  </a:txBody>
                  <a:tcPr/>
                </a:tc>
              </a:tr>
              <a:tr h="370840">
                <a:tc>
                  <a:txBody>
                    <a:bodyPr/>
                    <a:lstStyle/>
                    <a:p>
                      <a:r>
                        <a:rPr lang="en-US" dirty="0" err="1" smtClean="0"/>
                        <a:t>fromDate</a:t>
                      </a:r>
                      <a:endParaRPr lang="en-US" dirty="0"/>
                    </a:p>
                  </a:txBody>
                  <a:tcPr/>
                </a:tc>
              </a:tr>
              <a:tr h="370840">
                <a:tc>
                  <a:txBody>
                    <a:bodyPr/>
                    <a:lstStyle/>
                    <a:p>
                      <a:r>
                        <a:rPr lang="en-US" dirty="0" err="1" smtClean="0"/>
                        <a:t>toDate</a:t>
                      </a:r>
                      <a:endParaRPr lang="en-US" dirty="0"/>
                    </a:p>
                  </a:txBody>
                  <a:tcPr/>
                </a:tc>
              </a:tr>
              <a:tr h="370840">
                <a:tc>
                  <a:txBody>
                    <a:bodyPr/>
                    <a:lstStyle/>
                    <a:p>
                      <a:r>
                        <a:rPr lang="en-US" dirty="0" smtClean="0"/>
                        <a:t>patient</a:t>
                      </a:r>
                      <a:endParaRPr lang="en-US" dirty="0"/>
                    </a:p>
                  </a:txBody>
                  <a:tcPr/>
                </a:tc>
              </a:tr>
              <a:tr h="370840">
                <a:tc>
                  <a:txBody>
                    <a:bodyPr/>
                    <a:lstStyle/>
                    <a:p>
                      <a:r>
                        <a:rPr lang="en-US" dirty="0" smtClean="0"/>
                        <a:t>illness</a:t>
                      </a:r>
                      <a:endParaRPr lang="en-US" dirty="0"/>
                    </a:p>
                  </a:txBody>
                  <a:tcPr/>
                </a:tc>
              </a:tr>
              <a:tr h="370840">
                <a:tc>
                  <a:txBody>
                    <a:bodyPr/>
                    <a:lstStyle/>
                    <a:p>
                      <a:r>
                        <a:rPr lang="en-US" dirty="0" err="1" smtClean="0"/>
                        <a:t>adviseFood</a:t>
                      </a:r>
                      <a:endParaRPr lang="en-US" dirty="0"/>
                    </a:p>
                  </a:txBody>
                  <a:tcPr/>
                </a:tc>
              </a:tr>
              <a:tr h="370840">
                <a:tc>
                  <a:txBody>
                    <a:bodyPr/>
                    <a:lstStyle/>
                    <a:p>
                      <a:r>
                        <a:rPr lang="en-US" dirty="0" err="1" smtClean="0"/>
                        <a:t>advisePractice</a:t>
                      </a:r>
                      <a:endParaRPr lang="en-US" dirty="0"/>
                    </a:p>
                  </a:txBody>
                  <a:tcPr/>
                </a:tc>
              </a:tr>
              <a:tr h="370840">
                <a:tc>
                  <a:txBody>
                    <a:bodyPr/>
                    <a:lstStyle/>
                    <a:p>
                      <a:r>
                        <a:rPr lang="en-US" dirty="0" err="1" smtClean="0"/>
                        <a:t>adviseMedicine</a:t>
                      </a:r>
                      <a:endParaRPr lang="en-US" dirty="0"/>
                    </a:p>
                  </a:txBody>
                  <a:tcPr/>
                </a:tc>
              </a:tr>
            </a:tbl>
          </a:graphicData>
        </a:graphic>
      </p:graphicFrame>
      <p:sp>
        <p:nvSpPr>
          <p:cNvPr id="4" name="TextBox 3"/>
          <p:cNvSpPr txBox="1"/>
          <p:nvPr/>
        </p:nvSpPr>
        <p:spPr>
          <a:xfrm>
            <a:off x="4076241" y="4458823"/>
            <a:ext cx="3970639"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Practice activities which patient must do</a:t>
            </a:r>
            <a:endParaRPr lang="en-US" sz="1800" kern="1200" dirty="0">
              <a:solidFill>
                <a:prstClr val="black"/>
              </a:solidFill>
              <a:latin typeface="Calibri"/>
              <a:ea typeface="+mn-ea"/>
              <a:cs typeface="+mn-cs"/>
            </a:endParaRPr>
          </a:p>
        </p:txBody>
      </p:sp>
      <p:sp>
        <p:nvSpPr>
          <p:cNvPr id="5" name="Right Arrow 4"/>
          <p:cNvSpPr/>
          <p:nvPr/>
        </p:nvSpPr>
        <p:spPr>
          <a:xfrm>
            <a:off x="2511845" y="4549846"/>
            <a:ext cx="1564396" cy="187287"/>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800" kern="1200">
              <a:solidFill>
                <a:prstClr val="white"/>
              </a:solidFill>
            </a:endParaRPr>
          </a:p>
        </p:txBody>
      </p:sp>
      <p:sp>
        <p:nvSpPr>
          <p:cNvPr id="9" name="Shape 1967"/>
          <p:cNvSpPr txBox="1">
            <a:spLocks/>
          </p:cNvSpPr>
          <p:nvPr/>
        </p:nvSpPr>
        <p:spPr>
          <a:xfrm>
            <a:off x="1779544" y="1"/>
            <a:ext cx="7364455" cy="11430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latin typeface="+mn-lt"/>
                <a:cs typeface="Arial"/>
                <a:sym typeface="Arial"/>
                <a:rtl val="0"/>
              </a:rPr>
              <a:t>Handle New Treatment</a:t>
            </a:r>
            <a:endParaRPr lang="en-US" b="1" kern="0" dirty="0">
              <a:solidFill>
                <a:srgbClr val="00B050"/>
              </a:solidFill>
              <a:latin typeface="+mn-lt"/>
              <a:cs typeface="Arial"/>
              <a:sym typeface="Arial"/>
              <a:rtl val="0"/>
            </a:endParaRPr>
          </a:p>
        </p:txBody>
      </p:sp>
    </p:spTree>
    <p:extLst>
      <p:ext uri="{BB962C8B-B14F-4D97-AF65-F5344CB8AC3E}">
        <p14:creationId xmlns:p14="http://schemas.microsoft.com/office/powerpoint/2010/main" val="3025002210"/>
      </p:ext>
    </p:extLst>
  </p:cSld>
  <p:clrMapOvr>
    <a:masterClrMapping/>
  </p:clrMapOvr>
  <p:transition spd="slow">
    <p:cu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3" name="Shape 53"/>
          <p:cNvSpPr txBox="1">
            <a:spLocks noGrp="1"/>
          </p:cNvSpPr>
          <p:nvPr>
            <p:ph type="sldNum" idx="12"/>
          </p:nvPr>
        </p:nvSpPr>
        <p:spPr>
          <a:prstGeom prst="rect">
            <a:avLst/>
          </a:prstGeom>
        </p:spPr>
        <p:txBody>
          <a:bodyPr vert="horz" lIns="91425" tIns="91425" rIns="91425" bIns="91425" rtlCol="0" anchor="ctr" anchorCtr="0">
            <a:noAutofit/>
          </a:bodyPr>
          <a:lstStyle/>
          <a:p>
            <a:fld id="{00000000-1234-1234-1234-123412341234}" type="slidenum">
              <a:rPr lang="en">
                <a:solidFill>
                  <a:prstClr val="black">
                    <a:tint val="75000"/>
                  </a:prstClr>
                </a:solidFill>
              </a:rPr>
              <a:pPr/>
              <a:t>36</a:t>
            </a:fld>
            <a:endParaRPr lang="en">
              <a:solidFill>
                <a:prstClr val="black">
                  <a:tint val="75000"/>
                </a:prstClr>
              </a:solidFill>
            </a:endParaRPr>
          </a:p>
        </p:txBody>
      </p:sp>
      <p:graphicFrame>
        <p:nvGraphicFramePr>
          <p:cNvPr id="3" name="Table 2"/>
          <p:cNvGraphicFramePr>
            <a:graphicFrameLocks noGrp="1"/>
          </p:cNvGraphicFramePr>
          <p:nvPr/>
        </p:nvGraphicFramePr>
        <p:xfrm>
          <a:off x="647546" y="2234282"/>
          <a:ext cx="2032000" cy="2966720"/>
        </p:xfrm>
        <a:graphic>
          <a:graphicData uri="http://schemas.openxmlformats.org/drawingml/2006/table">
            <a:tbl>
              <a:tblPr firstRow="1" bandRow="1">
                <a:tableStyleId>{93296810-A885-4BE3-A3E7-6D5BEEA58F35}</a:tableStyleId>
              </a:tblPr>
              <a:tblGrid>
                <a:gridCol w="2032000"/>
              </a:tblGrid>
              <a:tr h="370840">
                <a:tc>
                  <a:txBody>
                    <a:bodyPr/>
                    <a:lstStyle/>
                    <a:p>
                      <a:r>
                        <a:rPr lang="en-US" dirty="0" smtClean="0"/>
                        <a:t>Treatment</a:t>
                      </a:r>
                      <a:endParaRPr lang="en-US" dirty="0"/>
                    </a:p>
                  </a:txBody>
                  <a:tcPr/>
                </a:tc>
              </a:tr>
              <a:tr h="370840">
                <a:tc>
                  <a:txBody>
                    <a:bodyPr/>
                    <a:lstStyle/>
                    <a:p>
                      <a:r>
                        <a:rPr lang="en-US" dirty="0" err="1" smtClean="0"/>
                        <a:t>fromDate</a:t>
                      </a:r>
                      <a:endParaRPr lang="en-US" dirty="0"/>
                    </a:p>
                  </a:txBody>
                  <a:tcPr/>
                </a:tc>
              </a:tr>
              <a:tr h="370840">
                <a:tc>
                  <a:txBody>
                    <a:bodyPr/>
                    <a:lstStyle/>
                    <a:p>
                      <a:r>
                        <a:rPr lang="en-US" dirty="0" err="1" smtClean="0"/>
                        <a:t>toDate</a:t>
                      </a:r>
                      <a:endParaRPr lang="en-US" dirty="0"/>
                    </a:p>
                  </a:txBody>
                  <a:tcPr/>
                </a:tc>
              </a:tr>
              <a:tr h="370840">
                <a:tc>
                  <a:txBody>
                    <a:bodyPr/>
                    <a:lstStyle/>
                    <a:p>
                      <a:r>
                        <a:rPr lang="en-US" dirty="0" smtClean="0"/>
                        <a:t>patient</a:t>
                      </a:r>
                      <a:endParaRPr lang="en-US" dirty="0"/>
                    </a:p>
                  </a:txBody>
                  <a:tcPr/>
                </a:tc>
              </a:tr>
              <a:tr h="370840">
                <a:tc>
                  <a:txBody>
                    <a:bodyPr/>
                    <a:lstStyle/>
                    <a:p>
                      <a:r>
                        <a:rPr lang="en-US" dirty="0" smtClean="0"/>
                        <a:t>illness</a:t>
                      </a:r>
                      <a:endParaRPr lang="en-US" dirty="0"/>
                    </a:p>
                  </a:txBody>
                  <a:tcPr/>
                </a:tc>
              </a:tr>
              <a:tr h="370840">
                <a:tc>
                  <a:txBody>
                    <a:bodyPr/>
                    <a:lstStyle/>
                    <a:p>
                      <a:r>
                        <a:rPr lang="en-US" dirty="0" err="1" smtClean="0"/>
                        <a:t>adviseFood</a:t>
                      </a:r>
                      <a:endParaRPr lang="en-US" dirty="0"/>
                    </a:p>
                  </a:txBody>
                  <a:tcPr/>
                </a:tc>
              </a:tr>
              <a:tr h="370840">
                <a:tc>
                  <a:txBody>
                    <a:bodyPr/>
                    <a:lstStyle/>
                    <a:p>
                      <a:r>
                        <a:rPr lang="en-US" dirty="0" err="1" smtClean="0"/>
                        <a:t>advisePractice</a:t>
                      </a:r>
                      <a:endParaRPr lang="en-US" dirty="0"/>
                    </a:p>
                  </a:txBody>
                  <a:tcPr/>
                </a:tc>
              </a:tr>
              <a:tr h="370840">
                <a:tc>
                  <a:txBody>
                    <a:bodyPr/>
                    <a:lstStyle/>
                    <a:p>
                      <a:r>
                        <a:rPr lang="en-US" dirty="0" err="1" smtClean="0"/>
                        <a:t>adviseMedicine</a:t>
                      </a:r>
                      <a:endParaRPr lang="en-US" dirty="0"/>
                    </a:p>
                  </a:txBody>
                  <a:tcPr/>
                </a:tc>
              </a:tr>
            </a:tbl>
          </a:graphicData>
        </a:graphic>
      </p:graphicFrame>
      <p:sp>
        <p:nvSpPr>
          <p:cNvPr id="4" name="TextBox 3"/>
          <p:cNvSpPr txBox="1"/>
          <p:nvPr/>
        </p:nvSpPr>
        <p:spPr>
          <a:xfrm>
            <a:off x="4076241" y="4800341"/>
            <a:ext cx="4100418"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Medicine activities which patient must do</a:t>
            </a:r>
            <a:endParaRPr lang="en-US" sz="1800" kern="1200" dirty="0">
              <a:solidFill>
                <a:prstClr val="black"/>
              </a:solidFill>
              <a:latin typeface="Calibri"/>
              <a:ea typeface="+mn-ea"/>
              <a:cs typeface="+mn-cs"/>
            </a:endParaRPr>
          </a:p>
        </p:txBody>
      </p:sp>
      <p:sp>
        <p:nvSpPr>
          <p:cNvPr id="5" name="Right Arrow 4"/>
          <p:cNvSpPr/>
          <p:nvPr/>
        </p:nvSpPr>
        <p:spPr>
          <a:xfrm>
            <a:off x="2511845" y="4891364"/>
            <a:ext cx="1564396" cy="187287"/>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800" kern="1200">
              <a:solidFill>
                <a:prstClr val="white"/>
              </a:solidFill>
            </a:endParaRPr>
          </a:p>
        </p:txBody>
      </p:sp>
      <p:sp>
        <p:nvSpPr>
          <p:cNvPr id="9" name="Shape 1967"/>
          <p:cNvSpPr txBox="1">
            <a:spLocks/>
          </p:cNvSpPr>
          <p:nvPr/>
        </p:nvSpPr>
        <p:spPr>
          <a:xfrm>
            <a:off x="1779544" y="1"/>
            <a:ext cx="7364455" cy="11430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latin typeface="+mn-lt"/>
                <a:cs typeface="Arial"/>
                <a:sym typeface="Arial"/>
                <a:rtl val="0"/>
              </a:rPr>
              <a:t>Handle New Treatment</a:t>
            </a:r>
            <a:endParaRPr lang="en-US" b="1" kern="0" dirty="0">
              <a:solidFill>
                <a:srgbClr val="00B050"/>
              </a:solidFill>
              <a:latin typeface="+mn-lt"/>
              <a:cs typeface="Arial"/>
              <a:sym typeface="Arial"/>
              <a:rtl val="0"/>
            </a:endParaRPr>
          </a:p>
        </p:txBody>
      </p:sp>
    </p:spTree>
    <p:extLst>
      <p:ext uri="{BB962C8B-B14F-4D97-AF65-F5344CB8AC3E}">
        <p14:creationId xmlns:p14="http://schemas.microsoft.com/office/powerpoint/2010/main" val="2612210569"/>
      </p:ext>
    </p:extLst>
  </p:cSld>
  <p:clrMapOvr>
    <a:masterClrMapping/>
  </p:clrMapOvr>
  <p:transition spd="slow">
    <p:cu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8" name="Shape 1968"/>
          <p:cNvSpPr txBox="1">
            <a:spLocks noGrp="1"/>
          </p:cNvSpPr>
          <p:nvPr>
            <p:ph type="body" idx="1"/>
          </p:nvPr>
        </p:nvSpPr>
        <p:spPr>
          <a:prstGeom prst="rect">
            <a:avLst/>
          </a:prstGeom>
        </p:spPr>
        <p:txBody>
          <a:bodyPr lIns="91425" tIns="91425" rIns="91425" bIns="91425" anchor="t" anchorCtr="0">
            <a:noAutofit/>
          </a:bodyPr>
          <a:lstStyle/>
          <a:p>
            <a:pPr marL="0" lvl="0" indent="0">
              <a:buSzPct val="55000"/>
              <a:buNone/>
            </a:pPr>
            <a:endParaRPr lang="en" sz="1800" dirty="0">
              <a:solidFill>
                <a:srgbClr val="666666"/>
              </a:solidFill>
            </a:endParaRPr>
          </a:p>
        </p:txBody>
      </p:sp>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fld id="{00000000-1234-1234-1234-123412341234}" type="slidenum">
              <a:rPr lang="en">
                <a:solidFill>
                  <a:prstClr val="black">
                    <a:tint val="75000"/>
                  </a:prstClr>
                </a:solidFill>
              </a:rPr>
              <a:pPr/>
              <a:t>37</a:t>
            </a:fld>
            <a:endParaRPr lang="en">
              <a:solidFill>
                <a:prstClr val="black">
                  <a:tint val="75000"/>
                </a:prstClr>
              </a:solidFill>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01562" y="3034415"/>
            <a:ext cx="1905000" cy="1905000"/>
          </a:xfrm>
          <a:prstGeom prst="rect">
            <a:avLst/>
          </a:prstGeom>
        </p:spPr>
      </p:pic>
      <p:sp>
        <p:nvSpPr>
          <p:cNvPr id="9" name="Shape 1967"/>
          <p:cNvSpPr txBox="1">
            <a:spLocks/>
          </p:cNvSpPr>
          <p:nvPr/>
        </p:nvSpPr>
        <p:spPr>
          <a:xfrm>
            <a:off x="1779544" y="1"/>
            <a:ext cx="7364455" cy="11430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latin typeface="+mn-lt"/>
                <a:cs typeface="Arial"/>
                <a:sym typeface="Arial"/>
                <a:rtl val="0"/>
              </a:rPr>
              <a:t>Handle New Treatment</a:t>
            </a:r>
            <a:endParaRPr lang="en-US" b="1" kern="0" dirty="0">
              <a:solidFill>
                <a:srgbClr val="00B050"/>
              </a:solidFill>
              <a:latin typeface="+mn-lt"/>
              <a:cs typeface="Arial"/>
              <a:sym typeface="Arial"/>
              <a:rtl val="0"/>
            </a:endParaRPr>
          </a:p>
        </p:txBody>
      </p:sp>
    </p:spTree>
    <p:extLst>
      <p:ext uri="{BB962C8B-B14F-4D97-AF65-F5344CB8AC3E}">
        <p14:creationId xmlns:p14="http://schemas.microsoft.com/office/powerpoint/2010/main" val="2887246280"/>
      </p:ext>
    </p:extLst>
  </p:cSld>
  <p:clrMapOvr>
    <a:masterClrMapping/>
  </p:clrMapOvr>
  <p:transition spd="slow">
    <p:cu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fld id="{00000000-1234-1234-1234-123412341234}" type="slidenum">
              <a:rPr lang="en">
                <a:solidFill>
                  <a:prstClr val="black">
                    <a:tint val="75000"/>
                  </a:prstClr>
                </a:solidFill>
              </a:rPr>
              <a:pPr/>
              <a:t>38</a:t>
            </a:fld>
            <a:endParaRPr lang="en">
              <a:solidFill>
                <a:prstClr val="black">
                  <a:tint val="75000"/>
                </a:prstClr>
              </a:solidFill>
            </a:endParaRPr>
          </a:p>
        </p:txBody>
      </p:sp>
      <p:pic>
        <p:nvPicPr>
          <p:cNvPr id="7" name="Picture 5" descr="https://documents.lucidchart.com/documents/34cde04f-081b-4579-b1e6-e174cfd8e2c7/pages/0_0?a=632&amp;x=76&amp;y=125&amp;w=968&amp;h=330&amp;store=1&amp;accept=image%2F*&amp;auth=LCA%203efae5ea920d7b760c08b9dbb2b2a9d45a454fb9-ts%3D144965590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932598"/>
            <a:ext cx="9144000" cy="312357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s://documents.lucidchart.com/documents/34cde04f-081b-4579-b1e6-e174cfd8e2c7/pages/0_0?a=691&amp;x=832&amp;y=314&amp;w=176&amp;h=132&amp;store=1&amp;accept=image%2F*&amp;auth=LCA%2034c0e456e889fcf5af6b16a032e07173027763c6-ts%3D14498016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51284" y="3728376"/>
            <a:ext cx="1653637" cy="124022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https://documents.lucidchart.com/documents/34cde04f-081b-4579-b1e6-e174cfd8e2c7/pages/0_0?a=698&amp;x=592&amp;y=314&amp;w=176&amp;h=132&amp;store=1&amp;accept=image%2F*&amp;auth=LCA%20d3d5bc4bd64d5f153c55c79b913ec60fc6dc5ed0-ts%3D14498016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0793" y="3710878"/>
            <a:ext cx="1691345" cy="1268510"/>
          </a:xfrm>
          <a:prstGeom prst="rect">
            <a:avLst/>
          </a:prstGeom>
          <a:noFill/>
          <a:extLst>
            <a:ext uri="{909E8E84-426E-40DD-AFC4-6F175D3DCCD1}">
              <a14:hiddenFill xmlns:a14="http://schemas.microsoft.com/office/drawing/2010/main">
                <a:solidFill>
                  <a:srgbClr val="FFFFFF"/>
                </a:solidFill>
              </a14:hiddenFill>
            </a:ext>
          </a:extLst>
        </p:spPr>
      </p:pic>
      <p:sp>
        <p:nvSpPr>
          <p:cNvPr id="10" name="Shape 1967"/>
          <p:cNvSpPr txBox="1">
            <a:spLocks/>
          </p:cNvSpPr>
          <p:nvPr/>
        </p:nvSpPr>
        <p:spPr>
          <a:xfrm>
            <a:off x="1779544" y="1"/>
            <a:ext cx="7364455" cy="11430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latin typeface="+mn-lt"/>
                <a:cs typeface="Arial"/>
                <a:sym typeface="Arial"/>
                <a:rtl val="0"/>
              </a:rPr>
              <a:t>Handle New Treatment</a:t>
            </a:r>
            <a:endParaRPr lang="en-US" b="1" kern="0" dirty="0">
              <a:solidFill>
                <a:srgbClr val="00B050"/>
              </a:solidFill>
              <a:latin typeface="+mn-lt"/>
              <a:cs typeface="Arial"/>
              <a:sym typeface="Arial"/>
              <a:rtl val="0"/>
            </a:endParaRPr>
          </a:p>
        </p:txBody>
      </p:sp>
    </p:spTree>
    <p:extLst>
      <p:ext uri="{BB962C8B-B14F-4D97-AF65-F5344CB8AC3E}">
        <p14:creationId xmlns:p14="http://schemas.microsoft.com/office/powerpoint/2010/main" val="836479421"/>
      </p:ext>
    </p:extLst>
  </p:cSld>
  <p:clrMapOvr>
    <a:masterClrMapping/>
  </p:clrMapOvr>
  <p:transition spd="slow">
    <p:cu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fld id="{00000000-1234-1234-1234-123412341234}" type="slidenum">
              <a:rPr lang="en">
                <a:solidFill>
                  <a:prstClr val="black">
                    <a:tint val="75000"/>
                  </a:prstClr>
                </a:solidFill>
              </a:rPr>
              <a:pPr/>
              <a:t>39</a:t>
            </a:fld>
            <a:endParaRPr lang="en">
              <a:solidFill>
                <a:prstClr val="black">
                  <a:tint val="75000"/>
                </a:prstClr>
              </a:solidFill>
            </a:endParaRPr>
          </a:p>
        </p:txBody>
      </p:sp>
      <p:sp>
        <p:nvSpPr>
          <p:cNvPr id="3" name="TextBox 2"/>
          <p:cNvSpPr txBox="1"/>
          <p:nvPr/>
        </p:nvSpPr>
        <p:spPr>
          <a:xfrm>
            <a:off x="1404975" y="1459461"/>
            <a:ext cx="598241" cy="369332"/>
          </a:xfrm>
          <a:prstGeom prst="rect">
            <a:avLst/>
          </a:prstGeom>
          <a:noFill/>
        </p:spPr>
        <p:txBody>
          <a:bodyPr wrap="none" rtlCol="0">
            <a:spAutoFit/>
          </a:bodyPr>
          <a:lstStyle/>
          <a:p>
            <a:r>
              <a:rPr lang="en-US" sz="1800" b="1" kern="1200" dirty="0" smtClean="0">
                <a:solidFill>
                  <a:srgbClr val="FF0000"/>
                </a:solidFill>
                <a:latin typeface="Calibri"/>
                <a:ea typeface="+mn-ea"/>
                <a:cs typeface="+mn-cs"/>
              </a:rPr>
              <a:t>7:00</a:t>
            </a:r>
            <a:endParaRPr lang="en-US" sz="1800" b="1" kern="1200" dirty="0">
              <a:solidFill>
                <a:srgbClr val="FF0000"/>
              </a:solidFill>
              <a:latin typeface="Calibri"/>
              <a:ea typeface="+mn-ea"/>
              <a:cs typeface="+mn-cs"/>
            </a:endParaRPr>
          </a:p>
        </p:txBody>
      </p:sp>
      <p:sp>
        <p:nvSpPr>
          <p:cNvPr id="18" name="TextBox 17"/>
          <p:cNvSpPr txBox="1"/>
          <p:nvPr/>
        </p:nvSpPr>
        <p:spPr>
          <a:xfrm>
            <a:off x="2571055" y="2217004"/>
            <a:ext cx="598241" cy="369332"/>
          </a:xfrm>
          <a:prstGeom prst="rect">
            <a:avLst/>
          </a:prstGeom>
          <a:noFill/>
        </p:spPr>
        <p:txBody>
          <a:bodyPr wrap="none" rtlCol="0">
            <a:spAutoFit/>
          </a:bodyPr>
          <a:lstStyle/>
          <a:p>
            <a:r>
              <a:rPr lang="en-US" sz="1800" kern="1200" dirty="0">
                <a:solidFill>
                  <a:prstClr val="black"/>
                </a:solidFill>
                <a:latin typeface="Calibri"/>
                <a:ea typeface="+mn-ea"/>
                <a:cs typeface="+mn-cs"/>
              </a:rPr>
              <a:t>9</a:t>
            </a:r>
            <a:r>
              <a:rPr lang="en-US" sz="1800" kern="1200" dirty="0" smtClean="0">
                <a:solidFill>
                  <a:prstClr val="black"/>
                </a:solidFill>
                <a:latin typeface="Calibri"/>
                <a:ea typeface="+mn-ea"/>
                <a:cs typeface="+mn-cs"/>
              </a:rPr>
              <a:t>:00</a:t>
            </a:r>
            <a:endParaRPr lang="en-US" sz="1800" kern="1200" dirty="0">
              <a:solidFill>
                <a:prstClr val="black"/>
              </a:solidFill>
              <a:latin typeface="Calibri"/>
              <a:ea typeface="+mn-ea"/>
              <a:cs typeface="+mn-cs"/>
            </a:endParaRPr>
          </a:p>
        </p:txBody>
      </p:sp>
      <p:sp>
        <p:nvSpPr>
          <p:cNvPr id="19" name="TextBox 18"/>
          <p:cNvSpPr txBox="1"/>
          <p:nvPr/>
        </p:nvSpPr>
        <p:spPr>
          <a:xfrm>
            <a:off x="3659949" y="1459461"/>
            <a:ext cx="715260"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12:00</a:t>
            </a:r>
            <a:endParaRPr lang="en-US" sz="1800" kern="1200" dirty="0">
              <a:solidFill>
                <a:prstClr val="black"/>
              </a:solidFill>
              <a:latin typeface="Calibri"/>
              <a:ea typeface="+mn-ea"/>
              <a:cs typeface="+mn-cs"/>
            </a:endParaRPr>
          </a:p>
        </p:txBody>
      </p:sp>
      <p:sp>
        <p:nvSpPr>
          <p:cNvPr id="20" name="TextBox 19"/>
          <p:cNvSpPr txBox="1"/>
          <p:nvPr/>
        </p:nvSpPr>
        <p:spPr>
          <a:xfrm>
            <a:off x="4950699" y="2239035"/>
            <a:ext cx="715260"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15:00</a:t>
            </a:r>
            <a:endParaRPr lang="en-US" sz="1800" kern="1200" dirty="0">
              <a:solidFill>
                <a:prstClr val="black"/>
              </a:solidFill>
              <a:latin typeface="Calibri"/>
              <a:ea typeface="+mn-ea"/>
              <a:cs typeface="+mn-cs"/>
            </a:endParaRPr>
          </a:p>
        </p:txBody>
      </p:sp>
      <p:sp>
        <p:nvSpPr>
          <p:cNvPr id="21" name="TextBox 20"/>
          <p:cNvSpPr txBox="1"/>
          <p:nvPr/>
        </p:nvSpPr>
        <p:spPr>
          <a:xfrm>
            <a:off x="6179878" y="1448440"/>
            <a:ext cx="715260"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18:00</a:t>
            </a:r>
            <a:endParaRPr lang="en-US" sz="1800" kern="1200" dirty="0">
              <a:solidFill>
                <a:prstClr val="black"/>
              </a:solidFill>
              <a:latin typeface="Calibri"/>
              <a:ea typeface="+mn-ea"/>
              <a:cs typeface="+mn-cs"/>
            </a:endParaRPr>
          </a:p>
        </p:txBody>
      </p:sp>
      <p:sp>
        <p:nvSpPr>
          <p:cNvPr id="22" name="TextBox 21"/>
          <p:cNvSpPr txBox="1"/>
          <p:nvPr/>
        </p:nvSpPr>
        <p:spPr>
          <a:xfrm>
            <a:off x="7412458" y="2228018"/>
            <a:ext cx="715260"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21:00</a:t>
            </a:r>
            <a:endParaRPr lang="en-US" sz="1800" kern="1200" dirty="0">
              <a:solidFill>
                <a:prstClr val="black"/>
              </a:solidFill>
              <a:latin typeface="Calibri"/>
              <a:ea typeface="+mn-ea"/>
              <a:cs typeface="+mn-cs"/>
            </a:endParaRPr>
          </a:p>
        </p:txBody>
      </p:sp>
      <p:sp>
        <p:nvSpPr>
          <p:cNvPr id="11" name="Shape 1967"/>
          <p:cNvSpPr txBox="1">
            <a:spLocks/>
          </p:cNvSpPr>
          <p:nvPr/>
        </p:nvSpPr>
        <p:spPr>
          <a:xfrm>
            <a:off x="1779544" y="1"/>
            <a:ext cx="7364455" cy="11430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latin typeface="+mn-lt"/>
                <a:cs typeface="Arial"/>
                <a:sym typeface="Arial"/>
                <a:rtl val="0"/>
              </a:rPr>
              <a:t>Handle New Treatment</a:t>
            </a:r>
            <a:endParaRPr lang="en-US" b="1" kern="0" dirty="0">
              <a:solidFill>
                <a:srgbClr val="00B050"/>
              </a:solidFill>
              <a:latin typeface="+mn-lt"/>
              <a:cs typeface="Arial"/>
              <a:sym typeface="Arial"/>
              <a:rtl val="0"/>
            </a:endParaRPr>
          </a:p>
        </p:txBody>
      </p:sp>
    </p:spTree>
    <p:extLst>
      <p:ext uri="{BB962C8B-B14F-4D97-AF65-F5344CB8AC3E}">
        <p14:creationId xmlns:p14="http://schemas.microsoft.com/office/powerpoint/2010/main" val="4155638075"/>
      </p:ext>
    </p:extLst>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38"/>
          <p:cNvSpPr>
            <a:spLocks noGrp="1"/>
          </p:cNvSpPr>
          <p:nvPr>
            <p:ph type="title"/>
          </p:nvPr>
        </p:nvSpPr>
        <p:spPr/>
        <p:txBody>
          <a:bodyPr/>
          <a:lstStyle/>
          <a:p>
            <a:endParaRPr lang="en-US"/>
          </a:p>
        </p:txBody>
      </p:sp>
      <p:pic>
        <p:nvPicPr>
          <p:cNvPr id="40" name="Picture 3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3" name="Shape 1969"/>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
              <a:t>4</a:t>
            </a:fld>
            <a:endParaRPr lang="en"/>
          </a:p>
        </p:txBody>
      </p:sp>
      <p:sp>
        <p:nvSpPr>
          <p:cNvPr id="12" name="Slide Number Placeholder 1"/>
          <p:cNvSpPr txBox="1">
            <a:spLocks/>
          </p:cNvSpPr>
          <p:nvPr/>
        </p:nvSpPr>
        <p:spPr>
          <a:xfrm>
            <a:off x="5898508" y="5498434"/>
            <a:ext cx="2057400" cy="365125"/>
          </a:xfrm>
          <a:prstGeom prst="rect">
            <a:avLst/>
          </a:prstGeom>
        </p:spPr>
        <p:txBody>
          <a:bodyPr vert="horz" lIns="91425" tIns="91425" rIns="91425" bIns="91425" rtlCol="0" anchor="ctr" anchorCtr="0">
            <a:noAutofit/>
          </a:bodyPr>
          <a:lstStyle>
            <a:defPPr marR="0" algn="l" rtl="0">
              <a:lnSpc>
                <a:spcPct val="100000"/>
              </a:lnSpc>
              <a:spcBef>
                <a:spcPts val="0"/>
              </a:spcBef>
              <a:spcAft>
                <a:spcPts val="0"/>
              </a:spcAft>
            </a:defPPr>
            <a:lvl1pPr marR="0" algn="r" rtl="0">
              <a:lnSpc>
                <a:spcPct val="100000"/>
              </a:lnSpc>
              <a:spcBef>
                <a:spcPts val="0"/>
              </a:spcBef>
              <a:spcAft>
                <a:spcPts val="0"/>
              </a:spcAft>
              <a:buNone/>
              <a:defRPr sz="1200" b="0" i="0" u="none" strike="noStrike" cap="none" baseline="0">
                <a:solidFill>
                  <a:schemeClr val="tx1">
                    <a:tint val="75000"/>
                  </a:schemeClr>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fld id="{00000000-1234-1234-1234-123412341234}" type="slidenum">
              <a:rPr lang="en" smtClean="0">
                <a:solidFill>
                  <a:srgbClr val="FFFFFF"/>
                </a:solidFill>
              </a:rPr>
              <a:pPr/>
              <a:t>4</a:t>
            </a:fld>
            <a:endParaRPr lang="en">
              <a:solidFill>
                <a:srgbClr val="FFFFFF"/>
              </a:solidFill>
            </a:endParaRPr>
          </a:p>
        </p:txBody>
      </p:sp>
      <p:sp>
        <p:nvSpPr>
          <p:cNvPr id="13" name="Rectangle 12"/>
          <p:cNvSpPr/>
          <p:nvPr/>
        </p:nvSpPr>
        <p:spPr>
          <a:xfrm>
            <a:off x="530080" y="1905000"/>
            <a:ext cx="3127520" cy="590498"/>
          </a:xfrm>
          <a:prstGeom prst="rect">
            <a:avLst/>
          </a:prstGeom>
          <a:solidFill>
            <a:schemeClr val="accent3">
              <a:lumMod val="40000"/>
              <a:lumOff val="60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2000" dirty="0"/>
              <a:t>Check notification of patient</a:t>
            </a:r>
          </a:p>
        </p:txBody>
      </p:sp>
      <p:sp>
        <p:nvSpPr>
          <p:cNvPr id="14" name="Rectangle 13"/>
          <p:cNvSpPr/>
          <p:nvPr/>
        </p:nvSpPr>
        <p:spPr>
          <a:xfrm>
            <a:off x="530080" y="2655218"/>
            <a:ext cx="3127520" cy="564471"/>
          </a:xfrm>
          <a:prstGeom prst="rect">
            <a:avLst/>
          </a:prstGeom>
          <a:solidFill>
            <a:schemeClr val="accent3">
              <a:lumMod val="40000"/>
              <a:lumOff val="60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2000" dirty="0"/>
              <a:t>Get data from wristband</a:t>
            </a:r>
          </a:p>
        </p:txBody>
      </p:sp>
      <p:sp>
        <p:nvSpPr>
          <p:cNvPr id="15" name="TextBox 14"/>
          <p:cNvSpPr txBox="1"/>
          <p:nvPr/>
        </p:nvSpPr>
        <p:spPr>
          <a:xfrm>
            <a:off x="3400501" y="1845994"/>
            <a:ext cx="4555408" cy="300082"/>
          </a:xfrm>
          <a:prstGeom prst="rect">
            <a:avLst/>
          </a:prstGeom>
          <a:noFill/>
        </p:spPr>
        <p:txBody>
          <a:bodyPr wrap="square" rtlCol="0">
            <a:spAutoFit/>
          </a:bodyPr>
          <a:lstStyle/>
          <a:p>
            <a:r>
              <a:rPr lang="en-US" sz="1350" dirty="0"/>
              <a:t> </a:t>
            </a:r>
          </a:p>
        </p:txBody>
      </p:sp>
      <p:sp>
        <p:nvSpPr>
          <p:cNvPr id="16" name="Shape 1646"/>
          <p:cNvSpPr txBox="1"/>
          <p:nvPr/>
        </p:nvSpPr>
        <p:spPr>
          <a:xfrm>
            <a:off x="3657600" y="1990103"/>
            <a:ext cx="4666023" cy="947351"/>
          </a:xfrm>
          <a:prstGeom prst="rect">
            <a:avLst/>
          </a:prstGeom>
          <a:noFill/>
          <a:ln>
            <a:noFill/>
          </a:ln>
        </p:spPr>
        <p:txBody>
          <a:bodyPr lIns="68569" tIns="68569" rIns="68569" bIns="68569" anchor="t" anchorCtr="0">
            <a:noAutofit/>
          </a:bodyPr>
          <a:lstStyle/>
          <a:p>
            <a:pPr marL="342900" indent="-252413">
              <a:buSzPct val="100000"/>
              <a:buChar char="-"/>
            </a:pPr>
            <a:r>
              <a:rPr lang="en" sz="1800" b="1" dirty="0"/>
              <a:t>Get all patient’s notifications from server</a:t>
            </a:r>
          </a:p>
        </p:txBody>
      </p:sp>
      <p:sp>
        <p:nvSpPr>
          <p:cNvPr id="17" name="Rectangle 16"/>
          <p:cNvSpPr/>
          <p:nvPr/>
        </p:nvSpPr>
        <p:spPr>
          <a:xfrm>
            <a:off x="3615437" y="2719411"/>
            <a:ext cx="5147563" cy="369332"/>
          </a:xfrm>
          <a:prstGeom prst="rect">
            <a:avLst/>
          </a:prstGeom>
        </p:spPr>
        <p:txBody>
          <a:bodyPr wrap="none">
            <a:spAutoFit/>
          </a:bodyPr>
          <a:lstStyle/>
          <a:p>
            <a:pPr marL="342900" indent="-252413">
              <a:buSzPct val="100000"/>
              <a:buFontTx/>
              <a:buChar char="-"/>
            </a:pPr>
            <a:r>
              <a:rPr lang="en" sz="1800" b="1" dirty="0">
                <a:solidFill>
                  <a:prstClr val="black"/>
                </a:solidFill>
              </a:rPr>
              <a:t>Get patient’s practice data from wristband</a:t>
            </a:r>
          </a:p>
        </p:txBody>
      </p:sp>
      <p:sp>
        <p:nvSpPr>
          <p:cNvPr id="22" name="Shape 300"/>
          <p:cNvSpPr txBox="1"/>
          <p:nvPr/>
        </p:nvSpPr>
        <p:spPr>
          <a:xfrm>
            <a:off x="1224852" y="1143000"/>
            <a:ext cx="6361349" cy="800351"/>
          </a:xfrm>
          <a:prstGeom prst="rect">
            <a:avLst/>
          </a:prstGeom>
          <a:noFill/>
          <a:ln>
            <a:noFill/>
          </a:ln>
        </p:spPr>
        <p:txBody>
          <a:bodyPr lIns="68569" tIns="68569" rIns="68569" bIns="68569" anchor="ctr" anchorCtr="0">
            <a:noAutofit/>
          </a:bodyPr>
          <a:lstStyle/>
          <a:p>
            <a:pPr algn="ctr">
              <a:buClr>
                <a:srgbClr val="000000"/>
              </a:buClr>
              <a:buSzPct val="25000"/>
              <a:buFont typeface="Arial"/>
              <a:buNone/>
            </a:pPr>
            <a:r>
              <a:rPr lang="en" sz="2400" b="1" kern="0" dirty="0">
                <a:solidFill>
                  <a:srgbClr val="FF0000"/>
                </a:solidFill>
                <a:cs typeface="Arial"/>
                <a:sym typeface="Arial"/>
                <a:rtl val="0"/>
              </a:rPr>
              <a:t>Scheduler runs every minute</a:t>
            </a:r>
          </a:p>
        </p:txBody>
      </p:sp>
      <p:sp>
        <p:nvSpPr>
          <p:cNvPr id="24" name="Shape 1967"/>
          <p:cNvSpPr txBox="1">
            <a:spLocks/>
          </p:cNvSpPr>
          <p:nvPr/>
        </p:nvSpPr>
        <p:spPr>
          <a:xfrm>
            <a:off x="0" y="1"/>
            <a:ext cx="9105490" cy="12192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chemeClr val="dk1"/>
              </a:buClr>
              <a:buSzPct val="30555"/>
            </a:pPr>
            <a:r>
              <a:rPr lang="en" b="1" kern="0" dirty="0">
                <a:solidFill>
                  <a:srgbClr val="00B050"/>
                </a:solidFill>
                <a:cs typeface="Arial"/>
              </a:rPr>
              <a:t>Scheduler</a:t>
            </a:r>
            <a:endParaRPr lang="en" dirty="0"/>
          </a:p>
        </p:txBody>
      </p:sp>
    </p:spTree>
    <p:extLst>
      <p:ext uri="{BB962C8B-B14F-4D97-AF65-F5344CB8AC3E}">
        <p14:creationId xmlns:p14="http://schemas.microsoft.com/office/powerpoint/2010/main" val="157863687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fld id="{00000000-1234-1234-1234-123412341234}" type="slidenum">
              <a:rPr lang="en">
                <a:solidFill>
                  <a:prstClr val="black">
                    <a:tint val="75000"/>
                  </a:prstClr>
                </a:solidFill>
              </a:rPr>
              <a:pPr/>
              <a:t>40</a:t>
            </a:fld>
            <a:endParaRPr lang="en">
              <a:solidFill>
                <a:prstClr val="black">
                  <a:tint val="75000"/>
                </a:prstClr>
              </a:solidFill>
            </a:endParaRPr>
          </a:p>
        </p:txBody>
      </p:sp>
      <p:sp>
        <p:nvSpPr>
          <p:cNvPr id="3" name="TextBox 2"/>
          <p:cNvSpPr txBox="1"/>
          <p:nvPr/>
        </p:nvSpPr>
        <p:spPr>
          <a:xfrm>
            <a:off x="1404975" y="1459461"/>
            <a:ext cx="598241"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7:00</a:t>
            </a:r>
            <a:endParaRPr lang="en-US" sz="1800" kern="1200" dirty="0">
              <a:solidFill>
                <a:prstClr val="black"/>
              </a:solidFill>
              <a:latin typeface="Calibri"/>
              <a:ea typeface="+mn-ea"/>
              <a:cs typeface="+mn-cs"/>
            </a:endParaRPr>
          </a:p>
        </p:txBody>
      </p:sp>
      <p:sp>
        <p:nvSpPr>
          <p:cNvPr id="18" name="TextBox 17"/>
          <p:cNvSpPr txBox="1"/>
          <p:nvPr/>
        </p:nvSpPr>
        <p:spPr>
          <a:xfrm>
            <a:off x="2571055" y="2217004"/>
            <a:ext cx="598241" cy="369332"/>
          </a:xfrm>
          <a:prstGeom prst="rect">
            <a:avLst/>
          </a:prstGeom>
          <a:noFill/>
        </p:spPr>
        <p:txBody>
          <a:bodyPr wrap="none" rtlCol="0">
            <a:spAutoFit/>
          </a:bodyPr>
          <a:lstStyle/>
          <a:p>
            <a:r>
              <a:rPr lang="en-US" sz="1800" b="1" kern="1200" dirty="0">
                <a:solidFill>
                  <a:srgbClr val="FF0000"/>
                </a:solidFill>
                <a:latin typeface="Calibri"/>
                <a:ea typeface="+mn-ea"/>
                <a:cs typeface="+mn-cs"/>
              </a:rPr>
              <a:t>9</a:t>
            </a:r>
            <a:r>
              <a:rPr lang="en-US" sz="1800" b="1" kern="1200" dirty="0" smtClean="0">
                <a:solidFill>
                  <a:srgbClr val="FF0000"/>
                </a:solidFill>
                <a:latin typeface="Calibri"/>
                <a:ea typeface="+mn-ea"/>
                <a:cs typeface="+mn-cs"/>
              </a:rPr>
              <a:t>:00</a:t>
            </a:r>
            <a:endParaRPr lang="en-US" sz="1800" b="1" kern="1200" dirty="0">
              <a:solidFill>
                <a:srgbClr val="FF0000"/>
              </a:solidFill>
              <a:latin typeface="Calibri"/>
              <a:ea typeface="+mn-ea"/>
              <a:cs typeface="+mn-cs"/>
            </a:endParaRPr>
          </a:p>
        </p:txBody>
      </p:sp>
      <p:sp>
        <p:nvSpPr>
          <p:cNvPr id="19" name="TextBox 18"/>
          <p:cNvSpPr txBox="1"/>
          <p:nvPr/>
        </p:nvSpPr>
        <p:spPr>
          <a:xfrm>
            <a:off x="3659949" y="1459461"/>
            <a:ext cx="715260"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12:00</a:t>
            </a:r>
            <a:endParaRPr lang="en-US" sz="1800" kern="1200" dirty="0">
              <a:solidFill>
                <a:prstClr val="black"/>
              </a:solidFill>
              <a:latin typeface="Calibri"/>
              <a:ea typeface="+mn-ea"/>
              <a:cs typeface="+mn-cs"/>
            </a:endParaRPr>
          </a:p>
        </p:txBody>
      </p:sp>
      <p:sp>
        <p:nvSpPr>
          <p:cNvPr id="20" name="TextBox 19"/>
          <p:cNvSpPr txBox="1"/>
          <p:nvPr/>
        </p:nvSpPr>
        <p:spPr>
          <a:xfrm>
            <a:off x="4950699" y="2239035"/>
            <a:ext cx="715260"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15:00</a:t>
            </a:r>
            <a:endParaRPr lang="en-US" sz="1800" kern="1200" dirty="0">
              <a:solidFill>
                <a:prstClr val="black"/>
              </a:solidFill>
              <a:latin typeface="Calibri"/>
              <a:ea typeface="+mn-ea"/>
              <a:cs typeface="+mn-cs"/>
            </a:endParaRPr>
          </a:p>
        </p:txBody>
      </p:sp>
      <p:sp>
        <p:nvSpPr>
          <p:cNvPr id="21" name="TextBox 20"/>
          <p:cNvSpPr txBox="1"/>
          <p:nvPr/>
        </p:nvSpPr>
        <p:spPr>
          <a:xfrm>
            <a:off x="6179878" y="1448440"/>
            <a:ext cx="715260"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18:00</a:t>
            </a:r>
            <a:endParaRPr lang="en-US" sz="1800" kern="1200" dirty="0">
              <a:solidFill>
                <a:prstClr val="black"/>
              </a:solidFill>
              <a:latin typeface="Calibri"/>
              <a:ea typeface="+mn-ea"/>
              <a:cs typeface="+mn-cs"/>
            </a:endParaRPr>
          </a:p>
        </p:txBody>
      </p:sp>
      <p:sp>
        <p:nvSpPr>
          <p:cNvPr id="22" name="TextBox 21"/>
          <p:cNvSpPr txBox="1"/>
          <p:nvPr/>
        </p:nvSpPr>
        <p:spPr>
          <a:xfrm>
            <a:off x="7412458" y="2228018"/>
            <a:ext cx="715260"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21:00</a:t>
            </a:r>
            <a:endParaRPr lang="en-US" sz="1800" kern="1200" dirty="0">
              <a:solidFill>
                <a:prstClr val="black"/>
              </a:solidFill>
              <a:latin typeface="Calibri"/>
              <a:ea typeface="+mn-ea"/>
              <a:cs typeface="+mn-cs"/>
            </a:endParaRPr>
          </a:p>
        </p:txBody>
      </p:sp>
      <p:sp>
        <p:nvSpPr>
          <p:cNvPr id="11" name="Shape 1967"/>
          <p:cNvSpPr txBox="1">
            <a:spLocks/>
          </p:cNvSpPr>
          <p:nvPr/>
        </p:nvSpPr>
        <p:spPr>
          <a:xfrm>
            <a:off x="1779544" y="1"/>
            <a:ext cx="7364455" cy="11430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latin typeface="+mn-lt"/>
                <a:cs typeface="Arial"/>
                <a:sym typeface="Arial"/>
                <a:rtl val="0"/>
              </a:rPr>
              <a:t>Handle New Treatment</a:t>
            </a:r>
            <a:endParaRPr lang="en-US" b="1" kern="0" dirty="0">
              <a:solidFill>
                <a:srgbClr val="00B050"/>
              </a:solidFill>
              <a:latin typeface="+mn-lt"/>
              <a:cs typeface="Arial"/>
              <a:sym typeface="Arial"/>
              <a:rtl val="0"/>
            </a:endParaRPr>
          </a:p>
        </p:txBody>
      </p:sp>
    </p:spTree>
    <p:extLst>
      <p:ext uri="{BB962C8B-B14F-4D97-AF65-F5344CB8AC3E}">
        <p14:creationId xmlns:p14="http://schemas.microsoft.com/office/powerpoint/2010/main" val="1679101601"/>
      </p:ext>
    </p:extLst>
  </p:cSld>
  <p:clrMapOvr>
    <a:masterClrMapping/>
  </p:clrMapOvr>
  <p:transition spd="slow">
    <p:cu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fld id="{00000000-1234-1234-1234-123412341234}" type="slidenum">
              <a:rPr lang="en">
                <a:solidFill>
                  <a:prstClr val="black">
                    <a:tint val="75000"/>
                  </a:prstClr>
                </a:solidFill>
              </a:rPr>
              <a:pPr/>
              <a:t>41</a:t>
            </a:fld>
            <a:endParaRPr lang="en">
              <a:solidFill>
                <a:prstClr val="black">
                  <a:tint val="75000"/>
                </a:prstClr>
              </a:solidFill>
            </a:endParaRPr>
          </a:p>
        </p:txBody>
      </p:sp>
      <p:sp>
        <p:nvSpPr>
          <p:cNvPr id="3" name="TextBox 2"/>
          <p:cNvSpPr txBox="1"/>
          <p:nvPr/>
        </p:nvSpPr>
        <p:spPr>
          <a:xfrm>
            <a:off x="1404975" y="1459461"/>
            <a:ext cx="598241"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7:00</a:t>
            </a:r>
            <a:endParaRPr lang="en-US" sz="1800" kern="1200" dirty="0">
              <a:solidFill>
                <a:prstClr val="black"/>
              </a:solidFill>
              <a:latin typeface="Calibri"/>
              <a:ea typeface="+mn-ea"/>
              <a:cs typeface="+mn-cs"/>
            </a:endParaRPr>
          </a:p>
        </p:txBody>
      </p:sp>
      <p:sp>
        <p:nvSpPr>
          <p:cNvPr id="18" name="TextBox 17"/>
          <p:cNvSpPr txBox="1"/>
          <p:nvPr/>
        </p:nvSpPr>
        <p:spPr>
          <a:xfrm>
            <a:off x="2571055" y="2217004"/>
            <a:ext cx="598241" cy="369332"/>
          </a:xfrm>
          <a:prstGeom prst="rect">
            <a:avLst/>
          </a:prstGeom>
          <a:noFill/>
        </p:spPr>
        <p:txBody>
          <a:bodyPr wrap="none" rtlCol="0">
            <a:spAutoFit/>
          </a:bodyPr>
          <a:lstStyle/>
          <a:p>
            <a:r>
              <a:rPr lang="en-US" sz="1800" kern="1200" dirty="0">
                <a:solidFill>
                  <a:prstClr val="black"/>
                </a:solidFill>
                <a:latin typeface="Calibri"/>
                <a:ea typeface="+mn-ea"/>
                <a:cs typeface="+mn-cs"/>
              </a:rPr>
              <a:t>9</a:t>
            </a:r>
            <a:r>
              <a:rPr lang="en-US" sz="1800" kern="1200" dirty="0" smtClean="0">
                <a:solidFill>
                  <a:prstClr val="black"/>
                </a:solidFill>
                <a:latin typeface="Calibri"/>
                <a:ea typeface="+mn-ea"/>
                <a:cs typeface="+mn-cs"/>
              </a:rPr>
              <a:t>:00</a:t>
            </a:r>
            <a:endParaRPr lang="en-US" sz="1800" kern="1200" dirty="0">
              <a:solidFill>
                <a:prstClr val="black"/>
              </a:solidFill>
              <a:latin typeface="Calibri"/>
              <a:ea typeface="+mn-ea"/>
              <a:cs typeface="+mn-cs"/>
            </a:endParaRPr>
          </a:p>
        </p:txBody>
      </p:sp>
      <p:sp>
        <p:nvSpPr>
          <p:cNvPr id="19" name="TextBox 18"/>
          <p:cNvSpPr txBox="1"/>
          <p:nvPr/>
        </p:nvSpPr>
        <p:spPr>
          <a:xfrm>
            <a:off x="3659949" y="1459461"/>
            <a:ext cx="715260" cy="369332"/>
          </a:xfrm>
          <a:prstGeom prst="rect">
            <a:avLst/>
          </a:prstGeom>
          <a:noFill/>
        </p:spPr>
        <p:txBody>
          <a:bodyPr wrap="none" rtlCol="0">
            <a:spAutoFit/>
          </a:bodyPr>
          <a:lstStyle/>
          <a:p>
            <a:r>
              <a:rPr lang="en-US" sz="1800" b="1" kern="1200" dirty="0" smtClean="0">
                <a:solidFill>
                  <a:srgbClr val="FF0000"/>
                </a:solidFill>
                <a:latin typeface="Calibri"/>
                <a:ea typeface="+mn-ea"/>
                <a:cs typeface="+mn-cs"/>
              </a:rPr>
              <a:t>12:00</a:t>
            </a:r>
            <a:endParaRPr lang="en-US" sz="1800" b="1" kern="1200" dirty="0">
              <a:solidFill>
                <a:srgbClr val="FF0000"/>
              </a:solidFill>
              <a:latin typeface="Calibri"/>
              <a:ea typeface="+mn-ea"/>
              <a:cs typeface="+mn-cs"/>
            </a:endParaRPr>
          </a:p>
        </p:txBody>
      </p:sp>
      <p:sp>
        <p:nvSpPr>
          <p:cNvPr id="20" name="TextBox 19"/>
          <p:cNvSpPr txBox="1"/>
          <p:nvPr/>
        </p:nvSpPr>
        <p:spPr>
          <a:xfrm>
            <a:off x="4950699" y="2239035"/>
            <a:ext cx="715260"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15:00</a:t>
            </a:r>
            <a:endParaRPr lang="en-US" sz="1800" kern="1200" dirty="0">
              <a:solidFill>
                <a:prstClr val="black"/>
              </a:solidFill>
              <a:latin typeface="Calibri"/>
              <a:ea typeface="+mn-ea"/>
              <a:cs typeface="+mn-cs"/>
            </a:endParaRPr>
          </a:p>
        </p:txBody>
      </p:sp>
      <p:sp>
        <p:nvSpPr>
          <p:cNvPr id="21" name="TextBox 20"/>
          <p:cNvSpPr txBox="1"/>
          <p:nvPr/>
        </p:nvSpPr>
        <p:spPr>
          <a:xfrm>
            <a:off x="6179878" y="1448440"/>
            <a:ext cx="715260"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18:00</a:t>
            </a:r>
            <a:endParaRPr lang="en-US" sz="1800" kern="1200" dirty="0">
              <a:solidFill>
                <a:prstClr val="black"/>
              </a:solidFill>
              <a:latin typeface="Calibri"/>
              <a:ea typeface="+mn-ea"/>
              <a:cs typeface="+mn-cs"/>
            </a:endParaRPr>
          </a:p>
        </p:txBody>
      </p:sp>
      <p:sp>
        <p:nvSpPr>
          <p:cNvPr id="22" name="TextBox 21"/>
          <p:cNvSpPr txBox="1"/>
          <p:nvPr/>
        </p:nvSpPr>
        <p:spPr>
          <a:xfrm>
            <a:off x="7412458" y="2228018"/>
            <a:ext cx="715260"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21:00</a:t>
            </a:r>
            <a:endParaRPr lang="en-US" sz="1800" kern="1200" dirty="0">
              <a:solidFill>
                <a:prstClr val="black"/>
              </a:solidFill>
              <a:latin typeface="Calibri"/>
              <a:ea typeface="+mn-ea"/>
              <a:cs typeface="+mn-cs"/>
            </a:endParaRPr>
          </a:p>
        </p:txBody>
      </p:sp>
      <p:sp>
        <p:nvSpPr>
          <p:cNvPr id="11" name="Shape 1967"/>
          <p:cNvSpPr txBox="1">
            <a:spLocks/>
          </p:cNvSpPr>
          <p:nvPr/>
        </p:nvSpPr>
        <p:spPr>
          <a:xfrm>
            <a:off x="1779544" y="1"/>
            <a:ext cx="7364455" cy="11430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latin typeface="+mn-lt"/>
                <a:cs typeface="Arial"/>
                <a:sym typeface="Arial"/>
                <a:rtl val="0"/>
              </a:rPr>
              <a:t>Handle New Treatment</a:t>
            </a:r>
            <a:endParaRPr lang="en-US" b="1" kern="0" dirty="0">
              <a:solidFill>
                <a:srgbClr val="00B050"/>
              </a:solidFill>
              <a:latin typeface="+mn-lt"/>
              <a:cs typeface="Arial"/>
              <a:sym typeface="Arial"/>
              <a:rtl val="0"/>
            </a:endParaRPr>
          </a:p>
        </p:txBody>
      </p:sp>
    </p:spTree>
    <p:extLst>
      <p:ext uri="{BB962C8B-B14F-4D97-AF65-F5344CB8AC3E}">
        <p14:creationId xmlns:p14="http://schemas.microsoft.com/office/powerpoint/2010/main" val="759715978"/>
      </p:ext>
    </p:extLst>
  </p:cSld>
  <p:clrMapOvr>
    <a:masterClrMapping/>
  </p:clrMapOvr>
  <p:transition spd="slow">
    <p:cu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fld id="{00000000-1234-1234-1234-123412341234}" type="slidenum">
              <a:rPr lang="en">
                <a:solidFill>
                  <a:prstClr val="black">
                    <a:tint val="75000"/>
                  </a:prstClr>
                </a:solidFill>
              </a:rPr>
              <a:pPr/>
              <a:t>42</a:t>
            </a:fld>
            <a:endParaRPr lang="en">
              <a:solidFill>
                <a:prstClr val="black">
                  <a:tint val="75000"/>
                </a:prstClr>
              </a:solidFill>
            </a:endParaRPr>
          </a:p>
        </p:txBody>
      </p:sp>
      <p:sp>
        <p:nvSpPr>
          <p:cNvPr id="3" name="TextBox 2"/>
          <p:cNvSpPr txBox="1"/>
          <p:nvPr/>
        </p:nvSpPr>
        <p:spPr>
          <a:xfrm>
            <a:off x="1404975" y="1459461"/>
            <a:ext cx="598241"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7:00</a:t>
            </a:r>
            <a:endParaRPr lang="en-US" sz="1800" kern="1200" dirty="0">
              <a:solidFill>
                <a:prstClr val="black"/>
              </a:solidFill>
              <a:latin typeface="Calibri"/>
              <a:ea typeface="+mn-ea"/>
              <a:cs typeface="+mn-cs"/>
            </a:endParaRPr>
          </a:p>
        </p:txBody>
      </p:sp>
      <p:sp>
        <p:nvSpPr>
          <p:cNvPr id="18" name="TextBox 17"/>
          <p:cNvSpPr txBox="1"/>
          <p:nvPr/>
        </p:nvSpPr>
        <p:spPr>
          <a:xfrm>
            <a:off x="2571055" y="2217004"/>
            <a:ext cx="598241" cy="369332"/>
          </a:xfrm>
          <a:prstGeom prst="rect">
            <a:avLst/>
          </a:prstGeom>
          <a:noFill/>
        </p:spPr>
        <p:txBody>
          <a:bodyPr wrap="none" rtlCol="0">
            <a:spAutoFit/>
          </a:bodyPr>
          <a:lstStyle/>
          <a:p>
            <a:r>
              <a:rPr lang="en-US" sz="1800" kern="1200" dirty="0">
                <a:solidFill>
                  <a:prstClr val="black"/>
                </a:solidFill>
                <a:latin typeface="Calibri"/>
                <a:ea typeface="+mn-ea"/>
                <a:cs typeface="+mn-cs"/>
              </a:rPr>
              <a:t>9</a:t>
            </a:r>
            <a:r>
              <a:rPr lang="en-US" sz="1800" kern="1200" dirty="0" smtClean="0">
                <a:solidFill>
                  <a:prstClr val="black"/>
                </a:solidFill>
                <a:latin typeface="Calibri"/>
                <a:ea typeface="+mn-ea"/>
                <a:cs typeface="+mn-cs"/>
              </a:rPr>
              <a:t>:00</a:t>
            </a:r>
            <a:endParaRPr lang="en-US" sz="1800" kern="1200" dirty="0">
              <a:solidFill>
                <a:prstClr val="black"/>
              </a:solidFill>
              <a:latin typeface="Calibri"/>
              <a:ea typeface="+mn-ea"/>
              <a:cs typeface="+mn-cs"/>
            </a:endParaRPr>
          </a:p>
        </p:txBody>
      </p:sp>
      <p:sp>
        <p:nvSpPr>
          <p:cNvPr id="19" name="TextBox 18"/>
          <p:cNvSpPr txBox="1"/>
          <p:nvPr/>
        </p:nvSpPr>
        <p:spPr>
          <a:xfrm>
            <a:off x="3659949" y="1459461"/>
            <a:ext cx="715260"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12:00</a:t>
            </a:r>
            <a:endParaRPr lang="en-US" sz="1800" kern="1200" dirty="0">
              <a:solidFill>
                <a:prstClr val="black"/>
              </a:solidFill>
              <a:latin typeface="Calibri"/>
              <a:ea typeface="+mn-ea"/>
              <a:cs typeface="+mn-cs"/>
            </a:endParaRPr>
          </a:p>
        </p:txBody>
      </p:sp>
      <p:sp>
        <p:nvSpPr>
          <p:cNvPr id="20" name="TextBox 19"/>
          <p:cNvSpPr txBox="1"/>
          <p:nvPr/>
        </p:nvSpPr>
        <p:spPr>
          <a:xfrm>
            <a:off x="4950699" y="2239035"/>
            <a:ext cx="715260" cy="369332"/>
          </a:xfrm>
          <a:prstGeom prst="rect">
            <a:avLst/>
          </a:prstGeom>
          <a:noFill/>
        </p:spPr>
        <p:txBody>
          <a:bodyPr wrap="none" rtlCol="0">
            <a:spAutoFit/>
          </a:bodyPr>
          <a:lstStyle/>
          <a:p>
            <a:r>
              <a:rPr lang="en-US" sz="1800" b="1" kern="1200" dirty="0" smtClean="0">
                <a:solidFill>
                  <a:srgbClr val="FF0000"/>
                </a:solidFill>
                <a:latin typeface="Calibri"/>
                <a:ea typeface="+mn-ea"/>
                <a:cs typeface="+mn-cs"/>
              </a:rPr>
              <a:t>15:00</a:t>
            </a:r>
            <a:endParaRPr lang="en-US" sz="1800" b="1" kern="1200" dirty="0">
              <a:solidFill>
                <a:srgbClr val="FF0000"/>
              </a:solidFill>
              <a:latin typeface="Calibri"/>
              <a:ea typeface="+mn-ea"/>
              <a:cs typeface="+mn-cs"/>
            </a:endParaRPr>
          </a:p>
        </p:txBody>
      </p:sp>
      <p:sp>
        <p:nvSpPr>
          <p:cNvPr id="21" name="TextBox 20"/>
          <p:cNvSpPr txBox="1"/>
          <p:nvPr/>
        </p:nvSpPr>
        <p:spPr>
          <a:xfrm>
            <a:off x="6179878" y="1448440"/>
            <a:ext cx="715260"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18:00</a:t>
            </a:r>
            <a:endParaRPr lang="en-US" sz="1800" kern="1200" dirty="0">
              <a:solidFill>
                <a:prstClr val="black"/>
              </a:solidFill>
              <a:latin typeface="Calibri"/>
              <a:ea typeface="+mn-ea"/>
              <a:cs typeface="+mn-cs"/>
            </a:endParaRPr>
          </a:p>
        </p:txBody>
      </p:sp>
      <p:sp>
        <p:nvSpPr>
          <p:cNvPr id="22" name="TextBox 21"/>
          <p:cNvSpPr txBox="1"/>
          <p:nvPr/>
        </p:nvSpPr>
        <p:spPr>
          <a:xfrm>
            <a:off x="7412458" y="2228018"/>
            <a:ext cx="715260"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21:00</a:t>
            </a:r>
            <a:endParaRPr lang="en-US" sz="1800" kern="1200" dirty="0">
              <a:solidFill>
                <a:prstClr val="black"/>
              </a:solidFill>
              <a:latin typeface="Calibri"/>
              <a:ea typeface="+mn-ea"/>
              <a:cs typeface="+mn-cs"/>
            </a:endParaRPr>
          </a:p>
        </p:txBody>
      </p:sp>
      <p:sp>
        <p:nvSpPr>
          <p:cNvPr id="11" name="Shape 1967"/>
          <p:cNvSpPr txBox="1">
            <a:spLocks/>
          </p:cNvSpPr>
          <p:nvPr/>
        </p:nvSpPr>
        <p:spPr>
          <a:xfrm>
            <a:off x="1779544" y="1"/>
            <a:ext cx="7364455" cy="11430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latin typeface="+mn-lt"/>
                <a:cs typeface="Arial"/>
                <a:sym typeface="Arial"/>
                <a:rtl val="0"/>
              </a:rPr>
              <a:t>Handle New Treatment</a:t>
            </a:r>
            <a:endParaRPr lang="en-US" b="1" kern="0" dirty="0">
              <a:solidFill>
                <a:srgbClr val="00B050"/>
              </a:solidFill>
              <a:latin typeface="+mn-lt"/>
              <a:cs typeface="Arial"/>
              <a:sym typeface="Arial"/>
              <a:rtl val="0"/>
            </a:endParaRPr>
          </a:p>
        </p:txBody>
      </p:sp>
    </p:spTree>
    <p:extLst>
      <p:ext uri="{BB962C8B-B14F-4D97-AF65-F5344CB8AC3E}">
        <p14:creationId xmlns:p14="http://schemas.microsoft.com/office/powerpoint/2010/main" val="1044194189"/>
      </p:ext>
    </p:extLst>
  </p:cSld>
  <p:clrMapOvr>
    <a:masterClrMapping/>
  </p:clrMapOvr>
  <p:transition spd="slow">
    <p:cu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fld id="{00000000-1234-1234-1234-123412341234}" type="slidenum">
              <a:rPr lang="en">
                <a:solidFill>
                  <a:prstClr val="black">
                    <a:tint val="75000"/>
                  </a:prstClr>
                </a:solidFill>
              </a:rPr>
              <a:pPr/>
              <a:t>43</a:t>
            </a:fld>
            <a:endParaRPr lang="en">
              <a:solidFill>
                <a:prstClr val="black">
                  <a:tint val="75000"/>
                </a:prstClr>
              </a:solidFill>
            </a:endParaRPr>
          </a:p>
        </p:txBody>
      </p:sp>
      <p:sp>
        <p:nvSpPr>
          <p:cNvPr id="3" name="TextBox 2"/>
          <p:cNvSpPr txBox="1"/>
          <p:nvPr/>
        </p:nvSpPr>
        <p:spPr>
          <a:xfrm>
            <a:off x="1404975" y="1459461"/>
            <a:ext cx="598241"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7:00</a:t>
            </a:r>
            <a:endParaRPr lang="en-US" sz="1800" kern="1200" dirty="0">
              <a:solidFill>
                <a:prstClr val="black"/>
              </a:solidFill>
              <a:latin typeface="Calibri"/>
              <a:ea typeface="+mn-ea"/>
              <a:cs typeface="+mn-cs"/>
            </a:endParaRPr>
          </a:p>
        </p:txBody>
      </p:sp>
      <p:sp>
        <p:nvSpPr>
          <p:cNvPr id="18" name="TextBox 17"/>
          <p:cNvSpPr txBox="1"/>
          <p:nvPr/>
        </p:nvSpPr>
        <p:spPr>
          <a:xfrm>
            <a:off x="2571055" y="2217004"/>
            <a:ext cx="598241" cy="369332"/>
          </a:xfrm>
          <a:prstGeom prst="rect">
            <a:avLst/>
          </a:prstGeom>
          <a:noFill/>
        </p:spPr>
        <p:txBody>
          <a:bodyPr wrap="none" rtlCol="0">
            <a:spAutoFit/>
          </a:bodyPr>
          <a:lstStyle/>
          <a:p>
            <a:r>
              <a:rPr lang="en-US" sz="1800" kern="1200" dirty="0">
                <a:solidFill>
                  <a:prstClr val="black"/>
                </a:solidFill>
                <a:latin typeface="Calibri"/>
                <a:ea typeface="+mn-ea"/>
                <a:cs typeface="+mn-cs"/>
              </a:rPr>
              <a:t>9</a:t>
            </a:r>
            <a:r>
              <a:rPr lang="en-US" sz="1800" kern="1200" dirty="0" smtClean="0">
                <a:solidFill>
                  <a:prstClr val="black"/>
                </a:solidFill>
                <a:latin typeface="Calibri"/>
                <a:ea typeface="+mn-ea"/>
                <a:cs typeface="+mn-cs"/>
              </a:rPr>
              <a:t>:00</a:t>
            </a:r>
            <a:endParaRPr lang="en-US" sz="1800" kern="1200" dirty="0">
              <a:solidFill>
                <a:prstClr val="black"/>
              </a:solidFill>
              <a:latin typeface="Calibri"/>
              <a:ea typeface="+mn-ea"/>
              <a:cs typeface="+mn-cs"/>
            </a:endParaRPr>
          </a:p>
        </p:txBody>
      </p:sp>
      <p:sp>
        <p:nvSpPr>
          <p:cNvPr id="19" name="TextBox 18"/>
          <p:cNvSpPr txBox="1"/>
          <p:nvPr/>
        </p:nvSpPr>
        <p:spPr>
          <a:xfrm>
            <a:off x="3659949" y="1459461"/>
            <a:ext cx="715260"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12:00</a:t>
            </a:r>
            <a:endParaRPr lang="en-US" sz="1800" kern="1200" dirty="0">
              <a:solidFill>
                <a:prstClr val="black"/>
              </a:solidFill>
              <a:latin typeface="Calibri"/>
              <a:ea typeface="+mn-ea"/>
              <a:cs typeface="+mn-cs"/>
            </a:endParaRPr>
          </a:p>
        </p:txBody>
      </p:sp>
      <p:sp>
        <p:nvSpPr>
          <p:cNvPr id="20" name="TextBox 19"/>
          <p:cNvSpPr txBox="1"/>
          <p:nvPr/>
        </p:nvSpPr>
        <p:spPr>
          <a:xfrm>
            <a:off x="4950699" y="2239035"/>
            <a:ext cx="715260"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15:00</a:t>
            </a:r>
            <a:endParaRPr lang="en-US" sz="1800" kern="1200" dirty="0">
              <a:solidFill>
                <a:prstClr val="black"/>
              </a:solidFill>
              <a:latin typeface="Calibri"/>
              <a:ea typeface="+mn-ea"/>
              <a:cs typeface="+mn-cs"/>
            </a:endParaRPr>
          </a:p>
        </p:txBody>
      </p:sp>
      <p:sp>
        <p:nvSpPr>
          <p:cNvPr id="21" name="TextBox 20"/>
          <p:cNvSpPr txBox="1"/>
          <p:nvPr/>
        </p:nvSpPr>
        <p:spPr>
          <a:xfrm>
            <a:off x="6179878" y="1448440"/>
            <a:ext cx="715260" cy="369332"/>
          </a:xfrm>
          <a:prstGeom prst="rect">
            <a:avLst/>
          </a:prstGeom>
          <a:noFill/>
        </p:spPr>
        <p:txBody>
          <a:bodyPr wrap="none" rtlCol="0">
            <a:spAutoFit/>
          </a:bodyPr>
          <a:lstStyle/>
          <a:p>
            <a:r>
              <a:rPr lang="en-US" sz="1800" b="1" kern="1200" dirty="0" smtClean="0">
                <a:solidFill>
                  <a:srgbClr val="FF0000"/>
                </a:solidFill>
                <a:latin typeface="Calibri"/>
                <a:ea typeface="+mn-ea"/>
                <a:cs typeface="+mn-cs"/>
              </a:rPr>
              <a:t>18:00</a:t>
            </a:r>
            <a:endParaRPr lang="en-US" sz="1800" b="1" kern="1200" dirty="0">
              <a:solidFill>
                <a:srgbClr val="FF0000"/>
              </a:solidFill>
              <a:latin typeface="Calibri"/>
              <a:ea typeface="+mn-ea"/>
              <a:cs typeface="+mn-cs"/>
            </a:endParaRPr>
          </a:p>
        </p:txBody>
      </p:sp>
      <p:sp>
        <p:nvSpPr>
          <p:cNvPr id="22" name="TextBox 21"/>
          <p:cNvSpPr txBox="1"/>
          <p:nvPr/>
        </p:nvSpPr>
        <p:spPr>
          <a:xfrm>
            <a:off x="7412458" y="2228018"/>
            <a:ext cx="715260"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21:00</a:t>
            </a:r>
            <a:endParaRPr lang="en-US" sz="1800" kern="1200" dirty="0">
              <a:solidFill>
                <a:prstClr val="black"/>
              </a:solidFill>
              <a:latin typeface="Calibri"/>
              <a:ea typeface="+mn-ea"/>
              <a:cs typeface="+mn-cs"/>
            </a:endParaRPr>
          </a:p>
        </p:txBody>
      </p:sp>
      <p:sp>
        <p:nvSpPr>
          <p:cNvPr id="11" name="Shape 1967"/>
          <p:cNvSpPr txBox="1">
            <a:spLocks/>
          </p:cNvSpPr>
          <p:nvPr/>
        </p:nvSpPr>
        <p:spPr>
          <a:xfrm>
            <a:off x="1779544" y="1"/>
            <a:ext cx="7364455" cy="11430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latin typeface="+mn-lt"/>
                <a:cs typeface="Arial"/>
                <a:sym typeface="Arial"/>
                <a:rtl val="0"/>
              </a:rPr>
              <a:t>Handle New Treatment</a:t>
            </a:r>
            <a:endParaRPr lang="en-US" b="1" kern="0" dirty="0">
              <a:solidFill>
                <a:srgbClr val="00B050"/>
              </a:solidFill>
              <a:latin typeface="+mn-lt"/>
              <a:cs typeface="Arial"/>
              <a:sym typeface="Arial"/>
              <a:rtl val="0"/>
            </a:endParaRPr>
          </a:p>
        </p:txBody>
      </p:sp>
    </p:spTree>
    <p:extLst>
      <p:ext uri="{BB962C8B-B14F-4D97-AF65-F5344CB8AC3E}">
        <p14:creationId xmlns:p14="http://schemas.microsoft.com/office/powerpoint/2010/main" val="3903782831"/>
      </p:ext>
    </p:extLst>
  </p:cSld>
  <p:clrMapOvr>
    <a:masterClrMapping/>
  </p:clrMapOvr>
  <p:transition spd="slow">
    <p:cu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fld id="{00000000-1234-1234-1234-123412341234}" type="slidenum">
              <a:rPr lang="en">
                <a:solidFill>
                  <a:prstClr val="black">
                    <a:tint val="75000"/>
                  </a:prstClr>
                </a:solidFill>
              </a:rPr>
              <a:pPr/>
              <a:t>44</a:t>
            </a:fld>
            <a:endParaRPr lang="en">
              <a:solidFill>
                <a:prstClr val="black">
                  <a:tint val="75000"/>
                </a:prstClr>
              </a:solidFill>
            </a:endParaRPr>
          </a:p>
        </p:txBody>
      </p:sp>
      <p:sp>
        <p:nvSpPr>
          <p:cNvPr id="3" name="TextBox 2"/>
          <p:cNvSpPr txBox="1"/>
          <p:nvPr/>
        </p:nvSpPr>
        <p:spPr>
          <a:xfrm>
            <a:off x="1404975" y="1459461"/>
            <a:ext cx="598241"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7:00</a:t>
            </a:r>
            <a:endParaRPr lang="en-US" sz="1800" kern="1200" dirty="0">
              <a:solidFill>
                <a:prstClr val="black"/>
              </a:solidFill>
              <a:latin typeface="Calibri"/>
              <a:ea typeface="+mn-ea"/>
              <a:cs typeface="+mn-cs"/>
            </a:endParaRPr>
          </a:p>
        </p:txBody>
      </p:sp>
      <p:sp>
        <p:nvSpPr>
          <p:cNvPr id="18" name="TextBox 17"/>
          <p:cNvSpPr txBox="1"/>
          <p:nvPr/>
        </p:nvSpPr>
        <p:spPr>
          <a:xfrm>
            <a:off x="2571055" y="2217004"/>
            <a:ext cx="598241" cy="369332"/>
          </a:xfrm>
          <a:prstGeom prst="rect">
            <a:avLst/>
          </a:prstGeom>
          <a:noFill/>
        </p:spPr>
        <p:txBody>
          <a:bodyPr wrap="none" rtlCol="0">
            <a:spAutoFit/>
          </a:bodyPr>
          <a:lstStyle/>
          <a:p>
            <a:r>
              <a:rPr lang="en-US" sz="1800" kern="1200" dirty="0">
                <a:solidFill>
                  <a:prstClr val="black"/>
                </a:solidFill>
                <a:latin typeface="Calibri"/>
                <a:ea typeface="+mn-ea"/>
                <a:cs typeface="+mn-cs"/>
              </a:rPr>
              <a:t>9</a:t>
            </a:r>
            <a:r>
              <a:rPr lang="en-US" sz="1800" kern="1200" dirty="0" smtClean="0">
                <a:solidFill>
                  <a:prstClr val="black"/>
                </a:solidFill>
                <a:latin typeface="Calibri"/>
                <a:ea typeface="+mn-ea"/>
                <a:cs typeface="+mn-cs"/>
              </a:rPr>
              <a:t>:00</a:t>
            </a:r>
            <a:endParaRPr lang="en-US" sz="1800" kern="1200" dirty="0">
              <a:solidFill>
                <a:prstClr val="black"/>
              </a:solidFill>
              <a:latin typeface="Calibri"/>
              <a:ea typeface="+mn-ea"/>
              <a:cs typeface="+mn-cs"/>
            </a:endParaRPr>
          </a:p>
        </p:txBody>
      </p:sp>
      <p:sp>
        <p:nvSpPr>
          <p:cNvPr id="19" name="TextBox 18"/>
          <p:cNvSpPr txBox="1"/>
          <p:nvPr/>
        </p:nvSpPr>
        <p:spPr>
          <a:xfrm>
            <a:off x="3659949" y="1459461"/>
            <a:ext cx="715260"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12:00</a:t>
            </a:r>
            <a:endParaRPr lang="en-US" sz="1800" kern="1200" dirty="0">
              <a:solidFill>
                <a:prstClr val="black"/>
              </a:solidFill>
              <a:latin typeface="Calibri"/>
              <a:ea typeface="+mn-ea"/>
              <a:cs typeface="+mn-cs"/>
            </a:endParaRPr>
          </a:p>
        </p:txBody>
      </p:sp>
      <p:sp>
        <p:nvSpPr>
          <p:cNvPr id="20" name="TextBox 19"/>
          <p:cNvSpPr txBox="1"/>
          <p:nvPr/>
        </p:nvSpPr>
        <p:spPr>
          <a:xfrm>
            <a:off x="4950699" y="2239035"/>
            <a:ext cx="715260"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15:00</a:t>
            </a:r>
            <a:endParaRPr lang="en-US" sz="1800" kern="1200" dirty="0">
              <a:solidFill>
                <a:prstClr val="black"/>
              </a:solidFill>
              <a:latin typeface="Calibri"/>
              <a:ea typeface="+mn-ea"/>
              <a:cs typeface="+mn-cs"/>
            </a:endParaRPr>
          </a:p>
        </p:txBody>
      </p:sp>
      <p:sp>
        <p:nvSpPr>
          <p:cNvPr id="21" name="TextBox 20"/>
          <p:cNvSpPr txBox="1"/>
          <p:nvPr/>
        </p:nvSpPr>
        <p:spPr>
          <a:xfrm>
            <a:off x="6179878" y="1448440"/>
            <a:ext cx="715260"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18:00</a:t>
            </a:r>
            <a:endParaRPr lang="en-US" sz="1800" kern="1200" dirty="0">
              <a:solidFill>
                <a:prstClr val="black"/>
              </a:solidFill>
              <a:latin typeface="Calibri"/>
              <a:ea typeface="+mn-ea"/>
              <a:cs typeface="+mn-cs"/>
            </a:endParaRPr>
          </a:p>
        </p:txBody>
      </p:sp>
      <p:sp>
        <p:nvSpPr>
          <p:cNvPr id="22" name="TextBox 21"/>
          <p:cNvSpPr txBox="1"/>
          <p:nvPr/>
        </p:nvSpPr>
        <p:spPr>
          <a:xfrm>
            <a:off x="7412458" y="2228018"/>
            <a:ext cx="715260" cy="369332"/>
          </a:xfrm>
          <a:prstGeom prst="rect">
            <a:avLst/>
          </a:prstGeom>
          <a:noFill/>
        </p:spPr>
        <p:txBody>
          <a:bodyPr wrap="none" rtlCol="0">
            <a:spAutoFit/>
          </a:bodyPr>
          <a:lstStyle/>
          <a:p>
            <a:r>
              <a:rPr lang="en-US" sz="1800" b="1" kern="1200" dirty="0" smtClean="0">
                <a:solidFill>
                  <a:srgbClr val="FF0000"/>
                </a:solidFill>
                <a:latin typeface="Calibri"/>
                <a:ea typeface="+mn-ea"/>
                <a:cs typeface="+mn-cs"/>
              </a:rPr>
              <a:t>21:00</a:t>
            </a:r>
            <a:endParaRPr lang="en-US" sz="1800" b="1" kern="1200" dirty="0">
              <a:solidFill>
                <a:srgbClr val="FF0000"/>
              </a:solidFill>
              <a:latin typeface="Calibri"/>
              <a:ea typeface="+mn-ea"/>
              <a:cs typeface="+mn-cs"/>
            </a:endParaRPr>
          </a:p>
        </p:txBody>
      </p:sp>
      <p:sp>
        <p:nvSpPr>
          <p:cNvPr id="11" name="Shape 1967"/>
          <p:cNvSpPr txBox="1">
            <a:spLocks/>
          </p:cNvSpPr>
          <p:nvPr/>
        </p:nvSpPr>
        <p:spPr>
          <a:xfrm>
            <a:off x="1779544" y="1"/>
            <a:ext cx="7364455" cy="11430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latin typeface="+mn-lt"/>
                <a:cs typeface="Arial"/>
                <a:sym typeface="Arial"/>
                <a:rtl val="0"/>
              </a:rPr>
              <a:t>Handle New Treatment</a:t>
            </a:r>
            <a:endParaRPr lang="en-US" b="1" kern="0" dirty="0">
              <a:solidFill>
                <a:srgbClr val="00B050"/>
              </a:solidFill>
              <a:latin typeface="+mn-lt"/>
              <a:cs typeface="Arial"/>
              <a:sym typeface="Arial"/>
              <a:rtl val="0"/>
            </a:endParaRPr>
          </a:p>
        </p:txBody>
      </p:sp>
    </p:spTree>
    <p:extLst>
      <p:ext uri="{BB962C8B-B14F-4D97-AF65-F5344CB8AC3E}">
        <p14:creationId xmlns:p14="http://schemas.microsoft.com/office/powerpoint/2010/main" val="2562963239"/>
      </p:ext>
    </p:extLst>
  </p:cSld>
  <p:clrMapOvr>
    <a:masterClrMapping/>
  </p:clrMapOvr>
  <p:transition spd="slow">
    <p:cu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8" name="Shape 1968"/>
          <p:cNvSpPr txBox="1">
            <a:spLocks noGrp="1"/>
          </p:cNvSpPr>
          <p:nvPr>
            <p:ph type="body" idx="1"/>
          </p:nvPr>
        </p:nvSpPr>
        <p:spPr>
          <a:prstGeom prst="rect">
            <a:avLst/>
          </a:prstGeom>
        </p:spPr>
        <p:txBody>
          <a:bodyPr lIns="91425" tIns="91425" rIns="91425" bIns="91425" anchor="t" anchorCtr="0">
            <a:noAutofit/>
          </a:bodyPr>
          <a:lstStyle/>
          <a:p>
            <a:pPr marL="0" lvl="0" indent="0">
              <a:buSzPct val="55000"/>
              <a:buNone/>
            </a:pPr>
            <a:endParaRPr lang="en" sz="1800" dirty="0">
              <a:solidFill>
                <a:srgbClr val="666666"/>
              </a:solidFill>
            </a:endParaRPr>
          </a:p>
        </p:txBody>
      </p:sp>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fld id="{00000000-1234-1234-1234-123412341234}" type="slidenum">
              <a:rPr lang="en">
                <a:solidFill>
                  <a:prstClr val="black">
                    <a:tint val="75000"/>
                  </a:prstClr>
                </a:solidFill>
              </a:rPr>
              <a:pPr/>
              <a:t>45</a:t>
            </a:fld>
            <a:endParaRPr lang="en">
              <a:solidFill>
                <a:prstClr val="black">
                  <a:tint val="75000"/>
                </a:prstClr>
              </a:solidFill>
            </a:endParaRPr>
          </a:p>
        </p:txBody>
      </p:sp>
      <p:pic>
        <p:nvPicPr>
          <p:cNvPr id="8" name="Picture 2" descr="https://documents.lucidchart.com/documents/34cde04f-081b-4579-b1e6-e174cfd8e2c7/pages/0_0?a=634&amp;x=76&amp;y=125&amp;w=968&amp;h=330&amp;store=1&amp;accept=image%2F*&amp;auth=LCA%20416ef0d773ab4465095d30f9efac017d2db911ed-ts%3D144965590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932598"/>
            <a:ext cx="9144000" cy="312357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documents.lucidchart.com/documents/34cde04f-081b-4579-b1e6-e174cfd8e2c7/pages/0_0?a=691&amp;x=832&amp;y=314&amp;w=176&amp;h=132&amp;store=1&amp;accept=image%2F*&amp;auth=LCA%2034c0e456e889fcf5af6b16a032e07173027763c6-ts%3D14498016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51284" y="3728376"/>
            <a:ext cx="1653637" cy="124022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8" descr="https://documents.lucidchart.com/documents/34cde04f-081b-4579-b1e6-e174cfd8e2c7/pages/0_0?a=698&amp;x=592&amp;y=314&amp;w=176&amp;h=132&amp;store=1&amp;accept=image%2F*&amp;auth=LCA%20d3d5bc4bd64d5f153c55c79b913ec60fc6dc5ed0-ts%3D14498016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0793" y="3710878"/>
            <a:ext cx="1691345" cy="1268510"/>
          </a:xfrm>
          <a:prstGeom prst="rect">
            <a:avLst/>
          </a:prstGeom>
          <a:noFill/>
          <a:extLst>
            <a:ext uri="{909E8E84-426E-40DD-AFC4-6F175D3DCCD1}">
              <a14:hiddenFill xmlns:a14="http://schemas.microsoft.com/office/drawing/2010/main">
                <a:solidFill>
                  <a:srgbClr val="FFFFFF"/>
                </a:solidFill>
              </a14:hiddenFill>
            </a:ext>
          </a:extLst>
        </p:spPr>
      </p:pic>
      <p:sp>
        <p:nvSpPr>
          <p:cNvPr id="12" name="Shape 1967"/>
          <p:cNvSpPr txBox="1">
            <a:spLocks/>
          </p:cNvSpPr>
          <p:nvPr/>
        </p:nvSpPr>
        <p:spPr>
          <a:xfrm>
            <a:off x="1779544" y="1"/>
            <a:ext cx="7364455" cy="11430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latin typeface="+mn-lt"/>
                <a:cs typeface="Arial"/>
                <a:sym typeface="Arial"/>
                <a:rtl val="0"/>
              </a:rPr>
              <a:t>Handle New Treatment</a:t>
            </a:r>
            <a:endParaRPr lang="en-US" b="1" kern="0" dirty="0">
              <a:solidFill>
                <a:srgbClr val="00B050"/>
              </a:solidFill>
              <a:latin typeface="+mn-lt"/>
              <a:cs typeface="Arial"/>
              <a:sym typeface="Arial"/>
              <a:rtl val="0"/>
            </a:endParaRPr>
          </a:p>
        </p:txBody>
      </p:sp>
    </p:spTree>
    <p:extLst>
      <p:ext uri="{BB962C8B-B14F-4D97-AF65-F5344CB8AC3E}">
        <p14:creationId xmlns:p14="http://schemas.microsoft.com/office/powerpoint/2010/main" val="1856969470"/>
      </p:ext>
    </p:extLst>
  </p:cSld>
  <p:clrMapOvr>
    <a:masterClrMapping/>
  </p:clrMapOvr>
  <p:transition spd="slow">
    <p:cu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fld id="{00000000-1234-1234-1234-123412341234}" type="slidenum">
              <a:rPr lang="en">
                <a:solidFill>
                  <a:prstClr val="black">
                    <a:tint val="75000"/>
                  </a:prstClr>
                </a:solidFill>
              </a:rPr>
              <a:pPr/>
              <a:t>46</a:t>
            </a:fld>
            <a:endParaRPr lang="en">
              <a:solidFill>
                <a:prstClr val="black">
                  <a:tint val="75000"/>
                </a:prstClr>
              </a:solidFill>
            </a:endParaRPr>
          </a:p>
        </p:txBody>
      </p:sp>
      <p:sp>
        <p:nvSpPr>
          <p:cNvPr id="2" name="Rectangle 1"/>
          <p:cNvSpPr/>
          <p:nvPr/>
        </p:nvSpPr>
        <p:spPr>
          <a:xfrm>
            <a:off x="942262" y="1828797"/>
            <a:ext cx="1437382" cy="57287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00" kern="1200" dirty="0" smtClean="0">
                <a:solidFill>
                  <a:prstClr val="white"/>
                </a:solidFill>
              </a:rPr>
              <a:t>List Activities</a:t>
            </a:r>
            <a:endParaRPr lang="en-US" sz="1800" kern="1200" dirty="0">
              <a:solidFill>
                <a:prstClr val="white"/>
              </a:solidFill>
            </a:endParaRPr>
          </a:p>
        </p:txBody>
      </p:sp>
      <p:sp>
        <p:nvSpPr>
          <p:cNvPr id="13" name="Rectangle 12"/>
          <p:cNvSpPr/>
          <p:nvPr/>
        </p:nvSpPr>
        <p:spPr>
          <a:xfrm>
            <a:off x="2151485" y="2633028"/>
            <a:ext cx="1437382" cy="57287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00" kern="1200" dirty="0" smtClean="0">
                <a:solidFill>
                  <a:prstClr val="white"/>
                </a:solidFill>
              </a:rPr>
              <a:t>List Activities</a:t>
            </a:r>
            <a:endParaRPr lang="en-US" sz="1800" kern="1200" dirty="0">
              <a:solidFill>
                <a:prstClr val="white"/>
              </a:solidFill>
            </a:endParaRPr>
          </a:p>
        </p:txBody>
      </p:sp>
      <p:sp>
        <p:nvSpPr>
          <p:cNvPr id="14" name="Rectangle 13"/>
          <p:cNvSpPr/>
          <p:nvPr/>
        </p:nvSpPr>
        <p:spPr>
          <a:xfrm>
            <a:off x="3351285" y="1828794"/>
            <a:ext cx="1437382" cy="57287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00" kern="1200" dirty="0" smtClean="0">
                <a:solidFill>
                  <a:prstClr val="white"/>
                </a:solidFill>
              </a:rPr>
              <a:t>List Activities</a:t>
            </a:r>
            <a:endParaRPr lang="en-US" sz="1800" kern="1200" dirty="0">
              <a:solidFill>
                <a:prstClr val="white"/>
              </a:solidFill>
            </a:endParaRPr>
          </a:p>
        </p:txBody>
      </p:sp>
      <p:sp>
        <p:nvSpPr>
          <p:cNvPr id="15" name="Rectangle 14"/>
          <p:cNvSpPr/>
          <p:nvPr/>
        </p:nvSpPr>
        <p:spPr>
          <a:xfrm>
            <a:off x="4558470" y="2633027"/>
            <a:ext cx="1437382" cy="57287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00" kern="1200" dirty="0" smtClean="0">
                <a:solidFill>
                  <a:prstClr val="white"/>
                </a:solidFill>
              </a:rPr>
              <a:t>List Activities</a:t>
            </a:r>
            <a:endParaRPr lang="en-US" sz="1800" kern="1200" dirty="0">
              <a:solidFill>
                <a:prstClr val="white"/>
              </a:solidFill>
            </a:endParaRPr>
          </a:p>
        </p:txBody>
      </p:sp>
      <p:sp>
        <p:nvSpPr>
          <p:cNvPr id="16" name="Rectangle 15"/>
          <p:cNvSpPr/>
          <p:nvPr/>
        </p:nvSpPr>
        <p:spPr>
          <a:xfrm>
            <a:off x="5760308" y="1828793"/>
            <a:ext cx="1437382" cy="57287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00" kern="1200" dirty="0" smtClean="0">
                <a:solidFill>
                  <a:prstClr val="white"/>
                </a:solidFill>
              </a:rPr>
              <a:t>List Activities</a:t>
            </a:r>
            <a:endParaRPr lang="en-US" sz="1800" kern="1200" dirty="0">
              <a:solidFill>
                <a:prstClr val="white"/>
              </a:solidFill>
            </a:endParaRPr>
          </a:p>
        </p:txBody>
      </p:sp>
      <p:sp>
        <p:nvSpPr>
          <p:cNvPr id="17" name="Rectangle 16"/>
          <p:cNvSpPr/>
          <p:nvPr/>
        </p:nvSpPr>
        <p:spPr>
          <a:xfrm>
            <a:off x="6965455" y="2633027"/>
            <a:ext cx="1437382" cy="57287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00" kern="1200" dirty="0" smtClean="0">
                <a:solidFill>
                  <a:prstClr val="white"/>
                </a:solidFill>
              </a:rPr>
              <a:t>List Activities</a:t>
            </a:r>
            <a:endParaRPr lang="en-US" sz="1800" kern="1200" dirty="0">
              <a:solidFill>
                <a:prstClr val="white"/>
              </a:solidFill>
            </a:endParaRPr>
          </a:p>
        </p:txBody>
      </p:sp>
      <p:sp>
        <p:nvSpPr>
          <p:cNvPr id="3" name="TextBox 2"/>
          <p:cNvSpPr txBox="1"/>
          <p:nvPr/>
        </p:nvSpPr>
        <p:spPr>
          <a:xfrm>
            <a:off x="1404975" y="1459461"/>
            <a:ext cx="598241"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7:00</a:t>
            </a:r>
            <a:endParaRPr lang="en-US" sz="1800" kern="1200" dirty="0">
              <a:solidFill>
                <a:prstClr val="black"/>
              </a:solidFill>
              <a:latin typeface="Calibri"/>
              <a:ea typeface="+mn-ea"/>
              <a:cs typeface="+mn-cs"/>
            </a:endParaRPr>
          </a:p>
        </p:txBody>
      </p:sp>
      <p:sp>
        <p:nvSpPr>
          <p:cNvPr id="18" name="TextBox 17"/>
          <p:cNvSpPr txBox="1"/>
          <p:nvPr/>
        </p:nvSpPr>
        <p:spPr>
          <a:xfrm>
            <a:off x="2571055" y="2217004"/>
            <a:ext cx="598241" cy="369332"/>
          </a:xfrm>
          <a:prstGeom prst="rect">
            <a:avLst/>
          </a:prstGeom>
          <a:noFill/>
        </p:spPr>
        <p:txBody>
          <a:bodyPr wrap="none" rtlCol="0">
            <a:spAutoFit/>
          </a:bodyPr>
          <a:lstStyle/>
          <a:p>
            <a:r>
              <a:rPr lang="en-US" sz="1800" kern="1200" dirty="0">
                <a:solidFill>
                  <a:prstClr val="black"/>
                </a:solidFill>
                <a:latin typeface="Calibri"/>
                <a:ea typeface="+mn-ea"/>
                <a:cs typeface="+mn-cs"/>
              </a:rPr>
              <a:t>9</a:t>
            </a:r>
            <a:r>
              <a:rPr lang="en-US" sz="1800" kern="1200" dirty="0" smtClean="0">
                <a:solidFill>
                  <a:prstClr val="black"/>
                </a:solidFill>
                <a:latin typeface="Calibri"/>
                <a:ea typeface="+mn-ea"/>
                <a:cs typeface="+mn-cs"/>
              </a:rPr>
              <a:t>:00</a:t>
            </a:r>
            <a:endParaRPr lang="en-US" sz="1800" kern="1200" dirty="0">
              <a:solidFill>
                <a:prstClr val="black"/>
              </a:solidFill>
              <a:latin typeface="Calibri"/>
              <a:ea typeface="+mn-ea"/>
              <a:cs typeface="+mn-cs"/>
            </a:endParaRPr>
          </a:p>
        </p:txBody>
      </p:sp>
      <p:sp>
        <p:nvSpPr>
          <p:cNvPr id="19" name="TextBox 18"/>
          <p:cNvSpPr txBox="1"/>
          <p:nvPr/>
        </p:nvSpPr>
        <p:spPr>
          <a:xfrm>
            <a:off x="3659949" y="1459461"/>
            <a:ext cx="715260"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12:00</a:t>
            </a:r>
            <a:endParaRPr lang="en-US" sz="1800" kern="1200" dirty="0">
              <a:solidFill>
                <a:prstClr val="black"/>
              </a:solidFill>
              <a:latin typeface="Calibri"/>
              <a:ea typeface="+mn-ea"/>
              <a:cs typeface="+mn-cs"/>
            </a:endParaRPr>
          </a:p>
        </p:txBody>
      </p:sp>
      <p:sp>
        <p:nvSpPr>
          <p:cNvPr id="20" name="TextBox 19"/>
          <p:cNvSpPr txBox="1"/>
          <p:nvPr/>
        </p:nvSpPr>
        <p:spPr>
          <a:xfrm>
            <a:off x="4950699" y="2239035"/>
            <a:ext cx="715260"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15:00</a:t>
            </a:r>
            <a:endParaRPr lang="en-US" sz="1800" kern="1200" dirty="0">
              <a:solidFill>
                <a:prstClr val="black"/>
              </a:solidFill>
              <a:latin typeface="Calibri"/>
              <a:ea typeface="+mn-ea"/>
              <a:cs typeface="+mn-cs"/>
            </a:endParaRPr>
          </a:p>
        </p:txBody>
      </p:sp>
      <p:sp>
        <p:nvSpPr>
          <p:cNvPr id="21" name="TextBox 20"/>
          <p:cNvSpPr txBox="1"/>
          <p:nvPr/>
        </p:nvSpPr>
        <p:spPr>
          <a:xfrm>
            <a:off x="6179878" y="1448440"/>
            <a:ext cx="715260"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18:00</a:t>
            </a:r>
            <a:endParaRPr lang="en-US" sz="1800" kern="1200" dirty="0">
              <a:solidFill>
                <a:prstClr val="black"/>
              </a:solidFill>
              <a:latin typeface="Calibri"/>
              <a:ea typeface="+mn-ea"/>
              <a:cs typeface="+mn-cs"/>
            </a:endParaRPr>
          </a:p>
        </p:txBody>
      </p:sp>
      <p:sp>
        <p:nvSpPr>
          <p:cNvPr id="22" name="TextBox 21"/>
          <p:cNvSpPr txBox="1"/>
          <p:nvPr/>
        </p:nvSpPr>
        <p:spPr>
          <a:xfrm>
            <a:off x="7412458" y="2228018"/>
            <a:ext cx="715260"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21:00</a:t>
            </a:r>
            <a:endParaRPr lang="en-US" sz="1800" kern="1200" dirty="0">
              <a:solidFill>
                <a:prstClr val="black"/>
              </a:solidFill>
              <a:latin typeface="Calibri"/>
              <a:ea typeface="+mn-ea"/>
              <a:cs typeface="+mn-cs"/>
            </a:endParaRPr>
          </a:p>
        </p:txBody>
      </p:sp>
      <p:sp>
        <p:nvSpPr>
          <p:cNvPr id="23" name="Shape 1967"/>
          <p:cNvSpPr txBox="1">
            <a:spLocks/>
          </p:cNvSpPr>
          <p:nvPr/>
        </p:nvSpPr>
        <p:spPr>
          <a:xfrm>
            <a:off x="1779544" y="1"/>
            <a:ext cx="7364455" cy="11430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latin typeface="+mn-lt"/>
                <a:cs typeface="Arial"/>
                <a:sym typeface="Arial"/>
                <a:rtl val="0"/>
              </a:rPr>
              <a:t>Handle New Treatment</a:t>
            </a:r>
            <a:endParaRPr lang="en-US" b="1" kern="0" dirty="0">
              <a:solidFill>
                <a:srgbClr val="00B050"/>
              </a:solidFill>
              <a:latin typeface="+mn-lt"/>
              <a:cs typeface="Arial"/>
              <a:sym typeface="Arial"/>
              <a:rtl val="0"/>
            </a:endParaRPr>
          </a:p>
        </p:txBody>
      </p:sp>
    </p:spTree>
    <p:extLst>
      <p:ext uri="{BB962C8B-B14F-4D97-AF65-F5344CB8AC3E}">
        <p14:creationId xmlns:p14="http://schemas.microsoft.com/office/powerpoint/2010/main" val="1055023400"/>
      </p:ext>
    </p:extLst>
  </p:cSld>
  <p:clrMapOvr>
    <a:masterClrMapping/>
  </p:clrMapOvr>
  <p:transition spd="slow">
    <p:cu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8" name="Shape 1968"/>
          <p:cNvSpPr txBox="1">
            <a:spLocks noGrp="1"/>
          </p:cNvSpPr>
          <p:nvPr>
            <p:ph type="body" idx="1"/>
          </p:nvPr>
        </p:nvSpPr>
        <p:spPr>
          <a:prstGeom prst="rect">
            <a:avLst/>
          </a:prstGeom>
        </p:spPr>
        <p:txBody>
          <a:bodyPr lIns="91425" tIns="91425" rIns="91425" bIns="91425" anchor="t" anchorCtr="0">
            <a:noAutofit/>
          </a:bodyPr>
          <a:lstStyle/>
          <a:p>
            <a:pPr marL="0" lvl="0" indent="0">
              <a:buSzPct val="55000"/>
              <a:buNone/>
            </a:pPr>
            <a:endParaRPr lang="en" sz="1800" dirty="0">
              <a:solidFill>
                <a:srgbClr val="666666"/>
              </a:solidFill>
            </a:endParaRPr>
          </a:p>
        </p:txBody>
      </p:sp>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fld id="{00000000-1234-1234-1234-123412341234}" type="slidenum">
              <a:rPr lang="en">
                <a:solidFill>
                  <a:prstClr val="black">
                    <a:tint val="75000"/>
                  </a:prstClr>
                </a:solidFill>
              </a:rPr>
              <a:pPr/>
              <a:t>47</a:t>
            </a:fld>
            <a:endParaRPr lang="en">
              <a:solidFill>
                <a:prstClr val="black">
                  <a:tint val="75000"/>
                </a:prstClr>
              </a:solidFill>
            </a:endParaRPr>
          </a:p>
        </p:txBody>
      </p:sp>
      <p:pic>
        <p:nvPicPr>
          <p:cNvPr id="7" name="Picture 2" descr="https://documents.lucidchart.com/documents/34cde04f-081b-4579-b1e6-e174cfd8e2c7/pages/0_0?a=636&amp;x=76&amp;y=125&amp;w=968&amp;h=330&amp;store=1&amp;accept=image%2F*&amp;auth=LCA%207ebceae35df50b258487191d9e256ac606e73ced-ts%3D144965590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932600"/>
            <a:ext cx="9144000" cy="312357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https://documents.lucidchart.com/documents/34cde04f-081b-4579-b1e6-e174cfd8e2c7/pages/0_0?a=691&amp;x=832&amp;y=314&amp;w=176&amp;h=132&amp;store=1&amp;accept=image%2F*&amp;auth=LCA%2034c0e456e889fcf5af6b16a032e07173027763c6-ts%3D14498016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51284" y="3728376"/>
            <a:ext cx="1653637" cy="124022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https://documents.lucidchart.com/documents/34cde04f-081b-4579-b1e6-e174cfd8e2c7/pages/0_0?a=698&amp;x=592&amp;y=314&amp;w=176&amp;h=132&amp;store=1&amp;accept=image%2F*&amp;auth=LCA%20d3d5bc4bd64d5f153c55c79b913ec60fc6dc5ed0-ts%3D14498016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0793" y="3710878"/>
            <a:ext cx="1691345" cy="1268510"/>
          </a:xfrm>
          <a:prstGeom prst="rect">
            <a:avLst/>
          </a:prstGeom>
          <a:noFill/>
          <a:extLst>
            <a:ext uri="{909E8E84-426E-40DD-AFC4-6F175D3DCCD1}">
              <a14:hiddenFill xmlns:a14="http://schemas.microsoft.com/office/drawing/2010/main">
                <a:solidFill>
                  <a:srgbClr val="FFFFFF"/>
                </a:solidFill>
              </a14:hiddenFill>
            </a:ext>
          </a:extLst>
        </p:spPr>
      </p:pic>
      <p:sp>
        <p:nvSpPr>
          <p:cNvPr id="11" name="Shape 1967"/>
          <p:cNvSpPr txBox="1">
            <a:spLocks/>
          </p:cNvSpPr>
          <p:nvPr/>
        </p:nvSpPr>
        <p:spPr>
          <a:xfrm>
            <a:off x="1779544" y="1"/>
            <a:ext cx="7364455" cy="11430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latin typeface="+mn-lt"/>
                <a:cs typeface="Arial"/>
                <a:sym typeface="Arial"/>
                <a:rtl val="0"/>
              </a:rPr>
              <a:t>Handle New Treatment</a:t>
            </a:r>
            <a:endParaRPr lang="en-US" b="1" kern="0" dirty="0">
              <a:solidFill>
                <a:srgbClr val="00B050"/>
              </a:solidFill>
              <a:latin typeface="+mn-lt"/>
              <a:cs typeface="Arial"/>
              <a:sym typeface="Arial"/>
              <a:rtl val="0"/>
            </a:endParaRPr>
          </a:p>
        </p:txBody>
      </p:sp>
    </p:spTree>
    <p:extLst>
      <p:ext uri="{BB962C8B-B14F-4D97-AF65-F5344CB8AC3E}">
        <p14:creationId xmlns:p14="http://schemas.microsoft.com/office/powerpoint/2010/main" val="4210101721"/>
      </p:ext>
    </p:extLst>
  </p:cSld>
  <p:clrMapOvr>
    <a:masterClrMapping/>
  </p:clrMapOvr>
  <p:transition spd="slow">
    <p:cu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3" name="Shape 53"/>
          <p:cNvSpPr txBox="1">
            <a:spLocks noGrp="1"/>
          </p:cNvSpPr>
          <p:nvPr>
            <p:ph type="sldNum" idx="12"/>
          </p:nvPr>
        </p:nvSpPr>
        <p:spPr>
          <a:prstGeom prst="rect">
            <a:avLst/>
          </a:prstGeom>
        </p:spPr>
        <p:txBody>
          <a:bodyPr vert="horz" lIns="91425" tIns="91425" rIns="91425" bIns="91425" rtlCol="0" anchor="ctr" anchorCtr="0">
            <a:noAutofit/>
          </a:bodyPr>
          <a:lstStyle/>
          <a:p>
            <a:fld id="{00000000-1234-1234-1234-123412341234}" type="slidenum">
              <a:rPr lang="en">
                <a:solidFill>
                  <a:prstClr val="black">
                    <a:tint val="75000"/>
                  </a:prstClr>
                </a:solidFill>
              </a:rPr>
              <a:pPr/>
              <a:t>48</a:t>
            </a:fld>
            <a:endParaRPr lang="en">
              <a:solidFill>
                <a:prstClr val="black">
                  <a:tint val="75000"/>
                </a:prstClr>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209306614"/>
              </p:ext>
            </p:extLst>
          </p:nvPr>
        </p:nvGraphicFramePr>
        <p:xfrm>
          <a:off x="647546" y="2234282"/>
          <a:ext cx="2032000" cy="1483360"/>
        </p:xfrm>
        <a:graphic>
          <a:graphicData uri="http://schemas.openxmlformats.org/drawingml/2006/table">
            <a:tbl>
              <a:tblPr firstRow="1" bandRow="1">
                <a:tableStyleId>{F5AB1C69-6EDB-4FF4-983F-18BD219EF322}</a:tableStyleId>
              </a:tblPr>
              <a:tblGrid>
                <a:gridCol w="2032000"/>
              </a:tblGrid>
              <a:tr h="370840">
                <a:tc>
                  <a:txBody>
                    <a:bodyPr/>
                    <a:lstStyle/>
                    <a:p>
                      <a:r>
                        <a:rPr lang="en-US" dirty="0" smtClean="0"/>
                        <a:t>Treatment</a:t>
                      </a:r>
                      <a:endParaRPr lang="en-US" dirty="0"/>
                    </a:p>
                  </a:txBody>
                  <a:tcPr/>
                </a:tc>
              </a:tr>
              <a:tr h="370840">
                <a:tc>
                  <a:txBody>
                    <a:bodyPr/>
                    <a:lstStyle/>
                    <a:p>
                      <a:r>
                        <a:rPr lang="en-US" dirty="0" err="1" smtClean="0"/>
                        <a:t>adviseFood</a:t>
                      </a:r>
                      <a:endParaRPr lang="en-US" dirty="0"/>
                    </a:p>
                  </a:txBody>
                  <a:tcPr/>
                </a:tc>
              </a:tr>
              <a:tr h="370840">
                <a:tc>
                  <a:txBody>
                    <a:bodyPr/>
                    <a:lstStyle/>
                    <a:p>
                      <a:r>
                        <a:rPr lang="en-US" dirty="0" err="1" smtClean="0"/>
                        <a:t>advisePractice</a:t>
                      </a:r>
                      <a:endParaRPr lang="en-US" dirty="0"/>
                    </a:p>
                  </a:txBody>
                  <a:tcPr/>
                </a:tc>
              </a:tr>
              <a:tr h="370840">
                <a:tc>
                  <a:txBody>
                    <a:bodyPr/>
                    <a:lstStyle/>
                    <a:p>
                      <a:r>
                        <a:rPr lang="en-US" dirty="0" err="1" smtClean="0"/>
                        <a:t>adviseMedicine</a:t>
                      </a:r>
                      <a:endParaRPr lang="en-US" dirty="0"/>
                    </a:p>
                  </a:txBody>
                  <a:tcPr/>
                </a:tc>
              </a:tr>
            </a:tbl>
          </a:graphicData>
        </a:graphic>
      </p:graphicFrame>
      <p:sp>
        <p:nvSpPr>
          <p:cNvPr id="6" name="Rectangle 5"/>
          <p:cNvSpPr/>
          <p:nvPr/>
        </p:nvSpPr>
        <p:spPr>
          <a:xfrm>
            <a:off x="4296578" y="1498294"/>
            <a:ext cx="2379644" cy="6940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00" kern="1200" dirty="0" smtClean="0">
                <a:solidFill>
                  <a:prstClr val="white"/>
                </a:solidFill>
              </a:rPr>
              <a:t>List Food Activities</a:t>
            </a:r>
            <a:endParaRPr lang="en-US" sz="1800" kern="1200" dirty="0">
              <a:solidFill>
                <a:prstClr val="white"/>
              </a:solidFill>
            </a:endParaRPr>
          </a:p>
        </p:txBody>
      </p:sp>
      <p:sp>
        <p:nvSpPr>
          <p:cNvPr id="10" name="Rectangle 9"/>
          <p:cNvSpPr/>
          <p:nvPr/>
        </p:nvSpPr>
        <p:spPr>
          <a:xfrm>
            <a:off x="4296577" y="2734937"/>
            <a:ext cx="2379645" cy="6940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00" kern="1200" dirty="0" smtClean="0">
                <a:solidFill>
                  <a:prstClr val="white"/>
                </a:solidFill>
              </a:rPr>
              <a:t>List Medicine Activities</a:t>
            </a:r>
            <a:endParaRPr lang="en-US" sz="1800" kern="1200" dirty="0">
              <a:solidFill>
                <a:prstClr val="white"/>
              </a:solidFill>
            </a:endParaRPr>
          </a:p>
        </p:txBody>
      </p:sp>
      <p:sp>
        <p:nvSpPr>
          <p:cNvPr id="11" name="Rectangle 10"/>
          <p:cNvSpPr/>
          <p:nvPr/>
        </p:nvSpPr>
        <p:spPr>
          <a:xfrm>
            <a:off x="4296576" y="3971580"/>
            <a:ext cx="2379646" cy="6940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00" kern="1200" dirty="0" smtClean="0">
                <a:solidFill>
                  <a:prstClr val="white"/>
                </a:solidFill>
              </a:rPr>
              <a:t>List Practice Activities</a:t>
            </a:r>
            <a:endParaRPr lang="en-US" sz="1800" kern="1200" dirty="0">
              <a:solidFill>
                <a:prstClr val="white"/>
              </a:solidFill>
            </a:endParaRPr>
          </a:p>
        </p:txBody>
      </p:sp>
      <p:cxnSp>
        <p:nvCxnSpPr>
          <p:cNvPr id="12" name="Straight Arrow Connector 11"/>
          <p:cNvCxnSpPr>
            <a:endCxn id="6" idx="1"/>
          </p:cNvCxnSpPr>
          <p:nvPr/>
        </p:nvCxnSpPr>
        <p:spPr>
          <a:xfrm flipV="1">
            <a:off x="2555913" y="1845326"/>
            <a:ext cx="1740665" cy="889611"/>
          </a:xfrm>
          <a:prstGeom prst="straightConnector1">
            <a:avLst/>
          </a:prstGeom>
          <a:ln w="63500">
            <a:tailEnd type="triangle"/>
          </a:ln>
        </p:spPr>
        <p:style>
          <a:lnRef idx="1">
            <a:schemeClr val="accent3"/>
          </a:lnRef>
          <a:fillRef idx="0">
            <a:schemeClr val="accent3"/>
          </a:fillRef>
          <a:effectRef idx="0">
            <a:schemeClr val="accent3"/>
          </a:effectRef>
          <a:fontRef idx="minor">
            <a:schemeClr val="tx1"/>
          </a:fontRef>
        </p:style>
      </p:cxnSp>
      <p:cxnSp>
        <p:nvCxnSpPr>
          <p:cNvPr id="14" name="Straight Arrow Connector 13"/>
          <p:cNvCxnSpPr>
            <a:endCxn id="10" idx="1"/>
          </p:cNvCxnSpPr>
          <p:nvPr/>
        </p:nvCxnSpPr>
        <p:spPr>
          <a:xfrm flipV="1">
            <a:off x="2555911" y="3081969"/>
            <a:ext cx="1740666" cy="42232"/>
          </a:xfrm>
          <a:prstGeom prst="straightConnector1">
            <a:avLst/>
          </a:prstGeom>
          <a:ln w="63500">
            <a:tailEnd type="triangle"/>
          </a:ln>
        </p:spPr>
        <p:style>
          <a:lnRef idx="1">
            <a:schemeClr val="accent3"/>
          </a:lnRef>
          <a:fillRef idx="0">
            <a:schemeClr val="accent3"/>
          </a:fillRef>
          <a:effectRef idx="0">
            <a:schemeClr val="accent3"/>
          </a:effectRef>
          <a:fontRef idx="minor">
            <a:schemeClr val="tx1"/>
          </a:fontRef>
        </p:style>
      </p:cxnSp>
      <p:cxnSp>
        <p:nvCxnSpPr>
          <p:cNvPr id="15" name="Straight Arrow Connector 14"/>
          <p:cNvCxnSpPr>
            <a:endCxn id="11" idx="1"/>
          </p:cNvCxnSpPr>
          <p:nvPr/>
        </p:nvCxnSpPr>
        <p:spPr>
          <a:xfrm>
            <a:off x="2555911" y="3484542"/>
            <a:ext cx="1740665" cy="834070"/>
          </a:xfrm>
          <a:prstGeom prst="straightConnector1">
            <a:avLst/>
          </a:prstGeom>
          <a:ln w="63500">
            <a:tailEnd type="triangle"/>
          </a:ln>
        </p:spPr>
        <p:style>
          <a:lnRef idx="1">
            <a:schemeClr val="accent3"/>
          </a:lnRef>
          <a:fillRef idx="0">
            <a:schemeClr val="accent3"/>
          </a:fillRef>
          <a:effectRef idx="0">
            <a:schemeClr val="accent3"/>
          </a:effectRef>
          <a:fontRef idx="minor">
            <a:schemeClr val="tx1"/>
          </a:fontRef>
        </p:style>
      </p:cxnSp>
      <p:sp>
        <p:nvSpPr>
          <p:cNvPr id="13" name="Shape 1967"/>
          <p:cNvSpPr txBox="1">
            <a:spLocks/>
          </p:cNvSpPr>
          <p:nvPr/>
        </p:nvSpPr>
        <p:spPr>
          <a:xfrm>
            <a:off x="1779544" y="1"/>
            <a:ext cx="7364455" cy="11430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latin typeface="+mn-lt"/>
                <a:cs typeface="Arial"/>
                <a:sym typeface="Arial"/>
                <a:rtl val="0"/>
              </a:rPr>
              <a:t>Handle New Treatment</a:t>
            </a:r>
            <a:endParaRPr lang="en-US" b="1" kern="0" dirty="0">
              <a:solidFill>
                <a:srgbClr val="00B050"/>
              </a:solidFill>
              <a:latin typeface="+mn-lt"/>
              <a:cs typeface="Arial"/>
              <a:sym typeface="Arial"/>
              <a:rtl val="0"/>
            </a:endParaRPr>
          </a:p>
        </p:txBody>
      </p:sp>
    </p:spTree>
    <p:extLst>
      <p:ext uri="{BB962C8B-B14F-4D97-AF65-F5344CB8AC3E}">
        <p14:creationId xmlns:p14="http://schemas.microsoft.com/office/powerpoint/2010/main" val="3512453557"/>
      </p:ext>
    </p:extLst>
  </p:cSld>
  <p:clrMapOvr>
    <a:masterClrMapping/>
  </p:clrMapOvr>
  <p:transition spd="slow">
    <p:cu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8" name="Shape 1968"/>
          <p:cNvSpPr txBox="1">
            <a:spLocks noGrp="1"/>
          </p:cNvSpPr>
          <p:nvPr>
            <p:ph type="body" idx="1"/>
          </p:nvPr>
        </p:nvSpPr>
        <p:spPr>
          <a:prstGeom prst="rect">
            <a:avLst/>
          </a:prstGeom>
        </p:spPr>
        <p:txBody>
          <a:bodyPr lIns="91425" tIns="91425" rIns="91425" bIns="91425" anchor="t" anchorCtr="0">
            <a:noAutofit/>
          </a:bodyPr>
          <a:lstStyle/>
          <a:p>
            <a:pPr marL="0" lvl="0" indent="0">
              <a:buSzPct val="55000"/>
              <a:buNone/>
            </a:pPr>
            <a:endParaRPr lang="en" sz="1800" dirty="0">
              <a:solidFill>
                <a:srgbClr val="666666"/>
              </a:solidFill>
            </a:endParaRPr>
          </a:p>
        </p:txBody>
      </p:sp>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fld id="{00000000-1234-1234-1234-123412341234}" type="slidenum">
              <a:rPr lang="en">
                <a:solidFill>
                  <a:prstClr val="black">
                    <a:tint val="75000"/>
                  </a:prstClr>
                </a:solidFill>
              </a:rPr>
              <a:pPr/>
              <a:t>49</a:t>
            </a:fld>
            <a:endParaRPr lang="en">
              <a:solidFill>
                <a:prstClr val="black">
                  <a:tint val="75000"/>
                </a:prstClr>
              </a:solidFill>
            </a:endParaRPr>
          </a:p>
        </p:txBody>
      </p:sp>
      <p:pic>
        <p:nvPicPr>
          <p:cNvPr id="8" name="Picture 2" descr="https://documents.lucidchart.com/documents/34cde04f-081b-4579-b1e6-e174cfd8e2c7/pages/0_0?a=638&amp;x=76&amp;y=125&amp;w=968&amp;h=330&amp;store=1&amp;accept=image%2F*&amp;auth=LCA%201e8004e0596dc6880643f6d1caf378ff84be76e1-ts%3D144965590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1932600"/>
            <a:ext cx="9144001" cy="312357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documents.lucidchart.com/documents/34cde04f-081b-4579-b1e6-e174cfd8e2c7/pages/0_0?a=698&amp;x=832&amp;y=314&amp;w=176&amp;h=132&amp;store=1&amp;accept=image%2F*&amp;auth=LCA%20e41af744fb9c3c83cbe360001636823b3813591f-ts%3D14498016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33164" y="3710878"/>
            <a:ext cx="1691345" cy="126851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s://documents.lucidchart.com/documents/34cde04f-081b-4579-b1e6-e174cfd8e2c7/pages/0_0?a=698&amp;x=592&amp;y=314&amp;w=176&amp;h=132&amp;store=1&amp;accept=image%2F*&amp;auth=LCA%20d3d5bc4bd64d5f153c55c79b913ec60fc6dc5ed0-ts%3D14498016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0793" y="3710878"/>
            <a:ext cx="1691345" cy="1268510"/>
          </a:xfrm>
          <a:prstGeom prst="rect">
            <a:avLst/>
          </a:prstGeom>
          <a:noFill/>
          <a:extLst>
            <a:ext uri="{909E8E84-426E-40DD-AFC4-6F175D3DCCD1}">
              <a14:hiddenFill xmlns:a14="http://schemas.microsoft.com/office/drawing/2010/main">
                <a:solidFill>
                  <a:srgbClr val="FFFFFF"/>
                </a:solidFill>
              </a14:hiddenFill>
            </a:ext>
          </a:extLst>
        </p:spPr>
      </p:pic>
      <p:sp>
        <p:nvSpPr>
          <p:cNvPr id="10" name="Shape 1967"/>
          <p:cNvSpPr txBox="1">
            <a:spLocks/>
          </p:cNvSpPr>
          <p:nvPr/>
        </p:nvSpPr>
        <p:spPr>
          <a:xfrm>
            <a:off x="1779544" y="1"/>
            <a:ext cx="7364455" cy="11430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latin typeface="+mn-lt"/>
                <a:cs typeface="Arial"/>
                <a:sym typeface="Arial"/>
                <a:rtl val="0"/>
              </a:rPr>
              <a:t>Handle New Treatment</a:t>
            </a:r>
            <a:endParaRPr lang="en-US" b="1" kern="0" dirty="0">
              <a:solidFill>
                <a:srgbClr val="00B050"/>
              </a:solidFill>
              <a:latin typeface="+mn-lt"/>
              <a:cs typeface="Arial"/>
              <a:sym typeface="Arial"/>
              <a:rtl val="0"/>
            </a:endParaRPr>
          </a:p>
        </p:txBody>
      </p:sp>
    </p:spTree>
    <p:extLst>
      <p:ext uri="{BB962C8B-B14F-4D97-AF65-F5344CB8AC3E}">
        <p14:creationId xmlns:p14="http://schemas.microsoft.com/office/powerpoint/2010/main" val="1709159225"/>
      </p:ext>
    </p:extLst>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38"/>
          <p:cNvSpPr>
            <a:spLocks noGrp="1"/>
          </p:cNvSpPr>
          <p:nvPr>
            <p:ph type="title"/>
          </p:nvPr>
        </p:nvSpPr>
        <p:spPr/>
        <p:txBody>
          <a:bodyPr/>
          <a:lstStyle/>
          <a:p>
            <a:endParaRPr lang="en-US"/>
          </a:p>
        </p:txBody>
      </p:sp>
      <p:pic>
        <p:nvPicPr>
          <p:cNvPr id="40" name="Picture 3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3" name="Shape 1969"/>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
              <a:t>5</a:t>
            </a:fld>
            <a:endParaRPr lang="en"/>
          </a:p>
        </p:txBody>
      </p:sp>
      <p:sp>
        <p:nvSpPr>
          <p:cNvPr id="12" name="Slide Number Placeholder 1"/>
          <p:cNvSpPr txBox="1">
            <a:spLocks/>
          </p:cNvSpPr>
          <p:nvPr/>
        </p:nvSpPr>
        <p:spPr>
          <a:xfrm>
            <a:off x="5898508" y="5498434"/>
            <a:ext cx="2057400" cy="365125"/>
          </a:xfrm>
          <a:prstGeom prst="rect">
            <a:avLst/>
          </a:prstGeom>
        </p:spPr>
        <p:txBody>
          <a:bodyPr vert="horz" lIns="91425" tIns="91425" rIns="91425" bIns="91425" rtlCol="0" anchor="ctr" anchorCtr="0">
            <a:noAutofit/>
          </a:bodyPr>
          <a:lstStyle>
            <a:defPPr marR="0" algn="l" rtl="0">
              <a:lnSpc>
                <a:spcPct val="100000"/>
              </a:lnSpc>
              <a:spcBef>
                <a:spcPts val="0"/>
              </a:spcBef>
              <a:spcAft>
                <a:spcPts val="0"/>
              </a:spcAft>
            </a:defPPr>
            <a:lvl1pPr marR="0" algn="r" rtl="0">
              <a:lnSpc>
                <a:spcPct val="100000"/>
              </a:lnSpc>
              <a:spcBef>
                <a:spcPts val="0"/>
              </a:spcBef>
              <a:spcAft>
                <a:spcPts val="0"/>
              </a:spcAft>
              <a:buNone/>
              <a:defRPr sz="1200" b="0" i="0" u="none" strike="noStrike" cap="none" baseline="0">
                <a:solidFill>
                  <a:schemeClr val="tx1">
                    <a:tint val="75000"/>
                  </a:schemeClr>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fld id="{00000000-1234-1234-1234-123412341234}" type="slidenum">
              <a:rPr lang="en" smtClean="0">
                <a:solidFill>
                  <a:srgbClr val="FFFFFF"/>
                </a:solidFill>
              </a:rPr>
              <a:pPr/>
              <a:t>5</a:t>
            </a:fld>
            <a:endParaRPr lang="en">
              <a:solidFill>
                <a:srgbClr val="FFFFFF"/>
              </a:solidFill>
            </a:endParaRPr>
          </a:p>
        </p:txBody>
      </p:sp>
      <p:sp>
        <p:nvSpPr>
          <p:cNvPr id="13" name="Rectangle 12"/>
          <p:cNvSpPr/>
          <p:nvPr/>
        </p:nvSpPr>
        <p:spPr>
          <a:xfrm>
            <a:off x="530080" y="1905000"/>
            <a:ext cx="3127520" cy="590498"/>
          </a:xfrm>
          <a:prstGeom prst="rect">
            <a:avLst/>
          </a:prstGeom>
          <a:solidFill>
            <a:schemeClr val="accent3">
              <a:lumMod val="40000"/>
              <a:lumOff val="60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2000" dirty="0"/>
              <a:t>Check notification of patient</a:t>
            </a:r>
          </a:p>
        </p:txBody>
      </p:sp>
      <p:sp>
        <p:nvSpPr>
          <p:cNvPr id="14" name="Rectangle 13"/>
          <p:cNvSpPr/>
          <p:nvPr/>
        </p:nvSpPr>
        <p:spPr>
          <a:xfrm>
            <a:off x="530080" y="2655218"/>
            <a:ext cx="3127520" cy="564471"/>
          </a:xfrm>
          <a:prstGeom prst="rect">
            <a:avLst/>
          </a:prstGeom>
          <a:solidFill>
            <a:schemeClr val="accent3">
              <a:lumMod val="40000"/>
              <a:lumOff val="60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2000" dirty="0"/>
              <a:t>Get data from wristband</a:t>
            </a:r>
          </a:p>
        </p:txBody>
      </p:sp>
      <p:sp>
        <p:nvSpPr>
          <p:cNvPr id="15" name="TextBox 14"/>
          <p:cNvSpPr txBox="1"/>
          <p:nvPr/>
        </p:nvSpPr>
        <p:spPr>
          <a:xfrm>
            <a:off x="3400501" y="1845994"/>
            <a:ext cx="4555408" cy="300082"/>
          </a:xfrm>
          <a:prstGeom prst="rect">
            <a:avLst/>
          </a:prstGeom>
          <a:noFill/>
        </p:spPr>
        <p:txBody>
          <a:bodyPr wrap="square" rtlCol="0">
            <a:spAutoFit/>
          </a:bodyPr>
          <a:lstStyle/>
          <a:p>
            <a:r>
              <a:rPr lang="en-US" sz="1350" dirty="0"/>
              <a:t> </a:t>
            </a:r>
          </a:p>
        </p:txBody>
      </p:sp>
      <p:sp>
        <p:nvSpPr>
          <p:cNvPr id="16" name="Shape 1646"/>
          <p:cNvSpPr txBox="1"/>
          <p:nvPr/>
        </p:nvSpPr>
        <p:spPr>
          <a:xfrm>
            <a:off x="3657600" y="1990103"/>
            <a:ext cx="4666023" cy="947351"/>
          </a:xfrm>
          <a:prstGeom prst="rect">
            <a:avLst/>
          </a:prstGeom>
          <a:noFill/>
          <a:ln>
            <a:noFill/>
          </a:ln>
        </p:spPr>
        <p:txBody>
          <a:bodyPr lIns="68569" tIns="68569" rIns="68569" bIns="68569" anchor="t" anchorCtr="0">
            <a:noAutofit/>
          </a:bodyPr>
          <a:lstStyle/>
          <a:p>
            <a:pPr marL="342900" indent="-252413">
              <a:buSzPct val="100000"/>
              <a:buChar char="-"/>
            </a:pPr>
            <a:r>
              <a:rPr lang="en" sz="1800" b="1" dirty="0"/>
              <a:t>Get all patient’s notifications from server</a:t>
            </a:r>
          </a:p>
        </p:txBody>
      </p:sp>
      <p:sp>
        <p:nvSpPr>
          <p:cNvPr id="17" name="Rectangle 16"/>
          <p:cNvSpPr/>
          <p:nvPr/>
        </p:nvSpPr>
        <p:spPr>
          <a:xfrm>
            <a:off x="3615437" y="2719411"/>
            <a:ext cx="5147563" cy="369332"/>
          </a:xfrm>
          <a:prstGeom prst="rect">
            <a:avLst/>
          </a:prstGeom>
        </p:spPr>
        <p:txBody>
          <a:bodyPr wrap="none">
            <a:spAutoFit/>
          </a:bodyPr>
          <a:lstStyle/>
          <a:p>
            <a:pPr marL="342900" indent="-252413">
              <a:buSzPct val="100000"/>
              <a:buFontTx/>
              <a:buChar char="-"/>
            </a:pPr>
            <a:r>
              <a:rPr lang="en" sz="1800" b="1" dirty="0">
                <a:solidFill>
                  <a:prstClr val="black"/>
                </a:solidFill>
              </a:rPr>
              <a:t>Get patient’s practice data from wristband</a:t>
            </a:r>
          </a:p>
        </p:txBody>
      </p:sp>
      <p:sp>
        <p:nvSpPr>
          <p:cNvPr id="18" name="Rectangle 17"/>
          <p:cNvSpPr/>
          <p:nvPr/>
        </p:nvSpPr>
        <p:spPr>
          <a:xfrm>
            <a:off x="530080" y="3401357"/>
            <a:ext cx="3127520" cy="564471"/>
          </a:xfrm>
          <a:prstGeom prst="rect">
            <a:avLst/>
          </a:prstGeom>
          <a:solidFill>
            <a:schemeClr val="accent3">
              <a:lumMod val="40000"/>
              <a:lumOff val="60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2000" dirty="0" smtClean="0"/>
              <a:t>Remind patient</a:t>
            </a:r>
            <a:endParaRPr lang="en-US" sz="2000" dirty="0"/>
          </a:p>
        </p:txBody>
      </p:sp>
      <p:sp>
        <p:nvSpPr>
          <p:cNvPr id="19" name="Rectangle 18"/>
          <p:cNvSpPr/>
          <p:nvPr/>
        </p:nvSpPr>
        <p:spPr>
          <a:xfrm>
            <a:off x="3618414" y="3465550"/>
            <a:ext cx="4839786" cy="369332"/>
          </a:xfrm>
          <a:prstGeom prst="rect">
            <a:avLst/>
          </a:prstGeom>
        </p:spPr>
        <p:txBody>
          <a:bodyPr wrap="none">
            <a:spAutoFit/>
          </a:bodyPr>
          <a:lstStyle/>
          <a:p>
            <a:pPr marL="342900" indent="-252413">
              <a:buSzPct val="100000"/>
              <a:buFontTx/>
              <a:buChar char="-"/>
            </a:pPr>
            <a:r>
              <a:rPr lang="en" sz="1800" b="1" dirty="0" smtClean="0">
                <a:solidFill>
                  <a:prstClr val="black"/>
                </a:solidFill>
              </a:rPr>
              <a:t>Remind treatment’s activities to patient</a:t>
            </a:r>
            <a:endParaRPr lang="en" sz="1800" b="1" dirty="0">
              <a:solidFill>
                <a:prstClr val="black"/>
              </a:solidFill>
            </a:endParaRPr>
          </a:p>
        </p:txBody>
      </p:sp>
      <p:sp>
        <p:nvSpPr>
          <p:cNvPr id="22" name="Shape 300"/>
          <p:cNvSpPr txBox="1"/>
          <p:nvPr/>
        </p:nvSpPr>
        <p:spPr>
          <a:xfrm>
            <a:off x="1224852" y="1143000"/>
            <a:ext cx="6361349" cy="800351"/>
          </a:xfrm>
          <a:prstGeom prst="rect">
            <a:avLst/>
          </a:prstGeom>
          <a:noFill/>
          <a:ln>
            <a:noFill/>
          </a:ln>
        </p:spPr>
        <p:txBody>
          <a:bodyPr lIns="68569" tIns="68569" rIns="68569" bIns="68569" anchor="ctr" anchorCtr="0">
            <a:noAutofit/>
          </a:bodyPr>
          <a:lstStyle/>
          <a:p>
            <a:pPr algn="ctr">
              <a:buClr>
                <a:srgbClr val="000000"/>
              </a:buClr>
              <a:buSzPct val="25000"/>
              <a:buFont typeface="Arial"/>
              <a:buNone/>
            </a:pPr>
            <a:r>
              <a:rPr lang="en" sz="2400" b="1" kern="0" dirty="0">
                <a:solidFill>
                  <a:srgbClr val="FF0000"/>
                </a:solidFill>
                <a:cs typeface="Arial"/>
                <a:sym typeface="Arial"/>
                <a:rtl val="0"/>
              </a:rPr>
              <a:t>Scheduler runs every minute</a:t>
            </a:r>
          </a:p>
        </p:txBody>
      </p:sp>
      <p:sp>
        <p:nvSpPr>
          <p:cNvPr id="24" name="Shape 1967"/>
          <p:cNvSpPr txBox="1">
            <a:spLocks/>
          </p:cNvSpPr>
          <p:nvPr/>
        </p:nvSpPr>
        <p:spPr>
          <a:xfrm>
            <a:off x="0" y="1"/>
            <a:ext cx="9105490" cy="12192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chemeClr val="dk1"/>
              </a:buClr>
              <a:buSzPct val="30555"/>
            </a:pPr>
            <a:r>
              <a:rPr lang="en" b="1" kern="0" dirty="0">
                <a:solidFill>
                  <a:srgbClr val="00B050"/>
                </a:solidFill>
                <a:cs typeface="Arial"/>
              </a:rPr>
              <a:t>Scheduler</a:t>
            </a:r>
            <a:endParaRPr lang="en" dirty="0"/>
          </a:p>
        </p:txBody>
      </p:sp>
    </p:spTree>
    <p:extLst>
      <p:ext uri="{BB962C8B-B14F-4D97-AF65-F5344CB8AC3E}">
        <p14:creationId xmlns:p14="http://schemas.microsoft.com/office/powerpoint/2010/main" val="41577236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fld id="{00000000-1234-1234-1234-123412341234}" type="slidenum">
              <a:rPr lang="en">
                <a:solidFill>
                  <a:prstClr val="black">
                    <a:tint val="75000"/>
                  </a:prstClr>
                </a:solidFill>
              </a:rPr>
              <a:pPr/>
              <a:t>50</a:t>
            </a:fld>
            <a:endParaRPr lang="en">
              <a:solidFill>
                <a:prstClr val="black">
                  <a:tint val="75000"/>
                </a:prstClr>
              </a:solidFill>
            </a:endParaRPr>
          </a:p>
        </p:txBody>
      </p:sp>
      <p:sp>
        <p:nvSpPr>
          <p:cNvPr id="2" name="Rectangle 1"/>
          <p:cNvSpPr/>
          <p:nvPr/>
        </p:nvSpPr>
        <p:spPr>
          <a:xfrm>
            <a:off x="942262" y="1828797"/>
            <a:ext cx="1437382" cy="57287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00" kern="1200" dirty="0" smtClean="0">
                <a:solidFill>
                  <a:prstClr val="white"/>
                </a:solidFill>
              </a:rPr>
              <a:t>List Activities</a:t>
            </a:r>
            <a:endParaRPr lang="en-US" sz="1800" kern="1200" dirty="0">
              <a:solidFill>
                <a:prstClr val="white"/>
              </a:solidFill>
            </a:endParaRPr>
          </a:p>
        </p:txBody>
      </p:sp>
      <p:sp>
        <p:nvSpPr>
          <p:cNvPr id="13" name="Rectangle 12"/>
          <p:cNvSpPr/>
          <p:nvPr/>
        </p:nvSpPr>
        <p:spPr>
          <a:xfrm>
            <a:off x="2151485" y="2633028"/>
            <a:ext cx="1437382" cy="57287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00" kern="1200" dirty="0" smtClean="0">
                <a:solidFill>
                  <a:prstClr val="white"/>
                </a:solidFill>
              </a:rPr>
              <a:t>List Activities</a:t>
            </a:r>
            <a:endParaRPr lang="en-US" sz="1800" kern="1200" dirty="0">
              <a:solidFill>
                <a:prstClr val="white"/>
              </a:solidFill>
            </a:endParaRPr>
          </a:p>
        </p:txBody>
      </p:sp>
      <p:sp>
        <p:nvSpPr>
          <p:cNvPr id="14" name="Rectangle 13"/>
          <p:cNvSpPr/>
          <p:nvPr/>
        </p:nvSpPr>
        <p:spPr>
          <a:xfrm>
            <a:off x="3351285" y="1828794"/>
            <a:ext cx="1437382" cy="57287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00" kern="1200" dirty="0" smtClean="0">
                <a:solidFill>
                  <a:prstClr val="white"/>
                </a:solidFill>
              </a:rPr>
              <a:t>List Activities</a:t>
            </a:r>
            <a:endParaRPr lang="en-US" sz="1800" kern="1200" dirty="0">
              <a:solidFill>
                <a:prstClr val="white"/>
              </a:solidFill>
            </a:endParaRPr>
          </a:p>
        </p:txBody>
      </p:sp>
      <p:sp>
        <p:nvSpPr>
          <p:cNvPr id="15" name="Rectangle 14"/>
          <p:cNvSpPr/>
          <p:nvPr/>
        </p:nvSpPr>
        <p:spPr>
          <a:xfrm>
            <a:off x="4558470" y="2633027"/>
            <a:ext cx="1437382" cy="57287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00" kern="1200" dirty="0" smtClean="0">
                <a:solidFill>
                  <a:prstClr val="white"/>
                </a:solidFill>
              </a:rPr>
              <a:t>List Activities</a:t>
            </a:r>
            <a:endParaRPr lang="en-US" sz="1800" kern="1200" dirty="0">
              <a:solidFill>
                <a:prstClr val="white"/>
              </a:solidFill>
            </a:endParaRPr>
          </a:p>
        </p:txBody>
      </p:sp>
      <p:sp>
        <p:nvSpPr>
          <p:cNvPr id="16" name="Rectangle 15"/>
          <p:cNvSpPr/>
          <p:nvPr/>
        </p:nvSpPr>
        <p:spPr>
          <a:xfrm>
            <a:off x="5760308" y="1828793"/>
            <a:ext cx="1437382" cy="57287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00" kern="1200" dirty="0" smtClean="0">
                <a:solidFill>
                  <a:prstClr val="white"/>
                </a:solidFill>
              </a:rPr>
              <a:t>List Activities</a:t>
            </a:r>
            <a:endParaRPr lang="en-US" sz="1800" kern="1200" dirty="0">
              <a:solidFill>
                <a:prstClr val="white"/>
              </a:solidFill>
            </a:endParaRPr>
          </a:p>
        </p:txBody>
      </p:sp>
      <p:sp>
        <p:nvSpPr>
          <p:cNvPr id="17" name="Rectangle 16"/>
          <p:cNvSpPr/>
          <p:nvPr/>
        </p:nvSpPr>
        <p:spPr>
          <a:xfrm>
            <a:off x="6965455" y="2633027"/>
            <a:ext cx="1437382" cy="57287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00" kern="1200" dirty="0" smtClean="0">
                <a:solidFill>
                  <a:prstClr val="white"/>
                </a:solidFill>
              </a:rPr>
              <a:t>List Activities</a:t>
            </a:r>
            <a:endParaRPr lang="en-US" sz="1800" kern="1200" dirty="0">
              <a:solidFill>
                <a:prstClr val="white"/>
              </a:solidFill>
            </a:endParaRPr>
          </a:p>
        </p:txBody>
      </p:sp>
      <p:sp>
        <p:nvSpPr>
          <p:cNvPr id="3" name="TextBox 2"/>
          <p:cNvSpPr txBox="1"/>
          <p:nvPr/>
        </p:nvSpPr>
        <p:spPr>
          <a:xfrm>
            <a:off x="1404975" y="1459461"/>
            <a:ext cx="598241"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7:00</a:t>
            </a:r>
            <a:endParaRPr lang="en-US" sz="1800" kern="1200" dirty="0">
              <a:solidFill>
                <a:prstClr val="black"/>
              </a:solidFill>
              <a:latin typeface="Calibri"/>
              <a:ea typeface="+mn-ea"/>
              <a:cs typeface="+mn-cs"/>
            </a:endParaRPr>
          </a:p>
        </p:txBody>
      </p:sp>
      <p:sp>
        <p:nvSpPr>
          <p:cNvPr id="18" name="TextBox 17"/>
          <p:cNvSpPr txBox="1"/>
          <p:nvPr/>
        </p:nvSpPr>
        <p:spPr>
          <a:xfrm>
            <a:off x="2571055" y="2217004"/>
            <a:ext cx="598241" cy="369332"/>
          </a:xfrm>
          <a:prstGeom prst="rect">
            <a:avLst/>
          </a:prstGeom>
          <a:noFill/>
        </p:spPr>
        <p:txBody>
          <a:bodyPr wrap="none" rtlCol="0">
            <a:spAutoFit/>
          </a:bodyPr>
          <a:lstStyle/>
          <a:p>
            <a:r>
              <a:rPr lang="en-US" sz="1800" kern="1200" dirty="0">
                <a:solidFill>
                  <a:prstClr val="black"/>
                </a:solidFill>
                <a:latin typeface="Calibri"/>
                <a:ea typeface="+mn-ea"/>
                <a:cs typeface="+mn-cs"/>
              </a:rPr>
              <a:t>9</a:t>
            </a:r>
            <a:r>
              <a:rPr lang="en-US" sz="1800" kern="1200" dirty="0" smtClean="0">
                <a:solidFill>
                  <a:prstClr val="black"/>
                </a:solidFill>
                <a:latin typeface="Calibri"/>
                <a:ea typeface="+mn-ea"/>
                <a:cs typeface="+mn-cs"/>
              </a:rPr>
              <a:t>:00</a:t>
            </a:r>
            <a:endParaRPr lang="en-US" sz="1800" kern="1200" dirty="0">
              <a:solidFill>
                <a:prstClr val="black"/>
              </a:solidFill>
              <a:latin typeface="Calibri"/>
              <a:ea typeface="+mn-ea"/>
              <a:cs typeface="+mn-cs"/>
            </a:endParaRPr>
          </a:p>
        </p:txBody>
      </p:sp>
      <p:sp>
        <p:nvSpPr>
          <p:cNvPr id="19" name="TextBox 18"/>
          <p:cNvSpPr txBox="1"/>
          <p:nvPr/>
        </p:nvSpPr>
        <p:spPr>
          <a:xfrm>
            <a:off x="3659949" y="1459461"/>
            <a:ext cx="715260"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12:00</a:t>
            </a:r>
            <a:endParaRPr lang="en-US" sz="1800" kern="1200" dirty="0">
              <a:solidFill>
                <a:prstClr val="black"/>
              </a:solidFill>
              <a:latin typeface="Calibri"/>
              <a:ea typeface="+mn-ea"/>
              <a:cs typeface="+mn-cs"/>
            </a:endParaRPr>
          </a:p>
        </p:txBody>
      </p:sp>
      <p:sp>
        <p:nvSpPr>
          <p:cNvPr id="20" name="TextBox 19"/>
          <p:cNvSpPr txBox="1"/>
          <p:nvPr/>
        </p:nvSpPr>
        <p:spPr>
          <a:xfrm>
            <a:off x="4950699" y="2239035"/>
            <a:ext cx="715260"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15:00</a:t>
            </a:r>
            <a:endParaRPr lang="en-US" sz="1800" kern="1200" dirty="0">
              <a:solidFill>
                <a:prstClr val="black"/>
              </a:solidFill>
              <a:latin typeface="Calibri"/>
              <a:ea typeface="+mn-ea"/>
              <a:cs typeface="+mn-cs"/>
            </a:endParaRPr>
          </a:p>
        </p:txBody>
      </p:sp>
      <p:sp>
        <p:nvSpPr>
          <p:cNvPr id="21" name="TextBox 20"/>
          <p:cNvSpPr txBox="1"/>
          <p:nvPr/>
        </p:nvSpPr>
        <p:spPr>
          <a:xfrm>
            <a:off x="6179878" y="1448440"/>
            <a:ext cx="715260"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18:00</a:t>
            </a:r>
            <a:endParaRPr lang="en-US" sz="1800" kern="1200" dirty="0">
              <a:solidFill>
                <a:prstClr val="black"/>
              </a:solidFill>
              <a:latin typeface="Calibri"/>
              <a:ea typeface="+mn-ea"/>
              <a:cs typeface="+mn-cs"/>
            </a:endParaRPr>
          </a:p>
        </p:txBody>
      </p:sp>
      <p:sp>
        <p:nvSpPr>
          <p:cNvPr id="22" name="TextBox 21"/>
          <p:cNvSpPr txBox="1"/>
          <p:nvPr/>
        </p:nvSpPr>
        <p:spPr>
          <a:xfrm>
            <a:off x="7412458" y="2228018"/>
            <a:ext cx="715260"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21:00</a:t>
            </a:r>
            <a:endParaRPr lang="en-US" sz="1800" kern="1200" dirty="0">
              <a:solidFill>
                <a:prstClr val="black"/>
              </a:solidFill>
              <a:latin typeface="Calibri"/>
              <a:ea typeface="+mn-ea"/>
              <a:cs typeface="+mn-cs"/>
            </a:endParaRPr>
          </a:p>
        </p:txBody>
      </p:sp>
      <p:graphicFrame>
        <p:nvGraphicFramePr>
          <p:cNvPr id="24" name="Table 23"/>
          <p:cNvGraphicFramePr>
            <a:graphicFrameLocks noGrp="1"/>
          </p:cNvGraphicFramePr>
          <p:nvPr>
            <p:extLst>
              <p:ext uri="{D42A27DB-BD31-4B8C-83A1-F6EECF244321}">
                <p14:modId xmlns:p14="http://schemas.microsoft.com/office/powerpoint/2010/main" val="3434433841"/>
              </p:ext>
            </p:extLst>
          </p:nvPr>
        </p:nvGraphicFramePr>
        <p:xfrm>
          <a:off x="3456847" y="4470706"/>
          <a:ext cx="2032000" cy="1483360"/>
        </p:xfrm>
        <a:graphic>
          <a:graphicData uri="http://schemas.openxmlformats.org/drawingml/2006/table">
            <a:tbl>
              <a:tblPr firstRow="1" bandRow="1">
                <a:tableStyleId>{F5AB1C69-6EDB-4FF4-983F-18BD219EF322}</a:tableStyleId>
              </a:tblPr>
              <a:tblGrid>
                <a:gridCol w="2032000"/>
              </a:tblGrid>
              <a:tr h="370840">
                <a:tc>
                  <a:txBody>
                    <a:bodyPr/>
                    <a:lstStyle/>
                    <a:p>
                      <a:r>
                        <a:rPr lang="en-US" dirty="0" smtClean="0"/>
                        <a:t>Food</a:t>
                      </a:r>
                      <a:endParaRPr lang="en-US" dirty="0"/>
                    </a:p>
                  </a:txBody>
                  <a:tcPr/>
                </a:tc>
              </a:tr>
              <a:tr h="370840">
                <a:tc>
                  <a:txBody>
                    <a:bodyPr/>
                    <a:lstStyle/>
                    <a:p>
                      <a:r>
                        <a:rPr lang="en-US" dirty="0" smtClean="0"/>
                        <a:t>Name</a:t>
                      </a:r>
                      <a:endParaRPr lang="en-US" dirty="0"/>
                    </a:p>
                  </a:txBody>
                  <a:tcPr/>
                </a:tc>
              </a:tr>
              <a:tr h="370840">
                <a:tc>
                  <a:txBody>
                    <a:bodyPr/>
                    <a:lstStyle/>
                    <a:p>
                      <a:r>
                        <a:rPr lang="en-US" b="1" dirty="0" err="1" smtClean="0">
                          <a:solidFill>
                            <a:srgbClr val="FF0000"/>
                          </a:solidFill>
                        </a:rPr>
                        <a:t>numberOfTime</a:t>
                      </a:r>
                      <a:endParaRPr lang="en-US" b="1" dirty="0">
                        <a:solidFill>
                          <a:srgbClr val="FF0000"/>
                        </a:solidFill>
                      </a:endParaRPr>
                    </a:p>
                  </a:txBody>
                  <a:tcPr/>
                </a:tc>
              </a:tr>
              <a:tr h="370840">
                <a:tc>
                  <a:txBody>
                    <a:bodyPr/>
                    <a:lstStyle/>
                    <a:p>
                      <a:r>
                        <a:rPr lang="en-US" dirty="0" err="1" smtClean="0"/>
                        <a:t>unitOfFood</a:t>
                      </a:r>
                      <a:endParaRPr lang="en-US" dirty="0"/>
                    </a:p>
                  </a:txBody>
                  <a:tcPr/>
                </a:tc>
              </a:tr>
            </a:tbl>
          </a:graphicData>
        </a:graphic>
      </p:graphicFrame>
      <p:cxnSp>
        <p:nvCxnSpPr>
          <p:cNvPr id="6" name="Straight Arrow Connector 5"/>
          <p:cNvCxnSpPr/>
          <p:nvPr/>
        </p:nvCxnSpPr>
        <p:spPr>
          <a:xfrm flipH="1" flipV="1">
            <a:off x="2919470" y="3205904"/>
            <a:ext cx="1178805" cy="1233894"/>
          </a:xfrm>
          <a:prstGeom prst="straightConnector1">
            <a:avLst/>
          </a:prstGeom>
          <a:ln w="38100">
            <a:prstDash val="sysDash"/>
            <a:tailEnd type="triangle"/>
          </a:ln>
        </p:spPr>
        <p:style>
          <a:lnRef idx="1">
            <a:schemeClr val="accent6"/>
          </a:lnRef>
          <a:fillRef idx="0">
            <a:schemeClr val="accent6"/>
          </a:fillRef>
          <a:effectRef idx="0">
            <a:schemeClr val="accent6"/>
          </a:effectRef>
          <a:fontRef idx="minor">
            <a:schemeClr val="tx1"/>
          </a:fontRef>
        </p:style>
      </p:cxnSp>
      <p:cxnSp>
        <p:nvCxnSpPr>
          <p:cNvPr id="23" name="Straight Arrow Connector 22"/>
          <p:cNvCxnSpPr>
            <a:stCxn id="24" idx="0"/>
            <a:endCxn id="15" idx="2"/>
          </p:cNvCxnSpPr>
          <p:nvPr/>
        </p:nvCxnSpPr>
        <p:spPr>
          <a:xfrm flipV="1">
            <a:off x="4472847" y="3205904"/>
            <a:ext cx="804314" cy="1264802"/>
          </a:xfrm>
          <a:prstGeom prst="straightConnector1">
            <a:avLst/>
          </a:prstGeom>
          <a:ln w="38100">
            <a:prstDash val="sysDash"/>
            <a:tailEnd type="triangle"/>
          </a:ln>
        </p:spPr>
        <p:style>
          <a:lnRef idx="1">
            <a:schemeClr val="accent6"/>
          </a:lnRef>
          <a:fillRef idx="0">
            <a:schemeClr val="accent6"/>
          </a:fillRef>
          <a:effectRef idx="0">
            <a:schemeClr val="accent6"/>
          </a:effectRef>
          <a:fontRef idx="minor">
            <a:schemeClr val="tx1"/>
          </a:fontRef>
        </p:style>
      </p:cxnSp>
      <p:cxnSp>
        <p:nvCxnSpPr>
          <p:cNvPr id="25" name="Straight Arrow Connector 24"/>
          <p:cNvCxnSpPr>
            <a:endCxn id="17" idx="2"/>
          </p:cNvCxnSpPr>
          <p:nvPr/>
        </p:nvCxnSpPr>
        <p:spPr>
          <a:xfrm flipV="1">
            <a:off x="5133860" y="3205904"/>
            <a:ext cx="2550286" cy="1264802"/>
          </a:xfrm>
          <a:prstGeom prst="straightConnector1">
            <a:avLst/>
          </a:prstGeom>
          <a:ln w="38100">
            <a:prstDash val="sysDash"/>
            <a:tailEnd type="triangle"/>
          </a:ln>
        </p:spPr>
        <p:style>
          <a:lnRef idx="1">
            <a:schemeClr val="accent6"/>
          </a:lnRef>
          <a:fillRef idx="0">
            <a:schemeClr val="accent6"/>
          </a:fillRef>
          <a:effectRef idx="0">
            <a:schemeClr val="accent6"/>
          </a:effectRef>
          <a:fontRef idx="minor">
            <a:schemeClr val="tx1"/>
          </a:fontRef>
        </p:style>
      </p:cxnSp>
      <p:sp>
        <p:nvSpPr>
          <p:cNvPr id="12" name="TextBox 11"/>
          <p:cNvSpPr txBox="1"/>
          <p:nvPr/>
        </p:nvSpPr>
        <p:spPr>
          <a:xfrm>
            <a:off x="5938174" y="3547948"/>
            <a:ext cx="327334" cy="461665"/>
          </a:xfrm>
          <a:prstGeom prst="rect">
            <a:avLst/>
          </a:prstGeom>
          <a:noFill/>
        </p:spPr>
        <p:txBody>
          <a:bodyPr wrap="none" rtlCol="0">
            <a:spAutoFit/>
          </a:bodyPr>
          <a:lstStyle/>
          <a:p>
            <a:r>
              <a:rPr lang="en-US" sz="2400" b="1" kern="1200" dirty="0" smtClean="0">
                <a:solidFill>
                  <a:srgbClr val="FF0000"/>
                </a:solidFill>
                <a:latin typeface="Calibri"/>
                <a:ea typeface="+mn-ea"/>
                <a:cs typeface="+mn-cs"/>
              </a:rPr>
              <a:t>?</a:t>
            </a:r>
            <a:endParaRPr lang="en-US" sz="2400" b="1" kern="1200" dirty="0">
              <a:solidFill>
                <a:srgbClr val="FF0000"/>
              </a:solidFill>
              <a:latin typeface="Calibri"/>
              <a:ea typeface="+mn-ea"/>
              <a:cs typeface="+mn-cs"/>
            </a:endParaRPr>
          </a:p>
        </p:txBody>
      </p:sp>
      <p:sp>
        <p:nvSpPr>
          <p:cNvPr id="27" name="TextBox 26"/>
          <p:cNvSpPr txBox="1"/>
          <p:nvPr/>
        </p:nvSpPr>
        <p:spPr>
          <a:xfrm>
            <a:off x="4549391" y="3429000"/>
            <a:ext cx="327334" cy="461665"/>
          </a:xfrm>
          <a:prstGeom prst="rect">
            <a:avLst/>
          </a:prstGeom>
          <a:noFill/>
        </p:spPr>
        <p:txBody>
          <a:bodyPr wrap="none" rtlCol="0">
            <a:spAutoFit/>
          </a:bodyPr>
          <a:lstStyle/>
          <a:p>
            <a:r>
              <a:rPr lang="en-US" sz="2400" b="1" kern="1200" dirty="0" smtClean="0">
                <a:solidFill>
                  <a:srgbClr val="FF0000"/>
                </a:solidFill>
                <a:latin typeface="Calibri"/>
                <a:ea typeface="+mn-ea"/>
                <a:cs typeface="+mn-cs"/>
              </a:rPr>
              <a:t>?</a:t>
            </a:r>
            <a:endParaRPr lang="en-US" sz="2400" b="1" kern="1200" dirty="0">
              <a:solidFill>
                <a:srgbClr val="FF0000"/>
              </a:solidFill>
              <a:latin typeface="Calibri"/>
              <a:ea typeface="+mn-ea"/>
              <a:cs typeface="+mn-cs"/>
            </a:endParaRPr>
          </a:p>
        </p:txBody>
      </p:sp>
      <p:sp>
        <p:nvSpPr>
          <p:cNvPr id="28" name="TextBox 27"/>
          <p:cNvSpPr txBox="1"/>
          <p:nvPr/>
        </p:nvSpPr>
        <p:spPr>
          <a:xfrm>
            <a:off x="3005629" y="3544802"/>
            <a:ext cx="327334" cy="461665"/>
          </a:xfrm>
          <a:prstGeom prst="rect">
            <a:avLst/>
          </a:prstGeom>
          <a:noFill/>
        </p:spPr>
        <p:txBody>
          <a:bodyPr wrap="none" rtlCol="0">
            <a:spAutoFit/>
          </a:bodyPr>
          <a:lstStyle/>
          <a:p>
            <a:r>
              <a:rPr lang="en-US" sz="2400" b="1" kern="1200" dirty="0" smtClean="0">
                <a:solidFill>
                  <a:srgbClr val="FF0000"/>
                </a:solidFill>
                <a:latin typeface="Calibri"/>
                <a:ea typeface="+mn-ea"/>
                <a:cs typeface="+mn-cs"/>
              </a:rPr>
              <a:t>?</a:t>
            </a:r>
            <a:endParaRPr lang="en-US" sz="2400" b="1" kern="1200" dirty="0">
              <a:solidFill>
                <a:srgbClr val="FF0000"/>
              </a:solidFill>
              <a:latin typeface="Calibri"/>
              <a:ea typeface="+mn-ea"/>
              <a:cs typeface="+mn-cs"/>
            </a:endParaRPr>
          </a:p>
        </p:txBody>
      </p:sp>
      <p:sp>
        <p:nvSpPr>
          <p:cNvPr id="26" name="Shape 1967"/>
          <p:cNvSpPr txBox="1">
            <a:spLocks/>
          </p:cNvSpPr>
          <p:nvPr/>
        </p:nvSpPr>
        <p:spPr>
          <a:xfrm>
            <a:off x="1779544" y="1"/>
            <a:ext cx="7364455" cy="11430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latin typeface="+mn-lt"/>
                <a:cs typeface="Arial"/>
                <a:sym typeface="Arial"/>
                <a:rtl val="0"/>
              </a:rPr>
              <a:t>Handle New Treatment</a:t>
            </a:r>
            <a:endParaRPr lang="en-US" b="1" kern="0" dirty="0">
              <a:solidFill>
                <a:srgbClr val="00B050"/>
              </a:solidFill>
              <a:latin typeface="+mn-lt"/>
              <a:cs typeface="Arial"/>
              <a:sym typeface="Arial"/>
              <a:rtl val="0"/>
            </a:endParaRPr>
          </a:p>
        </p:txBody>
      </p:sp>
    </p:spTree>
    <p:extLst>
      <p:ext uri="{BB962C8B-B14F-4D97-AF65-F5344CB8AC3E}">
        <p14:creationId xmlns:p14="http://schemas.microsoft.com/office/powerpoint/2010/main" val="3592310740"/>
      </p:ext>
    </p:extLst>
  </p:cSld>
  <p:clrMapOvr>
    <a:masterClrMapping/>
  </p:clrMapOvr>
  <p:transition spd="slow">
    <p:cu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8" name="Shape 1968"/>
          <p:cNvSpPr txBox="1">
            <a:spLocks noGrp="1"/>
          </p:cNvSpPr>
          <p:nvPr>
            <p:ph type="body" idx="1"/>
          </p:nvPr>
        </p:nvSpPr>
        <p:spPr>
          <a:prstGeom prst="rect">
            <a:avLst/>
          </a:prstGeom>
        </p:spPr>
        <p:txBody>
          <a:bodyPr lIns="91425" tIns="91425" rIns="91425" bIns="91425" anchor="t" anchorCtr="0">
            <a:noAutofit/>
          </a:bodyPr>
          <a:lstStyle/>
          <a:p>
            <a:pPr marL="0" lvl="0" indent="0">
              <a:buSzPct val="55000"/>
              <a:buNone/>
            </a:pPr>
            <a:endParaRPr lang="en" sz="1800" dirty="0">
              <a:solidFill>
                <a:srgbClr val="666666"/>
              </a:solidFill>
            </a:endParaRPr>
          </a:p>
        </p:txBody>
      </p:sp>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fld id="{00000000-1234-1234-1234-123412341234}" type="slidenum">
              <a:rPr lang="en">
                <a:solidFill>
                  <a:prstClr val="black">
                    <a:tint val="75000"/>
                  </a:prstClr>
                </a:solidFill>
              </a:rPr>
              <a:pPr/>
              <a:t>51</a:t>
            </a:fld>
            <a:endParaRPr lang="en">
              <a:solidFill>
                <a:prstClr val="black">
                  <a:tint val="75000"/>
                </a:prstClr>
              </a:solidFill>
            </a:endParaRPr>
          </a:p>
        </p:txBody>
      </p:sp>
      <p:pic>
        <p:nvPicPr>
          <p:cNvPr id="7" name="Picture 2" descr="https://documents.lucidchart.com/documents/34cde04f-081b-4579-b1e6-e174cfd8e2c7/pages/0_0?a=640&amp;x=76&amp;y=125&amp;w=968&amp;h=330&amp;store=1&amp;accept=image%2F*&amp;auth=LCA%20669c330a1ea85aa6b0876dfe680e63ff1e2a830b-ts%3D144965590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932597"/>
            <a:ext cx="9144000" cy="312357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documents.lucidchart.com/documents/34cde04f-081b-4579-b1e6-e174cfd8e2c7/pages/0_0?a=691&amp;x=592&amp;y=314&amp;w=176&amp;h=132&amp;store=1&amp;accept=image%2F*&amp;auth=LCA%2011a195370d53dc919296cdbc1f990de734f7c6fc-ts%3D14498016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81809" y="3717360"/>
            <a:ext cx="1653637" cy="124022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documents.lucidchart.com/documents/34cde04f-081b-4579-b1e6-e174cfd8e2c7/pages/0_0?a=691&amp;x=832&amp;y=314&amp;w=176&amp;h=132&amp;store=1&amp;accept=image%2F*&amp;auth=LCA%2034c0e456e889fcf5af6b16a032e07173027763c6-ts%3D14498016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51284" y="3728376"/>
            <a:ext cx="1653637" cy="1240229"/>
          </a:xfrm>
          <a:prstGeom prst="rect">
            <a:avLst/>
          </a:prstGeom>
          <a:noFill/>
          <a:extLst>
            <a:ext uri="{909E8E84-426E-40DD-AFC4-6F175D3DCCD1}">
              <a14:hiddenFill xmlns:a14="http://schemas.microsoft.com/office/drawing/2010/main">
                <a:solidFill>
                  <a:srgbClr val="FFFFFF"/>
                </a:solidFill>
              </a14:hiddenFill>
            </a:ext>
          </a:extLst>
        </p:spPr>
      </p:pic>
      <p:sp>
        <p:nvSpPr>
          <p:cNvPr id="10" name="Shape 1967"/>
          <p:cNvSpPr txBox="1">
            <a:spLocks/>
          </p:cNvSpPr>
          <p:nvPr/>
        </p:nvSpPr>
        <p:spPr>
          <a:xfrm>
            <a:off x="1779544" y="1"/>
            <a:ext cx="7364455" cy="11430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latin typeface="+mn-lt"/>
                <a:cs typeface="Arial"/>
                <a:sym typeface="Arial"/>
                <a:rtl val="0"/>
              </a:rPr>
              <a:t>Handle New Treatment</a:t>
            </a:r>
            <a:endParaRPr lang="en-US" b="1" kern="0" dirty="0">
              <a:solidFill>
                <a:srgbClr val="00B050"/>
              </a:solidFill>
              <a:latin typeface="+mn-lt"/>
              <a:cs typeface="Arial"/>
              <a:sym typeface="Arial"/>
              <a:rtl val="0"/>
            </a:endParaRPr>
          </a:p>
        </p:txBody>
      </p:sp>
    </p:spTree>
    <p:extLst>
      <p:ext uri="{BB962C8B-B14F-4D97-AF65-F5344CB8AC3E}">
        <p14:creationId xmlns:p14="http://schemas.microsoft.com/office/powerpoint/2010/main" val="3297476751"/>
      </p:ext>
    </p:extLst>
  </p:cSld>
  <p:clrMapOvr>
    <a:masterClrMapping/>
  </p:clrMapOvr>
  <p:transition spd="slow">
    <p:cut/>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 Placeholder 2"/>
          <p:cNvSpPr>
            <a:spLocks noGrp="1"/>
          </p:cNvSpPr>
          <p:nvPr>
            <p:ph type="body" idx="1"/>
          </p:nvPr>
        </p:nvSpPr>
        <p:spPr/>
        <p:txBody>
          <a:bodyPr/>
          <a:lstStyle/>
          <a:p>
            <a:pPr marL="0" indent="0">
              <a:buNone/>
            </a:pPr>
            <a:r>
              <a:rPr lang="en-US" b="1" dirty="0" smtClean="0">
                <a:solidFill>
                  <a:schemeClr val="accent6"/>
                </a:solidFill>
              </a:rPr>
              <a:t>Scenario: </a:t>
            </a:r>
            <a:r>
              <a:rPr lang="en-US" dirty="0" err="1" smtClean="0"/>
              <a:t>Quy</a:t>
            </a:r>
            <a:r>
              <a:rPr lang="en-US" dirty="0" smtClean="0"/>
              <a:t> use application which is provided by hospital to support patient treating.</a:t>
            </a:r>
            <a:endParaRPr lang="vi-VN" dirty="0"/>
          </a:p>
        </p:txBody>
      </p:sp>
      <p:sp>
        <p:nvSpPr>
          <p:cNvPr id="4" name="Slide Number Placeholder 3"/>
          <p:cNvSpPr>
            <a:spLocks noGrp="1"/>
          </p:cNvSpPr>
          <p:nvPr>
            <p:ph type="sldNum" idx="12"/>
          </p:nvPr>
        </p:nvSpPr>
        <p:spPr/>
        <p:txBody>
          <a:bodyPr/>
          <a:lstStyle/>
          <a:p>
            <a:fld id="{00000000-1234-1234-1234-123412341234}" type="slidenum">
              <a:rPr lang="en" smtClean="0">
                <a:solidFill>
                  <a:prstClr val="black">
                    <a:tint val="75000"/>
                  </a:prstClr>
                </a:solidFill>
              </a:rPr>
              <a:pPr/>
              <a:t>52</a:t>
            </a:fld>
            <a:endParaRPr lang="en">
              <a:solidFill>
                <a:prstClr val="black">
                  <a:tint val="75000"/>
                </a:prstClr>
              </a:solidFill>
            </a:endParaRPr>
          </a:p>
        </p:txBody>
      </p:sp>
      <p:sp>
        <p:nvSpPr>
          <p:cNvPr id="8" name="Title 1"/>
          <p:cNvSpPr txBox="1">
            <a:spLocks/>
          </p:cNvSpPr>
          <p:nvPr/>
        </p:nvSpPr>
        <p:spPr>
          <a:xfrm>
            <a:off x="0" y="1"/>
            <a:ext cx="9105490" cy="1219200"/>
          </a:xfrm>
          <a:prstGeom prst="rect">
            <a:avLst/>
          </a:prstGeom>
        </p:spPr>
        <p:txBody>
          <a:bodyPr vert="horz" lIns="91425" tIns="91425" rIns="91425" bIns="91425" rtlCol="0" anchor="b" anchorCtr="0">
            <a:norm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r>
              <a:rPr lang="en-US" b="1" kern="0" dirty="0" smtClean="0">
                <a:solidFill>
                  <a:srgbClr val="00B050"/>
                </a:solidFill>
                <a:cs typeface="Arial"/>
              </a:rPr>
              <a:t>Demonstration</a:t>
            </a:r>
            <a:endParaRPr lang="vi-VN" b="1" kern="0" dirty="0">
              <a:solidFill>
                <a:srgbClr val="00B050"/>
              </a:solidFill>
              <a:latin typeface="Calibri" panose="020F0502020204030204" pitchFamily="34" charset="0"/>
              <a:cs typeface="Arial"/>
            </a:endParaRPr>
          </a:p>
        </p:txBody>
      </p:sp>
    </p:spTree>
    <p:extLst>
      <p:ext uri="{BB962C8B-B14F-4D97-AF65-F5344CB8AC3E}">
        <p14:creationId xmlns:p14="http://schemas.microsoft.com/office/powerpoint/2010/main" val="186404144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7" name="Shape 1967"/>
          <p:cNvSpPr txBox="1">
            <a:spLocks noGrp="1"/>
          </p:cNvSpPr>
          <p:nvPr>
            <p:ph type="title"/>
          </p:nvPr>
        </p:nvSpPr>
        <p:spPr>
          <a:xfrm>
            <a:off x="0" y="-1"/>
            <a:ext cx="9105490" cy="1219201"/>
          </a:xfrm>
          <a:prstGeom prst="rect">
            <a:avLst/>
          </a:prstGeom>
        </p:spPr>
        <p:txBody>
          <a:bodyPr lIns="91425" tIns="91425" rIns="91425" bIns="91425" anchor="b" anchorCtr="0">
            <a:noAutofit/>
          </a:bodyPr>
          <a:lstStyle/>
          <a:p>
            <a:pPr lvl="0">
              <a:buClr>
                <a:schemeClr val="dk1"/>
              </a:buClr>
              <a:buSzPct val="30555"/>
            </a:pPr>
            <a:r>
              <a:rPr lang="en-US" b="1" kern="0" dirty="0" smtClean="0">
                <a:solidFill>
                  <a:srgbClr val="00B050"/>
                </a:solidFill>
                <a:cs typeface="Arial"/>
                <a:sym typeface="Arial"/>
                <a:rtl val="0"/>
              </a:rPr>
              <a:t>Remind Patient</a:t>
            </a:r>
            <a:endParaRPr lang="en" dirty="0"/>
          </a:p>
        </p:txBody>
      </p:sp>
      <p:sp>
        <p:nvSpPr>
          <p:cNvPr id="1968" name="Shape 1968"/>
          <p:cNvSpPr txBox="1">
            <a:spLocks noGrp="1"/>
          </p:cNvSpPr>
          <p:nvPr>
            <p:ph type="body" idx="1"/>
          </p:nvPr>
        </p:nvSpPr>
        <p:spPr>
          <a:prstGeom prst="rect">
            <a:avLst/>
          </a:prstGeom>
        </p:spPr>
        <p:txBody>
          <a:bodyPr lIns="91425" tIns="91425" rIns="91425" bIns="91425" anchor="t" anchorCtr="0">
            <a:noAutofit/>
          </a:bodyPr>
          <a:lstStyle/>
          <a:p>
            <a:pPr marL="0" lvl="0" indent="0">
              <a:buSzPct val="55000"/>
              <a:buNone/>
            </a:pPr>
            <a:endParaRPr lang="en" sz="1800" dirty="0">
              <a:solidFill>
                <a:srgbClr val="666666"/>
              </a:solidFill>
            </a:endParaRPr>
          </a:p>
        </p:txBody>
      </p:sp>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fld id="{00000000-1234-1234-1234-123412341234}" type="slidenum">
              <a:rPr lang="en">
                <a:solidFill>
                  <a:prstClr val="black">
                    <a:tint val="75000"/>
                  </a:prstClr>
                </a:solidFill>
              </a:rPr>
              <a:pPr/>
              <a:t>53</a:t>
            </a:fld>
            <a:endParaRPr lang="en">
              <a:solidFill>
                <a:prstClr val="black">
                  <a:tint val="75000"/>
                </a:prstClr>
              </a:solidFill>
            </a:endParaRP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01562" y="3034415"/>
            <a:ext cx="1905000" cy="1905000"/>
          </a:xfrm>
          <a:prstGeom prst="rect">
            <a:avLst/>
          </a:prstGeom>
        </p:spPr>
      </p:pic>
    </p:spTree>
    <p:extLst>
      <p:ext uri="{BB962C8B-B14F-4D97-AF65-F5344CB8AC3E}">
        <p14:creationId xmlns:p14="http://schemas.microsoft.com/office/powerpoint/2010/main" val="2149848618"/>
      </p:ext>
    </p:extLst>
  </p:cSld>
  <p:clrMapOvr>
    <a:masterClrMapping/>
  </p:clrMapOvr>
  <p:transition spd="slow">
    <p:cut/>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7" name="Shape 1967"/>
          <p:cNvSpPr txBox="1">
            <a:spLocks noGrp="1"/>
          </p:cNvSpPr>
          <p:nvPr>
            <p:ph type="title"/>
          </p:nvPr>
        </p:nvSpPr>
        <p:spPr>
          <a:xfrm>
            <a:off x="0" y="-1"/>
            <a:ext cx="9105490" cy="1219201"/>
          </a:xfrm>
          <a:prstGeom prst="rect">
            <a:avLst/>
          </a:prstGeom>
        </p:spPr>
        <p:txBody>
          <a:bodyPr lIns="91425" tIns="91425" rIns="91425" bIns="91425" anchor="b" anchorCtr="0">
            <a:noAutofit/>
          </a:bodyPr>
          <a:lstStyle/>
          <a:p>
            <a:pPr lvl="0">
              <a:buClr>
                <a:schemeClr val="dk1"/>
              </a:buClr>
              <a:buSzPct val="30555"/>
            </a:pPr>
            <a:r>
              <a:rPr lang="en-US" b="1" kern="0" dirty="0" smtClean="0">
                <a:solidFill>
                  <a:srgbClr val="00B050"/>
                </a:solidFill>
                <a:cs typeface="Arial"/>
                <a:sym typeface="Arial"/>
                <a:rtl val="0"/>
              </a:rPr>
              <a:t>Remind Patient</a:t>
            </a:r>
            <a:endParaRPr lang="en" dirty="0"/>
          </a:p>
        </p:txBody>
      </p:sp>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fld id="{00000000-1234-1234-1234-123412341234}" type="slidenum">
              <a:rPr lang="en">
                <a:solidFill>
                  <a:prstClr val="black">
                    <a:tint val="75000"/>
                  </a:prstClr>
                </a:solidFill>
              </a:rPr>
              <a:pPr/>
              <a:t>54</a:t>
            </a:fld>
            <a:endParaRPr lang="en">
              <a:solidFill>
                <a:prstClr val="black">
                  <a:tint val="75000"/>
                </a:prstClr>
              </a:solidFill>
            </a:endParaRPr>
          </a:p>
        </p:txBody>
      </p:sp>
      <p:pic>
        <p:nvPicPr>
          <p:cNvPr id="1030" name="Picture 6" descr="https://documents.lucidchart.com/documents/b3e66c5f-ae1e-47ea-858e-34b5761fe794/pages/0_0?a=667&amp;x=92&amp;y=158&amp;w=1056&amp;h=830&amp;store=1&amp;accept=image%2F*&amp;auth=LCA%205004249bd86a7cc71d687b902f1f8fd0ba0aa082-ts%3D144987889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0845" y="1216742"/>
            <a:ext cx="7543800" cy="5934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2201925"/>
      </p:ext>
    </p:extLst>
  </p:cSld>
  <p:clrMapOvr>
    <a:masterClrMapping/>
  </p:clrMapOvr>
  <p:transition spd="slow">
    <p:cut/>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7" name="Shape 1967"/>
          <p:cNvSpPr txBox="1">
            <a:spLocks noGrp="1"/>
          </p:cNvSpPr>
          <p:nvPr>
            <p:ph type="title"/>
          </p:nvPr>
        </p:nvSpPr>
        <p:spPr>
          <a:xfrm>
            <a:off x="0" y="-1"/>
            <a:ext cx="9105490" cy="1219201"/>
          </a:xfrm>
          <a:prstGeom prst="rect">
            <a:avLst/>
          </a:prstGeom>
        </p:spPr>
        <p:txBody>
          <a:bodyPr lIns="91425" tIns="91425" rIns="91425" bIns="91425" anchor="b" anchorCtr="0">
            <a:noAutofit/>
          </a:bodyPr>
          <a:lstStyle/>
          <a:p>
            <a:pPr lvl="0">
              <a:buClr>
                <a:schemeClr val="dk1"/>
              </a:buClr>
              <a:buSzPct val="30555"/>
            </a:pPr>
            <a:r>
              <a:rPr lang="en-US" b="1" kern="0" dirty="0" smtClean="0">
                <a:solidFill>
                  <a:srgbClr val="00B050"/>
                </a:solidFill>
                <a:cs typeface="Arial"/>
                <a:sym typeface="Arial"/>
                <a:rtl val="0"/>
              </a:rPr>
              <a:t>Remind Patient</a:t>
            </a:r>
            <a:endParaRPr lang="en" dirty="0"/>
          </a:p>
        </p:txBody>
      </p:sp>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fld id="{00000000-1234-1234-1234-123412341234}" type="slidenum">
              <a:rPr lang="en">
                <a:solidFill>
                  <a:prstClr val="black">
                    <a:tint val="75000"/>
                  </a:prstClr>
                </a:solidFill>
              </a:rPr>
              <a:pPr/>
              <a:t>55</a:t>
            </a:fld>
            <a:endParaRPr lang="en">
              <a:solidFill>
                <a:prstClr val="black">
                  <a:tint val="75000"/>
                </a:prstClr>
              </a:solidFill>
            </a:endParaRPr>
          </a:p>
        </p:txBody>
      </p:sp>
      <p:pic>
        <p:nvPicPr>
          <p:cNvPr id="2050" name="Picture 2" descr="https://documents.lucidchart.com/documents/b3e66c5f-ae1e-47ea-858e-34b5761fe794/pages/0_0?a=665&amp;x=92&amp;y=158&amp;w=1056&amp;h=830&amp;store=1&amp;accept=image%2F*&amp;auth=LCA%208a2bd9a9cee8dc65ac457b181f0cea7b11b6bf3b-ts%3D144987889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0845" y="1219200"/>
            <a:ext cx="7543800" cy="5934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777525"/>
      </p:ext>
    </p:extLst>
  </p:cSld>
  <p:clrMapOvr>
    <a:masterClrMapping/>
  </p:clrMapOvr>
  <p:transition spd="slow">
    <p:cut/>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7" name="Shape 1967"/>
          <p:cNvSpPr txBox="1">
            <a:spLocks noGrp="1"/>
          </p:cNvSpPr>
          <p:nvPr>
            <p:ph type="title"/>
          </p:nvPr>
        </p:nvSpPr>
        <p:spPr>
          <a:xfrm>
            <a:off x="0" y="-1"/>
            <a:ext cx="9105490" cy="1219201"/>
          </a:xfrm>
          <a:prstGeom prst="rect">
            <a:avLst/>
          </a:prstGeom>
        </p:spPr>
        <p:txBody>
          <a:bodyPr lIns="91425" tIns="91425" rIns="91425" bIns="91425" anchor="b" anchorCtr="0">
            <a:noAutofit/>
          </a:bodyPr>
          <a:lstStyle/>
          <a:p>
            <a:pPr lvl="0">
              <a:buClr>
                <a:schemeClr val="dk1"/>
              </a:buClr>
              <a:buSzPct val="30555"/>
            </a:pPr>
            <a:r>
              <a:rPr lang="en-US" b="1" kern="0" dirty="0" smtClean="0">
                <a:solidFill>
                  <a:srgbClr val="00B050"/>
                </a:solidFill>
                <a:cs typeface="Arial"/>
                <a:sym typeface="Arial"/>
                <a:rtl val="0"/>
              </a:rPr>
              <a:t>Remind Patient</a:t>
            </a:r>
            <a:endParaRPr lang="en" dirty="0"/>
          </a:p>
        </p:txBody>
      </p:sp>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fld id="{00000000-1234-1234-1234-123412341234}" type="slidenum">
              <a:rPr lang="en">
                <a:solidFill>
                  <a:prstClr val="black">
                    <a:tint val="75000"/>
                  </a:prstClr>
                </a:solidFill>
              </a:rPr>
              <a:pPr/>
              <a:t>56</a:t>
            </a:fld>
            <a:endParaRPr lang="en">
              <a:solidFill>
                <a:prstClr val="black">
                  <a:tint val="75000"/>
                </a:prstClr>
              </a:solidFill>
            </a:endParaRPr>
          </a:p>
        </p:txBody>
      </p:sp>
      <p:pic>
        <p:nvPicPr>
          <p:cNvPr id="3074" name="Picture 2" descr="https://documents.lucidchart.com/documents/b3e66c5f-ae1e-47ea-858e-34b5761fe794/pages/0_0?a=669&amp;x=92&amp;y=158&amp;w=1056&amp;h=830&amp;store=1&amp;accept=image%2F*&amp;auth=LCA%205408275b6c07ae35ee5c26605fe1b0e68b2c3afc-ts%3D144987889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0845" y="1219200"/>
            <a:ext cx="7543800" cy="5934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7199931"/>
      </p:ext>
    </p:extLst>
  </p:cSld>
  <p:clrMapOvr>
    <a:masterClrMapping/>
  </p:clrMapOvr>
  <p:transition spd="slow">
    <p:cut/>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7" name="Shape 1967"/>
          <p:cNvSpPr txBox="1">
            <a:spLocks noGrp="1"/>
          </p:cNvSpPr>
          <p:nvPr>
            <p:ph type="title"/>
          </p:nvPr>
        </p:nvSpPr>
        <p:spPr>
          <a:xfrm>
            <a:off x="0" y="-1"/>
            <a:ext cx="9105490" cy="1219201"/>
          </a:xfrm>
          <a:prstGeom prst="rect">
            <a:avLst/>
          </a:prstGeom>
        </p:spPr>
        <p:txBody>
          <a:bodyPr lIns="91425" tIns="91425" rIns="91425" bIns="91425" anchor="b" anchorCtr="0">
            <a:noAutofit/>
          </a:bodyPr>
          <a:lstStyle/>
          <a:p>
            <a:pPr lvl="0">
              <a:buClr>
                <a:schemeClr val="dk1"/>
              </a:buClr>
              <a:buSzPct val="30555"/>
            </a:pPr>
            <a:r>
              <a:rPr lang="en-US" b="1" kern="0" dirty="0" smtClean="0">
                <a:solidFill>
                  <a:srgbClr val="00B050"/>
                </a:solidFill>
                <a:cs typeface="Arial"/>
                <a:sym typeface="Arial"/>
                <a:rtl val="0"/>
              </a:rPr>
              <a:t>Remind Patient</a:t>
            </a:r>
            <a:endParaRPr lang="en" dirty="0"/>
          </a:p>
        </p:txBody>
      </p:sp>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fld id="{00000000-1234-1234-1234-123412341234}" type="slidenum">
              <a:rPr lang="en">
                <a:solidFill>
                  <a:prstClr val="black">
                    <a:tint val="75000"/>
                  </a:prstClr>
                </a:solidFill>
              </a:rPr>
              <a:pPr/>
              <a:t>57</a:t>
            </a:fld>
            <a:endParaRPr lang="en">
              <a:solidFill>
                <a:prstClr val="black">
                  <a:tint val="75000"/>
                </a:prstClr>
              </a:solidFill>
            </a:endParaRPr>
          </a:p>
        </p:txBody>
      </p:sp>
      <p:pic>
        <p:nvPicPr>
          <p:cNvPr id="4098" name="Picture 2" descr="https://documents.lucidchart.com/documents/b3e66c5f-ae1e-47ea-858e-34b5761fe794/pages/0_0?a=671&amp;x=92&amp;y=158&amp;w=1056&amp;h=830&amp;store=1&amp;accept=image%2F*&amp;auth=LCA%20a9279e0dc7390666567147535a8c57c336dcbbce-ts%3D144987889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0845" y="1219200"/>
            <a:ext cx="7543800" cy="5934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2505943"/>
      </p:ext>
    </p:extLst>
  </p:cSld>
  <p:clrMapOvr>
    <a:masterClrMapping/>
  </p:clrMapOvr>
  <p:transition spd="slow">
    <p:cut/>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7" name="Shape 1967"/>
          <p:cNvSpPr txBox="1">
            <a:spLocks noGrp="1"/>
          </p:cNvSpPr>
          <p:nvPr>
            <p:ph type="title"/>
          </p:nvPr>
        </p:nvSpPr>
        <p:spPr>
          <a:xfrm>
            <a:off x="0" y="-1"/>
            <a:ext cx="9105490" cy="1219201"/>
          </a:xfrm>
          <a:prstGeom prst="rect">
            <a:avLst/>
          </a:prstGeom>
        </p:spPr>
        <p:txBody>
          <a:bodyPr lIns="91425" tIns="91425" rIns="91425" bIns="91425" anchor="b" anchorCtr="0">
            <a:noAutofit/>
          </a:bodyPr>
          <a:lstStyle/>
          <a:p>
            <a:pPr lvl="0">
              <a:buClr>
                <a:schemeClr val="dk1"/>
              </a:buClr>
              <a:buSzPct val="30555"/>
            </a:pPr>
            <a:r>
              <a:rPr lang="en-US" b="1" kern="0" dirty="0" smtClean="0">
                <a:solidFill>
                  <a:srgbClr val="00B050"/>
                </a:solidFill>
                <a:cs typeface="Arial"/>
                <a:sym typeface="Arial"/>
                <a:rtl val="0"/>
              </a:rPr>
              <a:t>Remind Patient</a:t>
            </a:r>
            <a:endParaRPr lang="en" dirty="0"/>
          </a:p>
        </p:txBody>
      </p:sp>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fld id="{00000000-1234-1234-1234-123412341234}" type="slidenum">
              <a:rPr lang="en">
                <a:solidFill>
                  <a:prstClr val="black">
                    <a:tint val="75000"/>
                  </a:prstClr>
                </a:solidFill>
              </a:rPr>
              <a:pPr/>
              <a:t>58</a:t>
            </a:fld>
            <a:endParaRPr lang="en">
              <a:solidFill>
                <a:prstClr val="black">
                  <a:tint val="75000"/>
                </a:prstClr>
              </a:solidFill>
            </a:endParaRPr>
          </a:p>
        </p:txBody>
      </p:sp>
      <p:pic>
        <p:nvPicPr>
          <p:cNvPr id="5122" name="Picture 2" descr="https://documents.lucidchart.com/documents/b3e66c5f-ae1e-47ea-858e-34b5761fe794/pages/0_0?a=673&amp;x=92&amp;y=158&amp;w=1056&amp;h=830&amp;store=1&amp;accept=image%2F*&amp;auth=LCA%20d4afd47efacc8ce2c1c1467f10beb288223e4729-ts%3D144987889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0845" y="1219200"/>
            <a:ext cx="7543800" cy="5934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1942566"/>
      </p:ext>
    </p:extLst>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38"/>
          <p:cNvSpPr>
            <a:spLocks noGrp="1"/>
          </p:cNvSpPr>
          <p:nvPr>
            <p:ph type="title"/>
          </p:nvPr>
        </p:nvSpPr>
        <p:spPr/>
        <p:txBody>
          <a:bodyPr/>
          <a:lstStyle/>
          <a:p>
            <a:endParaRPr lang="en-US"/>
          </a:p>
        </p:txBody>
      </p:sp>
      <p:pic>
        <p:nvPicPr>
          <p:cNvPr id="40" name="Picture 3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3" name="Shape 1969"/>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
              <a:t>6</a:t>
            </a:fld>
            <a:endParaRPr lang="en"/>
          </a:p>
        </p:txBody>
      </p:sp>
      <p:sp>
        <p:nvSpPr>
          <p:cNvPr id="12" name="Slide Number Placeholder 1"/>
          <p:cNvSpPr txBox="1">
            <a:spLocks/>
          </p:cNvSpPr>
          <p:nvPr/>
        </p:nvSpPr>
        <p:spPr>
          <a:xfrm>
            <a:off x="5898508" y="5498434"/>
            <a:ext cx="2057400" cy="365125"/>
          </a:xfrm>
          <a:prstGeom prst="rect">
            <a:avLst/>
          </a:prstGeom>
        </p:spPr>
        <p:txBody>
          <a:bodyPr vert="horz" lIns="91425" tIns="91425" rIns="91425" bIns="91425" rtlCol="0" anchor="ctr" anchorCtr="0">
            <a:noAutofit/>
          </a:bodyPr>
          <a:lstStyle>
            <a:defPPr marR="0" algn="l" rtl="0">
              <a:lnSpc>
                <a:spcPct val="100000"/>
              </a:lnSpc>
              <a:spcBef>
                <a:spcPts val="0"/>
              </a:spcBef>
              <a:spcAft>
                <a:spcPts val="0"/>
              </a:spcAft>
            </a:defPPr>
            <a:lvl1pPr marR="0" algn="r" rtl="0">
              <a:lnSpc>
                <a:spcPct val="100000"/>
              </a:lnSpc>
              <a:spcBef>
                <a:spcPts val="0"/>
              </a:spcBef>
              <a:spcAft>
                <a:spcPts val="0"/>
              </a:spcAft>
              <a:buNone/>
              <a:defRPr sz="1200" b="0" i="0" u="none" strike="noStrike" cap="none" baseline="0">
                <a:solidFill>
                  <a:schemeClr val="tx1">
                    <a:tint val="75000"/>
                  </a:schemeClr>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fld id="{00000000-1234-1234-1234-123412341234}" type="slidenum">
              <a:rPr lang="en" smtClean="0">
                <a:solidFill>
                  <a:srgbClr val="FFFFFF"/>
                </a:solidFill>
              </a:rPr>
              <a:pPr/>
              <a:t>6</a:t>
            </a:fld>
            <a:endParaRPr lang="en">
              <a:solidFill>
                <a:srgbClr val="FFFFFF"/>
              </a:solidFill>
            </a:endParaRPr>
          </a:p>
        </p:txBody>
      </p:sp>
      <p:sp>
        <p:nvSpPr>
          <p:cNvPr id="13" name="Rectangle 12"/>
          <p:cNvSpPr/>
          <p:nvPr/>
        </p:nvSpPr>
        <p:spPr>
          <a:xfrm>
            <a:off x="530080" y="1905000"/>
            <a:ext cx="3127520" cy="590498"/>
          </a:xfrm>
          <a:prstGeom prst="rect">
            <a:avLst/>
          </a:prstGeom>
          <a:solidFill>
            <a:schemeClr val="accent3">
              <a:lumMod val="40000"/>
              <a:lumOff val="60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2000" dirty="0"/>
              <a:t>Check notification of patient</a:t>
            </a:r>
          </a:p>
        </p:txBody>
      </p:sp>
      <p:sp>
        <p:nvSpPr>
          <p:cNvPr id="14" name="Rectangle 13"/>
          <p:cNvSpPr/>
          <p:nvPr/>
        </p:nvSpPr>
        <p:spPr>
          <a:xfrm>
            <a:off x="530080" y="2655218"/>
            <a:ext cx="3127520" cy="564471"/>
          </a:xfrm>
          <a:prstGeom prst="rect">
            <a:avLst/>
          </a:prstGeom>
          <a:solidFill>
            <a:schemeClr val="accent3">
              <a:lumMod val="40000"/>
              <a:lumOff val="60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2000" dirty="0"/>
              <a:t>Get data from wristband</a:t>
            </a:r>
          </a:p>
        </p:txBody>
      </p:sp>
      <p:sp>
        <p:nvSpPr>
          <p:cNvPr id="15" name="TextBox 14"/>
          <p:cNvSpPr txBox="1"/>
          <p:nvPr/>
        </p:nvSpPr>
        <p:spPr>
          <a:xfrm>
            <a:off x="3400501" y="1845994"/>
            <a:ext cx="4555408" cy="300082"/>
          </a:xfrm>
          <a:prstGeom prst="rect">
            <a:avLst/>
          </a:prstGeom>
          <a:noFill/>
        </p:spPr>
        <p:txBody>
          <a:bodyPr wrap="square" rtlCol="0">
            <a:spAutoFit/>
          </a:bodyPr>
          <a:lstStyle/>
          <a:p>
            <a:r>
              <a:rPr lang="en-US" sz="1350" dirty="0"/>
              <a:t> </a:t>
            </a:r>
          </a:p>
        </p:txBody>
      </p:sp>
      <p:sp>
        <p:nvSpPr>
          <p:cNvPr id="16" name="Shape 1646"/>
          <p:cNvSpPr txBox="1"/>
          <p:nvPr/>
        </p:nvSpPr>
        <p:spPr>
          <a:xfrm>
            <a:off x="3657600" y="1990103"/>
            <a:ext cx="4666023" cy="947351"/>
          </a:xfrm>
          <a:prstGeom prst="rect">
            <a:avLst/>
          </a:prstGeom>
          <a:noFill/>
          <a:ln>
            <a:noFill/>
          </a:ln>
        </p:spPr>
        <p:txBody>
          <a:bodyPr lIns="68569" tIns="68569" rIns="68569" bIns="68569" anchor="t" anchorCtr="0">
            <a:noAutofit/>
          </a:bodyPr>
          <a:lstStyle/>
          <a:p>
            <a:pPr marL="342900" indent="-252413">
              <a:buSzPct val="100000"/>
              <a:buChar char="-"/>
            </a:pPr>
            <a:r>
              <a:rPr lang="en" sz="1800" b="1" dirty="0"/>
              <a:t>Get all patient’s notifications from server</a:t>
            </a:r>
          </a:p>
        </p:txBody>
      </p:sp>
      <p:sp>
        <p:nvSpPr>
          <p:cNvPr id="17" name="Rectangle 16"/>
          <p:cNvSpPr/>
          <p:nvPr/>
        </p:nvSpPr>
        <p:spPr>
          <a:xfrm>
            <a:off x="3615437" y="2719411"/>
            <a:ext cx="5147563" cy="369332"/>
          </a:xfrm>
          <a:prstGeom prst="rect">
            <a:avLst/>
          </a:prstGeom>
        </p:spPr>
        <p:txBody>
          <a:bodyPr wrap="none">
            <a:spAutoFit/>
          </a:bodyPr>
          <a:lstStyle/>
          <a:p>
            <a:pPr marL="342900" indent="-252413">
              <a:buSzPct val="100000"/>
              <a:buFontTx/>
              <a:buChar char="-"/>
            </a:pPr>
            <a:r>
              <a:rPr lang="en" sz="1800" b="1" dirty="0">
                <a:solidFill>
                  <a:prstClr val="black"/>
                </a:solidFill>
              </a:rPr>
              <a:t>Get patient’s practice data from wristband</a:t>
            </a:r>
          </a:p>
        </p:txBody>
      </p:sp>
      <p:sp>
        <p:nvSpPr>
          <p:cNvPr id="18" name="Rectangle 17"/>
          <p:cNvSpPr/>
          <p:nvPr/>
        </p:nvSpPr>
        <p:spPr>
          <a:xfrm>
            <a:off x="530080" y="3401357"/>
            <a:ext cx="3127520" cy="564471"/>
          </a:xfrm>
          <a:prstGeom prst="rect">
            <a:avLst/>
          </a:prstGeom>
          <a:solidFill>
            <a:schemeClr val="accent3">
              <a:lumMod val="40000"/>
              <a:lumOff val="60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2000" dirty="0" smtClean="0"/>
              <a:t>Remind patient</a:t>
            </a:r>
            <a:endParaRPr lang="en-US" sz="2000" dirty="0"/>
          </a:p>
        </p:txBody>
      </p:sp>
      <p:sp>
        <p:nvSpPr>
          <p:cNvPr id="19" name="Rectangle 18"/>
          <p:cNvSpPr/>
          <p:nvPr/>
        </p:nvSpPr>
        <p:spPr>
          <a:xfrm>
            <a:off x="3618414" y="3465550"/>
            <a:ext cx="4839786" cy="369332"/>
          </a:xfrm>
          <a:prstGeom prst="rect">
            <a:avLst/>
          </a:prstGeom>
        </p:spPr>
        <p:txBody>
          <a:bodyPr wrap="none">
            <a:spAutoFit/>
          </a:bodyPr>
          <a:lstStyle/>
          <a:p>
            <a:pPr marL="342900" indent="-252413">
              <a:buSzPct val="100000"/>
              <a:buFontTx/>
              <a:buChar char="-"/>
            </a:pPr>
            <a:r>
              <a:rPr lang="en" sz="1800" b="1" dirty="0" smtClean="0">
                <a:solidFill>
                  <a:prstClr val="black"/>
                </a:solidFill>
              </a:rPr>
              <a:t>Remind treatment’s activities to patient</a:t>
            </a:r>
            <a:endParaRPr lang="en" sz="1800" b="1" dirty="0">
              <a:solidFill>
                <a:prstClr val="black"/>
              </a:solidFill>
            </a:endParaRPr>
          </a:p>
        </p:txBody>
      </p:sp>
      <p:sp>
        <p:nvSpPr>
          <p:cNvPr id="20" name="Rectangle 19"/>
          <p:cNvSpPr/>
          <p:nvPr/>
        </p:nvSpPr>
        <p:spPr>
          <a:xfrm>
            <a:off x="530079" y="4735904"/>
            <a:ext cx="3127521" cy="627824"/>
          </a:xfrm>
          <a:prstGeom prst="rect">
            <a:avLst/>
          </a:prstGeom>
          <a:solidFill>
            <a:schemeClr val="accent3">
              <a:lumMod val="40000"/>
              <a:lumOff val="60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2000" dirty="0"/>
              <a:t>Synchronize Practice Data</a:t>
            </a:r>
          </a:p>
        </p:txBody>
      </p:sp>
      <p:sp>
        <p:nvSpPr>
          <p:cNvPr id="21" name="Rectangle 20"/>
          <p:cNvSpPr/>
          <p:nvPr/>
        </p:nvSpPr>
        <p:spPr>
          <a:xfrm>
            <a:off x="3667477" y="4876800"/>
            <a:ext cx="4698722" cy="369332"/>
          </a:xfrm>
          <a:prstGeom prst="rect">
            <a:avLst/>
          </a:prstGeom>
        </p:spPr>
        <p:txBody>
          <a:bodyPr wrap="none">
            <a:spAutoFit/>
          </a:bodyPr>
          <a:lstStyle/>
          <a:p>
            <a:pPr marL="342900" indent="-252413">
              <a:buSzPct val="100000"/>
              <a:buFontTx/>
              <a:buChar char="-"/>
            </a:pPr>
            <a:r>
              <a:rPr lang="en" sz="1800" b="1" smtClean="0">
                <a:solidFill>
                  <a:prstClr val="black"/>
                </a:solidFill>
              </a:rPr>
              <a:t>Send patient’s practice data to server </a:t>
            </a:r>
            <a:endParaRPr lang="en" sz="1800" b="1" dirty="0">
              <a:solidFill>
                <a:prstClr val="black"/>
              </a:solidFill>
            </a:endParaRPr>
          </a:p>
        </p:txBody>
      </p:sp>
      <p:sp>
        <p:nvSpPr>
          <p:cNvPr id="22" name="Shape 300"/>
          <p:cNvSpPr txBox="1"/>
          <p:nvPr/>
        </p:nvSpPr>
        <p:spPr>
          <a:xfrm>
            <a:off x="1224852" y="1143000"/>
            <a:ext cx="6361349" cy="800351"/>
          </a:xfrm>
          <a:prstGeom prst="rect">
            <a:avLst/>
          </a:prstGeom>
          <a:noFill/>
          <a:ln>
            <a:noFill/>
          </a:ln>
        </p:spPr>
        <p:txBody>
          <a:bodyPr lIns="68569" tIns="68569" rIns="68569" bIns="68569" anchor="ctr" anchorCtr="0">
            <a:noAutofit/>
          </a:bodyPr>
          <a:lstStyle/>
          <a:p>
            <a:pPr algn="ctr">
              <a:buClr>
                <a:srgbClr val="000000"/>
              </a:buClr>
              <a:buSzPct val="25000"/>
              <a:buFont typeface="Arial"/>
              <a:buNone/>
            </a:pPr>
            <a:r>
              <a:rPr lang="en" sz="2400" b="1" kern="0" dirty="0">
                <a:solidFill>
                  <a:srgbClr val="FF0000"/>
                </a:solidFill>
                <a:cs typeface="Arial"/>
                <a:sym typeface="Arial"/>
                <a:rtl val="0"/>
              </a:rPr>
              <a:t>Scheduler runs every minute</a:t>
            </a:r>
          </a:p>
        </p:txBody>
      </p:sp>
      <p:sp>
        <p:nvSpPr>
          <p:cNvPr id="23" name="Shape 300"/>
          <p:cNvSpPr txBox="1"/>
          <p:nvPr/>
        </p:nvSpPr>
        <p:spPr>
          <a:xfrm>
            <a:off x="1224852" y="4038600"/>
            <a:ext cx="6361349" cy="800351"/>
          </a:xfrm>
          <a:prstGeom prst="rect">
            <a:avLst/>
          </a:prstGeom>
          <a:noFill/>
          <a:ln>
            <a:noFill/>
          </a:ln>
        </p:spPr>
        <p:txBody>
          <a:bodyPr lIns="68569" tIns="68569" rIns="68569" bIns="68569" anchor="ctr" anchorCtr="0">
            <a:noAutofit/>
          </a:bodyPr>
          <a:lstStyle/>
          <a:p>
            <a:pPr algn="ctr">
              <a:buClr>
                <a:srgbClr val="000000"/>
              </a:buClr>
              <a:buSzPct val="25000"/>
              <a:buFont typeface="Arial"/>
              <a:buNone/>
            </a:pPr>
            <a:r>
              <a:rPr lang="en" sz="2400" b="1" kern="0" dirty="0">
                <a:solidFill>
                  <a:srgbClr val="FF0000"/>
                </a:solidFill>
                <a:cs typeface="Arial"/>
                <a:sym typeface="Arial"/>
                <a:rtl val="0"/>
              </a:rPr>
              <a:t>Scheduler runs at 10:00 PM every day</a:t>
            </a:r>
          </a:p>
        </p:txBody>
      </p:sp>
      <p:sp>
        <p:nvSpPr>
          <p:cNvPr id="24" name="Shape 1967"/>
          <p:cNvSpPr txBox="1">
            <a:spLocks/>
          </p:cNvSpPr>
          <p:nvPr/>
        </p:nvSpPr>
        <p:spPr>
          <a:xfrm>
            <a:off x="0" y="1"/>
            <a:ext cx="9105490" cy="12192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chemeClr val="dk1"/>
              </a:buClr>
              <a:buSzPct val="30555"/>
            </a:pPr>
            <a:r>
              <a:rPr lang="en" b="1" kern="0" dirty="0">
                <a:solidFill>
                  <a:srgbClr val="00B050"/>
                </a:solidFill>
                <a:cs typeface="Arial"/>
              </a:rPr>
              <a:t>Scheduler</a:t>
            </a:r>
            <a:endParaRPr lang="en" dirty="0"/>
          </a:p>
        </p:txBody>
      </p:sp>
    </p:spTree>
    <p:extLst>
      <p:ext uri="{BB962C8B-B14F-4D97-AF65-F5344CB8AC3E}">
        <p14:creationId xmlns:p14="http://schemas.microsoft.com/office/powerpoint/2010/main" val="1612153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09" name="Shape 109"/>
          <p:cNvSpPr txBox="1"/>
          <p:nvPr/>
        </p:nvSpPr>
        <p:spPr>
          <a:xfrm>
            <a:off x="0" y="2070900"/>
            <a:ext cx="9144000" cy="2716199"/>
          </a:xfrm>
          <a:prstGeom prst="rect">
            <a:avLst/>
          </a:prstGeom>
          <a:noFill/>
          <a:ln>
            <a:noFill/>
          </a:ln>
        </p:spPr>
        <p:txBody>
          <a:bodyPr lIns="91425" tIns="91425" rIns="91425" bIns="91425" anchor="ctr" anchorCtr="0">
            <a:noAutofit/>
          </a:bodyPr>
          <a:lstStyle/>
          <a:p>
            <a:pPr lvl="0" algn="ctr" rtl="0">
              <a:spcBef>
                <a:spcPts val="0"/>
              </a:spcBef>
              <a:buClr>
                <a:schemeClr val="dk1"/>
              </a:buClr>
              <a:buSzPct val="25000"/>
              <a:buFont typeface="Arial"/>
              <a:buNone/>
            </a:pPr>
            <a:r>
              <a:rPr lang="en" sz="4800" b="1" dirty="0">
                <a:solidFill>
                  <a:srgbClr val="00B050"/>
                </a:solidFill>
              </a:rPr>
              <a:t>Check Notification Of Patient</a:t>
            </a:r>
          </a:p>
        </p:txBody>
      </p:sp>
      <p:sp>
        <p:nvSpPr>
          <p:cNvPr id="110" name="Shape 110"/>
          <p:cNvSpPr txBox="1">
            <a:spLocks noGrp="1"/>
          </p:cNvSpPr>
          <p:nvPr>
            <p:ph type="sldNum" sz="quarter"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7</a:t>
            </a:fld>
            <a:endParaRPr lang="en"/>
          </a:p>
        </p:txBody>
      </p:sp>
    </p:spTree>
    <p:extLst>
      <p:ext uri="{BB962C8B-B14F-4D97-AF65-F5344CB8AC3E}">
        <p14:creationId xmlns:p14="http://schemas.microsoft.com/office/powerpoint/2010/main" val="2909423454"/>
      </p:ext>
    </p:extLst>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7" name="Shape 1967"/>
          <p:cNvSpPr txBox="1">
            <a:spLocks noGrp="1"/>
          </p:cNvSpPr>
          <p:nvPr>
            <p:ph type="title"/>
          </p:nvPr>
        </p:nvSpPr>
        <p:spPr>
          <a:xfrm>
            <a:off x="1924666" y="1"/>
            <a:ext cx="7180824" cy="1219200"/>
          </a:xfrm>
          <a:prstGeom prst="rect">
            <a:avLst/>
          </a:prstGeom>
        </p:spPr>
        <p:txBody>
          <a:bodyPr lIns="91425" tIns="91425" rIns="91425" bIns="91425" anchor="b" anchorCtr="0">
            <a:noAutofit/>
          </a:bodyPr>
          <a:lstStyle/>
          <a:p>
            <a:pPr>
              <a:buClr>
                <a:srgbClr val="000000"/>
              </a:buClr>
              <a:buSzPct val="25000"/>
            </a:pPr>
            <a:r>
              <a:rPr lang="en-US" b="1" kern="0" dirty="0">
                <a:solidFill>
                  <a:srgbClr val="00B050"/>
                </a:solidFill>
                <a:cs typeface="Arial"/>
                <a:sym typeface="Arial"/>
                <a:rtl val="0"/>
              </a:rPr>
              <a:t>Check </a:t>
            </a:r>
            <a:r>
              <a:rPr lang="en-US" b="1" kern="0" dirty="0" smtClean="0">
                <a:solidFill>
                  <a:srgbClr val="00B050"/>
                </a:solidFill>
                <a:cs typeface="Arial"/>
                <a:sym typeface="Arial"/>
                <a:rtl val="0"/>
              </a:rPr>
              <a:t>Notification </a:t>
            </a:r>
            <a:r>
              <a:rPr lang="en-US" b="1" kern="0" dirty="0">
                <a:solidFill>
                  <a:srgbClr val="00B050"/>
                </a:solidFill>
                <a:cs typeface="Arial"/>
                <a:sym typeface="Arial"/>
                <a:rtl val="0"/>
              </a:rPr>
              <a:t>O</a:t>
            </a:r>
            <a:r>
              <a:rPr lang="en-US" b="1" kern="0" dirty="0" smtClean="0">
                <a:solidFill>
                  <a:srgbClr val="00B050"/>
                </a:solidFill>
                <a:cs typeface="Arial"/>
                <a:sym typeface="Arial"/>
                <a:rtl val="0"/>
              </a:rPr>
              <a:t>f </a:t>
            </a:r>
            <a:r>
              <a:rPr lang="en-US" b="1" kern="0" dirty="0">
                <a:solidFill>
                  <a:srgbClr val="00B050"/>
                </a:solidFill>
                <a:cs typeface="Arial"/>
                <a:sym typeface="Arial"/>
                <a:rtl val="0"/>
              </a:rPr>
              <a:t>P</a:t>
            </a:r>
            <a:r>
              <a:rPr lang="en-US" b="1" kern="0" dirty="0" smtClean="0">
                <a:solidFill>
                  <a:srgbClr val="00B050"/>
                </a:solidFill>
                <a:cs typeface="Arial"/>
                <a:sym typeface="Arial"/>
                <a:rtl val="0"/>
              </a:rPr>
              <a:t>atient</a:t>
            </a:r>
            <a:endParaRPr lang="en-US" b="1" kern="0" dirty="0">
              <a:solidFill>
                <a:srgbClr val="00B050"/>
              </a:solidFill>
              <a:cs typeface="Arial"/>
              <a:sym typeface="Arial"/>
              <a:rtl val="0"/>
            </a:endParaRPr>
          </a:p>
        </p:txBody>
      </p:sp>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8</a:t>
            </a:fld>
            <a:endParaRPr lang="en"/>
          </a:p>
        </p:txBody>
      </p:sp>
      <p:sp>
        <p:nvSpPr>
          <p:cNvPr id="12" name="Slide Number Placeholder 1"/>
          <p:cNvSpPr txBox="1">
            <a:spLocks/>
          </p:cNvSpPr>
          <p:nvPr/>
        </p:nvSpPr>
        <p:spPr>
          <a:xfrm>
            <a:off x="6457950" y="6356351"/>
            <a:ext cx="2057400" cy="365125"/>
          </a:xfrm>
          <a:prstGeom prst="rect">
            <a:avLst/>
          </a:prstGeom>
        </p:spPr>
        <p:txBody>
          <a:bodyPr vert="horz" lIns="91425" tIns="91425" rIns="91425" bIns="91425" rtlCol="0" anchor="ctr" anchorCtr="0">
            <a:noAutofit/>
          </a:bodyPr>
          <a:lstStyle>
            <a:defPPr marR="0" algn="l" rtl="0">
              <a:lnSpc>
                <a:spcPct val="100000"/>
              </a:lnSpc>
              <a:spcBef>
                <a:spcPts val="0"/>
              </a:spcBef>
              <a:spcAft>
                <a:spcPts val="0"/>
              </a:spcAft>
            </a:defPPr>
            <a:lvl1pPr marR="0" algn="r" rtl="0">
              <a:lnSpc>
                <a:spcPct val="100000"/>
              </a:lnSpc>
              <a:spcBef>
                <a:spcPts val="0"/>
              </a:spcBef>
              <a:spcAft>
                <a:spcPts val="0"/>
              </a:spcAft>
              <a:buNone/>
              <a:defRPr sz="1200" b="0" i="0" u="none" strike="noStrike" cap="none" baseline="0">
                <a:solidFill>
                  <a:schemeClr val="tx1">
                    <a:tint val="75000"/>
                  </a:schemeClr>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fld id="{00000000-1234-1234-1234-123412341234}" type="slidenum">
              <a:rPr lang="en" smtClean="0">
                <a:solidFill>
                  <a:srgbClr val="FFFFFF"/>
                </a:solidFill>
              </a:rPr>
              <a:pPr/>
              <a:t>8</a:t>
            </a:fld>
            <a:endParaRPr lang="en">
              <a:solidFill>
                <a:srgbClr val="FFFFFF"/>
              </a:solidFill>
            </a:endParaRPr>
          </a:p>
        </p:txBody>
      </p:sp>
      <p:sp>
        <p:nvSpPr>
          <p:cNvPr id="17" name="Shape 1682"/>
          <p:cNvSpPr/>
          <p:nvPr/>
        </p:nvSpPr>
        <p:spPr>
          <a:xfrm>
            <a:off x="3264146" y="2627276"/>
            <a:ext cx="1743300" cy="1274850"/>
          </a:xfrm>
          <a:prstGeom prst="roundRect">
            <a:avLst>
              <a:gd name="adj" fmla="val 16667"/>
            </a:avLst>
          </a:prstGeom>
          <a:solidFill>
            <a:schemeClr val="accent3">
              <a:lumMod val="60000"/>
              <a:lumOff val="4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68569" tIns="68569" rIns="68569" bIns="68569" anchor="ctr" anchorCtr="0">
            <a:noAutofit/>
          </a:bodyPr>
          <a:lstStyle/>
          <a:p>
            <a:pPr algn="ctr"/>
            <a:endParaRPr sz="1350" b="1" dirty="0">
              <a:latin typeface="Arial" panose="020B0604020202020204" pitchFamily="34" charset="0"/>
              <a:cs typeface="Arial" panose="020B0604020202020204" pitchFamily="34" charset="0"/>
            </a:endParaRPr>
          </a:p>
          <a:p>
            <a:pPr algn="ctr"/>
            <a:endParaRPr sz="1350" b="1" dirty="0">
              <a:latin typeface="Arial" panose="020B0604020202020204" pitchFamily="34" charset="0"/>
              <a:cs typeface="Arial" panose="020B0604020202020204" pitchFamily="34" charset="0"/>
            </a:endParaRPr>
          </a:p>
          <a:p>
            <a:pPr algn="ctr"/>
            <a:endParaRPr sz="1350" b="1" dirty="0">
              <a:latin typeface="Arial" panose="020B0604020202020204" pitchFamily="34" charset="0"/>
              <a:cs typeface="Arial" panose="020B0604020202020204" pitchFamily="34" charset="0"/>
            </a:endParaRPr>
          </a:p>
          <a:p>
            <a:pPr algn="ctr"/>
            <a:r>
              <a:rPr lang="en" sz="1350" b="1" dirty="0">
                <a:latin typeface="Arial" panose="020B0604020202020204" pitchFamily="34" charset="0"/>
                <a:cs typeface="Arial" panose="020B0604020202020204" pitchFamily="34" charset="0"/>
              </a:rPr>
              <a:t>Web Application</a:t>
            </a:r>
          </a:p>
          <a:p>
            <a:pPr algn="ctr"/>
            <a:r>
              <a:rPr lang="en" sz="1350" b="1" dirty="0">
                <a:latin typeface="Arial" panose="020B0604020202020204" pitchFamily="34" charset="0"/>
                <a:cs typeface="Arial" panose="020B0604020202020204" pitchFamily="34" charset="0"/>
              </a:rPr>
              <a:t>(Server side)</a:t>
            </a:r>
          </a:p>
        </p:txBody>
      </p:sp>
      <p:pic>
        <p:nvPicPr>
          <p:cNvPr id="18" name="Shape 1696"/>
          <p:cNvPicPr preferRelativeResize="0"/>
          <p:nvPr/>
        </p:nvPicPr>
        <p:blipFill>
          <a:blip r:embed="rId4">
            <a:alphaModFix/>
          </a:blip>
          <a:stretch>
            <a:fillRect/>
          </a:stretch>
        </p:blipFill>
        <p:spPr>
          <a:xfrm>
            <a:off x="3879315" y="2660459"/>
            <a:ext cx="599201" cy="716850"/>
          </a:xfrm>
          <a:prstGeom prst="rect">
            <a:avLst/>
          </a:prstGeom>
          <a:noFill/>
          <a:ln>
            <a:noFill/>
          </a:ln>
        </p:spPr>
      </p:pic>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46927" y="2619238"/>
            <a:ext cx="1282889" cy="1282889"/>
          </a:xfrm>
          <a:prstGeom prst="rect">
            <a:avLst/>
          </a:prstGeom>
        </p:spPr>
      </p:pic>
      <p:sp>
        <p:nvSpPr>
          <p:cNvPr id="22" name="TextBox 21"/>
          <p:cNvSpPr txBox="1"/>
          <p:nvPr/>
        </p:nvSpPr>
        <p:spPr>
          <a:xfrm>
            <a:off x="6484046" y="3899384"/>
            <a:ext cx="1082348" cy="369332"/>
          </a:xfrm>
          <a:prstGeom prst="rect">
            <a:avLst/>
          </a:prstGeom>
          <a:noFill/>
        </p:spPr>
        <p:txBody>
          <a:bodyPr wrap="none" rtlCol="0">
            <a:spAutoFit/>
          </a:bodyPr>
          <a:lstStyle/>
          <a:p>
            <a:r>
              <a:rPr lang="en-US" sz="1800" b="1" dirty="0" smtClean="0">
                <a:latin typeface="+mj-lt"/>
              </a:rPr>
              <a:t>Database</a:t>
            </a:r>
          </a:p>
        </p:txBody>
      </p:sp>
      <p:pic>
        <p:nvPicPr>
          <p:cNvPr id="29" name="Picture 2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9707" y="1967946"/>
            <a:ext cx="1657675" cy="3061254"/>
          </a:xfrm>
          <a:prstGeom prst="rect">
            <a:avLst/>
          </a:prstGeom>
        </p:spPr>
      </p:pic>
      <p:grpSp>
        <p:nvGrpSpPr>
          <p:cNvPr id="30" name="Shape 1634"/>
          <p:cNvGrpSpPr/>
          <p:nvPr/>
        </p:nvGrpSpPr>
        <p:grpSpPr>
          <a:xfrm>
            <a:off x="539736" y="2619238"/>
            <a:ext cx="1167391" cy="1188032"/>
            <a:chOff x="2711675" y="2364825"/>
            <a:chExt cx="2695799" cy="2900699"/>
          </a:xfrm>
        </p:grpSpPr>
        <p:sp>
          <p:nvSpPr>
            <p:cNvPr id="31"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32" name="Shape 1636"/>
            <p:cNvPicPr preferRelativeResize="0"/>
            <p:nvPr/>
          </p:nvPicPr>
          <p:blipFill>
            <a:blip r:embed="rId7">
              <a:alphaModFix/>
            </a:blip>
            <a:stretch>
              <a:fillRect/>
            </a:stretch>
          </p:blipFill>
          <p:spPr>
            <a:xfrm>
              <a:off x="3143250" y="2892975"/>
              <a:ext cx="1964775" cy="1964775"/>
            </a:xfrm>
            <a:prstGeom prst="rect">
              <a:avLst/>
            </a:prstGeom>
            <a:noFill/>
            <a:ln>
              <a:noFill/>
            </a:ln>
          </p:spPr>
        </p:pic>
      </p:grpSp>
      <p:sp>
        <p:nvSpPr>
          <p:cNvPr id="33" name="TextBox 32"/>
          <p:cNvSpPr txBox="1"/>
          <p:nvPr/>
        </p:nvSpPr>
        <p:spPr>
          <a:xfrm>
            <a:off x="559013" y="4008005"/>
            <a:ext cx="1128835" cy="369332"/>
          </a:xfrm>
          <a:prstGeom prst="rect">
            <a:avLst/>
          </a:prstGeom>
          <a:noFill/>
        </p:spPr>
        <p:txBody>
          <a:bodyPr wrap="none" rtlCol="0">
            <a:spAutoFit/>
          </a:bodyPr>
          <a:lstStyle/>
          <a:p>
            <a:r>
              <a:rPr lang="en-US" sz="1800" b="1" dirty="0" smtClean="0">
                <a:solidFill>
                  <a:schemeClr val="tx1"/>
                </a:solidFill>
                <a:latin typeface="+mj-lt"/>
              </a:rPr>
              <a:t>Scheduler</a:t>
            </a:r>
          </a:p>
        </p:txBody>
      </p:sp>
    </p:spTree>
    <p:extLst>
      <p:ext uri="{BB962C8B-B14F-4D97-AF65-F5344CB8AC3E}">
        <p14:creationId xmlns:p14="http://schemas.microsoft.com/office/powerpoint/2010/main" val="3368429464"/>
      </p:ext>
    </p:extLst>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9</a:t>
            </a:fld>
            <a:endParaRPr lang="en"/>
          </a:p>
        </p:txBody>
      </p:sp>
      <p:sp>
        <p:nvSpPr>
          <p:cNvPr id="12" name="Slide Number Placeholder 1"/>
          <p:cNvSpPr txBox="1">
            <a:spLocks/>
          </p:cNvSpPr>
          <p:nvPr/>
        </p:nvSpPr>
        <p:spPr>
          <a:xfrm>
            <a:off x="6457950" y="6356351"/>
            <a:ext cx="2057400" cy="365125"/>
          </a:xfrm>
          <a:prstGeom prst="rect">
            <a:avLst/>
          </a:prstGeom>
        </p:spPr>
        <p:txBody>
          <a:bodyPr vert="horz" lIns="91425" tIns="91425" rIns="91425" bIns="91425" rtlCol="0" anchor="ctr" anchorCtr="0">
            <a:noAutofit/>
          </a:bodyPr>
          <a:lstStyle>
            <a:defPPr marR="0" algn="l" rtl="0">
              <a:lnSpc>
                <a:spcPct val="100000"/>
              </a:lnSpc>
              <a:spcBef>
                <a:spcPts val="0"/>
              </a:spcBef>
              <a:spcAft>
                <a:spcPts val="0"/>
              </a:spcAft>
            </a:defPPr>
            <a:lvl1pPr marR="0" algn="r" rtl="0">
              <a:lnSpc>
                <a:spcPct val="100000"/>
              </a:lnSpc>
              <a:spcBef>
                <a:spcPts val="0"/>
              </a:spcBef>
              <a:spcAft>
                <a:spcPts val="0"/>
              </a:spcAft>
              <a:buNone/>
              <a:defRPr sz="1200" b="0" i="0" u="none" strike="noStrike" cap="none" baseline="0">
                <a:solidFill>
                  <a:schemeClr val="tx1">
                    <a:tint val="75000"/>
                  </a:schemeClr>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fld id="{00000000-1234-1234-1234-123412341234}" type="slidenum">
              <a:rPr lang="en" smtClean="0">
                <a:solidFill>
                  <a:srgbClr val="FFFFFF"/>
                </a:solidFill>
              </a:rPr>
              <a:pPr/>
              <a:t>9</a:t>
            </a:fld>
            <a:endParaRPr lang="en">
              <a:solidFill>
                <a:srgbClr val="FFFFFF"/>
              </a:solidFill>
            </a:endParaRPr>
          </a:p>
        </p:txBody>
      </p:sp>
      <p:grpSp>
        <p:nvGrpSpPr>
          <p:cNvPr id="14" name="Shape 1634"/>
          <p:cNvGrpSpPr/>
          <p:nvPr/>
        </p:nvGrpSpPr>
        <p:grpSpPr>
          <a:xfrm>
            <a:off x="618218" y="2628753"/>
            <a:ext cx="1306448" cy="1281412"/>
            <a:chOff x="2711675" y="2364825"/>
            <a:chExt cx="2695799" cy="2900699"/>
          </a:xfrm>
        </p:grpSpPr>
        <p:sp>
          <p:nvSpPr>
            <p:cNvPr id="15"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16"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17" name="Shape 1682"/>
          <p:cNvSpPr/>
          <p:nvPr/>
        </p:nvSpPr>
        <p:spPr>
          <a:xfrm>
            <a:off x="3264146" y="2627276"/>
            <a:ext cx="1743300" cy="1274850"/>
          </a:xfrm>
          <a:prstGeom prst="roundRect">
            <a:avLst>
              <a:gd name="adj" fmla="val 16667"/>
            </a:avLst>
          </a:prstGeom>
          <a:solidFill>
            <a:schemeClr val="accent3">
              <a:lumMod val="60000"/>
              <a:lumOff val="4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68569" tIns="68569" rIns="68569" bIns="68569" anchor="ctr" anchorCtr="0">
            <a:noAutofit/>
          </a:bodyPr>
          <a:lstStyle/>
          <a:p>
            <a:pPr algn="ctr"/>
            <a:endParaRPr sz="1350" b="1" dirty="0" smtClean="0">
              <a:latin typeface="Arial" panose="020B0604020202020204" pitchFamily="34" charset="0"/>
              <a:cs typeface="Arial" panose="020B0604020202020204" pitchFamily="34" charset="0"/>
            </a:endParaRPr>
          </a:p>
          <a:p>
            <a:pPr algn="ctr"/>
            <a:endParaRPr sz="1350" b="1" dirty="0" smtClean="0">
              <a:latin typeface="Arial" panose="020B0604020202020204" pitchFamily="34" charset="0"/>
              <a:cs typeface="Arial" panose="020B0604020202020204" pitchFamily="34" charset="0"/>
            </a:endParaRPr>
          </a:p>
          <a:p>
            <a:pPr algn="ctr"/>
            <a:endParaRPr sz="1350" b="1" dirty="0" smtClean="0">
              <a:latin typeface="Arial" panose="020B0604020202020204" pitchFamily="34" charset="0"/>
              <a:cs typeface="Arial" panose="020B0604020202020204" pitchFamily="34" charset="0"/>
            </a:endParaRPr>
          </a:p>
          <a:p>
            <a:pPr algn="ctr"/>
            <a:r>
              <a:rPr lang="en" sz="1350" b="1" dirty="0" smtClean="0">
                <a:latin typeface="Arial" panose="020B0604020202020204" pitchFamily="34" charset="0"/>
                <a:cs typeface="Arial" panose="020B0604020202020204" pitchFamily="34" charset="0"/>
              </a:rPr>
              <a:t>Web Application</a:t>
            </a:r>
          </a:p>
          <a:p>
            <a:pPr algn="ctr"/>
            <a:r>
              <a:rPr lang="en" sz="1350" b="1" dirty="0" smtClean="0">
                <a:latin typeface="Arial" panose="020B0604020202020204" pitchFamily="34" charset="0"/>
                <a:cs typeface="Arial" panose="020B0604020202020204" pitchFamily="34" charset="0"/>
              </a:rPr>
              <a:t>(Server side)</a:t>
            </a:r>
            <a:endParaRPr lang="en" sz="1350" b="1" dirty="0">
              <a:latin typeface="Arial" panose="020B0604020202020204" pitchFamily="34" charset="0"/>
              <a:cs typeface="Arial" panose="020B0604020202020204" pitchFamily="34" charset="0"/>
            </a:endParaRPr>
          </a:p>
        </p:txBody>
      </p:sp>
      <p:pic>
        <p:nvPicPr>
          <p:cNvPr id="18" name="Shape 1696"/>
          <p:cNvPicPr preferRelativeResize="0"/>
          <p:nvPr/>
        </p:nvPicPr>
        <p:blipFill>
          <a:blip r:embed="rId5">
            <a:alphaModFix/>
          </a:blip>
          <a:stretch>
            <a:fillRect/>
          </a:stretch>
        </p:blipFill>
        <p:spPr>
          <a:xfrm>
            <a:off x="3879315" y="2660459"/>
            <a:ext cx="599201" cy="716850"/>
          </a:xfrm>
          <a:prstGeom prst="rect">
            <a:avLst/>
          </a:prstGeom>
          <a:noFill/>
          <a:ln>
            <a:noFill/>
          </a:ln>
        </p:spPr>
      </p:pic>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46927" y="2619238"/>
            <a:ext cx="1282889" cy="1282889"/>
          </a:xfrm>
          <a:prstGeom prst="rect">
            <a:avLst/>
          </a:prstGeom>
        </p:spPr>
      </p:pic>
      <p:sp>
        <p:nvSpPr>
          <p:cNvPr id="22" name="Shape 1967"/>
          <p:cNvSpPr txBox="1">
            <a:spLocks noGrp="1"/>
          </p:cNvSpPr>
          <p:nvPr>
            <p:ph type="title"/>
          </p:nvPr>
        </p:nvSpPr>
        <p:spPr>
          <a:xfrm>
            <a:off x="1924666" y="1"/>
            <a:ext cx="7180824" cy="1219200"/>
          </a:xfrm>
          <a:prstGeom prst="rect">
            <a:avLst/>
          </a:prstGeom>
        </p:spPr>
        <p:txBody>
          <a:bodyPr lIns="91425" tIns="91425" rIns="91425" bIns="91425" anchor="b" anchorCtr="0">
            <a:noAutofit/>
          </a:bodyPr>
          <a:lstStyle/>
          <a:p>
            <a:pPr>
              <a:buClr>
                <a:srgbClr val="000000"/>
              </a:buClr>
              <a:buSzPct val="25000"/>
            </a:pPr>
            <a:r>
              <a:rPr lang="en-US" b="1" kern="0" dirty="0">
                <a:solidFill>
                  <a:srgbClr val="00B050"/>
                </a:solidFill>
                <a:cs typeface="Arial"/>
                <a:sym typeface="Arial"/>
                <a:rtl val="0"/>
              </a:rPr>
              <a:t>Check </a:t>
            </a:r>
            <a:r>
              <a:rPr lang="en-US" b="1" kern="0" dirty="0" smtClean="0">
                <a:solidFill>
                  <a:srgbClr val="00B050"/>
                </a:solidFill>
                <a:cs typeface="Arial"/>
                <a:sym typeface="Arial"/>
                <a:rtl val="0"/>
              </a:rPr>
              <a:t>Notification </a:t>
            </a:r>
            <a:r>
              <a:rPr lang="en-US" b="1" kern="0" dirty="0">
                <a:solidFill>
                  <a:srgbClr val="00B050"/>
                </a:solidFill>
                <a:cs typeface="Arial"/>
                <a:sym typeface="Arial"/>
                <a:rtl val="0"/>
              </a:rPr>
              <a:t>O</a:t>
            </a:r>
            <a:r>
              <a:rPr lang="en-US" b="1" kern="0" dirty="0" smtClean="0">
                <a:solidFill>
                  <a:srgbClr val="00B050"/>
                </a:solidFill>
                <a:cs typeface="Arial"/>
                <a:sym typeface="Arial"/>
                <a:rtl val="0"/>
              </a:rPr>
              <a:t>f </a:t>
            </a:r>
            <a:r>
              <a:rPr lang="en-US" b="1" kern="0" dirty="0">
                <a:solidFill>
                  <a:srgbClr val="00B050"/>
                </a:solidFill>
                <a:cs typeface="Arial"/>
                <a:sym typeface="Arial"/>
                <a:rtl val="0"/>
              </a:rPr>
              <a:t>P</a:t>
            </a:r>
            <a:r>
              <a:rPr lang="en-US" b="1" kern="0" dirty="0" smtClean="0">
                <a:solidFill>
                  <a:srgbClr val="00B050"/>
                </a:solidFill>
                <a:cs typeface="Arial"/>
                <a:sym typeface="Arial"/>
                <a:rtl val="0"/>
              </a:rPr>
              <a:t>atient</a:t>
            </a:r>
            <a:endParaRPr lang="en-US" b="1" kern="0" dirty="0">
              <a:solidFill>
                <a:srgbClr val="00B050"/>
              </a:solidFill>
              <a:cs typeface="Arial"/>
              <a:sym typeface="Arial"/>
              <a:rtl val="0"/>
            </a:endParaRPr>
          </a:p>
        </p:txBody>
      </p:sp>
      <p:sp>
        <p:nvSpPr>
          <p:cNvPr id="24" name="TextBox 23"/>
          <p:cNvSpPr txBox="1"/>
          <p:nvPr/>
        </p:nvSpPr>
        <p:spPr>
          <a:xfrm>
            <a:off x="721149" y="3954970"/>
            <a:ext cx="1128835" cy="369332"/>
          </a:xfrm>
          <a:prstGeom prst="rect">
            <a:avLst/>
          </a:prstGeom>
          <a:noFill/>
        </p:spPr>
        <p:txBody>
          <a:bodyPr wrap="none" rtlCol="0">
            <a:spAutoFit/>
          </a:bodyPr>
          <a:lstStyle/>
          <a:p>
            <a:r>
              <a:rPr lang="en-US" sz="1800" b="1" dirty="0" smtClean="0">
                <a:latin typeface="+mj-lt"/>
              </a:rPr>
              <a:t>Scheduler</a:t>
            </a:r>
          </a:p>
        </p:txBody>
      </p:sp>
      <p:sp>
        <p:nvSpPr>
          <p:cNvPr id="25" name="TextBox 24"/>
          <p:cNvSpPr txBox="1"/>
          <p:nvPr/>
        </p:nvSpPr>
        <p:spPr>
          <a:xfrm>
            <a:off x="6484046" y="3899384"/>
            <a:ext cx="1082348" cy="369332"/>
          </a:xfrm>
          <a:prstGeom prst="rect">
            <a:avLst/>
          </a:prstGeom>
          <a:noFill/>
        </p:spPr>
        <p:txBody>
          <a:bodyPr wrap="none" rtlCol="0">
            <a:spAutoFit/>
          </a:bodyPr>
          <a:lstStyle/>
          <a:p>
            <a:r>
              <a:rPr lang="en-US" sz="1800" b="1" dirty="0" smtClean="0">
                <a:latin typeface="+mj-lt"/>
              </a:rPr>
              <a:t>Database</a:t>
            </a:r>
          </a:p>
        </p:txBody>
      </p:sp>
      <p:cxnSp>
        <p:nvCxnSpPr>
          <p:cNvPr id="29" name="Straight Arrow Connector 28"/>
          <p:cNvCxnSpPr>
            <a:cxnSpLocks/>
          </p:cNvCxnSpPr>
          <p:nvPr/>
        </p:nvCxnSpPr>
        <p:spPr>
          <a:xfrm flipV="1">
            <a:off x="1935727" y="3098779"/>
            <a:ext cx="1339481" cy="4758"/>
          </a:xfrm>
          <a:prstGeom prst="straightConnector1">
            <a:avLst/>
          </a:prstGeom>
          <a:ln w="889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988696" y="2280220"/>
            <a:ext cx="1227802" cy="738664"/>
          </a:xfrm>
          <a:prstGeom prst="rect">
            <a:avLst/>
          </a:prstGeom>
          <a:noFill/>
        </p:spPr>
        <p:txBody>
          <a:bodyPr wrap="square" rtlCol="0">
            <a:spAutoFit/>
          </a:bodyPr>
          <a:lstStyle/>
          <a:p>
            <a:r>
              <a:rPr lang="en-US" sz="1400" dirty="0" smtClean="0"/>
              <a:t>Send get notification request</a:t>
            </a:r>
            <a:endParaRPr lang="en-US" sz="1400" dirty="0"/>
          </a:p>
        </p:txBody>
      </p:sp>
      <p:pic>
        <p:nvPicPr>
          <p:cNvPr id="32" name="Picture 3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9707" y="1967946"/>
            <a:ext cx="1657675" cy="3061254"/>
          </a:xfrm>
          <a:prstGeom prst="rect">
            <a:avLst/>
          </a:prstGeom>
        </p:spPr>
      </p:pic>
      <p:grpSp>
        <p:nvGrpSpPr>
          <p:cNvPr id="33" name="Shape 1634"/>
          <p:cNvGrpSpPr/>
          <p:nvPr/>
        </p:nvGrpSpPr>
        <p:grpSpPr>
          <a:xfrm>
            <a:off x="539736" y="2619238"/>
            <a:ext cx="1167391" cy="1188032"/>
            <a:chOff x="2711675" y="2364825"/>
            <a:chExt cx="2695799" cy="2900699"/>
          </a:xfrm>
        </p:grpSpPr>
        <p:sp>
          <p:nvSpPr>
            <p:cNvPr id="34"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35"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36" name="TextBox 35"/>
          <p:cNvSpPr txBox="1"/>
          <p:nvPr/>
        </p:nvSpPr>
        <p:spPr>
          <a:xfrm>
            <a:off x="559013" y="4008005"/>
            <a:ext cx="1128835" cy="369332"/>
          </a:xfrm>
          <a:prstGeom prst="rect">
            <a:avLst/>
          </a:prstGeom>
          <a:noFill/>
        </p:spPr>
        <p:txBody>
          <a:bodyPr wrap="none" rtlCol="0">
            <a:spAutoFit/>
          </a:bodyPr>
          <a:lstStyle/>
          <a:p>
            <a:r>
              <a:rPr lang="en-US" sz="1800" b="1" dirty="0" smtClean="0">
                <a:solidFill>
                  <a:schemeClr val="tx1"/>
                </a:solidFill>
                <a:latin typeface="+mj-lt"/>
              </a:rPr>
              <a:t>Scheduler</a:t>
            </a:r>
          </a:p>
        </p:txBody>
      </p:sp>
    </p:spTree>
    <p:extLst>
      <p:ext uri="{BB962C8B-B14F-4D97-AF65-F5344CB8AC3E}">
        <p14:creationId xmlns:p14="http://schemas.microsoft.com/office/powerpoint/2010/main" val="3876736090"/>
      </p:ext>
    </p:extLst>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11086</TotalTime>
  <Words>3606</Words>
  <Application>Microsoft Office PowerPoint</Application>
  <PresentationFormat>On-screen Show (4:3)</PresentationFormat>
  <Paragraphs>652</Paragraphs>
  <Slides>58</Slides>
  <Notes>58</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58</vt:i4>
      </vt:variant>
    </vt:vector>
  </HeadingPairs>
  <TitlesOfParts>
    <vt:vector size="64" baseType="lpstr">
      <vt:lpstr>Arial</vt:lpstr>
      <vt:lpstr>Calibri</vt:lpstr>
      <vt:lpstr>Calibri Light</vt:lpstr>
      <vt:lpstr>Times New Roman</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Check Notification Of Patient</vt:lpstr>
      <vt:lpstr>Check Notification Of Patient</vt:lpstr>
      <vt:lpstr>Check Notification Of Patient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Handle New Treatment</vt:lpstr>
      <vt:lpstr>Handle New Treatment</vt:lpstr>
      <vt:lpstr>Handle New Treatment</vt:lpstr>
      <vt:lpstr>Handle New Treatment</vt:lpstr>
      <vt:lpstr>Handle New Treatment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Remind Patient</vt:lpstr>
      <vt:lpstr>Remind Patient</vt:lpstr>
      <vt:lpstr>Remind Patient</vt:lpstr>
      <vt:lpstr>Remind Patient</vt:lpstr>
      <vt:lpstr>Remind Patient</vt:lpstr>
      <vt:lpstr>Remind Patient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Support Tracking System</dc:title>
  <dc:creator>Man Huynh Khuong</dc:creator>
  <cp:lastModifiedBy>Man Huynh Khuong</cp:lastModifiedBy>
  <cp:revision>446</cp:revision>
  <dcterms:modified xsi:type="dcterms:W3CDTF">2015-12-12T00:16:54Z</dcterms:modified>
</cp:coreProperties>
</file>