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 id="2147483733" r:id="rId2"/>
  </p:sldMasterIdLst>
  <p:notesMasterIdLst>
    <p:notesMasterId r:id="rId56"/>
  </p:notesMasterIdLst>
  <p:sldIdLst>
    <p:sldId id="611" r:id="rId3"/>
    <p:sldId id="707" r:id="rId4"/>
    <p:sldId id="706" r:id="rId5"/>
    <p:sldId id="613" r:id="rId6"/>
    <p:sldId id="614" r:id="rId7"/>
    <p:sldId id="615" r:id="rId8"/>
    <p:sldId id="616" r:id="rId9"/>
    <p:sldId id="617" r:id="rId10"/>
    <p:sldId id="618" r:id="rId11"/>
    <p:sldId id="619" r:id="rId12"/>
    <p:sldId id="620" r:id="rId13"/>
    <p:sldId id="621" r:id="rId14"/>
    <p:sldId id="622" r:id="rId15"/>
    <p:sldId id="623" r:id="rId16"/>
    <p:sldId id="624" r:id="rId17"/>
    <p:sldId id="703" r:id="rId18"/>
    <p:sldId id="626" r:id="rId19"/>
    <p:sldId id="627" r:id="rId20"/>
    <p:sldId id="628" r:id="rId21"/>
    <p:sldId id="629" r:id="rId22"/>
    <p:sldId id="631" r:id="rId23"/>
    <p:sldId id="632" r:id="rId24"/>
    <p:sldId id="634" r:id="rId25"/>
    <p:sldId id="635" r:id="rId26"/>
    <p:sldId id="636" r:id="rId27"/>
    <p:sldId id="637" r:id="rId28"/>
    <p:sldId id="638" r:id="rId29"/>
    <p:sldId id="639" r:id="rId30"/>
    <p:sldId id="671" r:id="rId31"/>
    <p:sldId id="704" r:id="rId32"/>
    <p:sldId id="672" r:id="rId33"/>
    <p:sldId id="673" r:id="rId34"/>
    <p:sldId id="674" r:id="rId35"/>
    <p:sldId id="675" r:id="rId36"/>
    <p:sldId id="676" r:id="rId37"/>
    <p:sldId id="677" r:id="rId38"/>
    <p:sldId id="678" r:id="rId39"/>
    <p:sldId id="679" r:id="rId40"/>
    <p:sldId id="680" r:id="rId41"/>
    <p:sldId id="686" r:id="rId42"/>
    <p:sldId id="687" r:id="rId43"/>
    <p:sldId id="688" r:id="rId44"/>
    <p:sldId id="689" r:id="rId45"/>
    <p:sldId id="690" r:id="rId46"/>
    <p:sldId id="691" r:id="rId47"/>
    <p:sldId id="692" r:id="rId48"/>
    <p:sldId id="698" r:id="rId49"/>
    <p:sldId id="693" r:id="rId50"/>
    <p:sldId id="694" r:id="rId51"/>
    <p:sldId id="695" r:id="rId52"/>
    <p:sldId id="696" r:id="rId53"/>
    <p:sldId id="697" r:id="rId54"/>
    <p:sldId id="705" r:id="rId5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70247" autoAdjust="0"/>
  </p:normalViewPr>
  <p:slideViewPr>
    <p:cSldViewPr>
      <p:cViewPr varScale="1">
        <p:scale>
          <a:sx n="65" d="100"/>
          <a:sy n="65" d="100"/>
        </p:scale>
        <p:origin x="1746" y="60"/>
      </p:cViewPr>
      <p:guideLst>
        <p:guide orient="horz" pos="2160"/>
        <p:guide pos="2880"/>
      </p:guideLst>
    </p:cSldViewPr>
  </p:slideViewPr>
  <p:outlineViewPr>
    <p:cViewPr>
      <p:scale>
        <a:sx n="33" d="100"/>
        <a:sy n="33" d="100"/>
      </p:scale>
      <p:origin x="0" y="1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070593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US" dirty="0" err="1" smtClean="0"/>
              <a:t>Kính</a:t>
            </a:r>
            <a:r>
              <a:rPr lang="en-US" baseline="0" dirty="0" smtClean="0"/>
              <a:t> </a:t>
            </a:r>
            <a:r>
              <a:rPr lang="en-US" baseline="0" dirty="0" err="1" smtClean="0"/>
              <a:t>thưa</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di </a:t>
            </a:r>
            <a:r>
              <a:rPr lang="en-US" baseline="0" dirty="0" err="1" smtClean="0"/>
              <a:t>động</a:t>
            </a:r>
            <a:r>
              <a:rPr lang="en-US" baseline="0" dirty="0" smtClean="0"/>
              <a:t> </a:t>
            </a:r>
            <a:r>
              <a:rPr lang="en-US" baseline="0" dirty="0" err="1" smtClean="0"/>
              <a:t>nhằm</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bệnh</a:t>
            </a:r>
            <a:r>
              <a:rPr lang="en-US" baseline="0" dirty="0" smtClean="0"/>
              <a:t>.</a:t>
            </a:r>
          </a:p>
          <a:p>
            <a:pPr lvl="0" rtl="0">
              <a:lnSpc>
                <a:spcPct val="115000"/>
              </a:lnSpc>
              <a:spcBef>
                <a:spcPts val="0"/>
              </a:spcBef>
              <a:buClr>
                <a:schemeClr val="dk1"/>
              </a:buClr>
              <a:buSzPct val="100000"/>
              <a:buFont typeface="Arial"/>
              <a:buNone/>
            </a:pPr>
            <a:r>
              <a:rPr lang="en-US" dirty="0" err="1" smtClean="0"/>
              <a:t>Đầu</a:t>
            </a:r>
            <a:r>
              <a:rPr lang="en-US" baseline="0" dirty="0" smtClean="0"/>
              <a:t> </a:t>
            </a:r>
            <a:r>
              <a:rPr lang="en-US" baseline="0" dirty="0" err="1" smtClean="0"/>
              <a:t>tiên</a:t>
            </a:r>
            <a:r>
              <a:rPr lang="en-US" baseline="0" dirty="0" smtClean="0"/>
              <a:t>, </a:t>
            </a:r>
            <a:r>
              <a:rPr lang="en-US" dirty="0" err="1" smtClean="0"/>
              <a:t>tôi</a:t>
            </a:r>
            <a:r>
              <a:rPr lang="en-US" baseline="0" dirty="0" smtClean="0"/>
              <a:t> </a:t>
            </a:r>
            <a:r>
              <a:rPr lang="vi-VN" dirty="0" smtClean="0"/>
              <a:t>xin giới</a:t>
            </a:r>
            <a:r>
              <a:rPr lang="vi-VN" baseline="0" dirty="0" smtClean="0"/>
              <a:t> thiệu về tiến trình chạy ngầm của ứng 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vi-VN" baseline="0" dirty="0" smtClean="0"/>
              <a:t>, được gọi là scheduler.</a:t>
            </a:r>
            <a:endParaRPr lang="vi-VN" dirty="0" smtClean="0"/>
          </a:p>
          <a:p>
            <a:pPr marL="0" indent="0">
              <a:buFontTx/>
              <a:buNone/>
            </a:pPr>
            <a:r>
              <a:rPr lang="en-US" dirty="0" smtClean="0"/>
              <a:t>Scheduler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p:txBody>
      </p:sp>
    </p:spTree>
    <p:extLst>
      <p:ext uri="{BB962C8B-B14F-4D97-AF65-F5344CB8AC3E}">
        <p14:creationId xmlns:p14="http://schemas.microsoft.com/office/powerpoint/2010/main" val="76524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3855130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137847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3784024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3888478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1913057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1403646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Sau đó</a:t>
            </a:r>
            <a:r>
              <a:rPr lang="en" baseline="0" dirty="0" smtClean="0"/>
              <a:t> hệ thống sẽ gửi notify về ứng dụng điện thoại di động</a:t>
            </a:r>
            <a:endParaRPr lang="en" dirty="0"/>
          </a:p>
        </p:txBody>
      </p:sp>
    </p:spTree>
    <p:extLst>
      <p:ext uri="{BB962C8B-B14F-4D97-AF65-F5344CB8AC3E}">
        <p14:creationId xmlns:p14="http://schemas.microsoft.com/office/powerpoint/2010/main" val="356333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Sau đó</a:t>
            </a:r>
            <a:r>
              <a:rPr lang="en" baseline="0" dirty="0" smtClean="0"/>
              <a:t> hệ thống sẽ gửi notify về ứng dụng điện thoại di động</a:t>
            </a:r>
            <a:endParaRPr lang="en" dirty="0" smtClean="0"/>
          </a:p>
          <a:p>
            <a:pPr marL="228600" lvl="0" indent="0">
              <a:spcBef>
                <a:spcPts val="0"/>
              </a:spcBef>
              <a:buNone/>
            </a:pPr>
            <a:r>
              <a:rPr lang="en" dirty="0" smtClean="0"/>
              <a:t>Đồng</a:t>
            </a:r>
            <a:r>
              <a:rPr lang="en" baseline="0" dirty="0" smtClean="0"/>
              <a:t> thời, scheduler sẽ gửi lệnh cập nhật trạng thái của notify sang trạng thái “đã được đọc” lên hệ thống</a:t>
            </a:r>
            <a:endParaRPr lang="en" dirty="0"/>
          </a:p>
        </p:txBody>
      </p:sp>
    </p:spTree>
    <p:extLst>
      <p:ext uri="{BB962C8B-B14F-4D97-AF65-F5344CB8AC3E}">
        <p14:creationId xmlns:p14="http://schemas.microsoft.com/office/powerpoint/2010/main" val="3335761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a:p>
        </p:txBody>
      </p:sp>
    </p:spTree>
    <p:extLst>
      <p:ext uri="{BB962C8B-B14F-4D97-AF65-F5344CB8AC3E}">
        <p14:creationId xmlns:p14="http://schemas.microsoft.com/office/powerpoint/2010/main" val="158031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3216985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US" dirty="0" err="1" smtClean="0"/>
              <a:t>Kính</a:t>
            </a:r>
            <a:r>
              <a:rPr lang="en-US" baseline="0" dirty="0" smtClean="0"/>
              <a:t> </a:t>
            </a:r>
            <a:r>
              <a:rPr lang="en-US" baseline="0" dirty="0" err="1" smtClean="0"/>
              <a:t>thưa</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di </a:t>
            </a:r>
            <a:r>
              <a:rPr lang="en-US" baseline="0" dirty="0" err="1" smtClean="0"/>
              <a:t>động</a:t>
            </a:r>
            <a:r>
              <a:rPr lang="en-US" baseline="0" dirty="0" smtClean="0"/>
              <a:t> </a:t>
            </a:r>
            <a:r>
              <a:rPr lang="en-US" baseline="0" dirty="0" err="1" smtClean="0"/>
              <a:t>nhằm</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bệnh</a:t>
            </a:r>
            <a:r>
              <a:rPr lang="en-US" baseline="0" dirty="0" smtClean="0"/>
              <a:t>.</a:t>
            </a:r>
          </a:p>
          <a:p>
            <a:pPr lvl="0" rtl="0">
              <a:lnSpc>
                <a:spcPct val="115000"/>
              </a:lnSpc>
              <a:spcBef>
                <a:spcPts val="0"/>
              </a:spcBef>
              <a:buClr>
                <a:schemeClr val="dk1"/>
              </a:buClr>
              <a:buSzPct val="100000"/>
              <a:buFont typeface="Arial"/>
              <a:buNone/>
            </a:pPr>
            <a:r>
              <a:rPr lang="en-US" dirty="0" err="1" smtClean="0"/>
              <a:t>Đầu</a:t>
            </a:r>
            <a:r>
              <a:rPr lang="en-US" baseline="0" dirty="0" smtClean="0"/>
              <a:t> </a:t>
            </a:r>
            <a:r>
              <a:rPr lang="en-US" baseline="0" dirty="0" err="1" smtClean="0"/>
              <a:t>tiên</a:t>
            </a:r>
            <a:r>
              <a:rPr lang="en-US" baseline="0" dirty="0" smtClean="0"/>
              <a:t>, </a:t>
            </a:r>
            <a:r>
              <a:rPr lang="en-US" dirty="0" err="1" smtClean="0"/>
              <a:t>tôi</a:t>
            </a:r>
            <a:r>
              <a:rPr lang="en-US" baseline="0" dirty="0" smtClean="0"/>
              <a:t> </a:t>
            </a:r>
            <a:r>
              <a:rPr lang="vi-VN" dirty="0" smtClean="0"/>
              <a:t>xin giới</a:t>
            </a:r>
            <a:r>
              <a:rPr lang="vi-VN" baseline="0" dirty="0" smtClean="0"/>
              <a:t> thiệu về tiến trình chạy ngầm của ứng 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vi-VN" baseline="0" dirty="0" smtClean="0"/>
              <a:t>, được gọi là scheduler.</a:t>
            </a:r>
            <a:endParaRPr lang="vi-VN" dirty="0" smtClean="0"/>
          </a:p>
          <a:p>
            <a:pPr marL="0" indent="0">
              <a:buFontTx/>
              <a:buNone/>
            </a:pPr>
            <a:r>
              <a:rPr lang="en-US" dirty="0" smtClean="0"/>
              <a:t>Scheduler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p:txBody>
      </p:sp>
    </p:spTree>
    <p:extLst>
      <p:ext uri="{BB962C8B-B14F-4D97-AF65-F5344CB8AC3E}">
        <p14:creationId xmlns:p14="http://schemas.microsoft.com/office/powerpoint/2010/main" val="3201144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2072947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r>
              <a:rPr lang="en" dirty="0" smtClean="0"/>
              <a:t>---------------------------------------------------</a:t>
            </a:r>
          </a:p>
          <a:p>
            <a:pPr marL="228600" lvl="0" indent="0">
              <a:spcBef>
                <a:spcPts val="0"/>
              </a:spcBef>
              <a:buNone/>
            </a:pPr>
            <a:r>
              <a:rPr lang="en" dirty="0" smtClean="0"/>
              <a:t>Nếu</a:t>
            </a:r>
            <a:r>
              <a:rPr lang="en" baseline="0" dirty="0" smtClean="0"/>
              <a:t> là thông báo về đơn thuốc mới, scheduler sẽ thực hiện tiếp tác vụ xử lý đơn thuốc mới từ hệ thống.</a:t>
            </a:r>
            <a:endParaRPr lang="en" dirty="0"/>
          </a:p>
        </p:txBody>
      </p:sp>
    </p:spTree>
    <p:extLst>
      <p:ext uri="{BB962C8B-B14F-4D97-AF65-F5344CB8AC3E}">
        <p14:creationId xmlns:p14="http://schemas.microsoft.com/office/powerpoint/2010/main" val="4133147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r>
              <a:rPr lang="en" dirty="0" smtClean="0"/>
              <a:t>---------------------------------------------------</a:t>
            </a:r>
          </a:p>
          <a:p>
            <a:pPr marL="228600" lvl="0" indent="0">
              <a:spcBef>
                <a:spcPts val="0"/>
              </a:spcBef>
              <a:buNone/>
            </a:pPr>
            <a:r>
              <a:rPr lang="en" dirty="0" smtClean="0"/>
              <a:t>Nếu</a:t>
            </a:r>
            <a:r>
              <a:rPr lang="en" baseline="0" dirty="0" smtClean="0"/>
              <a:t> là thông báo về kết quả luyện tập của bệnh nhân, scheduler sẽ thực hiện tiếp tác vụ thông báo đến bệnh nhân.</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2409103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err="1" smtClean="0"/>
              <a:t>Để</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mới</a:t>
            </a:r>
            <a:r>
              <a:rPr lang="en-US" baseline="0" dirty="0" smtClean="0"/>
              <a:t> </a:t>
            </a:r>
            <a:r>
              <a:rPr lang="en-US" baseline="0" dirty="0" err="1" smtClean="0"/>
              <a:t>khi</a:t>
            </a:r>
            <a:r>
              <a:rPr lang="en-US" baseline="0" dirty="0" smtClean="0"/>
              <a:t> </a:t>
            </a:r>
            <a:r>
              <a:rPr lang="en-US" baseline="0" dirty="0" err="1" smtClean="0"/>
              <a:t>có</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a:t>
            </a:r>
            <a:endParaRPr dirty="0"/>
          </a:p>
        </p:txBody>
      </p:sp>
    </p:spTree>
    <p:extLst>
      <p:ext uri="{BB962C8B-B14F-4D97-AF65-F5344CB8AC3E}">
        <p14:creationId xmlns:p14="http://schemas.microsoft.com/office/powerpoint/2010/main" val="3938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469296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p:txBody>
      </p:sp>
    </p:spTree>
    <p:extLst>
      <p:ext uri="{BB962C8B-B14F-4D97-AF65-F5344CB8AC3E}">
        <p14:creationId xmlns:p14="http://schemas.microsoft.com/office/powerpoint/2010/main" val="3280502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a:t>
            </a:r>
            <a:endParaRPr lang="en" dirty="0" smtClean="0"/>
          </a:p>
          <a:p>
            <a:pPr marL="228600" lvl="0" indent="0">
              <a:spcBef>
                <a:spcPts val="0"/>
              </a:spcBef>
              <a:buNone/>
            </a:pP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3876494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p:txBody>
      </p:sp>
    </p:spTree>
    <p:extLst>
      <p:ext uri="{BB962C8B-B14F-4D97-AF65-F5344CB8AC3E}">
        <p14:creationId xmlns:p14="http://schemas.microsoft.com/office/powerpoint/2010/main" val="797727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162149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endParaRPr lang="en" dirty="0"/>
          </a:p>
        </p:txBody>
      </p:sp>
    </p:spTree>
    <p:extLst>
      <p:ext uri="{BB962C8B-B14F-4D97-AF65-F5344CB8AC3E}">
        <p14:creationId xmlns:p14="http://schemas.microsoft.com/office/powerpoint/2010/main" val="219545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Cứ</a:t>
            </a:r>
            <a:r>
              <a:rPr lang="en-US" baseline="0" dirty="0" smtClean="0"/>
              <a:t> </a:t>
            </a:r>
            <a:r>
              <a:rPr lang="en-US" baseline="0" dirty="0" err="1" smtClean="0"/>
              <a:t>mỗi</a:t>
            </a:r>
            <a:r>
              <a:rPr lang="en-US" baseline="0" dirty="0" smtClean="0"/>
              <a:t> </a:t>
            </a:r>
            <a:r>
              <a:rPr lang="en-US" baseline="0" dirty="0" err="1" smtClean="0"/>
              <a:t>phút</a:t>
            </a:r>
            <a:r>
              <a:rPr lang="en-US" baseline="0" dirty="0" smtClean="0"/>
              <a:t>, scheduler </a:t>
            </a:r>
            <a:r>
              <a:rPr lang="en-US" baseline="0" dirty="0" err="1" smtClean="0"/>
              <a:t>sẽ</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pPr lvl="0" rtl="0">
              <a:lnSpc>
                <a:spcPct val="115000"/>
              </a:lnSpc>
              <a:spcBef>
                <a:spcPts val="0"/>
              </a:spcBef>
              <a:buClr>
                <a:schemeClr val="dk1"/>
              </a:buClr>
              <a:buSzPct val="100000"/>
              <a:buFont typeface="Arial"/>
              <a:buNone/>
            </a:pPr>
            <a:r>
              <a:rPr lang="en-US" dirty="0" smtClean="0"/>
              <a:t>- </a:t>
            </a:r>
            <a:r>
              <a:rPr lang="en-US" dirty="0" err="1" smtClean="0"/>
              <a:t>Lấy</a:t>
            </a:r>
            <a:r>
              <a:rPr lang="en-US" dirty="0" smtClean="0"/>
              <a:t> </a:t>
            </a:r>
            <a:r>
              <a:rPr lang="en-US"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lvl="0" rtl="0">
              <a:lnSpc>
                <a:spcPct val="115000"/>
              </a:lnSpc>
              <a:spcBef>
                <a:spcPts val="0"/>
              </a:spcBef>
              <a:buClr>
                <a:schemeClr val="dk1"/>
              </a:buClr>
              <a:buSzPct val="100000"/>
              <a:buFont typeface="Arial"/>
              <a:buNone/>
            </a:pPr>
            <a:endParaRPr lang="en-US" dirty="0" smtClean="0"/>
          </a:p>
          <a:p>
            <a:pPr lvl="0" rtl="0">
              <a:lnSpc>
                <a:spcPct val="115000"/>
              </a:lnSpc>
              <a:spcBef>
                <a:spcPts val="0"/>
              </a:spcBef>
              <a:buClr>
                <a:schemeClr val="dk1"/>
              </a:buClr>
              <a:buSzPct val="100000"/>
              <a:buFont typeface="Arial"/>
              <a:buNone/>
            </a:pPr>
            <a:r>
              <a:rPr lang="en-US" dirty="0" err="1" smtClean="0"/>
              <a:t>Hàng</a:t>
            </a:r>
            <a:r>
              <a:rPr lang="en-US" baseline="0" dirty="0" smtClean="0"/>
              <a:t> </a:t>
            </a:r>
            <a:r>
              <a:rPr lang="en-US" baseline="0" dirty="0" err="1" smtClean="0"/>
              <a:t>ngày</a:t>
            </a:r>
            <a:r>
              <a:rPr lang="en-US" baseline="0" dirty="0" smtClean="0"/>
              <a:t> </a:t>
            </a:r>
            <a:r>
              <a:rPr lang="en-US" baseline="0" dirty="0" err="1" smtClean="0"/>
              <a:t>vào</a:t>
            </a:r>
            <a:r>
              <a:rPr lang="en-US" baseline="0" dirty="0" smtClean="0"/>
              <a:t> </a:t>
            </a:r>
            <a:r>
              <a:rPr lang="en-US" baseline="0" dirty="0" err="1" smtClean="0"/>
              <a:t>lúc</a:t>
            </a:r>
            <a:r>
              <a:rPr lang="en-US" baseline="0" dirty="0" smtClean="0"/>
              <a:t> 10h </a:t>
            </a:r>
            <a:r>
              <a:rPr lang="en-US" baseline="0" dirty="0" err="1" smtClean="0"/>
              <a:t>đêm</a:t>
            </a:r>
            <a:r>
              <a:rPr lang="en-US" baseline="0" dirty="0" smtClean="0"/>
              <a:t>, scheduler </a:t>
            </a:r>
            <a:r>
              <a:rPr lang="en-US" baseline="0" dirty="0" err="1" smtClean="0"/>
              <a:t>sẽ</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Tree>
    <p:extLst>
      <p:ext uri="{BB962C8B-B14F-4D97-AF65-F5344CB8AC3E}">
        <p14:creationId xmlns:p14="http://schemas.microsoft.com/office/powerpoint/2010/main" val="3208938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2028780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4261837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2730885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297568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1051316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704752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056761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Tôi</a:t>
            </a:r>
            <a:r>
              <a:rPr lang="en" baseline="0" dirty="0" smtClean="0"/>
              <a:t> xin tiếp tục trình bày giải thuật xử lý đơn thuốc để chuẩn bị cho tác vụ nhắc nhở bệnh nhân dùng thuốc, thức ăn và luyện tập.</a:t>
            </a:r>
            <a:endParaRPr lang="en" dirty="0"/>
          </a:p>
        </p:txBody>
      </p:sp>
    </p:spTree>
    <p:extLst>
      <p:ext uri="{BB962C8B-B14F-4D97-AF65-F5344CB8AC3E}">
        <p14:creationId xmlns:p14="http://schemas.microsoft.com/office/powerpoint/2010/main" val="325458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663271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3624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a:p>
        </p:txBody>
      </p:sp>
    </p:spTree>
    <p:extLst>
      <p:ext uri="{BB962C8B-B14F-4D97-AF65-F5344CB8AC3E}">
        <p14:creationId xmlns:p14="http://schemas.microsoft.com/office/powerpoint/2010/main" val="262931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75316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077531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42118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791394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933021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4635085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51962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demo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sau</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Quy</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do </a:t>
            </a:r>
            <a:r>
              <a:rPr lang="en-US" baseline="0" dirty="0" err="1" smtClean="0"/>
              <a:t>bệnh</a:t>
            </a:r>
            <a:r>
              <a:rPr lang="en-US" baseline="0" dirty="0" smtClean="0"/>
              <a:t> </a:t>
            </a:r>
            <a:r>
              <a:rPr lang="en-US" baseline="0" dirty="0" err="1" smtClean="0"/>
              <a:t>viện</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để</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tại</a:t>
            </a:r>
            <a:r>
              <a:rPr lang="en-US" baseline="0" dirty="0" smtClean="0"/>
              <a:t> </a:t>
            </a:r>
            <a:r>
              <a:rPr lang="en-US" baseline="0" dirty="0" err="1" smtClean="0"/>
              <a:t>nhà</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a:t>
            </a:r>
            <a:r>
              <a:rPr lang="en-US" baseline="0" dirty="0" err="1" smtClean="0"/>
              <a:t>mở</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email </a:t>
            </a:r>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đăng</a:t>
            </a:r>
            <a:r>
              <a:rPr lang="en-US" baseline="0" dirty="0" smtClean="0"/>
              <a:t> </a:t>
            </a:r>
            <a:r>
              <a:rPr lang="en-US" baseline="0" dirty="0" err="1" smtClean="0"/>
              <a:t>nhập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trên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pair device: -&gt;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thông</a:t>
            </a:r>
            <a:r>
              <a:rPr lang="en-US" baseline="0" dirty="0" smtClean="0"/>
              <a:t> tin chi </a:t>
            </a:r>
            <a:r>
              <a:rPr lang="en-US" baseline="0" dirty="0" err="1" smtClean="0"/>
              <a:t>tiết</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do </a:t>
            </a:r>
            <a:r>
              <a:rPr lang="en-US" baseline="0" dirty="0" err="1" smtClean="0"/>
              <a:t>bác</a:t>
            </a:r>
            <a:r>
              <a:rPr lang="en-US" baseline="0" dirty="0" smtClean="0"/>
              <a:t> </a:t>
            </a:r>
            <a:r>
              <a:rPr lang="en-US" baseline="0" dirty="0" err="1" smtClean="0"/>
              <a:t>sĩ</a:t>
            </a:r>
            <a:r>
              <a:rPr lang="en-US" baseline="0" dirty="0" smtClean="0"/>
              <a:t> </a:t>
            </a:r>
            <a:r>
              <a:rPr lang="en-US" baseline="0" dirty="0" err="1" smtClean="0"/>
              <a:t>đã</a:t>
            </a:r>
            <a:r>
              <a:rPr lang="en-US" baseline="0" dirty="0" smtClean="0"/>
              <a:t> </a:t>
            </a:r>
            <a:r>
              <a:rPr lang="en-US" baseline="0" dirty="0" err="1" smtClean="0"/>
              <a:t>kê</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0151408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775927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dirty="0"/>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1892094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Lấy</a:t>
            </a:r>
            <a:r>
              <a:rPr lang="en-US" dirty="0" smtClean="0"/>
              <a:t> </a:t>
            </a:r>
            <a:r>
              <a:rPr lang="en-US"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endParaRPr lang="en-US" dirty="0" smtClean="0"/>
          </a:p>
          <a:p>
            <a:endParaRPr lang="en-US" dirty="0"/>
          </a:p>
        </p:txBody>
      </p:sp>
    </p:spTree>
    <p:extLst>
      <p:ext uri="{BB962C8B-B14F-4D97-AF65-F5344CB8AC3E}">
        <p14:creationId xmlns:p14="http://schemas.microsoft.com/office/powerpoint/2010/main" val="17382850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2268985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1751957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051746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224614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endParaRPr lang="en-US" dirty="0"/>
          </a:p>
        </p:txBody>
      </p:sp>
    </p:spTree>
    <p:extLst>
      <p:ext uri="{BB962C8B-B14F-4D97-AF65-F5344CB8AC3E}">
        <p14:creationId xmlns:p14="http://schemas.microsoft.com/office/powerpoint/2010/main" val="2530000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Hàng</a:t>
            </a:r>
            <a:r>
              <a:rPr lang="en-US" baseline="0" dirty="0" smtClean="0"/>
              <a:t> </a:t>
            </a:r>
            <a:r>
              <a:rPr lang="en-US" baseline="0" dirty="0" err="1" smtClean="0"/>
              <a:t>ngày</a:t>
            </a:r>
            <a:r>
              <a:rPr lang="en-US" baseline="0" dirty="0" smtClean="0"/>
              <a:t> </a:t>
            </a:r>
            <a:r>
              <a:rPr lang="en-US" baseline="0" dirty="0" err="1" smtClean="0"/>
              <a:t>vào</a:t>
            </a:r>
            <a:r>
              <a:rPr lang="en-US" baseline="0" dirty="0" smtClean="0"/>
              <a:t> </a:t>
            </a:r>
            <a:r>
              <a:rPr lang="en-US" baseline="0" dirty="0" err="1" smtClean="0"/>
              <a:t>lúc</a:t>
            </a:r>
            <a:r>
              <a:rPr lang="en-US" baseline="0" dirty="0" smtClean="0"/>
              <a:t> 10h </a:t>
            </a:r>
            <a:r>
              <a:rPr lang="en-US" baseline="0" dirty="0" err="1" smtClean="0"/>
              <a:t>đêm</a:t>
            </a:r>
            <a:r>
              <a:rPr lang="en-US" baseline="0" dirty="0" smtClean="0"/>
              <a:t>, scheduler </a:t>
            </a:r>
            <a:r>
              <a:rPr lang="en-US" baseline="0" dirty="0" err="1" smtClean="0"/>
              <a:t>sẽ</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a:p>
        </p:txBody>
      </p:sp>
    </p:spTree>
    <p:extLst>
      <p:ext uri="{BB962C8B-B14F-4D97-AF65-F5344CB8AC3E}">
        <p14:creationId xmlns:p14="http://schemas.microsoft.com/office/powerpoint/2010/main" val="569446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err="1" smtClean="0"/>
              <a:t>Tiếp</a:t>
            </a:r>
            <a:r>
              <a:rPr lang="en-US" baseline="0" dirty="0" smtClean="0"/>
              <a:t> </a:t>
            </a:r>
            <a:r>
              <a:rPr lang="en-US" baseline="0" dirty="0" err="1" smtClean="0"/>
              <a:t>theo</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trên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endParaRPr dirty="0"/>
          </a:p>
        </p:txBody>
      </p:sp>
    </p:spTree>
    <p:extLst>
      <p:ext uri="{BB962C8B-B14F-4D97-AF65-F5344CB8AC3E}">
        <p14:creationId xmlns:p14="http://schemas.microsoft.com/office/powerpoint/2010/main" val="1750929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466087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30E2307-1E40-4E12-8716-25BFDA8E7013}" type="datetime1">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7692287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5CFCF5A-EA79-452C-A52C-1A2668C2E7DF}" type="datetime1">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28638788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E5C4C28-BD4B-4892-9A2D-6E19BD753A9A}" type="datetime1">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7232564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461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6786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413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04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CDCD4F-90F1-4D98-B264-B03AB3271DA5}" type="datetimeFigureOut">
              <a:rPr lang="en-US" smtClean="0">
                <a:solidFill>
                  <a:prstClr val="black">
                    <a:tint val="75000"/>
                  </a:prstClr>
                </a:solidFill>
              </a:rPr>
              <a:pPr/>
              <a:t>12/14/2015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095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CDCD4F-90F1-4D98-B264-B03AB3271DA5}" type="datetimeFigureOut">
              <a:rPr lang="en-US" smtClean="0">
                <a:solidFill>
                  <a:prstClr val="black">
                    <a:tint val="75000"/>
                  </a:prstClr>
                </a:solidFill>
              </a:rPr>
              <a:pPr/>
              <a:t>12/14/2015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5205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DCD4F-90F1-4D98-B264-B03AB3271DA5}" type="datetimeFigureOut">
              <a:rPr lang="en-US" smtClean="0">
                <a:solidFill>
                  <a:prstClr val="black">
                    <a:tint val="75000"/>
                  </a:prstClr>
                </a:solidFill>
              </a:rPr>
              <a:pPr/>
              <a:t>12/14/2015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77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61FD9D02-426E-46C9-9EE9-0DE1EF8B2838}" type="datetime1">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13391264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0081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3542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8031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3538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405651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7532920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1FAA6B6-10E5-4810-BC9F-DA72D8452E73}" type="datetime1">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12854279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6D18D072-EF12-4AA2-BD71-ABC68B06D0E2}" type="datetime1">
              <a:rPr lang="en-US" smtClean="0"/>
              <a:pPr/>
              <a:t>12/14/2015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2627098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B8CDBF60-6CC3-4B74-A60D-3486985E4346}" type="datetime1">
              <a:rPr lang="en-US" smtClean="0"/>
              <a:pPr/>
              <a:t>12/14/2015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40816365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pPr/>
              <a:t>12/14/2015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solidFill>
                  <a:schemeClr val="lt1"/>
                </a:solidFill>
              </a:rPr>
              <a:t>‹#›</a:t>
            </a:fld>
            <a:endParaRPr lang="en">
              <a:solidFill>
                <a:schemeClr val="lt1"/>
              </a:solidFill>
            </a:endParaRPr>
          </a:p>
        </p:txBody>
      </p:sp>
    </p:spTree>
    <p:extLst>
      <p:ext uri="{BB962C8B-B14F-4D97-AF65-F5344CB8AC3E}">
        <p14:creationId xmlns:p14="http://schemas.microsoft.com/office/powerpoint/2010/main" val="7273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9618403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40229095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110F-3F4E-48D9-B8AA-5D0E825AFDBA}" type="datetime1">
              <a:rPr lang="en-US" smtClean="0"/>
              <a:pPr/>
              <a:t>12/14/2015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03914914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DCD4F-90F1-4D98-B264-B03AB3271DA5}" type="datetimeFigureOut">
              <a:rPr lang="en-US" kern="1200" smtClean="0">
                <a:solidFill>
                  <a:prstClr val="black">
                    <a:tint val="75000"/>
                  </a:prstClr>
                </a:solidFill>
                <a:latin typeface="Calibri"/>
                <a:ea typeface="+mn-ea"/>
                <a:cs typeface="+mn-cs"/>
              </a:rPr>
              <a:pPr/>
              <a:t>12/14/2015</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71B93-06F2-4F97-9195-905C26DA9D9E}" type="slidenum">
              <a:rPr lang="en-US" kern="1200" smtClean="0">
                <a:solidFill>
                  <a:prstClr val="black">
                    <a:tint val="75000"/>
                  </a:prstClr>
                </a:solidFill>
                <a:latin typeface="Calibri"/>
                <a:ea typeface="+mn-ea"/>
                <a:cs typeface="+mn-cs"/>
              </a: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51000172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3009900"/>
            <a:ext cx="9144000" cy="838200"/>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Mobile Application</a:t>
            </a:r>
            <a:endParaRPr lang="en" sz="4800" b="1" dirty="0">
              <a:solidFill>
                <a:srgbClr val="00B050"/>
              </a:solidFill>
            </a:endParaRPr>
          </a:p>
        </p:txBody>
      </p:sp>
      <p:sp>
        <p:nvSpPr>
          <p:cNvPr id="110" name="Shape 110"/>
          <p:cNvSpPr txBox="1">
            <a:spLocks noGrp="1"/>
          </p:cNvSpPr>
          <p:nvPr>
            <p:ph type="sldNum" sz="quarter" idx="12"/>
          </p:nvPr>
        </p:nvSpPr>
        <p:spPr>
          <a:xfrm>
            <a:off x="7010400" y="6492874"/>
            <a:ext cx="2133600" cy="365125"/>
          </a:xfrm>
          <a:prstGeom prst="rect">
            <a:avLst/>
          </a:prstGeom>
        </p:spPr>
        <p:txBody>
          <a:bodyPr lIns="91425" tIns="91425" rIns="91425" bIns="91425" anchor="ctr" anchorCtr="0">
            <a:noAutofit/>
          </a:bodyPr>
          <a:lstStyle/>
          <a:p>
            <a:pPr>
              <a:spcBef>
                <a:spcPts val="0"/>
              </a:spcBef>
              <a:buNone/>
            </a:pPr>
            <a:fld id="{00000000-1234-1234-1234-123412341234}" type="slidenum">
              <a:rPr lang="en"/>
              <a:t>1</a:t>
            </a:fld>
            <a:endParaRPr lang="en" dirty="0"/>
          </a:p>
        </p:txBody>
      </p:sp>
    </p:spTree>
    <p:extLst>
      <p:ext uri="{BB962C8B-B14F-4D97-AF65-F5344CB8AC3E}">
        <p14:creationId xmlns:p14="http://schemas.microsoft.com/office/powerpoint/2010/main" val="401257603"/>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10</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10</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29" name="Straight Arrow Connector 2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81200"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2" name="Shape 1634"/>
          <p:cNvGrpSpPr/>
          <p:nvPr/>
        </p:nvGrpSpPr>
        <p:grpSpPr>
          <a:xfrm>
            <a:off x="539736" y="2619238"/>
            <a:ext cx="1167391" cy="1188032"/>
            <a:chOff x="2711675" y="2364825"/>
            <a:chExt cx="2695799" cy="2900699"/>
          </a:xfrm>
        </p:grpSpPr>
        <p:sp>
          <p:nvSpPr>
            <p:cNvPr id="43"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4"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45" name="TextBox 44"/>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87673609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11</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notifications</a:t>
            </a:r>
            <a:endParaRPr lang="en-US" sz="1350" dirty="0"/>
          </a:p>
        </p:txBody>
      </p:sp>
      <p:sp>
        <p:nvSpPr>
          <p:cNvPr id="23"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31" name="Straight Arrow Connector 30"/>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6991398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12</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12</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chemeClr val="tx1"/>
                  </a:solidFill>
                  <a:latin typeface="Arial"/>
                  <a:cs typeface="Arial"/>
                  <a:sym typeface="Arial"/>
                  <a:rtl val="0"/>
                </a:rPr>
                <a:t>t</a:t>
              </a:r>
              <a:r>
                <a:rPr lang="en" sz="1500" kern="0" dirty="0">
                  <a:solidFill>
                    <a:schemeClr val="tx1"/>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5" name="Shape 1634"/>
          <p:cNvGrpSpPr/>
          <p:nvPr/>
        </p:nvGrpSpPr>
        <p:grpSpPr>
          <a:xfrm>
            <a:off x="539736" y="2619238"/>
            <a:ext cx="1167391" cy="1188032"/>
            <a:chOff x="2711675" y="2364825"/>
            <a:chExt cx="2695799" cy="2900699"/>
          </a:xfrm>
        </p:grpSpPr>
        <p:sp>
          <p:nvSpPr>
            <p:cNvPr id="4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7"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48" name="TextBox 4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06881541"/>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13</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13</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b="1" kern="0" dirty="0">
                  <a:solidFill>
                    <a:srgbClr val="FF0000"/>
                  </a:solidFill>
                  <a:latin typeface="Arial"/>
                  <a:cs typeface="Arial"/>
                  <a:sym typeface="Arial"/>
                  <a:rtl val="0"/>
                </a:rPr>
                <a:t>r</a:t>
              </a:r>
              <a:r>
                <a:rPr lang="en" sz="1500" b="1" kern="0" dirty="0">
                  <a:solidFill>
                    <a:srgbClr val="FF0000"/>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50" name="Shape 1634"/>
          <p:cNvGrpSpPr/>
          <p:nvPr/>
        </p:nvGrpSpPr>
        <p:grpSpPr>
          <a:xfrm>
            <a:off x="539736" y="2619238"/>
            <a:ext cx="1167391" cy="1188032"/>
            <a:chOff x="2711675" y="2364825"/>
            <a:chExt cx="2695799" cy="2900699"/>
          </a:xfrm>
        </p:grpSpPr>
        <p:sp>
          <p:nvSpPr>
            <p:cNvPr id="51"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52"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53" name="TextBox 52"/>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05147055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14</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14</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a:solidFill>
                    <a:srgbClr val="FF0000"/>
                  </a:solidFill>
                  <a:latin typeface="Arial"/>
                  <a:cs typeface="Arial"/>
                  <a:sym typeface="Arial"/>
                  <a:rtl val="0"/>
                </a:rPr>
                <a:t>t</a:t>
              </a:r>
              <a:r>
                <a:rPr lang="en" sz="1500" b="1" kern="0" dirty="0">
                  <a:solidFill>
                    <a:srgbClr val="FF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5" name="Shape 1634"/>
          <p:cNvGrpSpPr/>
          <p:nvPr/>
        </p:nvGrpSpPr>
        <p:grpSpPr>
          <a:xfrm>
            <a:off x="539736" y="2619238"/>
            <a:ext cx="1167391" cy="1188032"/>
            <a:chOff x="2711675" y="2364825"/>
            <a:chExt cx="2695799" cy="2900699"/>
          </a:xfrm>
        </p:grpSpPr>
        <p:sp>
          <p:nvSpPr>
            <p:cNvPr id="4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7"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48" name="TextBox 4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849713071"/>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15</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15</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b="1" kern="0" dirty="0">
                  <a:solidFill>
                    <a:srgbClr val="FF0000"/>
                  </a:solidFill>
                  <a:latin typeface="Arial"/>
                  <a:cs typeface="Arial"/>
                  <a:sym typeface="Arial"/>
                  <a:rtl val="0"/>
                </a:rPr>
                <a:t>s</a:t>
              </a:r>
              <a:r>
                <a:rPr lang="en" sz="1500" b="1" kern="0" dirty="0">
                  <a:solidFill>
                    <a:srgbClr val="FF0000"/>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5" name="Shape 1634"/>
          <p:cNvGrpSpPr/>
          <p:nvPr/>
        </p:nvGrpSpPr>
        <p:grpSpPr>
          <a:xfrm>
            <a:off x="539736" y="2619238"/>
            <a:ext cx="1167391" cy="1188032"/>
            <a:chOff x="2711675" y="2364825"/>
            <a:chExt cx="2695799" cy="2900699"/>
          </a:xfrm>
        </p:grpSpPr>
        <p:sp>
          <p:nvSpPr>
            <p:cNvPr id="4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7"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48" name="TextBox 4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218431170"/>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16</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16</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3" name="Straight Arrow Connector 22"/>
          <p:cNvCxnSpPr>
            <a:cxnSpLocks/>
            <a:endCxn id="44" idx="3"/>
          </p:cNvCxnSpPr>
          <p:nvPr/>
        </p:nvCxnSpPr>
        <p:spPr>
          <a:xfrm flipH="1">
            <a:off x="1937382" y="3478363"/>
            <a:ext cx="1337834" cy="2021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2133600" y="4737918"/>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2743200"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36" name="TextBox 35"/>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5" name="Shape 1634"/>
          <p:cNvGrpSpPr/>
          <p:nvPr/>
        </p:nvGrpSpPr>
        <p:grpSpPr>
          <a:xfrm>
            <a:off x="539736" y="2619238"/>
            <a:ext cx="1167391" cy="1188032"/>
            <a:chOff x="2711675" y="2364825"/>
            <a:chExt cx="2695799" cy="2900699"/>
          </a:xfrm>
        </p:grpSpPr>
        <p:sp>
          <p:nvSpPr>
            <p:cNvPr id="4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7"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48" name="TextBox 4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465221083"/>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17</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17</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657600"/>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27" name="Straight Arrow Connector 26"/>
          <p:cNvCxnSpPr>
            <a:cxnSpLocks/>
          </p:cNvCxnSpPr>
          <p:nvPr/>
        </p:nvCxnSpPr>
        <p:spPr>
          <a:xfrm flipV="1">
            <a:off x="1935727" y="3581400"/>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43189" y="3736201"/>
            <a:ext cx="1485811" cy="507831"/>
          </a:xfrm>
          <a:prstGeom prst="rect">
            <a:avLst/>
          </a:prstGeom>
          <a:noFill/>
        </p:spPr>
        <p:txBody>
          <a:bodyPr wrap="square" rtlCol="0">
            <a:spAutoFit/>
          </a:bodyPr>
          <a:lstStyle/>
          <a:p>
            <a:r>
              <a:rPr lang="en-US" sz="1350" dirty="0" smtClean="0"/>
              <a:t>Send update status command</a:t>
            </a:r>
            <a:endParaRPr lang="en-US" sz="1350" dirty="0"/>
          </a:p>
        </p:txBody>
      </p:sp>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2" name="Shape 1634"/>
          <p:cNvGrpSpPr/>
          <p:nvPr/>
        </p:nvGrpSpPr>
        <p:grpSpPr>
          <a:xfrm>
            <a:off x="539736" y="2619238"/>
            <a:ext cx="1167391" cy="1188032"/>
            <a:chOff x="2711675" y="2364825"/>
            <a:chExt cx="2695799" cy="2900699"/>
          </a:xfrm>
        </p:grpSpPr>
        <p:sp>
          <p:nvSpPr>
            <p:cNvPr id="43"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4"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45" name="TextBox 44"/>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417485618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18</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9"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152117733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19</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cxnSp>
        <p:nvCxnSpPr>
          <p:cNvPr id="12" name="Straight Arrow Connector 11"/>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1"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06114861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1219201"/>
            <a:ext cx="9144000" cy="838200"/>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Scheduler</a:t>
            </a:r>
            <a:endParaRPr lang="en" sz="4800" b="1" dirty="0">
              <a:solidFill>
                <a:srgbClr val="00B050"/>
              </a:solidFill>
            </a:endParaRPr>
          </a:p>
        </p:txBody>
      </p:sp>
      <p:sp>
        <p:nvSpPr>
          <p:cNvPr id="110" name="Shape 110"/>
          <p:cNvSpPr txBox="1">
            <a:spLocks noGrp="1"/>
          </p:cNvSpPr>
          <p:nvPr>
            <p:ph type="sldNum" sz="quarter" idx="12"/>
          </p:nvPr>
        </p:nvSpPr>
        <p:spPr>
          <a:xfrm>
            <a:off x="7010400" y="6492874"/>
            <a:ext cx="2133600" cy="365125"/>
          </a:xfrm>
          <a:prstGeom prst="rect">
            <a:avLst/>
          </a:prstGeom>
        </p:spPr>
        <p:txBody>
          <a:bodyPr lIns="91425" tIns="91425" rIns="91425" bIns="91425" anchor="ctr" anchorCtr="0">
            <a:noAutofit/>
          </a:bodyPr>
          <a:lstStyle/>
          <a:p>
            <a:pPr>
              <a:spcBef>
                <a:spcPts val="0"/>
              </a:spcBef>
              <a:buNone/>
            </a:pPr>
            <a:fld id="{00000000-1234-1234-1234-123412341234}" type="slidenum">
              <a:rPr lang="en"/>
              <a:t>2</a:t>
            </a:fld>
            <a:endParaRPr lang="en"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2057401"/>
            <a:ext cx="2465540" cy="4553151"/>
          </a:xfrm>
          <a:prstGeom prst="rect">
            <a:avLst/>
          </a:prstGeom>
        </p:spPr>
      </p:pic>
      <p:grpSp>
        <p:nvGrpSpPr>
          <p:cNvPr id="7" name="Shape 1634"/>
          <p:cNvGrpSpPr/>
          <p:nvPr/>
        </p:nvGrpSpPr>
        <p:grpSpPr>
          <a:xfrm>
            <a:off x="3612829" y="3053077"/>
            <a:ext cx="1949771" cy="1899923"/>
            <a:chOff x="2711675" y="2364825"/>
            <a:chExt cx="2695799" cy="2900699"/>
          </a:xfrm>
        </p:grpSpPr>
        <p:sp>
          <p:nvSpPr>
            <p:cNvPr id="8"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9" name="Shape 1636"/>
            <p:cNvPicPr preferRelativeResize="0"/>
            <p:nvPr/>
          </p:nvPicPr>
          <p:blipFill>
            <a:blip r:embed="rId5">
              <a:alphaModFix/>
            </a:blip>
            <a:stretch>
              <a:fillRect/>
            </a:stretch>
          </p:blipFill>
          <p:spPr>
            <a:xfrm>
              <a:off x="3143250" y="2892975"/>
              <a:ext cx="1964775" cy="1964775"/>
            </a:xfrm>
            <a:prstGeom prst="rect">
              <a:avLst/>
            </a:prstGeom>
            <a:noFill/>
            <a:ln>
              <a:noFill/>
            </a:ln>
          </p:spPr>
        </p:pic>
      </p:grpSp>
      <p:sp>
        <p:nvSpPr>
          <p:cNvPr id="10" name="TextBox 9"/>
          <p:cNvSpPr txBox="1"/>
          <p:nvPr/>
        </p:nvSpPr>
        <p:spPr>
          <a:xfrm>
            <a:off x="3886200" y="5024735"/>
            <a:ext cx="1637629" cy="461665"/>
          </a:xfrm>
          <a:prstGeom prst="rect">
            <a:avLst/>
          </a:prstGeom>
          <a:noFill/>
        </p:spPr>
        <p:txBody>
          <a:bodyPr wrap="square" rtlCol="0">
            <a:spAutoFit/>
          </a:bodyPr>
          <a:lstStyle/>
          <a:p>
            <a:r>
              <a:rPr lang="en-US" sz="2400" b="1" dirty="0" smtClean="0">
                <a:solidFill>
                  <a:schemeClr val="tx1"/>
                </a:solidFill>
                <a:latin typeface="+mj-lt"/>
              </a:rPr>
              <a:t>Scheduler</a:t>
            </a:r>
          </a:p>
        </p:txBody>
      </p:sp>
    </p:spTree>
    <p:extLst>
      <p:ext uri="{BB962C8B-B14F-4D97-AF65-F5344CB8AC3E}">
        <p14:creationId xmlns:p14="http://schemas.microsoft.com/office/powerpoint/2010/main" val="2766609044"/>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20</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cxnSp>
        <p:nvCxnSpPr>
          <p:cNvPr id="14" name="Straight Arrow Connector 13"/>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2"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cxnSp>
        <p:nvCxnSpPr>
          <p:cNvPr id="15" name="Straight Arrow Connector 14"/>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Tree>
    <p:extLst>
      <p:ext uri="{BB962C8B-B14F-4D97-AF65-F5344CB8AC3E}">
        <p14:creationId xmlns:p14="http://schemas.microsoft.com/office/powerpoint/2010/main" val="2779318154"/>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21</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4" name="Text Placeholder 13"/>
          <p:cNvSpPr>
            <a:spLocks noGrp="1"/>
          </p:cNvSpPr>
          <p:nvPr>
            <p:ph type="body" idx="1"/>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noAutofit/>
          </a:bodyPr>
          <a:lstStyle/>
          <a:p>
            <a:pPr marL="0" indent="0" algn="ctr">
              <a:buNone/>
            </a:pPr>
            <a:r>
              <a:rPr lang="en-US" sz="2000" dirty="0" smtClean="0"/>
              <a:t>Handle new </a:t>
            </a:r>
            <a:r>
              <a:rPr lang="en-US" sz="2000" dirty="0"/>
              <a:t>t</a:t>
            </a:r>
            <a:r>
              <a:rPr lang="en-US" sz="2000" dirty="0" smtClean="0"/>
              <a:t>reatment</a:t>
            </a:r>
            <a:endParaRPr lang="en-US" sz="2000" dirty="0"/>
          </a:p>
        </p:txBody>
      </p:sp>
      <p:cxnSp>
        <p:nvCxnSpPr>
          <p:cNvPr id="19" name="Straight Arrow Connector 18"/>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4" idx="1"/>
          </p:cNvCxnSpPr>
          <p:nvPr/>
        </p:nvCxnSpPr>
        <p:spPr>
          <a:xfrm flipV="1">
            <a:off x="4724400" y="2202701"/>
            <a:ext cx="1216068" cy="7099"/>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49144124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22</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6" name="Text Placeholder 13"/>
          <p:cNvSpPr txBox="1">
            <a:spLocks/>
          </p:cNvSpPr>
          <p:nvPr/>
        </p:nvSpPr>
        <p:spPr>
          <a:xfrm>
            <a:off x="5932408" y="3599864"/>
            <a:ext cx="2898732" cy="714008"/>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rmAutofit/>
          </a:bodyPr>
          <a:lstStyle>
            <a:lvl1pPr marL="342900" indent="-342900" algn="l" defTabSz="914400" rtl="0" eaLnBrk="1" latinLnBrk="0" hangingPunct="1">
              <a:spcBef>
                <a:spcPts val="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9pPr>
          </a:lstStyle>
          <a:p>
            <a:pPr marL="0" indent="0" algn="ctr">
              <a:buNone/>
            </a:pPr>
            <a:r>
              <a:rPr lang="en-US" sz="2000" dirty="0">
                <a:solidFill>
                  <a:schemeClr val="tx1"/>
                </a:solidFill>
              </a:rPr>
              <a:t>Notice practice result</a:t>
            </a:r>
          </a:p>
        </p:txBody>
      </p:sp>
      <p:cxnSp>
        <p:nvCxnSpPr>
          <p:cNvPr id="19" name="Straight Arrow Connector 18"/>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6" idx="1"/>
          </p:cNvCxnSpPr>
          <p:nvPr/>
        </p:nvCxnSpPr>
        <p:spPr>
          <a:xfrm>
            <a:off x="4876800" y="3048000"/>
            <a:ext cx="1055608" cy="908868"/>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7"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18" name="Text Placeholder 13"/>
          <p:cNvSpPr txBox="1">
            <a:spLocks/>
          </p:cNvSpPr>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Autofit/>
          </a:bodyPr>
          <a:lstStyle>
            <a:lvl1pPr marL="342900" indent="-342900" algn="l" defTabSz="914400" rtl="0" eaLnBrk="1" latinLnBrk="0" hangingPunct="1">
              <a:spcBef>
                <a:spcPts val="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en-US" sz="2000" smtClean="0"/>
              <a:t>Handle new treatment</a:t>
            </a:r>
            <a:endParaRPr lang="en-US" sz="2000" dirty="0"/>
          </a:p>
        </p:txBody>
      </p:sp>
      <p:cxnSp>
        <p:nvCxnSpPr>
          <p:cNvPr id="20" name="Straight Arrow Connector 19"/>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flipV="1">
            <a:off x="4876800" y="3956868"/>
            <a:ext cx="1055608" cy="521870"/>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81267657"/>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Handle New </a:t>
            </a:r>
            <a:r>
              <a:rPr lang="en" sz="4800" b="1" dirty="0">
                <a:solidFill>
                  <a:srgbClr val="00B050"/>
                </a:solidFill>
              </a:rPr>
              <a:t>Treatment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23</a:t>
            </a:fld>
            <a:endParaRPr lang="en"/>
          </a:p>
        </p:txBody>
      </p:sp>
    </p:spTree>
    <p:extLst>
      <p:ext uri="{BB962C8B-B14F-4D97-AF65-F5344CB8AC3E}">
        <p14:creationId xmlns:p14="http://schemas.microsoft.com/office/powerpoint/2010/main" val="3800387456"/>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24</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24</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13" name="TextBox 1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19" name="TextBox 1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5" name="TextBox 24"/>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sp>
        <p:nvSpPr>
          <p:cNvPr id="36" name="TextBox 3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107" y="2120346"/>
            <a:ext cx="1657675" cy="3061254"/>
          </a:xfrm>
          <a:prstGeom prst="rect">
            <a:avLst/>
          </a:prstGeom>
        </p:spPr>
      </p:pic>
      <p:grpSp>
        <p:nvGrpSpPr>
          <p:cNvPr id="38" name="Shape 1634"/>
          <p:cNvGrpSpPr/>
          <p:nvPr/>
        </p:nvGrpSpPr>
        <p:grpSpPr>
          <a:xfrm>
            <a:off x="692136" y="2771638"/>
            <a:ext cx="1167391" cy="1188032"/>
            <a:chOff x="2711675" y="2364825"/>
            <a:chExt cx="2695799" cy="2900699"/>
          </a:xfrm>
        </p:grpSpPr>
        <p:sp>
          <p:nvSpPr>
            <p:cNvPr id="39"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0"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41" name="TextBox 40"/>
          <p:cNvSpPr txBox="1"/>
          <p:nvPr/>
        </p:nvSpPr>
        <p:spPr>
          <a:xfrm>
            <a:off x="711413" y="41604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1297368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25</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25</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3" name="TextBox 22"/>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4"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cxnSp>
        <p:nvCxnSpPr>
          <p:cNvPr id="31" name="Straight Arrow Connector 30"/>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24998" y="2280220"/>
            <a:ext cx="1227802" cy="738664"/>
          </a:xfrm>
          <a:prstGeom prst="rect">
            <a:avLst/>
          </a:prstGeom>
          <a:noFill/>
        </p:spPr>
        <p:txBody>
          <a:bodyPr wrap="square" rtlCol="0">
            <a:spAutoFit/>
          </a:bodyPr>
          <a:lstStyle/>
          <a:p>
            <a:r>
              <a:rPr lang="en-US" dirty="0" smtClean="0"/>
              <a:t>Send get treatment request</a:t>
            </a:r>
            <a:endParaRPr lang="en-US" dirty="0"/>
          </a:p>
        </p:txBody>
      </p:sp>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8" name="Shape 1634"/>
          <p:cNvGrpSpPr/>
          <p:nvPr/>
        </p:nvGrpSpPr>
        <p:grpSpPr>
          <a:xfrm>
            <a:off x="539736" y="2619238"/>
            <a:ext cx="1167391" cy="1188032"/>
            <a:chOff x="2711675" y="2364825"/>
            <a:chExt cx="2695799" cy="2900699"/>
          </a:xfrm>
        </p:grpSpPr>
        <p:sp>
          <p:nvSpPr>
            <p:cNvPr id="49"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50"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51" name="TextBox 50"/>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831503750"/>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26</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26</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treatment</a:t>
            </a:r>
            <a:endParaRPr lang="en-US" sz="1350" dirty="0"/>
          </a:p>
        </p:txBody>
      </p:sp>
      <p:sp>
        <p:nvSpPr>
          <p:cNvPr id="24" name="TextBox 23"/>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5"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cxnSp>
        <p:nvCxnSpPr>
          <p:cNvPr id="33" name="Straight Arrow Connector 32"/>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45621" y="2300190"/>
            <a:ext cx="1227802" cy="738664"/>
          </a:xfrm>
          <a:prstGeom prst="rect">
            <a:avLst/>
          </a:prstGeom>
          <a:noFill/>
        </p:spPr>
        <p:txBody>
          <a:bodyPr wrap="square" rtlCol="0">
            <a:spAutoFit/>
          </a:bodyPr>
          <a:lstStyle/>
          <a:p>
            <a:r>
              <a:rPr lang="en-US" dirty="0"/>
              <a:t>Send get treatment request</a:t>
            </a:r>
          </a:p>
        </p:txBody>
      </p:sp>
      <p:pic>
        <p:nvPicPr>
          <p:cNvPr id="54" name="Picture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55" name="Shape 1634"/>
          <p:cNvGrpSpPr/>
          <p:nvPr/>
        </p:nvGrpSpPr>
        <p:grpSpPr>
          <a:xfrm>
            <a:off x="539736" y="2619238"/>
            <a:ext cx="1167391" cy="1188032"/>
            <a:chOff x="2711675" y="2364825"/>
            <a:chExt cx="2695799" cy="2900699"/>
          </a:xfrm>
        </p:grpSpPr>
        <p:sp>
          <p:nvSpPr>
            <p:cNvPr id="5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57"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58" name="TextBox 5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50654645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27</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27</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dirty="0" err="1">
                  <a:solidFill>
                    <a:prstClr val="black"/>
                  </a:solidFill>
                  <a:latin typeface="Arial"/>
                  <a:cs typeface="Arial"/>
                </a:rPr>
                <a:t>fromDate</a:t>
              </a:r>
              <a:endParaRPr lang="en" sz="1500" dirty="0">
                <a:solidFill>
                  <a:prstClr val="black"/>
                </a:solidFill>
                <a:latin typeface="Arial"/>
                <a:cs typeface="Arial"/>
              </a:endParaRPr>
            </a:p>
            <a:p>
              <a:pPr defTabSz="685800"/>
              <a:r>
                <a:rPr lang="en-US" sz="1500" dirty="0">
                  <a:solidFill>
                    <a:srgbClr val="000000"/>
                  </a:solidFill>
                  <a:latin typeface="Arial"/>
                  <a:cs typeface="Arial"/>
                </a:rPr>
                <a:t>t</a:t>
              </a:r>
              <a:r>
                <a:rPr lang="en" sz="1500" dirty="0">
                  <a:solidFill>
                    <a:srgbClr val="000000"/>
                  </a:solidFill>
                  <a:latin typeface="Arial"/>
                  <a:cs typeface="Arial"/>
                </a:rPr>
                <a:t>oDate</a:t>
              </a:r>
              <a:endParaRPr lang="en" sz="1500" b="1" dirty="0">
                <a:solidFill>
                  <a:prstClr val="black"/>
                </a:solidFill>
                <a:latin typeface="Arial"/>
                <a:cs typeface="Arial"/>
              </a:endParaRPr>
            </a:p>
            <a:p>
              <a:pPr defTabSz="685800"/>
              <a:r>
                <a:rPr lang="en" sz="1500" dirty="0">
                  <a:solidFill>
                    <a:srgbClr val="000000"/>
                  </a:solidFill>
                  <a:latin typeface="Arial"/>
                  <a:cs typeface="Arial"/>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dirty="0" smtClean="0">
                  <a:solidFill>
                    <a:srgbClr val="000000"/>
                  </a:solidFill>
                  <a:latin typeface="Arial"/>
                  <a:cs typeface="Arial"/>
                </a:rPr>
                <a:t>Treatment</a:t>
              </a:r>
              <a:endParaRPr lang="en" sz="1050" b="1" dirty="0">
                <a:solidFill>
                  <a:srgbClr val="000000"/>
                </a:solidFill>
                <a:latin typeface="Arial"/>
                <a:cs typeface="Arial"/>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30"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9" name="Shape 1634"/>
          <p:cNvGrpSpPr/>
          <p:nvPr/>
        </p:nvGrpSpPr>
        <p:grpSpPr>
          <a:xfrm>
            <a:off x="539736" y="2619238"/>
            <a:ext cx="1167391" cy="1188032"/>
            <a:chOff x="2711675" y="2364825"/>
            <a:chExt cx="2695799" cy="2900699"/>
          </a:xfrm>
        </p:grpSpPr>
        <p:sp>
          <p:nvSpPr>
            <p:cNvPr id="50"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51"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52" name="TextBox 51"/>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85535096"/>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28</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28</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02596"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9"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cxnSp>
        <p:nvCxnSpPr>
          <p:cNvPr id="38" name="Straight Arrow Connector 37"/>
          <p:cNvCxnSpPr>
            <a:cxnSpLocks/>
            <a:endCxn id="48" idx="3"/>
          </p:cNvCxnSpPr>
          <p:nvPr/>
        </p:nvCxnSpPr>
        <p:spPr>
          <a:xfrm flipH="1">
            <a:off x="1937382" y="3478363"/>
            <a:ext cx="1337834" cy="2021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Shape 688"/>
          <p:cNvGrpSpPr/>
          <p:nvPr/>
        </p:nvGrpSpPr>
        <p:grpSpPr>
          <a:xfrm>
            <a:off x="2133600" y="4737918"/>
            <a:ext cx="1471823" cy="1592092"/>
            <a:chOff x="4336150" y="2339323"/>
            <a:chExt cx="1814399" cy="1044951"/>
          </a:xfrm>
          <a:solidFill>
            <a:schemeClr val="bg2"/>
          </a:solidFill>
        </p:grpSpPr>
        <p:sp>
          <p:nvSpPr>
            <p:cNvPr id="40"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dirty="0" err="1" smtClean="0">
                  <a:solidFill>
                    <a:prstClr val="black"/>
                  </a:solidFill>
                  <a:latin typeface="Arial"/>
                  <a:cs typeface="Arial"/>
                </a:rPr>
                <a:t>fromDate</a:t>
              </a:r>
              <a:endParaRPr lang="en" sz="1500" dirty="0">
                <a:solidFill>
                  <a:prstClr val="black"/>
                </a:solidFill>
                <a:latin typeface="Arial"/>
                <a:cs typeface="Arial"/>
              </a:endParaRPr>
            </a:p>
            <a:p>
              <a:pPr defTabSz="685800"/>
              <a:r>
                <a:rPr lang="en-US" sz="1500" dirty="0" smtClean="0">
                  <a:solidFill>
                    <a:srgbClr val="000000"/>
                  </a:solidFill>
                  <a:latin typeface="Arial"/>
                  <a:cs typeface="Arial"/>
                </a:rPr>
                <a:t>t</a:t>
              </a:r>
              <a:r>
                <a:rPr lang="en" sz="1500" dirty="0" smtClean="0">
                  <a:solidFill>
                    <a:srgbClr val="000000"/>
                  </a:solidFill>
                  <a:latin typeface="Arial"/>
                  <a:cs typeface="Arial"/>
                </a:rPr>
                <a:t>oDate</a:t>
              </a:r>
              <a:endParaRPr lang="en" sz="1500" b="1" dirty="0">
                <a:solidFill>
                  <a:prstClr val="black"/>
                </a:solidFill>
                <a:latin typeface="Arial"/>
                <a:cs typeface="Arial"/>
              </a:endParaRPr>
            </a:p>
            <a:p>
              <a:pPr defTabSz="685800"/>
              <a:r>
                <a:rPr lang="en" sz="1500" dirty="0">
                  <a:solidFill>
                    <a:srgbClr val="000000"/>
                  </a:solidFill>
                  <a:latin typeface="Arial"/>
                  <a:cs typeface="Arial"/>
                </a:rPr>
                <a:t>…</a:t>
              </a:r>
            </a:p>
          </p:txBody>
        </p:sp>
        <p:sp>
          <p:nvSpPr>
            <p:cNvPr id="41"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dirty="0" smtClean="0">
                  <a:solidFill>
                    <a:srgbClr val="000000"/>
                  </a:solidFill>
                  <a:latin typeface="Arial"/>
                  <a:cs typeface="Arial"/>
                </a:rPr>
                <a:t>Treatment</a:t>
              </a:r>
              <a:endParaRPr lang="en" sz="1050" b="1" dirty="0">
                <a:solidFill>
                  <a:srgbClr val="000000"/>
                </a:solidFill>
                <a:latin typeface="Arial"/>
                <a:cs typeface="Arial"/>
              </a:endParaRPr>
            </a:p>
          </p:txBody>
        </p:sp>
      </p:gr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9" name="Shape 1634"/>
          <p:cNvGrpSpPr/>
          <p:nvPr/>
        </p:nvGrpSpPr>
        <p:grpSpPr>
          <a:xfrm>
            <a:off x="539736" y="2619238"/>
            <a:ext cx="1167391" cy="1188032"/>
            <a:chOff x="2711675" y="2364825"/>
            <a:chExt cx="2695799" cy="2900699"/>
          </a:xfrm>
        </p:grpSpPr>
        <p:sp>
          <p:nvSpPr>
            <p:cNvPr id="50"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51"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52" name="TextBox 51"/>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30538619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29</a:t>
            </a:fld>
            <a:endParaRPr lang="en">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39505431"/>
              </p:ext>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77732678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95301" y="6477000"/>
            <a:ext cx="548699" cy="381000"/>
          </a:xfrm>
          <a:prstGeom prst="rect">
            <a:avLst/>
          </a:prstGeom>
        </p:spPr>
        <p:txBody>
          <a:bodyPr lIns="91425" tIns="91425" rIns="91425" bIns="91425" anchor="ctr" anchorCtr="0">
            <a:noAutofit/>
          </a:bodyPr>
          <a:lstStyle/>
          <a:p>
            <a:pPr>
              <a:spcBef>
                <a:spcPts val="0"/>
              </a:spcBef>
              <a:buNone/>
            </a:pPr>
            <a:fld id="{00000000-1234-1234-1234-123412341234}" type="slidenum">
              <a:rPr lang="en"/>
              <a:t>3</a:t>
            </a:fld>
            <a:endParaRPr lang="en" dirty="0"/>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3</a:t>
            </a:fld>
            <a:endParaRPr lang="en">
              <a:solidFill>
                <a:srgbClr val="FFFFFF"/>
              </a:solidFill>
            </a:endParaRP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393453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30</a:t>
            </a:fld>
            <a:endParaRPr lang="en">
              <a:solidFill>
                <a:prstClr val="black">
                  <a:tint val="75000"/>
                </a:prstClr>
              </a:solidFill>
            </a:endParaRPr>
          </a:p>
        </p:txBody>
      </p:sp>
      <p:graphicFrame>
        <p:nvGraphicFramePr>
          <p:cNvPr id="3" name="Table 2"/>
          <p:cNvGraphicFramePr>
            <a:graphicFrameLocks noGrp="1"/>
          </p:cNvGraphicFramePr>
          <p:nvPr>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622014"/>
            <a:ext cx="448642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Date when patient make medical examination</a:t>
            </a:r>
            <a:endParaRPr lang="en-US" sz="1800" kern="1200" dirty="0">
              <a:solidFill>
                <a:prstClr val="black"/>
              </a:solidFill>
              <a:latin typeface="Calibri"/>
              <a:ea typeface="+mn-ea"/>
              <a:cs typeface="+mn-cs"/>
            </a:endParaRPr>
          </a:p>
        </p:txBody>
      </p:sp>
      <p:sp>
        <p:nvSpPr>
          <p:cNvPr id="5" name="Right Arrow 4"/>
          <p:cNvSpPr/>
          <p:nvPr/>
        </p:nvSpPr>
        <p:spPr>
          <a:xfrm>
            <a:off x="2511845" y="271303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621115490"/>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34"/>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31</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949499"/>
            <a:ext cx="4338367"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Date when patient end medical examination</a:t>
            </a:r>
            <a:endParaRPr lang="en-US" sz="1800" kern="1200" dirty="0">
              <a:solidFill>
                <a:prstClr val="black"/>
              </a:solidFill>
              <a:latin typeface="Calibri"/>
              <a:ea typeface="+mn-ea"/>
              <a:cs typeface="+mn-cs"/>
            </a:endParaRPr>
          </a:p>
        </p:txBody>
      </p:sp>
      <p:sp>
        <p:nvSpPr>
          <p:cNvPr id="5" name="Right Arrow 4"/>
          <p:cNvSpPr/>
          <p:nvPr/>
        </p:nvSpPr>
        <p:spPr>
          <a:xfrm>
            <a:off x="2511845" y="3040522"/>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4863225"/>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32</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346110"/>
            <a:ext cx="2203295"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Patient’s information</a:t>
            </a:r>
            <a:endParaRPr lang="en-US" sz="1800" kern="1200" dirty="0">
              <a:solidFill>
                <a:prstClr val="black"/>
              </a:solidFill>
              <a:latin typeface="Calibri"/>
              <a:ea typeface="+mn-ea"/>
              <a:cs typeface="+mn-cs"/>
            </a:endParaRPr>
          </a:p>
        </p:txBody>
      </p:sp>
      <p:sp>
        <p:nvSpPr>
          <p:cNvPr id="5" name="Right Arrow 4"/>
          <p:cNvSpPr/>
          <p:nvPr/>
        </p:nvSpPr>
        <p:spPr>
          <a:xfrm>
            <a:off x="2511845" y="3437133"/>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86296673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33</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698650"/>
            <a:ext cx="2058577"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Illness’s information</a:t>
            </a:r>
            <a:endParaRPr lang="en-US" sz="1800" kern="1200" dirty="0">
              <a:solidFill>
                <a:prstClr val="black"/>
              </a:solidFill>
              <a:latin typeface="Calibri"/>
              <a:ea typeface="+mn-ea"/>
              <a:cs typeface="+mn-cs"/>
            </a:endParaRPr>
          </a:p>
        </p:txBody>
      </p:sp>
      <p:sp>
        <p:nvSpPr>
          <p:cNvPr id="5" name="Right Arrow 4"/>
          <p:cNvSpPr/>
          <p:nvPr/>
        </p:nvSpPr>
        <p:spPr>
          <a:xfrm>
            <a:off x="2511845" y="3789677"/>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64607603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34</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095262"/>
            <a:ext cx="3693319"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Food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186285"/>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759864080"/>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35</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458823"/>
            <a:ext cx="3970639"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Practice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54984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025002210"/>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36</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800341"/>
            <a:ext cx="4100418"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Medicine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891364"/>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612210569"/>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37</a:t>
            </a:fld>
            <a:endParaRPr lang="en">
              <a:solidFill>
                <a:prstClr val="black">
                  <a:tint val="75000"/>
                </a:prst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887246280"/>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38</a:t>
            </a:fld>
            <a:endParaRPr lang="en">
              <a:solidFill>
                <a:prstClr val="black">
                  <a:tint val="75000"/>
                </a:prstClr>
              </a:solidFill>
            </a:endParaRPr>
          </a:p>
        </p:txBody>
      </p:sp>
      <p:pic>
        <p:nvPicPr>
          <p:cNvPr id="7" name="Picture 5" descr="https://documents.lucidchart.com/documents/34cde04f-081b-4579-b1e6-e174cfd8e2c7/pages/0_0?a=632&amp;x=76&amp;y=125&amp;w=968&amp;h=330&amp;store=1&amp;accept=image%2F*&amp;auth=LCA%203efae5ea920d7b760c08b9dbb2b2a9d45a454fb9-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83647942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39</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schemeClr val="tx1"/>
                </a:solidFill>
                <a:latin typeface="Calibri"/>
                <a:ea typeface="+mn-ea"/>
                <a:cs typeface="+mn-cs"/>
              </a:rPr>
              <a:t>7:00</a:t>
            </a:r>
            <a:endParaRPr lang="en-US" sz="1800" kern="1200" dirty="0">
              <a:solidFill>
                <a:schemeClr val="tx1"/>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415563807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5212125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40</a:t>
            </a:fld>
            <a:endParaRPr lang="en">
              <a:solidFill>
                <a:prstClr val="black">
                  <a:tint val="75000"/>
                </a:prstClr>
              </a:solidFill>
            </a:endParaRPr>
          </a:p>
        </p:txBody>
      </p:sp>
      <p:pic>
        <p:nvPicPr>
          <p:cNvPr id="8" name="Picture 2" descr="https://documents.lucidchart.com/documents/34cde04f-081b-4579-b1e6-e174cfd8e2c7/pages/0_0?a=634&amp;x=76&amp;y=125&amp;w=968&amp;h=330&amp;store=1&amp;accept=image%2F*&amp;auth=LCA%20416ef0d773ab4465095d30f9efac017d2db911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856969470"/>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41</a:t>
            </a:fld>
            <a:endParaRPr lang="en">
              <a:solidFill>
                <a:prstClr val="black">
                  <a:tint val="75000"/>
                </a:prstClr>
              </a:solidFill>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23"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055023400"/>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42</a:t>
            </a:fld>
            <a:endParaRPr lang="en">
              <a:solidFill>
                <a:prstClr val="black">
                  <a:tint val="75000"/>
                </a:prstClr>
              </a:solidFill>
            </a:endParaRPr>
          </a:p>
        </p:txBody>
      </p:sp>
      <p:pic>
        <p:nvPicPr>
          <p:cNvPr id="7" name="Picture 2" descr="https://documents.lucidchart.com/documents/34cde04f-081b-4579-b1e6-e174cfd8e2c7/pages/0_0?a=636&amp;x=76&amp;y=125&amp;w=968&amp;h=330&amp;store=1&amp;accept=image%2F*&amp;auth=LCA%207ebceae35df50b258487191d9e256ac606e73c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600"/>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4210101721"/>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43</a:t>
            </a:fld>
            <a:endParaRPr lang="en">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9306614"/>
              </p:ext>
            </p:extLst>
          </p:nvPr>
        </p:nvGraphicFramePr>
        <p:xfrm>
          <a:off x="647546" y="2234282"/>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6" name="Rectangle 5"/>
          <p:cNvSpPr/>
          <p:nvPr/>
        </p:nvSpPr>
        <p:spPr>
          <a:xfrm>
            <a:off x="4296578" y="1498294"/>
            <a:ext cx="2379644"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Food Activities</a:t>
            </a:r>
            <a:endParaRPr lang="en-US" sz="1800" kern="1200" dirty="0">
              <a:solidFill>
                <a:prstClr val="white"/>
              </a:solidFill>
            </a:endParaRPr>
          </a:p>
        </p:txBody>
      </p:sp>
      <p:sp>
        <p:nvSpPr>
          <p:cNvPr id="10" name="Rectangle 9"/>
          <p:cNvSpPr/>
          <p:nvPr/>
        </p:nvSpPr>
        <p:spPr>
          <a:xfrm>
            <a:off x="4296577" y="2734937"/>
            <a:ext cx="2379645"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Medicine Activities</a:t>
            </a:r>
            <a:endParaRPr lang="en-US" sz="1800" kern="1200" dirty="0">
              <a:solidFill>
                <a:prstClr val="white"/>
              </a:solidFill>
            </a:endParaRPr>
          </a:p>
        </p:txBody>
      </p:sp>
      <p:sp>
        <p:nvSpPr>
          <p:cNvPr id="11" name="Rectangle 10"/>
          <p:cNvSpPr/>
          <p:nvPr/>
        </p:nvSpPr>
        <p:spPr>
          <a:xfrm>
            <a:off x="4296576" y="3971580"/>
            <a:ext cx="2379646"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Practice Activities</a:t>
            </a:r>
            <a:endParaRPr lang="en-US" sz="1800" kern="1200" dirty="0">
              <a:solidFill>
                <a:prstClr val="white"/>
              </a:solidFill>
            </a:endParaRPr>
          </a:p>
        </p:txBody>
      </p:sp>
      <p:cxnSp>
        <p:nvCxnSpPr>
          <p:cNvPr id="12" name="Straight Arrow Connector 11"/>
          <p:cNvCxnSpPr>
            <a:endCxn id="6" idx="1"/>
          </p:cNvCxnSpPr>
          <p:nvPr/>
        </p:nvCxnSpPr>
        <p:spPr>
          <a:xfrm flipV="1">
            <a:off x="2555913" y="1845326"/>
            <a:ext cx="1740665" cy="889611"/>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a:endCxn id="10" idx="1"/>
          </p:cNvCxnSpPr>
          <p:nvPr/>
        </p:nvCxnSpPr>
        <p:spPr>
          <a:xfrm flipV="1">
            <a:off x="2555911" y="3081969"/>
            <a:ext cx="1740666" cy="42232"/>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1" idx="1"/>
          </p:cNvCxnSpPr>
          <p:nvPr/>
        </p:nvCxnSpPr>
        <p:spPr>
          <a:xfrm>
            <a:off x="2555911" y="3484542"/>
            <a:ext cx="1740665" cy="834070"/>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sp>
        <p:nvSpPr>
          <p:cNvPr id="13"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512453557"/>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44</a:t>
            </a:fld>
            <a:endParaRPr lang="en">
              <a:solidFill>
                <a:prstClr val="black">
                  <a:tint val="75000"/>
                </a:prstClr>
              </a:solidFill>
            </a:endParaRPr>
          </a:p>
        </p:txBody>
      </p:sp>
      <p:pic>
        <p:nvPicPr>
          <p:cNvPr id="8" name="Picture 2" descr="https://documents.lucidchart.com/documents/34cde04f-081b-4579-b1e6-e174cfd8e2c7/pages/0_0?a=638&amp;x=76&amp;y=125&amp;w=968&amp;h=330&amp;store=1&amp;accept=image%2F*&amp;auth=LCA%201e8004e0596dc6880643f6d1caf378ff84be76e1-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932600"/>
            <a:ext cx="9144001" cy="31235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ocuments.lucidchart.com/documents/34cde04f-081b-4579-b1e6-e174cfd8e2c7/pages/0_0?a=698&amp;x=832&amp;y=314&amp;w=176&amp;h=132&amp;store=1&amp;accept=image%2F*&amp;auth=LCA%20e41af744fb9c3c83cbe360001636823b3813591f-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164"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709159225"/>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45</a:t>
            </a:fld>
            <a:endParaRPr lang="en">
              <a:solidFill>
                <a:prstClr val="black">
                  <a:tint val="75000"/>
                </a:prstClr>
              </a:solidFill>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3434433841"/>
              </p:ext>
            </p:extLst>
          </p:nvPr>
        </p:nvGraphicFramePr>
        <p:xfrm>
          <a:off x="3456847" y="4470706"/>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Food</a:t>
                      </a:r>
                      <a:endParaRPr lang="en-US" dirty="0"/>
                    </a:p>
                  </a:txBody>
                  <a:tcPr/>
                </a:tc>
              </a:tr>
              <a:tr h="370840">
                <a:tc>
                  <a:txBody>
                    <a:bodyPr/>
                    <a:lstStyle/>
                    <a:p>
                      <a:r>
                        <a:rPr lang="en-US" dirty="0" smtClean="0"/>
                        <a:t>Name</a:t>
                      </a:r>
                      <a:endParaRPr lang="en-US" dirty="0"/>
                    </a:p>
                  </a:txBody>
                  <a:tcPr/>
                </a:tc>
              </a:tr>
              <a:tr h="370840">
                <a:tc>
                  <a:txBody>
                    <a:bodyPr/>
                    <a:lstStyle/>
                    <a:p>
                      <a:r>
                        <a:rPr lang="en-US" b="1" dirty="0" err="1" smtClean="0">
                          <a:solidFill>
                            <a:srgbClr val="FF0000"/>
                          </a:solidFill>
                        </a:rPr>
                        <a:t>numberOfTime</a:t>
                      </a:r>
                      <a:endParaRPr lang="en-US" b="1" dirty="0">
                        <a:solidFill>
                          <a:srgbClr val="FF0000"/>
                        </a:solidFill>
                      </a:endParaRPr>
                    </a:p>
                  </a:txBody>
                  <a:tcPr/>
                </a:tc>
              </a:tr>
              <a:tr h="370840">
                <a:tc>
                  <a:txBody>
                    <a:bodyPr/>
                    <a:lstStyle/>
                    <a:p>
                      <a:r>
                        <a:rPr lang="en-US" dirty="0" err="1" smtClean="0"/>
                        <a:t>unitOfFood</a:t>
                      </a:r>
                      <a:endParaRPr lang="en-US" dirty="0"/>
                    </a:p>
                  </a:txBody>
                  <a:tcPr/>
                </a:tc>
              </a:tr>
            </a:tbl>
          </a:graphicData>
        </a:graphic>
      </p:graphicFrame>
      <p:cxnSp>
        <p:nvCxnSpPr>
          <p:cNvPr id="6" name="Straight Arrow Connector 5"/>
          <p:cNvCxnSpPr/>
          <p:nvPr/>
        </p:nvCxnSpPr>
        <p:spPr>
          <a:xfrm flipH="1" flipV="1">
            <a:off x="2919470" y="3205904"/>
            <a:ext cx="1178805" cy="1233894"/>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a:stCxn id="24" idx="0"/>
            <a:endCxn id="15" idx="2"/>
          </p:cNvCxnSpPr>
          <p:nvPr/>
        </p:nvCxnSpPr>
        <p:spPr>
          <a:xfrm flipV="1">
            <a:off x="4472847" y="3205904"/>
            <a:ext cx="804314"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a:endCxn id="17" idx="2"/>
          </p:cNvCxnSpPr>
          <p:nvPr/>
        </p:nvCxnSpPr>
        <p:spPr>
          <a:xfrm flipV="1">
            <a:off x="5133860" y="3205904"/>
            <a:ext cx="2550286"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5938174" y="3547948"/>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7" name="TextBox 26"/>
          <p:cNvSpPr txBox="1"/>
          <p:nvPr/>
        </p:nvSpPr>
        <p:spPr>
          <a:xfrm>
            <a:off x="4549391" y="3429000"/>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8" name="TextBox 27"/>
          <p:cNvSpPr txBox="1"/>
          <p:nvPr/>
        </p:nvSpPr>
        <p:spPr>
          <a:xfrm>
            <a:off x="3005629" y="3544802"/>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6"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592310740"/>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46</a:t>
            </a:fld>
            <a:endParaRPr lang="en">
              <a:solidFill>
                <a:prstClr val="black">
                  <a:tint val="75000"/>
                </a:prstClr>
              </a:solidFill>
            </a:endParaRPr>
          </a:p>
        </p:txBody>
      </p:sp>
      <p:pic>
        <p:nvPicPr>
          <p:cNvPr id="7" name="Picture 2" descr="https://documents.lucidchart.com/documents/34cde04f-081b-4579-b1e6-e174cfd8e2c7/pages/0_0?a=640&amp;x=76&amp;y=125&amp;w=968&amp;h=330&amp;store=1&amp;accept=image%2F*&amp;auth=LCA%20669c330a1ea85aa6b0876dfe680e63ff1e2a830b-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7"/>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documents.lucidchart.com/documents/34cde04f-081b-4579-b1e6-e174cfd8e2c7/pages/0_0?a=691&amp;x=592&amp;y=314&amp;w=176&amp;h=132&amp;store=1&amp;accept=image%2F*&amp;auth=LCA%2011a195370d53dc919296cdbc1f990de734f7c6fc-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809" y="3717360"/>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297476751"/>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p:txBody>
          <a:bodyPr/>
          <a:lstStyle/>
          <a:p>
            <a:pPr marL="0" indent="0">
              <a:buNone/>
            </a:pPr>
            <a:r>
              <a:rPr lang="en-US" b="1" dirty="0" smtClean="0">
                <a:solidFill>
                  <a:schemeClr val="accent6"/>
                </a:solidFill>
              </a:rPr>
              <a:t>Scenario: </a:t>
            </a:r>
            <a:r>
              <a:rPr lang="en-US" dirty="0" err="1" smtClean="0"/>
              <a:t>Quy</a:t>
            </a:r>
            <a:r>
              <a:rPr lang="en-US" dirty="0" smtClean="0"/>
              <a:t> use application which is provided by hospital to support patient treating.</a:t>
            </a:r>
            <a:endParaRPr lang="vi-VN"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47</a:t>
            </a:fld>
            <a:endParaRPr lang="en">
              <a:solidFill>
                <a:prstClr val="black">
                  <a:tint val="75000"/>
                </a:prstClr>
              </a:solidFill>
            </a:endParaRPr>
          </a:p>
        </p:txBody>
      </p:sp>
      <p:sp>
        <p:nvSpPr>
          <p:cNvPr id="8" name="Title 1"/>
          <p:cNvSpPr txBox="1">
            <a:spLocks/>
          </p:cNvSpPr>
          <p:nvPr/>
        </p:nvSpPr>
        <p:spPr>
          <a:xfrm>
            <a:off x="0" y="1"/>
            <a:ext cx="9105490" cy="1219200"/>
          </a:xfrm>
          <a:prstGeom prst="rect">
            <a:avLst/>
          </a:prstGeom>
        </p:spPr>
        <p:txBody>
          <a:bodyPr vert="horz" lIns="91425" tIns="91425" rIns="91425" bIns="91425" rtlCol="0" anchor="b" anchorCtr="0">
            <a:norm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b="1" kern="0" dirty="0" smtClean="0">
                <a:solidFill>
                  <a:srgbClr val="00B050"/>
                </a:solidFill>
                <a:cs typeface="Arial"/>
              </a:rPr>
              <a:t>Demonstration</a:t>
            </a:r>
            <a:endParaRPr lang="vi-VN" b="1" kern="0" dirty="0">
              <a:solidFill>
                <a:srgbClr val="00B050"/>
              </a:solidFill>
              <a:latin typeface="Calibri" panose="020F0502020204030204" pitchFamily="34" charset="0"/>
              <a:cs typeface="Arial"/>
            </a:endParaRPr>
          </a:p>
        </p:txBody>
      </p:sp>
    </p:spTree>
    <p:extLst>
      <p:ext uri="{BB962C8B-B14F-4D97-AF65-F5344CB8AC3E}">
        <p14:creationId xmlns:p14="http://schemas.microsoft.com/office/powerpoint/2010/main" val="18640414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48</a:t>
            </a:fld>
            <a:endParaRPr lang="en">
              <a:solidFill>
                <a:prstClr val="black">
                  <a:tint val="75000"/>
                </a:prst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Tree>
    <p:extLst>
      <p:ext uri="{BB962C8B-B14F-4D97-AF65-F5344CB8AC3E}">
        <p14:creationId xmlns:p14="http://schemas.microsoft.com/office/powerpoint/2010/main" val="2149848618"/>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49</a:t>
            </a:fld>
            <a:endParaRPr lang="en">
              <a:solidFill>
                <a:prstClr val="black">
                  <a:tint val="75000"/>
                </a:prstClr>
              </a:solidFill>
            </a:endParaRPr>
          </a:p>
        </p:txBody>
      </p:sp>
      <p:pic>
        <p:nvPicPr>
          <p:cNvPr id="1032" name="Picture 8" descr="https://documents.lucidchart.com/documents/b3e66c5f-ae1e-47ea-858e-34b5761fe794/pages/0_0?a=710&amp;x=92&amp;y=158&amp;w=1056&amp;h=830&amp;store=1&amp;accept=image%2F*&amp;auth=LCA%200123c50c543081bef41daff3845ab8aff393211b-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3505200" y="5410200"/>
            <a:ext cx="1743075" cy="1266825"/>
          </a:xfrm>
          <a:prstGeom prst="rect">
            <a:avLst/>
          </a:prstGeom>
        </p:spPr>
      </p:pic>
    </p:spTree>
    <p:extLst>
      <p:ext uri="{BB962C8B-B14F-4D97-AF65-F5344CB8AC3E}">
        <p14:creationId xmlns:p14="http://schemas.microsoft.com/office/powerpoint/2010/main" val="50220192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5</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5786368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50</a:t>
            </a:fld>
            <a:endParaRPr lang="en">
              <a:solidFill>
                <a:prstClr val="black">
                  <a:tint val="75000"/>
                </a:prstClr>
              </a:solidFill>
            </a:endParaRPr>
          </a:p>
        </p:txBody>
      </p:sp>
      <p:pic>
        <p:nvPicPr>
          <p:cNvPr id="2052" name="Picture 4" descr="https://documents.lucidchart.com/documents/b3e66c5f-ae1e-47ea-858e-34b5761fe794/pages/0_0?a=698&amp;x=92&amp;y=158&amp;w=1056&amp;h=830&amp;store=1&amp;accept=image%2F*&amp;auth=LCA%207a8e3c96e022a1f11524dcd6b12b67875b304abc-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3505200" y="5410200"/>
            <a:ext cx="1743075" cy="1266825"/>
          </a:xfrm>
          <a:prstGeom prst="rect">
            <a:avLst/>
          </a:prstGeom>
        </p:spPr>
      </p:pic>
    </p:spTree>
    <p:extLst>
      <p:ext uri="{BB962C8B-B14F-4D97-AF65-F5344CB8AC3E}">
        <p14:creationId xmlns:p14="http://schemas.microsoft.com/office/powerpoint/2010/main" val="397777525"/>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51</a:t>
            </a:fld>
            <a:endParaRPr lang="en">
              <a:solidFill>
                <a:prstClr val="black">
                  <a:tint val="75000"/>
                </a:prstClr>
              </a:solidFill>
            </a:endParaRPr>
          </a:p>
        </p:txBody>
      </p:sp>
      <p:pic>
        <p:nvPicPr>
          <p:cNvPr id="3076" name="Picture 4" descr="https://documents.lucidchart.com/documents/b3e66c5f-ae1e-47ea-858e-34b5761fe794/pages/0_0?a=696&amp;x=92&amp;y=158&amp;w=1056&amp;h=830&amp;store=1&amp;accept=image%2F*&amp;auth=LCA%20c48a1cdbc4260d5490a45cd46fcc72fe99e7cc50-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3505200" y="5410200"/>
            <a:ext cx="1743075" cy="1266825"/>
          </a:xfrm>
          <a:prstGeom prst="rect">
            <a:avLst/>
          </a:prstGeom>
        </p:spPr>
      </p:pic>
    </p:spTree>
    <p:extLst>
      <p:ext uri="{BB962C8B-B14F-4D97-AF65-F5344CB8AC3E}">
        <p14:creationId xmlns:p14="http://schemas.microsoft.com/office/powerpoint/2010/main" val="1817199931"/>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52</a:t>
            </a:fld>
            <a:endParaRPr lang="en">
              <a:solidFill>
                <a:prstClr val="black">
                  <a:tint val="75000"/>
                </a:prstClr>
              </a:solidFill>
            </a:endParaRPr>
          </a:p>
        </p:txBody>
      </p:sp>
      <p:pic>
        <p:nvPicPr>
          <p:cNvPr id="4100" name="Picture 4" descr="https://documents.lucidchart.com/documents/b3e66c5f-ae1e-47ea-858e-34b5761fe794/pages/0_0?a=694&amp;x=92&amp;y=158&amp;w=1056&amp;h=830&amp;store=1&amp;accept=image%2F*&amp;auth=LCA%20af2a1dcb92c462bb60cbc500052c3e86a8e09a34-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3505200" y="5410200"/>
            <a:ext cx="1743075" cy="1266825"/>
          </a:xfrm>
          <a:prstGeom prst="rect">
            <a:avLst/>
          </a:prstGeom>
        </p:spPr>
      </p:pic>
    </p:spTree>
    <p:extLst>
      <p:ext uri="{BB962C8B-B14F-4D97-AF65-F5344CB8AC3E}">
        <p14:creationId xmlns:p14="http://schemas.microsoft.com/office/powerpoint/2010/main" val="3772505943"/>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53</a:t>
            </a:fld>
            <a:endParaRPr lang="en">
              <a:solidFill>
                <a:prstClr val="black">
                  <a:tint val="75000"/>
                </a:prstClr>
              </a:solidFill>
            </a:endParaRPr>
          </a:p>
        </p:txBody>
      </p:sp>
      <p:pic>
        <p:nvPicPr>
          <p:cNvPr id="5128" name="Picture 8" descr="https://documents.lucidchart.com/documents/b3e66c5f-ae1e-47ea-858e-34b5761fe794/pages/0_0?a=692&amp;x=92&amp;y=158&amp;w=1056&amp;h=830&amp;store=1&amp;accept=image%2F*&amp;auth=LCA%2018588a852903ddcd3b1322274f2bde2958617d63-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3505200" y="5442958"/>
            <a:ext cx="1819275" cy="1262642"/>
          </a:xfrm>
          <a:prstGeom prst="rect">
            <a:avLst/>
          </a:prstGeom>
        </p:spPr>
      </p:pic>
    </p:spTree>
    <p:extLst>
      <p:ext uri="{BB962C8B-B14F-4D97-AF65-F5344CB8AC3E}">
        <p14:creationId xmlns:p14="http://schemas.microsoft.com/office/powerpoint/2010/main" val="1691942566"/>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6</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6</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4157723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7</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7</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0" name="Rectangle 19"/>
          <p:cNvSpPr/>
          <p:nvPr/>
        </p:nvSpPr>
        <p:spPr>
          <a:xfrm>
            <a:off x="530079" y="4735904"/>
            <a:ext cx="3127521" cy="627824"/>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Synchronize Practice Data</a:t>
            </a:r>
          </a:p>
        </p:txBody>
      </p:sp>
      <p:sp>
        <p:nvSpPr>
          <p:cNvPr id="21" name="Rectangle 20"/>
          <p:cNvSpPr/>
          <p:nvPr/>
        </p:nvSpPr>
        <p:spPr>
          <a:xfrm>
            <a:off x="3667477" y="4876800"/>
            <a:ext cx="4698722" cy="369332"/>
          </a:xfrm>
          <a:prstGeom prst="rect">
            <a:avLst/>
          </a:prstGeom>
        </p:spPr>
        <p:txBody>
          <a:bodyPr wrap="none">
            <a:spAutoFit/>
          </a:bodyPr>
          <a:lstStyle/>
          <a:p>
            <a:pPr marL="342900" indent="-252413">
              <a:buSzPct val="100000"/>
              <a:buFontTx/>
              <a:buChar char="-"/>
            </a:pPr>
            <a:r>
              <a:rPr lang="en" sz="1800" b="1" smtClean="0">
                <a:solidFill>
                  <a:prstClr val="black"/>
                </a:solidFill>
              </a:rPr>
              <a:t>Send patient’s practice data to server </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3" name="Shape 300"/>
          <p:cNvSpPr txBox="1"/>
          <p:nvPr/>
        </p:nvSpPr>
        <p:spPr>
          <a:xfrm>
            <a:off x="1224852" y="40386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at 10:00 PM every day</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61215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a:solidFill>
                  <a:srgbClr val="00B050"/>
                </a:solidFill>
              </a:rPr>
              <a:t>Check Notification Of Patient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a:t>
            </a:fld>
            <a:endParaRPr lang="en"/>
          </a:p>
        </p:txBody>
      </p:sp>
    </p:spTree>
    <p:extLst>
      <p:ext uri="{BB962C8B-B14F-4D97-AF65-F5344CB8AC3E}">
        <p14:creationId xmlns:p14="http://schemas.microsoft.com/office/powerpoint/2010/main" val="290942345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9</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TextBox 21"/>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0" name="Shape 1634"/>
          <p:cNvGrpSpPr/>
          <p:nvPr/>
        </p:nvGrpSpPr>
        <p:grpSpPr>
          <a:xfrm>
            <a:off x="539736" y="2619238"/>
            <a:ext cx="1167391" cy="1188032"/>
            <a:chOff x="2711675" y="2364825"/>
            <a:chExt cx="2695799" cy="2900699"/>
          </a:xfrm>
        </p:grpSpPr>
        <p:sp>
          <p:nvSpPr>
            <p:cNvPr id="31"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2"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33" name="TextBox 32"/>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36842946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11193</TotalTime>
  <Words>3518</Words>
  <Application>Microsoft Office PowerPoint</Application>
  <PresentationFormat>On-screen Show (4:3)</PresentationFormat>
  <Paragraphs>590</Paragraphs>
  <Slides>53</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Notification Of Patient</vt:lpstr>
      <vt:lpstr>Check Notification Of Patient</vt:lpstr>
      <vt:lpstr>Check Notification Of Patient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Handle New Treatment</vt:lpstr>
      <vt:lpstr>Handle New Treatment</vt:lpstr>
      <vt:lpstr>Handle New Treatment</vt:lpstr>
      <vt:lpstr>Handle New Treatment</vt:lpstr>
      <vt:lpstr>Handle New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Remind Patient</vt:lpstr>
      <vt:lpstr>Remind Patient</vt:lpstr>
      <vt:lpstr>Remind Patient</vt:lpstr>
      <vt:lpstr>Remind Patient</vt:lpstr>
      <vt:lpstr>Remind Patient</vt:lpstr>
      <vt:lpstr>Remind Patient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Support Tracking System</dc:title>
  <dc:creator>Man Huynh Khuong</dc:creator>
  <cp:lastModifiedBy>Man Huynh Khuong</cp:lastModifiedBy>
  <cp:revision>455</cp:revision>
  <dcterms:modified xsi:type="dcterms:W3CDTF">2015-12-14T02:39:28Z</dcterms:modified>
</cp:coreProperties>
</file>