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 id="2147483687" r:id="rId3"/>
  </p:sldMasterIdLst>
  <p:notesMasterIdLst>
    <p:notesMasterId r:id="rId103"/>
  </p:notesMasterIdLst>
  <p:sldIdLst>
    <p:sldId id="256" r:id="rId4"/>
    <p:sldId id="257" r:id="rId5"/>
    <p:sldId id="258" r:id="rId6"/>
    <p:sldId id="259" r:id="rId7"/>
    <p:sldId id="260" r:id="rId8"/>
    <p:sldId id="261" r:id="rId9"/>
    <p:sldId id="262" r:id="rId10"/>
    <p:sldId id="263" r:id="rId11"/>
    <p:sldId id="264" r:id="rId12"/>
    <p:sldId id="295" r:id="rId13"/>
    <p:sldId id="286" r:id="rId14"/>
    <p:sldId id="287" r:id="rId15"/>
    <p:sldId id="288" r:id="rId16"/>
    <p:sldId id="289" r:id="rId17"/>
    <p:sldId id="290" r:id="rId18"/>
    <p:sldId id="291" r:id="rId19"/>
    <p:sldId id="292" r:id="rId20"/>
    <p:sldId id="265" r:id="rId21"/>
    <p:sldId id="266" r:id="rId22"/>
    <p:sldId id="275" r:id="rId23"/>
    <p:sldId id="276" r:id="rId24"/>
    <p:sldId id="277" r:id="rId25"/>
    <p:sldId id="278" r:id="rId26"/>
    <p:sldId id="279" r:id="rId27"/>
    <p:sldId id="280" r:id="rId28"/>
    <p:sldId id="281" r:id="rId29"/>
    <p:sldId id="282" r:id="rId30"/>
    <p:sldId id="296" r:id="rId31"/>
    <p:sldId id="293" r:id="rId32"/>
    <p:sldId id="297" r:id="rId33"/>
    <p:sldId id="294"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6" r:id="rId70"/>
    <p:sldId id="347" r:id="rId71"/>
    <p:sldId id="348" r:id="rId72"/>
    <p:sldId id="349" r:id="rId73"/>
    <p:sldId id="350" r:id="rId74"/>
    <p:sldId id="311" r:id="rId75"/>
    <p:sldId id="312" r:id="rId76"/>
    <p:sldId id="313" r:id="rId77"/>
    <p:sldId id="314" r:id="rId78"/>
    <p:sldId id="315" r:id="rId79"/>
    <p:sldId id="316" r:id="rId80"/>
    <p:sldId id="317" r:id="rId81"/>
    <p:sldId id="351" r:id="rId82"/>
    <p:sldId id="352" r:id="rId83"/>
    <p:sldId id="357" r:id="rId84"/>
    <p:sldId id="362" r:id="rId85"/>
    <p:sldId id="364" r:id="rId86"/>
    <p:sldId id="365" r:id="rId87"/>
    <p:sldId id="366" r:id="rId88"/>
    <p:sldId id="363" r:id="rId89"/>
    <p:sldId id="353" r:id="rId90"/>
    <p:sldId id="358" r:id="rId91"/>
    <p:sldId id="354" r:id="rId92"/>
    <p:sldId id="368" r:id="rId93"/>
    <p:sldId id="355" r:id="rId94"/>
    <p:sldId id="369" r:id="rId95"/>
    <p:sldId id="356" r:id="rId96"/>
    <p:sldId id="370" r:id="rId97"/>
    <p:sldId id="371" r:id="rId98"/>
    <p:sldId id="372" r:id="rId99"/>
    <p:sldId id="373" r:id="rId100"/>
    <p:sldId id="374" r:id="rId101"/>
    <p:sldId id="376"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tableStyles" Target="tableStyles.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4E280-F618-45AD-B481-F94DDD05FB3C}" type="datetimeFigureOut">
              <a:rPr lang="en-US" smtClean="0"/>
              <a:t>12/11/2015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56318-EF14-427D-9EC0-2DE825C285A9}" type="slidenum">
              <a:rPr lang="en-US" smtClean="0"/>
              <a:t>‹#›</a:t>
            </a:fld>
            <a:endParaRPr lang="en-US"/>
          </a:p>
        </p:txBody>
      </p:sp>
    </p:spTree>
    <p:extLst>
      <p:ext uri="{BB962C8B-B14F-4D97-AF65-F5344CB8AC3E}">
        <p14:creationId xmlns:p14="http://schemas.microsoft.com/office/powerpoint/2010/main" val="2018738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880590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Shape 19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2" name="Shape 19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Tôi xin phân tích các điểm mạnh và điểm yếu trong hệ thống của chúng tôi.</a:t>
            </a:r>
          </a:p>
        </p:txBody>
      </p:sp>
    </p:spTree>
    <p:extLst>
      <p:ext uri="{BB962C8B-B14F-4D97-AF65-F5344CB8AC3E}">
        <p14:creationId xmlns:p14="http://schemas.microsoft.com/office/powerpoint/2010/main" val="3335537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940921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847440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376270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393048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466232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94348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909081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478008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408917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084985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866333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575873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336503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938430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915219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135454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77203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893104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Shape 19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2" name="Shape 19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Tôi xin phân tích các điểm mạnh và điểm yếu trong hệ thống của chúng tôi.</a:t>
            </a:r>
          </a:p>
        </p:txBody>
      </p:sp>
    </p:spTree>
    <p:extLst>
      <p:ext uri="{BB962C8B-B14F-4D97-AF65-F5344CB8AC3E}">
        <p14:creationId xmlns:p14="http://schemas.microsoft.com/office/powerpoint/2010/main" val="1935752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908873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351050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377397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737549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119181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557152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8350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Shape 19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2" name="Shape 19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dirty="0" smtClean="0"/>
              <a:t>Từ</a:t>
            </a:r>
            <a:r>
              <a:rPr lang="en" baseline="0" dirty="0" smtClean="0"/>
              <a:t> những ưu và nhược điểm trong quy trình khám bệnh ở 2 bệnh viện trên, chúng tôi đã phát triển một hệ thống quản lý quy trình khám bệnh béo phì. Trong hệ thống này, chúng tôi phát triển một ứng dụng web để hỗ trợ phòng khám và bác sĩ trong quy trình khám bệnh, một vòng đeo tay thông minh theo dõi tình trạng luyện tập của bệnh nhân và một ứng dụng điện thoại để hỗ trợ bệnh nhân trong việc điều trị bệnh</a:t>
            </a:r>
          </a:p>
          <a:p>
            <a:pPr marL="457200" lvl="0" indent="-228600" rtl="0">
              <a:spcBef>
                <a:spcPts val="0"/>
              </a:spcBef>
              <a:buChar char="-"/>
            </a:pPr>
            <a:r>
              <a:rPr lang="en" baseline="0" dirty="0" smtClean="0"/>
              <a:t>Sau đây tôi sẽ trình bày về quy trình khám bệnh béo phì trong hệ thống của chúng tôi</a:t>
            </a:r>
          </a:p>
        </p:txBody>
      </p:sp>
    </p:spTree>
    <p:extLst>
      <p:ext uri="{BB962C8B-B14F-4D97-AF65-F5344CB8AC3E}">
        <p14:creationId xmlns:p14="http://schemas.microsoft.com/office/powerpoint/2010/main" val="18908506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Đầu</a:t>
            </a:r>
            <a:r>
              <a:rPr lang="en" baseline="0" dirty="0" smtClean="0"/>
              <a:t> tiên, bệnh</a:t>
            </a:r>
            <a:endParaRPr lang="en" dirty="0"/>
          </a:p>
        </p:txBody>
      </p:sp>
    </p:spTree>
    <p:extLst>
      <p:ext uri="{BB962C8B-B14F-4D97-AF65-F5344CB8AC3E}">
        <p14:creationId xmlns:p14="http://schemas.microsoft.com/office/powerpoint/2010/main" val="1680229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950235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9238872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631690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9662208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850632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8804069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8854276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9520711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US" dirty="0" err="1" smtClean="0"/>
              <a:t>Đầu</a:t>
            </a:r>
            <a:r>
              <a:rPr lang="en-US" baseline="0" dirty="0" smtClean="0"/>
              <a:t> </a:t>
            </a:r>
            <a:r>
              <a:rPr lang="en-US" baseline="0" dirty="0" err="1" smtClean="0"/>
              <a:t>tiên</a:t>
            </a:r>
            <a:r>
              <a:rPr lang="en-US" baseline="0" dirty="0" smtClean="0"/>
              <a:t>, </a:t>
            </a:r>
            <a:r>
              <a:rPr lang="en-US" dirty="0" err="1" smtClean="0"/>
              <a:t>tôi</a:t>
            </a:r>
            <a:r>
              <a:rPr lang="en-US" baseline="0" dirty="0" smtClean="0"/>
              <a:t> </a:t>
            </a:r>
            <a:r>
              <a:rPr lang="vi-VN" dirty="0" smtClean="0"/>
              <a:t>xin giới</a:t>
            </a:r>
            <a:r>
              <a:rPr lang="vi-VN" baseline="0" dirty="0" smtClean="0"/>
              <a:t> thiệu về tiến trình chạy ngầm của ứng 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vi-VN" baseline="0" dirty="0" smtClean="0"/>
              <a:t>, được gọi là scheduler.</a:t>
            </a:r>
            <a:endParaRPr lang="vi-VN" dirty="0" smtClean="0"/>
          </a:p>
          <a:p>
            <a:pPr>
              <a:spcBef>
                <a:spcPts val="0"/>
              </a:spcBef>
              <a:buNone/>
            </a:pPr>
            <a:endParaRPr lang="vi-VN" dirty="0" smtClean="0"/>
          </a:p>
          <a:p>
            <a:pPr marL="171450" indent="-171450">
              <a:buFontTx/>
              <a:buChar char="-"/>
            </a:pPr>
            <a:r>
              <a:rPr lang="en-US" dirty="0" smtClean="0"/>
              <a:t>Scheduler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a:p>
            <a:pPr marL="0" indent="0">
              <a:buFontTx/>
              <a:buNone/>
            </a:pPr>
            <a:r>
              <a:rPr lang="en-US" baseline="0" dirty="0" smtClean="0"/>
              <a:t>    +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về</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để</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(every minute)</a:t>
            </a:r>
          </a:p>
          <a:p>
            <a:pPr marL="0" indent="0">
              <a:buFontTx/>
              <a:buNone/>
            </a:pP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đến</a:t>
            </a:r>
            <a:r>
              <a:rPr lang="en-US" baseline="0" dirty="0" smtClean="0"/>
              <a:t> </a:t>
            </a:r>
            <a:r>
              <a:rPr lang="en-US" baseline="0" dirty="0" err="1" smtClean="0"/>
              <a:t>giờ</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 </a:t>
            </a:r>
            <a:r>
              <a:rPr lang="en-US" baseline="0" dirty="0" err="1" smtClean="0"/>
              <a:t>dục</a:t>
            </a:r>
            <a:r>
              <a:rPr lang="en-US" baseline="0" dirty="0" smtClean="0"/>
              <a:t>.</a:t>
            </a:r>
          </a:p>
          <a:p>
            <a:pPr marL="0" indent="0">
              <a:buFontTx/>
              <a:buNone/>
            </a:pPr>
            <a:r>
              <a:rPr lang="en-US" baseline="0" dirty="0" smtClean="0"/>
              <a:t>        &gt;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về</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(10h00)</a:t>
            </a:r>
            <a:endParaRPr dirty="0"/>
          </a:p>
        </p:txBody>
      </p:sp>
    </p:spTree>
    <p:extLst>
      <p:ext uri="{BB962C8B-B14F-4D97-AF65-F5344CB8AC3E}">
        <p14:creationId xmlns:p14="http://schemas.microsoft.com/office/powerpoint/2010/main" val="42787810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vi-VN" dirty="0" smtClean="0"/>
              <a:t>Để tiếp tục tôi xin giới</a:t>
            </a:r>
            <a:r>
              <a:rPr lang="vi-VN" baseline="0" dirty="0" smtClean="0"/>
              <a:t> thiệu về tiến trình chạy ngầm của ứng dụng trên điện thoại, được gọi là scheduler.</a:t>
            </a:r>
            <a:endParaRPr lang="vi-VN" dirty="0" smtClean="0"/>
          </a:p>
          <a:p>
            <a:pPr>
              <a:spcBef>
                <a:spcPts val="0"/>
              </a:spcBef>
              <a:buNone/>
            </a:pPr>
            <a:endParaRPr lang="vi-VN" dirty="0" smtClean="0"/>
          </a:p>
          <a:p>
            <a:pPr marL="171450" indent="-171450">
              <a:buFontTx/>
              <a:buChar char="-"/>
            </a:pPr>
            <a:r>
              <a:rPr lang="en-US" dirty="0" smtClean="0"/>
              <a:t>Scheduler </a:t>
            </a:r>
            <a:r>
              <a:rPr lang="en-US" dirty="0" err="1" smtClean="0"/>
              <a:t>là</a:t>
            </a:r>
            <a:r>
              <a:rPr lang="en-US" baseline="0" dirty="0" smtClean="0"/>
              <a:t> </a:t>
            </a:r>
            <a:r>
              <a:rPr lang="en-US" baseline="0" dirty="0" err="1" smtClean="0"/>
              <a:t>một</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a:p>
            <a:pPr marL="0" indent="0">
              <a:buFontTx/>
              <a:buNone/>
            </a:pPr>
            <a:r>
              <a:rPr lang="en-US" baseline="0" dirty="0" smtClean="0"/>
              <a:t>    +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về</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để</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(every minute)</a:t>
            </a:r>
          </a:p>
          <a:p>
            <a:pPr marL="0" indent="0">
              <a:buFontTx/>
              <a:buNone/>
            </a:pP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đến</a:t>
            </a:r>
            <a:r>
              <a:rPr lang="en-US" baseline="0" dirty="0" smtClean="0"/>
              <a:t> </a:t>
            </a:r>
            <a:r>
              <a:rPr lang="en-US" baseline="0" dirty="0" err="1" smtClean="0"/>
              <a:t>giờ</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 </a:t>
            </a:r>
            <a:r>
              <a:rPr lang="en-US" baseline="0" dirty="0" err="1" smtClean="0"/>
              <a:t>dục</a:t>
            </a:r>
            <a:r>
              <a:rPr lang="en-US" baseline="0" dirty="0" smtClean="0"/>
              <a:t>.</a:t>
            </a:r>
          </a:p>
          <a:p>
            <a:pPr marL="0" indent="0">
              <a:buFontTx/>
              <a:buNone/>
            </a:pPr>
            <a:r>
              <a:rPr lang="en-US" baseline="0" dirty="0" smtClean="0"/>
              <a:t>        &gt;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về</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(10h00)</a:t>
            </a:r>
            <a:endParaRPr lang="en-US" dirty="0" smtClean="0"/>
          </a:p>
          <a:p>
            <a:endParaRPr lang="en-US" dirty="0"/>
          </a:p>
        </p:txBody>
      </p:sp>
    </p:spTree>
    <p:extLst>
      <p:ext uri="{BB962C8B-B14F-4D97-AF65-F5344CB8AC3E}">
        <p14:creationId xmlns:p14="http://schemas.microsoft.com/office/powerpoint/2010/main" val="12013432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vi-VN" dirty="0" smtClean="0"/>
              <a:t>Để tiếp tục tôi xin giới</a:t>
            </a:r>
            <a:r>
              <a:rPr lang="vi-VN" baseline="0" dirty="0" smtClean="0"/>
              <a:t> thiệu về tiến trình chạy ngầm của ứng dụng trên điện thoại, được gọi là scheduler.</a:t>
            </a:r>
            <a:endParaRPr lang="vi-VN" dirty="0" smtClean="0"/>
          </a:p>
          <a:p>
            <a:pPr>
              <a:spcBef>
                <a:spcPts val="0"/>
              </a:spcBef>
              <a:buNone/>
            </a:pPr>
            <a:endParaRPr lang="vi-VN" dirty="0" smtClean="0"/>
          </a:p>
          <a:p>
            <a:pPr marL="171450" indent="-171450">
              <a:buFontTx/>
              <a:buChar char="-"/>
            </a:pPr>
            <a:r>
              <a:rPr lang="en-US" dirty="0" smtClean="0"/>
              <a:t>Scheduler </a:t>
            </a:r>
            <a:r>
              <a:rPr lang="en-US" dirty="0" err="1" smtClean="0"/>
              <a:t>là</a:t>
            </a:r>
            <a:r>
              <a:rPr lang="en-US" baseline="0" dirty="0" smtClean="0"/>
              <a:t> </a:t>
            </a:r>
            <a:r>
              <a:rPr lang="en-US" baseline="0" dirty="0" err="1" smtClean="0"/>
              <a:t>một</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a:p>
            <a:pPr marL="0" indent="0">
              <a:buFontTx/>
              <a:buNone/>
            </a:pPr>
            <a:r>
              <a:rPr lang="en-US" baseline="0" dirty="0" smtClean="0"/>
              <a:t>    +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về</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để</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(every minute)</a:t>
            </a:r>
          </a:p>
          <a:p>
            <a:pPr marL="0" indent="0">
              <a:buFontTx/>
              <a:buNone/>
            </a:pP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đến</a:t>
            </a:r>
            <a:r>
              <a:rPr lang="en-US" baseline="0" dirty="0" smtClean="0"/>
              <a:t> </a:t>
            </a:r>
            <a:r>
              <a:rPr lang="en-US" baseline="0" dirty="0" err="1" smtClean="0"/>
              <a:t>giờ</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 </a:t>
            </a:r>
            <a:r>
              <a:rPr lang="en-US" baseline="0" dirty="0" err="1" smtClean="0"/>
              <a:t>dục</a:t>
            </a:r>
            <a:r>
              <a:rPr lang="en-US" baseline="0" dirty="0" smtClean="0"/>
              <a:t>.</a:t>
            </a:r>
          </a:p>
          <a:p>
            <a:pPr marL="0" indent="0">
              <a:buFontTx/>
              <a:buNone/>
            </a:pPr>
            <a:r>
              <a:rPr lang="en-US" baseline="0" dirty="0" smtClean="0"/>
              <a:t>        &gt;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về</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(10h00)</a:t>
            </a:r>
            <a:endParaRPr lang="en-US" dirty="0" smtClean="0"/>
          </a:p>
          <a:p>
            <a:endParaRPr lang="en-US" dirty="0"/>
          </a:p>
        </p:txBody>
      </p:sp>
    </p:spTree>
    <p:extLst>
      <p:ext uri="{BB962C8B-B14F-4D97-AF65-F5344CB8AC3E}">
        <p14:creationId xmlns:p14="http://schemas.microsoft.com/office/powerpoint/2010/main" val="1211286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vi-VN" dirty="0" smtClean="0"/>
              <a:t>Để tiếp tục tôi xin giới</a:t>
            </a:r>
            <a:r>
              <a:rPr lang="vi-VN" baseline="0" dirty="0" smtClean="0"/>
              <a:t> thiệu về tiến trình chạy ngầm của ứng dụng trên điện thoại, được gọi là scheduler.</a:t>
            </a:r>
            <a:endParaRPr lang="vi-VN" dirty="0" smtClean="0"/>
          </a:p>
          <a:p>
            <a:pPr>
              <a:spcBef>
                <a:spcPts val="0"/>
              </a:spcBef>
              <a:buNone/>
            </a:pPr>
            <a:endParaRPr lang="vi-VN" dirty="0" smtClean="0"/>
          </a:p>
          <a:p>
            <a:pPr marL="171450" indent="-171450">
              <a:buFontTx/>
              <a:buChar char="-"/>
            </a:pPr>
            <a:r>
              <a:rPr lang="en-US" dirty="0" smtClean="0"/>
              <a:t>Scheduler </a:t>
            </a:r>
            <a:r>
              <a:rPr lang="en-US" dirty="0" err="1" smtClean="0"/>
              <a:t>là</a:t>
            </a:r>
            <a:r>
              <a:rPr lang="en-US" baseline="0" dirty="0" smtClean="0"/>
              <a:t> </a:t>
            </a:r>
            <a:r>
              <a:rPr lang="en-US" baseline="0" dirty="0" err="1" smtClean="0"/>
              <a:t>một</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a:p>
            <a:pPr marL="0" indent="0">
              <a:buFontTx/>
              <a:buNone/>
            </a:pPr>
            <a:r>
              <a:rPr lang="en-US" baseline="0" dirty="0" smtClean="0"/>
              <a:t>    +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về</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để</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(every minute)</a:t>
            </a:r>
          </a:p>
          <a:p>
            <a:pPr marL="0" indent="0">
              <a:buFontTx/>
              <a:buNone/>
            </a:pP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đến</a:t>
            </a:r>
            <a:r>
              <a:rPr lang="en-US" baseline="0" dirty="0" smtClean="0"/>
              <a:t> </a:t>
            </a:r>
            <a:r>
              <a:rPr lang="en-US" baseline="0" dirty="0" err="1" smtClean="0"/>
              <a:t>giờ</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 </a:t>
            </a:r>
            <a:r>
              <a:rPr lang="en-US" baseline="0" dirty="0" err="1" smtClean="0"/>
              <a:t>dục</a:t>
            </a:r>
            <a:r>
              <a:rPr lang="en-US" baseline="0" dirty="0" smtClean="0"/>
              <a:t>.</a:t>
            </a:r>
          </a:p>
          <a:p>
            <a:pPr marL="0" indent="0">
              <a:buFontTx/>
              <a:buNone/>
            </a:pPr>
            <a:r>
              <a:rPr lang="en-US" baseline="0" dirty="0" smtClean="0"/>
              <a:t>        &gt;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về</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(10h00)</a:t>
            </a:r>
            <a:endParaRPr lang="en-US" dirty="0" smtClean="0"/>
          </a:p>
          <a:p>
            <a:endParaRPr lang="en-US" dirty="0"/>
          </a:p>
        </p:txBody>
      </p:sp>
    </p:spTree>
    <p:extLst>
      <p:ext uri="{BB962C8B-B14F-4D97-AF65-F5344CB8AC3E}">
        <p14:creationId xmlns:p14="http://schemas.microsoft.com/office/powerpoint/2010/main" val="1677439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vi-VN" dirty="0" smtClean="0"/>
              <a:t>Để tiếp tục tôi xin giới</a:t>
            </a:r>
            <a:r>
              <a:rPr lang="vi-VN" baseline="0" dirty="0" smtClean="0"/>
              <a:t> thiệu về tiến trình chạy ngầm của ứng dụng trên điện thoại, được gọi là scheduler.</a:t>
            </a:r>
            <a:endParaRPr lang="vi-VN" dirty="0" smtClean="0"/>
          </a:p>
          <a:p>
            <a:pPr>
              <a:spcBef>
                <a:spcPts val="0"/>
              </a:spcBef>
              <a:buNone/>
            </a:pPr>
            <a:endParaRPr lang="vi-VN" dirty="0" smtClean="0"/>
          </a:p>
          <a:p>
            <a:pPr marL="171450" indent="-171450">
              <a:buFontTx/>
              <a:buChar char="-"/>
            </a:pPr>
            <a:r>
              <a:rPr lang="en-US" dirty="0" smtClean="0"/>
              <a:t>Scheduler </a:t>
            </a:r>
            <a:r>
              <a:rPr lang="en-US" dirty="0" err="1" smtClean="0"/>
              <a:t>là</a:t>
            </a:r>
            <a:r>
              <a:rPr lang="en-US" baseline="0" dirty="0" smtClean="0"/>
              <a:t> </a:t>
            </a:r>
            <a:r>
              <a:rPr lang="en-US" baseline="0" dirty="0" err="1" smtClean="0"/>
              <a:t>một</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a:p>
            <a:pPr marL="0" indent="0">
              <a:buFontTx/>
              <a:buNone/>
            </a:pPr>
            <a:r>
              <a:rPr lang="en-US" baseline="0" dirty="0" smtClean="0"/>
              <a:t>    +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về</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để</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(every minute)</a:t>
            </a:r>
          </a:p>
          <a:p>
            <a:pPr marL="0" indent="0">
              <a:buFontTx/>
              <a:buNone/>
            </a:pP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đến</a:t>
            </a:r>
            <a:r>
              <a:rPr lang="en-US" baseline="0" dirty="0" smtClean="0"/>
              <a:t> </a:t>
            </a:r>
            <a:r>
              <a:rPr lang="en-US" baseline="0" dirty="0" err="1" smtClean="0"/>
              <a:t>giờ</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 </a:t>
            </a:r>
            <a:r>
              <a:rPr lang="en-US" baseline="0" dirty="0" err="1" smtClean="0"/>
              <a:t>dục</a:t>
            </a:r>
            <a:r>
              <a:rPr lang="en-US" baseline="0" dirty="0" smtClean="0"/>
              <a:t>.</a:t>
            </a:r>
          </a:p>
          <a:p>
            <a:pPr marL="0" indent="0">
              <a:buFontTx/>
              <a:buNone/>
            </a:pPr>
            <a:r>
              <a:rPr lang="en-US" baseline="0" dirty="0" smtClean="0"/>
              <a:t>        &gt;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về</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(10h00)</a:t>
            </a:r>
            <a:endParaRPr lang="en-US" dirty="0" smtClean="0"/>
          </a:p>
          <a:p>
            <a:endParaRPr lang="en-US" dirty="0"/>
          </a:p>
        </p:txBody>
      </p:sp>
    </p:spTree>
    <p:extLst>
      <p:ext uri="{BB962C8B-B14F-4D97-AF65-F5344CB8AC3E}">
        <p14:creationId xmlns:p14="http://schemas.microsoft.com/office/powerpoint/2010/main" val="1263944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vi-VN" dirty="0" smtClean="0"/>
              <a:t>Để tiếp tục tôi xin giới</a:t>
            </a:r>
            <a:r>
              <a:rPr lang="vi-VN" baseline="0" dirty="0" smtClean="0"/>
              <a:t> thiệu về tiến trình chạy ngầm của ứng dụng trên điện thoại, được gọi là scheduler.</a:t>
            </a:r>
            <a:endParaRPr lang="vi-VN" dirty="0" smtClean="0"/>
          </a:p>
          <a:p>
            <a:pPr>
              <a:spcBef>
                <a:spcPts val="0"/>
              </a:spcBef>
              <a:buNone/>
            </a:pPr>
            <a:endParaRPr lang="vi-VN" dirty="0" smtClean="0"/>
          </a:p>
          <a:p>
            <a:pPr marL="171450" indent="-171450">
              <a:buFontTx/>
              <a:buChar char="-"/>
            </a:pPr>
            <a:r>
              <a:rPr lang="en-US" dirty="0" smtClean="0"/>
              <a:t>Scheduler </a:t>
            </a:r>
            <a:r>
              <a:rPr lang="en-US" dirty="0" err="1" smtClean="0"/>
              <a:t>là</a:t>
            </a:r>
            <a:r>
              <a:rPr lang="en-US" baseline="0" dirty="0" smtClean="0"/>
              <a:t> </a:t>
            </a:r>
            <a:r>
              <a:rPr lang="en-US" baseline="0" dirty="0" err="1" smtClean="0"/>
              <a:t>một</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a:p>
            <a:pPr marL="0" indent="0">
              <a:buFontTx/>
              <a:buNone/>
            </a:pPr>
            <a:r>
              <a:rPr lang="en-US" baseline="0" dirty="0" smtClean="0"/>
              <a:t>    +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về</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để</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(every minute)</a:t>
            </a:r>
          </a:p>
          <a:p>
            <a:pPr marL="0" indent="0">
              <a:buFontTx/>
              <a:buNone/>
            </a:pPr>
            <a:r>
              <a:rPr lang="en-US" baseline="0" dirty="0" smtClean="0"/>
              <a:t>        &gt;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đến</a:t>
            </a:r>
            <a:r>
              <a:rPr lang="en-US" baseline="0" dirty="0" smtClean="0"/>
              <a:t> </a:t>
            </a:r>
            <a:r>
              <a:rPr lang="en-US" baseline="0" dirty="0" err="1" smtClean="0"/>
              <a:t>giờ</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 </a:t>
            </a:r>
            <a:r>
              <a:rPr lang="en-US" baseline="0" dirty="0" err="1" smtClean="0"/>
              <a:t>dục</a:t>
            </a:r>
            <a:r>
              <a:rPr lang="en-US" baseline="0" dirty="0" smtClean="0"/>
              <a:t>.</a:t>
            </a:r>
          </a:p>
          <a:p>
            <a:pPr marL="0" indent="0">
              <a:buFontTx/>
              <a:buNone/>
            </a:pPr>
            <a:r>
              <a:rPr lang="en-US" baseline="0" dirty="0" smtClean="0"/>
              <a:t>        &gt; </a:t>
            </a: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về</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(10h00)</a:t>
            </a:r>
            <a:endParaRPr lang="en-US" dirty="0" smtClean="0"/>
          </a:p>
          <a:p>
            <a:endParaRPr lang="en-US" dirty="0"/>
          </a:p>
        </p:txBody>
      </p:sp>
    </p:spTree>
    <p:extLst>
      <p:ext uri="{BB962C8B-B14F-4D97-AF65-F5344CB8AC3E}">
        <p14:creationId xmlns:p14="http://schemas.microsoft.com/office/powerpoint/2010/main" val="427956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5878262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a:t>Như vậy tôi đã trình bày xong những đề còn hạn chế trong việc sử dụng dịch vụ bảo hiểm hiện tại!</a:t>
            </a:r>
          </a:p>
          <a:p>
            <a:pPr marL="457200" lvl="0" indent="-228600" rtl="0">
              <a:lnSpc>
                <a:spcPct val="115000"/>
              </a:lnSpc>
              <a:spcBef>
                <a:spcPts val="0"/>
              </a:spcBef>
              <a:buChar char="-"/>
            </a:pPr>
            <a:r>
              <a:rPr lang="en"/>
              <a:t>Sau đây tồi xin trình bày giải pháp </a:t>
            </a:r>
          </a:p>
          <a:p>
            <a:pPr lvl="0" rtl="0">
              <a:spcBef>
                <a:spcPts val="0"/>
              </a:spcBef>
              <a:buNone/>
            </a:pPr>
            <a:endParaRPr/>
          </a:p>
        </p:txBody>
      </p:sp>
    </p:spTree>
    <p:extLst>
      <p:ext uri="{BB962C8B-B14F-4D97-AF65-F5344CB8AC3E}">
        <p14:creationId xmlns:p14="http://schemas.microsoft.com/office/powerpoint/2010/main" val="14575638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endParaRPr lang="en" dirty="0"/>
          </a:p>
        </p:txBody>
      </p:sp>
    </p:spTree>
    <p:extLst>
      <p:ext uri="{BB962C8B-B14F-4D97-AF65-F5344CB8AC3E}">
        <p14:creationId xmlns:p14="http://schemas.microsoft.com/office/powerpoint/2010/main" val="39747737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endParaRPr lang="en" dirty="0"/>
          </a:p>
        </p:txBody>
      </p:sp>
    </p:spTree>
    <p:extLst>
      <p:ext uri="{BB962C8B-B14F-4D97-AF65-F5344CB8AC3E}">
        <p14:creationId xmlns:p14="http://schemas.microsoft.com/office/powerpoint/2010/main" val="28461344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endParaRPr lang="en" dirty="0"/>
          </a:p>
        </p:txBody>
      </p:sp>
    </p:spTree>
    <p:extLst>
      <p:ext uri="{BB962C8B-B14F-4D97-AF65-F5344CB8AC3E}">
        <p14:creationId xmlns:p14="http://schemas.microsoft.com/office/powerpoint/2010/main" val="39431093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dirty="0" smtClean="0"/>
              <a:t>Khi scheduler</a:t>
            </a:r>
            <a:r>
              <a:rPr lang="en" baseline="0" dirty="0" smtClean="0"/>
              <a:t> gửi yêu cầu lấy các thông báo liên quan tới bệnh nhân, hệ thống sẽ truy vấn dữ liệu của thực thể Notify, xuất ra kết quả. Thực thể Notify sẽ bao gồm những thông tin chính sau:</a:t>
            </a:r>
            <a:endParaRPr lang="en" baseline="0" dirty="0"/>
          </a:p>
          <a:p>
            <a:pPr marL="457200" lvl="0" indent="-228600">
              <a:spcBef>
                <a:spcPts val="0"/>
              </a:spcBef>
              <a:buChar char="-"/>
            </a:pPr>
            <a:r>
              <a:rPr lang="en" baseline="0" dirty="0" smtClean="0"/>
              <a:t>- người nhận.</a:t>
            </a:r>
          </a:p>
          <a:p>
            <a:pPr marL="457200" lvl="0" indent="-228600">
              <a:spcBef>
                <a:spcPts val="0"/>
              </a:spcBef>
              <a:buChar char="-"/>
            </a:pPr>
            <a:r>
              <a:rPr lang="en" baseline="0" dirty="0" smtClean="0"/>
              <a:t>- loại.</a:t>
            </a:r>
          </a:p>
          <a:p>
            <a:pPr marL="457200" lvl="0" indent="-228600">
              <a:spcBef>
                <a:spcPts val="0"/>
              </a:spcBef>
              <a:buChar char="-"/>
            </a:pPr>
            <a:r>
              <a:rPr lang="en" baseline="0" dirty="0" smtClean="0"/>
              <a:t>- trạng thái.</a:t>
            </a:r>
          </a:p>
        </p:txBody>
      </p:sp>
    </p:spTree>
    <p:extLst>
      <p:ext uri="{BB962C8B-B14F-4D97-AF65-F5344CB8AC3E}">
        <p14:creationId xmlns:p14="http://schemas.microsoft.com/office/powerpoint/2010/main" val="28899717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endParaRPr lang="en" dirty="0"/>
          </a:p>
        </p:txBody>
      </p:sp>
    </p:spTree>
    <p:extLst>
      <p:ext uri="{BB962C8B-B14F-4D97-AF65-F5344CB8AC3E}">
        <p14:creationId xmlns:p14="http://schemas.microsoft.com/office/powerpoint/2010/main" val="5958842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endParaRPr lang="en" dirty="0"/>
          </a:p>
        </p:txBody>
      </p:sp>
    </p:spTree>
    <p:extLst>
      <p:ext uri="{BB962C8B-B14F-4D97-AF65-F5344CB8AC3E}">
        <p14:creationId xmlns:p14="http://schemas.microsoft.com/office/powerpoint/2010/main" val="37090143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endParaRPr lang="en" dirty="0"/>
          </a:p>
        </p:txBody>
      </p:sp>
    </p:spTree>
    <p:extLst>
      <p:ext uri="{BB962C8B-B14F-4D97-AF65-F5344CB8AC3E}">
        <p14:creationId xmlns:p14="http://schemas.microsoft.com/office/powerpoint/2010/main" val="37111336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4157697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659006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8614736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26853634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2432922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28911427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208488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531801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23169494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23590363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7082135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1743418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40761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5909944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5869663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5923164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1954594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42618375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7308854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2975684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0513164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7047520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30567616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Tôi</a:t>
            </a:r>
            <a:r>
              <a:rPr lang="en" baseline="0" dirty="0" smtClean="0"/>
              <a:t> xin tiếp tục trình bày giải thuật phân tích đơn thuốc để chuẩn bị cho tác vụ nhắc nhở bệnh nhân dùng thuốc, thức ăn và luyện tập.</a:t>
            </a:r>
            <a:endParaRPr lang="en" dirty="0"/>
          </a:p>
        </p:txBody>
      </p:sp>
    </p:spTree>
    <p:extLst>
      <p:ext uri="{BB962C8B-B14F-4D97-AF65-F5344CB8AC3E}">
        <p14:creationId xmlns:p14="http://schemas.microsoft.com/office/powerpoint/2010/main" val="325458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24651551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66327119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362442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5511421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1511483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348241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03944839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7339847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753165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0775316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4211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16488601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47913940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933021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46350853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5196231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77592701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18920940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22689853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17519570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0517466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demo </a:t>
            </a:r>
            <a:r>
              <a:rPr lang="en-US" baseline="0" dirty="0" err="1" smtClean="0"/>
              <a:t>tình</a:t>
            </a:r>
            <a:r>
              <a:rPr lang="en-US" baseline="0" dirty="0" smtClean="0"/>
              <a:t> </a:t>
            </a:r>
            <a:r>
              <a:rPr lang="en-US" baseline="0" dirty="0" err="1" smtClean="0"/>
              <a:t>huống</a:t>
            </a:r>
            <a:r>
              <a:rPr lang="en-US" baseline="0" dirty="0" smtClean="0"/>
              <a:t> </a:t>
            </a:r>
            <a:r>
              <a:rPr lang="en-US" baseline="0" dirty="0" err="1" smtClean="0"/>
              <a:t>sau</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Quy</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do </a:t>
            </a:r>
            <a:r>
              <a:rPr lang="en-US" baseline="0" dirty="0" err="1" smtClean="0"/>
              <a:t>bệnh</a:t>
            </a:r>
            <a:r>
              <a:rPr lang="en-US" baseline="0" dirty="0" smtClean="0"/>
              <a:t> </a:t>
            </a:r>
            <a:r>
              <a:rPr lang="en-US" baseline="0" dirty="0" err="1" smtClean="0"/>
              <a:t>viện</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để</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tại</a:t>
            </a:r>
            <a:r>
              <a:rPr lang="en-US" baseline="0" dirty="0" smtClean="0"/>
              <a:t> </a:t>
            </a:r>
            <a:r>
              <a:rPr lang="en-US" baseline="0" dirty="0" err="1" smtClean="0"/>
              <a:t>nhà</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a:t>
            </a:r>
            <a:r>
              <a:rPr lang="en-US" baseline="0" dirty="0" err="1" smtClean="0"/>
              <a:t>mở</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email </a:t>
            </a:r>
            <a:r>
              <a:rPr lang="en-US" baseline="0" dirty="0" err="1" smtClean="0"/>
              <a:t>để</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đăng</a:t>
            </a:r>
            <a:r>
              <a:rPr lang="en-US" baseline="0" dirty="0" smtClean="0"/>
              <a:t> </a:t>
            </a:r>
            <a:r>
              <a:rPr lang="en-US" baseline="0" dirty="0" err="1" smtClean="0"/>
              <a:t>nhập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r>
              <a:rPr lang="en-US" baseline="0" dirty="0" err="1" smtClean="0"/>
              <a:t>trên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pair device: -&gt;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thông</a:t>
            </a:r>
            <a:r>
              <a:rPr lang="en-US" baseline="0" dirty="0" smtClean="0"/>
              <a:t> tin chi </a:t>
            </a:r>
            <a:r>
              <a:rPr lang="en-US" baseline="0" dirty="0" err="1" smtClean="0"/>
              <a:t>tiết</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do </a:t>
            </a:r>
            <a:r>
              <a:rPr lang="en-US" baseline="0" dirty="0" err="1" smtClean="0"/>
              <a:t>bác</a:t>
            </a:r>
            <a:r>
              <a:rPr lang="en-US" baseline="0" dirty="0" smtClean="0"/>
              <a:t> </a:t>
            </a:r>
            <a:r>
              <a:rPr lang="en-US" baseline="0" dirty="0" err="1" smtClean="0"/>
              <a:t>sĩ</a:t>
            </a:r>
            <a:r>
              <a:rPr lang="en-US" baseline="0" dirty="0" smtClean="0"/>
              <a:t> </a:t>
            </a:r>
            <a:r>
              <a:rPr lang="en-US" baseline="0" dirty="0" err="1" smtClean="0"/>
              <a:t>đã</a:t>
            </a:r>
            <a:r>
              <a:rPr lang="en-US" baseline="0" dirty="0" smtClean="0"/>
              <a:t> </a:t>
            </a:r>
            <a:r>
              <a:rPr lang="en-US" baseline="0" dirty="0" err="1" smtClean="0"/>
              <a:t>kê</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015140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4190561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33153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329026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111706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30E2307-1E40-4E12-8716-25BFDA8E7013}"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1923627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61FD9D02-426E-46C9-9EE9-0DE1EF8B2838}"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63317978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2417249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1FAA6B6-10E5-4810-BC9F-DA72D8452E73}" type="datetime1">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96123831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6D18D072-EF12-4AA2-BD71-ABC68B06D0E2}" type="datetime1">
              <a:rPr lang="en-US" smtClean="0">
                <a:solidFill>
                  <a:prstClr val="black">
                    <a:tint val="75000"/>
                  </a:prstClr>
                </a:solidFill>
              </a:rPr>
              <a:pPr/>
              <a:t>12/11/2015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64481541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B8CDBF60-6CC3-4B74-A60D-3486985E4346}" type="datetime1">
              <a:rPr lang="en-US" smtClean="0">
                <a:solidFill>
                  <a:prstClr val="black">
                    <a:tint val="75000"/>
                  </a:prstClr>
                </a:solidFill>
              </a:rPr>
              <a:pPr/>
              <a:t>12/11/2015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67102197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solidFill>
                  <a:prstClr val="black">
                    <a:tint val="75000"/>
                  </a:prstClr>
                </a:solidFill>
              </a:rPr>
              <a:pPr/>
              <a:t>12/11/2015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000000-1234-1234-1234-123412341234}" type="slidenum">
              <a:rPr lang="en" smtClean="0">
                <a:solidFill>
                  <a:prstClr val="white"/>
                </a:solidFill>
              </a:rPr>
              <a:pPr/>
              <a:t>‹#›</a:t>
            </a:fld>
            <a:endParaRPr lang="en">
              <a:solidFill>
                <a:prstClr val="white"/>
              </a:solidFill>
            </a:endParaRPr>
          </a:p>
        </p:txBody>
      </p:sp>
    </p:spTree>
    <p:extLst>
      <p:ext uri="{BB962C8B-B14F-4D97-AF65-F5344CB8AC3E}">
        <p14:creationId xmlns:p14="http://schemas.microsoft.com/office/powerpoint/2010/main" val="103941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1980112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7E191-5F94-4FC1-B823-BD7CABF7FA06}" type="datetime1">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36852054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413780472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5CFCF5A-EA79-452C-A52C-1A2668C2E7DF}"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69431402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2E5C4C28-BD4B-4892-9A2D-6E19BD753A9A}"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631959989"/>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20379478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30E2307-1E40-4E12-8716-25BFDA8E7013}"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904544509"/>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61FD9D02-426E-46C9-9EE9-0DE1EF8B2838}"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46915079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99492658"/>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1FAA6B6-10E5-4810-BC9F-DA72D8452E73}" type="datetime1">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190870342"/>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6D18D072-EF12-4AA2-BD71-ABC68B06D0E2}" type="datetime1">
              <a:rPr lang="en-US" smtClean="0">
                <a:solidFill>
                  <a:prstClr val="black">
                    <a:tint val="75000"/>
                  </a:prstClr>
                </a:solidFill>
              </a:rPr>
              <a:pPr/>
              <a:t>12/11/2015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3325484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DCD4F-90F1-4D98-B264-B03AB3271DA5}"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3418724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B8CDBF60-6CC3-4B74-A60D-3486985E4346}" type="datetime1">
              <a:rPr lang="en-US" smtClean="0">
                <a:solidFill>
                  <a:prstClr val="black">
                    <a:tint val="75000"/>
                  </a:prstClr>
                </a:solidFill>
              </a:rPr>
              <a:pPr/>
              <a:t>12/11/2015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92070441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solidFill>
                  <a:prstClr val="black">
                    <a:tint val="75000"/>
                  </a:prstClr>
                </a:solidFill>
              </a:rPr>
              <a:pPr/>
              <a:t>12/11/2015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000000-1234-1234-1234-123412341234}" type="slidenum">
              <a:rPr lang="en" smtClean="0">
                <a:solidFill>
                  <a:prstClr val="white"/>
                </a:solidFill>
              </a:rPr>
              <a:pPr/>
              <a:t>‹#›</a:t>
            </a:fld>
            <a:endParaRPr lang="en">
              <a:solidFill>
                <a:prstClr val="white"/>
              </a:solidFill>
            </a:endParaRPr>
          </a:p>
        </p:txBody>
      </p:sp>
    </p:spTree>
    <p:extLst>
      <p:ext uri="{BB962C8B-B14F-4D97-AF65-F5344CB8AC3E}">
        <p14:creationId xmlns:p14="http://schemas.microsoft.com/office/powerpoint/2010/main" val="15374088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7E191-5F94-4FC1-B823-BD7CABF7FA06}" type="datetime1">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185352652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solidFill>
                  <a:prstClr val="black">
                    <a:tint val="75000"/>
                  </a:prstClr>
                </a:solidFill>
              </a:rPr>
              <a:pPr/>
              <a:t>12/11/2015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4201086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5CFCF5A-EA79-452C-A52C-1A2668C2E7DF}"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3356485798"/>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2E5C4C28-BD4B-4892-9A2D-6E19BD753A9A}" type="datetime1">
              <a:rPr lang="en-US" smtClean="0">
                <a:solidFill>
                  <a:prstClr val="black">
                    <a:tint val="75000"/>
                  </a:prstClr>
                </a:solidFill>
              </a:rPr>
              <a:pPr/>
              <a:t>12/11/2015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 sz="1300" smtClean="0">
                <a:solidFill>
                  <a:srgbClr val="1F497D"/>
                </a:solidFill>
              </a:rPr>
              <a:pPr/>
              <a:t>‹#›</a:t>
            </a:fld>
            <a:endParaRPr lang="en" sz="1300">
              <a:solidFill>
                <a:srgbClr val="1F497D"/>
              </a:solidFill>
            </a:endParaRPr>
          </a:p>
        </p:txBody>
      </p:sp>
    </p:spTree>
    <p:extLst>
      <p:ext uri="{BB962C8B-B14F-4D97-AF65-F5344CB8AC3E}">
        <p14:creationId xmlns:p14="http://schemas.microsoft.com/office/powerpoint/2010/main" val="2212792798"/>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315805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CDCD4F-90F1-4D98-B264-B03AB3271DA5}"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175695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CDCD4F-90F1-4D98-B264-B03AB3271DA5}" type="datetimeFigureOut">
              <a:rPr lang="en-US" smtClean="0"/>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106564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CDCD4F-90F1-4D98-B264-B03AB3271DA5}" type="datetimeFigureOut">
              <a:rPr lang="en-US" smtClean="0"/>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980673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DCD4F-90F1-4D98-B264-B03AB3271DA5}" type="datetimeFigureOut">
              <a:rPr lang="en-US" smtClean="0"/>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230480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228941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E71B93-06F2-4F97-9195-905C26DA9D9E}" type="slidenum">
              <a:rPr lang="en-US" smtClean="0"/>
              <a:t>‹#›</a:t>
            </a:fld>
            <a:endParaRPr lang="en-US"/>
          </a:p>
        </p:txBody>
      </p:sp>
    </p:spTree>
    <p:extLst>
      <p:ext uri="{BB962C8B-B14F-4D97-AF65-F5344CB8AC3E}">
        <p14:creationId xmlns:p14="http://schemas.microsoft.com/office/powerpoint/2010/main" val="148591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DCD4F-90F1-4D98-B264-B03AB3271DA5}" type="datetimeFigureOut">
              <a:rPr lang="en-US" smtClean="0"/>
              <a:t>12/11/2015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71B93-06F2-4F97-9195-905C26DA9D9E}" type="slidenum">
              <a:rPr lang="en-US" smtClean="0"/>
              <a:t>‹#›</a:t>
            </a:fld>
            <a:endParaRPr lang="en-US"/>
          </a:p>
        </p:txBody>
      </p:sp>
    </p:spTree>
    <p:extLst>
      <p:ext uri="{BB962C8B-B14F-4D97-AF65-F5344CB8AC3E}">
        <p14:creationId xmlns:p14="http://schemas.microsoft.com/office/powerpoint/2010/main" val="1668932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D110F-3F4E-48D9-B8AA-5D0E825AFDBA}" type="datetime1">
              <a:rPr lang="en-US" kern="0" smtClean="0">
                <a:solidFill>
                  <a:prstClr val="black">
                    <a:tint val="75000"/>
                  </a:prstClr>
                </a:solidFill>
                <a:latin typeface="Arial"/>
                <a:cs typeface="Arial"/>
                <a:sym typeface="Arial"/>
                <a:rtl val="0"/>
              </a:rPr>
              <a:pPr/>
              <a:t>12/11/2015</a:t>
            </a:fld>
            <a:endParaRPr lang="en-US" kern="0">
              <a:solidFill>
                <a:prstClr val="black">
                  <a:tint val="75000"/>
                </a:prstClr>
              </a:solidFill>
              <a:latin typeface="Arial"/>
              <a:cs typeface="Arial"/>
              <a:sym typeface="Arial"/>
              <a:rtl val="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0" dirty="0">
              <a:solidFill>
                <a:prstClr val="black">
                  <a:tint val="75000"/>
                </a:prstClr>
              </a:solidFill>
              <a:latin typeface="Arial"/>
              <a:cs typeface="Arial"/>
              <a:sym typeface="Arial"/>
              <a:rtl val="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 sz="1300" kern="0" smtClean="0">
                <a:solidFill>
                  <a:srgbClr val="1F497D"/>
                </a:solidFill>
                <a:latin typeface="Arial"/>
                <a:cs typeface="Arial"/>
                <a:sym typeface="Arial"/>
                <a:rtl val="0"/>
              </a:rPr>
              <a:pPr/>
              <a:t>‹#›</a:t>
            </a:fld>
            <a:endParaRPr lang="en" sz="1300" kern="0">
              <a:solidFill>
                <a:srgbClr val="1F497D"/>
              </a:solidFill>
              <a:latin typeface="Arial"/>
              <a:cs typeface="Arial"/>
              <a:sym typeface="Arial"/>
              <a:rtl val="0"/>
            </a:endParaRPr>
          </a:p>
        </p:txBody>
      </p:sp>
    </p:spTree>
    <p:extLst>
      <p:ext uri="{BB962C8B-B14F-4D97-AF65-F5344CB8AC3E}">
        <p14:creationId xmlns:p14="http://schemas.microsoft.com/office/powerpoint/2010/main" val="29249018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D110F-3F4E-48D9-B8AA-5D0E825AFDBA}" type="datetime1">
              <a:rPr lang="en-US" kern="0" smtClean="0">
                <a:solidFill>
                  <a:prstClr val="black">
                    <a:tint val="75000"/>
                  </a:prstClr>
                </a:solidFill>
                <a:latin typeface="Arial"/>
                <a:cs typeface="Arial"/>
                <a:sym typeface="Arial"/>
                <a:rtl val="0"/>
              </a:rPr>
              <a:pPr/>
              <a:t>12/11/2015</a:t>
            </a:fld>
            <a:endParaRPr lang="en-US" kern="0">
              <a:solidFill>
                <a:prstClr val="black">
                  <a:tint val="75000"/>
                </a:prstClr>
              </a:solidFill>
              <a:latin typeface="Arial"/>
              <a:cs typeface="Arial"/>
              <a:sym typeface="Arial"/>
              <a:rtl val="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0" dirty="0">
              <a:solidFill>
                <a:prstClr val="black">
                  <a:tint val="75000"/>
                </a:prstClr>
              </a:solidFill>
              <a:latin typeface="Arial"/>
              <a:cs typeface="Arial"/>
              <a:sym typeface="Arial"/>
              <a:rtl val="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 sz="1300" kern="0" smtClean="0">
                <a:solidFill>
                  <a:srgbClr val="1F497D"/>
                </a:solidFill>
                <a:latin typeface="Arial"/>
                <a:cs typeface="Arial"/>
                <a:sym typeface="Arial"/>
                <a:rtl val="0"/>
              </a:rPr>
              <a:pPr/>
              <a:t>‹#›</a:t>
            </a:fld>
            <a:endParaRPr lang="en" sz="1300" kern="0">
              <a:solidFill>
                <a:srgbClr val="1F497D"/>
              </a:solidFill>
              <a:latin typeface="Arial"/>
              <a:cs typeface="Arial"/>
              <a:sym typeface="Arial"/>
              <a:rtl val="0"/>
            </a:endParaRPr>
          </a:p>
        </p:txBody>
      </p:sp>
    </p:spTree>
    <p:extLst>
      <p:ext uri="{BB962C8B-B14F-4D97-AF65-F5344CB8AC3E}">
        <p14:creationId xmlns:p14="http://schemas.microsoft.com/office/powerpoint/2010/main" val="125874823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36.xml"/><Relationship Id="rId4" Type="http://schemas.openxmlformats.org/officeDocument/2006/relationships/image" Target="../media/image34.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3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3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36.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3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36.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36.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36.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3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8.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36.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3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36.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36.xml"/><Relationship Id="rId6" Type="http://schemas.openxmlformats.org/officeDocument/2006/relationships/image" Target="../media/image37.png"/><Relationship Id="rId5" Type="http://schemas.openxmlformats.org/officeDocument/2006/relationships/image" Target="../media/image41.png"/><Relationship Id="rId4" Type="http://schemas.openxmlformats.org/officeDocument/2006/relationships/image" Target="../media/image40.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36.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36.xml"/><Relationship Id="rId6" Type="http://schemas.openxmlformats.org/officeDocument/2006/relationships/image" Target="../media/image36.png"/><Relationship Id="rId5" Type="http://schemas.openxmlformats.org/officeDocument/2006/relationships/image" Target="../media/image43.png"/><Relationship Id="rId4" Type="http://schemas.openxmlformats.org/officeDocument/2006/relationships/image" Target="../media/image42.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36.xml"/><Relationship Id="rId4" Type="http://schemas.openxmlformats.org/officeDocument/2006/relationships/image" Target="../media/image34.jp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36.xml"/><Relationship Id="rId4" Type="http://schemas.openxmlformats.org/officeDocument/2006/relationships/image" Target="../media/image44.png"/></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36.xml"/><Relationship Id="rId4" Type="http://schemas.openxmlformats.org/officeDocument/2006/relationships/image" Target="../media/image45.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36.xml"/><Relationship Id="rId4" Type="http://schemas.openxmlformats.org/officeDocument/2006/relationships/image" Target="../media/image46.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36.xml"/><Relationship Id="rId4" Type="http://schemas.openxmlformats.org/officeDocument/2006/relationships/image" Target="../media/image47.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1026" name="Picture 2" descr="https://documents.lucidchart.com/documents/da8ed6fb-f8f6-47be-bab8-d6c441cf30e2/pages/0_0?a=613&amp;x=5&amp;y=75&amp;w=1210&amp;h=550&amp;store=1&amp;accept=image%2F*&amp;auth=LCA%207653f034f05ab9918b9fbf07c97ca4b508d7e03d-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645837"/>
            <a:ext cx="9105490" cy="41415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s://documents.lucidchart.com/documents/da8ed6fb-f8f6-47be-bab8-d6c441cf30e2/pages/0_0?a=1103&amp;x=272&amp;y=94&amp;w=176&amp;h=132&amp;store=1&amp;accept=image%2F*&amp;auth=LCA%20b0dd4d3f0d738d6bd2608af99d5f88de75b84639-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7424" y="1787161"/>
            <a:ext cx="1309669" cy="982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524995"/>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74" name="Shape 1974"/>
          <p:cNvSpPr txBox="1"/>
          <p:nvPr/>
        </p:nvSpPr>
        <p:spPr>
          <a:xfrm>
            <a:off x="716700" y="2070900"/>
            <a:ext cx="7710599" cy="2716199"/>
          </a:xfrm>
          <a:prstGeom prst="rect">
            <a:avLst/>
          </a:prstGeom>
          <a:noFill/>
          <a:ln>
            <a:noFill/>
          </a:ln>
        </p:spPr>
        <p:txBody>
          <a:bodyPr lIns="91425" tIns="91425" rIns="91425" bIns="91425" anchor="ctr" anchorCtr="0">
            <a:noAutofit/>
          </a:bodyPr>
          <a:lstStyle/>
          <a:p>
            <a:pPr lvl="0" algn="ctr" rtl="0">
              <a:spcBef>
                <a:spcPts val="0"/>
              </a:spcBef>
              <a:buNone/>
            </a:pPr>
            <a:r>
              <a:rPr lang="en" sz="4800" b="1" dirty="0">
                <a:solidFill>
                  <a:srgbClr val="00B050"/>
                </a:solidFill>
              </a:rPr>
              <a:t>Advantages / Disadvantages</a:t>
            </a:r>
          </a:p>
        </p:txBody>
      </p:sp>
      <p:sp>
        <p:nvSpPr>
          <p:cNvPr id="1975" name="Shape 1975"/>
          <p:cNvSpPr txBox="1">
            <a:spLocks noGrp="1"/>
          </p:cNvSpPr>
          <p:nvPr>
            <p:ph type="sldNum" sz="quarter" idx="12"/>
          </p:nvPr>
        </p:nvSpPr>
        <p:spPr>
          <a:prstGeom prst="rect">
            <a:avLst/>
          </a:prstGeom>
        </p:spPr>
        <p:txBody>
          <a:bodyPr lIns="91425" tIns="91425" rIns="91425" bIns="91425" anchor="ctr" anchorCtr="0">
            <a:noAutofit/>
          </a:bodyPr>
          <a:lstStyle/>
          <a:p>
            <a:pPr lvl="0" rtl="0">
              <a:spcBef>
                <a:spcPts val="0"/>
              </a:spcBef>
              <a:buNone/>
            </a:pPr>
            <a:fld id="{00000000-1234-1234-1234-123412341234}" type="slidenum">
              <a:rPr lang="en"/>
              <a:t>10</a:t>
            </a:fld>
            <a:endParaRPr lang="en"/>
          </a:p>
        </p:txBody>
      </p:sp>
    </p:spTree>
    <p:extLst>
      <p:ext uri="{BB962C8B-B14F-4D97-AF65-F5344CB8AC3E}">
        <p14:creationId xmlns:p14="http://schemas.microsoft.com/office/powerpoint/2010/main" val="244291219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11</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Advantages</a:t>
            </a:r>
            <a:endParaRPr lang="en" b="1" dirty="0">
              <a:solidFill>
                <a:srgbClr val="00B050"/>
              </a:solidFill>
              <a:latin typeface="+mn-lt"/>
            </a:endParaRPr>
          </a:p>
        </p:txBody>
      </p:sp>
      <p:sp>
        <p:nvSpPr>
          <p:cNvPr id="5" name="Shape 1988"/>
          <p:cNvSpPr txBox="1">
            <a:spLocks noGrp="1"/>
          </p:cNvSpPr>
          <p:nvPr>
            <p:ph type="body" idx="1"/>
          </p:nvPr>
        </p:nvSpPr>
        <p:spPr>
          <a:xfrm>
            <a:off x="457200" y="1798300"/>
            <a:ext cx="8229600" cy="548293"/>
          </a:xfrm>
          <a:prstGeom prst="rect">
            <a:avLst/>
          </a:prstGeom>
        </p:spPr>
        <p:txBody>
          <a:bodyPr lIns="91425" tIns="91425" rIns="91425" bIns="91425" anchor="t" anchorCtr="0">
            <a:noAutofit/>
          </a:bodyPr>
          <a:lstStyle/>
          <a:p>
            <a:pPr marL="0" indent="0">
              <a:buNone/>
            </a:pPr>
            <a:r>
              <a:rPr lang="en-US" b="1" dirty="0" smtClean="0">
                <a:solidFill>
                  <a:srgbClr val="00D900"/>
                </a:solidFill>
              </a:rPr>
              <a:t>✓ </a:t>
            </a:r>
            <a:r>
              <a:rPr lang="en-US" dirty="0" smtClean="0"/>
              <a:t>Medical examination is simple</a:t>
            </a:r>
            <a:endParaRPr lang="en-US" dirty="0"/>
          </a:p>
        </p:txBody>
      </p:sp>
    </p:spTree>
    <p:extLst>
      <p:ext uri="{BB962C8B-B14F-4D97-AF65-F5344CB8AC3E}">
        <p14:creationId xmlns:p14="http://schemas.microsoft.com/office/powerpoint/2010/main" val="1827004557"/>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12</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Advantages</a:t>
            </a:r>
            <a:endParaRPr lang="en" b="1" dirty="0">
              <a:solidFill>
                <a:srgbClr val="00B050"/>
              </a:solidFill>
              <a:latin typeface="+mn-lt"/>
            </a:endParaRPr>
          </a:p>
        </p:txBody>
      </p:sp>
      <p:sp>
        <p:nvSpPr>
          <p:cNvPr id="5" name="Shape 1988"/>
          <p:cNvSpPr txBox="1">
            <a:spLocks noGrp="1"/>
          </p:cNvSpPr>
          <p:nvPr>
            <p:ph type="body" idx="1"/>
          </p:nvPr>
        </p:nvSpPr>
        <p:spPr>
          <a:xfrm>
            <a:off x="457200" y="1798300"/>
            <a:ext cx="8229600" cy="548293"/>
          </a:xfrm>
          <a:prstGeom prst="rect">
            <a:avLst/>
          </a:prstGeom>
        </p:spPr>
        <p:txBody>
          <a:bodyPr lIns="91425" tIns="91425" rIns="91425" bIns="91425" anchor="t" anchorCtr="0">
            <a:noAutofit/>
          </a:bodyPr>
          <a:lstStyle/>
          <a:p>
            <a:pPr marL="0" indent="0">
              <a:buNone/>
            </a:pPr>
            <a:r>
              <a:rPr lang="en-US" b="1" dirty="0" smtClean="0">
                <a:solidFill>
                  <a:srgbClr val="00D900"/>
                </a:solidFill>
              </a:rPr>
              <a:t>✓ </a:t>
            </a:r>
            <a:r>
              <a:rPr lang="en-US" dirty="0" smtClean="0"/>
              <a:t>Medical examination is simple</a:t>
            </a:r>
            <a:endParaRPr lang="en-US" dirty="0"/>
          </a:p>
        </p:txBody>
      </p:sp>
      <p:sp>
        <p:nvSpPr>
          <p:cNvPr id="6" name="Shape 1988"/>
          <p:cNvSpPr txBox="1">
            <a:spLocks/>
          </p:cNvSpPr>
          <p:nvPr/>
        </p:nvSpPr>
        <p:spPr>
          <a:xfrm>
            <a:off x="457200" y="2618275"/>
            <a:ext cx="8229600" cy="95119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00D900"/>
                </a:solidFill>
              </a:rPr>
              <a:t>✓ </a:t>
            </a:r>
            <a:r>
              <a:rPr lang="en-US" dirty="0" smtClean="0"/>
              <a:t>Hospital can make prescription for many patients in short time</a:t>
            </a:r>
            <a:endParaRPr lang="en-US" dirty="0"/>
          </a:p>
        </p:txBody>
      </p:sp>
    </p:spTree>
    <p:extLst>
      <p:ext uri="{BB962C8B-B14F-4D97-AF65-F5344CB8AC3E}">
        <p14:creationId xmlns:p14="http://schemas.microsoft.com/office/powerpoint/2010/main" val="44010577"/>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13</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Advantages</a:t>
            </a:r>
            <a:endParaRPr lang="en" b="1" dirty="0">
              <a:solidFill>
                <a:srgbClr val="00B050"/>
              </a:solidFill>
              <a:latin typeface="+mn-lt"/>
            </a:endParaRPr>
          </a:p>
        </p:txBody>
      </p:sp>
      <p:sp>
        <p:nvSpPr>
          <p:cNvPr id="5" name="Shape 1988"/>
          <p:cNvSpPr txBox="1">
            <a:spLocks noGrp="1"/>
          </p:cNvSpPr>
          <p:nvPr>
            <p:ph type="body" idx="1"/>
          </p:nvPr>
        </p:nvSpPr>
        <p:spPr>
          <a:xfrm>
            <a:off x="457200" y="1798300"/>
            <a:ext cx="8229600" cy="548293"/>
          </a:xfrm>
          <a:prstGeom prst="rect">
            <a:avLst/>
          </a:prstGeom>
        </p:spPr>
        <p:txBody>
          <a:bodyPr lIns="91425" tIns="91425" rIns="91425" bIns="91425" anchor="t" anchorCtr="0">
            <a:noAutofit/>
          </a:bodyPr>
          <a:lstStyle/>
          <a:p>
            <a:pPr marL="0" indent="0">
              <a:buNone/>
            </a:pPr>
            <a:r>
              <a:rPr lang="en-US" b="1" dirty="0" smtClean="0">
                <a:solidFill>
                  <a:srgbClr val="00D900"/>
                </a:solidFill>
              </a:rPr>
              <a:t>✓ </a:t>
            </a:r>
            <a:r>
              <a:rPr lang="en-US" dirty="0" smtClean="0"/>
              <a:t>Medical examination is simple</a:t>
            </a:r>
            <a:endParaRPr lang="en-US" dirty="0"/>
          </a:p>
        </p:txBody>
      </p:sp>
      <p:sp>
        <p:nvSpPr>
          <p:cNvPr id="6" name="Shape 1988"/>
          <p:cNvSpPr txBox="1">
            <a:spLocks/>
          </p:cNvSpPr>
          <p:nvPr/>
        </p:nvSpPr>
        <p:spPr>
          <a:xfrm>
            <a:off x="457200" y="2618275"/>
            <a:ext cx="8229600" cy="95119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00D900"/>
                </a:solidFill>
              </a:rPr>
              <a:t>✓ </a:t>
            </a:r>
            <a:r>
              <a:rPr lang="en-US" dirty="0" smtClean="0"/>
              <a:t>Hospital can make prescription for many patients in short time</a:t>
            </a:r>
            <a:endParaRPr lang="en-US" dirty="0"/>
          </a:p>
        </p:txBody>
      </p:sp>
      <p:sp>
        <p:nvSpPr>
          <p:cNvPr id="9" name="Shape 1988"/>
          <p:cNvSpPr txBox="1">
            <a:spLocks/>
          </p:cNvSpPr>
          <p:nvPr/>
        </p:nvSpPr>
        <p:spPr>
          <a:xfrm>
            <a:off x="457200" y="3786947"/>
            <a:ext cx="8229600" cy="95119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00D900"/>
                </a:solidFill>
              </a:rPr>
              <a:t>✓ </a:t>
            </a:r>
            <a:r>
              <a:rPr lang="en-US" dirty="0" smtClean="0"/>
              <a:t>Patient doesn’t waste much time.</a:t>
            </a:r>
            <a:endParaRPr lang="en-US" dirty="0"/>
          </a:p>
        </p:txBody>
      </p:sp>
    </p:spTree>
    <p:extLst>
      <p:ext uri="{BB962C8B-B14F-4D97-AF65-F5344CB8AC3E}">
        <p14:creationId xmlns:p14="http://schemas.microsoft.com/office/powerpoint/2010/main" val="46283278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14</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Polyclinic doctor doesn’t make medical examination clearly in specific illness.</a:t>
            </a:r>
          </a:p>
          <a:p>
            <a:pPr lvl="0" rtl="0">
              <a:spcBef>
                <a:spcPts val="0"/>
              </a:spcBef>
              <a:buNone/>
            </a:pPr>
            <a:endParaRPr lang="en" dirty="0"/>
          </a:p>
        </p:txBody>
      </p:sp>
    </p:spTree>
    <p:extLst>
      <p:ext uri="{BB962C8B-B14F-4D97-AF65-F5344CB8AC3E}">
        <p14:creationId xmlns:p14="http://schemas.microsoft.com/office/powerpoint/2010/main" val="3316239761"/>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15</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Polyclinic doctor doesn’t make medical examination clearly in specific illness.</a:t>
            </a:r>
          </a:p>
          <a:p>
            <a:pPr lvl="0" rtl="0">
              <a:spcBef>
                <a:spcPts val="0"/>
              </a:spcBef>
              <a:buNone/>
            </a:pPr>
            <a:endParaRPr lang="en" dirty="0"/>
          </a:p>
        </p:txBody>
      </p:sp>
      <p:sp>
        <p:nvSpPr>
          <p:cNvPr id="11" name="Shape 2005"/>
          <p:cNvSpPr txBox="1">
            <a:spLocks/>
          </p:cNvSpPr>
          <p:nvPr/>
        </p:nvSpPr>
        <p:spPr>
          <a:xfrm>
            <a:off x="457200" y="2748821"/>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 dirty="0" smtClean="0">
                <a:solidFill>
                  <a:srgbClr val="CC0000"/>
                </a:solidFill>
              </a:rPr>
              <a:t>✘ </a:t>
            </a:r>
            <a:r>
              <a:rPr lang="en" dirty="0" smtClean="0"/>
              <a:t>Health records are recored in paper.</a:t>
            </a:r>
          </a:p>
          <a:p>
            <a:pPr>
              <a:buFont typeface="Arial" panose="020B0604020202020204" pitchFamily="34" charset="0"/>
              <a:buNone/>
            </a:pPr>
            <a:endParaRPr lang="en" dirty="0"/>
          </a:p>
        </p:txBody>
      </p:sp>
    </p:spTree>
    <p:extLst>
      <p:ext uri="{BB962C8B-B14F-4D97-AF65-F5344CB8AC3E}">
        <p14:creationId xmlns:p14="http://schemas.microsoft.com/office/powerpoint/2010/main" val="3193209648"/>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16</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Polyclinic doctor doesn’t make medical examination clearly in specific illness.</a:t>
            </a:r>
          </a:p>
          <a:p>
            <a:pPr lvl="0" rtl="0">
              <a:spcBef>
                <a:spcPts val="0"/>
              </a:spcBef>
              <a:buNone/>
            </a:pPr>
            <a:endParaRPr lang="en" dirty="0"/>
          </a:p>
        </p:txBody>
      </p:sp>
      <p:sp>
        <p:nvSpPr>
          <p:cNvPr id="11" name="Shape 2005"/>
          <p:cNvSpPr txBox="1">
            <a:spLocks/>
          </p:cNvSpPr>
          <p:nvPr/>
        </p:nvSpPr>
        <p:spPr>
          <a:xfrm>
            <a:off x="457200" y="2748821"/>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 dirty="0" smtClean="0">
                <a:solidFill>
                  <a:srgbClr val="CC0000"/>
                </a:solidFill>
              </a:rPr>
              <a:t>✘ </a:t>
            </a:r>
            <a:r>
              <a:rPr lang="en" dirty="0" smtClean="0"/>
              <a:t>Health records are recored in paper.</a:t>
            </a:r>
          </a:p>
          <a:p>
            <a:pPr>
              <a:buFont typeface="Arial" panose="020B0604020202020204" pitchFamily="34" charset="0"/>
              <a:buNone/>
            </a:pPr>
            <a:endParaRPr lang="en" dirty="0"/>
          </a:p>
        </p:txBody>
      </p:sp>
      <p:sp>
        <p:nvSpPr>
          <p:cNvPr id="12" name="Shape 2005"/>
          <p:cNvSpPr txBox="1">
            <a:spLocks/>
          </p:cNvSpPr>
          <p:nvPr/>
        </p:nvSpPr>
        <p:spPr>
          <a:xfrm>
            <a:off x="457200" y="3682501"/>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 dirty="0" smtClean="0">
                <a:solidFill>
                  <a:srgbClr val="CC0000"/>
                </a:solidFill>
              </a:rPr>
              <a:t>✘ </a:t>
            </a:r>
            <a:r>
              <a:rPr lang="en" dirty="0" smtClean="0"/>
              <a:t>Every doctor has many difference kinds of prescription template.</a:t>
            </a:r>
          </a:p>
          <a:p>
            <a:pPr>
              <a:buFont typeface="Arial" panose="020B0604020202020204" pitchFamily="34" charset="0"/>
              <a:buNone/>
            </a:pPr>
            <a:endParaRPr lang="en" dirty="0"/>
          </a:p>
        </p:txBody>
      </p:sp>
    </p:spTree>
    <p:extLst>
      <p:ext uri="{BB962C8B-B14F-4D97-AF65-F5344CB8AC3E}">
        <p14:creationId xmlns:p14="http://schemas.microsoft.com/office/powerpoint/2010/main" val="2076637118"/>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17</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Polyclinic doctor doesn’t make medical examination clearly in specific illness.</a:t>
            </a:r>
          </a:p>
          <a:p>
            <a:pPr lvl="0" rtl="0">
              <a:spcBef>
                <a:spcPts val="0"/>
              </a:spcBef>
              <a:buNone/>
            </a:pPr>
            <a:endParaRPr lang="en" dirty="0"/>
          </a:p>
        </p:txBody>
      </p:sp>
      <p:sp>
        <p:nvSpPr>
          <p:cNvPr id="11" name="Shape 2005"/>
          <p:cNvSpPr txBox="1">
            <a:spLocks/>
          </p:cNvSpPr>
          <p:nvPr/>
        </p:nvSpPr>
        <p:spPr>
          <a:xfrm>
            <a:off x="457200" y="2748821"/>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 dirty="0" smtClean="0">
                <a:solidFill>
                  <a:srgbClr val="CC0000"/>
                </a:solidFill>
              </a:rPr>
              <a:t>✘ </a:t>
            </a:r>
            <a:r>
              <a:rPr lang="en" dirty="0" smtClean="0"/>
              <a:t>Health records are recored in paper.</a:t>
            </a:r>
          </a:p>
          <a:p>
            <a:pPr>
              <a:buFont typeface="Arial" panose="020B0604020202020204" pitchFamily="34" charset="0"/>
              <a:buNone/>
            </a:pPr>
            <a:endParaRPr lang="en" dirty="0"/>
          </a:p>
        </p:txBody>
      </p:sp>
      <p:sp>
        <p:nvSpPr>
          <p:cNvPr id="12" name="Shape 2005"/>
          <p:cNvSpPr txBox="1">
            <a:spLocks/>
          </p:cNvSpPr>
          <p:nvPr/>
        </p:nvSpPr>
        <p:spPr>
          <a:xfrm>
            <a:off x="457200" y="3682501"/>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 dirty="0" smtClean="0">
                <a:solidFill>
                  <a:srgbClr val="CC0000"/>
                </a:solidFill>
              </a:rPr>
              <a:t>✘ </a:t>
            </a:r>
            <a:r>
              <a:rPr lang="en" dirty="0" smtClean="0"/>
              <a:t>Every doctor has many difference kinds of prescription template.</a:t>
            </a:r>
          </a:p>
          <a:p>
            <a:pPr>
              <a:buFont typeface="Arial" panose="020B0604020202020204" pitchFamily="34" charset="0"/>
              <a:buNone/>
            </a:pPr>
            <a:endParaRPr lang="en" dirty="0"/>
          </a:p>
        </p:txBody>
      </p:sp>
      <p:sp>
        <p:nvSpPr>
          <p:cNvPr id="13" name="Shape 2005"/>
          <p:cNvSpPr txBox="1">
            <a:spLocks/>
          </p:cNvSpPr>
          <p:nvPr/>
        </p:nvSpPr>
        <p:spPr>
          <a:xfrm>
            <a:off x="457200" y="4932616"/>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 dirty="0" smtClean="0">
                <a:solidFill>
                  <a:srgbClr val="CC0000"/>
                </a:solidFill>
              </a:rPr>
              <a:t>✘ </a:t>
            </a:r>
            <a:r>
              <a:rPr lang="en" dirty="0" smtClean="0"/>
              <a:t>Time in making prescription is static.</a:t>
            </a:r>
          </a:p>
          <a:p>
            <a:pPr>
              <a:buFont typeface="Arial" panose="020B0604020202020204" pitchFamily="34" charset="0"/>
              <a:buNone/>
            </a:pPr>
            <a:endParaRPr lang="en" dirty="0"/>
          </a:p>
        </p:txBody>
      </p:sp>
    </p:spTree>
    <p:extLst>
      <p:ext uri="{BB962C8B-B14F-4D97-AF65-F5344CB8AC3E}">
        <p14:creationId xmlns:p14="http://schemas.microsoft.com/office/powerpoint/2010/main" val="2213792667"/>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18</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3314" name="Picture 2" descr="https://documents.lucidchart.com/documents/da8ed6fb-f8f6-47be-bab8-d6c441cf30e2/pages/0_0?a=1039&amp;x=5&amp;y=75&amp;w=1210&amp;h=550&amp;store=1&amp;accept=image%2F*&amp;auth=LCA%20d72125b79ad7d14bbcea6e3904ba4a66fb02f5d1-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58622"/>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https://documents.lucidchart.com/documents/da8ed6fb-f8f6-47be-bab8-d6c441cf30e2/pages/0_0?a=1103&amp;x=272&amp;y=94&amp;w=176&amp;h=132&amp;store=1&amp;accept=image%2F*&amp;auth=LCA%20b0dd4d3f0d738d6bd2608af99d5f88de75b84639-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7424" y="2106650"/>
            <a:ext cx="1309669" cy="982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1825"/>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19</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30722" name="Picture 2" descr="https://documents.lucidchart.com/documents/da8ed6fb-f8f6-47be-bab8-d6c441cf30e2/pages/0_0?a=1041&amp;x=5&amp;y=75&amp;w=1210&amp;h=550&amp;store=1&amp;accept=image%2F*&amp;auth=LCA%208e37c37ce84d05f195923360f00bde6b3b2177c8-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56670"/>
            <a:ext cx="9114073" cy="41454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143769"/>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2050" name="Picture 2" descr="https://documents.lucidchart.com/documents/da8ed6fb-f8f6-47be-bab8-d6c441cf30e2/pages/0_0?a=615&amp;x=5&amp;y=75&amp;w=1210&amp;h=550&amp;store=1&amp;accept=image%2F*&amp;auth=LCA%204f43b98ab27de9e4420b9a33206995edb43a4f33-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644208"/>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712675"/>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20</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21506" name="Picture 2" descr="https://documents.lucidchart.com/documents/da8ed6fb-f8f6-47be-bab8-d6c441cf30e2/pages/0_0?a=1043&amp;x=5&amp;y=75&amp;w=1210&amp;h=550&amp;store=1&amp;accept=image%2F*&amp;auth=LCA%20fc6291c907f6050071128d5a4bf6d82ab84995d8-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62846"/>
            <a:ext cx="9105489" cy="41415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669142"/>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21</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20482" name="Picture 2" descr="https://documents.lucidchart.com/documents/da8ed6fb-f8f6-47be-bab8-d6c441cf30e2/pages/0_0?a=1045&amp;x=5&amp;y=75&amp;w=1210&amp;h=550&amp;store=1&amp;accept=image%2F*&amp;auth=LCA%20b623f12357b0d45f7968dd209b3235747e6024a5-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59597"/>
            <a:ext cx="9105489" cy="41415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280047"/>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22</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9458" name="Picture 2" descr="https://documents.lucidchart.com/documents/da8ed6fb-f8f6-47be-bab8-d6c441cf30e2/pages/0_0?a=1047&amp;x=5&amp;y=75&amp;w=1210&amp;h=550&amp;store=1&amp;accept=image%2F*&amp;auth=LCA%208952732d8bbc5172a8c337544d3f1b2665bab53c-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60021"/>
            <a:ext cx="9105489" cy="41415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503100"/>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23</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8434" name="Picture 2" descr="https://documents.lucidchart.com/documents/da8ed6fb-f8f6-47be-bab8-d6c441cf30e2/pages/0_0?a=1049&amp;x=5&amp;y=75&amp;w=1210&amp;h=550&amp;store=1&amp;accept=image%2F*&amp;auth=LCA%205b2187eceb4c29b1abb11ce4446af938440c79dc-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60019"/>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821166"/>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24</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7410" name="Picture 2" descr="https://documents.lucidchart.com/documents/da8ed6fb-f8f6-47be-bab8-d6c441cf30e2/pages/0_0?a=1051&amp;x=5&amp;y=75&amp;w=1210&amp;h=550&amp;store=1&amp;accept=image%2F*&amp;auth=LCA%207da1bf056471f2a7a8af95508435761efb678c16-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60184"/>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0919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25</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6386" name="Picture 2" descr="https://documents.lucidchart.com/documents/da8ed6fb-f8f6-47be-bab8-d6c441cf30e2/pages/0_0?a=1053&amp;x=5&amp;y=75&amp;w=1210&amp;h=550&amp;store=1&amp;accept=image%2F*&amp;auth=LCA%20dd420bd62f95e7140ba41a1f129ea48ecd314069-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958622"/>
            <a:ext cx="9105490" cy="4141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83593"/>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26</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5362" name="Picture 2" descr="https://documents.lucidchart.com/documents/da8ed6fb-f8f6-47be-bab8-d6c441cf30e2/pages/0_0?a=1055&amp;x=5&amp;y=75&amp;w=1210&amp;h=550&amp;store=1&amp;accept=image%2F*&amp;auth=LCA%2059f57b6048f6a3a02103fd4818f5c27ae181d951-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63354"/>
            <a:ext cx="9105490" cy="4141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567812"/>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27</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a:t>
            </a:r>
            <a:r>
              <a:rPr lang="en-US" sz="3200" b="1" dirty="0" smtClean="0">
                <a:solidFill>
                  <a:srgbClr val="00B050"/>
                </a:solidFill>
                <a:latin typeface="+mn-lt"/>
              </a:rPr>
              <a:t>Nutrition Center</a:t>
            </a:r>
            <a:endParaRPr lang="en" b="1" dirty="0">
              <a:solidFill>
                <a:srgbClr val="00B050"/>
              </a:solidFill>
              <a:latin typeface="+mn-lt"/>
            </a:endParaRPr>
          </a:p>
        </p:txBody>
      </p:sp>
      <p:pic>
        <p:nvPicPr>
          <p:cNvPr id="14338" name="Picture 2" descr="https://documents.lucidchart.com/documents/da8ed6fb-f8f6-47be-bab8-d6c441cf30e2/pages/0_0?a=1057&amp;x=5&amp;y=75&amp;w=1210&amp;h=550&amp;store=1&amp;accept=image%2F*&amp;auth=LCA%20cf744cadc18b3ca30edb800ce61211d8147afb69-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 y="1956671"/>
            <a:ext cx="9103056" cy="414048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s://documents.lucidchart.com/documents/da8ed6fb-f8f6-47be-bab8-d6c441cf30e2/pages/0_0?a=1102&amp;x=272&amp;y=94&amp;w=176&amp;h=132&amp;store=1&amp;accept=image%2F*&amp;auth=LCA%2024a653a20816d45ae48fd50eeac8c1f3b14d2c8d-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2095632"/>
            <a:ext cx="1331703" cy="9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117695"/>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74" name="Shape 1974"/>
          <p:cNvSpPr txBox="1"/>
          <p:nvPr/>
        </p:nvSpPr>
        <p:spPr>
          <a:xfrm>
            <a:off x="716700" y="2070900"/>
            <a:ext cx="7710599" cy="2716199"/>
          </a:xfrm>
          <a:prstGeom prst="rect">
            <a:avLst/>
          </a:prstGeom>
          <a:noFill/>
          <a:ln>
            <a:noFill/>
          </a:ln>
        </p:spPr>
        <p:txBody>
          <a:bodyPr lIns="91425" tIns="91425" rIns="91425" bIns="91425" anchor="ctr" anchorCtr="0">
            <a:noAutofit/>
          </a:bodyPr>
          <a:lstStyle/>
          <a:p>
            <a:pPr lvl="0" algn="ctr" rtl="0">
              <a:spcBef>
                <a:spcPts val="0"/>
              </a:spcBef>
              <a:buNone/>
            </a:pPr>
            <a:r>
              <a:rPr lang="en" sz="4800" b="1" dirty="0">
                <a:solidFill>
                  <a:srgbClr val="00B050"/>
                </a:solidFill>
              </a:rPr>
              <a:t>Advantages / Disadvantages</a:t>
            </a:r>
          </a:p>
        </p:txBody>
      </p:sp>
      <p:sp>
        <p:nvSpPr>
          <p:cNvPr id="1975" name="Shape 1975"/>
          <p:cNvSpPr txBox="1">
            <a:spLocks noGrp="1"/>
          </p:cNvSpPr>
          <p:nvPr>
            <p:ph type="sldNum" sz="quarter" idx="12"/>
          </p:nvPr>
        </p:nvSpPr>
        <p:spPr>
          <a:prstGeom prst="rect">
            <a:avLst/>
          </a:prstGeom>
        </p:spPr>
        <p:txBody>
          <a:bodyPr lIns="91425" tIns="91425" rIns="91425" bIns="91425" anchor="ctr" anchorCtr="0">
            <a:noAutofit/>
          </a:bodyPr>
          <a:lstStyle/>
          <a:p>
            <a:pPr lvl="0" rtl="0">
              <a:spcBef>
                <a:spcPts val="0"/>
              </a:spcBef>
              <a:buNone/>
            </a:pPr>
            <a:fld id="{00000000-1234-1234-1234-123412341234}" type="slidenum">
              <a:rPr lang="en"/>
              <a:t>28</a:t>
            </a:fld>
            <a:endParaRPr lang="en"/>
          </a:p>
        </p:txBody>
      </p:sp>
    </p:spTree>
    <p:extLst>
      <p:ext uri="{BB962C8B-B14F-4D97-AF65-F5344CB8AC3E}">
        <p14:creationId xmlns:p14="http://schemas.microsoft.com/office/powerpoint/2010/main" val="337274593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29</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Advantages</a:t>
            </a:r>
            <a:endParaRPr lang="en" b="1" dirty="0">
              <a:solidFill>
                <a:srgbClr val="00B050"/>
              </a:solidFill>
              <a:latin typeface="+mn-lt"/>
            </a:endParaRPr>
          </a:p>
        </p:txBody>
      </p:sp>
      <p:sp>
        <p:nvSpPr>
          <p:cNvPr id="5" name="Shape 1988"/>
          <p:cNvSpPr txBox="1">
            <a:spLocks noGrp="1"/>
          </p:cNvSpPr>
          <p:nvPr>
            <p:ph type="body" idx="1"/>
          </p:nvPr>
        </p:nvSpPr>
        <p:spPr>
          <a:xfrm>
            <a:off x="457200" y="1798300"/>
            <a:ext cx="8229600" cy="548293"/>
          </a:xfrm>
          <a:prstGeom prst="rect">
            <a:avLst/>
          </a:prstGeom>
        </p:spPr>
        <p:txBody>
          <a:bodyPr lIns="91425" tIns="91425" rIns="91425" bIns="91425" anchor="t" anchorCtr="0">
            <a:noAutofit/>
          </a:bodyPr>
          <a:lstStyle/>
          <a:p>
            <a:pPr marL="0" indent="0">
              <a:buNone/>
            </a:pPr>
            <a:r>
              <a:rPr lang="en-US" b="1" dirty="0" smtClean="0">
                <a:solidFill>
                  <a:srgbClr val="00D900"/>
                </a:solidFill>
              </a:rPr>
              <a:t>✓ </a:t>
            </a:r>
            <a:r>
              <a:rPr lang="en-US" dirty="0" smtClean="0"/>
              <a:t>Patient has fully checking medical body.</a:t>
            </a:r>
            <a:endParaRPr lang="en-US" dirty="0"/>
          </a:p>
        </p:txBody>
      </p:sp>
    </p:spTree>
    <p:extLst>
      <p:ext uri="{BB962C8B-B14F-4D97-AF65-F5344CB8AC3E}">
        <p14:creationId xmlns:p14="http://schemas.microsoft.com/office/powerpoint/2010/main" val="351744706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3074" name="Picture 2" descr="https://documents.lucidchart.com/documents/da8ed6fb-f8f6-47be-bab8-d6c441cf30e2/pages/0_0?a=617&amp;x=5&amp;y=75&amp;w=1210&amp;h=550&amp;store=1&amp;accept=image%2F*&amp;auth=LCA%207de91ec4c8a4f44b9c57ff340ab8563e4aa47b4c-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4208"/>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731823"/>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30</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Advantages</a:t>
            </a:r>
            <a:endParaRPr lang="en" b="1" dirty="0">
              <a:solidFill>
                <a:srgbClr val="00B050"/>
              </a:solidFill>
              <a:latin typeface="+mn-lt"/>
            </a:endParaRPr>
          </a:p>
        </p:txBody>
      </p:sp>
      <p:sp>
        <p:nvSpPr>
          <p:cNvPr id="5" name="Shape 1988"/>
          <p:cNvSpPr txBox="1">
            <a:spLocks noGrp="1"/>
          </p:cNvSpPr>
          <p:nvPr>
            <p:ph type="body" idx="1"/>
          </p:nvPr>
        </p:nvSpPr>
        <p:spPr>
          <a:xfrm>
            <a:off x="457200" y="1798300"/>
            <a:ext cx="8229600" cy="548293"/>
          </a:xfrm>
          <a:prstGeom prst="rect">
            <a:avLst/>
          </a:prstGeom>
        </p:spPr>
        <p:txBody>
          <a:bodyPr lIns="91425" tIns="91425" rIns="91425" bIns="91425" anchor="t" anchorCtr="0">
            <a:noAutofit/>
          </a:bodyPr>
          <a:lstStyle/>
          <a:p>
            <a:pPr marL="0" indent="0">
              <a:buNone/>
            </a:pPr>
            <a:r>
              <a:rPr lang="en-US" b="1" dirty="0" smtClean="0">
                <a:solidFill>
                  <a:srgbClr val="00D900"/>
                </a:solidFill>
              </a:rPr>
              <a:t>✓ </a:t>
            </a:r>
            <a:r>
              <a:rPr lang="en-US" dirty="0" smtClean="0"/>
              <a:t>Patient has fully checking medical body.</a:t>
            </a:r>
            <a:endParaRPr lang="en-US" dirty="0"/>
          </a:p>
        </p:txBody>
      </p:sp>
      <p:sp>
        <p:nvSpPr>
          <p:cNvPr id="6" name="Shape 1988"/>
          <p:cNvSpPr txBox="1">
            <a:spLocks/>
          </p:cNvSpPr>
          <p:nvPr/>
        </p:nvSpPr>
        <p:spPr>
          <a:xfrm>
            <a:off x="457200" y="2814606"/>
            <a:ext cx="8229600" cy="548293"/>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00D900"/>
                </a:solidFill>
              </a:rPr>
              <a:t>✓ </a:t>
            </a:r>
            <a:r>
              <a:rPr lang="en-US" dirty="0" smtClean="0"/>
              <a:t>Doctor can make prescription easier, more clearly.</a:t>
            </a:r>
            <a:endParaRPr lang="en-US" dirty="0"/>
          </a:p>
        </p:txBody>
      </p:sp>
    </p:spTree>
    <p:extLst>
      <p:ext uri="{BB962C8B-B14F-4D97-AF65-F5344CB8AC3E}">
        <p14:creationId xmlns:p14="http://schemas.microsoft.com/office/powerpoint/2010/main" val="307832147"/>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31</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All health records are recorded in paper.</a:t>
            </a:r>
          </a:p>
          <a:p>
            <a:pPr lvl="0" rtl="0">
              <a:spcBef>
                <a:spcPts val="0"/>
              </a:spcBef>
              <a:buNone/>
            </a:pPr>
            <a:endParaRPr lang="en" dirty="0"/>
          </a:p>
        </p:txBody>
      </p:sp>
    </p:spTree>
    <p:extLst>
      <p:ext uri="{BB962C8B-B14F-4D97-AF65-F5344CB8AC3E}">
        <p14:creationId xmlns:p14="http://schemas.microsoft.com/office/powerpoint/2010/main" val="3288659629"/>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32</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All health records are recorded in paper.</a:t>
            </a:r>
          </a:p>
          <a:p>
            <a:pPr lvl="0" rtl="0">
              <a:spcBef>
                <a:spcPts val="0"/>
              </a:spcBef>
              <a:buNone/>
            </a:pPr>
            <a:endParaRPr lang="en" dirty="0"/>
          </a:p>
        </p:txBody>
      </p:sp>
      <p:sp>
        <p:nvSpPr>
          <p:cNvPr id="6" name="Shape 2005"/>
          <p:cNvSpPr txBox="1">
            <a:spLocks/>
          </p:cNvSpPr>
          <p:nvPr/>
        </p:nvSpPr>
        <p:spPr>
          <a:xfrm>
            <a:off x="457200" y="2533880"/>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None/>
            </a:pPr>
            <a:r>
              <a:rPr lang="en" dirty="0" smtClean="0">
                <a:solidFill>
                  <a:srgbClr val="CC0000"/>
                </a:solidFill>
              </a:rPr>
              <a:t>✘ </a:t>
            </a:r>
            <a:r>
              <a:rPr lang="en" dirty="0" smtClean="0"/>
              <a:t>Hospital’s system is complex.</a:t>
            </a:r>
            <a:r>
              <a:rPr lang="en" dirty="0" smtClean="0">
                <a:solidFill>
                  <a:srgbClr val="CC0000"/>
                </a:solidFill>
              </a:rPr>
              <a:t> </a:t>
            </a:r>
            <a:endParaRPr lang="en" dirty="0" smtClean="0"/>
          </a:p>
          <a:p>
            <a:pPr>
              <a:buFont typeface="Arial" panose="020B0604020202020204" pitchFamily="34" charset="0"/>
              <a:buNone/>
            </a:pPr>
            <a:endParaRPr lang="en" dirty="0"/>
          </a:p>
        </p:txBody>
      </p:sp>
    </p:spTree>
    <p:extLst>
      <p:ext uri="{BB962C8B-B14F-4D97-AF65-F5344CB8AC3E}">
        <p14:creationId xmlns:p14="http://schemas.microsoft.com/office/powerpoint/2010/main" val="1371760357"/>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33</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All health records are recorded in paper.</a:t>
            </a:r>
          </a:p>
          <a:p>
            <a:pPr lvl="0" rtl="0">
              <a:spcBef>
                <a:spcPts val="0"/>
              </a:spcBef>
              <a:buNone/>
            </a:pPr>
            <a:endParaRPr lang="en" dirty="0"/>
          </a:p>
        </p:txBody>
      </p:sp>
      <p:sp>
        <p:nvSpPr>
          <p:cNvPr id="6" name="Shape 2005"/>
          <p:cNvSpPr txBox="1">
            <a:spLocks/>
          </p:cNvSpPr>
          <p:nvPr/>
        </p:nvSpPr>
        <p:spPr>
          <a:xfrm>
            <a:off x="457200" y="2533880"/>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None/>
            </a:pPr>
            <a:r>
              <a:rPr lang="en" dirty="0" smtClean="0">
                <a:solidFill>
                  <a:srgbClr val="CC0000"/>
                </a:solidFill>
              </a:rPr>
              <a:t>✘ </a:t>
            </a:r>
            <a:r>
              <a:rPr lang="en" dirty="0" smtClean="0"/>
              <a:t>Hospital’s system is complex.</a:t>
            </a:r>
            <a:r>
              <a:rPr lang="en" dirty="0" smtClean="0">
                <a:solidFill>
                  <a:srgbClr val="CC0000"/>
                </a:solidFill>
              </a:rPr>
              <a:t> </a:t>
            </a:r>
            <a:endParaRPr lang="en" dirty="0" smtClean="0"/>
          </a:p>
          <a:p>
            <a:pPr>
              <a:buFont typeface="Arial" panose="020B0604020202020204" pitchFamily="34" charset="0"/>
              <a:buNone/>
            </a:pPr>
            <a:endParaRPr lang="en" dirty="0"/>
          </a:p>
        </p:txBody>
      </p:sp>
      <p:sp>
        <p:nvSpPr>
          <p:cNvPr id="9" name="Shape 2005"/>
          <p:cNvSpPr txBox="1">
            <a:spLocks/>
          </p:cNvSpPr>
          <p:nvPr/>
        </p:nvSpPr>
        <p:spPr>
          <a:xfrm>
            <a:off x="457200" y="3467560"/>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None/>
            </a:pPr>
            <a:r>
              <a:rPr lang="en" dirty="0" smtClean="0">
                <a:solidFill>
                  <a:srgbClr val="CC0000"/>
                </a:solidFill>
              </a:rPr>
              <a:t>✘ </a:t>
            </a:r>
            <a:r>
              <a:rPr lang="en" dirty="0" smtClean="0"/>
              <a:t>Some processes need more than a nurse</a:t>
            </a:r>
          </a:p>
          <a:p>
            <a:pPr>
              <a:buFont typeface="Arial" panose="020B0604020202020204" pitchFamily="34" charset="0"/>
              <a:buNone/>
            </a:pPr>
            <a:endParaRPr lang="en" dirty="0"/>
          </a:p>
        </p:txBody>
      </p:sp>
    </p:spTree>
    <p:extLst>
      <p:ext uri="{BB962C8B-B14F-4D97-AF65-F5344CB8AC3E}">
        <p14:creationId xmlns:p14="http://schemas.microsoft.com/office/powerpoint/2010/main" val="4265671239"/>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34</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Disadvantages</a:t>
            </a:r>
            <a:endParaRPr lang="en" b="1" dirty="0">
              <a:solidFill>
                <a:srgbClr val="00B050"/>
              </a:solidFill>
              <a:latin typeface="+mn-lt"/>
            </a:endParaRPr>
          </a:p>
        </p:txBody>
      </p:sp>
      <p:sp>
        <p:nvSpPr>
          <p:cNvPr id="10" name="Shape 2005"/>
          <p:cNvSpPr txBox="1">
            <a:spLocks noGrp="1"/>
          </p:cNvSpPr>
          <p:nvPr>
            <p:ph type="body" idx="1"/>
          </p:nvPr>
        </p:nvSpPr>
        <p:spPr>
          <a:xfrm>
            <a:off x="457200" y="1600200"/>
            <a:ext cx="8229600" cy="93368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All health records are recorded in paper.</a:t>
            </a:r>
          </a:p>
          <a:p>
            <a:pPr lvl="0" rtl="0">
              <a:spcBef>
                <a:spcPts val="0"/>
              </a:spcBef>
              <a:buNone/>
            </a:pPr>
            <a:endParaRPr lang="en" dirty="0"/>
          </a:p>
        </p:txBody>
      </p:sp>
      <p:sp>
        <p:nvSpPr>
          <p:cNvPr id="6" name="Shape 2005"/>
          <p:cNvSpPr txBox="1">
            <a:spLocks/>
          </p:cNvSpPr>
          <p:nvPr/>
        </p:nvSpPr>
        <p:spPr>
          <a:xfrm>
            <a:off x="457200" y="2533880"/>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None/>
            </a:pPr>
            <a:r>
              <a:rPr lang="en" dirty="0" smtClean="0">
                <a:solidFill>
                  <a:srgbClr val="CC0000"/>
                </a:solidFill>
              </a:rPr>
              <a:t>✘ </a:t>
            </a:r>
            <a:r>
              <a:rPr lang="en" dirty="0" smtClean="0"/>
              <a:t>Hospital’s system is complex.</a:t>
            </a:r>
            <a:r>
              <a:rPr lang="en" dirty="0" smtClean="0">
                <a:solidFill>
                  <a:srgbClr val="CC0000"/>
                </a:solidFill>
              </a:rPr>
              <a:t> </a:t>
            </a:r>
            <a:endParaRPr lang="en" dirty="0" smtClean="0"/>
          </a:p>
          <a:p>
            <a:pPr>
              <a:buFont typeface="Arial" panose="020B0604020202020204" pitchFamily="34" charset="0"/>
              <a:buNone/>
            </a:pPr>
            <a:endParaRPr lang="en" dirty="0"/>
          </a:p>
        </p:txBody>
      </p:sp>
      <p:sp>
        <p:nvSpPr>
          <p:cNvPr id="9" name="Shape 2005"/>
          <p:cNvSpPr txBox="1">
            <a:spLocks/>
          </p:cNvSpPr>
          <p:nvPr/>
        </p:nvSpPr>
        <p:spPr>
          <a:xfrm>
            <a:off x="457200" y="3467560"/>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None/>
            </a:pPr>
            <a:r>
              <a:rPr lang="en" dirty="0" smtClean="0">
                <a:solidFill>
                  <a:srgbClr val="CC0000"/>
                </a:solidFill>
              </a:rPr>
              <a:t>✘ </a:t>
            </a:r>
            <a:r>
              <a:rPr lang="en" dirty="0" smtClean="0"/>
              <a:t>Some processes need more than a nurse</a:t>
            </a:r>
          </a:p>
          <a:p>
            <a:pPr>
              <a:buFont typeface="Arial" panose="020B0604020202020204" pitchFamily="34" charset="0"/>
              <a:buNone/>
            </a:pPr>
            <a:endParaRPr lang="en" dirty="0"/>
          </a:p>
        </p:txBody>
      </p:sp>
      <p:sp>
        <p:nvSpPr>
          <p:cNvPr id="11" name="Shape 2005"/>
          <p:cNvSpPr txBox="1">
            <a:spLocks/>
          </p:cNvSpPr>
          <p:nvPr/>
        </p:nvSpPr>
        <p:spPr>
          <a:xfrm>
            <a:off x="457200" y="4401240"/>
            <a:ext cx="8229600" cy="93368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a:buNone/>
            </a:pPr>
            <a:r>
              <a:rPr lang="en" dirty="0" smtClean="0">
                <a:solidFill>
                  <a:srgbClr val="CC0000"/>
                </a:solidFill>
              </a:rPr>
              <a:t>✘ </a:t>
            </a:r>
            <a:r>
              <a:rPr lang="en" dirty="0" smtClean="0"/>
              <a:t>In next appointment, doctor can’t control patient following treatment.</a:t>
            </a:r>
          </a:p>
          <a:p>
            <a:pPr>
              <a:buFont typeface="Arial" panose="020B0604020202020204" pitchFamily="34" charset="0"/>
              <a:buNone/>
            </a:pPr>
            <a:endParaRPr lang="en" dirty="0"/>
          </a:p>
        </p:txBody>
      </p:sp>
    </p:spTree>
    <p:extLst>
      <p:ext uri="{BB962C8B-B14F-4D97-AF65-F5344CB8AC3E}">
        <p14:creationId xmlns:p14="http://schemas.microsoft.com/office/powerpoint/2010/main" val="295129605"/>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74" name="Shape 1974"/>
          <p:cNvSpPr txBox="1"/>
          <p:nvPr/>
        </p:nvSpPr>
        <p:spPr>
          <a:xfrm>
            <a:off x="716700" y="2070900"/>
            <a:ext cx="7710599" cy="2716199"/>
          </a:xfrm>
          <a:prstGeom prst="rect">
            <a:avLst/>
          </a:prstGeom>
          <a:noFill/>
          <a:ln>
            <a:noFill/>
          </a:ln>
        </p:spPr>
        <p:txBody>
          <a:bodyPr lIns="91425" tIns="91425" rIns="91425" bIns="91425" anchor="ctr" anchorCtr="0">
            <a:noAutofit/>
          </a:bodyPr>
          <a:lstStyle/>
          <a:p>
            <a:pPr lvl="0" algn="ctr" rtl="0">
              <a:spcBef>
                <a:spcPts val="0"/>
              </a:spcBef>
              <a:buNone/>
            </a:pPr>
            <a:r>
              <a:rPr lang="en" sz="4800" b="1" dirty="0" smtClean="0">
                <a:solidFill>
                  <a:srgbClr val="00B050"/>
                </a:solidFill>
              </a:rPr>
              <a:t>Solution</a:t>
            </a:r>
            <a:endParaRPr lang="en" sz="4800" b="1" dirty="0">
              <a:solidFill>
                <a:srgbClr val="00B050"/>
              </a:solidFill>
            </a:endParaRPr>
          </a:p>
        </p:txBody>
      </p:sp>
      <p:sp>
        <p:nvSpPr>
          <p:cNvPr id="1975" name="Shape 1975"/>
          <p:cNvSpPr txBox="1">
            <a:spLocks noGrp="1"/>
          </p:cNvSpPr>
          <p:nvPr>
            <p:ph type="sldNum" sz="quarter" idx="12"/>
          </p:nvPr>
        </p:nvSpPr>
        <p:spPr>
          <a:prstGeom prst="rect">
            <a:avLst/>
          </a:prstGeom>
        </p:spPr>
        <p:txBody>
          <a:bodyPr lIns="91425" tIns="91425" rIns="91425" bIns="91425" anchor="ctr" anchorCtr="0">
            <a:noAutofit/>
          </a:bodyPr>
          <a:lstStyle/>
          <a:p>
            <a:pPr lvl="0" rtl="0">
              <a:spcBef>
                <a:spcPts val="0"/>
              </a:spcBef>
              <a:buNone/>
            </a:pPr>
            <a:fld id="{00000000-1234-1234-1234-123412341234}" type="slidenum">
              <a:rPr lang="en"/>
              <a:t>35</a:t>
            </a:fld>
            <a:endParaRPr lang="en"/>
          </a:p>
        </p:txBody>
      </p:sp>
    </p:spTree>
    <p:extLst>
      <p:ext uri="{BB962C8B-B14F-4D97-AF65-F5344CB8AC3E}">
        <p14:creationId xmlns:p14="http://schemas.microsoft.com/office/powerpoint/2010/main" val="830839993"/>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36</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1026" name="Picture 2" descr="https://documents.lucidchart.com/documents/11c01d4a-cd2d-402a-8289-4138dbed1e48/pages/0_0?a=492&amp;x=50&amp;y=65&amp;w=1100&amp;h=770&amp;store=1&amp;accept=image%2F*&amp;auth=LCA%2014bc0daea01f2cecd4cfa740131db403e32733d3-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545615"/>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37</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8194" name="Picture 2" descr="https://documents.lucidchart.com/documents/11c01d4a-cd2d-402a-8289-4138dbed1e48/pages/0_0?a=494&amp;x=50&amp;y=65&amp;w=1100&amp;h=770&amp;store=1&amp;accept=image%2F*&amp;auth=LCA%209cd023261d0c69e2f8b56c09653c7be6a672bec5-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534465"/>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38</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7172" name="Picture 4" descr="https://documents.lucidchart.com/documents/11c01d4a-cd2d-402a-8289-4138dbed1e48/pages/0_0?a=496&amp;x=50&amp;y=65&amp;w=1100&amp;h=770&amp;store=1&amp;accept=image%2F*&amp;auth=LCA%2034f6f1d7a81046173d4c91dfce53bbfc46e8c099-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592090"/>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39</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6146" name="Picture 2" descr="https://documents.lucidchart.com/documents/11c01d4a-cd2d-402a-8289-4138dbed1e48/pages/0_0?a=498&amp;x=50&amp;y=65&amp;w=1100&amp;h=770&amp;store=1&amp;accept=image%2F*&amp;auth=LCA%207a3a3995569d07021febee49b860f517b8e8fa74-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009698"/>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4</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4098" name="Picture 2" descr="https://documents.lucidchart.com/documents/da8ed6fb-f8f6-47be-bab8-d6c441cf30e2/pages/0_0?a=619&amp;x=5&amp;y=75&amp;w=1210&amp;h=550&amp;store=1&amp;accept=image%2F*&amp;auth=LCA%2097c83583413d26c2ecba987bf8a206e99d8e3cc3-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640329"/>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686964"/>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40</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5122" name="Picture 2" descr="https://documents.lucidchart.com/documents/11c01d4a-cd2d-402a-8289-4138dbed1e48/pages/0_0?a=500&amp;x=50&amp;y=65&amp;w=1100&amp;h=770&amp;store=1&amp;accept=image%2F*&amp;auth=LCA%20bdbb5231b3cb354e746e6b07993a25a3ce6c3bcc-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306131"/>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41</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4098" name="Picture 2" descr="https://documents.lucidchart.com/documents/11c01d4a-cd2d-402a-8289-4138dbed1e48/pages/0_0?a=503&amp;x=50&amp;y=65&amp;w=1100&amp;h=770&amp;store=1&amp;accept=image%2F*&amp;auth=LCA%20b32caa22c30bb1f8dcff96c575a3caa540d33e01-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839469"/>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42</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3074" name="Picture 2" descr="https://documents.lucidchart.com/documents/11c01d4a-cd2d-402a-8289-4138dbed1e48/pages/0_0?a=506&amp;x=50&amp;y=65&amp;w=1100&amp;h=770&amp;store=1&amp;accept=image%2F*&amp;auth=LCA%20550715de2e0ffc7576d0150fcda86c38d602396e-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279701"/>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43</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Solution</a:t>
            </a:r>
            <a:endParaRPr lang="en" b="1" dirty="0">
              <a:solidFill>
                <a:srgbClr val="00B050"/>
              </a:solidFill>
              <a:latin typeface="+mn-lt"/>
            </a:endParaRPr>
          </a:p>
        </p:txBody>
      </p:sp>
      <p:pic>
        <p:nvPicPr>
          <p:cNvPr id="2050" name="Picture 2" descr="https://documents.lucidchart.com/documents/11c01d4a-cd2d-402a-8289-4138dbed1e48/pages/0_0?a=508&amp;x=50&amp;y=65&amp;w=1100&amp;h=770&amp;store=1&amp;accept=image%2F*&amp;auth=LCA%208db07ffbd914570f19b162938946e4deb4a5bf10-ts%3D1449771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 y="1200839"/>
            <a:ext cx="785812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070441"/>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00B050"/>
                </a:solidFill>
              </a:rPr>
              <a:t>Scheduler</a:t>
            </a:r>
            <a:endParaRPr lang="en" sz="4800" b="1" dirty="0">
              <a:solidFill>
                <a:srgbClr val="00B050"/>
              </a:solidFill>
            </a:endParaRP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44</a:t>
            </a:fld>
            <a:endParaRPr lang="en"/>
          </a:p>
        </p:txBody>
      </p:sp>
    </p:spTree>
    <p:extLst>
      <p:ext uri="{BB962C8B-B14F-4D97-AF65-F5344CB8AC3E}">
        <p14:creationId xmlns:p14="http://schemas.microsoft.com/office/powerpoint/2010/main" val="1279468793"/>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45</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45</a:t>
            </a:fld>
            <a:endParaRPr lang="en">
              <a:solidFill>
                <a:srgbClr val="FFFFFF"/>
              </a:solidFill>
            </a:endParaRP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6252891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46</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46</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32765567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47</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47</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0061362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48</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48</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6117049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49</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49</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0" name="Rectangle 19"/>
          <p:cNvSpPr/>
          <p:nvPr/>
        </p:nvSpPr>
        <p:spPr>
          <a:xfrm>
            <a:off x="530079" y="4735904"/>
            <a:ext cx="3127521" cy="627824"/>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Synchronize Practice Data</a:t>
            </a:r>
          </a:p>
        </p:txBody>
      </p:sp>
      <p:sp>
        <p:nvSpPr>
          <p:cNvPr id="21" name="Rectangle 20"/>
          <p:cNvSpPr/>
          <p:nvPr/>
        </p:nvSpPr>
        <p:spPr>
          <a:xfrm>
            <a:off x="3667477" y="4876800"/>
            <a:ext cx="4698722" cy="369332"/>
          </a:xfrm>
          <a:prstGeom prst="rect">
            <a:avLst/>
          </a:prstGeom>
        </p:spPr>
        <p:txBody>
          <a:bodyPr wrap="none">
            <a:spAutoFit/>
          </a:bodyPr>
          <a:lstStyle/>
          <a:p>
            <a:pPr marL="342900" indent="-252413">
              <a:buSzPct val="100000"/>
              <a:buFontTx/>
              <a:buChar char="-"/>
            </a:pPr>
            <a:r>
              <a:rPr lang="en" sz="1800" b="1" smtClean="0">
                <a:solidFill>
                  <a:prstClr val="black"/>
                </a:solidFill>
              </a:rPr>
              <a:t>Send patient’s practice data to server </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3" name="Shape 300"/>
          <p:cNvSpPr txBox="1"/>
          <p:nvPr/>
        </p:nvSpPr>
        <p:spPr>
          <a:xfrm>
            <a:off x="1224852" y="40386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at 10:00 PM every day</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3117439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5</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12290" name="Picture 2" descr="https://documents.lucidchart.com/documents/da8ed6fb-f8f6-47be-bab8-d6c441cf30e2/pages/0_0?a=621&amp;x=5&amp;y=75&amp;w=1210&amp;h=550&amp;store=1&amp;accept=image%2F*&amp;auth=LCA%20154b00122a53770b0bcca7b84006907f2b8b0856-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4205"/>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764141"/>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a:solidFill>
                  <a:srgbClr val="00B050"/>
                </a:solidFill>
              </a:rPr>
              <a:t>Check Notification Of Patient</a:t>
            </a: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50</a:t>
            </a:fld>
            <a:endParaRPr lang="en"/>
          </a:p>
        </p:txBody>
      </p:sp>
    </p:spTree>
    <p:extLst>
      <p:ext uri="{BB962C8B-B14F-4D97-AF65-F5344CB8AC3E}">
        <p14:creationId xmlns:p14="http://schemas.microsoft.com/office/powerpoint/2010/main" val="3341068541"/>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51</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51</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1" name="TextBox 20"/>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2" name="TextBox 21"/>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958413861"/>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52</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52</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cxnSp>
        <p:nvCxnSpPr>
          <p:cNvPr id="19" name="Straight Arrow Connector 1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6" name="TextBox 25"/>
          <p:cNvSpPr txBox="1"/>
          <p:nvPr/>
        </p:nvSpPr>
        <p:spPr>
          <a:xfrm>
            <a:off x="1988696"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sp>
        <p:nvSpPr>
          <p:cNvPr id="22"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5" name="TextBox 24"/>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1147202896"/>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53</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53</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cxnSp>
        <p:nvCxnSpPr>
          <p:cNvPr id="19" name="Straight Arrow Connector 1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88696"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sp>
        <p:nvSpPr>
          <p:cNvPr id="27" name="TextBox 26"/>
          <p:cNvSpPr txBox="1"/>
          <p:nvPr/>
        </p:nvSpPr>
        <p:spPr>
          <a:xfrm>
            <a:off x="5007446" y="2649552"/>
            <a:ext cx="1434435" cy="300082"/>
          </a:xfrm>
          <a:prstGeom prst="rect">
            <a:avLst/>
          </a:prstGeom>
          <a:noFill/>
        </p:spPr>
        <p:txBody>
          <a:bodyPr wrap="square" rtlCol="0">
            <a:spAutoFit/>
          </a:bodyPr>
          <a:lstStyle/>
          <a:p>
            <a:r>
              <a:rPr lang="en-US" sz="1350" dirty="0"/>
              <a:t>Get </a:t>
            </a:r>
            <a:r>
              <a:rPr lang="en-US" sz="1350" dirty="0" smtClean="0"/>
              <a:t>notifications</a:t>
            </a:r>
            <a:endParaRPr lang="en-US" sz="1350" dirty="0"/>
          </a:p>
        </p:txBody>
      </p:sp>
      <p:sp>
        <p:nvSpPr>
          <p:cNvPr id="23"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5" name="TextBox 24"/>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2716361420"/>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54</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54</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chemeClr val="tx1"/>
                  </a:solidFill>
                  <a:latin typeface="Arial"/>
                  <a:cs typeface="Arial"/>
                  <a:sym typeface="Arial"/>
                  <a:rtl val="0"/>
                </a:rPr>
                <a:t>t</a:t>
              </a:r>
              <a:r>
                <a:rPr lang="en" sz="1500" kern="0" dirty="0">
                  <a:solidFill>
                    <a:schemeClr val="tx1"/>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2354360237"/>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55</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55</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b="1" kern="0" dirty="0">
                  <a:solidFill>
                    <a:srgbClr val="FF0000"/>
                  </a:solidFill>
                  <a:latin typeface="Arial"/>
                  <a:cs typeface="Arial"/>
                  <a:sym typeface="Arial"/>
                  <a:rtl val="0"/>
                </a:rPr>
                <a:t>r</a:t>
              </a:r>
              <a:r>
                <a:rPr lang="en" sz="1500" b="1" kern="0" dirty="0">
                  <a:solidFill>
                    <a:srgbClr val="FF0000"/>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1130135732"/>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56</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56</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a:solidFill>
                    <a:srgbClr val="FF0000"/>
                  </a:solidFill>
                  <a:latin typeface="Arial"/>
                  <a:cs typeface="Arial"/>
                  <a:sym typeface="Arial"/>
                  <a:rtl val="0"/>
                </a:rPr>
                <a:t>t</a:t>
              </a:r>
              <a:r>
                <a:rPr lang="en" sz="1500" b="1" kern="0" dirty="0">
                  <a:solidFill>
                    <a:srgbClr val="FF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1879433240"/>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57</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57</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b="1" kern="0" dirty="0">
                  <a:solidFill>
                    <a:srgbClr val="FF0000"/>
                  </a:solidFill>
                  <a:latin typeface="Arial"/>
                  <a:cs typeface="Arial"/>
                  <a:sym typeface="Arial"/>
                  <a:rtl val="0"/>
                </a:rPr>
                <a:t>s</a:t>
              </a:r>
              <a:r>
                <a:rPr lang="en" sz="1500" b="1" kern="0" dirty="0">
                  <a:solidFill>
                    <a:srgbClr val="FF0000"/>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850903577"/>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58</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58</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3" name="Straight Arrow Connector 22"/>
          <p:cNvCxnSpPr>
            <a:cxnSpLocks/>
          </p:cNvCxnSpPr>
          <p:nvPr/>
        </p:nvCxnSpPr>
        <p:spPr>
          <a:xfrm flipH="1">
            <a:off x="1935733" y="3478363"/>
            <a:ext cx="1339481" cy="4019"/>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1866685" y="4737918"/>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2602596"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Tree>
    <p:extLst>
      <p:ext uri="{BB962C8B-B14F-4D97-AF65-F5344CB8AC3E}">
        <p14:creationId xmlns:p14="http://schemas.microsoft.com/office/powerpoint/2010/main" val="135738281"/>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59</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59</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657600"/>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cxnSp>
        <p:nvCxnSpPr>
          <p:cNvPr id="29" name="Straight Arrow Connector 28"/>
          <p:cNvCxnSpPr>
            <a:cxnSpLocks/>
          </p:cNvCxnSpPr>
          <p:nvPr/>
        </p:nvCxnSpPr>
        <p:spPr>
          <a:xfrm flipV="1">
            <a:off x="1935727" y="3581400"/>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962919" y="3724999"/>
            <a:ext cx="1485811" cy="507831"/>
          </a:xfrm>
          <a:prstGeom prst="rect">
            <a:avLst/>
          </a:prstGeom>
          <a:noFill/>
        </p:spPr>
        <p:txBody>
          <a:bodyPr wrap="square" rtlCol="0">
            <a:spAutoFit/>
          </a:bodyPr>
          <a:lstStyle/>
          <a:p>
            <a:r>
              <a:rPr lang="en-US" sz="1350" dirty="0" smtClean="0"/>
              <a:t>Send update status command</a:t>
            </a:r>
            <a:endParaRPr lang="en-US" sz="1350" dirty="0"/>
          </a:p>
        </p:txBody>
      </p:sp>
    </p:spTree>
    <p:extLst>
      <p:ext uri="{BB962C8B-B14F-4D97-AF65-F5344CB8AC3E}">
        <p14:creationId xmlns:p14="http://schemas.microsoft.com/office/powerpoint/2010/main" val="375923635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6</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8194" name="Picture 2" descr="https://documents.lucidchart.com/documents/da8ed6fb-f8f6-47be-bab8-d6c441cf30e2/pages/0_0?a=623&amp;x=5&amp;y=75&amp;w=1210&amp;h=550&amp;store=1&amp;accept=image%2F*&amp;auth=LCA%20a1c345156fa6fa536d54a08e953a10cc3ddc0001-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4206"/>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466248"/>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60</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9"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111884991"/>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61</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3" name="Title 2"/>
          <p:cNvSpPr>
            <a:spLocks noGrp="1"/>
          </p:cNvSpPr>
          <p:nvPr>
            <p:ph type="title"/>
          </p:nvPr>
        </p:nvSpPr>
        <p:spPr/>
        <p:txBody>
          <a:bodyPr/>
          <a:lstStyle/>
          <a:p>
            <a:endParaRPr lang="en-US"/>
          </a:p>
        </p:txBody>
      </p:sp>
      <p:cxnSp>
        <p:nvCxnSpPr>
          <p:cNvPr id="12" name="Straight Arrow Connector 11"/>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1"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3429946739"/>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62</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3" name="Title 2"/>
          <p:cNvSpPr>
            <a:spLocks noGrp="1"/>
          </p:cNvSpPr>
          <p:nvPr>
            <p:ph type="title"/>
          </p:nvPr>
        </p:nvSpPr>
        <p:spPr/>
        <p:txBody>
          <a:bodyPr/>
          <a:lstStyle/>
          <a:p>
            <a:endParaRPr lang="en-US"/>
          </a:p>
        </p:txBody>
      </p:sp>
      <p:cxnSp>
        <p:nvCxnSpPr>
          <p:cNvPr id="14" name="Straight Arrow Connector 13"/>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2"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74788284"/>
      </p:ext>
    </p:extLst>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63</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3" name="Title 2"/>
          <p:cNvSpPr>
            <a:spLocks noGrp="1"/>
          </p:cNvSpPr>
          <p:nvPr>
            <p:ph type="title"/>
          </p:nvPr>
        </p:nvSpPr>
        <p:spPr/>
        <p:txBody>
          <a:bodyPr/>
          <a:lstStyle/>
          <a:p>
            <a:endParaRPr lang="en-US"/>
          </a:p>
        </p:txBody>
      </p:sp>
      <p:cxnSp>
        <p:nvCxnSpPr>
          <p:cNvPr id="14" name="Straight Arrow Connector 13"/>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424500438"/>
      </p:ext>
    </p:extLst>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64</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4" name="Text Placeholder 13"/>
          <p:cNvSpPr>
            <a:spLocks noGrp="1"/>
          </p:cNvSpPr>
          <p:nvPr>
            <p:ph type="body" idx="1"/>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noAutofit/>
          </a:bodyPr>
          <a:lstStyle/>
          <a:p>
            <a:pPr marL="0" indent="0" algn="ctr">
              <a:buNone/>
            </a:pPr>
            <a:r>
              <a:rPr lang="en-US" sz="2000" dirty="0" smtClean="0"/>
              <a:t>Analytic new treatment</a:t>
            </a:r>
            <a:endParaRPr lang="en-US" sz="2000" dirty="0"/>
          </a:p>
        </p:txBody>
      </p:sp>
      <p:sp>
        <p:nvSpPr>
          <p:cNvPr id="2" name="Title 1"/>
          <p:cNvSpPr>
            <a:spLocks noGrp="1"/>
          </p:cNvSpPr>
          <p:nvPr>
            <p:ph type="title"/>
          </p:nvPr>
        </p:nvSpPr>
        <p:spPr/>
        <p:txBody>
          <a:bodyPr/>
          <a:lstStyle/>
          <a:p>
            <a:endParaRPr lang="en-US"/>
          </a:p>
        </p:txBody>
      </p:sp>
      <p:cxnSp>
        <p:nvCxnSpPr>
          <p:cNvPr id="19" name="Straight Arrow Connector 18"/>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4" idx="1"/>
          </p:cNvCxnSpPr>
          <p:nvPr/>
        </p:nvCxnSpPr>
        <p:spPr>
          <a:xfrm flipV="1">
            <a:off x="4724400" y="2202701"/>
            <a:ext cx="1216068" cy="7099"/>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3398715445"/>
      </p:ext>
    </p:extLst>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65</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4" name="Text Placeholder 13"/>
          <p:cNvSpPr>
            <a:spLocks noGrp="1"/>
          </p:cNvSpPr>
          <p:nvPr>
            <p:ph type="body" idx="1"/>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noAutofit/>
          </a:bodyPr>
          <a:lstStyle/>
          <a:p>
            <a:pPr marL="0" indent="0" algn="ctr">
              <a:buNone/>
            </a:pPr>
            <a:r>
              <a:rPr lang="en-US" sz="2000" dirty="0" smtClean="0"/>
              <a:t>Analytic new treatment</a:t>
            </a:r>
            <a:endParaRPr lang="en-US" sz="2000" dirty="0"/>
          </a:p>
        </p:txBody>
      </p:sp>
      <p:sp>
        <p:nvSpPr>
          <p:cNvPr id="16" name="Text Placeholder 13"/>
          <p:cNvSpPr txBox="1">
            <a:spLocks/>
          </p:cNvSpPr>
          <p:nvPr/>
        </p:nvSpPr>
        <p:spPr>
          <a:xfrm>
            <a:off x="5932408" y="3599864"/>
            <a:ext cx="2898732" cy="714008"/>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rmAutofit/>
          </a:bodyPr>
          <a:lstStyle>
            <a:lvl1pPr marL="342900" indent="-342900" algn="l" defTabSz="914400" rtl="0" eaLnBrk="1" latinLnBrk="0" hangingPunct="1">
              <a:spcBef>
                <a:spcPts val="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9pPr>
          </a:lstStyle>
          <a:p>
            <a:pPr marL="0" indent="0" algn="ctr">
              <a:buNone/>
            </a:pPr>
            <a:r>
              <a:rPr lang="en-US" sz="2000" dirty="0">
                <a:solidFill>
                  <a:schemeClr val="tx1"/>
                </a:solidFill>
              </a:rPr>
              <a:t>Notice practice result</a:t>
            </a:r>
          </a:p>
        </p:txBody>
      </p:sp>
      <p:sp>
        <p:nvSpPr>
          <p:cNvPr id="2" name="Title 1"/>
          <p:cNvSpPr>
            <a:spLocks noGrp="1"/>
          </p:cNvSpPr>
          <p:nvPr>
            <p:ph type="title"/>
          </p:nvPr>
        </p:nvSpPr>
        <p:spPr/>
        <p:txBody>
          <a:bodyPr/>
          <a:lstStyle/>
          <a:p>
            <a:endParaRPr lang="en-US"/>
          </a:p>
        </p:txBody>
      </p:sp>
      <p:cxnSp>
        <p:nvCxnSpPr>
          <p:cNvPr id="19" name="Straight Arrow Connector 18"/>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6" idx="1"/>
          </p:cNvCxnSpPr>
          <p:nvPr/>
        </p:nvCxnSpPr>
        <p:spPr>
          <a:xfrm>
            <a:off x="4876800" y="3048000"/>
            <a:ext cx="1055608" cy="908868"/>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7"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805844314"/>
      </p:ext>
    </p:extLst>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66</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4" name="Text Placeholder 13"/>
          <p:cNvSpPr>
            <a:spLocks noGrp="1"/>
          </p:cNvSpPr>
          <p:nvPr>
            <p:ph type="body" idx="1"/>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noAutofit/>
          </a:bodyPr>
          <a:lstStyle/>
          <a:p>
            <a:pPr marL="0" indent="0" algn="ctr">
              <a:buNone/>
            </a:pPr>
            <a:r>
              <a:rPr lang="en-US" sz="2000" dirty="0" smtClean="0">
                <a:solidFill>
                  <a:schemeClr val="tx1"/>
                </a:solidFill>
              </a:rPr>
              <a:t>Analytic new treatment</a:t>
            </a:r>
            <a:endParaRPr lang="en-US" sz="2000" dirty="0">
              <a:solidFill>
                <a:schemeClr val="tx1"/>
              </a:solidFill>
            </a:endParaRPr>
          </a:p>
        </p:txBody>
      </p:sp>
      <p:sp>
        <p:nvSpPr>
          <p:cNvPr id="16" name="Text Placeholder 13"/>
          <p:cNvSpPr txBox="1">
            <a:spLocks/>
          </p:cNvSpPr>
          <p:nvPr/>
        </p:nvSpPr>
        <p:spPr>
          <a:xfrm>
            <a:off x="5932408" y="3599864"/>
            <a:ext cx="2898732" cy="714008"/>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rmAutofit/>
          </a:bodyPr>
          <a:lstStyle>
            <a:lvl1pPr marL="342900" indent="-342900" algn="l" defTabSz="914400" rtl="0" eaLnBrk="1" latinLnBrk="0" hangingPunct="1">
              <a:spcBef>
                <a:spcPts val="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9pPr>
          </a:lstStyle>
          <a:p>
            <a:pPr marL="0" indent="0" algn="ctr">
              <a:buNone/>
            </a:pPr>
            <a:r>
              <a:rPr lang="en-US" sz="2000" dirty="0">
                <a:solidFill>
                  <a:schemeClr val="tx1"/>
                </a:solidFill>
              </a:rPr>
              <a:t>Notice practice result</a:t>
            </a:r>
          </a:p>
        </p:txBody>
      </p:sp>
      <p:sp>
        <p:nvSpPr>
          <p:cNvPr id="2" name="Title 1"/>
          <p:cNvSpPr>
            <a:spLocks noGrp="1"/>
          </p:cNvSpPr>
          <p:nvPr>
            <p:ph type="title"/>
          </p:nvPr>
        </p:nvSpPr>
        <p:spPr/>
        <p:txBody>
          <a:bodyPr/>
          <a:lstStyle/>
          <a:p>
            <a:endParaRPr lang="en-US"/>
          </a:p>
        </p:txBody>
      </p:sp>
      <p:cxnSp>
        <p:nvCxnSpPr>
          <p:cNvPr id="19" name="Straight Arrow Connector 18"/>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6" idx="1"/>
          </p:cNvCxnSpPr>
          <p:nvPr/>
        </p:nvCxnSpPr>
        <p:spPr>
          <a:xfrm flipV="1">
            <a:off x="4876800" y="3956868"/>
            <a:ext cx="1055608" cy="521870"/>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20"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3935718743"/>
      </p:ext>
    </p:extLst>
  </p:cSld>
  <p:clrMapOvr>
    <a:masterClrMapping/>
  </p:clrMapOvr>
  <p:transition spd="slow">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Analytic New Treatment</a:t>
            </a:r>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67</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kern="0" smtClean="0">
                <a:solidFill>
                  <a:srgbClr val="FFFFFF"/>
                </a:solidFill>
              </a:rPr>
              <a:pPr/>
              <a:t>67</a:t>
            </a:fld>
            <a:endParaRPr lang="en" kern="0">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kern="0">
                <a:solidFill>
                  <a:srgbClr val="000000"/>
                </a:solidFill>
                <a:latin typeface="Arial"/>
                <a:cs typeface="Arial"/>
                <a:sym typeface="Arial"/>
                <a:rtl val="0"/>
              </a:endParaRPr>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r>
              <a:rPr lang="en" sz="1350" b="1" kern="0" dirty="0">
                <a:solidFill>
                  <a:prstClr val="black"/>
                </a:solidFill>
                <a:cs typeface="Arial" panose="020B0604020202020204" pitchFamily="34" charset="0"/>
                <a:sym typeface="Arial"/>
                <a:rtl val="0"/>
              </a:rPr>
              <a:t>Web Application</a:t>
            </a:r>
          </a:p>
          <a:p>
            <a:pPr algn="ctr"/>
            <a:r>
              <a:rPr lang="en" sz="1350" b="1" kern="0" dirty="0">
                <a:solidFill>
                  <a:prstClr val="black"/>
                </a:solidFill>
                <a:cs typeface="Arial" panose="020B0604020202020204" pitchFamily="34" charset="0"/>
                <a:sym typeface="Arial"/>
                <a:rtl val="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13" name="TextBox 12"/>
          <p:cNvSpPr txBox="1"/>
          <p:nvPr/>
        </p:nvSpPr>
        <p:spPr>
          <a:xfrm>
            <a:off x="721149" y="3954970"/>
            <a:ext cx="1128835" cy="369332"/>
          </a:xfrm>
          <a:prstGeom prst="rect">
            <a:avLst/>
          </a:prstGeom>
          <a:noFill/>
        </p:spPr>
        <p:txBody>
          <a:bodyPr wrap="none" rtlCol="0">
            <a:spAutoFit/>
          </a:bodyPr>
          <a:lstStyle/>
          <a:p>
            <a:r>
              <a:rPr lang="en-US" b="1" kern="0" dirty="0" smtClean="0">
                <a:solidFill>
                  <a:srgbClr val="000000"/>
                </a:solidFill>
                <a:cs typeface="Arial"/>
                <a:sym typeface="Arial"/>
                <a:rtl val="0"/>
              </a:rPr>
              <a:t>Scheduler</a:t>
            </a:r>
          </a:p>
        </p:txBody>
      </p:sp>
      <p:sp>
        <p:nvSpPr>
          <p:cNvPr id="19" name="TextBox 18"/>
          <p:cNvSpPr txBox="1"/>
          <p:nvPr/>
        </p:nvSpPr>
        <p:spPr>
          <a:xfrm>
            <a:off x="6484046" y="3899384"/>
            <a:ext cx="1082348" cy="369332"/>
          </a:xfrm>
          <a:prstGeom prst="rect">
            <a:avLst/>
          </a:prstGeom>
          <a:noFill/>
        </p:spPr>
        <p:txBody>
          <a:bodyPr wrap="none" rtlCol="0">
            <a:spAutoFit/>
          </a:bodyPr>
          <a:lstStyle/>
          <a:p>
            <a:r>
              <a:rPr lang="en-US" b="1" kern="0" dirty="0" smtClean="0">
                <a:solidFill>
                  <a:srgbClr val="000000"/>
                </a:solidFill>
                <a:cs typeface="Arial"/>
                <a:sym typeface="Arial"/>
                <a:rtl val="0"/>
              </a:rPr>
              <a:t>Database</a:t>
            </a:r>
          </a:p>
        </p:txBody>
      </p:sp>
    </p:spTree>
    <p:extLst>
      <p:ext uri="{BB962C8B-B14F-4D97-AF65-F5344CB8AC3E}">
        <p14:creationId xmlns:p14="http://schemas.microsoft.com/office/powerpoint/2010/main" val="900551250"/>
      </p:ext>
    </p:extLst>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68</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kern="0" smtClean="0">
                <a:solidFill>
                  <a:srgbClr val="FFFFFF"/>
                </a:solidFill>
              </a:rPr>
              <a:pPr/>
              <a:t>68</a:t>
            </a:fld>
            <a:endParaRPr lang="en" kern="0">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kern="0">
                <a:solidFill>
                  <a:srgbClr val="000000"/>
                </a:solidFill>
                <a:latin typeface="Arial"/>
                <a:cs typeface="Arial"/>
                <a:sym typeface="Arial"/>
                <a:rtl val="0"/>
              </a:endParaRPr>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r>
              <a:rPr lang="en" sz="1350" b="1" kern="0" dirty="0">
                <a:solidFill>
                  <a:prstClr val="black"/>
                </a:solidFill>
                <a:cs typeface="Arial" panose="020B0604020202020204" pitchFamily="34" charset="0"/>
                <a:sym typeface="Arial"/>
                <a:rtl val="0"/>
              </a:rPr>
              <a:t>Web Application</a:t>
            </a:r>
          </a:p>
          <a:p>
            <a:pPr algn="ctr"/>
            <a:r>
              <a:rPr lang="en" sz="1350" b="1" kern="0" dirty="0">
                <a:solidFill>
                  <a:prstClr val="black"/>
                </a:solidFill>
                <a:cs typeface="Arial" panose="020B0604020202020204" pitchFamily="34" charset="0"/>
                <a:sym typeface="Arial"/>
                <a:rtl val="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cxnSp>
        <p:nvCxnSpPr>
          <p:cNvPr id="19" name="Straight Arrow Connector 1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6" name="TextBox 25"/>
          <p:cNvSpPr txBox="1"/>
          <p:nvPr/>
        </p:nvSpPr>
        <p:spPr>
          <a:xfrm>
            <a:off x="1988696" y="2280220"/>
            <a:ext cx="1227802" cy="738664"/>
          </a:xfrm>
          <a:prstGeom prst="rect">
            <a:avLst/>
          </a:prstGeom>
          <a:noFill/>
        </p:spPr>
        <p:txBody>
          <a:bodyPr wrap="square" rtlCol="0">
            <a:spAutoFit/>
          </a:bodyPr>
          <a:lstStyle/>
          <a:p>
            <a:r>
              <a:rPr lang="en-US" sz="1400" kern="0" dirty="0" smtClean="0">
                <a:solidFill>
                  <a:srgbClr val="000000"/>
                </a:solidFill>
                <a:latin typeface="Arial"/>
                <a:cs typeface="Arial"/>
                <a:sym typeface="Arial"/>
                <a:rtl val="0"/>
              </a:rPr>
              <a:t>Send get treatment request</a:t>
            </a:r>
            <a:endParaRPr lang="en-US" sz="1400" kern="0" dirty="0">
              <a:solidFill>
                <a:srgbClr val="000000"/>
              </a:solidFill>
              <a:latin typeface="Arial"/>
              <a:cs typeface="Arial"/>
              <a:sym typeface="Arial"/>
              <a:rtl val="0"/>
            </a:endParaRPr>
          </a:p>
        </p:txBody>
      </p:sp>
      <p:sp>
        <p:nvSpPr>
          <p:cNvPr id="2" name="Title 1"/>
          <p:cNvSpPr>
            <a:spLocks noGrp="1"/>
          </p:cNvSpPr>
          <p:nvPr>
            <p:ph type="title"/>
          </p:nvPr>
        </p:nvSpPr>
        <p:spPr/>
        <p:txBody>
          <a:bodyPr/>
          <a:lstStyle/>
          <a:p>
            <a:endParaRPr lang="en-US"/>
          </a:p>
        </p:txBody>
      </p:sp>
      <p:sp>
        <p:nvSpPr>
          <p:cNvPr id="2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22" name="TextBox 21"/>
          <p:cNvSpPr txBox="1"/>
          <p:nvPr/>
        </p:nvSpPr>
        <p:spPr>
          <a:xfrm>
            <a:off x="721149" y="3954970"/>
            <a:ext cx="1128835" cy="369332"/>
          </a:xfrm>
          <a:prstGeom prst="rect">
            <a:avLst/>
          </a:prstGeom>
          <a:noFill/>
        </p:spPr>
        <p:txBody>
          <a:bodyPr wrap="none" rtlCol="0">
            <a:spAutoFit/>
          </a:bodyPr>
          <a:lstStyle/>
          <a:p>
            <a:r>
              <a:rPr lang="en-US" b="1" kern="0" dirty="0" smtClean="0">
                <a:solidFill>
                  <a:srgbClr val="000000"/>
                </a:solidFill>
                <a:cs typeface="Arial"/>
                <a:sym typeface="Arial"/>
                <a:rtl val="0"/>
              </a:rPr>
              <a:t>Scheduler</a:t>
            </a:r>
          </a:p>
        </p:txBody>
      </p:sp>
      <p:sp>
        <p:nvSpPr>
          <p:cNvPr id="23" name="TextBox 22"/>
          <p:cNvSpPr txBox="1"/>
          <p:nvPr/>
        </p:nvSpPr>
        <p:spPr>
          <a:xfrm>
            <a:off x="6484046" y="3899384"/>
            <a:ext cx="1082348" cy="369332"/>
          </a:xfrm>
          <a:prstGeom prst="rect">
            <a:avLst/>
          </a:prstGeom>
          <a:noFill/>
        </p:spPr>
        <p:txBody>
          <a:bodyPr wrap="none" rtlCol="0">
            <a:spAutoFit/>
          </a:bodyPr>
          <a:lstStyle/>
          <a:p>
            <a:r>
              <a:rPr lang="en-US" b="1" kern="0" dirty="0" smtClean="0">
                <a:solidFill>
                  <a:srgbClr val="000000"/>
                </a:solidFill>
                <a:cs typeface="Arial"/>
                <a:sym typeface="Arial"/>
                <a:rtl val="0"/>
              </a:rPr>
              <a:t>Database</a:t>
            </a:r>
          </a:p>
        </p:txBody>
      </p:sp>
    </p:spTree>
    <p:extLst>
      <p:ext uri="{BB962C8B-B14F-4D97-AF65-F5344CB8AC3E}">
        <p14:creationId xmlns:p14="http://schemas.microsoft.com/office/powerpoint/2010/main" val="154893595"/>
      </p:ext>
    </p:extLst>
  </p:cSld>
  <p:clrMapOvr>
    <a:masterClrMapping/>
  </p:clrMapOvr>
  <p:transition spd="slow">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69</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kern="0" smtClean="0">
                <a:solidFill>
                  <a:srgbClr val="FFFFFF"/>
                </a:solidFill>
              </a:rPr>
              <a:pPr/>
              <a:t>69</a:t>
            </a:fld>
            <a:endParaRPr lang="en" kern="0">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kern="0">
                <a:solidFill>
                  <a:srgbClr val="000000"/>
                </a:solidFill>
                <a:latin typeface="Arial"/>
                <a:cs typeface="Arial"/>
                <a:sym typeface="Arial"/>
                <a:rtl val="0"/>
              </a:endParaRPr>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r>
              <a:rPr lang="en" sz="1350" b="1" kern="0" dirty="0">
                <a:solidFill>
                  <a:prstClr val="black"/>
                </a:solidFill>
                <a:cs typeface="Arial" panose="020B0604020202020204" pitchFamily="34" charset="0"/>
                <a:sym typeface="Arial"/>
                <a:rtl val="0"/>
              </a:rPr>
              <a:t>Web Application</a:t>
            </a:r>
          </a:p>
          <a:p>
            <a:pPr algn="ctr"/>
            <a:r>
              <a:rPr lang="en" sz="1350" b="1" kern="0" dirty="0">
                <a:solidFill>
                  <a:prstClr val="black"/>
                </a:solidFill>
                <a:cs typeface="Arial" panose="020B0604020202020204" pitchFamily="34" charset="0"/>
                <a:sym typeface="Arial"/>
                <a:rtl val="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cxnSp>
        <p:nvCxnSpPr>
          <p:cNvPr id="19" name="Straight Arrow Connector 1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88696" y="2280220"/>
            <a:ext cx="1227802" cy="738664"/>
          </a:xfrm>
          <a:prstGeom prst="rect">
            <a:avLst/>
          </a:prstGeom>
          <a:noFill/>
        </p:spPr>
        <p:txBody>
          <a:bodyPr wrap="square" rtlCol="0">
            <a:spAutoFit/>
          </a:bodyPr>
          <a:lstStyle/>
          <a:p>
            <a:r>
              <a:rPr lang="en-US" sz="1400" kern="0" dirty="0">
                <a:solidFill>
                  <a:srgbClr val="000000"/>
                </a:solidFill>
                <a:latin typeface="Arial"/>
                <a:cs typeface="Arial"/>
                <a:sym typeface="Arial"/>
                <a:rtl val="0"/>
              </a:rPr>
              <a:t>Send get treatment request</a:t>
            </a:r>
          </a:p>
        </p:txBody>
      </p:sp>
      <p:sp>
        <p:nvSpPr>
          <p:cNvPr id="27" name="TextBox 26"/>
          <p:cNvSpPr txBox="1"/>
          <p:nvPr/>
        </p:nvSpPr>
        <p:spPr>
          <a:xfrm>
            <a:off x="5007446" y="2649552"/>
            <a:ext cx="1434435" cy="300082"/>
          </a:xfrm>
          <a:prstGeom prst="rect">
            <a:avLst/>
          </a:prstGeom>
          <a:noFill/>
        </p:spPr>
        <p:txBody>
          <a:bodyPr wrap="square" rtlCol="0">
            <a:spAutoFit/>
          </a:bodyPr>
          <a:lstStyle/>
          <a:p>
            <a:r>
              <a:rPr lang="en-US" sz="1350" kern="0" dirty="0">
                <a:solidFill>
                  <a:srgbClr val="000000"/>
                </a:solidFill>
                <a:latin typeface="Arial"/>
                <a:cs typeface="Arial"/>
                <a:sym typeface="Arial"/>
                <a:rtl val="0"/>
              </a:rPr>
              <a:t>Get </a:t>
            </a:r>
            <a:r>
              <a:rPr lang="en-US" sz="1350" kern="0" dirty="0" smtClean="0">
                <a:solidFill>
                  <a:srgbClr val="000000"/>
                </a:solidFill>
                <a:latin typeface="Arial"/>
                <a:cs typeface="Arial"/>
                <a:sym typeface="Arial"/>
                <a:rtl val="0"/>
              </a:rPr>
              <a:t>treatment</a:t>
            </a:r>
            <a:endParaRPr lang="en-US" sz="1350" kern="0" dirty="0">
              <a:solidFill>
                <a:srgbClr val="000000"/>
              </a:solidFill>
              <a:latin typeface="Arial"/>
              <a:cs typeface="Arial"/>
              <a:sym typeface="Arial"/>
              <a:rtl val="0"/>
            </a:endParaRPr>
          </a:p>
        </p:txBody>
      </p:sp>
      <p:sp>
        <p:nvSpPr>
          <p:cNvPr id="2" name="Title 1"/>
          <p:cNvSpPr>
            <a:spLocks noGrp="1"/>
          </p:cNvSpPr>
          <p:nvPr>
            <p:ph type="title"/>
          </p:nvPr>
        </p:nvSpPr>
        <p:spPr/>
        <p:txBody>
          <a:bodyPr/>
          <a:lstStyle/>
          <a:p>
            <a:endParaRPr lang="en-US"/>
          </a:p>
        </p:txBody>
      </p:sp>
      <p:sp>
        <p:nvSpPr>
          <p:cNvPr id="2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23" name="TextBox 22"/>
          <p:cNvSpPr txBox="1"/>
          <p:nvPr/>
        </p:nvSpPr>
        <p:spPr>
          <a:xfrm>
            <a:off x="721149" y="3954970"/>
            <a:ext cx="1128835" cy="369332"/>
          </a:xfrm>
          <a:prstGeom prst="rect">
            <a:avLst/>
          </a:prstGeom>
          <a:noFill/>
        </p:spPr>
        <p:txBody>
          <a:bodyPr wrap="none" rtlCol="0">
            <a:spAutoFit/>
          </a:bodyPr>
          <a:lstStyle/>
          <a:p>
            <a:r>
              <a:rPr lang="en-US" b="1" kern="0" dirty="0" smtClean="0">
                <a:solidFill>
                  <a:srgbClr val="000000"/>
                </a:solidFill>
                <a:cs typeface="Arial"/>
                <a:sym typeface="Arial"/>
                <a:rtl val="0"/>
              </a:rPr>
              <a:t>Scheduler</a:t>
            </a:r>
          </a:p>
        </p:txBody>
      </p:sp>
      <p:sp>
        <p:nvSpPr>
          <p:cNvPr id="24" name="TextBox 23"/>
          <p:cNvSpPr txBox="1"/>
          <p:nvPr/>
        </p:nvSpPr>
        <p:spPr>
          <a:xfrm>
            <a:off x="6484046" y="3899384"/>
            <a:ext cx="1082348" cy="369332"/>
          </a:xfrm>
          <a:prstGeom prst="rect">
            <a:avLst/>
          </a:prstGeom>
          <a:noFill/>
        </p:spPr>
        <p:txBody>
          <a:bodyPr wrap="none" rtlCol="0">
            <a:spAutoFit/>
          </a:bodyPr>
          <a:lstStyle/>
          <a:p>
            <a:r>
              <a:rPr lang="en-US" b="1" kern="0" dirty="0" smtClean="0">
                <a:solidFill>
                  <a:srgbClr val="000000"/>
                </a:solidFill>
                <a:cs typeface="Arial"/>
                <a:sym typeface="Arial"/>
                <a:rtl val="0"/>
              </a:rPr>
              <a:t>Database</a:t>
            </a:r>
          </a:p>
        </p:txBody>
      </p:sp>
    </p:spTree>
    <p:extLst>
      <p:ext uri="{BB962C8B-B14F-4D97-AF65-F5344CB8AC3E}">
        <p14:creationId xmlns:p14="http://schemas.microsoft.com/office/powerpoint/2010/main" val="2444546729"/>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7170" name="Picture 2" descr="https://documents.lucidchart.com/documents/da8ed6fb-f8f6-47be-bab8-d6c441cf30e2/pages/0_0?a=625&amp;x=5&amp;y=75&amp;w=1210&amp;h=550&amp;store=1&amp;accept=image%2F*&amp;auth=LCA%206dbce59e636e6a1d01b343466cb9b8070ed3c02c-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 y="1640139"/>
            <a:ext cx="9109737" cy="41435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524898"/>
      </p:ext>
    </p:extLst>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70</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kern="0" smtClean="0">
                <a:solidFill>
                  <a:srgbClr val="FFFFFF"/>
                </a:solidFill>
              </a:rPr>
              <a:pPr/>
              <a:t>70</a:t>
            </a:fld>
            <a:endParaRPr lang="en" kern="0">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kern="0">
                <a:solidFill>
                  <a:srgbClr val="000000"/>
                </a:solidFill>
                <a:latin typeface="Arial"/>
                <a:cs typeface="Arial"/>
                <a:sym typeface="Arial"/>
                <a:rtl val="0"/>
              </a:endParaRPr>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r>
              <a:rPr lang="en" sz="1350" b="1" kern="0" dirty="0">
                <a:solidFill>
                  <a:prstClr val="black"/>
                </a:solidFill>
                <a:cs typeface="Arial" panose="020B0604020202020204" pitchFamily="34" charset="0"/>
                <a:sym typeface="Arial"/>
                <a:rtl val="0"/>
              </a:rPr>
              <a:t>Web Application</a:t>
            </a:r>
          </a:p>
          <a:p>
            <a:pPr algn="ctr"/>
            <a:r>
              <a:rPr lang="en" sz="1350" b="1" kern="0" dirty="0">
                <a:solidFill>
                  <a:prstClr val="black"/>
                </a:solidFill>
                <a:cs typeface="Arial" panose="020B0604020202020204" pitchFamily="34" charset="0"/>
                <a:sym typeface="Arial"/>
                <a:rtl val="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cxnSp>
        <p:nvCxnSpPr>
          <p:cNvPr id="19" name="Straight Arrow Connector 1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flipH="1">
            <a:off x="1935733" y="3478363"/>
            <a:ext cx="1339481" cy="4019"/>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88696" y="2280220"/>
            <a:ext cx="1227802" cy="738664"/>
          </a:xfrm>
          <a:prstGeom prst="rect">
            <a:avLst/>
          </a:prstGeom>
          <a:noFill/>
        </p:spPr>
        <p:txBody>
          <a:bodyPr wrap="square" rtlCol="0">
            <a:spAutoFit/>
          </a:bodyPr>
          <a:lstStyle/>
          <a:p>
            <a:r>
              <a:rPr lang="en-US" sz="1400" kern="0" dirty="0">
                <a:solidFill>
                  <a:srgbClr val="000000"/>
                </a:solidFill>
                <a:latin typeface="Arial"/>
                <a:cs typeface="Arial"/>
                <a:sym typeface="Arial"/>
                <a:rtl val="0"/>
              </a:rPr>
              <a:t>Send get treatment request</a:t>
            </a:r>
          </a:p>
        </p:txBody>
      </p:sp>
      <p:sp>
        <p:nvSpPr>
          <p:cNvPr id="27" name="TextBox 26"/>
          <p:cNvSpPr txBox="1"/>
          <p:nvPr/>
        </p:nvSpPr>
        <p:spPr>
          <a:xfrm>
            <a:off x="5007446" y="2649552"/>
            <a:ext cx="1434435" cy="300082"/>
          </a:xfrm>
          <a:prstGeom prst="rect">
            <a:avLst/>
          </a:prstGeom>
          <a:noFill/>
        </p:spPr>
        <p:txBody>
          <a:bodyPr wrap="square" rtlCol="0">
            <a:spAutoFit/>
          </a:bodyPr>
          <a:lstStyle/>
          <a:p>
            <a:r>
              <a:rPr lang="en-US" sz="1350" kern="0" dirty="0">
                <a:solidFill>
                  <a:srgbClr val="000000"/>
                </a:solidFill>
                <a:latin typeface="Arial"/>
                <a:cs typeface="Arial"/>
                <a:sym typeface="Arial"/>
                <a:rtl val="0"/>
              </a:rPr>
              <a:t>Get treatment</a:t>
            </a:r>
          </a:p>
        </p:txBody>
      </p: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err="1">
                  <a:solidFill>
                    <a:prstClr val="black"/>
                  </a:solidFill>
                  <a:latin typeface="Arial"/>
                  <a:cs typeface="Arial"/>
                  <a:sym typeface="Arial"/>
                  <a:rtl val="0"/>
                </a:rPr>
                <a:t>fromDate</a:t>
              </a:r>
              <a:endParaRPr lang="en" sz="1500" kern="0" dirty="0">
                <a:solidFill>
                  <a:prstClr val="black"/>
                </a:solidFill>
                <a:latin typeface="Arial"/>
                <a:cs typeface="Arial"/>
                <a:sym typeface="Arial"/>
                <a:rtl val="0"/>
              </a:endParaRP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oDate</a:t>
              </a:r>
              <a:endParaRPr lang="en" sz="1500" b="1" kern="0" dirty="0">
                <a:solidFill>
                  <a:prstClr val="black"/>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sz="1400" b="1" kern="0" dirty="0" smtClean="0">
                  <a:solidFill>
                    <a:srgbClr val="000000"/>
                  </a:solidFill>
                  <a:latin typeface="Arial"/>
                  <a:cs typeface="Arial"/>
                  <a:sym typeface="Arial"/>
                  <a:rtl val="0"/>
                </a:rPr>
                <a:t>Treatment</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4"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25" name="TextBox 24"/>
          <p:cNvSpPr txBox="1"/>
          <p:nvPr/>
        </p:nvSpPr>
        <p:spPr>
          <a:xfrm>
            <a:off x="721149" y="3954970"/>
            <a:ext cx="1128835" cy="369332"/>
          </a:xfrm>
          <a:prstGeom prst="rect">
            <a:avLst/>
          </a:prstGeom>
          <a:noFill/>
        </p:spPr>
        <p:txBody>
          <a:bodyPr wrap="none" rtlCol="0">
            <a:spAutoFit/>
          </a:bodyPr>
          <a:lstStyle/>
          <a:p>
            <a:r>
              <a:rPr lang="en-US" b="1" kern="0" dirty="0" smtClean="0">
                <a:solidFill>
                  <a:srgbClr val="000000"/>
                </a:solidFill>
                <a:cs typeface="Arial"/>
                <a:sym typeface="Arial"/>
                <a:rtl val="0"/>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b="1" kern="0" dirty="0" smtClean="0">
                <a:solidFill>
                  <a:srgbClr val="000000"/>
                </a:solidFill>
                <a:cs typeface="Arial"/>
                <a:sym typeface="Arial"/>
                <a:rtl val="0"/>
              </a:rPr>
              <a:t>Database</a:t>
            </a:r>
          </a:p>
        </p:txBody>
      </p:sp>
    </p:spTree>
    <p:extLst>
      <p:ext uri="{BB962C8B-B14F-4D97-AF65-F5344CB8AC3E}">
        <p14:creationId xmlns:p14="http://schemas.microsoft.com/office/powerpoint/2010/main" val="1267907922"/>
      </p:ext>
    </p:extLst>
  </p:cSld>
  <p:clrMapOvr>
    <a:masterClrMapping/>
  </p:clrMapOvr>
  <p:transition spd="slow">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71</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kern="0" smtClean="0">
                <a:solidFill>
                  <a:srgbClr val="FFFFFF"/>
                </a:solidFill>
              </a:rPr>
              <a:pPr/>
              <a:t>71</a:t>
            </a:fld>
            <a:endParaRPr lang="en" kern="0">
              <a:solidFill>
                <a:srgbClr val="FFFFFF"/>
              </a:solidFill>
            </a:endParaRPr>
          </a:p>
        </p:txBody>
      </p:sp>
      <p:grpSp>
        <p:nvGrpSpPr>
          <p:cNvPr id="14" name="Shape 1634"/>
          <p:cNvGrpSpPr/>
          <p:nvPr/>
        </p:nvGrpSpPr>
        <p:grpSpPr>
          <a:xfrm>
            <a:off x="618218" y="2628753"/>
            <a:ext cx="1306448" cy="1273373"/>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kern="0">
                <a:solidFill>
                  <a:srgbClr val="000000"/>
                </a:solidFill>
                <a:latin typeface="Arial"/>
                <a:cs typeface="Arial"/>
                <a:sym typeface="Arial"/>
                <a:rtl val="0"/>
              </a:endParaRPr>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endParaRPr sz="1350" b="1" kern="0" dirty="0">
              <a:solidFill>
                <a:prstClr val="black"/>
              </a:solidFill>
              <a:sym typeface="Arial"/>
              <a:rtl val="0"/>
            </a:endParaRPr>
          </a:p>
          <a:p>
            <a:pPr algn="ctr"/>
            <a:r>
              <a:rPr lang="en" sz="1350" b="1" kern="0" dirty="0">
                <a:solidFill>
                  <a:prstClr val="black"/>
                </a:solidFill>
                <a:cs typeface="Arial" panose="020B0604020202020204" pitchFamily="34" charset="0"/>
                <a:sym typeface="Arial"/>
                <a:rtl val="0"/>
              </a:rPr>
              <a:t>Web Application</a:t>
            </a:r>
          </a:p>
          <a:p>
            <a:pPr algn="ctr"/>
            <a:r>
              <a:rPr lang="en" sz="1350" b="1" kern="0" dirty="0">
                <a:solidFill>
                  <a:prstClr val="black"/>
                </a:solidFill>
                <a:cs typeface="Arial" panose="020B0604020202020204" pitchFamily="34" charset="0"/>
                <a:sym typeface="Arial"/>
                <a:rtl val="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cxnSp>
        <p:nvCxnSpPr>
          <p:cNvPr id="19" name="Straight Arrow Connector 1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flipH="1">
            <a:off x="1935733" y="3478363"/>
            <a:ext cx="1339481" cy="4019"/>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88696" y="2280220"/>
            <a:ext cx="1227802" cy="738664"/>
          </a:xfrm>
          <a:prstGeom prst="rect">
            <a:avLst/>
          </a:prstGeom>
          <a:noFill/>
        </p:spPr>
        <p:txBody>
          <a:bodyPr wrap="square" rtlCol="0">
            <a:spAutoFit/>
          </a:bodyPr>
          <a:lstStyle/>
          <a:p>
            <a:r>
              <a:rPr lang="en-US" sz="1400" kern="0" dirty="0" smtClean="0">
                <a:solidFill>
                  <a:srgbClr val="000000"/>
                </a:solidFill>
                <a:latin typeface="Arial"/>
                <a:cs typeface="Arial"/>
                <a:sym typeface="Arial"/>
                <a:rtl val="0"/>
              </a:rPr>
              <a:t>Send get treatment request</a:t>
            </a:r>
            <a:endParaRPr lang="en-US" sz="1400" kern="0" dirty="0">
              <a:solidFill>
                <a:srgbClr val="000000"/>
              </a:solidFill>
              <a:latin typeface="Arial"/>
              <a:cs typeface="Arial"/>
              <a:sym typeface="Arial"/>
              <a:rtl val="0"/>
            </a:endParaRPr>
          </a:p>
        </p:txBody>
      </p:sp>
      <p:sp>
        <p:nvSpPr>
          <p:cNvPr id="27" name="TextBox 26"/>
          <p:cNvSpPr txBox="1"/>
          <p:nvPr/>
        </p:nvSpPr>
        <p:spPr>
          <a:xfrm>
            <a:off x="5007446" y="2649552"/>
            <a:ext cx="1434435" cy="300082"/>
          </a:xfrm>
          <a:prstGeom prst="rect">
            <a:avLst/>
          </a:prstGeom>
          <a:noFill/>
        </p:spPr>
        <p:txBody>
          <a:bodyPr wrap="square" rtlCol="0">
            <a:spAutoFit/>
          </a:bodyPr>
          <a:lstStyle/>
          <a:p>
            <a:r>
              <a:rPr lang="en-US" sz="1350" kern="0" dirty="0">
                <a:solidFill>
                  <a:srgbClr val="000000"/>
                </a:solidFill>
                <a:latin typeface="Arial"/>
                <a:cs typeface="Arial"/>
                <a:sym typeface="Arial"/>
                <a:rtl val="0"/>
              </a:rPr>
              <a:t>Get treatment</a:t>
            </a:r>
          </a:p>
        </p:txBody>
      </p:sp>
      <p:grpSp>
        <p:nvGrpSpPr>
          <p:cNvPr id="33" name="Shape 688"/>
          <p:cNvGrpSpPr/>
          <p:nvPr/>
        </p:nvGrpSpPr>
        <p:grpSpPr>
          <a:xfrm>
            <a:off x="1866685" y="4737918"/>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err="1" smtClean="0">
                  <a:solidFill>
                    <a:prstClr val="black"/>
                  </a:solidFill>
                  <a:latin typeface="Arial"/>
                  <a:cs typeface="Arial"/>
                  <a:sym typeface="Arial"/>
                  <a:rtl val="0"/>
                </a:rPr>
                <a:t>fromDate</a:t>
              </a:r>
              <a:endParaRPr lang="en" sz="1500" kern="0" dirty="0">
                <a:solidFill>
                  <a:prstClr val="black"/>
                </a:solidFill>
                <a:latin typeface="Arial"/>
                <a:cs typeface="Arial"/>
                <a:sym typeface="Arial"/>
                <a:rtl val="0"/>
              </a:endParaRPr>
            </a:p>
            <a:p>
              <a:pPr defTabSz="685800"/>
              <a:r>
                <a:rPr lang="en-US" sz="1500" kern="0" dirty="0" smtClean="0">
                  <a:solidFill>
                    <a:srgbClr val="000000"/>
                  </a:solidFill>
                  <a:latin typeface="Arial"/>
                  <a:cs typeface="Arial"/>
                  <a:sym typeface="Arial"/>
                  <a:rtl val="0"/>
                </a:rPr>
                <a:t>t</a:t>
              </a:r>
              <a:r>
                <a:rPr lang="en" sz="1500" kern="0" dirty="0" smtClean="0">
                  <a:solidFill>
                    <a:srgbClr val="000000"/>
                  </a:solidFill>
                  <a:latin typeface="Arial"/>
                  <a:cs typeface="Arial"/>
                  <a:sym typeface="Arial"/>
                  <a:rtl val="0"/>
                </a:rPr>
                <a:t>oDate</a:t>
              </a:r>
              <a:endParaRPr lang="en" sz="1500" b="1" kern="0" dirty="0">
                <a:solidFill>
                  <a:prstClr val="black"/>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sz="1400" b="1" kern="0" dirty="0" smtClean="0">
                  <a:solidFill>
                    <a:srgbClr val="000000"/>
                  </a:solidFill>
                  <a:latin typeface="Arial"/>
                  <a:cs typeface="Arial"/>
                  <a:sym typeface="Arial"/>
                  <a:rtl val="0"/>
                </a:rPr>
                <a:t>Treatment</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2602596"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4"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721149" y="3954970"/>
            <a:ext cx="1128835" cy="369332"/>
          </a:xfrm>
          <a:prstGeom prst="rect">
            <a:avLst/>
          </a:prstGeom>
          <a:noFill/>
        </p:spPr>
        <p:txBody>
          <a:bodyPr wrap="none" rtlCol="0">
            <a:spAutoFit/>
          </a:bodyPr>
          <a:lstStyle/>
          <a:p>
            <a:r>
              <a:rPr lang="en-US" b="1" kern="0" dirty="0" smtClean="0">
                <a:solidFill>
                  <a:srgbClr val="000000"/>
                </a:solidFill>
                <a:cs typeface="Arial"/>
                <a:sym typeface="Arial"/>
                <a:rtl val="0"/>
              </a:rPr>
              <a:t>Scheduler</a:t>
            </a:r>
          </a:p>
        </p:txBody>
      </p:sp>
      <p:sp>
        <p:nvSpPr>
          <p:cNvPr id="25" name="TextBox 24"/>
          <p:cNvSpPr txBox="1"/>
          <p:nvPr/>
        </p:nvSpPr>
        <p:spPr>
          <a:xfrm>
            <a:off x="6484046" y="3899384"/>
            <a:ext cx="1082348" cy="369332"/>
          </a:xfrm>
          <a:prstGeom prst="rect">
            <a:avLst/>
          </a:prstGeom>
          <a:noFill/>
        </p:spPr>
        <p:txBody>
          <a:bodyPr wrap="none" rtlCol="0">
            <a:spAutoFit/>
          </a:bodyPr>
          <a:lstStyle/>
          <a:p>
            <a:r>
              <a:rPr lang="en-US" b="1" kern="0" dirty="0" smtClean="0">
                <a:solidFill>
                  <a:srgbClr val="000000"/>
                </a:solidFill>
                <a:cs typeface="Arial"/>
                <a:sym typeface="Arial"/>
                <a:rtl val="0"/>
              </a:rPr>
              <a:t>Database</a:t>
            </a:r>
          </a:p>
        </p:txBody>
      </p:sp>
    </p:spTree>
    <p:extLst>
      <p:ext uri="{BB962C8B-B14F-4D97-AF65-F5344CB8AC3E}">
        <p14:creationId xmlns:p14="http://schemas.microsoft.com/office/powerpoint/2010/main" val="2927810214"/>
      </p:ext>
    </p:extLst>
  </p:cSld>
  <p:clrMapOvr>
    <a:masterClrMapping/>
  </p:clrMapOvr>
  <p:transition spd="slow">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72</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1306550882"/>
              </p:ext>
            </p:extLst>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622014"/>
            <a:ext cx="4486421" cy="369332"/>
          </a:xfrm>
          <a:prstGeom prst="rect">
            <a:avLst/>
          </a:prstGeom>
          <a:noFill/>
        </p:spPr>
        <p:txBody>
          <a:bodyPr wrap="none" rtlCol="0">
            <a:spAutoFit/>
          </a:bodyPr>
          <a:lstStyle/>
          <a:p>
            <a:r>
              <a:rPr lang="en-US" dirty="0" smtClean="0"/>
              <a:t>Date when patient make medical examination</a:t>
            </a:r>
            <a:endParaRPr lang="en-US" dirty="0"/>
          </a:p>
        </p:txBody>
      </p:sp>
      <p:sp>
        <p:nvSpPr>
          <p:cNvPr id="5" name="Right Arrow 4"/>
          <p:cNvSpPr/>
          <p:nvPr/>
        </p:nvSpPr>
        <p:spPr>
          <a:xfrm>
            <a:off x="2511845" y="271303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360360"/>
      </p:ext>
    </p:extLst>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34"/>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73</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949499"/>
            <a:ext cx="4338367" cy="369332"/>
          </a:xfrm>
          <a:prstGeom prst="rect">
            <a:avLst/>
          </a:prstGeom>
          <a:noFill/>
        </p:spPr>
        <p:txBody>
          <a:bodyPr wrap="none" rtlCol="0">
            <a:spAutoFit/>
          </a:bodyPr>
          <a:lstStyle/>
          <a:p>
            <a:r>
              <a:rPr lang="en-US" dirty="0" smtClean="0"/>
              <a:t>Date when patient end medical examination</a:t>
            </a:r>
            <a:endParaRPr lang="en-US" dirty="0"/>
          </a:p>
        </p:txBody>
      </p:sp>
      <p:sp>
        <p:nvSpPr>
          <p:cNvPr id="5" name="Right Arrow 4"/>
          <p:cNvSpPr/>
          <p:nvPr/>
        </p:nvSpPr>
        <p:spPr>
          <a:xfrm>
            <a:off x="2511845" y="3040522"/>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307116"/>
      </p:ext>
    </p:extLst>
  </p:cSld>
  <p:clrMapOvr>
    <a:masterClrMapping/>
  </p:clrMapOvr>
  <p:transition spd="slow">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74</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346110"/>
            <a:ext cx="2203295" cy="369332"/>
          </a:xfrm>
          <a:prstGeom prst="rect">
            <a:avLst/>
          </a:prstGeom>
          <a:noFill/>
        </p:spPr>
        <p:txBody>
          <a:bodyPr wrap="none" rtlCol="0">
            <a:spAutoFit/>
          </a:bodyPr>
          <a:lstStyle/>
          <a:p>
            <a:r>
              <a:rPr lang="en-US" dirty="0" smtClean="0"/>
              <a:t>Patient’s information</a:t>
            </a:r>
            <a:endParaRPr lang="en-US" dirty="0"/>
          </a:p>
        </p:txBody>
      </p:sp>
      <p:sp>
        <p:nvSpPr>
          <p:cNvPr id="5" name="Right Arrow 4"/>
          <p:cNvSpPr/>
          <p:nvPr/>
        </p:nvSpPr>
        <p:spPr>
          <a:xfrm>
            <a:off x="2511845" y="3437133"/>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640703"/>
      </p:ext>
    </p:extLst>
  </p:cSld>
  <p:clrMapOvr>
    <a:masterClrMapping/>
  </p:clrMapOvr>
  <p:transition spd="slow">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75</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698650"/>
            <a:ext cx="2058577" cy="369332"/>
          </a:xfrm>
          <a:prstGeom prst="rect">
            <a:avLst/>
          </a:prstGeom>
          <a:noFill/>
        </p:spPr>
        <p:txBody>
          <a:bodyPr wrap="none" rtlCol="0">
            <a:spAutoFit/>
          </a:bodyPr>
          <a:lstStyle/>
          <a:p>
            <a:r>
              <a:rPr lang="en-US" dirty="0" smtClean="0"/>
              <a:t>Illness’s information</a:t>
            </a:r>
            <a:endParaRPr lang="en-US" dirty="0"/>
          </a:p>
        </p:txBody>
      </p:sp>
      <p:sp>
        <p:nvSpPr>
          <p:cNvPr id="5" name="Right Arrow 4"/>
          <p:cNvSpPr/>
          <p:nvPr/>
        </p:nvSpPr>
        <p:spPr>
          <a:xfrm>
            <a:off x="2511845" y="3789677"/>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0898411"/>
      </p:ext>
    </p:extLst>
  </p:cSld>
  <p:clrMapOvr>
    <a:masterClrMapping/>
  </p:clrMapOvr>
  <p:transition spd="slow">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76</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095262"/>
            <a:ext cx="3693319" cy="369332"/>
          </a:xfrm>
          <a:prstGeom prst="rect">
            <a:avLst/>
          </a:prstGeom>
          <a:noFill/>
        </p:spPr>
        <p:txBody>
          <a:bodyPr wrap="none" rtlCol="0">
            <a:spAutoFit/>
          </a:bodyPr>
          <a:lstStyle/>
          <a:p>
            <a:r>
              <a:rPr lang="en-US" dirty="0" smtClean="0"/>
              <a:t>Food activities which patient must do</a:t>
            </a:r>
            <a:endParaRPr lang="en-US" dirty="0"/>
          </a:p>
        </p:txBody>
      </p:sp>
      <p:sp>
        <p:nvSpPr>
          <p:cNvPr id="5" name="Right Arrow 4"/>
          <p:cNvSpPr/>
          <p:nvPr/>
        </p:nvSpPr>
        <p:spPr>
          <a:xfrm>
            <a:off x="2511845" y="4186285"/>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548495"/>
      </p:ext>
    </p:extLst>
  </p:cSld>
  <p:clrMapOvr>
    <a:masterClrMapping/>
  </p:clrMapOvr>
  <p:transition spd="slow">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77</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458823"/>
            <a:ext cx="3970639" cy="369332"/>
          </a:xfrm>
          <a:prstGeom prst="rect">
            <a:avLst/>
          </a:prstGeom>
          <a:noFill/>
        </p:spPr>
        <p:txBody>
          <a:bodyPr wrap="none" rtlCol="0">
            <a:spAutoFit/>
          </a:bodyPr>
          <a:lstStyle/>
          <a:p>
            <a:r>
              <a:rPr lang="en-US" dirty="0" smtClean="0"/>
              <a:t>Practice activities which patient must do</a:t>
            </a:r>
            <a:endParaRPr lang="en-US" dirty="0"/>
          </a:p>
        </p:txBody>
      </p:sp>
      <p:sp>
        <p:nvSpPr>
          <p:cNvPr id="5" name="Right Arrow 4"/>
          <p:cNvSpPr/>
          <p:nvPr/>
        </p:nvSpPr>
        <p:spPr>
          <a:xfrm>
            <a:off x="2511845" y="454984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616587"/>
      </p:ext>
    </p:extLst>
  </p:cSld>
  <p:clrMapOvr>
    <a:masterClrMapping/>
  </p:clrMapOvr>
  <p:transition spd="slow">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78</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800341"/>
            <a:ext cx="4100418" cy="369332"/>
          </a:xfrm>
          <a:prstGeom prst="rect">
            <a:avLst/>
          </a:prstGeom>
          <a:noFill/>
        </p:spPr>
        <p:txBody>
          <a:bodyPr wrap="none" rtlCol="0">
            <a:spAutoFit/>
          </a:bodyPr>
          <a:lstStyle/>
          <a:p>
            <a:r>
              <a:rPr lang="en-US" dirty="0" smtClean="0"/>
              <a:t>Medicine activities which patient must do</a:t>
            </a:r>
            <a:endParaRPr lang="en-US" dirty="0"/>
          </a:p>
        </p:txBody>
      </p:sp>
      <p:sp>
        <p:nvSpPr>
          <p:cNvPr id="5" name="Right Arrow 4"/>
          <p:cNvSpPr/>
          <p:nvPr/>
        </p:nvSpPr>
        <p:spPr>
          <a:xfrm>
            <a:off x="2511845" y="4891364"/>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180049"/>
      </p:ext>
    </p:extLst>
  </p:cSld>
  <p:clrMapOvr>
    <a:masterClrMapping/>
  </p:clrMapOvr>
  <p:transition spd="slow">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79</a:t>
            </a:fld>
            <a:endParaRPr lang="en">
              <a:solidFill>
                <a:prstClr val="black">
                  <a:tint val="75000"/>
                </a:prst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
        <p:nvSpPr>
          <p:cNvPr id="2" name="Title 1"/>
          <p:cNvSpPr>
            <a:spLocks noGrp="1"/>
          </p:cNvSpPr>
          <p:nvPr>
            <p:ph type="title"/>
          </p:nvPr>
        </p:nvSpPr>
        <p:spPr/>
        <p:txBody>
          <a:bodyPr/>
          <a:lstStyle/>
          <a:p>
            <a:endParaRPr lang="en-US"/>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335429887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8</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6146" name="Picture 2" descr="https://documents.lucidchart.com/documents/da8ed6fb-f8f6-47be-bab8-d6c441cf30e2/pages/0_0?a=627&amp;x=5&amp;y=75&amp;w=1210&amp;h=550&amp;store=1&amp;accept=image%2F*&amp;auth=LCA%2042e0207ef3035b127e42d5a512eb59088a65bb8f-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37385"/>
            <a:ext cx="9105489" cy="4141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904446"/>
      </p:ext>
    </p:extLst>
  </p:cSld>
  <p:clrMapOvr>
    <a:masterClrMapping/>
  </p:clrMapOvr>
  <p:transition spd="slow">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80</a:t>
            </a:fld>
            <a:endParaRPr lang="en"/>
          </a:p>
        </p:txBody>
      </p:sp>
      <p:pic>
        <p:nvPicPr>
          <p:cNvPr id="7" name="Picture 5" descr="https://documents.lucidchart.com/documents/34cde04f-081b-4579-b1e6-e174cfd8e2c7/pages/0_0?a=632&amp;x=76&amp;y=125&amp;w=968&amp;h=330&amp;store=1&amp;accept=image%2F*&amp;auth=LCA%203efae5ea920d7b760c08b9dbb2b2a9d45a454fb9-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pic>
        <p:nvPicPr>
          <p:cNvPr id="6"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502939"/>
      </p:ext>
    </p:extLst>
  </p:cSld>
  <p:clrMapOvr>
    <a:masterClrMapping/>
  </p:clrMapOvr>
  <p:transition spd="slow">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81</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b="1" dirty="0" smtClean="0">
                <a:solidFill>
                  <a:srgbClr val="FF0000"/>
                </a:solidFill>
              </a:rPr>
              <a:t>7:00</a:t>
            </a:r>
            <a:endParaRPr lang="en-US" b="1" dirty="0">
              <a:solidFill>
                <a:srgbClr val="FF0000"/>
              </a:solidFill>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spTree>
    <p:extLst>
      <p:ext uri="{BB962C8B-B14F-4D97-AF65-F5344CB8AC3E}">
        <p14:creationId xmlns:p14="http://schemas.microsoft.com/office/powerpoint/2010/main" val="1416528017"/>
      </p:ext>
    </p:extLst>
  </p:cSld>
  <p:clrMapOvr>
    <a:masterClrMapping/>
  </p:clrMapOvr>
  <p:transition spd="slow">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82</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b="1" dirty="0">
                <a:solidFill>
                  <a:srgbClr val="FF0000"/>
                </a:solidFill>
              </a:rPr>
              <a:t>9</a:t>
            </a:r>
            <a:r>
              <a:rPr lang="en-US" b="1" dirty="0" smtClean="0">
                <a:solidFill>
                  <a:srgbClr val="FF0000"/>
                </a:solidFill>
              </a:rPr>
              <a:t>:00</a:t>
            </a:r>
            <a:endParaRPr lang="en-US" b="1" dirty="0">
              <a:solidFill>
                <a:srgbClr val="FF0000"/>
              </a:solidFill>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spTree>
    <p:extLst>
      <p:ext uri="{BB962C8B-B14F-4D97-AF65-F5344CB8AC3E}">
        <p14:creationId xmlns:p14="http://schemas.microsoft.com/office/powerpoint/2010/main" val="2093423027"/>
      </p:ext>
    </p:extLst>
  </p:cSld>
  <p:clrMapOvr>
    <a:masterClrMapping/>
  </p:clrMapOvr>
  <p:transition spd="slow">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83</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b="1" dirty="0" smtClean="0">
                <a:solidFill>
                  <a:srgbClr val="FF0000"/>
                </a:solidFill>
              </a:rPr>
              <a:t>12:00</a:t>
            </a:r>
            <a:endParaRPr lang="en-US" b="1" dirty="0">
              <a:solidFill>
                <a:srgbClr val="FF0000"/>
              </a:solidFill>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spTree>
    <p:extLst>
      <p:ext uri="{BB962C8B-B14F-4D97-AF65-F5344CB8AC3E}">
        <p14:creationId xmlns:p14="http://schemas.microsoft.com/office/powerpoint/2010/main" val="2282230866"/>
      </p:ext>
    </p:extLst>
  </p:cSld>
  <p:clrMapOvr>
    <a:masterClrMapping/>
  </p:clrMapOvr>
  <p:transition spd="slow">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84</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b="1" dirty="0" smtClean="0">
                <a:solidFill>
                  <a:srgbClr val="FF0000"/>
                </a:solidFill>
              </a:rPr>
              <a:t>15:00</a:t>
            </a:r>
            <a:endParaRPr lang="en-US" b="1" dirty="0">
              <a:solidFill>
                <a:srgbClr val="FF0000"/>
              </a:solidFill>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spTree>
    <p:extLst>
      <p:ext uri="{BB962C8B-B14F-4D97-AF65-F5344CB8AC3E}">
        <p14:creationId xmlns:p14="http://schemas.microsoft.com/office/powerpoint/2010/main" val="3538713864"/>
      </p:ext>
    </p:extLst>
  </p:cSld>
  <p:clrMapOvr>
    <a:masterClrMapping/>
  </p:clrMapOvr>
  <p:transition spd="slow">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85</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b="1" dirty="0" smtClean="0">
                <a:solidFill>
                  <a:srgbClr val="FF0000"/>
                </a:solidFill>
              </a:rPr>
              <a:t>18:00</a:t>
            </a:r>
            <a:endParaRPr lang="en-US" b="1" dirty="0">
              <a:solidFill>
                <a:srgbClr val="FF0000"/>
              </a:solidFill>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spTree>
    <p:extLst>
      <p:ext uri="{BB962C8B-B14F-4D97-AF65-F5344CB8AC3E}">
        <p14:creationId xmlns:p14="http://schemas.microsoft.com/office/powerpoint/2010/main" val="3197549449"/>
      </p:ext>
    </p:extLst>
  </p:cSld>
  <p:clrMapOvr>
    <a:masterClrMapping/>
  </p:clrMapOvr>
  <p:transition spd="slow">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86</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b="1" dirty="0" smtClean="0">
                <a:solidFill>
                  <a:srgbClr val="FF0000"/>
                </a:solidFill>
              </a:rPr>
              <a:t>21:00</a:t>
            </a:r>
            <a:endParaRPr lang="en-US" b="1" dirty="0">
              <a:solidFill>
                <a:srgbClr val="FF0000"/>
              </a:solidFill>
            </a:endParaRPr>
          </a:p>
        </p:txBody>
      </p:sp>
    </p:spTree>
    <p:extLst>
      <p:ext uri="{BB962C8B-B14F-4D97-AF65-F5344CB8AC3E}">
        <p14:creationId xmlns:p14="http://schemas.microsoft.com/office/powerpoint/2010/main" val="3537237027"/>
      </p:ext>
    </p:extLst>
  </p:cSld>
  <p:clrMapOvr>
    <a:masterClrMapping/>
  </p:clrMapOvr>
  <p:transition spd="slow">
    <p:cu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87</a:t>
            </a:fld>
            <a:endParaRPr lang="en"/>
          </a:p>
        </p:txBody>
      </p:sp>
      <p:pic>
        <p:nvPicPr>
          <p:cNvPr id="8" name="Picture 2" descr="https://documents.lucidchart.com/documents/34cde04f-081b-4579-b1e6-e174cfd8e2c7/pages/0_0?a=634&amp;x=76&amp;y=125&amp;w=968&amp;h=330&amp;store=1&amp;accept=image%2F*&amp;auth=LCA%20416ef0d773ab4465095d30f9efac017d2db911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pic>
        <p:nvPicPr>
          <p:cNvPr id="10"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68249"/>
      </p:ext>
    </p:extLst>
  </p:cSld>
  <p:clrMapOvr>
    <a:masterClrMapping/>
  </p:clrMapOvr>
  <p:transition spd="slow">
    <p:cu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88</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spTree>
    <p:extLst>
      <p:ext uri="{BB962C8B-B14F-4D97-AF65-F5344CB8AC3E}">
        <p14:creationId xmlns:p14="http://schemas.microsoft.com/office/powerpoint/2010/main" val="356303331"/>
      </p:ext>
    </p:extLst>
  </p:cSld>
  <p:clrMapOvr>
    <a:masterClrMapping/>
  </p:clrMapOvr>
  <p:transition spd="slow">
    <p:cu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89</a:t>
            </a:fld>
            <a:endParaRPr lang="en"/>
          </a:p>
        </p:txBody>
      </p:sp>
      <p:pic>
        <p:nvPicPr>
          <p:cNvPr id="7" name="Picture 2" descr="https://documents.lucidchart.com/documents/34cde04f-081b-4579-b1e6-e174cfd8e2c7/pages/0_0?a=636&amp;x=76&amp;y=125&amp;w=968&amp;h=330&amp;store=1&amp;accept=image%2F*&amp;auth=LCA%207ebceae35df50b258487191d9e256ac606e73c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600"/>
            <a:ext cx="9144000" cy="31235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pic>
        <p:nvPicPr>
          <p:cNvPr id="9"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866145"/>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9</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US" sz="3200" b="1" dirty="0">
                <a:solidFill>
                  <a:srgbClr val="00B050"/>
                </a:solidFill>
                <a:latin typeface="+mn-lt"/>
              </a:rPr>
              <a:t>Ho Chi Minh Traditional Medical </a:t>
            </a:r>
            <a:r>
              <a:rPr lang="en-US" sz="3200" b="1" dirty="0" smtClean="0">
                <a:solidFill>
                  <a:srgbClr val="00B050"/>
                </a:solidFill>
                <a:latin typeface="+mn-lt"/>
              </a:rPr>
              <a:t>Hospital</a:t>
            </a:r>
            <a:endParaRPr lang="en" b="1" dirty="0">
              <a:solidFill>
                <a:srgbClr val="00B050"/>
              </a:solidFill>
              <a:latin typeface="+mn-lt"/>
            </a:endParaRPr>
          </a:p>
        </p:txBody>
      </p:sp>
      <p:pic>
        <p:nvPicPr>
          <p:cNvPr id="5122" name="Picture 2" descr="https://documents.lucidchart.com/documents/da8ed6fb-f8f6-47be-bab8-d6c441cf30e2/pages/0_0?a=629&amp;x=5&amp;y=75&amp;w=1210&amp;h=550&amp;store=1&amp;accept=image%2F*&amp;auth=LCA%2008b0065b8d4dd89e5bb6ca06c61d49644b1bb2f0-ts%3D14497466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38356"/>
            <a:ext cx="9105490" cy="414159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documents.lucidchart.com/documents/da8ed6fb-f8f6-47be-bab8-d6c441cf30e2/pages/0_0?a=1104&amp;x=272&amp;y=94&amp;w=176&amp;h=132&amp;store=1&amp;accept=image%2F*&amp;auth=LCA%20f0d05a5cbfe655e088b1e65e05ae2307de834658-ts%3D14497466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407" y="1773715"/>
            <a:ext cx="1342721" cy="100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197446"/>
      </p:ext>
    </p:extLst>
  </p:cSld>
  <p:clrMapOvr>
    <a:masterClrMapping/>
  </p:clrMapOvr>
  <p:transition spd="slow">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pPr/>
              <a:t>90</a:t>
            </a:fld>
            <a:endParaRPr lang="en"/>
          </a:p>
        </p:txBody>
      </p:sp>
      <p:sp>
        <p:nvSpPr>
          <p:cNvPr id="8" name="Shape 52"/>
          <p:cNvSpPr txBox="1">
            <a:spLocks noGrp="1"/>
          </p:cNvSpPr>
          <p:nvPr>
            <p:ph type="title"/>
          </p:nvPr>
        </p:nvSpPr>
        <p:spPr>
          <a:xfrm>
            <a:off x="1663546" y="0"/>
            <a:ext cx="7441943" cy="1200839"/>
          </a:xfrm>
          <a:prstGeom prst="rect">
            <a:avLst/>
          </a:prstGeom>
        </p:spPr>
        <p:txBody>
          <a:bodyPr lIns="91425" tIns="91425" rIns="91425" bIns="91425" anchor="ctr" anchorCtr="0">
            <a:noAutofit/>
          </a:bodyPr>
          <a:lstStyle/>
          <a:p>
            <a:pPr algn="ctr">
              <a:buClr>
                <a:schemeClr val="dk1"/>
              </a:buClr>
              <a:buSzPct val="30555"/>
            </a:pPr>
            <a:r>
              <a:rPr lang="en" b="1" dirty="0" smtClean="0">
                <a:solidFill>
                  <a:srgbClr val="00B050"/>
                </a:solidFill>
                <a:latin typeface="+mn-lt"/>
              </a:rPr>
              <a:t>Analytic New Treatment</a:t>
            </a:r>
            <a:endParaRPr lang="en" b="1" dirty="0">
              <a:solidFill>
                <a:srgbClr val="00B050"/>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3055375402"/>
              </p:ext>
            </p:extLst>
          </p:nvPr>
        </p:nvGraphicFramePr>
        <p:xfrm>
          <a:off x="647546" y="2234282"/>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6" name="Rectangle 5"/>
          <p:cNvSpPr/>
          <p:nvPr/>
        </p:nvSpPr>
        <p:spPr>
          <a:xfrm>
            <a:off x="4296578" y="1498294"/>
            <a:ext cx="2379644"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Food Activities</a:t>
            </a:r>
            <a:endParaRPr lang="en-US" dirty="0"/>
          </a:p>
        </p:txBody>
      </p:sp>
      <p:sp>
        <p:nvSpPr>
          <p:cNvPr id="10" name="Rectangle 9"/>
          <p:cNvSpPr/>
          <p:nvPr/>
        </p:nvSpPr>
        <p:spPr>
          <a:xfrm>
            <a:off x="4296577" y="2734937"/>
            <a:ext cx="2379645"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Medicine Activities</a:t>
            </a:r>
            <a:endParaRPr lang="en-US" dirty="0"/>
          </a:p>
        </p:txBody>
      </p:sp>
      <p:sp>
        <p:nvSpPr>
          <p:cNvPr id="11" name="Rectangle 10"/>
          <p:cNvSpPr/>
          <p:nvPr/>
        </p:nvSpPr>
        <p:spPr>
          <a:xfrm>
            <a:off x="4296576" y="3971580"/>
            <a:ext cx="2379646"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Practice Activities</a:t>
            </a:r>
            <a:endParaRPr lang="en-US" dirty="0"/>
          </a:p>
        </p:txBody>
      </p:sp>
      <p:cxnSp>
        <p:nvCxnSpPr>
          <p:cNvPr id="12" name="Straight Arrow Connector 11"/>
          <p:cNvCxnSpPr>
            <a:endCxn id="6" idx="1"/>
          </p:cNvCxnSpPr>
          <p:nvPr/>
        </p:nvCxnSpPr>
        <p:spPr>
          <a:xfrm flipV="1">
            <a:off x="2555913" y="1845326"/>
            <a:ext cx="1740665" cy="889611"/>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a:endCxn id="10" idx="1"/>
          </p:cNvCxnSpPr>
          <p:nvPr/>
        </p:nvCxnSpPr>
        <p:spPr>
          <a:xfrm flipV="1">
            <a:off x="2555911" y="3081969"/>
            <a:ext cx="1740666" cy="42232"/>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endCxn id="11" idx="1"/>
          </p:cNvCxnSpPr>
          <p:nvPr/>
        </p:nvCxnSpPr>
        <p:spPr>
          <a:xfrm>
            <a:off x="2555911" y="3484542"/>
            <a:ext cx="1740665" cy="834070"/>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81525259"/>
      </p:ext>
    </p:extLst>
  </p:cSld>
  <p:clrMapOvr>
    <a:masterClrMapping/>
  </p:clrMapOvr>
  <p:transition spd="slow">
    <p:cu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91</a:t>
            </a:fld>
            <a:endParaRPr lang="en"/>
          </a:p>
        </p:txBody>
      </p:sp>
      <p:pic>
        <p:nvPicPr>
          <p:cNvPr id="8" name="Picture 2" descr="https://documents.lucidchart.com/documents/34cde04f-081b-4579-b1e6-e174cfd8e2c7/pages/0_0?a=638&amp;x=76&amp;y=125&amp;w=968&amp;h=330&amp;store=1&amp;accept=image%2F*&amp;auth=LCA%201e8004e0596dc6880643f6d1caf378ff84be76e1-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932600"/>
            <a:ext cx="9144001" cy="31235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pic>
        <p:nvPicPr>
          <p:cNvPr id="2054" name="Picture 6" descr="https://documents.lucidchart.com/documents/34cde04f-081b-4579-b1e6-e174cfd8e2c7/pages/0_0?a=698&amp;x=832&amp;y=314&amp;w=176&amp;h=132&amp;store=1&amp;accept=image%2F*&amp;auth=LCA%20e41af744fb9c3c83cbe360001636823b3813591f-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164"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04817"/>
      </p:ext>
    </p:extLst>
  </p:cSld>
  <p:clrMapOvr>
    <a:masterClrMapping/>
  </p:clrMapOvr>
  <p:transition spd="slow">
    <p:cu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92</a:t>
            </a:fld>
            <a:endParaRPr lang="en"/>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List Activities</a:t>
            </a:r>
            <a:endParaRPr lang="en-US" dirty="0"/>
          </a:p>
        </p:txBody>
      </p:sp>
      <p:sp>
        <p:nvSpPr>
          <p:cNvPr id="3" name="TextBox 2"/>
          <p:cNvSpPr txBox="1"/>
          <p:nvPr/>
        </p:nvSpPr>
        <p:spPr>
          <a:xfrm>
            <a:off x="1404975" y="1459461"/>
            <a:ext cx="598241" cy="369332"/>
          </a:xfrm>
          <a:prstGeom prst="rect">
            <a:avLst/>
          </a:prstGeom>
          <a:noFill/>
        </p:spPr>
        <p:txBody>
          <a:bodyPr wrap="none" rtlCol="0">
            <a:spAutoFit/>
          </a:bodyPr>
          <a:lstStyle/>
          <a:p>
            <a:r>
              <a:rPr lang="en-US" dirty="0" smtClean="0"/>
              <a:t>7:00</a:t>
            </a:r>
            <a:endParaRPr lang="en-US" dirty="0"/>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dirty="0"/>
              <a:t>9</a:t>
            </a:r>
            <a:r>
              <a:rPr lang="en-US" dirty="0" smtClean="0"/>
              <a:t>:00</a:t>
            </a:r>
            <a:endParaRPr lang="en-US" dirty="0"/>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dirty="0" smtClean="0"/>
              <a:t>12:00</a:t>
            </a:r>
            <a:endParaRPr lang="en-US" dirty="0"/>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dirty="0" smtClean="0"/>
              <a:t>15:00</a:t>
            </a:r>
            <a:endParaRPr lang="en-US" dirty="0"/>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dirty="0" smtClean="0"/>
              <a:t>18:00</a:t>
            </a:r>
            <a:endParaRPr lang="en-US" dirty="0"/>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dirty="0" smtClean="0"/>
              <a:t>21:00</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226179254"/>
              </p:ext>
            </p:extLst>
          </p:nvPr>
        </p:nvGraphicFramePr>
        <p:xfrm>
          <a:off x="3456847" y="4470706"/>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Food</a:t>
                      </a:r>
                      <a:endParaRPr lang="en-US" dirty="0"/>
                    </a:p>
                  </a:txBody>
                  <a:tcPr/>
                </a:tc>
              </a:tr>
              <a:tr h="370840">
                <a:tc>
                  <a:txBody>
                    <a:bodyPr/>
                    <a:lstStyle/>
                    <a:p>
                      <a:r>
                        <a:rPr lang="en-US" dirty="0" smtClean="0"/>
                        <a:t>Name</a:t>
                      </a:r>
                      <a:endParaRPr lang="en-US" dirty="0"/>
                    </a:p>
                  </a:txBody>
                  <a:tcPr/>
                </a:tc>
              </a:tr>
              <a:tr h="370840">
                <a:tc>
                  <a:txBody>
                    <a:bodyPr/>
                    <a:lstStyle/>
                    <a:p>
                      <a:r>
                        <a:rPr lang="en-US" b="1" dirty="0" err="1" smtClean="0">
                          <a:solidFill>
                            <a:srgbClr val="FF0000"/>
                          </a:solidFill>
                        </a:rPr>
                        <a:t>numberOfTime</a:t>
                      </a:r>
                      <a:endParaRPr lang="en-US" b="1" dirty="0">
                        <a:solidFill>
                          <a:srgbClr val="FF0000"/>
                        </a:solidFill>
                      </a:endParaRPr>
                    </a:p>
                  </a:txBody>
                  <a:tcPr/>
                </a:tc>
              </a:tr>
              <a:tr h="370840">
                <a:tc>
                  <a:txBody>
                    <a:bodyPr/>
                    <a:lstStyle/>
                    <a:p>
                      <a:r>
                        <a:rPr lang="en-US" dirty="0" err="1" smtClean="0"/>
                        <a:t>unitOfFood</a:t>
                      </a:r>
                      <a:endParaRPr lang="en-US" dirty="0"/>
                    </a:p>
                  </a:txBody>
                  <a:tcPr/>
                </a:tc>
              </a:tr>
            </a:tbl>
          </a:graphicData>
        </a:graphic>
      </p:graphicFrame>
      <p:cxnSp>
        <p:nvCxnSpPr>
          <p:cNvPr id="6" name="Straight Arrow Connector 5"/>
          <p:cNvCxnSpPr/>
          <p:nvPr/>
        </p:nvCxnSpPr>
        <p:spPr>
          <a:xfrm flipH="1" flipV="1">
            <a:off x="2919470" y="3205904"/>
            <a:ext cx="1178805" cy="1233894"/>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a:stCxn id="24" idx="0"/>
            <a:endCxn id="15" idx="2"/>
          </p:cNvCxnSpPr>
          <p:nvPr/>
        </p:nvCxnSpPr>
        <p:spPr>
          <a:xfrm flipV="1">
            <a:off x="4472847" y="3205904"/>
            <a:ext cx="804314" cy="1264802"/>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a:endCxn id="17" idx="2"/>
          </p:cNvCxnSpPr>
          <p:nvPr/>
        </p:nvCxnSpPr>
        <p:spPr>
          <a:xfrm flipV="1">
            <a:off x="5133860" y="3205904"/>
            <a:ext cx="2550286" cy="1264802"/>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5938174" y="3547948"/>
            <a:ext cx="327334" cy="461665"/>
          </a:xfrm>
          <a:prstGeom prst="rect">
            <a:avLst/>
          </a:prstGeom>
          <a:noFill/>
        </p:spPr>
        <p:txBody>
          <a:bodyPr wrap="none" rtlCol="0">
            <a:spAutoFit/>
          </a:bodyPr>
          <a:lstStyle/>
          <a:p>
            <a:r>
              <a:rPr lang="en-US" sz="2400" b="1" dirty="0" smtClean="0">
                <a:solidFill>
                  <a:srgbClr val="FF0000"/>
                </a:solidFill>
              </a:rPr>
              <a:t>?</a:t>
            </a:r>
            <a:endParaRPr lang="en-US" sz="2400" b="1" dirty="0">
              <a:solidFill>
                <a:srgbClr val="FF0000"/>
              </a:solidFill>
            </a:endParaRPr>
          </a:p>
        </p:txBody>
      </p:sp>
      <p:sp>
        <p:nvSpPr>
          <p:cNvPr id="27" name="TextBox 26"/>
          <p:cNvSpPr txBox="1"/>
          <p:nvPr/>
        </p:nvSpPr>
        <p:spPr>
          <a:xfrm>
            <a:off x="4549391" y="3429000"/>
            <a:ext cx="327334" cy="461665"/>
          </a:xfrm>
          <a:prstGeom prst="rect">
            <a:avLst/>
          </a:prstGeom>
          <a:noFill/>
        </p:spPr>
        <p:txBody>
          <a:bodyPr wrap="none" rtlCol="0">
            <a:spAutoFit/>
          </a:bodyPr>
          <a:lstStyle/>
          <a:p>
            <a:r>
              <a:rPr lang="en-US" sz="2400" b="1" dirty="0" smtClean="0">
                <a:solidFill>
                  <a:srgbClr val="FF0000"/>
                </a:solidFill>
              </a:rPr>
              <a:t>?</a:t>
            </a:r>
            <a:endParaRPr lang="en-US" sz="2400" b="1" dirty="0">
              <a:solidFill>
                <a:srgbClr val="FF0000"/>
              </a:solidFill>
            </a:endParaRPr>
          </a:p>
        </p:txBody>
      </p:sp>
      <p:sp>
        <p:nvSpPr>
          <p:cNvPr id="28" name="TextBox 27"/>
          <p:cNvSpPr txBox="1"/>
          <p:nvPr/>
        </p:nvSpPr>
        <p:spPr>
          <a:xfrm>
            <a:off x="3005629" y="3544802"/>
            <a:ext cx="327334" cy="461665"/>
          </a:xfrm>
          <a:prstGeom prst="rect">
            <a:avLst/>
          </a:prstGeom>
          <a:noFill/>
        </p:spPr>
        <p:txBody>
          <a:bodyPr wrap="none" rtlCol="0">
            <a:spAutoFit/>
          </a:bodyPr>
          <a:lstStyle/>
          <a:p>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2988060861"/>
      </p:ext>
    </p:extLst>
  </p:cSld>
  <p:clrMapOvr>
    <a:masterClrMapping/>
  </p:clrMapOvr>
  <p:transition spd="slow">
    <p:cu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93</a:t>
            </a:fld>
            <a:endParaRPr lang="en"/>
          </a:p>
        </p:txBody>
      </p:sp>
      <p:pic>
        <p:nvPicPr>
          <p:cNvPr id="7" name="Picture 2" descr="https://documents.lucidchart.com/documents/34cde04f-081b-4579-b1e6-e174cfd8e2c7/pages/0_0?a=640&amp;x=76&amp;y=125&amp;w=968&amp;h=330&amp;store=1&amp;accept=image%2F*&amp;auth=LCA%20669c330a1ea85aa6b0876dfe680e63ff1e2a830b-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7"/>
            <a:ext cx="9144000" cy="31235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8"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Analytic New Treatment</a:t>
            </a:r>
            <a:endParaRPr lang="en-US" b="1" kern="0" dirty="0">
              <a:solidFill>
                <a:srgbClr val="00B050"/>
              </a:solidFill>
              <a:cs typeface="Arial"/>
              <a:sym typeface="Arial"/>
              <a:rtl val="0"/>
            </a:endParaRPr>
          </a:p>
        </p:txBody>
      </p:sp>
      <p:pic>
        <p:nvPicPr>
          <p:cNvPr id="1026" name="Picture 2" descr="https://documents.lucidchart.com/documents/34cde04f-081b-4579-b1e6-e174cfd8e2c7/pages/0_0?a=691&amp;x=592&amp;y=314&amp;w=176&amp;h=132&amp;store=1&amp;accept=image%2F*&amp;auth=LCA%2011a195370d53dc919296cdbc1f990de734f7c6fc-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809" y="3717360"/>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55306"/>
      </p:ext>
    </p:extLst>
  </p:cSld>
  <p:clrMapOvr>
    <a:masterClrMapping/>
  </p:clrMapOvr>
  <p:transition spd="slow">
    <p:cu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94</a:t>
            </a:fld>
            <a:endParaRPr lang="en"/>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Tree>
    <p:extLst>
      <p:ext uri="{BB962C8B-B14F-4D97-AF65-F5344CB8AC3E}">
        <p14:creationId xmlns:p14="http://schemas.microsoft.com/office/powerpoint/2010/main" val="2648293965"/>
      </p:ext>
    </p:extLst>
  </p:cSld>
  <p:clrMapOvr>
    <a:masterClrMapping/>
  </p:clrMapOvr>
  <p:transition spd="slow">
    <p:cu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95</a:t>
            </a:fld>
            <a:endParaRPr lang="en"/>
          </a:p>
        </p:txBody>
      </p:sp>
      <p:pic>
        <p:nvPicPr>
          <p:cNvPr id="7" name="Picture 4" descr="https://documents.lucidchart.com/documents/b3e66c5f-ae1e-47ea-858e-34b5761fe794/pages/0_0?a=501&amp;x=92&amp;y=172&amp;w=1056&amp;h=511&amp;store=1&amp;accept=image%2F*&amp;auth=LCA%20d3493a30a3e2f1408b74aaf8fa60730fa237a15a-ts%3D1449713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90" y="1690199"/>
            <a:ext cx="75438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478855"/>
      </p:ext>
    </p:extLst>
  </p:cSld>
  <p:clrMapOvr>
    <a:masterClrMapping/>
  </p:clrMapOvr>
  <p:transition spd="slow">
    <p:cu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96</a:t>
            </a:fld>
            <a:endParaRPr lang="en"/>
          </a:p>
        </p:txBody>
      </p:sp>
      <p:pic>
        <p:nvPicPr>
          <p:cNvPr id="7" name="Picture 2" descr="https://documents.lucidchart.com/documents/b3e66c5f-ae1e-47ea-858e-34b5761fe794/pages/0_0?a=497&amp;x=92&amp;y=172&amp;w=1056&amp;h=511&amp;store=1&amp;accept=image%2F*&amp;auth=LCA%209f28f599b5db51d793c5e0b023f2b405a381372c-ts%3D1449713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90" y="1690199"/>
            <a:ext cx="75438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393652"/>
      </p:ext>
    </p:extLst>
  </p:cSld>
  <p:clrMapOvr>
    <a:masterClrMapping/>
  </p:clrMapOvr>
  <p:transition spd="slow">
    <p:cu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97</a:t>
            </a:fld>
            <a:endParaRPr lang="en"/>
          </a:p>
        </p:txBody>
      </p:sp>
      <p:pic>
        <p:nvPicPr>
          <p:cNvPr id="7" name="Picture 2" descr="https://documents.lucidchart.com/documents/b3e66c5f-ae1e-47ea-858e-34b5761fe794/pages/0_0?a=499&amp;x=92&amp;y=172&amp;w=1056&amp;h=511&amp;store=1&amp;accept=image%2F*&amp;auth=LCA%2010edcd16ae2d603a19e04f9159eeaf76bbcfdbb3-ts%3D1449713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90" y="1690198"/>
            <a:ext cx="75438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273599"/>
      </p:ext>
    </p:extLst>
  </p:cSld>
  <p:clrMapOvr>
    <a:masterClrMapping/>
  </p:clrMapOvr>
  <p:transition spd="slow">
    <p:cu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98</a:t>
            </a:fld>
            <a:endParaRPr lang="en"/>
          </a:p>
        </p:txBody>
      </p:sp>
      <p:pic>
        <p:nvPicPr>
          <p:cNvPr id="7" name="Picture 2" descr="https://documents.lucidchart.com/documents/b3e66c5f-ae1e-47ea-858e-34b5761fe794/pages/0_0?a=503&amp;x=92&amp;y=172&amp;w=1056&amp;h=511&amp;store=1&amp;accept=image%2F*&amp;auth=LCA%20e6f8ba6c281cf343e6a35e8554625024c981ccc3-ts%3D1449713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690" y="1690198"/>
            <a:ext cx="75438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847658"/>
      </p:ext>
    </p:extLst>
  </p:cSld>
  <p:clrMapOvr>
    <a:masterClrMapping/>
  </p:clrMapOvr>
  <p:transition spd="slow">
    <p:cu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p:txBody>
          <a:bodyPr/>
          <a:lstStyle/>
          <a:p>
            <a:pPr marL="0" indent="0">
              <a:buNone/>
            </a:pPr>
            <a:r>
              <a:rPr lang="en-US" b="1" dirty="0" smtClean="0">
                <a:solidFill>
                  <a:schemeClr val="accent6"/>
                </a:solidFill>
              </a:rPr>
              <a:t>Scenario: </a:t>
            </a:r>
            <a:r>
              <a:rPr lang="en-US" dirty="0" smtClean="0"/>
              <a:t>Get </a:t>
            </a:r>
            <a:r>
              <a:rPr lang="en-US" dirty="0" err="1" smtClean="0"/>
              <a:t>Quy’s</a:t>
            </a:r>
            <a:r>
              <a:rPr lang="en-US" dirty="0" smtClean="0"/>
              <a:t> new treatment from server and set </a:t>
            </a:r>
            <a:r>
              <a:rPr lang="en-US" dirty="0" err="1" smtClean="0"/>
              <a:t>Quy’s</a:t>
            </a:r>
            <a:r>
              <a:rPr lang="en-US" dirty="0" smtClean="0"/>
              <a:t> </a:t>
            </a:r>
            <a:r>
              <a:rPr lang="en-US" smtClean="0"/>
              <a:t>smartphone time to 6:59.</a:t>
            </a:r>
            <a:endParaRPr lang="vi-VN"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 smtClean="0"/>
              <a:t>99</a:t>
            </a:fld>
            <a:endParaRPr lang="en"/>
          </a:p>
        </p:txBody>
      </p:sp>
      <p:sp>
        <p:nvSpPr>
          <p:cNvPr id="7" name="Title 6"/>
          <p:cNvSpPr>
            <a:spLocks noGrp="1"/>
          </p:cNvSpPr>
          <p:nvPr>
            <p:ph type="title"/>
          </p:nvPr>
        </p:nvSpPr>
        <p:spPr/>
        <p:txBody>
          <a:bodyPr/>
          <a:lstStyle/>
          <a:p>
            <a:endParaRPr lang="en-US" dirty="0"/>
          </a:p>
        </p:txBody>
      </p:sp>
      <p:sp>
        <p:nvSpPr>
          <p:cNvPr id="8" name="Title 1"/>
          <p:cNvSpPr txBox="1">
            <a:spLocks/>
          </p:cNvSpPr>
          <p:nvPr/>
        </p:nvSpPr>
        <p:spPr>
          <a:xfrm>
            <a:off x="0" y="1"/>
            <a:ext cx="9105490" cy="1219200"/>
          </a:xfrm>
          <a:prstGeom prst="rect">
            <a:avLst/>
          </a:prstGeom>
        </p:spPr>
        <p:txBody>
          <a:bodyPr vert="horz" lIns="91425" tIns="91425" rIns="91425" bIns="91425" rtlCol="0" anchor="b" anchorCtr="0">
            <a:norm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b="1" kern="0" dirty="0" smtClean="0">
                <a:solidFill>
                  <a:srgbClr val="00B050"/>
                </a:solidFill>
                <a:latin typeface="Calibri" panose="020F0502020204030204" pitchFamily="34" charset="0"/>
                <a:cs typeface="Arial"/>
              </a:rPr>
              <a:t>Demonstration</a:t>
            </a:r>
            <a:endParaRPr lang="vi-VN" b="1" kern="0" dirty="0">
              <a:solidFill>
                <a:srgbClr val="00B050"/>
              </a:solidFill>
              <a:latin typeface="Calibri" panose="020F0502020204030204" pitchFamily="34" charset="0"/>
              <a:cs typeface="Arial"/>
            </a:endParaRPr>
          </a:p>
        </p:txBody>
      </p:sp>
    </p:spTree>
    <p:extLst>
      <p:ext uri="{BB962C8B-B14F-4D97-AF65-F5344CB8AC3E}">
        <p14:creationId xmlns:p14="http://schemas.microsoft.com/office/powerpoint/2010/main" val="3580338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567</TotalTime>
  <Words>3590</Words>
  <Application>Microsoft Office PowerPoint</Application>
  <PresentationFormat>On-screen Show (4:3)</PresentationFormat>
  <Paragraphs>731</Paragraphs>
  <Slides>99</Slides>
  <Notes>99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99</vt:i4>
      </vt:variant>
    </vt:vector>
  </HeadingPairs>
  <TitlesOfParts>
    <vt:vector size="106" baseType="lpstr">
      <vt:lpstr>Arial</vt:lpstr>
      <vt:lpstr>Calibri</vt:lpstr>
      <vt:lpstr>Calibri Light</vt:lpstr>
      <vt:lpstr>Times New Roman</vt:lpstr>
      <vt:lpstr>Office Theme</vt:lpstr>
      <vt:lpstr>1_Office Theme</vt:lpstr>
      <vt:lpstr>2_Office Theme</vt:lpstr>
      <vt:lpstr>Ho Chi Minh Traditional Medical Hospital</vt:lpstr>
      <vt:lpstr>Ho Chi Minh Traditional Medical Hospital</vt:lpstr>
      <vt:lpstr>Ho Chi Minh Traditional Medical Hospital</vt:lpstr>
      <vt:lpstr>Ho Chi Minh Traditional Medical Hospital</vt:lpstr>
      <vt:lpstr>Ho Chi Minh Traditional Medical Hospital</vt:lpstr>
      <vt:lpstr>Ho Chi Minh Traditional Medical Hospital</vt:lpstr>
      <vt:lpstr>Ho Chi Minh Traditional Medical Hospital</vt:lpstr>
      <vt:lpstr>Ho Chi Minh Traditional Medical Hospital</vt:lpstr>
      <vt:lpstr>Ho Chi Minh Traditional Medical Hospital</vt:lpstr>
      <vt:lpstr>PowerPoint Presentation</vt:lpstr>
      <vt:lpstr>Advantages</vt:lpstr>
      <vt:lpstr>Advantages</vt:lpstr>
      <vt:lpstr>Advantages</vt:lpstr>
      <vt:lpstr>Disadvantages</vt:lpstr>
      <vt:lpstr>Disadvantages</vt:lpstr>
      <vt:lpstr>Disadvantages</vt:lpstr>
      <vt:lpstr>Disadvantages</vt:lpstr>
      <vt:lpstr>Ho Chi Minh Nutrition Center</vt:lpstr>
      <vt:lpstr>Ho Chi Minh Nutrition Center</vt:lpstr>
      <vt:lpstr>Ho Chi Minh Nutrition Center</vt:lpstr>
      <vt:lpstr>Ho Chi Minh Nutrition Center</vt:lpstr>
      <vt:lpstr>Ho Chi Minh Nutrition Center</vt:lpstr>
      <vt:lpstr>Ho Chi Minh Nutrition Center</vt:lpstr>
      <vt:lpstr>Ho Chi Minh Nutrition Center</vt:lpstr>
      <vt:lpstr>Ho Chi Minh Nutrition Center</vt:lpstr>
      <vt:lpstr>Ho Chi Minh Nutrition Center</vt:lpstr>
      <vt:lpstr>Ho Chi Minh Nutrition Center</vt:lpstr>
      <vt:lpstr>PowerPoint Presentation</vt:lpstr>
      <vt:lpstr>Advantages</vt:lpstr>
      <vt:lpstr>Advantages</vt:lpstr>
      <vt:lpstr>Disadvantages</vt:lpstr>
      <vt:lpstr>Disadvantages</vt:lpstr>
      <vt:lpstr>Disadvantages</vt:lpstr>
      <vt:lpstr>Disadvantages</vt:lpstr>
      <vt:lpstr>PowerPoint Presentation</vt:lpstr>
      <vt:lpstr>Solution</vt:lpstr>
      <vt:lpstr>Solution</vt:lpstr>
      <vt:lpstr>Solution</vt:lpstr>
      <vt:lpstr>Solution</vt:lpstr>
      <vt:lpstr>Solution</vt:lpstr>
      <vt:lpstr>Solution</vt:lpstr>
      <vt:lpstr>Solution</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Notification Of Patient</vt:lpstr>
      <vt:lpstr>Check Notification Of Patient</vt:lpstr>
      <vt:lpstr>Check Notification Of Patient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Analytic New Treatment</vt:lpstr>
      <vt:lpstr>PowerPoint Presentation</vt:lpstr>
      <vt:lpstr>PowerPoint Presentation</vt:lpstr>
      <vt:lpstr>PowerPoint Presentation</vt:lpstr>
      <vt:lpstr>PowerPoint Presentation</vt:lpstr>
      <vt:lpstr>Analytic New Treatment</vt:lpstr>
      <vt:lpstr>Analytic New Treatment</vt:lpstr>
      <vt:lpstr>Analytic New Treatment</vt:lpstr>
      <vt:lpstr>Analytic New Treatment</vt:lpstr>
      <vt:lpstr>Analytic New Treatment</vt:lpstr>
      <vt:lpstr>Analytic New Treatment</vt:lpstr>
      <vt:lpstr>Analytic New Treatment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Analytic New Treatment</vt:lpstr>
      <vt:lpstr>PowerPoint Presentation</vt:lpstr>
      <vt:lpstr>PowerPoint Presentation</vt:lpstr>
      <vt:lpstr>PowerPoint Presentation</vt:lpstr>
      <vt:lpstr>Remind Patient</vt:lpstr>
      <vt:lpstr>Remind Patient</vt:lpstr>
      <vt:lpstr>Remind Patient</vt:lpstr>
      <vt:lpstr>Remind Patient</vt:lpstr>
      <vt:lpstr>Remind Patient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 Chi Minh Traditional Medical Hospital</dc:title>
  <dc:creator>Man Huynh Khuong</dc:creator>
  <cp:lastModifiedBy>Man Huynh Khuong</cp:lastModifiedBy>
  <cp:revision>28</cp:revision>
  <dcterms:created xsi:type="dcterms:W3CDTF">2015-12-10T10:30:47Z</dcterms:created>
  <dcterms:modified xsi:type="dcterms:W3CDTF">2015-12-11T03:54:59Z</dcterms:modified>
</cp:coreProperties>
</file>