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1"/>
  </p:notesMasterIdLst>
  <p:sldIdLst>
    <p:sldId id="256" r:id="rId2"/>
    <p:sldId id="257" r:id="rId3"/>
    <p:sldId id="258" r:id="rId4"/>
    <p:sldId id="259" r:id="rId5"/>
    <p:sldId id="385" r:id="rId6"/>
    <p:sldId id="389" r:id="rId7"/>
    <p:sldId id="384" r:id="rId8"/>
    <p:sldId id="387" r:id="rId9"/>
    <p:sldId id="388" r:id="rId10"/>
    <p:sldId id="263" r:id="rId11"/>
    <p:sldId id="264" r:id="rId12"/>
    <p:sldId id="265" r:id="rId13"/>
    <p:sldId id="266" r:id="rId14"/>
    <p:sldId id="267" r:id="rId15"/>
    <p:sldId id="269" r:id="rId16"/>
    <p:sldId id="270" r:id="rId17"/>
    <p:sldId id="271" r:id="rId18"/>
    <p:sldId id="273" r:id="rId19"/>
    <p:sldId id="274" r:id="rId20"/>
    <p:sldId id="297" r:id="rId21"/>
    <p:sldId id="298" r:id="rId22"/>
    <p:sldId id="311" r:id="rId23"/>
    <p:sldId id="312" r:id="rId24"/>
    <p:sldId id="323" r:id="rId25"/>
    <p:sldId id="324" r:id="rId26"/>
    <p:sldId id="356" r:id="rId27"/>
    <p:sldId id="357" r:id="rId28"/>
    <p:sldId id="367" r:id="rId29"/>
    <p:sldId id="368" r:id="rId30"/>
    <p:sldId id="369" r:id="rId31"/>
    <p:sldId id="370" r:id="rId32"/>
    <p:sldId id="371" r:id="rId33"/>
    <p:sldId id="372" r:id="rId34"/>
    <p:sldId id="373" r:id="rId35"/>
    <p:sldId id="374" r:id="rId36"/>
    <p:sldId id="375" r:id="rId37"/>
    <p:sldId id="376" r:id="rId38"/>
    <p:sldId id="382" r:id="rId39"/>
    <p:sldId id="383" r:id="rId40"/>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69110" autoAdjust="0"/>
  </p:normalViewPr>
  <p:slideViewPr>
    <p:cSldViewPr>
      <p:cViewPr varScale="1">
        <p:scale>
          <a:sx n="51" d="100"/>
          <a:sy n="51" d="100"/>
        </p:scale>
        <p:origin x="-1926" y="-84"/>
      </p:cViewPr>
      <p:guideLst>
        <p:guide orient="horz" pos="2160"/>
        <p:guide pos="2880"/>
      </p:guideLst>
    </p:cSldViewPr>
  </p:slideViewPr>
  <p:outlineViewPr>
    <p:cViewPr>
      <p:scale>
        <a:sx n="33" d="100"/>
        <a:sy n="33" d="100"/>
      </p:scale>
      <p:origin x="0" y="1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070593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Kính thưa hội đồng, quý thầy cô và các bạn. Hôm nay nhóm chúng tôi xin được phép giới thiệu đồ án tốt nghiệp Insurance Card, tên tiếng Việt là Thẻ bảo hiểm. Nhóm chúng tôi bao gồm 4 thành viên… dưới sự hướng dẫn của thầy Kiều Trọng Khánh.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t>Như vậy tôi đã trình bày xong những đề còn hạn chế trong việc sử dụng dịch vụ bảo hiểm hiện tại!</a:t>
            </a:r>
          </a:p>
          <a:p>
            <a:pPr marL="457200" lvl="0" indent="-228600" rtl="0">
              <a:lnSpc>
                <a:spcPct val="115000"/>
              </a:lnSpc>
              <a:spcBef>
                <a:spcPts val="0"/>
              </a:spcBef>
              <a:buChar char="-"/>
            </a:pPr>
            <a:r>
              <a:rPr lang="en"/>
              <a:t>Sau đây tồi xin trình bày giải pháp </a:t>
            </a:r>
          </a:p>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lnSpc>
                <a:spcPct val="115000"/>
              </a:lnSpc>
              <a:spcBef>
                <a:spcPts val="0"/>
              </a:spcBef>
              <a:buNone/>
            </a:pPr>
            <a:endParaRPr lang="e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buChar char="-"/>
            </a:pPr>
            <a:r>
              <a:rPr lang="en">
                <a:solidFill>
                  <a:schemeClr val="dk1"/>
                </a:solidFill>
              </a:rPr>
              <a:t>1 hệ thống web dành cho cty bảo hiểm trong việc quản lí thông tin hợp đồng và khách háng có thể truy cập những hợp đồng hiện đang sở hữu</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t>Thè NFC có chức năng thay thế giấy bảo hiểm hiện tại</a:t>
            </a:r>
          </a:p>
          <a:p>
            <a:pPr marL="457200" lvl="0" indent="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lr>
                <a:schemeClr val="dk1"/>
              </a:buClr>
              <a:buChar char="-"/>
            </a:pPr>
            <a:r>
              <a:rPr lang="en">
                <a:solidFill>
                  <a:schemeClr val="dk1"/>
                </a:solidFill>
              </a:rPr>
              <a:t>1 </a:t>
            </a:r>
            <a:r>
              <a:rPr lang="en" b="1">
                <a:solidFill>
                  <a:schemeClr val="dk1"/>
                </a:solidFill>
              </a:rPr>
              <a:t>ứng dụng giả lập thiết bị in thẻ</a:t>
            </a:r>
            <a:r>
              <a:rPr lang="en">
                <a:solidFill>
                  <a:schemeClr val="dk1"/>
                </a:solidFill>
              </a:rPr>
              <a:t> chạy trên «smart phone» dành cho nhân viên dùng để in mã thẻ ứng với hợp đồng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0" name="Shape 2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endParaRPr lang="e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dirty="0" smtClean="0"/>
              <a:t>Sau khi bệnh</a:t>
            </a:r>
            <a:r>
              <a:rPr lang="en" baseline="0" dirty="0" smtClean="0"/>
              <a:t> nhân đi khám bệnh và nhận được lịch điều trị, hệ thống sẽ sử dụng vòng đeo tay thông minh để theo dõi dữ liệu luyện tập của bệnh nhân, xử lý số liệu thống kê và đưa ra cho bác sĩ xem khi bệnh nhân đi tái khám</a:t>
            </a:r>
            <a:endParaRPr lang="e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t>Như vậy tôi đã trình bày xong những vấn đề của việc sử dụng bảo hiểm hiện tại và đưa ra giải pháp xử lí!</a:t>
            </a:r>
          </a:p>
          <a:p>
            <a:pPr lvl="0" rtl="0">
              <a:lnSpc>
                <a:spcPct val="115000"/>
              </a:lnSpc>
              <a:spcBef>
                <a:spcPts val="0"/>
              </a:spcBef>
              <a:buClr>
                <a:schemeClr val="dk1"/>
              </a:buClr>
              <a:buSzPct val="100000"/>
              <a:buFont typeface="Arial"/>
              <a:buNone/>
            </a:pPr>
            <a:r>
              <a:rPr lang="en"/>
              <a:t>Để tiếp tục tôi xin trình bày về việc quản lý Hợp đồng trong hệ thống! </a:t>
            </a:r>
          </a:p>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solidFill>
                  <a:schemeClr val="dk1"/>
                </a:solidFill>
              </a:rPr>
              <a:t>Dựa trên nền tảng của luật pháp Việt Nam hiện tại, chúng tôi quản lý thông tin hợp đồng trên thực thể Contract với các thông tin giống như trong văn bản luật quy định.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Nhóm chúng tôi xin trình bày các nội dung sau:</a:t>
            </a:r>
          </a:p>
          <a:p>
            <a:pPr marL="457200" lvl="0" indent="-228600" rtl="0">
              <a:spcBef>
                <a:spcPts val="0"/>
              </a:spcBef>
              <a:buChar char="-"/>
            </a:pPr>
            <a:r>
              <a:rPr lang="en"/>
              <a:t>Thứ nhất là vấn đề hiện tại của bảo hiểm xe máy</a:t>
            </a:r>
          </a:p>
          <a:p>
            <a:pPr marL="457200" lvl="0" indent="-228600" rtl="0">
              <a:spcBef>
                <a:spcPts val="0"/>
              </a:spcBef>
              <a:buChar char="-"/>
            </a:pPr>
            <a:r>
              <a:rPr lang="en"/>
              <a:t>Thứ hai là giải pháp nhóm chúng tôi đưa ra</a:t>
            </a:r>
          </a:p>
          <a:p>
            <a:pPr marL="457200" lvl="0" indent="-228600" rtl="0">
              <a:spcBef>
                <a:spcPts val="0"/>
              </a:spcBef>
              <a:buChar char="-"/>
            </a:pPr>
            <a:r>
              <a:rPr lang="en"/>
              <a:t>Tiếp đến là phần giải thích các chức năng và demo</a:t>
            </a:r>
          </a:p>
          <a:p>
            <a:pPr marL="457200" lvl="0" indent="-228600" rtl="0">
              <a:spcBef>
                <a:spcPts val="0"/>
              </a:spcBef>
              <a:buChar char="-"/>
            </a:pPr>
            <a:r>
              <a:rPr lang="en"/>
              <a:t>Và cuối cùng là kế hoạch phát triển trong tương lai.</a:t>
            </a:r>
          </a:p>
          <a:p>
            <a:pPr lvl="0" rtl="0">
              <a:spcBef>
                <a:spcPts val="0"/>
              </a:spcBef>
              <a:buNone/>
            </a:pPr>
            <a:r>
              <a:rPr lang="en"/>
              <a:t>Sau đây anh Nguyễn Hữu Phúc sẽ trình bày về các vấn đề hiện tại của bảo hiểm xe máy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5" name="Shape 6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Tiếp theo, tôi xin giới thiệu </a:t>
            </a:r>
            <a:r>
              <a:rPr lang="en" b="1"/>
              <a:t>hình thức thẻ bảo hiểm mới</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1" name="Shape 6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Như đã giới thiệu từ trước, nhóm chúng tôi đưa ra giải pháp sử dụng </a:t>
            </a:r>
            <a:r>
              <a:rPr lang="en" b="1"/>
              <a:t>thẻ NFC </a:t>
            </a:r>
            <a:r>
              <a:rPr lang="en"/>
              <a:t>để sử dụng làm </a:t>
            </a:r>
            <a:r>
              <a:rPr lang="en" b="1"/>
              <a:t>thẻ chứng nhận bảo hiểm,</a:t>
            </a:r>
            <a:r>
              <a:rPr lang="en"/>
              <a:t> </a:t>
            </a:r>
            <a:r>
              <a:rPr lang="en">
                <a:solidFill>
                  <a:schemeClr val="dk1"/>
                </a:solidFill>
              </a:rPr>
              <a:t>thay vì dùng </a:t>
            </a:r>
            <a:r>
              <a:rPr lang="en" b="1">
                <a:solidFill>
                  <a:schemeClr val="dk1"/>
                </a:solidFill>
              </a:rPr>
              <a:t>giấy </a:t>
            </a:r>
            <a:r>
              <a:rPr lang="en">
                <a:solidFill>
                  <a:schemeClr val="dk1"/>
                </a:solidFill>
              </a:rPr>
              <a:t>như hệ thống vật lý hiện tại</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Shape 9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94" name="Shape 9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Sau đây tôi xin được giải thích về quy trình </a:t>
            </a:r>
            <a:r>
              <a:rPr lang="en" b="1">
                <a:solidFill>
                  <a:schemeClr val="dk1"/>
                </a:solidFill>
              </a:rPr>
              <a:t>in thẻ </a:t>
            </a:r>
            <a:r>
              <a:rPr lang="en">
                <a:solidFill>
                  <a:schemeClr val="dk1"/>
                </a:solidFill>
              </a:rPr>
              <a:t>cho hợp đồng bảo hiểm.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Shape 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0" name="Shape 10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Tôi xin giới thiệu về ứng dụng in thẻ.</a:t>
            </a:r>
          </a:p>
          <a:p>
            <a:pPr marL="457200" lvl="0" indent="-228600" rtl="0">
              <a:spcBef>
                <a:spcPts val="0"/>
              </a:spcBef>
              <a:buChar char="-"/>
            </a:pPr>
            <a:r>
              <a:rPr lang="en"/>
              <a:t>Đây là một ứng dụng nhằm </a:t>
            </a:r>
            <a:r>
              <a:rPr lang="en" b="1"/>
              <a:t>giả lập </a:t>
            </a:r>
            <a:r>
              <a:rPr lang="en"/>
              <a:t>thiết bị in thẻ trong các công ty bảo hiểm.</a:t>
            </a:r>
          </a:p>
          <a:p>
            <a:pPr marL="457200" lvl="0" indent="-228600" rtl="0">
              <a:spcBef>
                <a:spcPts val="0"/>
              </a:spcBef>
              <a:buChar char="-"/>
            </a:pPr>
            <a:r>
              <a:rPr lang="en"/>
              <a:t>Trong môi trường thực tế thì các công ty bảo hiểm sẽ sử dụng thiết bị in thẻ để có thể in và cấp phát thẻ cho KH.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Shape 1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6" name="Shape 1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Sau đây, tôi xin trình bày về chức năng kiểm tra thẻ và cách hoạt động.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Shape 1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02" name="Shape 1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lr>
                <a:schemeClr val="dk1"/>
              </a:buClr>
              <a:buChar char="-"/>
            </a:pPr>
            <a:r>
              <a:rPr lang="en">
                <a:solidFill>
                  <a:schemeClr val="dk1"/>
                </a:solidFill>
              </a:rPr>
              <a:t>Tôi xin giới thiệu về ứng dụng kiểm tra thẻ.</a:t>
            </a:r>
          </a:p>
          <a:p>
            <a:pPr marL="457200" lvl="0" indent="-228600" rtl="0">
              <a:spcBef>
                <a:spcPts val="0"/>
              </a:spcBef>
              <a:buClr>
                <a:schemeClr val="dk1"/>
              </a:buClr>
              <a:buChar char="-"/>
            </a:pPr>
            <a:r>
              <a:rPr lang="en">
                <a:solidFill>
                  <a:schemeClr val="dk1"/>
                </a:solidFill>
              </a:rPr>
              <a:t>Hệ thống của chúng tôi cung cấp một ứng dụng để </a:t>
            </a:r>
            <a:r>
              <a:rPr lang="en" b="1">
                <a:solidFill>
                  <a:schemeClr val="dk1"/>
                </a:solidFill>
              </a:rPr>
              <a:t>giả lập thiết bị kiểm</a:t>
            </a:r>
            <a:r>
              <a:rPr lang="en">
                <a:solidFill>
                  <a:schemeClr val="dk1"/>
                </a:solidFill>
              </a:rPr>
              <a:t> tra thẻ dành cho CSGT. CSGT có thể sử dụng ứng dụng này để kiểm tra tính hợp lệ của thẻ cũng như tình trạng thẻ bảo hiểm còn hạn hay hết hạn.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Shape 18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1" name="Shape 18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Tiếp theo tôi xin trình bày về chức năng gia hạn hợp đồng.</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Shape 18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27" name="Shape 18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Hiện tại trên môi trường thực tế, hệ thống hợp đồng bảo hiểm không có khả năng gia hạn. Điều này gây bất tiện cho KH khi mà KH phải đến trực tiếp cty hoặc các đại lý để đăng ký HĐ bảo hiểm mới.</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Shape 19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5" name="Shape 1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a:spcBef>
                <a:spcPts val="0"/>
              </a:spcBef>
              <a:buChar char="-"/>
            </a:pPr>
            <a:r>
              <a:rPr lang="en"/>
              <a:t>Như vậy chúng tôi đã trình bày và demo các nghiệp vụ quan trọng nhất của đồ án mà chúng tôi thực hiện, bên cạnh đó chúng tôi cũng đã xây dựng được một số chức năng khác, tuy nhiên do giới hạn thời gian nên chúng tôi xin được phép không trình bày ngay bây giờ.</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Shape 19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2" name="Shape 19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Tôi xin phân tích các điểm mạnh và điểm yếu trong hệ thống của chúng tôi.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t>Qua việc khảo sát và nghiên cứu nhóm chúng tôi xin đưa ra những vấn đề còn hạn chế trong việc sử dụng dịch vụ bảo hiểm hiện tại</a:t>
            </a:r>
          </a:p>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6"/>
        <p:cNvGrpSpPr/>
        <p:nvPr/>
      </p:nvGrpSpPr>
      <p:grpSpPr>
        <a:xfrm>
          <a:off x="0" y="0"/>
          <a:ext cx="0" cy="0"/>
          <a:chOff x="0" y="0"/>
          <a:chExt cx="0" cy="0"/>
        </a:xfrm>
      </p:grpSpPr>
      <p:sp>
        <p:nvSpPr>
          <p:cNvPr id="1977" name="Shape 19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78" name="Shape 19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dirty="0"/>
              <a:t>Về điểm mạnh, tôi xin nêu 3 điểm mạnh nổi bật nhất của hệ thống của chúng tôi.</a:t>
            </a:r>
          </a:p>
          <a:p>
            <a:pPr marL="914400" lvl="1" indent="-228600">
              <a:spcBef>
                <a:spcPts val="0"/>
              </a:spcBef>
              <a:buChar char="-"/>
            </a:pPr>
            <a:r>
              <a:rPr lang="en" dirty="0"/>
              <a:t>Thứ nhất, hệ thống của chúng tôi </a:t>
            </a:r>
            <a:r>
              <a:rPr lang="en" b="1" dirty="0"/>
              <a:t>áp dụng hệ thống CNTT</a:t>
            </a:r>
            <a:r>
              <a:rPr lang="en" dirty="0"/>
              <a:t> để giảm bớt </a:t>
            </a:r>
            <a:r>
              <a:rPr lang="en" b="1" dirty="0"/>
              <a:t>công sức của con </a:t>
            </a:r>
            <a:r>
              <a:rPr lang="en" b="1" dirty="0" smtClean="0"/>
              <a:t>người</a:t>
            </a:r>
            <a:endParaRPr lang="en" b="1"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Shape 19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5" name="Shape 19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dirty="0"/>
              <a:t>Thứ hai, hệ thống của chúng </a:t>
            </a:r>
            <a:r>
              <a:rPr lang="en" dirty="0" smtClean="0"/>
              <a:t>tôi</a:t>
            </a:r>
            <a:endParaRPr lang="e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Shape 19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93" name="Shape 19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dirty="0">
                <a:solidFill>
                  <a:schemeClr val="dk1"/>
                </a:solidFill>
              </a:rPr>
              <a:t>Và Thứ ba, hệ thống của chúng tôi </a:t>
            </a:r>
            <a:r>
              <a:rPr lang="en" b="1" dirty="0">
                <a:solidFill>
                  <a:schemeClr val="dk1"/>
                </a:solidFill>
              </a:rPr>
              <a:t>được thiết kế để có thể nâng cấp, mở rộng</a:t>
            </a:r>
            <a:r>
              <a:rPr lang="en" dirty="0">
                <a:solidFill>
                  <a:schemeClr val="dk1"/>
                </a:solidFill>
              </a:rPr>
              <a:t> ra </a:t>
            </a:r>
            <a:r>
              <a:rPr lang="en" dirty="0" smtClean="0">
                <a:solidFill>
                  <a:schemeClr val="dk1"/>
                </a:solidFill>
              </a:rPr>
              <a:t>để</a:t>
            </a:r>
            <a:r>
              <a:rPr lang="en" baseline="0" dirty="0" smtClean="0">
                <a:solidFill>
                  <a:schemeClr val="dk1"/>
                </a:solidFill>
              </a:rPr>
              <a:t> có thể đọc được dữ liệu từ nhiều vòng đeo tay khác nhau và điều trị cho các bệnh liên quan đến dinh dưỡng và luyện tập.</a:t>
            </a:r>
            <a:endParaRPr lang="en" dirty="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Shape 20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02" name="Shape 20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Về điểm yếu, tôi cũng xin nêu ra 3 vấn đề còn bất cập trong hệ thống của chúng tôi là:</a:t>
            </a:r>
          </a:p>
          <a:p>
            <a:pPr marL="914400" lvl="1" indent="-228600">
              <a:spcBef>
                <a:spcPts val="0"/>
              </a:spcBef>
              <a:buChar char="-"/>
            </a:pPr>
            <a:r>
              <a:rPr lang="en"/>
              <a:t>Thứ nhất: việc sử dụng thẻ NFC làm </a:t>
            </a:r>
            <a:r>
              <a:rPr lang="en" b="1"/>
              <a:t>hình thức chứng nhận bảo hiểm</a:t>
            </a:r>
            <a:r>
              <a:rPr lang="en"/>
              <a:t> vẫn </a:t>
            </a:r>
            <a:r>
              <a:rPr lang="en" b="1"/>
              <a:t>chưa được coi là hợp pháp</a:t>
            </a:r>
            <a:r>
              <a:rPr lang="en"/>
              <a:t> ở Việt Nam và một số nước khác. Do đó để triển khai được mô hình này vào thực tế thì cần phải trải qua </a:t>
            </a:r>
            <a:r>
              <a:rPr lang="en" b="1"/>
              <a:t>một thời gian đề xuất, kiến nghị với cơ quan pháp luật</a:t>
            </a:r>
            <a:r>
              <a:rPr lang="en"/>
              <a:t> để đảm bảo tính hợp pháp của thẻ NFC.</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Shape 20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09" name="Shape 20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Thứ hai: Thiết bị kiểm tra thẻ </a:t>
            </a:r>
            <a:r>
              <a:rPr lang="en" b="1"/>
              <a:t>cần phải có kết nối mạng để kiểm tra thẻ</a:t>
            </a:r>
            <a:r>
              <a:rPr lang="en"/>
              <a:t>, việc này có thể sẽ gây cản trở nếu kết nối mạng chậm hoặc bị mất kết nối ở những nơi chưa có Internet.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Shape 20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17" name="Shape 20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dirty="0">
                <a:solidFill>
                  <a:schemeClr val="dk1"/>
                </a:solidFill>
              </a:rPr>
              <a:t>Thứ ba: </a:t>
            </a:r>
            <a:r>
              <a:rPr lang="en" dirty="0" smtClean="0">
                <a:solidFill>
                  <a:schemeClr val="dk1"/>
                </a:solidFill>
              </a:rPr>
              <a:t>Xử</a:t>
            </a:r>
            <a:r>
              <a:rPr lang="en" baseline="0" dirty="0" smtClean="0">
                <a:solidFill>
                  <a:schemeClr val="dk1"/>
                </a:solidFill>
              </a:rPr>
              <a:t> lý giọng nói để hỗ trợ bác sĩ nhập dữ liệu còn nhiều hạn chế vì lý do vùng miền và từ đồng âm khác nghĩa trong tiếng việt.</a:t>
            </a:r>
            <a:endParaRPr lang="en" dirty="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4"/>
        <p:cNvGrpSpPr/>
        <p:nvPr/>
      </p:nvGrpSpPr>
      <p:grpSpPr>
        <a:xfrm>
          <a:off x="0" y="0"/>
          <a:ext cx="0" cy="0"/>
          <a:chOff x="0" y="0"/>
          <a:chExt cx="0" cy="0"/>
        </a:xfrm>
      </p:grpSpPr>
      <p:sp>
        <p:nvSpPr>
          <p:cNvPr id="2025" name="Shape 20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26" name="Shape 20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Tiếp theo tôi xin trình bày về các phương án phát triển trong tương lai</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Shape 20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32" name="Shape 20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Char char="-"/>
            </a:pPr>
            <a:r>
              <a:rPr lang="en"/>
              <a:t>Đây là mô hình triển khai hiện tại của hệ thống chúng tôi: mô hình </a:t>
            </a:r>
            <a:r>
              <a:rPr lang="en" b="1"/>
              <a:t>một công ty đơn dịch vụ</a:t>
            </a:r>
            <a:r>
              <a:rPr lang="en"/>
              <a:t>.</a:t>
            </a:r>
          </a:p>
          <a:p>
            <a:pPr marL="457200" lvl="0" indent="-228600">
              <a:spcBef>
                <a:spcPts val="0"/>
              </a:spcBef>
              <a:buChar char="-"/>
            </a:pPr>
            <a:r>
              <a:rPr lang="en"/>
              <a:t>Hệ thống MIC sẽ được triển khai vào từng công ty riêng biệt, và công ty này chỉ cung cấp một loại dịch vụ là bảo hiểm xe máy.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8"/>
        <p:cNvGrpSpPr/>
        <p:nvPr/>
      </p:nvGrpSpPr>
      <p:grpSpPr>
        <a:xfrm>
          <a:off x="0" y="0"/>
          <a:ext cx="0" cy="0"/>
          <a:chOff x="0" y="0"/>
          <a:chExt cx="0" cy="0"/>
        </a:xfrm>
      </p:grpSpPr>
      <p:sp>
        <p:nvSpPr>
          <p:cNvPr id="2109" name="Shape 2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0" name="Shape 2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Như vậy là chúng tôi đã trình bày xong nội dung đề tài, cảm ơn quý hội đồng, quý thầy cô và các bạn đã theo dõi. Sau đây là phần hỏi đáp và góp ý từ phía hội đồng.</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Shape 21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7" name="Shape 2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85750" indent="-285750">
              <a:buFont typeface="Arial" pitchFamily="34" charset="0"/>
              <a:buChar char="•"/>
            </a:pPr>
            <a:r>
              <a:rPr lang="en-US" sz="1100" dirty="0" smtClean="0"/>
              <a:t>Mistake to understand text input between nurse, </a:t>
            </a:r>
          </a:p>
          <a:p>
            <a:r>
              <a:rPr lang="en-US" sz="1100" dirty="0" smtClean="0"/>
              <a:t>nutrition doctor, doctor and pharmacist</a:t>
            </a:r>
            <a:endParaRPr lang="en-US" sz="11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85750" indent="-285750">
              <a:buFont typeface="Arial" pitchFamily="34" charset="0"/>
              <a:buChar char="•"/>
            </a:pPr>
            <a:r>
              <a:rPr lang="en-US" sz="1100" dirty="0" smtClean="0"/>
              <a:t>Medical record has many parts like prevention check, </a:t>
            </a:r>
          </a:p>
          <a:p>
            <a:r>
              <a:rPr lang="en-US" sz="1100" dirty="0" smtClean="0"/>
              <a:t>food ingredient, prescription, list practice, food for patients.</a:t>
            </a:r>
            <a:endParaRPr lang="vi-VN" sz="1100" dirty="0" smtClean="0"/>
          </a:p>
          <a:p>
            <a:pPr>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85750" indent="-285750">
              <a:buFont typeface="Arial" pitchFamily="34" charset="0"/>
              <a:buChar char="•"/>
            </a:pPr>
            <a:r>
              <a:rPr lang="en-US" sz="1100" dirty="0" smtClean="0"/>
              <a:t>Doctor cannot know what’s patient do, patient’s status</a:t>
            </a:r>
          </a:p>
          <a:p>
            <a:r>
              <a:rPr lang="en-US" sz="1100" dirty="0" smtClean="0"/>
              <a:t>everyday when them is treating</a:t>
            </a:r>
            <a:endParaRPr lang="vi-VN" sz="11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t>Thứ nhất việc</a:t>
            </a:r>
          </a:p>
          <a:p>
            <a:pPr marL="914400" lvl="1" indent="-228600" rtl="0">
              <a:lnSpc>
                <a:spcPct val="115000"/>
              </a:lnSpc>
              <a:spcBef>
                <a:spcPts val="0"/>
              </a:spcBef>
              <a:buClr>
                <a:schemeClr val="dk1"/>
              </a:buClr>
              <a:buChar char="-"/>
            </a:pPr>
            <a:r>
              <a:rPr lang="en">
                <a:solidFill>
                  <a:schemeClr val="dk1"/>
                </a:solidFill>
              </a:rPr>
              <a:t>Khách hàng sữ dụng dịch vụ bảo hiểm thường hay quên ngày hết hạn của bảo hiểm, đây là việc rất khó tránh khỏi. Điều này dẫn tới việc KH sẽ bị mất quyền lợi bảo hiểm khi xảy ra sự cố, đồng thời KH có thể bị CSGT xử phạt hành chính khi tham gia giao thông.</a:t>
            </a:r>
          </a:p>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dirty="0"/>
              <a:t>Thứ nhất việc</a:t>
            </a:r>
          </a:p>
          <a:p>
            <a:pPr marL="914400" lvl="1" indent="-228600" rtl="0">
              <a:lnSpc>
                <a:spcPct val="115000"/>
              </a:lnSpc>
              <a:spcBef>
                <a:spcPts val="0"/>
              </a:spcBef>
              <a:buClr>
                <a:schemeClr val="dk1"/>
              </a:buClr>
              <a:buChar char="-"/>
            </a:pPr>
            <a:r>
              <a:rPr lang="en" dirty="0">
                <a:solidFill>
                  <a:schemeClr val="dk1"/>
                </a:solidFill>
              </a:rPr>
              <a:t>Khách hàng sữ dụng dịch vụ bảo hiểm thường hay quên ngày hết hạn của bảo hiểm, đây là việc rất khó tránh khỏi. Điều này dẫn tới việc KH sẽ bị mất quyền lợi bảo hiểm khi xảy ra sự cố, đồng thời KH có thể bị CSGT xử phạt hành chính khi tham gia giao thông.</a:t>
            </a:r>
          </a:p>
          <a:p>
            <a:pPr>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0" name="Shape 10"/>
          <p:cNvCxnSpPr/>
          <p:nvPr/>
        </p:nvCxnSpPr>
        <p:spPr>
          <a:xfrm>
            <a:off x="0" y="4662139"/>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685800" y="2490375"/>
            <a:ext cx="7772400" cy="21984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2" name="Shape 12"/>
          <p:cNvSpPr txBox="1">
            <a:spLocks noGrp="1"/>
          </p:cNvSpPr>
          <p:nvPr>
            <p:ph type="subTitle" idx="1"/>
          </p:nvPr>
        </p:nvSpPr>
        <p:spPr>
          <a:xfrm>
            <a:off x="685800" y="4836035"/>
            <a:ext cx="77724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
        <p:nvSpPr>
          <p:cNvPr id="13" name="Shape 1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6" name="Shape 16"/>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2" name="Shape 22"/>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9" name="Shape 29"/>
          <p:cNvCxnSpPr/>
          <p:nvPr/>
        </p:nvCxnSpPr>
        <p:spPr>
          <a:xfrm>
            <a:off x="0" y="1503833"/>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4" name="Shape 34"/>
          <p:cNvSpPr/>
          <p:nvPr/>
        </p:nvSpPr>
        <p:spPr>
          <a:xfrm>
            <a:off x="4274" y="0"/>
            <a:ext cx="9144000" cy="58752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5" name="Shape 35"/>
          <p:cNvCxnSpPr/>
          <p:nvPr/>
        </p:nvCxnSpPr>
        <p:spPr>
          <a:xfrm>
            <a:off x="0" y="5845828"/>
            <a:ext cx="9144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300">
                <a:solidFill>
                  <a:schemeClr val="dk2"/>
                </a:solidFill>
              </a:rPr>
              <a:t>‹#›</a:t>
            </a:fld>
            <a:endParaRPr lang="en" sz="13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ctrTitle"/>
          </p:nvPr>
        </p:nvSpPr>
        <p:spPr>
          <a:xfrm>
            <a:off x="685800" y="2490375"/>
            <a:ext cx="7772400" cy="2198400"/>
          </a:xfrm>
          <a:prstGeom prst="rect">
            <a:avLst/>
          </a:prstGeom>
        </p:spPr>
        <p:txBody>
          <a:bodyPr lIns="91425" tIns="91425" rIns="91425" bIns="91425" anchor="b" anchorCtr="0">
            <a:noAutofit/>
          </a:bodyPr>
          <a:lstStyle/>
          <a:p>
            <a:r>
              <a:rPr lang="en-US" dirty="0"/>
              <a:t>Health Support Tracking System</a:t>
            </a:r>
            <a:endParaRPr lang="en" dirty="0"/>
          </a:p>
        </p:txBody>
      </p:sp>
      <p:sp>
        <p:nvSpPr>
          <p:cNvPr id="44" name="Shape 44"/>
          <p:cNvSpPr txBox="1"/>
          <p:nvPr/>
        </p:nvSpPr>
        <p:spPr>
          <a:xfrm>
            <a:off x="330150" y="4836025"/>
            <a:ext cx="5708699" cy="1625400"/>
          </a:xfrm>
          <a:prstGeom prst="rect">
            <a:avLst/>
          </a:prstGeom>
          <a:noFill/>
          <a:ln>
            <a:noFill/>
          </a:ln>
        </p:spPr>
        <p:txBody>
          <a:bodyPr lIns="91425" tIns="91425" rIns="91425" bIns="91425" anchor="t" anchorCtr="0">
            <a:noAutofit/>
          </a:bodyPr>
          <a:lstStyle/>
          <a:p>
            <a:pPr marL="457200" lvl="0" indent="-342900" rtl="0">
              <a:spcBef>
                <a:spcPts val="0"/>
              </a:spcBef>
              <a:buClr>
                <a:schemeClr val="dk2"/>
              </a:buClr>
              <a:buSzPct val="100000"/>
              <a:buChar char="-"/>
            </a:pPr>
            <a:r>
              <a:rPr lang="en" sz="1800" dirty="0" smtClean="0">
                <a:solidFill>
                  <a:schemeClr val="dk2"/>
                </a:solidFill>
              </a:rPr>
              <a:t>Hà Kim Quy– SE61160 </a:t>
            </a:r>
            <a:r>
              <a:rPr lang="en" sz="1800" dirty="0">
                <a:solidFill>
                  <a:schemeClr val="dk2"/>
                </a:solidFill>
              </a:rPr>
              <a:t>– Team Leader</a:t>
            </a:r>
          </a:p>
          <a:p>
            <a:pPr marL="457200" lvl="0" indent="-342900" rtl="0">
              <a:spcBef>
                <a:spcPts val="0"/>
              </a:spcBef>
              <a:buClr>
                <a:schemeClr val="dk2"/>
              </a:buClr>
              <a:buSzPct val="100000"/>
              <a:buChar char="-"/>
            </a:pPr>
            <a:r>
              <a:rPr lang="en" sz="1800" dirty="0" smtClean="0">
                <a:solidFill>
                  <a:schemeClr val="dk2"/>
                </a:solidFill>
              </a:rPr>
              <a:t>Trần Đăng Quân </a:t>
            </a:r>
            <a:r>
              <a:rPr lang="en" sz="1800" dirty="0">
                <a:solidFill>
                  <a:schemeClr val="dk2"/>
                </a:solidFill>
              </a:rPr>
              <a:t>– SE60749</a:t>
            </a:r>
          </a:p>
          <a:p>
            <a:pPr marL="457200" lvl="0" indent="-342900" rtl="0">
              <a:spcBef>
                <a:spcPts val="0"/>
              </a:spcBef>
              <a:buClr>
                <a:schemeClr val="dk2"/>
              </a:buClr>
              <a:buSzPct val="100000"/>
              <a:buChar char="-"/>
            </a:pPr>
            <a:r>
              <a:rPr lang="en" sz="1800" dirty="0" smtClean="0">
                <a:solidFill>
                  <a:schemeClr val="dk2"/>
                </a:solidFill>
              </a:rPr>
              <a:t>Man Huỳnh Khương </a:t>
            </a:r>
            <a:r>
              <a:rPr lang="en" sz="1800" dirty="0">
                <a:solidFill>
                  <a:schemeClr val="dk2"/>
                </a:solidFill>
              </a:rPr>
              <a:t>– </a:t>
            </a:r>
            <a:r>
              <a:rPr lang="en" sz="1800" dirty="0" smtClean="0">
                <a:solidFill>
                  <a:schemeClr val="dk2"/>
                </a:solidFill>
              </a:rPr>
              <a:t>SE60746</a:t>
            </a:r>
            <a:endParaRPr lang="en" sz="1800" dirty="0">
              <a:solidFill>
                <a:schemeClr val="dk2"/>
              </a:solidFill>
            </a:endParaRPr>
          </a:p>
        </p:txBody>
      </p:sp>
      <p:sp>
        <p:nvSpPr>
          <p:cNvPr id="45" name="Shape 45"/>
          <p:cNvSpPr txBox="1"/>
          <p:nvPr/>
        </p:nvSpPr>
        <p:spPr>
          <a:xfrm>
            <a:off x="5927600" y="4836025"/>
            <a:ext cx="3151500" cy="2022000"/>
          </a:xfrm>
          <a:prstGeom prst="rect">
            <a:avLst/>
          </a:prstGeom>
          <a:noFill/>
          <a:ln>
            <a:noFill/>
          </a:ln>
        </p:spPr>
        <p:txBody>
          <a:bodyPr lIns="91425" tIns="91425" rIns="91425" bIns="91425" anchor="t" anchorCtr="0">
            <a:noAutofit/>
          </a:bodyPr>
          <a:lstStyle/>
          <a:p>
            <a:pPr lvl="0" rtl="0">
              <a:spcBef>
                <a:spcPts val="0"/>
              </a:spcBef>
              <a:buNone/>
            </a:pPr>
            <a:r>
              <a:rPr lang="en" sz="2000">
                <a:solidFill>
                  <a:schemeClr val="dk2"/>
                </a:solidFill>
              </a:rPr>
              <a:t>Supervisor:</a:t>
            </a:r>
          </a:p>
          <a:p>
            <a:pPr lvl="0" rtl="0">
              <a:spcBef>
                <a:spcPts val="0"/>
              </a:spcBef>
              <a:buNone/>
            </a:pPr>
            <a:r>
              <a:rPr lang="en" sz="2000">
                <a:solidFill>
                  <a:schemeClr val="dk2"/>
                </a:solidFill>
              </a:rPr>
              <a:t>Mr. Kiều Trọng Khánh</a:t>
            </a:r>
          </a:p>
        </p:txBody>
      </p:sp>
      <p:sp>
        <p:nvSpPr>
          <p:cNvPr id="46" name="Shape 4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a:t>
            </a:fld>
            <a:endParaRPr lang="en"/>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a:solidFill>
                  <a:srgbClr val="FFFFFF"/>
                </a:solidFill>
              </a:rPr>
              <a:t>Solution</a:t>
            </a:r>
          </a:p>
        </p:txBody>
      </p:sp>
      <p:sp>
        <p:nvSpPr>
          <p:cNvPr id="110" name="Shape 11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10</a:t>
            </a:fld>
            <a:endParaRPr lang="en"/>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spcBef>
                <a:spcPts val="0"/>
              </a:spcBef>
              <a:buNone/>
            </a:pPr>
            <a:r>
              <a:rPr lang="en"/>
              <a:t>2. Solution</a:t>
            </a:r>
          </a:p>
        </p:txBody>
      </p:sp>
      <p:sp>
        <p:nvSpPr>
          <p:cNvPr id="116" name="Shape 116"/>
          <p:cNvSpPr txBox="1"/>
          <p:nvPr/>
        </p:nvSpPr>
        <p:spPr>
          <a:xfrm>
            <a:off x="3171300" y="1602562"/>
            <a:ext cx="2801399" cy="642600"/>
          </a:xfrm>
          <a:prstGeom prst="rect">
            <a:avLst/>
          </a:prstGeom>
          <a:noFill/>
          <a:ln>
            <a:noFill/>
          </a:ln>
        </p:spPr>
        <p:txBody>
          <a:bodyPr lIns="91425" tIns="91425" rIns="91425" bIns="91425" anchor="t" anchorCtr="0">
            <a:noAutofit/>
          </a:bodyPr>
          <a:lstStyle/>
          <a:p>
            <a:pPr lvl="0" algn="ctr" rtl="0">
              <a:spcBef>
                <a:spcPts val="0"/>
              </a:spcBef>
              <a:buNone/>
            </a:pPr>
            <a:r>
              <a:rPr lang="en" sz="3000" b="1" dirty="0" smtClean="0"/>
              <a:t>HSTS </a:t>
            </a:r>
            <a:r>
              <a:rPr lang="en" sz="3000" b="1" dirty="0"/>
              <a:t>System</a:t>
            </a:r>
          </a:p>
        </p:txBody>
      </p:sp>
      <p:sp>
        <p:nvSpPr>
          <p:cNvPr id="117" name="Shape 117"/>
          <p:cNvSpPr/>
          <p:nvPr/>
        </p:nvSpPr>
        <p:spPr>
          <a:xfrm>
            <a:off x="2741576" y="2639847"/>
            <a:ext cx="3424499" cy="3424499"/>
          </a:xfrm>
          <a:prstGeom prst="ellipse">
            <a:avLst/>
          </a:prstGeom>
          <a:solidFill>
            <a:srgbClr val="F3F3F3"/>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8" name="Shape 11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2. Solution</a:t>
            </a:r>
          </a:p>
        </p:txBody>
      </p:sp>
      <p:sp>
        <p:nvSpPr>
          <p:cNvPr id="124" name="Shape 124"/>
          <p:cNvSpPr txBox="1"/>
          <p:nvPr/>
        </p:nvSpPr>
        <p:spPr>
          <a:xfrm>
            <a:off x="3171300" y="1602562"/>
            <a:ext cx="2801399" cy="642600"/>
          </a:xfrm>
          <a:prstGeom prst="rect">
            <a:avLst/>
          </a:prstGeom>
          <a:noFill/>
          <a:ln>
            <a:noFill/>
          </a:ln>
        </p:spPr>
        <p:txBody>
          <a:bodyPr lIns="91425" tIns="91425" rIns="91425" bIns="91425" anchor="t" anchorCtr="0">
            <a:noAutofit/>
          </a:bodyPr>
          <a:lstStyle/>
          <a:p>
            <a:pPr lvl="0" algn="ctr" rtl="0">
              <a:spcBef>
                <a:spcPts val="0"/>
              </a:spcBef>
              <a:buNone/>
            </a:pPr>
            <a:r>
              <a:rPr lang="en" sz="3000" b="1"/>
              <a:t>MIC System</a:t>
            </a:r>
          </a:p>
        </p:txBody>
      </p:sp>
      <p:sp>
        <p:nvSpPr>
          <p:cNvPr id="125" name="Shape 125"/>
          <p:cNvSpPr/>
          <p:nvPr/>
        </p:nvSpPr>
        <p:spPr>
          <a:xfrm>
            <a:off x="2741576" y="2639847"/>
            <a:ext cx="3424499" cy="3424499"/>
          </a:xfrm>
          <a:prstGeom prst="ellipse">
            <a:avLst/>
          </a:prstGeom>
          <a:solidFill>
            <a:srgbClr val="F3F3F3"/>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26" name="Shape 126"/>
          <p:cNvGrpSpPr/>
          <p:nvPr/>
        </p:nvGrpSpPr>
        <p:grpSpPr>
          <a:xfrm>
            <a:off x="3131383" y="3277876"/>
            <a:ext cx="1209895" cy="1159522"/>
            <a:chOff x="950300" y="3316950"/>
            <a:chExt cx="1545600" cy="1481250"/>
          </a:xfrm>
        </p:grpSpPr>
        <p:pic>
          <p:nvPicPr>
            <p:cNvPr id="127" name="Shape 127"/>
            <p:cNvPicPr preferRelativeResize="0"/>
            <p:nvPr/>
          </p:nvPicPr>
          <p:blipFill>
            <a:blip r:embed="rId3">
              <a:alphaModFix/>
            </a:blip>
            <a:stretch>
              <a:fillRect/>
            </a:stretch>
          </p:blipFill>
          <p:spPr>
            <a:xfrm>
              <a:off x="1113500" y="3316950"/>
              <a:ext cx="1219200" cy="1219200"/>
            </a:xfrm>
            <a:prstGeom prst="rect">
              <a:avLst/>
            </a:prstGeom>
            <a:noFill/>
            <a:ln>
              <a:noFill/>
            </a:ln>
          </p:spPr>
        </p:pic>
        <p:sp>
          <p:nvSpPr>
            <p:cNvPr id="128" name="Shape 128"/>
            <p:cNvSpPr txBox="1"/>
            <p:nvPr/>
          </p:nvSpPr>
          <p:spPr>
            <a:xfrm>
              <a:off x="950300" y="4377900"/>
              <a:ext cx="1545600" cy="420300"/>
            </a:xfrm>
            <a:prstGeom prst="rect">
              <a:avLst/>
            </a:prstGeom>
            <a:noFill/>
            <a:ln>
              <a:noFill/>
            </a:ln>
          </p:spPr>
          <p:txBody>
            <a:bodyPr lIns="91425" tIns="91425" rIns="91425" bIns="91425" anchor="t" anchorCtr="0">
              <a:noAutofit/>
            </a:bodyPr>
            <a:lstStyle/>
            <a:p>
              <a:pPr lvl="0" algn="ctr" rtl="0">
                <a:spcBef>
                  <a:spcPts val="0"/>
                </a:spcBef>
                <a:buNone/>
              </a:pPr>
              <a:r>
                <a:rPr lang="en" sz="1000"/>
                <a:t>Web application</a:t>
              </a:r>
            </a:p>
          </p:txBody>
        </p:sp>
      </p:grpSp>
      <p:cxnSp>
        <p:nvCxnSpPr>
          <p:cNvPr id="129" name="Shape 129"/>
          <p:cNvCxnSpPr/>
          <p:nvPr/>
        </p:nvCxnSpPr>
        <p:spPr>
          <a:xfrm rot="10800000">
            <a:off x="2520830" y="3129411"/>
            <a:ext cx="795300" cy="276300"/>
          </a:xfrm>
          <a:prstGeom prst="straightConnector1">
            <a:avLst/>
          </a:prstGeom>
          <a:noFill/>
          <a:ln w="19050" cap="flat" cmpd="sng">
            <a:solidFill>
              <a:schemeClr val="dk2"/>
            </a:solidFill>
            <a:prstDash val="solid"/>
            <a:round/>
            <a:headEnd type="none" w="lg" len="lg"/>
            <a:tailEnd type="none" w="lg" len="lg"/>
          </a:ln>
        </p:spPr>
      </p:cxnSp>
      <p:sp>
        <p:nvSpPr>
          <p:cNvPr id="130" name="Shape 130"/>
          <p:cNvSpPr txBox="1"/>
          <p:nvPr/>
        </p:nvSpPr>
        <p:spPr>
          <a:xfrm>
            <a:off x="1387774" y="2754137"/>
            <a:ext cx="2170799" cy="503099"/>
          </a:xfrm>
          <a:prstGeom prst="rect">
            <a:avLst/>
          </a:prstGeom>
          <a:noFill/>
          <a:ln>
            <a:noFill/>
          </a:ln>
        </p:spPr>
        <p:txBody>
          <a:bodyPr lIns="91425" tIns="91425" rIns="91425" bIns="91425" anchor="t" anchorCtr="0">
            <a:noAutofit/>
          </a:bodyPr>
          <a:lstStyle/>
          <a:p>
            <a:pPr lvl="0" rtl="0">
              <a:spcBef>
                <a:spcPts val="0"/>
              </a:spcBef>
              <a:buNone/>
            </a:pPr>
            <a:r>
              <a:rPr lang="en"/>
              <a:t>Centre management application</a:t>
            </a:r>
          </a:p>
        </p:txBody>
      </p:sp>
      <p:sp>
        <p:nvSpPr>
          <p:cNvPr id="131" name="Shape 13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12</a:t>
            </a:fld>
            <a:endParaRPr lang="en"/>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2. Solution</a:t>
            </a:r>
          </a:p>
        </p:txBody>
      </p:sp>
      <p:sp>
        <p:nvSpPr>
          <p:cNvPr id="137" name="Shape 137"/>
          <p:cNvSpPr txBox="1"/>
          <p:nvPr/>
        </p:nvSpPr>
        <p:spPr>
          <a:xfrm>
            <a:off x="3171300" y="1602562"/>
            <a:ext cx="2801399" cy="642600"/>
          </a:xfrm>
          <a:prstGeom prst="rect">
            <a:avLst/>
          </a:prstGeom>
          <a:noFill/>
          <a:ln>
            <a:noFill/>
          </a:ln>
        </p:spPr>
        <p:txBody>
          <a:bodyPr lIns="91425" tIns="91425" rIns="91425" bIns="91425" anchor="t" anchorCtr="0">
            <a:noAutofit/>
          </a:bodyPr>
          <a:lstStyle/>
          <a:p>
            <a:pPr lvl="0" algn="ctr" rtl="0">
              <a:spcBef>
                <a:spcPts val="0"/>
              </a:spcBef>
              <a:buNone/>
            </a:pPr>
            <a:r>
              <a:rPr lang="en" sz="3000" b="1"/>
              <a:t>MIC System</a:t>
            </a:r>
          </a:p>
        </p:txBody>
      </p:sp>
      <p:sp>
        <p:nvSpPr>
          <p:cNvPr id="138" name="Shape 138"/>
          <p:cNvSpPr/>
          <p:nvPr/>
        </p:nvSpPr>
        <p:spPr>
          <a:xfrm>
            <a:off x="2741576" y="2639847"/>
            <a:ext cx="3424499" cy="3424499"/>
          </a:xfrm>
          <a:prstGeom prst="ellipse">
            <a:avLst/>
          </a:prstGeom>
          <a:solidFill>
            <a:srgbClr val="F3F3F3"/>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dirty="0"/>
          </a:p>
        </p:txBody>
      </p:sp>
      <p:cxnSp>
        <p:nvCxnSpPr>
          <p:cNvPr id="146" name="Shape 146"/>
          <p:cNvCxnSpPr/>
          <p:nvPr/>
        </p:nvCxnSpPr>
        <p:spPr>
          <a:xfrm rot="10800000">
            <a:off x="2520830" y="3129411"/>
            <a:ext cx="795300" cy="276300"/>
          </a:xfrm>
          <a:prstGeom prst="straightConnector1">
            <a:avLst/>
          </a:prstGeom>
          <a:noFill/>
          <a:ln w="19050" cap="flat" cmpd="sng">
            <a:solidFill>
              <a:schemeClr val="dk2"/>
            </a:solidFill>
            <a:prstDash val="solid"/>
            <a:round/>
            <a:headEnd type="none" w="lg" len="lg"/>
            <a:tailEnd type="none" w="lg" len="lg"/>
          </a:ln>
        </p:spPr>
      </p:cxnSp>
      <p:sp>
        <p:nvSpPr>
          <p:cNvPr id="147" name="Shape 147"/>
          <p:cNvSpPr txBox="1"/>
          <p:nvPr/>
        </p:nvSpPr>
        <p:spPr>
          <a:xfrm>
            <a:off x="1387774" y="2754137"/>
            <a:ext cx="2170799" cy="503099"/>
          </a:xfrm>
          <a:prstGeom prst="rect">
            <a:avLst/>
          </a:prstGeom>
          <a:noFill/>
          <a:ln>
            <a:noFill/>
          </a:ln>
        </p:spPr>
        <p:txBody>
          <a:bodyPr lIns="91425" tIns="91425" rIns="91425" bIns="91425" anchor="t" anchorCtr="0">
            <a:noAutofit/>
          </a:bodyPr>
          <a:lstStyle/>
          <a:p>
            <a:pPr lvl="0" rtl="0">
              <a:spcBef>
                <a:spcPts val="0"/>
              </a:spcBef>
              <a:buNone/>
            </a:pPr>
            <a:r>
              <a:rPr lang="en" dirty="0"/>
              <a:t>Centre management application</a:t>
            </a:r>
          </a:p>
        </p:txBody>
      </p:sp>
      <p:sp>
        <p:nvSpPr>
          <p:cNvPr id="148" name="Shape 148"/>
          <p:cNvSpPr txBox="1"/>
          <p:nvPr/>
        </p:nvSpPr>
        <p:spPr>
          <a:xfrm>
            <a:off x="1069941" y="5846324"/>
            <a:ext cx="1867199" cy="397499"/>
          </a:xfrm>
          <a:prstGeom prst="rect">
            <a:avLst/>
          </a:prstGeom>
          <a:noFill/>
          <a:ln>
            <a:noFill/>
          </a:ln>
        </p:spPr>
        <p:txBody>
          <a:bodyPr lIns="91425" tIns="91425" rIns="91425" bIns="91425" anchor="t" anchorCtr="0">
            <a:noAutofit/>
          </a:bodyPr>
          <a:lstStyle/>
          <a:p>
            <a:pPr lvl="0" rtl="0">
              <a:spcBef>
                <a:spcPts val="0"/>
              </a:spcBef>
              <a:buNone/>
            </a:pPr>
            <a:r>
              <a:rPr lang="en" dirty="0" smtClean="0"/>
              <a:t>Wristband to collect patient’s practice data</a:t>
            </a:r>
            <a:endParaRPr lang="en" dirty="0"/>
          </a:p>
        </p:txBody>
      </p:sp>
      <p:cxnSp>
        <p:nvCxnSpPr>
          <p:cNvPr id="149" name="Shape 149"/>
          <p:cNvCxnSpPr/>
          <p:nvPr/>
        </p:nvCxnSpPr>
        <p:spPr>
          <a:xfrm flipH="1">
            <a:off x="2786094" y="5462276"/>
            <a:ext cx="1172242" cy="384048"/>
          </a:xfrm>
          <a:prstGeom prst="straightConnector1">
            <a:avLst/>
          </a:prstGeom>
          <a:noFill/>
          <a:ln w="19050" cap="flat" cmpd="sng">
            <a:solidFill>
              <a:schemeClr val="dk2"/>
            </a:solidFill>
            <a:prstDash val="solid"/>
            <a:round/>
            <a:headEnd type="none" w="lg" len="lg"/>
            <a:tailEnd type="none" w="lg" len="lg"/>
          </a:ln>
        </p:spPr>
      </p:cxnSp>
      <p:grpSp>
        <p:nvGrpSpPr>
          <p:cNvPr id="150" name="Shape 150"/>
          <p:cNvGrpSpPr/>
          <p:nvPr/>
        </p:nvGrpSpPr>
        <p:grpSpPr>
          <a:xfrm>
            <a:off x="3131383" y="3277876"/>
            <a:ext cx="1209895" cy="1159522"/>
            <a:chOff x="950300" y="3316950"/>
            <a:chExt cx="1545600" cy="1481250"/>
          </a:xfrm>
        </p:grpSpPr>
        <p:pic>
          <p:nvPicPr>
            <p:cNvPr id="151" name="Shape 151"/>
            <p:cNvPicPr preferRelativeResize="0"/>
            <p:nvPr/>
          </p:nvPicPr>
          <p:blipFill>
            <a:blip r:embed="rId3">
              <a:alphaModFix/>
            </a:blip>
            <a:stretch>
              <a:fillRect/>
            </a:stretch>
          </p:blipFill>
          <p:spPr>
            <a:xfrm>
              <a:off x="1113500" y="3316950"/>
              <a:ext cx="1219200" cy="1219200"/>
            </a:xfrm>
            <a:prstGeom prst="rect">
              <a:avLst/>
            </a:prstGeom>
            <a:noFill/>
            <a:ln>
              <a:noFill/>
            </a:ln>
          </p:spPr>
        </p:pic>
        <p:sp>
          <p:nvSpPr>
            <p:cNvPr id="152" name="Shape 152"/>
            <p:cNvSpPr txBox="1"/>
            <p:nvPr/>
          </p:nvSpPr>
          <p:spPr>
            <a:xfrm>
              <a:off x="950300" y="4377900"/>
              <a:ext cx="1545600" cy="420300"/>
            </a:xfrm>
            <a:prstGeom prst="rect">
              <a:avLst/>
            </a:prstGeom>
            <a:noFill/>
            <a:ln>
              <a:noFill/>
            </a:ln>
          </p:spPr>
          <p:txBody>
            <a:bodyPr lIns="91425" tIns="91425" rIns="91425" bIns="91425" anchor="t" anchorCtr="0">
              <a:noAutofit/>
            </a:bodyPr>
            <a:lstStyle/>
            <a:p>
              <a:pPr lvl="0" algn="ctr" rtl="0">
                <a:spcBef>
                  <a:spcPts val="0"/>
                </a:spcBef>
                <a:buNone/>
              </a:pPr>
              <a:r>
                <a:rPr lang="en" sz="1000"/>
                <a:t>Web application</a:t>
              </a:r>
            </a:p>
          </p:txBody>
        </p:sp>
      </p:grpSp>
      <p:sp>
        <p:nvSpPr>
          <p:cNvPr id="153" name="Shape 15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13</a:t>
            </a:fld>
            <a:endParaRPr lang="en"/>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5126" y="4564881"/>
            <a:ext cx="897395" cy="897395"/>
          </a:xfrm>
          <a:prstGeom prst="rect">
            <a:avLst/>
          </a:prstGeom>
        </p:spPr>
      </p:pic>
      <p:sp>
        <p:nvSpPr>
          <p:cNvPr id="3" name="TextBox 2"/>
          <p:cNvSpPr txBox="1"/>
          <p:nvPr/>
        </p:nvSpPr>
        <p:spPr>
          <a:xfrm>
            <a:off x="3958336" y="5539099"/>
            <a:ext cx="990977" cy="307777"/>
          </a:xfrm>
          <a:prstGeom prst="rect">
            <a:avLst/>
          </a:prstGeom>
          <a:noFill/>
        </p:spPr>
        <p:txBody>
          <a:bodyPr wrap="none" rtlCol="0">
            <a:spAutoFit/>
          </a:bodyPr>
          <a:lstStyle/>
          <a:p>
            <a:r>
              <a:rPr lang="en-US" dirty="0" smtClean="0"/>
              <a:t>Wristband</a:t>
            </a:r>
            <a:endParaRPr lang="vi-VN" dirty="0"/>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2. Solution</a:t>
            </a:r>
          </a:p>
        </p:txBody>
      </p:sp>
      <p:sp>
        <p:nvSpPr>
          <p:cNvPr id="159" name="Shape 159"/>
          <p:cNvSpPr txBox="1"/>
          <p:nvPr/>
        </p:nvSpPr>
        <p:spPr>
          <a:xfrm>
            <a:off x="3171300" y="1602562"/>
            <a:ext cx="2801399" cy="642600"/>
          </a:xfrm>
          <a:prstGeom prst="rect">
            <a:avLst/>
          </a:prstGeom>
          <a:noFill/>
          <a:ln>
            <a:noFill/>
          </a:ln>
        </p:spPr>
        <p:txBody>
          <a:bodyPr lIns="91425" tIns="91425" rIns="91425" bIns="91425" anchor="t" anchorCtr="0">
            <a:noAutofit/>
          </a:bodyPr>
          <a:lstStyle/>
          <a:p>
            <a:pPr lvl="0" algn="ctr" rtl="0">
              <a:spcBef>
                <a:spcPts val="0"/>
              </a:spcBef>
              <a:buNone/>
            </a:pPr>
            <a:r>
              <a:rPr lang="en" sz="3000" b="1"/>
              <a:t>MIC System</a:t>
            </a:r>
          </a:p>
        </p:txBody>
      </p:sp>
      <p:sp>
        <p:nvSpPr>
          <p:cNvPr id="160" name="Shape 160"/>
          <p:cNvSpPr/>
          <p:nvPr/>
        </p:nvSpPr>
        <p:spPr>
          <a:xfrm>
            <a:off x="2741576" y="2639847"/>
            <a:ext cx="3424499" cy="3424499"/>
          </a:xfrm>
          <a:prstGeom prst="ellipse">
            <a:avLst/>
          </a:prstGeom>
          <a:solidFill>
            <a:srgbClr val="F3F3F3"/>
          </a:solidFill>
          <a:ln w="7620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161" name="Shape 161"/>
          <p:cNvGrpSpPr/>
          <p:nvPr/>
        </p:nvGrpSpPr>
        <p:grpSpPr>
          <a:xfrm>
            <a:off x="4341278" y="3161503"/>
            <a:ext cx="1399768" cy="1283401"/>
            <a:chOff x="2841325" y="2799900"/>
            <a:chExt cx="1788155" cy="1639500"/>
          </a:xfrm>
        </p:grpSpPr>
        <p:pic>
          <p:nvPicPr>
            <p:cNvPr id="162" name="Shape 162"/>
            <p:cNvPicPr preferRelativeResize="0"/>
            <p:nvPr/>
          </p:nvPicPr>
          <p:blipFill>
            <a:blip r:embed="rId3">
              <a:alphaModFix/>
            </a:blip>
            <a:stretch>
              <a:fillRect/>
            </a:stretch>
          </p:blipFill>
          <p:spPr>
            <a:xfrm>
              <a:off x="2841325" y="2799900"/>
              <a:ext cx="1788155" cy="1219199"/>
            </a:xfrm>
            <a:prstGeom prst="rect">
              <a:avLst/>
            </a:prstGeom>
            <a:noFill/>
            <a:ln>
              <a:noFill/>
            </a:ln>
          </p:spPr>
        </p:pic>
        <p:sp>
          <p:nvSpPr>
            <p:cNvPr id="163" name="Shape 163"/>
            <p:cNvSpPr txBox="1"/>
            <p:nvPr/>
          </p:nvSpPr>
          <p:spPr>
            <a:xfrm>
              <a:off x="2841400" y="4019100"/>
              <a:ext cx="1788000" cy="420300"/>
            </a:xfrm>
            <a:prstGeom prst="rect">
              <a:avLst/>
            </a:prstGeom>
            <a:noFill/>
            <a:ln>
              <a:noFill/>
            </a:ln>
          </p:spPr>
          <p:txBody>
            <a:bodyPr lIns="91425" tIns="91425" rIns="91425" bIns="91425" anchor="t" anchorCtr="0">
              <a:noAutofit/>
            </a:bodyPr>
            <a:lstStyle/>
            <a:p>
              <a:pPr lvl="0" algn="ctr" rtl="0">
                <a:spcBef>
                  <a:spcPts val="0"/>
                </a:spcBef>
                <a:buNone/>
              </a:pPr>
              <a:r>
                <a:rPr lang="en" sz="1000" dirty="0" smtClean="0"/>
                <a:t>Patient </a:t>
              </a:r>
              <a:r>
                <a:rPr lang="en" sz="1000" dirty="0"/>
                <a:t>Application</a:t>
              </a:r>
            </a:p>
          </p:txBody>
        </p:sp>
      </p:grpSp>
      <p:grpSp>
        <p:nvGrpSpPr>
          <p:cNvPr id="164" name="Shape 164"/>
          <p:cNvGrpSpPr/>
          <p:nvPr/>
        </p:nvGrpSpPr>
        <p:grpSpPr>
          <a:xfrm>
            <a:off x="3131383" y="3277876"/>
            <a:ext cx="1209895" cy="1159522"/>
            <a:chOff x="950300" y="3316950"/>
            <a:chExt cx="1545600" cy="1481250"/>
          </a:xfrm>
        </p:grpSpPr>
        <p:pic>
          <p:nvPicPr>
            <p:cNvPr id="165" name="Shape 165"/>
            <p:cNvPicPr preferRelativeResize="0"/>
            <p:nvPr/>
          </p:nvPicPr>
          <p:blipFill>
            <a:blip r:embed="rId4">
              <a:alphaModFix/>
            </a:blip>
            <a:stretch>
              <a:fillRect/>
            </a:stretch>
          </p:blipFill>
          <p:spPr>
            <a:xfrm>
              <a:off x="1113500" y="3316950"/>
              <a:ext cx="1219200" cy="1219200"/>
            </a:xfrm>
            <a:prstGeom prst="rect">
              <a:avLst/>
            </a:prstGeom>
            <a:noFill/>
            <a:ln>
              <a:noFill/>
            </a:ln>
          </p:spPr>
        </p:pic>
        <p:sp>
          <p:nvSpPr>
            <p:cNvPr id="166" name="Shape 166"/>
            <p:cNvSpPr txBox="1"/>
            <p:nvPr/>
          </p:nvSpPr>
          <p:spPr>
            <a:xfrm>
              <a:off x="950300" y="4377900"/>
              <a:ext cx="1545600" cy="420300"/>
            </a:xfrm>
            <a:prstGeom prst="rect">
              <a:avLst/>
            </a:prstGeom>
            <a:noFill/>
            <a:ln>
              <a:noFill/>
            </a:ln>
          </p:spPr>
          <p:txBody>
            <a:bodyPr lIns="91425" tIns="91425" rIns="91425" bIns="91425" anchor="t" anchorCtr="0">
              <a:noAutofit/>
            </a:bodyPr>
            <a:lstStyle/>
            <a:p>
              <a:pPr lvl="0" algn="ctr" rtl="0">
                <a:spcBef>
                  <a:spcPts val="0"/>
                </a:spcBef>
                <a:buNone/>
              </a:pPr>
              <a:r>
                <a:rPr lang="en" sz="1000"/>
                <a:t>Web application</a:t>
              </a:r>
            </a:p>
          </p:txBody>
        </p:sp>
      </p:grpSp>
      <p:cxnSp>
        <p:nvCxnSpPr>
          <p:cNvPr id="174" name="Shape 174"/>
          <p:cNvCxnSpPr/>
          <p:nvPr/>
        </p:nvCxnSpPr>
        <p:spPr>
          <a:xfrm rot="10800000">
            <a:off x="2520830" y="3129411"/>
            <a:ext cx="795300" cy="276300"/>
          </a:xfrm>
          <a:prstGeom prst="straightConnector1">
            <a:avLst/>
          </a:prstGeom>
          <a:noFill/>
          <a:ln w="19050" cap="flat" cmpd="sng">
            <a:solidFill>
              <a:schemeClr val="dk2"/>
            </a:solidFill>
            <a:prstDash val="solid"/>
            <a:round/>
            <a:headEnd type="none" w="lg" len="lg"/>
            <a:tailEnd type="none" w="lg" len="lg"/>
          </a:ln>
        </p:spPr>
      </p:cxnSp>
      <p:sp>
        <p:nvSpPr>
          <p:cNvPr id="175" name="Shape 175"/>
          <p:cNvSpPr txBox="1"/>
          <p:nvPr/>
        </p:nvSpPr>
        <p:spPr>
          <a:xfrm>
            <a:off x="615295" y="2532184"/>
            <a:ext cx="2170799" cy="503099"/>
          </a:xfrm>
          <a:prstGeom prst="rect">
            <a:avLst/>
          </a:prstGeom>
          <a:noFill/>
          <a:ln>
            <a:noFill/>
          </a:ln>
        </p:spPr>
        <p:txBody>
          <a:bodyPr lIns="91425" tIns="91425" rIns="91425" bIns="91425" anchor="t" anchorCtr="0">
            <a:noAutofit/>
          </a:bodyPr>
          <a:lstStyle/>
          <a:p>
            <a:pPr lvl="0" rtl="0">
              <a:spcBef>
                <a:spcPts val="0"/>
              </a:spcBef>
              <a:buNone/>
            </a:pPr>
            <a:r>
              <a:rPr lang="en" b="1" dirty="0" smtClean="0"/>
              <a:t>Web application</a:t>
            </a:r>
            <a:r>
              <a:rPr lang="en" dirty="0" smtClean="0"/>
              <a:t> to support doctor in medical procedures</a:t>
            </a:r>
            <a:endParaRPr lang="en" dirty="0"/>
          </a:p>
        </p:txBody>
      </p:sp>
      <p:cxnSp>
        <p:nvCxnSpPr>
          <p:cNvPr id="176" name="Shape 176"/>
          <p:cNvCxnSpPr/>
          <p:nvPr/>
        </p:nvCxnSpPr>
        <p:spPr>
          <a:xfrm flipV="1">
            <a:off x="5486400" y="3074346"/>
            <a:ext cx="679675" cy="564350"/>
          </a:xfrm>
          <a:prstGeom prst="straightConnector1">
            <a:avLst/>
          </a:prstGeom>
          <a:noFill/>
          <a:ln w="19050" cap="flat" cmpd="sng">
            <a:solidFill>
              <a:schemeClr val="dk2"/>
            </a:solidFill>
            <a:prstDash val="solid"/>
            <a:round/>
            <a:headEnd type="none" w="lg" len="lg"/>
            <a:tailEnd type="none" w="lg" len="lg"/>
          </a:ln>
        </p:spPr>
      </p:cxnSp>
      <p:sp>
        <p:nvSpPr>
          <p:cNvPr id="179" name="Shape 17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14</a:t>
            </a:fld>
            <a:endParaRPr lang="en"/>
          </a:p>
        </p:txBody>
      </p:sp>
      <p:sp>
        <p:nvSpPr>
          <p:cNvPr id="180" name="Shape 180"/>
          <p:cNvSpPr txBox="1"/>
          <p:nvPr/>
        </p:nvSpPr>
        <p:spPr>
          <a:xfrm>
            <a:off x="6166075" y="2491787"/>
            <a:ext cx="2801399" cy="524699"/>
          </a:xfrm>
          <a:prstGeom prst="rect">
            <a:avLst/>
          </a:prstGeom>
          <a:noFill/>
          <a:ln>
            <a:noFill/>
          </a:ln>
        </p:spPr>
        <p:txBody>
          <a:bodyPr lIns="91425" tIns="91425" rIns="91425" bIns="91425" anchor="t" anchorCtr="0">
            <a:noAutofit/>
          </a:bodyPr>
          <a:lstStyle/>
          <a:p>
            <a:pPr lvl="0" rtl="0">
              <a:spcBef>
                <a:spcPts val="0"/>
              </a:spcBef>
              <a:buNone/>
            </a:pPr>
            <a:r>
              <a:rPr lang="en" b="1" dirty="0" smtClean="0"/>
              <a:t>Application </a:t>
            </a:r>
            <a:r>
              <a:rPr lang="en" dirty="0" smtClean="0"/>
              <a:t>to support patient in treating</a:t>
            </a:r>
            <a:endParaRPr lang="en" dirty="0"/>
          </a:p>
        </p:txBody>
      </p:sp>
      <p:sp>
        <p:nvSpPr>
          <p:cNvPr id="29" name="Shape 148"/>
          <p:cNvSpPr txBox="1"/>
          <p:nvPr/>
        </p:nvSpPr>
        <p:spPr>
          <a:xfrm>
            <a:off x="1069941" y="5846324"/>
            <a:ext cx="1867199" cy="397499"/>
          </a:xfrm>
          <a:prstGeom prst="rect">
            <a:avLst/>
          </a:prstGeom>
          <a:noFill/>
          <a:ln>
            <a:noFill/>
          </a:ln>
        </p:spPr>
        <p:txBody>
          <a:bodyPr lIns="91425" tIns="91425" rIns="91425" bIns="91425" anchor="t" anchorCtr="0">
            <a:noAutofit/>
          </a:bodyPr>
          <a:lstStyle/>
          <a:p>
            <a:pPr lvl="0" rtl="0">
              <a:spcBef>
                <a:spcPts val="0"/>
              </a:spcBef>
              <a:buNone/>
            </a:pPr>
            <a:r>
              <a:rPr lang="en" b="1" dirty="0" smtClean="0"/>
              <a:t>Wristband </a:t>
            </a:r>
            <a:r>
              <a:rPr lang="en" dirty="0" smtClean="0"/>
              <a:t>to collect patient’s practice data</a:t>
            </a:r>
            <a:endParaRPr lang="en" dirty="0"/>
          </a:p>
        </p:txBody>
      </p:sp>
      <p:cxnSp>
        <p:nvCxnSpPr>
          <p:cNvPr id="30" name="Shape 149"/>
          <p:cNvCxnSpPr/>
          <p:nvPr/>
        </p:nvCxnSpPr>
        <p:spPr>
          <a:xfrm flipH="1">
            <a:off x="2786094" y="5462276"/>
            <a:ext cx="1172242" cy="384048"/>
          </a:xfrm>
          <a:prstGeom prst="straightConnector1">
            <a:avLst/>
          </a:prstGeom>
          <a:noFill/>
          <a:ln w="19050" cap="flat" cmpd="sng">
            <a:solidFill>
              <a:schemeClr val="dk2"/>
            </a:solidFill>
            <a:prstDash val="solid"/>
            <a:round/>
            <a:headEnd type="none" w="lg" len="lg"/>
            <a:tailEnd type="none" w="lg" len="lg"/>
          </a:ln>
        </p:spPr>
      </p:cxn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5126" y="4564881"/>
            <a:ext cx="897395" cy="897395"/>
          </a:xfrm>
          <a:prstGeom prst="rect">
            <a:avLst/>
          </a:prstGeom>
        </p:spPr>
      </p:pic>
      <p:sp>
        <p:nvSpPr>
          <p:cNvPr id="32" name="TextBox 31"/>
          <p:cNvSpPr txBox="1"/>
          <p:nvPr/>
        </p:nvSpPr>
        <p:spPr>
          <a:xfrm>
            <a:off x="3958336" y="5539099"/>
            <a:ext cx="990977" cy="307777"/>
          </a:xfrm>
          <a:prstGeom prst="rect">
            <a:avLst/>
          </a:prstGeom>
          <a:noFill/>
        </p:spPr>
        <p:txBody>
          <a:bodyPr wrap="none" rtlCol="0">
            <a:spAutoFit/>
          </a:bodyPr>
          <a:lstStyle/>
          <a:p>
            <a:r>
              <a:rPr lang="en-US" dirty="0" smtClean="0"/>
              <a:t>Wristband</a:t>
            </a:r>
            <a:endParaRPr lang="vi-VN" dirty="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2. Solution</a:t>
            </a:r>
          </a:p>
        </p:txBody>
      </p:sp>
      <p:sp>
        <p:nvSpPr>
          <p:cNvPr id="218" name="Shape 218"/>
          <p:cNvSpPr txBox="1"/>
          <p:nvPr/>
        </p:nvSpPr>
        <p:spPr>
          <a:xfrm>
            <a:off x="1480650" y="5762525"/>
            <a:ext cx="6182699" cy="1020600"/>
          </a:xfrm>
          <a:prstGeom prst="rect">
            <a:avLst/>
          </a:prstGeom>
          <a:noFill/>
          <a:ln>
            <a:noFill/>
          </a:ln>
        </p:spPr>
        <p:txBody>
          <a:bodyPr lIns="91425" tIns="91425" rIns="91425" bIns="91425" anchor="ctr" anchorCtr="0">
            <a:noAutofit/>
          </a:bodyPr>
          <a:lstStyle/>
          <a:p>
            <a:pPr lvl="0" algn="ctr" rtl="0">
              <a:spcBef>
                <a:spcPts val="600"/>
              </a:spcBef>
              <a:spcAft>
                <a:spcPts val="600"/>
              </a:spcAft>
              <a:buNone/>
            </a:pPr>
            <a:r>
              <a:rPr lang="en" sz="1800" dirty="0" smtClean="0">
                <a:solidFill>
                  <a:schemeClr val="dk1"/>
                </a:solidFill>
              </a:rPr>
              <a:t>Make a medical procedures use </a:t>
            </a:r>
            <a:r>
              <a:rPr lang="en" sz="1800" b="1" dirty="0" smtClean="0">
                <a:solidFill>
                  <a:schemeClr val="dk1"/>
                </a:solidFill>
              </a:rPr>
              <a:t>web application</a:t>
            </a:r>
            <a:endParaRPr lang="en" sz="1800" dirty="0">
              <a:solidFill>
                <a:schemeClr val="dk1"/>
              </a:solidFill>
            </a:endParaRPr>
          </a:p>
        </p:txBody>
      </p:sp>
      <p:sp>
        <p:nvSpPr>
          <p:cNvPr id="219" name="Shape 21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15</a:t>
            </a:fld>
            <a:endParaRPr lang="en"/>
          </a:p>
        </p:txBody>
      </p:sp>
      <p:sp>
        <p:nvSpPr>
          <p:cNvPr id="220" name="Shape 220"/>
          <p:cNvSpPr/>
          <p:nvPr/>
        </p:nvSpPr>
        <p:spPr>
          <a:xfrm>
            <a:off x="1328750" y="179912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a:t>1</a:t>
            </a:r>
          </a:p>
        </p:txBody>
      </p:sp>
      <p:pic>
        <p:nvPicPr>
          <p:cNvPr id="221" name="Shape 221"/>
          <p:cNvPicPr preferRelativeResize="0"/>
          <p:nvPr/>
        </p:nvPicPr>
        <p:blipFill>
          <a:blip r:embed="rId3">
            <a:alphaModFix/>
          </a:blip>
          <a:stretch>
            <a:fillRect/>
          </a:stretch>
        </p:blipFill>
        <p:spPr>
          <a:xfrm>
            <a:off x="1826212" y="2304921"/>
            <a:ext cx="503875" cy="399575"/>
          </a:xfrm>
          <a:prstGeom prst="rect">
            <a:avLst/>
          </a:prstGeom>
          <a:noFill/>
          <a:ln>
            <a:noFill/>
          </a:ln>
        </p:spPr>
      </p:pic>
      <p:pic>
        <p:nvPicPr>
          <p:cNvPr id="222" name="Shape 222"/>
          <p:cNvPicPr preferRelativeResize="0"/>
          <p:nvPr/>
        </p:nvPicPr>
        <p:blipFill>
          <a:blip r:embed="rId4">
            <a:alphaModFix/>
          </a:blip>
          <a:stretch>
            <a:fillRect/>
          </a:stretch>
        </p:blipFill>
        <p:spPr>
          <a:xfrm flipH="1">
            <a:off x="3636470" y="3048352"/>
            <a:ext cx="1829614" cy="1684829"/>
          </a:xfrm>
          <a:prstGeom prst="rect">
            <a:avLst/>
          </a:prstGeom>
          <a:noFill/>
          <a:ln>
            <a:noFill/>
          </a:ln>
        </p:spPr>
      </p:pic>
      <p:sp>
        <p:nvSpPr>
          <p:cNvPr id="224" name="Shape 224"/>
          <p:cNvSpPr/>
          <p:nvPr/>
        </p:nvSpPr>
        <p:spPr>
          <a:xfrm>
            <a:off x="5118684" y="2882445"/>
            <a:ext cx="694800" cy="677399"/>
          </a:xfrm>
          <a:prstGeom prst="star7">
            <a:avLst>
              <a:gd name="adj" fmla="val 34601"/>
              <a:gd name="hf" fmla="val 102572"/>
              <a:gd name="vf" fmla="val 105210"/>
            </a:avLst>
          </a:prstGeom>
          <a:solidFill>
            <a:srgbClr val="E06666"/>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dirty="0">
                <a:solidFill>
                  <a:srgbClr val="FFFFFF"/>
                </a:solidFill>
              </a:rPr>
              <a:t>1</a:t>
            </a:r>
          </a:p>
        </p:txBody>
      </p:sp>
      <p:sp>
        <p:nvSpPr>
          <p:cNvPr id="227" name="Shape 227"/>
          <p:cNvSpPr txBox="1"/>
          <p:nvPr/>
        </p:nvSpPr>
        <p:spPr>
          <a:xfrm>
            <a:off x="3682027" y="4986005"/>
            <a:ext cx="1738500" cy="362400"/>
          </a:xfrm>
          <a:prstGeom prst="rect">
            <a:avLst/>
          </a:prstGeom>
          <a:noFill/>
          <a:ln>
            <a:noFill/>
          </a:ln>
        </p:spPr>
        <p:txBody>
          <a:bodyPr lIns="91425" tIns="91425" rIns="91425" bIns="91425" anchor="t" anchorCtr="0">
            <a:noAutofit/>
          </a:bodyPr>
          <a:lstStyle/>
          <a:p>
            <a:pPr lvl="0" algn="ctr" rtl="0">
              <a:spcBef>
                <a:spcPts val="0"/>
              </a:spcBef>
              <a:buNone/>
            </a:pPr>
            <a:r>
              <a:rPr lang="en" sz="3000" dirty="0" smtClean="0"/>
              <a:t>Web</a:t>
            </a:r>
            <a:endParaRPr lang="en" sz="3000" dirty="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4" name="Shape 23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2. Solution</a:t>
            </a:r>
          </a:p>
        </p:txBody>
      </p:sp>
      <p:sp>
        <p:nvSpPr>
          <p:cNvPr id="235" name="Shape 235"/>
          <p:cNvSpPr txBox="1"/>
          <p:nvPr/>
        </p:nvSpPr>
        <p:spPr>
          <a:xfrm>
            <a:off x="1480650" y="5762525"/>
            <a:ext cx="6182699" cy="1020600"/>
          </a:xfrm>
          <a:prstGeom prst="rect">
            <a:avLst/>
          </a:prstGeom>
          <a:noFill/>
          <a:ln>
            <a:noFill/>
          </a:ln>
        </p:spPr>
        <p:txBody>
          <a:bodyPr lIns="91425" tIns="91425" rIns="91425" bIns="91425" anchor="ctr" anchorCtr="0">
            <a:noAutofit/>
          </a:bodyPr>
          <a:lstStyle/>
          <a:p>
            <a:pPr lvl="0" algn="ctr" rtl="0">
              <a:spcBef>
                <a:spcPts val="600"/>
              </a:spcBef>
              <a:spcAft>
                <a:spcPts val="600"/>
              </a:spcAft>
              <a:buNone/>
            </a:pPr>
            <a:r>
              <a:rPr lang="en" sz="1800" dirty="0" smtClean="0">
                <a:solidFill>
                  <a:schemeClr val="dk1"/>
                </a:solidFill>
              </a:rPr>
              <a:t>Use </a:t>
            </a:r>
            <a:r>
              <a:rPr lang="en" sz="1800" b="1" dirty="0" smtClean="0">
                <a:solidFill>
                  <a:schemeClr val="dk1"/>
                </a:solidFill>
              </a:rPr>
              <a:t>Android application</a:t>
            </a:r>
            <a:r>
              <a:rPr lang="en" sz="1800" dirty="0" smtClean="0">
                <a:solidFill>
                  <a:schemeClr val="dk1"/>
                </a:solidFill>
              </a:rPr>
              <a:t> to support patient in treating</a:t>
            </a:r>
            <a:endParaRPr lang="en" sz="1800" dirty="0">
              <a:solidFill>
                <a:schemeClr val="dk1"/>
              </a:solidFill>
            </a:endParaRPr>
          </a:p>
        </p:txBody>
      </p:sp>
      <p:sp>
        <p:nvSpPr>
          <p:cNvPr id="236" name="Shape 23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16</a:t>
            </a:fld>
            <a:endParaRPr lang="en"/>
          </a:p>
        </p:txBody>
      </p:sp>
      <p:sp>
        <p:nvSpPr>
          <p:cNvPr id="237" name="Shape 237"/>
          <p:cNvSpPr/>
          <p:nvPr/>
        </p:nvSpPr>
        <p:spPr>
          <a:xfrm>
            <a:off x="1328750" y="179912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a:t>1</a:t>
            </a:r>
          </a:p>
        </p:txBody>
      </p:sp>
      <p:sp>
        <p:nvSpPr>
          <p:cNvPr id="238" name="Shape 238"/>
          <p:cNvSpPr/>
          <p:nvPr/>
        </p:nvSpPr>
        <p:spPr>
          <a:xfrm>
            <a:off x="3163837" y="179912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a:t>2</a:t>
            </a:r>
          </a:p>
        </p:txBody>
      </p:sp>
      <p:pic>
        <p:nvPicPr>
          <p:cNvPr id="239" name="Shape 239"/>
          <p:cNvPicPr preferRelativeResize="0"/>
          <p:nvPr/>
        </p:nvPicPr>
        <p:blipFill>
          <a:blip r:embed="rId3">
            <a:alphaModFix/>
          </a:blip>
          <a:stretch>
            <a:fillRect/>
          </a:stretch>
        </p:blipFill>
        <p:spPr>
          <a:xfrm>
            <a:off x="1826212" y="2304921"/>
            <a:ext cx="503875" cy="399575"/>
          </a:xfrm>
          <a:prstGeom prst="rect">
            <a:avLst/>
          </a:prstGeom>
          <a:noFill/>
          <a:ln>
            <a:noFill/>
          </a:ln>
        </p:spPr>
      </p:pic>
      <p:pic>
        <p:nvPicPr>
          <p:cNvPr id="240" name="Shape 240"/>
          <p:cNvPicPr preferRelativeResize="0"/>
          <p:nvPr/>
        </p:nvPicPr>
        <p:blipFill>
          <a:blip r:embed="rId3">
            <a:alphaModFix/>
          </a:blip>
          <a:stretch>
            <a:fillRect/>
          </a:stretch>
        </p:blipFill>
        <p:spPr>
          <a:xfrm>
            <a:off x="3661300" y="2304921"/>
            <a:ext cx="503875" cy="399575"/>
          </a:xfrm>
          <a:prstGeom prst="rect">
            <a:avLst/>
          </a:prstGeom>
          <a:noFill/>
          <a:ln>
            <a:noFill/>
          </a:ln>
        </p:spPr>
      </p:pic>
      <p:pic>
        <p:nvPicPr>
          <p:cNvPr id="24" name="Shape 162"/>
          <p:cNvPicPr preferRelativeResize="0"/>
          <p:nvPr/>
        </p:nvPicPr>
        <p:blipFill>
          <a:blip r:embed="rId4">
            <a:alphaModFix/>
          </a:blip>
          <a:stretch>
            <a:fillRect/>
          </a:stretch>
        </p:blipFill>
        <p:spPr>
          <a:xfrm>
            <a:off x="3189079" y="3124200"/>
            <a:ext cx="2765839" cy="240218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2. Solution</a:t>
            </a:r>
          </a:p>
        </p:txBody>
      </p:sp>
      <p:sp>
        <p:nvSpPr>
          <p:cNvPr id="258" name="Shape 258"/>
          <p:cNvSpPr txBox="1"/>
          <p:nvPr/>
        </p:nvSpPr>
        <p:spPr>
          <a:xfrm>
            <a:off x="1480650" y="5762525"/>
            <a:ext cx="6182699" cy="1020600"/>
          </a:xfrm>
          <a:prstGeom prst="rect">
            <a:avLst/>
          </a:prstGeom>
          <a:noFill/>
          <a:ln>
            <a:noFill/>
          </a:ln>
        </p:spPr>
        <p:txBody>
          <a:bodyPr lIns="91425" tIns="91425" rIns="91425" bIns="91425" anchor="ctr" anchorCtr="0">
            <a:noAutofit/>
          </a:bodyPr>
          <a:lstStyle/>
          <a:p>
            <a:pPr lvl="0" algn="ctr">
              <a:spcBef>
                <a:spcPts val="600"/>
              </a:spcBef>
              <a:spcAft>
                <a:spcPts val="600"/>
              </a:spcAft>
            </a:pPr>
            <a:r>
              <a:rPr lang="en" sz="1800" dirty="0">
                <a:solidFill>
                  <a:schemeClr val="dk1"/>
                </a:solidFill>
              </a:rPr>
              <a:t>Use </a:t>
            </a:r>
            <a:r>
              <a:rPr lang="en" sz="1800" b="1" dirty="0">
                <a:solidFill>
                  <a:schemeClr val="dk1"/>
                </a:solidFill>
              </a:rPr>
              <a:t>Wristband</a:t>
            </a:r>
            <a:r>
              <a:rPr lang="en" sz="1800" dirty="0">
                <a:solidFill>
                  <a:schemeClr val="dk1"/>
                </a:solidFill>
              </a:rPr>
              <a:t> to collect patient’s practice data</a:t>
            </a:r>
            <a:endParaRPr lang="en" sz="1800" dirty="0">
              <a:solidFill>
                <a:schemeClr val="dk1"/>
              </a:solidFill>
            </a:endParaRPr>
          </a:p>
        </p:txBody>
      </p:sp>
      <p:sp>
        <p:nvSpPr>
          <p:cNvPr id="259" name="Shape 25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17</a:t>
            </a:fld>
            <a:endParaRPr lang="en"/>
          </a:p>
        </p:txBody>
      </p:sp>
      <p:sp>
        <p:nvSpPr>
          <p:cNvPr id="260" name="Shape 260"/>
          <p:cNvSpPr/>
          <p:nvPr/>
        </p:nvSpPr>
        <p:spPr>
          <a:xfrm>
            <a:off x="1328750" y="179912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a:t>1</a:t>
            </a:r>
          </a:p>
        </p:txBody>
      </p:sp>
      <p:sp>
        <p:nvSpPr>
          <p:cNvPr id="261" name="Shape 261"/>
          <p:cNvSpPr/>
          <p:nvPr/>
        </p:nvSpPr>
        <p:spPr>
          <a:xfrm>
            <a:off x="3163837" y="179912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a:t>2</a:t>
            </a:r>
          </a:p>
        </p:txBody>
      </p:sp>
      <p:sp>
        <p:nvSpPr>
          <p:cNvPr id="262" name="Shape 262"/>
          <p:cNvSpPr/>
          <p:nvPr/>
        </p:nvSpPr>
        <p:spPr>
          <a:xfrm>
            <a:off x="4998937" y="179912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a:t>3</a:t>
            </a:r>
          </a:p>
        </p:txBody>
      </p:sp>
      <p:pic>
        <p:nvPicPr>
          <p:cNvPr id="263" name="Shape 263"/>
          <p:cNvPicPr preferRelativeResize="0"/>
          <p:nvPr/>
        </p:nvPicPr>
        <p:blipFill>
          <a:blip r:embed="rId3">
            <a:alphaModFix/>
          </a:blip>
          <a:stretch>
            <a:fillRect/>
          </a:stretch>
        </p:blipFill>
        <p:spPr>
          <a:xfrm>
            <a:off x="1826212" y="2304921"/>
            <a:ext cx="503875" cy="399575"/>
          </a:xfrm>
          <a:prstGeom prst="rect">
            <a:avLst/>
          </a:prstGeom>
          <a:noFill/>
          <a:ln>
            <a:noFill/>
          </a:ln>
        </p:spPr>
      </p:pic>
      <p:pic>
        <p:nvPicPr>
          <p:cNvPr id="264" name="Shape 264"/>
          <p:cNvPicPr preferRelativeResize="0"/>
          <p:nvPr/>
        </p:nvPicPr>
        <p:blipFill>
          <a:blip r:embed="rId3">
            <a:alphaModFix/>
          </a:blip>
          <a:stretch>
            <a:fillRect/>
          </a:stretch>
        </p:blipFill>
        <p:spPr>
          <a:xfrm>
            <a:off x="3661300" y="2304921"/>
            <a:ext cx="503875" cy="399575"/>
          </a:xfrm>
          <a:prstGeom prst="rect">
            <a:avLst/>
          </a:prstGeom>
          <a:noFill/>
          <a:ln>
            <a:noFill/>
          </a:ln>
        </p:spPr>
      </p:pic>
      <p:pic>
        <p:nvPicPr>
          <p:cNvPr id="265" name="Shape 265"/>
          <p:cNvPicPr preferRelativeResize="0"/>
          <p:nvPr/>
        </p:nvPicPr>
        <p:blipFill>
          <a:blip r:embed="rId3">
            <a:alphaModFix/>
          </a:blip>
          <a:stretch>
            <a:fillRect/>
          </a:stretch>
        </p:blipFill>
        <p:spPr>
          <a:xfrm>
            <a:off x="5496400" y="2304933"/>
            <a:ext cx="503875" cy="399575"/>
          </a:xfrm>
          <a:prstGeom prst="rect">
            <a:avLst/>
          </a:prstGeom>
          <a:noFill/>
          <a:ln>
            <a:noFill/>
          </a:ln>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8137" y="3024673"/>
            <a:ext cx="2209800" cy="2209800"/>
          </a:xfrm>
          <a:prstGeom prst="rect">
            <a:avLst/>
          </a:prstGeom>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FFFFFF"/>
                </a:solidFill>
              </a:rPr>
              <a:t>Register Examination</a:t>
            </a:r>
            <a:endParaRPr lang="en" sz="4800" b="1" dirty="0">
              <a:solidFill>
                <a:srgbClr val="FFFFFF"/>
              </a:solidFill>
            </a:endParaRPr>
          </a:p>
        </p:txBody>
      </p:sp>
      <p:sp>
        <p:nvSpPr>
          <p:cNvPr id="301" name="Shape 30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18</a:t>
            </a:fld>
            <a:endParaRPr lang="en"/>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solidFill>
                  <a:srgbClr val="FFFFFF"/>
                </a:solidFill>
              </a:rPr>
              <a:t>Register Examination</a:t>
            </a:r>
            <a:endParaRPr lang="en" dirty="0">
              <a:solidFill>
                <a:srgbClr val="FFFFFF"/>
              </a:solidFill>
            </a:endParaRPr>
          </a:p>
        </p:txBody>
      </p:sp>
      <p:sp>
        <p:nvSpPr>
          <p:cNvPr id="312" name="Shape 31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19</a:t>
            </a:fld>
            <a:endParaRPr lang="en"/>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945425" y="1659000"/>
            <a:ext cx="7741499" cy="4840199"/>
          </a:xfrm>
          <a:prstGeom prst="rect">
            <a:avLst/>
          </a:prstGeom>
        </p:spPr>
        <p:txBody>
          <a:bodyPr lIns="91425" tIns="91425" rIns="91425" bIns="91425" anchor="t" anchorCtr="0">
            <a:noAutofit/>
          </a:bodyPr>
          <a:lstStyle/>
          <a:p>
            <a:pPr marL="457200" lvl="0" indent="-228600" rtl="0">
              <a:lnSpc>
                <a:spcPct val="100000"/>
              </a:lnSpc>
              <a:spcBef>
                <a:spcPts val="0"/>
              </a:spcBef>
              <a:buAutoNum type="arabicPeriod"/>
            </a:pPr>
            <a:r>
              <a:rPr lang="en" dirty="0"/>
              <a:t>Problems</a:t>
            </a:r>
          </a:p>
          <a:p>
            <a:pPr marL="457200" lvl="0" indent="-228600" rtl="0">
              <a:lnSpc>
                <a:spcPct val="100000"/>
              </a:lnSpc>
              <a:spcBef>
                <a:spcPts val="0"/>
              </a:spcBef>
              <a:buAutoNum type="arabicPeriod"/>
            </a:pPr>
            <a:r>
              <a:rPr lang="en" dirty="0"/>
              <a:t>Solution</a:t>
            </a:r>
          </a:p>
          <a:p>
            <a:pPr marL="457200" lvl="0" indent="-228600" rtl="0">
              <a:lnSpc>
                <a:spcPct val="100000"/>
              </a:lnSpc>
              <a:spcBef>
                <a:spcPts val="0"/>
              </a:spcBef>
              <a:buAutoNum type="arabicPeriod"/>
            </a:pPr>
            <a:r>
              <a:rPr lang="en" dirty="0"/>
              <a:t>Feature explanation and demo</a:t>
            </a:r>
          </a:p>
          <a:p>
            <a:pPr marL="914400" lvl="1" indent="-228600" rtl="0">
              <a:lnSpc>
                <a:spcPct val="100000"/>
              </a:lnSpc>
              <a:spcBef>
                <a:spcPts val="0"/>
              </a:spcBef>
              <a:buAutoNum type="alphaLcPeriod"/>
            </a:pPr>
            <a:r>
              <a:rPr lang="en" dirty="0" smtClean="0"/>
              <a:t>Register Examination</a:t>
            </a:r>
            <a:endParaRPr lang="en" dirty="0"/>
          </a:p>
          <a:p>
            <a:pPr marL="914400" lvl="1" indent="-228600" rtl="0">
              <a:lnSpc>
                <a:spcPct val="100000"/>
              </a:lnSpc>
              <a:spcBef>
                <a:spcPts val="0"/>
              </a:spcBef>
              <a:buAutoNum type="alphaLcPeriod"/>
            </a:pPr>
            <a:r>
              <a:rPr lang="en" dirty="0" smtClean="0"/>
              <a:t>Make Food Ingredient</a:t>
            </a:r>
            <a:endParaRPr lang="en" dirty="0"/>
          </a:p>
          <a:p>
            <a:pPr marL="914400" lvl="1" indent="-228600" rtl="0">
              <a:lnSpc>
                <a:spcPct val="100000"/>
              </a:lnSpc>
              <a:spcBef>
                <a:spcPts val="0"/>
              </a:spcBef>
              <a:buAutoNum type="alphaLcPeriod"/>
            </a:pPr>
            <a:r>
              <a:rPr lang="en" dirty="0" smtClean="0"/>
              <a:t>Make Prescription</a:t>
            </a:r>
            <a:endParaRPr lang="en" dirty="0"/>
          </a:p>
          <a:p>
            <a:pPr marL="914400" lvl="1" indent="-228600" rtl="0">
              <a:lnSpc>
                <a:spcPct val="100000"/>
              </a:lnSpc>
              <a:spcBef>
                <a:spcPts val="0"/>
              </a:spcBef>
              <a:buAutoNum type="alphaLcPeriod"/>
            </a:pPr>
            <a:r>
              <a:rPr lang="en" dirty="0"/>
              <a:t>Scheduler &amp; notification</a:t>
            </a:r>
          </a:p>
          <a:p>
            <a:pPr marL="914400" lvl="1" indent="-228600" rtl="0">
              <a:lnSpc>
                <a:spcPct val="100000"/>
              </a:lnSpc>
              <a:spcBef>
                <a:spcPts val="0"/>
              </a:spcBef>
              <a:buAutoNum type="alphaLcPeriod"/>
            </a:pPr>
            <a:r>
              <a:rPr lang="en" dirty="0" smtClean="0"/>
              <a:t>Re-Examination</a:t>
            </a:r>
            <a:endParaRPr lang="en" dirty="0"/>
          </a:p>
          <a:p>
            <a:pPr marL="457200" lvl="0" indent="-228600">
              <a:lnSpc>
                <a:spcPct val="100000"/>
              </a:lnSpc>
              <a:spcBef>
                <a:spcPts val="0"/>
              </a:spcBef>
              <a:buAutoNum type="arabicPeriod"/>
            </a:pPr>
            <a:r>
              <a:rPr lang="en" dirty="0"/>
              <a:t>Future plan</a:t>
            </a:r>
          </a:p>
        </p:txBody>
      </p:sp>
      <p:sp>
        <p:nvSpPr>
          <p:cNvPr id="52" name="Shape 5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spcBef>
                <a:spcPts val="0"/>
              </a:spcBef>
              <a:buNone/>
            </a:pPr>
            <a:r>
              <a:rPr lang="en"/>
              <a:t>Overview</a:t>
            </a:r>
          </a:p>
        </p:txBody>
      </p:sp>
      <p:sp>
        <p:nvSpPr>
          <p:cNvPr id="53" name="Shape 5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a:t>
            </a:fld>
            <a:endParaRPr lang="en"/>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Shape 647"/>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FFFFFF"/>
                </a:solidFill>
              </a:rPr>
              <a:t>Make Food Ingredient</a:t>
            </a:r>
            <a:endParaRPr lang="en" sz="4800" b="1" dirty="0">
              <a:solidFill>
                <a:srgbClr val="FFFFFF"/>
              </a:solidFill>
            </a:endParaRPr>
          </a:p>
        </p:txBody>
      </p:sp>
      <p:sp>
        <p:nvSpPr>
          <p:cNvPr id="648" name="Shape 64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20</a:t>
            </a:fld>
            <a:endParaRPr lang="en"/>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solidFill>
                  <a:srgbClr val="FFFFFF"/>
                </a:solidFill>
              </a:rPr>
              <a:t>Make Food Ingredient</a:t>
            </a:r>
            <a:endParaRPr lang="en" dirty="0">
              <a:solidFill>
                <a:srgbClr val="FFFFFF"/>
              </a:solidFill>
            </a:endParaRPr>
          </a:p>
        </p:txBody>
      </p:sp>
      <p:sp>
        <p:nvSpPr>
          <p:cNvPr id="659" name="Shape 65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21</a:t>
            </a:fld>
            <a:endParaRPr lang="en"/>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Shape 996"/>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dirty="0" smtClean="0">
                <a:solidFill>
                  <a:srgbClr val="FFFFFF"/>
                </a:solidFill>
              </a:rPr>
              <a:t>Make Prescription</a:t>
            </a:r>
            <a:endParaRPr lang="en" sz="4800" b="1" dirty="0">
              <a:solidFill>
                <a:srgbClr val="FFFFFF"/>
              </a:solidFill>
            </a:endParaRPr>
          </a:p>
        </p:txBody>
      </p:sp>
      <p:sp>
        <p:nvSpPr>
          <p:cNvPr id="997" name="Shape 99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22</a:t>
            </a:fld>
            <a:endParaRPr lang="en"/>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Shape 1002"/>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solidFill>
                  <a:srgbClr val="FFFFFF"/>
                </a:solidFill>
              </a:rPr>
              <a:t>Make Prescription</a:t>
            </a:r>
            <a:endParaRPr lang="en" dirty="0">
              <a:solidFill>
                <a:srgbClr val="FFFFFF"/>
              </a:solidFill>
            </a:endParaRPr>
          </a:p>
        </p:txBody>
      </p:sp>
      <p:sp>
        <p:nvSpPr>
          <p:cNvPr id="1003" name="Shape 100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23</a:t>
            </a:fld>
            <a:endParaRPr lang="en"/>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Shape 1198"/>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a:r>
              <a:rPr lang="en" sz="4800" b="1" dirty="0" smtClean="0">
                <a:solidFill>
                  <a:srgbClr val="FFFFFF"/>
                </a:solidFill>
              </a:rPr>
              <a:t>Scheduler </a:t>
            </a:r>
            <a:r>
              <a:rPr lang="en" sz="4800" b="1" dirty="0">
                <a:solidFill>
                  <a:srgbClr val="FFFFFF"/>
                </a:solidFill>
              </a:rPr>
              <a:t>&amp; </a:t>
            </a:r>
            <a:r>
              <a:rPr lang="en" sz="4800" b="1" dirty="0" smtClean="0">
                <a:solidFill>
                  <a:srgbClr val="FFFFFF"/>
                </a:solidFill>
              </a:rPr>
              <a:t>Notification</a:t>
            </a:r>
            <a:endParaRPr lang="en" sz="4800" b="1" dirty="0">
              <a:solidFill>
                <a:srgbClr val="FFFFFF"/>
              </a:solidFill>
            </a:endParaRPr>
          </a:p>
        </p:txBody>
      </p:sp>
      <p:sp>
        <p:nvSpPr>
          <p:cNvPr id="1199" name="Shape 119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24</a:t>
            </a:fld>
            <a:endParaRPr lang="en"/>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Shape 120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solidFill>
                  <a:srgbClr val="FFFFFF"/>
                </a:solidFill>
              </a:rPr>
              <a:t>Scheduler &amp; </a:t>
            </a:r>
            <a:r>
              <a:rPr lang="en" dirty="0" smtClean="0">
                <a:solidFill>
                  <a:srgbClr val="FFFFFF"/>
                </a:solidFill>
              </a:rPr>
              <a:t>Notification</a:t>
            </a:r>
            <a:endParaRPr lang="en" dirty="0">
              <a:solidFill>
                <a:srgbClr val="FFFFFF"/>
              </a:solidFill>
            </a:endParaRPr>
          </a:p>
        </p:txBody>
      </p:sp>
      <p:sp>
        <p:nvSpPr>
          <p:cNvPr id="1205" name="Shape 120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25</a:t>
            </a:fld>
            <a:endParaRPr lang="en"/>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Shape 1823"/>
          <p:cNvSpPr txBox="1"/>
          <p:nvPr/>
        </p:nvSpPr>
        <p:spPr>
          <a:xfrm>
            <a:off x="716700" y="2070900"/>
            <a:ext cx="7710599" cy="2716199"/>
          </a:xfrm>
          <a:prstGeom prst="rect">
            <a:avLst/>
          </a:prstGeom>
          <a:noFill/>
          <a:ln>
            <a:noFill/>
          </a:ln>
        </p:spPr>
        <p:txBody>
          <a:bodyPr lIns="91425" tIns="91425" rIns="91425" bIns="91425" anchor="ctr" anchorCtr="0">
            <a:noAutofit/>
          </a:bodyPr>
          <a:lstStyle/>
          <a:p>
            <a:pPr lvl="0" algn="ctr" rtl="0">
              <a:spcBef>
                <a:spcPts val="0"/>
              </a:spcBef>
              <a:buNone/>
            </a:pPr>
            <a:r>
              <a:rPr lang="en" sz="4800" b="1" dirty="0" smtClean="0">
                <a:solidFill>
                  <a:srgbClr val="FFFFFF"/>
                </a:solidFill>
              </a:rPr>
              <a:t>Re-Examination</a:t>
            </a:r>
            <a:endParaRPr lang="en" sz="4800" b="1" dirty="0">
              <a:solidFill>
                <a:srgbClr val="FFFFFF"/>
              </a:solidFill>
            </a:endParaRPr>
          </a:p>
        </p:txBody>
      </p:sp>
      <p:sp>
        <p:nvSpPr>
          <p:cNvPr id="1824" name="Shape 1824"/>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26</a:t>
            </a:fld>
            <a:endParaRPr lang="en"/>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Shape 182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r>
              <a:rPr lang="en" dirty="0">
                <a:solidFill>
                  <a:srgbClr val="FFFFFF"/>
                </a:solidFill>
              </a:rPr>
              <a:t>Re-Examination</a:t>
            </a:r>
            <a:endParaRPr lang="en" dirty="0">
              <a:solidFill>
                <a:srgbClr val="FFFFFF"/>
              </a:solidFill>
            </a:endParaRPr>
          </a:p>
        </p:txBody>
      </p:sp>
      <p:sp>
        <p:nvSpPr>
          <p:cNvPr id="1831" name="Shape 183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27</a:t>
            </a:fld>
            <a:endParaRPr lang="en"/>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sp>
        <p:nvSpPr>
          <p:cNvPr id="1967" name="Shape 196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Clr>
                <a:schemeClr val="dk1"/>
              </a:buClr>
              <a:buSzPct val="30555"/>
              <a:buFont typeface="Arial"/>
              <a:buNone/>
            </a:pPr>
            <a:r>
              <a:rPr lang="en"/>
              <a:t>Other features</a:t>
            </a:r>
          </a:p>
        </p:txBody>
      </p:sp>
      <p:sp>
        <p:nvSpPr>
          <p:cNvPr id="1968" name="Shape 1968"/>
          <p:cNvSpPr txBox="1">
            <a:spLocks noGrp="1"/>
          </p:cNvSpPr>
          <p:nvPr>
            <p:ph type="body" idx="1"/>
          </p:nvPr>
        </p:nvSpPr>
        <p:spPr>
          <a:xfrm>
            <a:off x="457200" y="1600200"/>
            <a:ext cx="8229600" cy="4967700"/>
          </a:xfrm>
          <a:prstGeom prst="rect">
            <a:avLst/>
          </a:prstGeom>
        </p:spPr>
        <p:txBody>
          <a:bodyPr lIns="91425" tIns="91425" rIns="91425" bIns="91425" anchor="t" anchorCtr="0">
            <a:noAutofit/>
          </a:bodyPr>
          <a:lstStyle/>
          <a:p>
            <a:pPr lvl="0">
              <a:buSzPct val="55000"/>
            </a:pPr>
            <a:r>
              <a:rPr lang="en" sz="2000" b="1" dirty="0" smtClean="0">
                <a:solidFill>
                  <a:srgbClr val="00D900"/>
                </a:solidFill>
              </a:rPr>
              <a:t>✓</a:t>
            </a:r>
            <a:r>
              <a:rPr lang="en" sz="1800" dirty="0">
                <a:solidFill>
                  <a:srgbClr val="666666"/>
                </a:solidFill>
              </a:rPr>
              <a:t> </a:t>
            </a:r>
            <a:r>
              <a:rPr lang="en" sz="1800" dirty="0" smtClean="0">
                <a:solidFill>
                  <a:srgbClr val="666666"/>
                </a:solidFill>
              </a:rPr>
              <a:t>Manage nutrition of food</a:t>
            </a:r>
            <a:endParaRPr lang="en" sz="1800" dirty="0" smtClean="0">
              <a:solidFill>
                <a:srgbClr val="666666"/>
              </a:solidFill>
            </a:endParaRPr>
          </a:p>
          <a:p>
            <a:pPr lvl="0" rtl="0">
              <a:spcBef>
                <a:spcPts val="0"/>
              </a:spcBef>
              <a:buClr>
                <a:schemeClr val="dk1"/>
              </a:buClr>
              <a:buSzPct val="55000"/>
              <a:buFont typeface="Arial"/>
              <a:buNone/>
            </a:pPr>
            <a:r>
              <a:rPr lang="en" sz="2000" b="1" dirty="0" smtClean="0">
                <a:solidFill>
                  <a:srgbClr val="00D900"/>
                </a:solidFill>
              </a:rPr>
              <a:t>✓</a:t>
            </a:r>
            <a:r>
              <a:rPr lang="en" sz="1800" dirty="0" smtClean="0"/>
              <a:t> </a:t>
            </a:r>
            <a:r>
              <a:rPr lang="en" sz="1800" dirty="0" smtClean="0">
                <a:solidFill>
                  <a:srgbClr val="666666"/>
                </a:solidFill>
              </a:rPr>
              <a:t>Print prescription</a:t>
            </a:r>
            <a:endParaRPr lang="en" sz="1800" dirty="0" smtClean="0">
              <a:solidFill>
                <a:srgbClr val="666666"/>
              </a:solidFill>
            </a:endParaRPr>
          </a:p>
          <a:p>
            <a:pPr lvl="0" rtl="0">
              <a:spcBef>
                <a:spcPts val="0"/>
              </a:spcBef>
              <a:buClr>
                <a:schemeClr val="dk1"/>
              </a:buClr>
              <a:buSzPct val="55000"/>
              <a:buFont typeface="Arial"/>
              <a:buNone/>
            </a:pPr>
            <a:r>
              <a:rPr lang="en" sz="2000" b="1" dirty="0" smtClean="0">
                <a:solidFill>
                  <a:srgbClr val="00D900"/>
                </a:solidFill>
              </a:rPr>
              <a:t>✓</a:t>
            </a:r>
            <a:r>
              <a:rPr lang="en" sz="1800" dirty="0" smtClean="0"/>
              <a:t> </a:t>
            </a:r>
            <a:r>
              <a:rPr lang="en" sz="1800" dirty="0" smtClean="0">
                <a:solidFill>
                  <a:srgbClr val="666666"/>
                </a:solidFill>
              </a:rPr>
              <a:t>Manage wristband</a:t>
            </a:r>
            <a:endParaRPr lang="en" sz="1800" dirty="0">
              <a:solidFill>
                <a:srgbClr val="666666"/>
              </a:solidFill>
            </a:endParaRPr>
          </a:p>
          <a:p>
            <a:pPr lvl="0">
              <a:buSzPct val="55000"/>
            </a:pPr>
            <a:r>
              <a:rPr lang="en" sz="2000" b="1" dirty="0">
                <a:solidFill>
                  <a:srgbClr val="00D900"/>
                </a:solidFill>
              </a:rPr>
              <a:t>✓</a:t>
            </a:r>
            <a:r>
              <a:rPr lang="en" sz="1800" dirty="0"/>
              <a:t> </a:t>
            </a:r>
            <a:r>
              <a:rPr lang="en" sz="1800" dirty="0" smtClean="0">
                <a:solidFill>
                  <a:srgbClr val="666666"/>
                </a:solidFill>
              </a:rPr>
              <a:t>Manage account</a:t>
            </a:r>
            <a:endParaRPr lang="en" sz="1800" dirty="0">
              <a:solidFill>
                <a:srgbClr val="666666"/>
              </a:solidFill>
            </a:endParaRPr>
          </a:p>
          <a:p>
            <a:pPr lvl="0">
              <a:buSzPct val="55000"/>
            </a:pPr>
            <a:r>
              <a:rPr lang="en" sz="2000" b="1" dirty="0">
                <a:solidFill>
                  <a:srgbClr val="00D900"/>
                </a:solidFill>
              </a:rPr>
              <a:t>✓</a:t>
            </a:r>
            <a:r>
              <a:rPr lang="en" sz="1800" dirty="0"/>
              <a:t> </a:t>
            </a:r>
            <a:r>
              <a:rPr lang="en" sz="1800" dirty="0" smtClean="0">
                <a:solidFill>
                  <a:srgbClr val="666666"/>
                </a:solidFill>
              </a:rPr>
              <a:t>Manage formula use to analytic patient’s data.</a:t>
            </a:r>
            <a:endParaRPr lang="en" sz="1800" dirty="0">
              <a:solidFill>
                <a:srgbClr val="666666"/>
              </a:solidFill>
            </a:endParaRPr>
          </a:p>
        </p:txBody>
      </p:sp>
      <p:sp>
        <p:nvSpPr>
          <p:cNvPr id="1969" name="Shape 196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28</a:t>
            </a:fld>
            <a:endParaRPr lang="en"/>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1974" name="Shape 1974"/>
          <p:cNvSpPr txBox="1"/>
          <p:nvPr/>
        </p:nvSpPr>
        <p:spPr>
          <a:xfrm>
            <a:off x="716700" y="2070900"/>
            <a:ext cx="7710599" cy="2716199"/>
          </a:xfrm>
          <a:prstGeom prst="rect">
            <a:avLst/>
          </a:prstGeom>
          <a:noFill/>
          <a:ln>
            <a:noFill/>
          </a:ln>
        </p:spPr>
        <p:txBody>
          <a:bodyPr lIns="91425" tIns="91425" rIns="91425" bIns="91425" anchor="ctr" anchorCtr="0">
            <a:noAutofit/>
          </a:bodyPr>
          <a:lstStyle/>
          <a:p>
            <a:pPr lvl="0" algn="ctr" rtl="0">
              <a:spcBef>
                <a:spcPts val="0"/>
              </a:spcBef>
              <a:buNone/>
            </a:pPr>
            <a:r>
              <a:rPr lang="en" sz="4800" b="1">
                <a:solidFill>
                  <a:srgbClr val="FFFFFF"/>
                </a:solidFill>
              </a:rPr>
              <a:t>Advantages / Disadvantages</a:t>
            </a:r>
          </a:p>
        </p:txBody>
      </p:sp>
      <p:sp>
        <p:nvSpPr>
          <p:cNvPr id="1975" name="Shape 197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29</a:t>
            </a:fld>
            <a:endParaRPr lang="en"/>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p:nvPr/>
        </p:nvSpPr>
        <p:spPr>
          <a:xfrm>
            <a:off x="0" y="2070900"/>
            <a:ext cx="9144000" cy="2716199"/>
          </a:xfrm>
          <a:prstGeom prst="rect">
            <a:avLst/>
          </a:prstGeom>
          <a:noFill/>
          <a:ln>
            <a:noFill/>
          </a:ln>
        </p:spPr>
        <p:txBody>
          <a:bodyPr lIns="91425" tIns="91425" rIns="91425" bIns="91425" anchor="ctr" anchorCtr="0">
            <a:noAutofit/>
          </a:bodyPr>
          <a:lstStyle/>
          <a:p>
            <a:pPr lvl="0" algn="ctr" rtl="0">
              <a:spcBef>
                <a:spcPts val="0"/>
              </a:spcBef>
              <a:buClr>
                <a:schemeClr val="dk1"/>
              </a:buClr>
              <a:buSzPct val="25000"/>
              <a:buFont typeface="Arial"/>
              <a:buNone/>
            </a:pPr>
            <a:r>
              <a:rPr lang="en" sz="4800" b="1">
                <a:solidFill>
                  <a:srgbClr val="FFFFFF"/>
                </a:solidFill>
              </a:rPr>
              <a:t>Problems</a:t>
            </a:r>
          </a:p>
        </p:txBody>
      </p:sp>
      <p:sp>
        <p:nvSpPr>
          <p:cNvPr id="59" name="Shape 5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a:t>
            </a:fld>
            <a:endParaRPr lang="en"/>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79"/>
        <p:cNvGrpSpPr/>
        <p:nvPr/>
      </p:nvGrpSpPr>
      <p:grpSpPr>
        <a:xfrm>
          <a:off x="0" y="0"/>
          <a:ext cx="0" cy="0"/>
          <a:chOff x="0" y="0"/>
          <a:chExt cx="0" cy="0"/>
        </a:xfrm>
      </p:grpSpPr>
      <p:sp>
        <p:nvSpPr>
          <p:cNvPr id="1980" name="Shape 1980"/>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a:spcBef>
                <a:spcPts val="0"/>
              </a:spcBef>
              <a:buClr>
                <a:schemeClr val="dk1"/>
              </a:buClr>
              <a:buSzPct val="30555"/>
              <a:buFont typeface="Arial"/>
              <a:buNone/>
            </a:pPr>
            <a:r>
              <a:rPr lang="en"/>
              <a:t>Advantages</a:t>
            </a:r>
          </a:p>
        </p:txBody>
      </p:sp>
      <p:sp>
        <p:nvSpPr>
          <p:cNvPr id="1981" name="Shape 1981"/>
          <p:cNvSpPr txBox="1">
            <a:spLocks noGrp="1"/>
          </p:cNvSpPr>
          <p:nvPr>
            <p:ph type="body" idx="1"/>
          </p:nvPr>
        </p:nvSpPr>
        <p:spPr>
          <a:xfrm>
            <a:off x="457200" y="1798300"/>
            <a:ext cx="8229600" cy="1813499"/>
          </a:xfrm>
          <a:prstGeom prst="rect">
            <a:avLst/>
          </a:prstGeom>
        </p:spPr>
        <p:txBody>
          <a:bodyPr lIns="91425" tIns="91425" rIns="91425" bIns="91425" anchor="t" anchorCtr="0">
            <a:noAutofit/>
          </a:bodyPr>
          <a:lstStyle/>
          <a:p>
            <a:pPr rtl="0">
              <a:spcBef>
                <a:spcPts val="0"/>
              </a:spcBef>
              <a:buNone/>
            </a:pPr>
            <a:r>
              <a:rPr lang="en" b="1" dirty="0">
                <a:solidFill>
                  <a:srgbClr val="00D900"/>
                </a:solidFill>
              </a:rPr>
              <a:t>✓ </a:t>
            </a:r>
            <a:r>
              <a:rPr lang="en" dirty="0"/>
              <a:t>Make use of technology to reduce human effort on </a:t>
            </a:r>
            <a:r>
              <a:rPr lang="en" dirty="0" smtClean="0"/>
              <a:t>medical procedures. </a:t>
            </a:r>
            <a:r>
              <a:rPr lang="en" dirty="0" smtClean="0"/>
              <a:t>Use Wristband to collect patient’s practice data.</a:t>
            </a:r>
            <a:endParaRPr lang="en" dirty="0"/>
          </a:p>
          <a:p>
            <a:pPr lvl="0">
              <a:spcBef>
                <a:spcPts val="0"/>
              </a:spcBef>
              <a:buNone/>
            </a:pPr>
            <a:endParaRPr dirty="0"/>
          </a:p>
        </p:txBody>
      </p:sp>
      <p:sp>
        <p:nvSpPr>
          <p:cNvPr id="1982" name="Shape 1982"/>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30</a:t>
            </a:fld>
            <a:endParaRPr lang="en"/>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Shape 1987"/>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Advantages</a:t>
            </a:r>
          </a:p>
        </p:txBody>
      </p:sp>
      <p:sp>
        <p:nvSpPr>
          <p:cNvPr id="1988" name="Shape 1988"/>
          <p:cNvSpPr txBox="1">
            <a:spLocks noGrp="1"/>
          </p:cNvSpPr>
          <p:nvPr>
            <p:ph type="body" idx="1"/>
          </p:nvPr>
        </p:nvSpPr>
        <p:spPr>
          <a:xfrm>
            <a:off x="457200" y="1798300"/>
            <a:ext cx="8229600" cy="1813499"/>
          </a:xfrm>
          <a:prstGeom prst="rect">
            <a:avLst/>
          </a:prstGeom>
        </p:spPr>
        <p:txBody>
          <a:bodyPr lIns="91425" tIns="91425" rIns="91425" bIns="91425" anchor="t" anchorCtr="0">
            <a:noAutofit/>
          </a:bodyPr>
          <a:lstStyle/>
          <a:p>
            <a:r>
              <a:rPr lang="en-US" b="1" dirty="0">
                <a:solidFill>
                  <a:srgbClr val="00D900"/>
                </a:solidFill>
              </a:rPr>
              <a:t>✓ </a:t>
            </a:r>
            <a:r>
              <a:rPr lang="en-US" dirty="0"/>
              <a:t>Make use of technology to reduce human effort on medical procedures. Use Wristband to collect patient’s practice data.</a:t>
            </a:r>
          </a:p>
          <a:p>
            <a:pPr lvl="0"/>
            <a:endParaRPr lang="en-US" dirty="0"/>
          </a:p>
        </p:txBody>
      </p:sp>
      <p:sp>
        <p:nvSpPr>
          <p:cNvPr id="1989" name="Shape 198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31</a:t>
            </a:fld>
            <a:endParaRPr lang="en"/>
          </a:p>
        </p:txBody>
      </p:sp>
      <p:sp>
        <p:nvSpPr>
          <p:cNvPr id="1990" name="Shape 1990"/>
          <p:cNvSpPr txBox="1"/>
          <p:nvPr/>
        </p:nvSpPr>
        <p:spPr>
          <a:xfrm>
            <a:off x="457200" y="3688075"/>
            <a:ext cx="8138099" cy="1371599"/>
          </a:xfrm>
          <a:prstGeom prst="rect">
            <a:avLst/>
          </a:prstGeom>
          <a:noFill/>
          <a:ln>
            <a:noFill/>
          </a:ln>
        </p:spPr>
        <p:txBody>
          <a:bodyPr lIns="91425" tIns="91425" rIns="91425" bIns="91425" anchor="t" anchorCtr="0">
            <a:noAutofit/>
          </a:bodyPr>
          <a:lstStyle/>
          <a:p>
            <a:pPr lvl="1">
              <a:spcBef>
                <a:spcPts val="600"/>
              </a:spcBef>
            </a:pPr>
            <a:r>
              <a:rPr lang="en" sz="3000" b="1" dirty="0">
                <a:solidFill>
                  <a:srgbClr val="00D900"/>
                </a:solidFill>
              </a:rPr>
              <a:t>✓ </a:t>
            </a:r>
            <a:r>
              <a:rPr lang="en" sz="3000" dirty="0" smtClean="0">
                <a:solidFill>
                  <a:schemeClr val="dk1"/>
                </a:solidFill>
              </a:rPr>
              <a:t>HSTS system is use medical procedures modern from “Ho Chi Minh Nutrition Center”</a:t>
            </a:r>
            <a:endParaRPr lang="en" sz="3000" dirty="0">
              <a:solidFill>
                <a:schemeClr val="dk1"/>
              </a:solidFill>
            </a:endParaRPr>
          </a:p>
          <a:p>
            <a:pPr lvl="0" rt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94"/>
        <p:cNvGrpSpPr/>
        <p:nvPr/>
      </p:nvGrpSpPr>
      <p:grpSpPr>
        <a:xfrm>
          <a:off x="0" y="0"/>
          <a:ext cx="0" cy="0"/>
          <a:chOff x="0" y="0"/>
          <a:chExt cx="0" cy="0"/>
        </a:xfrm>
      </p:grpSpPr>
      <p:sp>
        <p:nvSpPr>
          <p:cNvPr id="1995" name="Shape 199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Advantages</a:t>
            </a:r>
          </a:p>
        </p:txBody>
      </p:sp>
      <p:sp>
        <p:nvSpPr>
          <p:cNvPr id="1996" name="Shape 1996"/>
          <p:cNvSpPr txBox="1">
            <a:spLocks noGrp="1"/>
          </p:cNvSpPr>
          <p:nvPr>
            <p:ph type="body" idx="1"/>
          </p:nvPr>
        </p:nvSpPr>
        <p:spPr>
          <a:xfrm>
            <a:off x="457200" y="1798300"/>
            <a:ext cx="8229600" cy="1813499"/>
          </a:xfrm>
          <a:prstGeom prst="rect">
            <a:avLst/>
          </a:prstGeom>
        </p:spPr>
        <p:txBody>
          <a:bodyPr lIns="91425" tIns="91425" rIns="91425" bIns="91425" anchor="t" anchorCtr="0">
            <a:noAutofit/>
          </a:bodyPr>
          <a:lstStyle/>
          <a:p>
            <a:r>
              <a:rPr lang="en-US" b="1" dirty="0">
                <a:solidFill>
                  <a:srgbClr val="00D900"/>
                </a:solidFill>
              </a:rPr>
              <a:t>✓ </a:t>
            </a:r>
            <a:r>
              <a:rPr lang="en-US" dirty="0"/>
              <a:t>Make use of technology to reduce human effort on medical procedures. Use Wristband to collect patient’s practice data.</a:t>
            </a:r>
          </a:p>
          <a:p>
            <a:pPr lvl="0"/>
            <a:endParaRPr lang="en-US" dirty="0"/>
          </a:p>
        </p:txBody>
      </p:sp>
      <p:sp>
        <p:nvSpPr>
          <p:cNvPr id="1997" name="Shape 1997"/>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32</a:t>
            </a:fld>
            <a:endParaRPr lang="en"/>
          </a:p>
        </p:txBody>
      </p:sp>
      <p:sp>
        <p:nvSpPr>
          <p:cNvPr id="1998" name="Shape 1998"/>
          <p:cNvSpPr txBox="1"/>
          <p:nvPr/>
        </p:nvSpPr>
        <p:spPr>
          <a:xfrm>
            <a:off x="457200" y="3688075"/>
            <a:ext cx="8138099" cy="1371599"/>
          </a:xfrm>
          <a:prstGeom prst="rect">
            <a:avLst/>
          </a:prstGeom>
          <a:noFill/>
          <a:ln>
            <a:noFill/>
          </a:ln>
        </p:spPr>
        <p:txBody>
          <a:bodyPr lIns="91425" tIns="91425" rIns="91425" bIns="91425" anchor="t" anchorCtr="0">
            <a:noAutofit/>
          </a:bodyPr>
          <a:lstStyle/>
          <a:p>
            <a:pPr lvl="1">
              <a:spcBef>
                <a:spcPts val="600"/>
              </a:spcBef>
            </a:pPr>
            <a:r>
              <a:rPr lang="en-US" sz="3000" b="1" dirty="0">
                <a:solidFill>
                  <a:srgbClr val="00D900"/>
                </a:solidFill>
              </a:rPr>
              <a:t>✓ </a:t>
            </a:r>
            <a:r>
              <a:rPr lang="en-US" sz="3000" dirty="0">
                <a:solidFill>
                  <a:schemeClr val="dk1"/>
                </a:solidFill>
              </a:rPr>
              <a:t>HSTS system is use medical procedures modern from “Ho Chi Minh Nutrition Center”</a:t>
            </a:r>
          </a:p>
          <a:p>
            <a:pPr lvl="0"/>
            <a:endParaRPr lang="en-US" dirty="0"/>
          </a:p>
        </p:txBody>
      </p:sp>
      <p:sp>
        <p:nvSpPr>
          <p:cNvPr id="1999" name="Shape 1999"/>
          <p:cNvSpPr txBox="1"/>
          <p:nvPr/>
        </p:nvSpPr>
        <p:spPr>
          <a:xfrm>
            <a:off x="457200" y="5220600"/>
            <a:ext cx="7916700" cy="914400"/>
          </a:xfrm>
          <a:prstGeom prst="rect">
            <a:avLst/>
          </a:prstGeom>
          <a:noFill/>
          <a:ln>
            <a:noFill/>
          </a:ln>
        </p:spPr>
        <p:txBody>
          <a:bodyPr lIns="91425" tIns="91425" rIns="91425" bIns="91425" anchor="t" anchorCtr="0">
            <a:noAutofit/>
          </a:bodyPr>
          <a:lstStyle/>
          <a:p>
            <a:pPr lvl="0" rtl="0">
              <a:spcBef>
                <a:spcPts val="600"/>
              </a:spcBef>
              <a:buNone/>
            </a:pPr>
            <a:r>
              <a:rPr lang="en" sz="3000" b="1" dirty="0">
                <a:solidFill>
                  <a:srgbClr val="00D900"/>
                </a:solidFill>
              </a:rPr>
              <a:t>✓ </a:t>
            </a:r>
            <a:r>
              <a:rPr lang="en" sz="3000" dirty="0" smtClean="0">
                <a:solidFill>
                  <a:schemeClr val="dk1"/>
                </a:solidFill>
              </a:rPr>
              <a:t>Designed to scale for many wristband and treatment to diseases related to nutrition and exercise</a:t>
            </a:r>
            <a:endParaRPr lang="en" sz="30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Shape 200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spcBef>
                <a:spcPts val="0"/>
              </a:spcBef>
              <a:buNone/>
            </a:pPr>
            <a:r>
              <a:rPr lang="en"/>
              <a:t>Disadvantages</a:t>
            </a:r>
          </a:p>
        </p:txBody>
      </p:sp>
      <p:sp>
        <p:nvSpPr>
          <p:cNvPr id="2005" name="Shape 2005"/>
          <p:cNvSpPr txBox="1">
            <a:spLocks noGrp="1"/>
          </p:cNvSpPr>
          <p:nvPr>
            <p:ph type="body" idx="1"/>
          </p:nvPr>
        </p:nvSpPr>
        <p:spPr>
          <a:xfrm>
            <a:off x="457200" y="1600200"/>
            <a:ext cx="8229600" cy="1935600"/>
          </a:xfrm>
          <a:prstGeom prst="rect">
            <a:avLst/>
          </a:prstGeom>
        </p:spPr>
        <p:txBody>
          <a:bodyPr lIns="91425" tIns="91425" rIns="91425" bIns="91425" anchor="t" anchorCtr="0">
            <a:noAutofit/>
          </a:bodyPr>
          <a:lstStyle/>
          <a:p>
            <a:pPr lvl="0" rtl="0">
              <a:spcBef>
                <a:spcPts val="0"/>
              </a:spcBef>
              <a:buNone/>
            </a:pPr>
            <a:r>
              <a:rPr lang="en" dirty="0" smtClean="0">
                <a:solidFill>
                  <a:srgbClr val="CC0000"/>
                </a:solidFill>
              </a:rPr>
              <a:t>✘ </a:t>
            </a:r>
            <a:r>
              <a:rPr lang="en" dirty="0" smtClean="0"/>
              <a:t>Wristband is not collect correct patient’s practice data</a:t>
            </a:r>
            <a:r>
              <a:rPr lang="en" dirty="0" smtClean="0"/>
              <a:t>.</a:t>
            </a:r>
            <a:endParaRPr lang="en" dirty="0"/>
          </a:p>
        </p:txBody>
      </p:sp>
      <p:sp>
        <p:nvSpPr>
          <p:cNvPr id="2006" name="Shape 200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33</a:t>
            </a:fld>
            <a:endParaRPr lang="en"/>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1" name="Shape 2011"/>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Disadvantages</a:t>
            </a:r>
          </a:p>
        </p:txBody>
      </p:sp>
      <p:sp>
        <p:nvSpPr>
          <p:cNvPr id="2012" name="Shape 2012"/>
          <p:cNvSpPr txBox="1">
            <a:spLocks noGrp="1"/>
          </p:cNvSpPr>
          <p:nvPr>
            <p:ph type="body" idx="1"/>
          </p:nvPr>
        </p:nvSpPr>
        <p:spPr>
          <a:xfrm>
            <a:off x="457200" y="1600200"/>
            <a:ext cx="8229600" cy="1935600"/>
          </a:xfrm>
          <a:prstGeom prst="rect">
            <a:avLst/>
          </a:prstGeom>
        </p:spPr>
        <p:txBody>
          <a:bodyPr lIns="91425" tIns="91425" rIns="91425" bIns="91425" anchor="t" anchorCtr="0">
            <a:noAutofit/>
          </a:bodyPr>
          <a:lstStyle/>
          <a:p>
            <a:pPr lvl="0"/>
            <a:r>
              <a:rPr lang="en" dirty="0">
                <a:solidFill>
                  <a:srgbClr val="CC0000"/>
                </a:solidFill>
              </a:rPr>
              <a:t>✘ </a:t>
            </a:r>
            <a:r>
              <a:rPr lang="en" dirty="0"/>
              <a:t>Wristband is not collect correct patient’s practice data.</a:t>
            </a:r>
            <a:endParaRPr lang="en" dirty="0"/>
          </a:p>
        </p:txBody>
      </p:sp>
      <p:sp>
        <p:nvSpPr>
          <p:cNvPr id="2013" name="Shape 201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34</a:t>
            </a:fld>
            <a:endParaRPr lang="en"/>
          </a:p>
        </p:txBody>
      </p:sp>
      <p:sp>
        <p:nvSpPr>
          <p:cNvPr id="2014" name="Shape 2014"/>
          <p:cNvSpPr txBox="1"/>
          <p:nvPr/>
        </p:nvSpPr>
        <p:spPr>
          <a:xfrm>
            <a:off x="460310" y="3124200"/>
            <a:ext cx="7833299" cy="1143000"/>
          </a:xfrm>
          <a:prstGeom prst="rect">
            <a:avLst/>
          </a:prstGeom>
          <a:noFill/>
          <a:ln>
            <a:noFill/>
          </a:ln>
        </p:spPr>
        <p:txBody>
          <a:bodyPr lIns="91425" tIns="91425" rIns="91425" bIns="91425" anchor="t" anchorCtr="0">
            <a:noAutofit/>
          </a:bodyPr>
          <a:lstStyle/>
          <a:p>
            <a:pPr lvl="0" rtl="0">
              <a:spcBef>
                <a:spcPts val="600"/>
              </a:spcBef>
              <a:buNone/>
            </a:pPr>
            <a:r>
              <a:rPr lang="en" sz="3000" dirty="0">
                <a:solidFill>
                  <a:srgbClr val="CC0000"/>
                </a:solidFill>
              </a:rPr>
              <a:t>✘ </a:t>
            </a:r>
            <a:r>
              <a:rPr lang="en" sz="3000" dirty="0" smtClean="0">
                <a:solidFill>
                  <a:schemeClr val="dk1"/>
                </a:solidFill>
              </a:rPr>
              <a:t>BLE technology only supported in Android 4.3 or above and Bluetooth 4.0 or above.</a:t>
            </a:r>
            <a:endParaRPr lang="en" sz="30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Shape 2019"/>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Disadvantages</a:t>
            </a:r>
          </a:p>
        </p:txBody>
      </p:sp>
      <p:sp>
        <p:nvSpPr>
          <p:cNvPr id="2020" name="Shape 2020"/>
          <p:cNvSpPr txBox="1">
            <a:spLocks noGrp="1"/>
          </p:cNvSpPr>
          <p:nvPr>
            <p:ph type="body" idx="1"/>
          </p:nvPr>
        </p:nvSpPr>
        <p:spPr>
          <a:xfrm>
            <a:off x="457200" y="1600200"/>
            <a:ext cx="8229600" cy="1935600"/>
          </a:xfrm>
          <a:prstGeom prst="rect">
            <a:avLst/>
          </a:prstGeom>
        </p:spPr>
        <p:txBody>
          <a:bodyPr lIns="91425" tIns="91425" rIns="91425" bIns="91425" anchor="t" anchorCtr="0">
            <a:noAutofit/>
          </a:bodyPr>
          <a:lstStyle/>
          <a:p>
            <a:pPr lvl="0"/>
            <a:r>
              <a:rPr lang="en" dirty="0">
                <a:solidFill>
                  <a:srgbClr val="CC0000"/>
                </a:solidFill>
              </a:rPr>
              <a:t>✘ </a:t>
            </a:r>
            <a:r>
              <a:rPr lang="en" dirty="0"/>
              <a:t>Wristband is not collect correct patient’s practice data.</a:t>
            </a:r>
            <a:endParaRPr lang="en" dirty="0"/>
          </a:p>
        </p:txBody>
      </p:sp>
      <p:sp>
        <p:nvSpPr>
          <p:cNvPr id="2021" name="Shape 202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35</a:t>
            </a:fld>
            <a:endParaRPr lang="en"/>
          </a:p>
        </p:txBody>
      </p:sp>
      <p:sp>
        <p:nvSpPr>
          <p:cNvPr id="2022" name="Shape 2022"/>
          <p:cNvSpPr txBox="1"/>
          <p:nvPr/>
        </p:nvSpPr>
        <p:spPr>
          <a:xfrm>
            <a:off x="488302" y="3124200"/>
            <a:ext cx="7833299" cy="1143000"/>
          </a:xfrm>
          <a:prstGeom prst="rect">
            <a:avLst/>
          </a:prstGeom>
          <a:noFill/>
          <a:ln>
            <a:noFill/>
          </a:ln>
        </p:spPr>
        <p:txBody>
          <a:bodyPr lIns="91425" tIns="91425" rIns="91425" bIns="91425" anchor="t" anchorCtr="0">
            <a:noAutofit/>
          </a:bodyPr>
          <a:lstStyle/>
          <a:p>
            <a:pPr lvl="0">
              <a:spcBef>
                <a:spcPts val="600"/>
              </a:spcBef>
            </a:pPr>
            <a:r>
              <a:rPr lang="en" sz="3000" dirty="0">
                <a:solidFill>
                  <a:srgbClr val="CC0000"/>
                </a:solidFill>
              </a:rPr>
              <a:t>✘ </a:t>
            </a:r>
            <a:r>
              <a:rPr lang="en" sz="3000" dirty="0">
                <a:solidFill>
                  <a:schemeClr val="dk1"/>
                </a:solidFill>
              </a:rPr>
              <a:t>BLE technology only supported in Android 4.3 or above and Bluetooth 4.0 or above.</a:t>
            </a:r>
            <a:endParaRPr lang="en" sz="3000" dirty="0">
              <a:solidFill>
                <a:schemeClr val="dk1"/>
              </a:solidFill>
            </a:endParaRPr>
          </a:p>
        </p:txBody>
      </p:sp>
      <p:sp>
        <p:nvSpPr>
          <p:cNvPr id="2023" name="Shape 2023"/>
          <p:cNvSpPr txBox="1"/>
          <p:nvPr/>
        </p:nvSpPr>
        <p:spPr>
          <a:xfrm>
            <a:off x="457200" y="4648200"/>
            <a:ext cx="7635299" cy="1402200"/>
          </a:xfrm>
          <a:prstGeom prst="rect">
            <a:avLst/>
          </a:prstGeom>
          <a:noFill/>
          <a:ln>
            <a:noFill/>
          </a:ln>
        </p:spPr>
        <p:txBody>
          <a:bodyPr lIns="91425" tIns="91425" rIns="91425" bIns="91425" anchor="t" anchorCtr="0">
            <a:noAutofit/>
          </a:bodyPr>
          <a:lstStyle/>
          <a:p>
            <a:pPr lvl="0">
              <a:spcBef>
                <a:spcPts val="600"/>
              </a:spcBef>
            </a:pPr>
            <a:r>
              <a:rPr lang="en" sz="3000" dirty="0">
                <a:solidFill>
                  <a:srgbClr val="CC0000"/>
                </a:solidFill>
              </a:rPr>
              <a:t>✘ </a:t>
            </a:r>
            <a:r>
              <a:rPr lang="en-US" sz="3000" dirty="0">
                <a:solidFill>
                  <a:schemeClr val="dk1"/>
                </a:solidFill>
              </a:rPr>
              <a:t>Voice </a:t>
            </a:r>
            <a:r>
              <a:rPr lang="en-US" sz="3000" dirty="0" smtClean="0">
                <a:solidFill>
                  <a:schemeClr val="dk1"/>
                </a:solidFill>
              </a:rPr>
              <a:t>processing to support doctor </a:t>
            </a:r>
            <a:r>
              <a:rPr lang="en-US" sz="3000" dirty="0">
                <a:solidFill>
                  <a:schemeClr val="dk1"/>
                </a:solidFill>
              </a:rPr>
              <a:t>is </a:t>
            </a:r>
            <a:r>
              <a:rPr lang="en-US" sz="3000" dirty="0" smtClean="0">
                <a:solidFill>
                  <a:schemeClr val="dk1"/>
                </a:solidFill>
              </a:rPr>
              <a:t>limited.</a:t>
            </a:r>
            <a:endParaRPr dirty="0">
              <a:solidFill>
                <a:schemeClr val="dk1"/>
              </a:solidFill>
            </a:endParaRPr>
          </a:p>
          <a:p>
            <a:pPr lvl="0" rtl="0">
              <a:spcBef>
                <a:spcPts val="0"/>
              </a:spcBef>
              <a:buNone/>
            </a:pPr>
            <a:endParaRPr dirty="0"/>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27"/>
        <p:cNvGrpSpPr/>
        <p:nvPr/>
      </p:nvGrpSpPr>
      <p:grpSpPr>
        <a:xfrm>
          <a:off x="0" y="0"/>
          <a:ext cx="0" cy="0"/>
          <a:chOff x="0" y="0"/>
          <a:chExt cx="0" cy="0"/>
        </a:xfrm>
      </p:grpSpPr>
      <p:sp>
        <p:nvSpPr>
          <p:cNvPr id="2028" name="Shape 2028"/>
          <p:cNvSpPr txBox="1"/>
          <p:nvPr/>
        </p:nvSpPr>
        <p:spPr>
          <a:xfrm>
            <a:off x="716700" y="2070900"/>
            <a:ext cx="7710599" cy="2716199"/>
          </a:xfrm>
          <a:prstGeom prst="rect">
            <a:avLst/>
          </a:prstGeom>
          <a:noFill/>
          <a:ln>
            <a:noFill/>
          </a:ln>
        </p:spPr>
        <p:txBody>
          <a:bodyPr lIns="91425" tIns="91425" rIns="91425" bIns="91425" anchor="ctr" anchorCtr="0">
            <a:noAutofit/>
          </a:bodyPr>
          <a:lstStyle/>
          <a:p>
            <a:pPr lvl="0" algn="ctr" rtl="0">
              <a:spcBef>
                <a:spcPts val="0"/>
              </a:spcBef>
              <a:buNone/>
            </a:pPr>
            <a:r>
              <a:rPr lang="en" sz="4800" b="1">
                <a:solidFill>
                  <a:srgbClr val="FFFFFF"/>
                </a:solidFill>
              </a:rPr>
              <a:t>Future plans</a:t>
            </a:r>
          </a:p>
        </p:txBody>
      </p:sp>
      <p:sp>
        <p:nvSpPr>
          <p:cNvPr id="2029" name="Shape 2029"/>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36</a:t>
            </a:fld>
            <a:endParaRPr lang="en"/>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sp>
        <p:nvSpPr>
          <p:cNvPr id="2034" name="Shape 203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spcBef>
                <a:spcPts val="0"/>
              </a:spcBef>
              <a:buNone/>
            </a:pPr>
            <a:r>
              <a:rPr lang="en"/>
              <a:t>Future plans</a:t>
            </a:r>
          </a:p>
        </p:txBody>
      </p:sp>
      <p:sp>
        <p:nvSpPr>
          <p:cNvPr id="2036" name="Shape 203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37</a:t>
            </a:fld>
            <a:endParaRPr lang="en"/>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11"/>
        <p:cNvGrpSpPr/>
        <p:nvPr/>
      </p:nvGrpSpPr>
      <p:grpSpPr>
        <a:xfrm>
          <a:off x="0" y="0"/>
          <a:ext cx="0" cy="0"/>
          <a:chOff x="0" y="0"/>
          <a:chExt cx="0" cy="0"/>
        </a:xfrm>
      </p:grpSpPr>
      <p:sp>
        <p:nvSpPr>
          <p:cNvPr id="2112" name="Shape 2112"/>
          <p:cNvSpPr txBox="1">
            <a:spLocks noGrp="1"/>
          </p:cNvSpPr>
          <p:nvPr>
            <p:ph type="body" idx="1"/>
          </p:nvPr>
        </p:nvSpPr>
        <p:spPr>
          <a:xfrm>
            <a:off x="945425" y="1659000"/>
            <a:ext cx="7741499" cy="4840199"/>
          </a:xfrm>
          <a:prstGeom prst="rect">
            <a:avLst/>
          </a:prstGeom>
        </p:spPr>
        <p:txBody>
          <a:bodyPr lIns="91425" tIns="91425" rIns="91425" bIns="91425" anchor="t" anchorCtr="0">
            <a:noAutofit/>
          </a:bodyPr>
          <a:lstStyle/>
          <a:p>
            <a:pPr marL="457200" lvl="0" indent="-228600" rtl="0">
              <a:lnSpc>
                <a:spcPct val="100000"/>
              </a:lnSpc>
              <a:spcBef>
                <a:spcPts val="0"/>
              </a:spcBef>
              <a:buAutoNum type="arabicPeriod"/>
            </a:pPr>
            <a:r>
              <a:rPr lang="en"/>
              <a:t>Problems</a:t>
            </a:r>
          </a:p>
          <a:p>
            <a:pPr marL="457200" lvl="0" indent="-228600" rtl="0">
              <a:lnSpc>
                <a:spcPct val="100000"/>
              </a:lnSpc>
              <a:spcBef>
                <a:spcPts val="0"/>
              </a:spcBef>
              <a:buAutoNum type="arabicPeriod"/>
            </a:pPr>
            <a:r>
              <a:rPr lang="en"/>
              <a:t>Solution</a:t>
            </a:r>
          </a:p>
          <a:p>
            <a:pPr marL="457200" lvl="0" indent="-228600" rtl="0">
              <a:lnSpc>
                <a:spcPct val="100000"/>
              </a:lnSpc>
              <a:spcBef>
                <a:spcPts val="0"/>
              </a:spcBef>
              <a:buAutoNum type="arabicPeriod"/>
            </a:pPr>
            <a:r>
              <a:rPr lang="en"/>
              <a:t>Feature explanation and demo</a:t>
            </a:r>
          </a:p>
          <a:p>
            <a:pPr marL="914400" lvl="1" indent="-228600" rtl="0">
              <a:lnSpc>
                <a:spcPct val="100000"/>
              </a:lnSpc>
              <a:spcBef>
                <a:spcPts val="0"/>
              </a:spcBef>
              <a:buAutoNum type="alphaLcPeriod"/>
            </a:pPr>
            <a:r>
              <a:rPr lang="en"/>
              <a:t>Contract</a:t>
            </a:r>
          </a:p>
          <a:p>
            <a:pPr marL="914400" lvl="1" indent="-228600" rtl="0">
              <a:lnSpc>
                <a:spcPct val="100000"/>
              </a:lnSpc>
              <a:spcBef>
                <a:spcPts val="0"/>
              </a:spcBef>
              <a:buAutoNum type="alphaLcPeriod"/>
            </a:pPr>
            <a:r>
              <a:rPr lang="en"/>
              <a:t>Card</a:t>
            </a:r>
          </a:p>
          <a:p>
            <a:pPr marL="914400" lvl="1" indent="-228600" rtl="0">
              <a:lnSpc>
                <a:spcPct val="100000"/>
              </a:lnSpc>
              <a:spcBef>
                <a:spcPts val="0"/>
              </a:spcBef>
              <a:buAutoNum type="alphaLcPeriod"/>
            </a:pPr>
            <a:r>
              <a:rPr lang="en"/>
              <a:t>Print and check card</a:t>
            </a:r>
          </a:p>
          <a:p>
            <a:pPr marL="914400" lvl="1" indent="-228600" rtl="0">
              <a:lnSpc>
                <a:spcPct val="100000"/>
              </a:lnSpc>
              <a:spcBef>
                <a:spcPts val="0"/>
              </a:spcBef>
              <a:buAutoNum type="alphaLcPeriod"/>
            </a:pPr>
            <a:r>
              <a:rPr lang="en"/>
              <a:t>Scheduler &amp; notification</a:t>
            </a:r>
          </a:p>
          <a:p>
            <a:pPr marL="914400" lvl="1" indent="-228600" rtl="0">
              <a:lnSpc>
                <a:spcPct val="100000"/>
              </a:lnSpc>
              <a:spcBef>
                <a:spcPts val="0"/>
              </a:spcBef>
              <a:buAutoNum type="alphaLcPeriod"/>
            </a:pPr>
            <a:r>
              <a:rPr lang="en"/>
              <a:t>Renew contract</a:t>
            </a:r>
          </a:p>
          <a:p>
            <a:pPr marL="457200" lvl="0" indent="-228600" rtl="0">
              <a:lnSpc>
                <a:spcPct val="100000"/>
              </a:lnSpc>
              <a:spcBef>
                <a:spcPts val="0"/>
              </a:spcBef>
              <a:buAutoNum type="arabicPeriod"/>
            </a:pPr>
            <a:r>
              <a:rPr lang="en"/>
              <a:t>Future plan</a:t>
            </a:r>
          </a:p>
        </p:txBody>
      </p:sp>
      <p:sp>
        <p:nvSpPr>
          <p:cNvPr id="2113" name="Shape 211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t>Summary</a:t>
            </a:r>
          </a:p>
        </p:txBody>
      </p:sp>
      <p:sp>
        <p:nvSpPr>
          <p:cNvPr id="2114" name="Shape 2114"/>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38</a:t>
            </a:fld>
            <a:endParaRPr lang="en"/>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Shape 2119"/>
          <p:cNvSpPr txBox="1"/>
          <p:nvPr/>
        </p:nvSpPr>
        <p:spPr>
          <a:xfrm>
            <a:off x="716700" y="2070900"/>
            <a:ext cx="7710599" cy="2716199"/>
          </a:xfrm>
          <a:prstGeom prst="rect">
            <a:avLst/>
          </a:prstGeom>
          <a:noFill/>
          <a:ln>
            <a:noFill/>
          </a:ln>
        </p:spPr>
        <p:txBody>
          <a:bodyPr lIns="91425" tIns="91425" rIns="91425" bIns="91425" anchor="ctr" anchorCtr="0">
            <a:noAutofit/>
          </a:bodyPr>
          <a:lstStyle/>
          <a:p>
            <a:pPr algn="ctr" rtl="0">
              <a:spcBef>
                <a:spcPts val="0"/>
              </a:spcBef>
              <a:buNone/>
            </a:pPr>
            <a:r>
              <a:rPr lang="en" sz="4800" b="1">
                <a:solidFill>
                  <a:srgbClr val="FFFFFF"/>
                </a:solidFill>
              </a:rPr>
              <a:t>THANKS FOR LISTENING</a:t>
            </a:r>
          </a:p>
          <a:p>
            <a:pPr algn="ctr" rtl="0">
              <a:spcBef>
                <a:spcPts val="0"/>
              </a:spcBef>
              <a:buNone/>
            </a:pPr>
            <a:endParaRPr sz="4800" b="1">
              <a:solidFill>
                <a:srgbClr val="FFFFFF"/>
              </a:solidFill>
            </a:endParaRPr>
          </a:p>
          <a:p>
            <a:pPr lvl="0" algn="ctr" rtl="0">
              <a:spcBef>
                <a:spcPts val="0"/>
              </a:spcBef>
              <a:buNone/>
            </a:pPr>
            <a:r>
              <a:rPr lang="en" sz="9600" b="1">
                <a:solidFill>
                  <a:srgbClr val="FFFFFF"/>
                </a:solidFill>
              </a:rPr>
              <a:t>Q/A</a:t>
            </a:r>
          </a:p>
        </p:txBody>
      </p:sp>
      <p:sp>
        <p:nvSpPr>
          <p:cNvPr id="2120" name="Shape 212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39</a:t>
            </a:fld>
            <a:endParaRPr lang="en"/>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marL="457200" lvl="0" indent="-228600">
              <a:spcBef>
                <a:spcPts val="0"/>
              </a:spcBef>
              <a:buAutoNum type="arabicPeriod"/>
            </a:pPr>
            <a:r>
              <a:rPr lang="en" dirty="0"/>
              <a:t>Problems</a:t>
            </a:r>
          </a:p>
        </p:txBody>
      </p:sp>
      <p:sp>
        <p:nvSpPr>
          <p:cNvPr id="65" name="Shape 65"/>
          <p:cNvSpPr txBox="1"/>
          <p:nvPr/>
        </p:nvSpPr>
        <p:spPr>
          <a:xfrm>
            <a:off x="2263950" y="1770775"/>
            <a:ext cx="6096899" cy="889200"/>
          </a:xfrm>
          <a:prstGeom prst="rect">
            <a:avLst/>
          </a:prstGeom>
          <a:noFill/>
          <a:ln>
            <a:noFill/>
          </a:ln>
        </p:spPr>
        <p:txBody>
          <a:bodyPr lIns="91425" tIns="91425" rIns="91425" bIns="91425" anchor="ctr" anchorCtr="0">
            <a:noAutofit/>
          </a:bodyPr>
          <a:lstStyle/>
          <a:p>
            <a:pPr lvl="0" rtl="0">
              <a:spcBef>
                <a:spcPts val="600"/>
              </a:spcBef>
              <a:spcAft>
                <a:spcPts val="600"/>
              </a:spcAft>
              <a:buNone/>
            </a:pPr>
            <a:r>
              <a:rPr lang="en" sz="2000" dirty="0" smtClean="0">
                <a:solidFill>
                  <a:schemeClr val="dk1"/>
                </a:solidFill>
              </a:rPr>
              <a:t>In Hospital</a:t>
            </a:r>
            <a:endParaRPr lang="en" sz="2000" dirty="0">
              <a:solidFill>
                <a:schemeClr val="dk1"/>
              </a:solidFill>
            </a:endParaRPr>
          </a:p>
        </p:txBody>
      </p:sp>
      <p:sp>
        <p:nvSpPr>
          <p:cNvPr id="66" name="Shape 6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4</a:t>
            </a:fld>
            <a:endParaRPr lang="en"/>
          </a:p>
        </p:txBody>
      </p:sp>
      <p:sp>
        <p:nvSpPr>
          <p:cNvPr id="68" name="Shape 68"/>
          <p:cNvSpPr/>
          <p:nvPr/>
        </p:nvSpPr>
        <p:spPr>
          <a:xfrm>
            <a:off x="1374750" y="177077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a:t>1</a:t>
            </a:r>
          </a:p>
        </p:txBody>
      </p:sp>
      <p:sp>
        <p:nvSpPr>
          <p:cNvPr id="3" name="TextBox 2"/>
          <p:cNvSpPr txBox="1"/>
          <p:nvPr/>
        </p:nvSpPr>
        <p:spPr>
          <a:xfrm>
            <a:off x="1374750" y="2819400"/>
            <a:ext cx="4102405" cy="400110"/>
          </a:xfrm>
          <a:prstGeom prst="rect">
            <a:avLst/>
          </a:prstGeom>
          <a:noFill/>
        </p:spPr>
        <p:txBody>
          <a:bodyPr wrap="none" rtlCol="0">
            <a:spAutoFit/>
          </a:bodyPr>
          <a:lstStyle/>
          <a:p>
            <a:pPr marL="285750" indent="-285750">
              <a:buFont typeface="Arial" pitchFamily="34" charset="0"/>
              <a:buChar char="•"/>
            </a:pPr>
            <a:r>
              <a:rPr lang="en-US" sz="2000" dirty="0" smtClean="0"/>
              <a:t>Mistake to understand text input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799" y="2362200"/>
            <a:ext cx="3099881" cy="4133175"/>
          </a:xfrm>
          <a:prstGeom prst="rect">
            <a:avLst/>
          </a:prstGeom>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marL="457200" lvl="0" indent="-228600">
              <a:spcBef>
                <a:spcPts val="0"/>
              </a:spcBef>
              <a:buAutoNum type="arabicPeriod"/>
            </a:pPr>
            <a:r>
              <a:rPr lang="en" dirty="0"/>
              <a:t>Problems</a:t>
            </a:r>
          </a:p>
        </p:txBody>
      </p:sp>
      <p:sp>
        <p:nvSpPr>
          <p:cNvPr id="65" name="Shape 65"/>
          <p:cNvSpPr txBox="1"/>
          <p:nvPr/>
        </p:nvSpPr>
        <p:spPr>
          <a:xfrm>
            <a:off x="2263950" y="1770775"/>
            <a:ext cx="6096899" cy="889200"/>
          </a:xfrm>
          <a:prstGeom prst="rect">
            <a:avLst/>
          </a:prstGeom>
          <a:noFill/>
          <a:ln>
            <a:noFill/>
          </a:ln>
        </p:spPr>
        <p:txBody>
          <a:bodyPr lIns="91425" tIns="91425" rIns="91425" bIns="91425" anchor="ctr" anchorCtr="0">
            <a:noAutofit/>
          </a:bodyPr>
          <a:lstStyle/>
          <a:p>
            <a:pPr lvl="0" rtl="0">
              <a:spcBef>
                <a:spcPts val="600"/>
              </a:spcBef>
              <a:spcAft>
                <a:spcPts val="600"/>
              </a:spcAft>
              <a:buNone/>
            </a:pPr>
            <a:r>
              <a:rPr lang="en" sz="2000" dirty="0" smtClean="0">
                <a:solidFill>
                  <a:schemeClr val="dk1"/>
                </a:solidFill>
              </a:rPr>
              <a:t>In Hospital</a:t>
            </a:r>
            <a:endParaRPr lang="en" sz="2000" dirty="0">
              <a:solidFill>
                <a:schemeClr val="dk1"/>
              </a:solidFill>
            </a:endParaRPr>
          </a:p>
        </p:txBody>
      </p:sp>
      <p:sp>
        <p:nvSpPr>
          <p:cNvPr id="66" name="Shape 6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5</a:t>
            </a:fld>
            <a:endParaRPr lang="en"/>
          </a:p>
        </p:txBody>
      </p:sp>
      <p:sp>
        <p:nvSpPr>
          <p:cNvPr id="68" name="Shape 68"/>
          <p:cNvSpPr/>
          <p:nvPr/>
        </p:nvSpPr>
        <p:spPr>
          <a:xfrm>
            <a:off x="1374750" y="177077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a:t>1</a:t>
            </a:r>
          </a:p>
        </p:txBody>
      </p:sp>
      <p:sp>
        <p:nvSpPr>
          <p:cNvPr id="3" name="TextBox 2"/>
          <p:cNvSpPr txBox="1"/>
          <p:nvPr/>
        </p:nvSpPr>
        <p:spPr>
          <a:xfrm>
            <a:off x="1374750" y="2819400"/>
            <a:ext cx="2709396" cy="400110"/>
          </a:xfrm>
          <a:prstGeom prst="rect">
            <a:avLst/>
          </a:prstGeom>
          <a:noFill/>
        </p:spPr>
        <p:txBody>
          <a:bodyPr wrap="none" rtlCol="0">
            <a:spAutoFit/>
          </a:bodyPr>
          <a:lstStyle/>
          <a:p>
            <a:pPr marL="285750" indent="-285750">
              <a:buFont typeface="Arial" pitchFamily="34" charset="0"/>
              <a:buChar char="•"/>
            </a:pPr>
            <a:r>
              <a:rPr lang="en-US" sz="2000" dirty="0" smtClean="0"/>
              <a:t>Lost medical record</a:t>
            </a:r>
            <a:endParaRPr lang="vi-VN"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965358"/>
            <a:ext cx="1752600" cy="1752600"/>
          </a:xfrm>
          <a:prstGeom prst="rect">
            <a:avLst/>
          </a:prstGeom>
        </p:spPr>
      </p:pic>
    </p:spTree>
    <p:extLst>
      <p:ext uri="{BB962C8B-B14F-4D97-AF65-F5344CB8AC3E}">
        <p14:creationId xmlns:p14="http://schemas.microsoft.com/office/powerpoint/2010/main" val="1986951428"/>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marL="457200" lvl="0" indent="-228600">
              <a:spcBef>
                <a:spcPts val="0"/>
              </a:spcBef>
              <a:buAutoNum type="arabicPeriod"/>
            </a:pPr>
            <a:r>
              <a:rPr lang="en" dirty="0"/>
              <a:t>Problems</a:t>
            </a:r>
          </a:p>
        </p:txBody>
      </p:sp>
      <p:sp>
        <p:nvSpPr>
          <p:cNvPr id="65" name="Shape 65"/>
          <p:cNvSpPr txBox="1"/>
          <p:nvPr/>
        </p:nvSpPr>
        <p:spPr>
          <a:xfrm>
            <a:off x="2263950" y="1770775"/>
            <a:ext cx="6096899" cy="889200"/>
          </a:xfrm>
          <a:prstGeom prst="rect">
            <a:avLst/>
          </a:prstGeom>
          <a:noFill/>
          <a:ln>
            <a:noFill/>
          </a:ln>
        </p:spPr>
        <p:txBody>
          <a:bodyPr lIns="91425" tIns="91425" rIns="91425" bIns="91425" anchor="ctr" anchorCtr="0">
            <a:noAutofit/>
          </a:bodyPr>
          <a:lstStyle/>
          <a:p>
            <a:pPr lvl="0" rtl="0">
              <a:spcBef>
                <a:spcPts val="600"/>
              </a:spcBef>
              <a:spcAft>
                <a:spcPts val="600"/>
              </a:spcAft>
              <a:buNone/>
            </a:pPr>
            <a:r>
              <a:rPr lang="en" sz="2000" dirty="0" smtClean="0">
                <a:solidFill>
                  <a:schemeClr val="dk1"/>
                </a:solidFill>
              </a:rPr>
              <a:t>In Hospital</a:t>
            </a:r>
            <a:endParaRPr lang="en" sz="2000" dirty="0">
              <a:solidFill>
                <a:schemeClr val="dk1"/>
              </a:solidFill>
            </a:endParaRPr>
          </a:p>
        </p:txBody>
      </p:sp>
      <p:sp>
        <p:nvSpPr>
          <p:cNvPr id="66" name="Shape 6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6</a:t>
            </a:fld>
            <a:endParaRPr lang="en"/>
          </a:p>
        </p:txBody>
      </p:sp>
      <p:sp>
        <p:nvSpPr>
          <p:cNvPr id="68" name="Shape 68"/>
          <p:cNvSpPr/>
          <p:nvPr/>
        </p:nvSpPr>
        <p:spPr>
          <a:xfrm>
            <a:off x="1374750" y="177077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a:t>1</a:t>
            </a:r>
          </a:p>
        </p:txBody>
      </p:sp>
      <p:sp>
        <p:nvSpPr>
          <p:cNvPr id="3" name="TextBox 2"/>
          <p:cNvSpPr txBox="1"/>
          <p:nvPr/>
        </p:nvSpPr>
        <p:spPr>
          <a:xfrm>
            <a:off x="1374750" y="2819400"/>
            <a:ext cx="6582251" cy="707886"/>
          </a:xfrm>
          <a:prstGeom prst="rect">
            <a:avLst/>
          </a:prstGeom>
          <a:noFill/>
        </p:spPr>
        <p:txBody>
          <a:bodyPr wrap="none" rtlCol="0">
            <a:spAutoFit/>
          </a:bodyPr>
          <a:lstStyle/>
          <a:p>
            <a:pPr marL="285750" indent="-285750">
              <a:buFont typeface="Arial" pitchFamily="34" charset="0"/>
              <a:buChar char="•"/>
            </a:pPr>
            <a:r>
              <a:rPr lang="en-US" sz="2000" dirty="0" smtClean="0"/>
              <a:t>Doctor </a:t>
            </a:r>
            <a:r>
              <a:rPr lang="en-US" sz="2000" dirty="0"/>
              <a:t>cannot know what’s patient do, patient’s </a:t>
            </a:r>
            <a:r>
              <a:rPr lang="en-US" sz="2000" dirty="0" smtClean="0"/>
              <a:t>status</a:t>
            </a:r>
          </a:p>
          <a:p>
            <a:r>
              <a:rPr lang="en-US" sz="2000" dirty="0" smtClean="0"/>
              <a:t>everyday </a:t>
            </a:r>
            <a:r>
              <a:rPr lang="en-US" sz="2000" dirty="0"/>
              <a:t>when them is treating</a:t>
            </a:r>
            <a:endParaRPr lang="vi-VN"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9271" y="4038600"/>
            <a:ext cx="1809750" cy="2190750"/>
          </a:xfrm>
          <a:prstGeom prst="rect">
            <a:avLst/>
          </a:prstGeom>
        </p:spPr>
      </p:pic>
    </p:spTree>
    <p:extLst>
      <p:ext uri="{BB962C8B-B14F-4D97-AF65-F5344CB8AC3E}">
        <p14:creationId xmlns:p14="http://schemas.microsoft.com/office/powerpoint/2010/main" val="766059444"/>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marL="457200" lvl="0" indent="-228600">
              <a:spcBef>
                <a:spcPts val="0"/>
              </a:spcBef>
              <a:buAutoNum type="arabicPeriod"/>
            </a:pPr>
            <a:r>
              <a:rPr lang="en" dirty="0"/>
              <a:t>Problems</a:t>
            </a:r>
          </a:p>
        </p:txBody>
      </p:sp>
      <p:sp>
        <p:nvSpPr>
          <p:cNvPr id="65" name="Shape 65"/>
          <p:cNvSpPr txBox="1"/>
          <p:nvPr/>
        </p:nvSpPr>
        <p:spPr>
          <a:xfrm>
            <a:off x="2263950" y="1770775"/>
            <a:ext cx="6096899" cy="889200"/>
          </a:xfrm>
          <a:prstGeom prst="rect">
            <a:avLst/>
          </a:prstGeom>
          <a:noFill/>
          <a:ln>
            <a:noFill/>
          </a:ln>
        </p:spPr>
        <p:txBody>
          <a:bodyPr lIns="91425" tIns="91425" rIns="91425" bIns="91425" anchor="ctr" anchorCtr="0">
            <a:noAutofit/>
          </a:bodyPr>
          <a:lstStyle/>
          <a:p>
            <a:pPr lvl="0" rtl="0">
              <a:spcBef>
                <a:spcPts val="600"/>
              </a:spcBef>
              <a:spcAft>
                <a:spcPts val="600"/>
              </a:spcAft>
              <a:buNone/>
            </a:pPr>
            <a:r>
              <a:rPr lang="en" sz="2000" dirty="0" smtClean="0">
                <a:solidFill>
                  <a:schemeClr val="dk1"/>
                </a:solidFill>
              </a:rPr>
              <a:t>Android Application</a:t>
            </a:r>
            <a:endParaRPr lang="en" sz="2000" dirty="0">
              <a:solidFill>
                <a:schemeClr val="dk1"/>
              </a:solidFill>
            </a:endParaRPr>
          </a:p>
        </p:txBody>
      </p:sp>
      <p:sp>
        <p:nvSpPr>
          <p:cNvPr id="66" name="Shape 6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7</a:t>
            </a:fld>
            <a:endParaRPr lang="en"/>
          </a:p>
        </p:txBody>
      </p:sp>
      <p:sp>
        <p:nvSpPr>
          <p:cNvPr id="68" name="Shape 68"/>
          <p:cNvSpPr/>
          <p:nvPr/>
        </p:nvSpPr>
        <p:spPr>
          <a:xfrm>
            <a:off x="1374750" y="177077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dirty="0"/>
              <a:t>2</a:t>
            </a:r>
            <a:endParaRPr lang="en" sz="3000" b="1" dirty="0"/>
          </a:p>
        </p:txBody>
      </p:sp>
      <p:sp>
        <p:nvSpPr>
          <p:cNvPr id="2" name="TextBox 1"/>
          <p:cNvSpPr txBox="1"/>
          <p:nvPr/>
        </p:nvSpPr>
        <p:spPr>
          <a:xfrm>
            <a:off x="1524000" y="2895600"/>
            <a:ext cx="4573688" cy="707886"/>
          </a:xfrm>
          <a:prstGeom prst="rect">
            <a:avLst/>
          </a:prstGeom>
          <a:noFill/>
        </p:spPr>
        <p:txBody>
          <a:bodyPr wrap="none" rtlCol="0">
            <a:spAutoFit/>
          </a:bodyPr>
          <a:lstStyle/>
          <a:p>
            <a:pPr marL="285750" indent="-285750">
              <a:buFont typeface="Arial" pitchFamily="34" charset="0"/>
              <a:buChar char="•"/>
            </a:pPr>
            <a:r>
              <a:rPr lang="en-US" sz="2000" dirty="0"/>
              <a:t>Only support for only one </a:t>
            </a:r>
            <a:r>
              <a:rPr lang="en-US" sz="2000" dirty="0" smtClean="0"/>
              <a:t> wristband</a:t>
            </a:r>
            <a:endParaRPr lang="vi-VN" sz="2000" dirty="0"/>
          </a:p>
          <a:p>
            <a:endParaRPr lang="vi-VN"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3603486"/>
            <a:ext cx="2657027" cy="2665435"/>
          </a:xfrm>
          <a:prstGeom prst="rect">
            <a:avLst/>
          </a:prstGeom>
        </p:spPr>
      </p:pic>
    </p:spTree>
    <p:extLst>
      <p:ext uri="{BB962C8B-B14F-4D97-AF65-F5344CB8AC3E}">
        <p14:creationId xmlns:p14="http://schemas.microsoft.com/office/powerpoint/2010/main" val="2638135608"/>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marL="457200" lvl="0" indent="-228600">
              <a:spcBef>
                <a:spcPts val="0"/>
              </a:spcBef>
              <a:buAutoNum type="arabicPeriod"/>
            </a:pPr>
            <a:r>
              <a:rPr lang="en" dirty="0"/>
              <a:t>Problems</a:t>
            </a:r>
          </a:p>
        </p:txBody>
      </p:sp>
      <p:sp>
        <p:nvSpPr>
          <p:cNvPr id="65" name="Shape 65"/>
          <p:cNvSpPr txBox="1"/>
          <p:nvPr/>
        </p:nvSpPr>
        <p:spPr>
          <a:xfrm>
            <a:off x="2263950" y="1770775"/>
            <a:ext cx="6096899" cy="889200"/>
          </a:xfrm>
          <a:prstGeom prst="rect">
            <a:avLst/>
          </a:prstGeom>
          <a:noFill/>
          <a:ln>
            <a:noFill/>
          </a:ln>
        </p:spPr>
        <p:txBody>
          <a:bodyPr lIns="91425" tIns="91425" rIns="91425" bIns="91425" anchor="ctr" anchorCtr="0">
            <a:noAutofit/>
          </a:bodyPr>
          <a:lstStyle/>
          <a:p>
            <a:pPr lvl="0" rtl="0">
              <a:spcBef>
                <a:spcPts val="600"/>
              </a:spcBef>
              <a:spcAft>
                <a:spcPts val="600"/>
              </a:spcAft>
              <a:buNone/>
            </a:pPr>
            <a:r>
              <a:rPr lang="en" sz="2000" dirty="0" smtClean="0">
                <a:solidFill>
                  <a:schemeClr val="dk1"/>
                </a:solidFill>
              </a:rPr>
              <a:t>Android Application</a:t>
            </a:r>
            <a:endParaRPr lang="en" sz="2000" dirty="0">
              <a:solidFill>
                <a:schemeClr val="dk1"/>
              </a:solidFill>
            </a:endParaRPr>
          </a:p>
        </p:txBody>
      </p:sp>
      <p:sp>
        <p:nvSpPr>
          <p:cNvPr id="66" name="Shape 6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8</a:t>
            </a:fld>
            <a:endParaRPr lang="en"/>
          </a:p>
        </p:txBody>
      </p:sp>
      <p:sp>
        <p:nvSpPr>
          <p:cNvPr id="68" name="Shape 68"/>
          <p:cNvSpPr/>
          <p:nvPr/>
        </p:nvSpPr>
        <p:spPr>
          <a:xfrm>
            <a:off x="1374750" y="177077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dirty="0"/>
              <a:t>2</a:t>
            </a:r>
            <a:endParaRPr lang="en" sz="3000" b="1" dirty="0"/>
          </a:p>
        </p:txBody>
      </p:sp>
      <p:sp>
        <p:nvSpPr>
          <p:cNvPr id="2" name="TextBox 1"/>
          <p:cNvSpPr txBox="1"/>
          <p:nvPr/>
        </p:nvSpPr>
        <p:spPr>
          <a:xfrm>
            <a:off x="1524000" y="2895600"/>
            <a:ext cx="4645824" cy="400110"/>
          </a:xfrm>
          <a:prstGeom prst="rect">
            <a:avLst/>
          </a:prstGeom>
          <a:noFill/>
        </p:spPr>
        <p:txBody>
          <a:bodyPr wrap="none" rtlCol="0">
            <a:spAutoFit/>
          </a:bodyPr>
          <a:lstStyle/>
          <a:p>
            <a:pPr marL="285750" indent="-285750">
              <a:buFont typeface="Arial" pitchFamily="34" charset="0"/>
              <a:buChar char="•"/>
            </a:pPr>
            <a:r>
              <a:rPr lang="en-US" sz="2000" dirty="0" smtClean="0"/>
              <a:t>Does not have participation of doctor</a:t>
            </a:r>
            <a:endParaRPr lang="vi-VN"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107" y="3581400"/>
            <a:ext cx="1819275" cy="2514600"/>
          </a:xfrm>
          <a:prstGeom prst="rect">
            <a:avLst/>
          </a:prstGeom>
        </p:spPr>
      </p:pic>
    </p:spTree>
    <p:extLst>
      <p:ext uri="{BB962C8B-B14F-4D97-AF65-F5344CB8AC3E}">
        <p14:creationId xmlns:p14="http://schemas.microsoft.com/office/powerpoint/2010/main" val="259382860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marL="457200" lvl="0" indent="-228600">
              <a:spcBef>
                <a:spcPts val="0"/>
              </a:spcBef>
              <a:buAutoNum type="arabicPeriod"/>
            </a:pPr>
            <a:r>
              <a:rPr lang="en" dirty="0"/>
              <a:t>Problems</a:t>
            </a:r>
          </a:p>
        </p:txBody>
      </p:sp>
      <p:sp>
        <p:nvSpPr>
          <p:cNvPr id="65" name="Shape 65"/>
          <p:cNvSpPr txBox="1"/>
          <p:nvPr/>
        </p:nvSpPr>
        <p:spPr>
          <a:xfrm>
            <a:off x="2263950" y="1770775"/>
            <a:ext cx="6096899" cy="889200"/>
          </a:xfrm>
          <a:prstGeom prst="rect">
            <a:avLst/>
          </a:prstGeom>
          <a:noFill/>
          <a:ln>
            <a:noFill/>
          </a:ln>
        </p:spPr>
        <p:txBody>
          <a:bodyPr lIns="91425" tIns="91425" rIns="91425" bIns="91425" anchor="ctr" anchorCtr="0">
            <a:noAutofit/>
          </a:bodyPr>
          <a:lstStyle/>
          <a:p>
            <a:pPr lvl="0" rtl="0">
              <a:spcBef>
                <a:spcPts val="600"/>
              </a:spcBef>
              <a:spcAft>
                <a:spcPts val="600"/>
              </a:spcAft>
              <a:buNone/>
            </a:pPr>
            <a:r>
              <a:rPr lang="en" sz="2000" dirty="0" smtClean="0">
                <a:solidFill>
                  <a:schemeClr val="dk1"/>
                </a:solidFill>
              </a:rPr>
              <a:t>Android Application</a:t>
            </a:r>
            <a:endParaRPr lang="en" sz="2000" dirty="0">
              <a:solidFill>
                <a:schemeClr val="dk1"/>
              </a:solidFill>
            </a:endParaRPr>
          </a:p>
        </p:txBody>
      </p:sp>
      <p:sp>
        <p:nvSpPr>
          <p:cNvPr id="66" name="Shape 6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9</a:t>
            </a:fld>
            <a:endParaRPr lang="en"/>
          </a:p>
        </p:txBody>
      </p:sp>
      <p:sp>
        <p:nvSpPr>
          <p:cNvPr id="68" name="Shape 68"/>
          <p:cNvSpPr/>
          <p:nvPr/>
        </p:nvSpPr>
        <p:spPr>
          <a:xfrm>
            <a:off x="1374750" y="1770775"/>
            <a:ext cx="889200" cy="8892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3000" b="1" dirty="0"/>
              <a:t>2</a:t>
            </a:r>
            <a:endParaRPr lang="en" sz="3000" b="1" dirty="0"/>
          </a:p>
        </p:txBody>
      </p:sp>
      <p:sp>
        <p:nvSpPr>
          <p:cNvPr id="2" name="TextBox 1"/>
          <p:cNvSpPr txBox="1"/>
          <p:nvPr/>
        </p:nvSpPr>
        <p:spPr>
          <a:xfrm>
            <a:off x="1524000" y="2895600"/>
            <a:ext cx="3990195" cy="400110"/>
          </a:xfrm>
          <a:prstGeom prst="rect">
            <a:avLst/>
          </a:prstGeom>
          <a:noFill/>
        </p:spPr>
        <p:txBody>
          <a:bodyPr wrap="none" rtlCol="0">
            <a:spAutoFit/>
          </a:bodyPr>
          <a:lstStyle/>
          <a:p>
            <a:pPr marL="285750" indent="-285750">
              <a:buFont typeface="Arial" pitchFamily="34" charset="0"/>
              <a:buChar char="•"/>
            </a:pPr>
            <a:r>
              <a:rPr lang="en-US" sz="2000" dirty="0" smtClean="0"/>
              <a:t>Unusable regimen to treatment</a:t>
            </a:r>
            <a:endParaRPr lang="vi-VN"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667" y="3733800"/>
            <a:ext cx="4696449" cy="2510301"/>
          </a:xfrm>
          <a:prstGeom prst="rect">
            <a:avLst/>
          </a:prstGeom>
        </p:spPr>
      </p:pic>
    </p:spTree>
    <p:extLst>
      <p:ext uri="{BB962C8B-B14F-4D97-AF65-F5344CB8AC3E}">
        <p14:creationId xmlns:p14="http://schemas.microsoft.com/office/powerpoint/2010/main" val="4222844621"/>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1826</Words>
  <Application>Microsoft Office PowerPoint</Application>
  <PresentationFormat>On-screen Show (4:3)</PresentationFormat>
  <Paragraphs>218</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biz</vt:lpstr>
      <vt:lpstr>Health Support Tracking System</vt:lpstr>
      <vt:lpstr>Overview</vt:lpstr>
      <vt:lpstr>PowerPoint Presentation</vt:lpstr>
      <vt:lpstr>Problems</vt:lpstr>
      <vt:lpstr>Problems</vt:lpstr>
      <vt:lpstr>Problems</vt:lpstr>
      <vt:lpstr>Problems</vt:lpstr>
      <vt:lpstr>Problems</vt:lpstr>
      <vt:lpstr>Problems</vt:lpstr>
      <vt:lpstr>PowerPoint Presentation</vt:lpstr>
      <vt:lpstr>2. Solution</vt:lpstr>
      <vt:lpstr>2. Solution</vt:lpstr>
      <vt:lpstr>2. Solution</vt:lpstr>
      <vt:lpstr>2. Solution</vt:lpstr>
      <vt:lpstr>2. Solution</vt:lpstr>
      <vt:lpstr>2. Solution</vt:lpstr>
      <vt:lpstr>2. Solution</vt:lpstr>
      <vt:lpstr>PowerPoint Presentation</vt:lpstr>
      <vt:lpstr>Register Examination</vt:lpstr>
      <vt:lpstr>PowerPoint Presentation</vt:lpstr>
      <vt:lpstr>Make Food Ingredient</vt:lpstr>
      <vt:lpstr>PowerPoint Presentation</vt:lpstr>
      <vt:lpstr>Make Prescription</vt:lpstr>
      <vt:lpstr>PowerPoint Presentation</vt:lpstr>
      <vt:lpstr>Scheduler &amp; Notification</vt:lpstr>
      <vt:lpstr>PowerPoint Presentation</vt:lpstr>
      <vt:lpstr>Re-Examination</vt:lpstr>
      <vt:lpstr>Other features</vt:lpstr>
      <vt:lpstr>PowerPoint Presentation</vt:lpstr>
      <vt:lpstr>Advantages</vt:lpstr>
      <vt:lpstr>Advantages</vt:lpstr>
      <vt:lpstr>Advantages</vt:lpstr>
      <vt:lpstr>Disadvantages</vt:lpstr>
      <vt:lpstr>Disadvantages</vt:lpstr>
      <vt:lpstr>Disadvantages</vt:lpstr>
      <vt:lpstr>PowerPoint Presentation</vt:lpstr>
      <vt:lpstr>Future plans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Support Tracking System</dc:title>
  <cp:lastModifiedBy>QUYHKSE61160</cp:lastModifiedBy>
  <cp:revision>82</cp:revision>
  <dcterms:modified xsi:type="dcterms:W3CDTF">2015-12-07T18:21:46Z</dcterms:modified>
</cp:coreProperties>
</file>