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
  </p:notesMasterIdLst>
  <p:sldIdLst>
    <p:sldId id="258"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0B95B-B639-4A99-AC8C-5461445A918A}" type="datetimeFigureOut">
              <a:rPr lang="en-US" smtClean="0"/>
              <a:t>12/8/2015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03574-C452-402B-9614-6CFEF2F2EF3B}" type="slidenum">
              <a:rPr lang="en-US" smtClean="0"/>
              <a:t>‹#›</a:t>
            </a:fld>
            <a:endParaRPr lang="en-US"/>
          </a:p>
        </p:txBody>
      </p:sp>
    </p:spTree>
    <p:extLst>
      <p:ext uri="{BB962C8B-B14F-4D97-AF65-F5344CB8AC3E}">
        <p14:creationId xmlns:p14="http://schemas.microsoft.com/office/powerpoint/2010/main" val="2199213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
              <a:t>Như vậy tôi đã trình bày xong những vấn đề của việc sử dụng bảo hiểm hiện tại và đưa ra giải pháp xử lí!</a:t>
            </a:r>
          </a:p>
          <a:p>
            <a:pPr lvl="0" rtl="0">
              <a:lnSpc>
                <a:spcPct val="115000"/>
              </a:lnSpc>
              <a:spcBef>
                <a:spcPts val="0"/>
              </a:spcBef>
              <a:buClr>
                <a:schemeClr val="dk1"/>
              </a:buClr>
              <a:buSzPct val="100000"/>
              <a:buFont typeface="Arial"/>
              <a:buNone/>
            </a:pPr>
            <a:r>
              <a:rPr lang="en"/>
              <a:t>Để tiếp tục tôi xin trình bày về việc quản lý Hợp đồng trong hệ thống! </a:t>
            </a:r>
          </a:p>
          <a:p>
            <a:pPr>
              <a:spcBef>
                <a:spcPts val="0"/>
              </a:spcBef>
              <a:buNone/>
            </a:pPr>
            <a:endParaRPr/>
          </a:p>
        </p:txBody>
      </p:sp>
    </p:spTree>
    <p:extLst>
      <p:ext uri="{BB962C8B-B14F-4D97-AF65-F5344CB8AC3E}">
        <p14:creationId xmlns:p14="http://schemas.microsoft.com/office/powerpoint/2010/main" val="330537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Char char="-"/>
            </a:pPr>
            <a:r>
              <a:rPr lang="en">
                <a:solidFill>
                  <a:schemeClr val="dk1"/>
                </a:solidFill>
              </a:rPr>
              <a:t>Dựa trên nền tảng của luật pháp Việt Nam hiện tại, chúng tôi quản lý thông tin hợp đồng trên thực thể Contract với các thông tin giống như trong văn bản luật quy định.</a:t>
            </a:r>
          </a:p>
        </p:txBody>
      </p:sp>
    </p:spTree>
    <p:extLst>
      <p:ext uri="{BB962C8B-B14F-4D97-AF65-F5344CB8AC3E}">
        <p14:creationId xmlns:p14="http://schemas.microsoft.com/office/powerpoint/2010/main" val="402742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1"/>
            <a:ext cx="12192000" cy="4691399"/>
          </a:xfrm>
          <a:prstGeom prst="rect">
            <a:avLst/>
          </a:prstGeom>
          <a:solidFill>
            <a:schemeClr val="dk2"/>
          </a:solidFill>
          <a:ln>
            <a:noFill/>
          </a:ln>
        </p:spPr>
        <p:txBody>
          <a:bodyPr lIns="91425" tIns="45700" rIns="91425" bIns="45700" anchor="ctr" anchorCtr="0">
            <a:noAutofit/>
          </a:bodyPr>
          <a:lstStyle/>
          <a:p>
            <a:endParaRPr sz="1400" kern="0">
              <a:solidFill>
                <a:srgbClr val="000000"/>
              </a:solidFill>
              <a:cs typeface="Arial"/>
              <a:sym typeface="Arial"/>
              <a:rtl val="0"/>
            </a:endParaRPr>
          </a:p>
        </p:txBody>
      </p:sp>
      <p:cxnSp>
        <p:nvCxnSpPr>
          <p:cNvPr id="10" name="Shape 10"/>
          <p:cNvCxnSpPr/>
          <p:nvPr/>
        </p:nvCxnSpPr>
        <p:spPr>
          <a:xfrm>
            <a:off x="0" y="4662139"/>
            <a:ext cx="12192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1" name="Shape 11"/>
          <p:cNvSpPr txBox="1">
            <a:spLocks noGrp="1"/>
          </p:cNvSpPr>
          <p:nvPr>
            <p:ph type="ctrTitle"/>
          </p:nvPr>
        </p:nvSpPr>
        <p:spPr>
          <a:xfrm>
            <a:off x="914400" y="2490375"/>
            <a:ext cx="10363200" cy="21984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2" name="Shape 12"/>
          <p:cNvSpPr txBox="1">
            <a:spLocks noGrp="1"/>
          </p:cNvSpPr>
          <p:nvPr>
            <p:ph type="subTitle" idx="1"/>
          </p:nvPr>
        </p:nvSpPr>
        <p:spPr>
          <a:xfrm>
            <a:off x="914400" y="4836036"/>
            <a:ext cx="10363200" cy="1032599"/>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
        <p:nvSpPr>
          <p:cNvPr id="13" name="Shape 13"/>
          <p:cNvSpPr txBox="1">
            <a:spLocks noGrp="1"/>
          </p:cNvSpPr>
          <p:nvPr>
            <p:ph type="sldNum" idx="12"/>
          </p:nvPr>
        </p:nvSpPr>
        <p:spPr>
          <a:xfrm>
            <a:off x="11409055" y="6333135"/>
            <a:ext cx="7315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46130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1"/>
            <a:ext cx="12192000" cy="1532999"/>
          </a:xfrm>
          <a:prstGeom prst="rect">
            <a:avLst/>
          </a:prstGeom>
          <a:solidFill>
            <a:srgbClr val="2388DB"/>
          </a:solidFill>
          <a:ln>
            <a:noFill/>
          </a:ln>
        </p:spPr>
        <p:txBody>
          <a:bodyPr lIns="91425" tIns="45700" rIns="91425" bIns="45700" anchor="ctr" anchorCtr="0">
            <a:noAutofit/>
          </a:bodyPr>
          <a:lstStyle/>
          <a:p>
            <a:endParaRPr sz="1400" kern="0">
              <a:solidFill>
                <a:srgbClr val="000000"/>
              </a:solidFill>
              <a:cs typeface="Arial"/>
              <a:sym typeface="Arial"/>
              <a:rtl val="0"/>
            </a:endParaRPr>
          </a:p>
        </p:txBody>
      </p:sp>
      <p:cxnSp>
        <p:nvCxnSpPr>
          <p:cNvPr id="16" name="Shape 16"/>
          <p:cNvCxnSpPr/>
          <p:nvPr/>
        </p:nvCxnSpPr>
        <p:spPr>
          <a:xfrm>
            <a:off x="0" y="1503833"/>
            <a:ext cx="12192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17" name="Shape 17"/>
          <p:cNvSpPr txBox="1">
            <a:spLocks noGrp="1"/>
          </p:cNvSpPr>
          <p:nvPr>
            <p:ph type="title"/>
          </p:nvPr>
        </p:nvSpPr>
        <p:spPr>
          <a:xfrm>
            <a:off x="609600" y="274637"/>
            <a:ext cx="109728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609600" y="1600200"/>
            <a:ext cx="109728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11409055" y="6333135"/>
            <a:ext cx="7315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6600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1"/>
            <a:ext cx="12192000" cy="1532999"/>
          </a:xfrm>
          <a:prstGeom prst="rect">
            <a:avLst/>
          </a:prstGeom>
          <a:solidFill>
            <a:schemeClr val="dk2"/>
          </a:solidFill>
          <a:ln>
            <a:noFill/>
          </a:ln>
        </p:spPr>
        <p:txBody>
          <a:bodyPr lIns="91425" tIns="45700" rIns="91425" bIns="45700" anchor="ctr" anchorCtr="0">
            <a:noAutofit/>
          </a:bodyPr>
          <a:lstStyle/>
          <a:p>
            <a:endParaRPr sz="1400" kern="0">
              <a:solidFill>
                <a:srgbClr val="000000"/>
              </a:solidFill>
              <a:cs typeface="Arial"/>
              <a:sym typeface="Arial"/>
              <a:rtl val="0"/>
            </a:endParaRPr>
          </a:p>
        </p:txBody>
      </p:sp>
      <p:cxnSp>
        <p:nvCxnSpPr>
          <p:cNvPr id="22" name="Shape 22"/>
          <p:cNvCxnSpPr/>
          <p:nvPr/>
        </p:nvCxnSpPr>
        <p:spPr>
          <a:xfrm>
            <a:off x="0" y="1503833"/>
            <a:ext cx="12192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23" name="Shape 23"/>
          <p:cNvSpPr txBox="1">
            <a:spLocks noGrp="1"/>
          </p:cNvSpPr>
          <p:nvPr>
            <p:ph type="title"/>
          </p:nvPr>
        </p:nvSpPr>
        <p:spPr>
          <a:xfrm>
            <a:off x="609600" y="274637"/>
            <a:ext cx="109728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609600" y="1600200"/>
            <a:ext cx="53260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6256364" y="1600200"/>
            <a:ext cx="53260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11409055" y="6333135"/>
            <a:ext cx="7315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399794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1"/>
            <a:ext cx="12192000" cy="1532999"/>
          </a:xfrm>
          <a:prstGeom prst="rect">
            <a:avLst/>
          </a:prstGeom>
          <a:solidFill>
            <a:srgbClr val="2388DB"/>
          </a:solidFill>
          <a:ln>
            <a:noFill/>
          </a:ln>
        </p:spPr>
        <p:txBody>
          <a:bodyPr lIns="91425" tIns="45700" rIns="91425" bIns="45700" anchor="ctr" anchorCtr="0">
            <a:noAutofit/>
          </a:bodyPr>
          <a:lstStyle/>
          <a:p>
            <a:endParaRPr sz="1400" kern="0">
              <a:solidFill>
                <a:srgbClr val="000000"/>
              </a:solidFill>
              <a:cs typeface="Arial"/>
              <a:sym typeface="Arial"/>
              <a:rtl val="0"/>
            </a:endParaRPr>
          </a:p>
        </p:txBody>
      </p:sp>
      <p:cxnSp>
        <p:nvCxnSpPr>
          <p:cNvPr id="29" name="Shape 29"/>
          <p:cNvCxnSpPr/>
          <p:nvPr/>
        </p:nvCxnSpPr>
        <p:spPr>
          <a:xfrm>
            <a:off x="0" y="1503833"/>
            <a:ext cx="12192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0" name="Shape 30"/>
          <p:cNvSpPr txBox="1">
            <a:spLocks noGrp="1"/>
          </p:cNvSpPr>
          <p:nvPr>
            <p:ph type="title"/>
          </p:nvPr>
        </p:nvSpPr>
        <p:spPr>
          <a:xfrm>
            <a:off x="609600" y="274637"/>
            <a:ext cx="109728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11409055" y="6333135"/>
            <a:ext cx="7315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492580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609600" y="5875078"/>
            <a:ext cx="10972800" cy="692700"/>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4" name="Shape 34"/>
          <p:cNvSpPr/>
          <p:nvPr/>
        </p:nvSpPr>
        <p:spPr>
          <a:xfrm>
            <a:off x="5699" y="0"/>
            <a:ext cx="12192000" cy="5875200"/>
          </a:xfrm>
          <a:prstGeom prst="rect">
            <a:avLst/>
          </a:prstGeom>
          <a:solidFill>
            <a:srgbClr val="2388DB"/>
          </a:solidFill>
          <a:ln>
            <a:noFill/>
          </a:ln>
        </p:spPr>
        <p:txBody>
          <a:bodyPr lIns="91425" tIns="45700" rIns="91425" bIns="45700" anchor="ctr" anchorCtr="0">
            <a:noAutofit/>
          </a:bodyPr>
          <a:lstStyle/>
          <a:p>
            <a:endParaRPr sz="1400" kern="0">
              <a:solidFill>
                <a:srgbClr val="000000"/>
              </a:solidFill>
              <a:cs typeface="Arial"/>
              <a:sym typeface="Arial"/>
              <a:rtl val="0"/>
            </a:endParaRPr>
          </a:p>
        </p:txBody>
      </p:sp>
      <p:cxnSp>
        <p:nvCxnSpPr>
          <p:cNvPr id="35" name="Shape 35"/>
          <p:cNvCxnSpPr/>
          <p:nvPr/>
        </p:nvCxnSpPr>
        <p:spPr>
          <a:xfrm>
            <a:off x="0" y="5845828"/>
            <a:ext cx="12192000" cy="0"/>
          </a:xfrm>
          <a:prstGeom prst="straightConnector1">
            <a:avLst/>
          </a:prstGeom>
          <a:noFill/>
          <a:ln w="57150" cap="flat" cmpd="sng">
            <a:solidFill>
              <a:srgbClr val="000000">
                <a:alpha val="14901"/>
              </a:srgbClr>
            </a:solidFill>
            <a:prstDash val="solid"/>
            <a:round/>
            <a:headEnd type="none" w="med" len="med"/>
            <a:tailEnd type="none" w="med" len="med"/>
          </a:ln>
        </p:spPr>
      </p:cxnSp>
      <p:sp>
        <p:nvSpPr>
          <p:cNvPr id="36" name="Shape 36"/>
          <p:cNvSpPr txBox="1">
            <a:spLocks noGrp="1"/>
          </p:cNvSpPr>
          <p:nvPr>
            <p:ph type="sldNum" idx="12"/>
          </p:nvPr>
        </p:nvSpPr>
        <p:spPr>
          <a:xfrm>
            <a:off x="11409055" y="6333135"/>
            <a:ext cx="731599" cy="524699"/>
          </a:xfrm>
          <a:prstGeom prst="rect">
            <a:avLst/>
          </a:prstGeom>
        </p:spPr>
        <p:txBody>
          <a:bodyPr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01933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11409055" y="6333135"/>
            <a:ext cx="731599" cy="524699"/>
          </a:xfrm>
          <a:prstGeom prst="rect">
            <a:avLst/>
          </a:prstGeom>
        </p:spPr>
        <p:txBody>
          <a:bodyPr lIns="91425" tIns="91425" rIns="91425" bIns="91425" anchor="ctr" anchorCtr="0">
            <a:noAutofit/>
          </a:bodyPr>
          <a:lstStyle/>
          <a:p>
            <a:fld id="{00000000-1234-1234-1234-123412341234}" type="slidenum">
              <a:rPr lang="en">
                <a:solidFill>
                  <a:srgbClr val="FFFFFF"/>
                </a:solidFill>
              </a:rPr>
              <a:pPr/>
              <a:t>‹#›</a:t>
            </a:fld>
            <a:endParaRPr lang="en">
              <a:solidFill>
                <a:srgbClr val="FFFFFF"/>
              </a:solidFill>
            </a:endParaRPr>
          </a:p>
        </p:txBody>
      </p:sp>
    </p:spTree>
    <p:extLst>
      <p:ext uri="{BB962C8B-B14F-4D97-AF65-F5344CB8AC3E}">
        <p14:creationId xmlns:p14="http://schemas.microsoft.com/office/powerpoint/2010/main" val="15435984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609600" y="274637"/>
            <a:ext cx="10972800" cy="11430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609600" y="1600200"/>
            <a:ext cx="109728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11409055" y="6333135"/>
            <a:ext cx="731599" cy="524699"/>
          </a:xfrm>
          <a:prstGeom prst="rect">
            <a:avLst/>
          </a:prstGeom>
          <a:noFill/>
          <a:ln>
            <a:noFill/>
          </a:ln>
        </p:spPr>
        <p:txBody>
          <a:bodyPr lIns="91425" tIns="91425" rIns="91425" bIns="91425" anchor="ctr" anchorCtr="0">
            <a:noAutofit/>
          </a:bodyPr>
          <a:lstStyle/>
          <a:p>
            <a:pPr algn="r"/>
            <a:fld id="{00000000-1234-1234-1234-123412341234}" type="slidenum">
              <a:rPr lang="en" sz="1300" kern="0">
                <a:solidFill>
                  <a:srgbClr val="2388DB"/>
                </a:solidFill>
                <a:cs typeface="Arial"/>
                <a:sym typeface="Arial"/>
                <a:rtl val="0"/>
              </a:rPr>
              <a:pPr algn="r"/>
              <a:t>‹#›</a:t>
            </a:fld>
            <a:endParaRPr lang="en" sz="1300" kern="0">
              <a:solidFill>
                <a:srgbClr val="2388DB"/>
              </a:solidFill>
              <a:cs typeface="Arial"/>
              <a:sym typeface="Arial"/>
              <a:rtl val="0"/>
            </a:endParaRPr>
          </a:p>
        </p:txBody>
      </p:sp>
    </p:spTree>
    <p:extLst>
      <p:ext uri="{BB962C8B-B14F-4D97-AF65-F5344CB8AC3E}">
        <p14:creationId xmlns:p14="http://schemas.microsoft.com/office/powerpoint/2010/main" val="743981789"/>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p:nvPr/>
        </p:nvSpPr>
        <p:spPr>
          <a:xfrm>
            <a:off x="1524000" y="2070901"/>
            <a:ext cx="9144000" cy="2716199"/>
          </a:xfrm>
          <a:prstGeom prst="rect">
            <a:avLst/>
          </a:prstGeom>
          <a:noFill/>
          <a:ln>
            <a:noFill/>
          </a:ln>
        </p:spPr>
        <p:txBody>
          <a:bodyPr lIns="91425" tIns="91425" rIns="91425" bIns="91425" anchor="ctr" anchorCtr="0">
            <a:noAutofit/>
          </a:bodyPr>
          <a:lstStyle/>
          <a:p>
            <a:pPr algn="ctr">
              <a:buClr>
                <a:srgbClr val="000000"/>
              </a:buClr>
              <a:buSzPct val="25000"/>
              <a:buFont typeface="Arial"/>
              <a:buNone/>
            </a:pPr>
            <a:r>
              <a:rPr lang="en" sz="4800" b="1" kern="0" dirty="0" smtClean="0">
                <a:solidFill>
                  <a:srgbClr val="FFFFFF"/>
                </a:solidFill>
                <a:cs typeface="Arial"/>
                <a:sym typeface="Arial"/>
                <a:rtl val="0"/>
              </a:rPr>
              <a:t>Treatment</a:t>
            </a:r>
            <a:endParaRPr lang="en" sz="4800" b="1" kern="0" dirty="0">
              <a:solidFill>
                <a:srgbClr val="FFFFFF"/>
              </a:solidFill>
              <a:cs typeface="Arial"/>
              <a:sym typeface="Arial"/>
              <a:rtl val="0"/>
            </a:endParaRPr>
          </a:p>
        </p:txBody>
      </p:sp>
      <p:sp>
        <p:nvSpPr>
          <p:cNvPr id="301" name="Shape 301"/>
          <p:cNvSpPr txBox="1">
            <a:spLocks noGrp="1"/>
          </p:cNvSpPr>
          <p:nvPr>
            <p:ph type="sldNum" idx="12"/>
          </p:nvPr>
        </p:nvSpPr>
        <p:spPr>
          <a:xfrm>
            <a:off x="10080792" y="6333135"/>
            <a:ext cx="548699" cy="524699"/>
          </a:xfrm>
          <a:prstGeom prst="rect">
            <a:avLst/>
          </a:prstGeom>
        </p:spPr>
        <p:txBody>
          <a:bodyPr lIns="91425" tIns="91425" rIns="91425" bIns="91425" anchor="ctr" anchorCtr="0">
            <a:noAutofit/>
          </a:bodyPr>
          <a:lstStyle/>
          <a:p>
            <a:fld id="{00000000-1234-1234-1234-123412341234}" type="slidenum">
              <a:rPr lang="en"/>
              <a:pPr/>
              <a:t>1</a:t>
            </a:fld>
            <a:endParaRPr lang="en"/>
          </a:p>
        </p:txBody>
      </p:sp>
    </p:spTree>
    <p:extLst>
      <p:ext uri="{BB962C8B-B14F-4D97-AF65-F5344CB8AC3E}">
        <p14:creationId xmlns:p14="http://schemas.microsoft.com/office/powerpoint/2010/main" val="4224321113"/>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1981200" y="274637"/>
            <a:ext cx="8229600" cy="1143000"/>
          </a:xfrm>
          <a:prstGeom prst="rect">
            <a:avLst/>
          </a:prstGeom>
        </p:spPr>
        <p:txBody>
          <a:bodyPr lIns="91425" tIns="91425" rIns="91425" bIns="91425" anchor="b" anchorCtr="0">
            <a:noAutofit/>
          </a:bodyPr>
          <a:lstStyle/>
          <a:p>
            <a:r>
              <a:rPr lang="en" dirty="0" smtClean="0"/>
              <a:t>Treatment</a:t>
            </a:r>
            <a:endParaRPr lang="en" dirty="0"/>
          </a:p>
        </p:txBody>
      </p:sp>
      <p:sp>
        <p:nvSpPr>
          <p:cNvPr id="308" name="Shape 308"/>
          <p:cNvSpPr/>
          <p:nvPr/>
        </p:nvSpPr>
        <p:spPr>
          <a:xfrm>
            <a:off x="4271192" y="3791550"/>
            <a:ext cx="1461900" cy="489899"/>
          </a:xfrm>
          <a:prstGeom prst="righ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cs typeface="Arial"/>
              <a:sym typeface="Arial"/>
              <a:rtl val="0"/>
            </a:endParaRPr>
          </a:p>
        </p:txBody>
      </p:sp>
      <p:grpSp>
        <p:nvGrpSpPr>
          <p:cNvPr id="309" name="Shape 309"/>
          <p:cNvGrpSpPr/>
          <p:nvPr/>
        </p:nvGrpSpPr>
        <p:grpSpPr>
          <a:xfrm>
            <a:off x="6239369" y="3423447"/>
            <a:ext cx="1538543" cy="1248137"/>
            <a:chOff x="4336150" y="2394850"/>
            <a:chExt cx="1814399" cy="1383624"/>
          </a:xfrm>
        </p:grpSpPr>
        <p:sp>
          <p:nvSpPr>
            <p:cNvPr id="310" name="Shape 310"/>
            <p:cNvSpPr/>
            <p:nvPr/>
          </p:nvSpPr>
          <p:spPr>
            <a:xfrm>
              <a:off x="4336150" y="2708975"/>
              <a:ext cx="1814399" cy="10694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r>
                <a:rPr lang="en" sz="1400" kern="0" dirty="0" smtClean="0">
                  <a:solidFill>
                    <a:srgbClr val="000000"/>
                  </a:solidFill>
                  <a:cs typeface="Arial"/>
                  <a:sym typeface="Arial"/>
                  <a:rtl val="0"/>
                </a:rPr>
                <a:t>FromDate</a:t>
              </a:r>
              <a:endParaRPr lang="en" sz="1400" kern="0" dirty="0">
                <a:solidFill>
                  <a:srgbClr val="000000"/>
                </a:solidFill>
                <a:cs typeface="Arial"/>
                <a:sym typeface="Arial"/>
                <a:rtl val="0"/>
              </a:endParaRPr>
            </a:p>
            <a:p>
              <a:r>
                <a:rPr lang="en" sz="1400" kern="0" dirty="0" smtClean="0">
                  <a:solidFill>
                    <a:srgbClr val="000000"/>
                  </a:solidFill>
                  <a:cs typeface="Arial"/>
                  <a:sym typeface="Arial"/>
                  <a:rtl val="0"/>
                </a:rPr>
                <a:t>ToDate</a:t>
              </a:r>
              <a:endParaRPr lang="en" sz="1400" kern="0" dirty="0">
                <a:solidFill>
                  <a:srgbClr val="000000"/>
                </a:solidFill>
                <a:cs typeface="Arial"/>
                <a:sym typeface="Arial"/>
                <a:rtl val="0"/>
              </a:endParaRPr>
            </a:p>
            <a:p>
              <a:r>
                <a:rPr lang="en" sz="1400" kern="0" dirty="0" smtClean="0">
                  <a:solidFill>
                    <a:srgbClr val="000000"/>
                  </a:solidFill>
                  <a:cs typeface="Arial"/>
                  <a:sym typeface="Arial"/>
                  <a:rtl val="0"/>
                </a:rPr>
                <a:t>...</a:t>
              </a:r>
              <a:endParaRPr lang="en" sz="1400" kern="0" dirty="0">
                <a:solidFill>
                  <a:srgbClr val="000000"/>
                </a:solidFill>
                <a:cs typeface="Arial"/>
                <a:sym typeface="Arial"/>
                <a:rtl val="0"/>
              </a:endParaRPr>
            </a:p>
          </p:txBody>
        </p:sp>
        <p:sp>
          <p:nvSpPr>
            <p:cNvPr id="311" name="Shape 311"/>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r>
                <a:rPr lang="en" sz="1400" b="1" kern="0" dirty="0" smtClean="0">
                  <a:solidFill>
                    <a:srgbClr val="000000"/>
                  </a:solidFill>
                  <a:cs typeface="Arial"/>
                  <a:sym typeface="Arial"/>
                  <a:rtl val="0"/>
                </a:rPr>
                <a:t>Treatment</a:t>
              </a:r>
              <a:endParaRPr lang="en" sz="1400" b="1" kern="0" dirty="0">
                <a:solidFill>
                  <a:srgbClr val="000000"/>
                </a:solidFill>
                <a:cs typeface="Arial"/>
                <a:sym typeface="Arial"/>
                <a:rtl val="0"/>
              </a:endParaRPr>
            </a:p>
          </p:txBody>
        </p:sp>
      </p:grpSp>
      <p:sp>
        <p:nvSpPr>
          <p:cNvPr id="312" name="Shape 312"/>
          <p:cNvSpPr txBox="1">
            <a:spLocks noGrp="1"/>
          </p:cNvSpPr>
          <p:nvPr>
            <p:ph type="sldNum" idx="12"/>
          </p:nvPr>
        </p:nvSpPr>
        <p:spPr>
          <a:xfrm>
            <a:off x="10080792" y="6333135"/>
            <a:ext cx="548699" cy="524699"/>
          </a:xfrm>
          <a:prstGeom prst="rect">
            <a:avLst/>
          </a:prstGeom>
        </p:spPr>
        <p:txBody>
          <a:bodyPr lIns="91425" tIns="91425" rIns="91425" bIns="91425" anchor="ctr" anchorCtr="0">
            <a:noAutofit/>
          </a:bodyPr>
          <a:lstStyle/>
          <a:p>
            <a:fld id="{00000000-1234-1234-1234-123412341234}" type="slidenum">
              <a:rPr lang="en"/>
              <a:pPr/>
              <a:t>2</a:t>
            </a:fld>
            <a:endParaRPr lang="en"/>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387" y="1664120"/>
            <a:ext cx="3820922" cy="5094562"/>
          </a:xfrm>
          <a:prstGeom prst="rect">
            <a:avLst/>
          </a:prstGeom>
        </p:spPr>
      </p:pic>
      <p:grpSp>
        <p:nvGrpSpPr>
          <p:cNvPr id="24" name="Shape 323"/>
          <p:cNvGrpSpPr/>
          <p:nvPr/>
        </p:nvGrpSpPr>
        <p:grpSpPr>
          <a:xfrm>
            <a:off x="6041060" y="1731762"/>
            <a:ext cx="1924135" cy="956425"/>
            <a:chOff x="4336150" y="2394850"/>
            <a:chExt cx="1814399" cy="956425"/>
          </a:xfrm>
        </p:grpSpPr>
        <p:sp>
          <p:nvSpPr>
            <p:cNvPr id="25" name="Shape 324"/>
            <p:cNvSpPr/>
            <p:nvPr/>
          </p:nvSpPr>
          <p:spPr>
            <a:xfrm>
              <a:off x="4336150" y="2708975"/>
              <a:ext cx="1814399" cy="6423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400" dirty="0" smtClean="0"/>
                <a:t>AppointmentDate</a:t>
              </a:r>
              <a:endParaRPr lang="en" sz="1400" dirty="0"/>
            </a:p>
            <a:p>
              <a:pPr lvl="0" rtl="0">
                <a:spcBef>
                  <a:spcPts val="0"/>
                </a:spcBef>
                <a:buNone/>
              </a:pPr>
              <a:r>
                <a:rPr lang="en" sz="1400" dirty="0"/>
                <a:t>...</a:t>
              </a:r>
            </a:p>
          </p:txBody>
        </p:sp>
        <p:sp>
          <p:nvSpPr>
            <p:cNvPr id="26" name="Shape 325"/>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smtClean="0"/>
                <a:t>Appointment</a:t>
              </a:r>
              <a:endParaRPr lang="en" b="1" dirty="0"/>
            </a:p>
          </p:txBody>
        </p:sp>
      </p:grpSp>
      <p:cxnSp>
        <p:nvCxnSpPr>
          <p:cNvPr id="27" name="Shape 335"/>
          <p:cNvCxnSpPr>
            <a:stCxn id="311" idx="0"/>
            <a:endCxn id="25" idx="2"/>
          </p:cNvCxnSpPr>
          <p:nvPr/>
        </p:nvCxnSpPr>
        <p:spPr>
          <a:xfrm rot="16200000" flipV="1">
            <a:off x="6638255" y="3053060"/>
            <a:ext cx="735260" cy="5513"/>
          </a:xfrm>
          <a:prstGeom prst="bentConnector3">
            <a:avLst>
              <a:gd name="adj1" fmla="val 50000"/>
            </a:avLst>
          </a:prstGeom>
          <a:noFill/>
          <a:ln w="19050" cap="flat" cmpd="sng">
            <a:solidFill>
              <a:schemeClr val="dk2"/>
            </a:solidFill>
            <a:prstDash val="solid"/>
            <a:round/>
            <a:headEnd type="none" w="lg" len="lg"/>
            <a:tailEnd type="none" w="lg" len="lg"/>
          </a:ln>
        </p:spPr>
      </p:cxnSp>
      <p:sp>
        <p:nvSpPr>
          <p:cNvPr id="32" name="Shape 346"/>
          <p:cNvSpPr txBox="1"/>
          <p:nvPr/>
        </p:nvSpPr>
        <p:spPr>
          <a:xfrm>
            <a:off x="6677225" y="2622458"/>
            <a:ext cx="377399" cy="372600"/>
          </a:xfrm>
          <a:prstGeom prst="rect">
            <a:avLst/>
          </a:prstGeom>
          <a:noFill/>
          <a:ln>
            <a:noFill/>
          </a:ln>
        </p:spPr>
        <p:txBody>
          <a:bodyPr lIns="91425" tIns="91425" rIns="91425" bIns="91425" anchor="t" anchorCtr="0">
            <a:noAutofit/>
          </a:bodyPr>
          <a:lstStyle/>
          <a:p>
            <a:pPr lvl="0" rtl="0">
              <a:spcBef>
                <a:spcPts val="0"/>
              </a:spcBef>
              <a:buNone/>
            </a:pPr>
            <a:r>
              <a:rPr lang="en" b="1" dirty="0" smtClean="0"/>
              <a:t>1</a:t>
            </a:r>
            <a:endParaRPr lang="en" b="1" dirty="0"/>
          </a:p>
        </p:txBody>
      </p:sp>
      <p:sp>
        <p:nvSpPr>
          <p:cNvPr id="8" name="TextBox 7"/>
          <p:cNvSpPr txBox="1"/>
          <p:nvPr/>
        </p:nvSpPr>
        <p:spPr>
          <a:xfrm>
            <a:off x="6485237" y="3096339"/>
            <a:ext cx="569387" cy="369332"/>
          </a:xfrm>
          <a:prstGeom prst="rect">
            <a:avLst/>
          </a:prstGeom>
          <a:noFill/>
        </p:spPr>
        <p:txBody>
          <a:bodyPr wrap="none" rtlCol="0">
            <a:spAutoFit/>
          </a:bodyPr>
          <a:lstStyle/>
          <a:p>
            <a:r>
              <a:rPr lang="en-US" b="1" dirty="0" smtClean="0"/>
              <a:t>0..1</a:t>
            </a:r>
            <a:endParaRPr lang="en-US" b="1" dirty="0"/>
          </a:p>
        </p:txBody>
      </p:sp>
      <p:grpSp>
        <p:nvGrpSpPr>
          <p:cNvPr id="44" name="Shape 326"/>
          <p:cNvGrpSpPr/>
          <p:nvPr/>
        </p:nvGrpSpPr>
        <p:grpSpPr>
          <a:xfrm>
            <a:off x="4426499" y="5762183"/>
            <a:ext cx="1362226" cy="956425"/>
            <a:chOff x="4336150" y="2394850"/>
            <a:chExt cx="1814399" cy="956425"/>
          </a:xfrm>
        </p:grpSpPr>
        <p:sp>
          <p:nvSpPr>
            <p:cNvPr id="45" name="Shape 327"/>
            <p:cNvSpPr/>
            <p:nvPr/>
          </p:nvSpPr>
          <p:spPr>
            <a:xfrm>
              <a:off x="4336150" y="2708975"/>
              <a:ext cx="1814399" cy="6423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Description</a:t>
              </a:r>
            </a:p>
            <a:p>
              <a:pPr lvl="0" rtl="0">
                <a:spcBef>
                  <a:spcPts val="0"/>
                </a:spcBef>
                <a:buNone/>
              </a:pPr>
              <a:r>
                <a:rPr lang="en"/>
                <a:t>...</a:t>
              </a:r>
            </a:p>
          </p:txBody>
        </p:sp>
        <p:sp>
          <p:nvSpPr>
            <p:cNvPr id="46" name="Shape 328"/>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smtClean="0"/>
                <a:t>Food</a:t>
              </a:r>
              <a:endParaRPr lang="en" b="1" dirty="0"/>
            </a:p>
          </p:txBody>
        </p:sp>
      </p:grpSp>
      <p:grpSp>
        <p:nvGrpSpPr>
          <p:cNvPr id="47" name="Shape 329"/>
          <p:cNvGrpSpPr/>
          <p:nvPr/>
        </p:nvGrpSpPr>
        <p:grpSpPr>
          <a:xfrm>
            <a:off x="6332369" y="5762183"/>
            <a:ext cx="1362226" cy="956425"/>
            <a:chOff x="4336150" y="2394850"/>
            <a:chExt cx="1814399" cy="956425"/>
          </a:xfrm>
        </p:grpSpPr>
        <p:sp>
          <p:nvSpPr>
            <p:cNvPr id="48" name="Shape 330"/>
            <p:cNvSpPr/>
            <p:nvPr/>
          </p:nvSpPr>
          <p:spPr>
            <a:xfrm>
              <a:off x="4336150" y="2708975"/>
              <a:ext cx="1814399" cy="6423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Description</a:t>
              </a:r>
            </a:p>
            <a:p>
              <a:pPr lvl="0" rtl="0">
                <a:spcBef>
                  <a:spcPts val="0"/>
                </a:spcBef>
                <a:buNone/>
              </a:pPr>
              <a:r>
                <a:rPr lang="en"/>
                <a:t>...</a:t>
              </a:r>
            </a:p>
          </p:txBody>
        </p:sp>
        <p:sp>
          <p:nvSpPr>
            <p:cNvPr id="49" name="Shape 331"/>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smtClean="0"/>
                <a:t>Medicine</a:t>
              </a:r>
              <a:endParaRPr lang="en" b="1" dirty="0"/>
            </a:p>
          </p:txBody>
        </p:sp>
      </p:grpSp>
      <p:grpSp>
        <p:nvGrpSpPr>
          <p:cNvPr id="50" name="Shape 332"/>
          <p:cNvGrpSpPr/>
          <p:nvPr/>
        </p:nvGrpSpPr>
        <p:grpSpPr>
          <a:xfrm>
            <a:off x="8095018" y="5762183"/>
            <a:ext cx="1664143" cy="956425"/>
            <a:chOff x="4336150" y="2394850"/>
            <a:chExt cx="1814399" cy="956425"/>
          </a:xfrm>
        </p:grpSpPr>
        <p:sp>
          <p:nvSpPr>
            <p:cNvPr id="51" name="Shape 333"/>
            <p:cNvSpPr/>
            <p:nvPr/>
          </p:nvSpPr>
          <p:spPr>
            <a:xfrm>
              <a:off x="4336150" y="2708975"/>
              <a:ext cx="1814399" cy="6423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Description</a:t>
              </a:r>
            </a:p>
            <a:p>
              <a:pPr lvl="0" rtl="0">
                <a:spcBef>
                  <a:spcPts val="0"/>
                </a:spcBef>
                <a:buNone/>
              </a:pPr>
              <a:r>
                <a:rPr lang="en"/>
                <a:t>...</a:t>
              </a:r>
            </a:p>
          </p:txBody>
        </p:sp>
        <p:sp>
          <p:nvSpPr>
            <p:cNvPr id="52" name="Shape 334"/>
            <p:cNvSpPr/>
            <p:nvPr/>
          </p:nvSpPr>
          <p:spPr>
            <a:xfrm>
              <a:off x="4336150" y="2394850"/>
              <a:ext cx="1814399" cy="3629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dirty="0" smtClean="0"/>
                <a:t>Practice</a:t>
              </a:r>
              <a:endParaRPr lang="en" b="1" dirty="0"/>
            </a:p>
          </p:txBody>
        </p:sp>
      </p:grpSp>
      <p:cxnSp>
        <p:nvCxnSpPr>
          <p:cNvPr id="23" name="Straight Connector 22"/>
          <p:cNvCxnSpPr>
            <a:stCxn id="310" idx="2"/>
            <a:endCxn id="46" idx="0"/>
          </p:cNvCxnSpPr>
          <p:nvPr/>
        </p:nvCxnSpPr>
        <p:spPr>
          <a:xfrm flipH="1">
            <a:off x="5107612" y="4671584"/>
            <a:ext cx="1901029" cy="1090599"/>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p:cNvCxnSpPr>
            <a:stCxn id="310" idx="2"/>
            <a:endCxn id="49" idx="0"/>
          </p:cNvCxnSpPr>
          <p:nvPr/>
        </p:nvCxnSpPr>
        <p:spPr>
          <a:xfrm>
            <a:off x="7008641" y="4671584"/>
            <a:ext cx="4841" cy="1090599"/>
          </a:xfrm>
          <a:prstGeom prst="line">
            <a:avLst/>
          </a:prstGeom>
        </p:spPr>
        <p:style>
          <a:lnRef idx="1">
            <a:schemeClr val="accent3"/>
          </a:lnRef>
          <a:fillRef idx="0">
            <a:schemeClr val="accent3"/>
          </a:fillRef>
          <a:effectRef idx="0">
            <a:schemeClr val="accent3"/>
          </a:effectRef>
          <a:fontRef idx="minor">
            <a:schemeClr val="tx1"/>
          </a:fontRef>
        </p:style>
      </p:cxnSp>
      <p:cxnSp>
        <p:nvCxnSpPr>
          <p:cNvPr id="33" name="Straight Connector 32"/>
          <p:cNvCxnSpPr>
            <a:stCxn id="310" idx="2"/>
            <a:endCxn id="52" idx="0"/>
          </p:cNvCxnSpPr>
          <p:nvPr/>
        </p:nvCxnSpPr>
        <p:spPr>
          <a:xfrm>
            <a:off x="7008641" y="4671584"/>
            <a:ext cx="1918449" cy="1090599"/>
          </a:xfrm>
          <a:prstGeom prst="line">
            <a:avLst/>
          </a:prstGeom>
        </p:spPr>
        <p:style>
          <a:lnRef idx="1">
            <a:schemeClr val="accent3"/>
          </a:lnRef>
          <a:fillRef idx="0">
            <a:schemeClr val="accent3"/>
          </a:fillRef>
          <a:effectRef idx="0">
            <a:schemeClr val="accent3"/>
          </a:effectRef>
          <a:fontRef idx="minor">
            <a:schemeClr val="tx1"/>
          </a:fontRef>
        </p:style>
      </p:cxnSp>
      <p:sp>
        <p:nvSpPr>
          <p:cNvPr id="43" name="TextBox 42"/>
          <p:cNvSpPr txBox="1"/>
          <p:nvPr/>
        </p:nvSpPr>
        <p:spPr>
          <a:xfrm>
            <a:off x="6201146" y="4643981"/>
            <a:ext cx="312906" cy="369332"/>
          </a:xfrm>
          <a:prstGeom prst="rect">
            <a:avLst/>
          </a:prstGeom>
          <a:noFill/>
        </p:spPr>
        <p:txBody>
          <a:bodyPr wrap="none" rtlCol="0">
            <a:spAutoFit/>
          </a:bodyPr>
          <a:lstStyle/>
          <a:p>
            <a:r>
              <a:rPr lang="en-US" b="1" dirty="0"/>
              <a:t>1</a:t>
            </a:r>
          </a:p>
        </p:txBody>
      </p:sp>
      <p:sp>
        <p:nvSpPr>
          <p:cNvPr id="53" name="TextBox 52"/>
          <p:cNvSpPr txBox="1"/>
          <p:nvPr/>
        </p:nvSpPr>
        <p:spPr>
          <a:xfrm>
            <a:off x="6709471" y="4770283"/>
            <a:ext cx="312906" cy="369332"/>
          </a:xfrm>
          <a:prstGeom prst="rect">
            <a:avLst/>
          </a:prstGeom>
          <a:noFill/>
        </p:spPr>
        <p:txBody>
          <a:bodyPr wrap="none" rtlCol="0">
            <a:spAutoFit/>
          </a:bodyPr>
          <a:lstStyle/>
          <a:p>
            <a:r>
              <a:rPr lang="en-US" b="1" dirty="0"/>
              <a:t>1</a:t>
            </a:r>
          </a:p>
        </p:txBody>
      </p:sp>
      <p:sp>
        <p:nvSpPr>
          <p:cNvPr id="54" name="TextBox 53"/>
          <p:cNvSpPr txBox="1"/>
          <p:nvPr/>
        </p:nvSpPr>
        <p:spPr>
          <a:xfrm>
            <a:off x="7163552" y="4799425"/>
            <a:ext cx="312906" cy="369332"/>
          </a:xfrm>
          <a:prstGeom prst="rect">
            <a:avLst/>
          </a:prstGeom>
          <a:noFill/>
        </p:spPr>
        <p:txBody>
          <a:bodyPr wrap="none" rtlCol="0">
            <a:spAutoFit/>
          </a:bodyPr>
          <a:lstStyle/>
          <a:p>
            <a:r>
              <a:rPr lang="en-US" b="1" dirty="0"/>
              <a:t>1</a:t>
            </a:r>
          </a:p>
        </p:txBody>
      </p:sp>
      <p:sp>
        <p:nvSpPr>
          <p:cNvPr id="62" name="TextBox 61"/>
          <p:cNvSpPr txBox="1"/>
          <p:nvPr/>
        </p:nvSpPr>
        <p:spPr>
          <a:xfrm>
            <a:off x="4690419" y="5420454"/>
            <a:ext cx="569387" cy="369332"/>
          </a:xfrm>
          <a:prstGeom prst="rect">
            <a:avLst/>
          </a:prstGeom>
          <a:noFill/>
        </p:spPr>
        <p:txBody>
          <a:bodyPr wrap="none" rtlCol="0">
            <a:spAutoFit/>
          </a:bodyPr>
          <a:lstStyle/>
          <a:p>
            <a:r>
              <a:rPr lang="en-US" b="1" dirty="0" smtClean="0"/>
              <a:t>0..1</a:t>
            </a:r>
            <a:endParaRPr lang="en-US" b="1" dirty="0"/>
          </a:p>
        </p:txBody>
      </p:sp>
      <p:sp>
        <p:nvSpPr>
          <p:cNvPr id="66" name="TextBox 65"/>
          <p:cNvSpPr txBox="1"/>
          <p:nvPr/>
        </p:nvSpPr>
        <p:spPr>
          <a:xfrm>
            <a:off x="6496453" y="5446106"/>
            <a:ext cx="569387" cy="369332"/>
          </a:xfrm>
          <a:prstGeom prst="rect">
            <a:avLst/>
          </a:prstGeom>
          <a:noFill/>
        </p:spPr>
        <p:txBody>
          <a:bodyPr wrap="none" rtlCol="0">
            <a:spAutoFit/>
          </a:bodyPr>
          <a:lstStyle/>
          <a:p>
            <a:r>
              <a:rPr lang="en-US" b="1" dirty="0" smtClean="0"/>
              <a:t>0..1</a:t>
            </a:r>
            <a:endParaRPr lang="en-US" b="1" dirty="0"/>
          </a:p>
        </p:txBody>
      </p:sp>
      <p:sp>
        <p:nvSpPr>
          <p:cNvPr id="67" name="TextBox 66"/>
          <p:cNvSpPr txBox="1"/>
          <p:nvPr/>
        </p:nvSpPr>
        <p:spPr>
          <a:xfrm>
            <a:off x="8017793" y="5446106"/>
            <a:ext cx="569387" cy="369332"/>
          </a:xfrm>
          <a:prstGeom prst="rect">
            <a:avLst/>
          </a:prstGeom>
          <a:noFill/>
        </p:spPr>
        <p:txBody>
          <a:bodyPr wrap="none" rtlCol="0">
            <a:spAutoFit/>
          </a:bodyPr>
          <a:lstStyle/>
          <a:p>
            <a:r>
              <a:rPr lang="en-US" b="1" dirty="0" smtClean="0"/>
              <a:t>0..1</a:t>
            </a:r>
            <a:endParaRPr lang="en-US" b="1" dirty="0"/>
          </a:p>
        </p:txBody>
      </p:sp>
    </p:spTree>
    <p:extLst>
      <p:ext uri="{BB962C8B-B14F-4D97-AF65-F5344CB8AC3E}">
        <p14:creationId xmlns:p14="http://schemas.microsoft.com/office/powerpoint/2010/main" val="1235680548"/>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116</Words>
  <Application>Microsoft Office PowerPoint</Application>
  <PresentationFormat>Widescreen</PresentationFormat>
  <Paragraphs>31</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biz</vt:lpstr>
      <vt:lpstr>PowerPoint Presentation</vt:lpstr>
      <vt:lpstr>Treatment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Print Card</dc:title>
  <dc:creator>Man Huynh Khuong</dc:creator>
  <cp:lastModifiedBy>Man Huynh Khuong</cp:lastModifiedBy>
  <cp:revision>4</cp:revision>
  <dcterms:created xsi:type="dcterms:W3CDTF">2015-12-08T02:39:32Z</dcterms:created>
  <dcterms:modified xsi:type="dcterms:W3CDTF">2015-12-08T03:18:17Z</dcterms:modified>
</cp:coreProperties>
</file>