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jpg" ContentType="image/jpg"/>
  <Override PartName="/ppt/media/image3.jpg" ContentType="image/jpg"/>
  <Override PartName="/ppt/media/image4.jpg" ContentType="image/jp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15.jpg" ContentType="image/jp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329" r:id="rId5"/>
    <p:sldId id="259" r:id="rId6"/>
    <p:sldId id="281" r:id="rId7"/>
    <p:sldId id="260" r:id="rId8"/>
    <p:sldId id="282" r:id="rId9"/>
    <p:sldId id="284" r:id="rId10"/>
    <p:sldId id="262" r:id="rId11"/>
    <p:sldId id="283" r:id="rId12"/>
    <p:sldId id="285" r:id="rId13"/>
    <p:sldId id="288" r:id="rId14"/>
    <p:sldId id="289" r:id="rId15"/>
    <p:sldId id="287" r:id="rId16"/>
    <p:sldId id="263" r:id="rId17"/>
    <p:sldId id="264" r:id="rId18"/>
    <p:sldId id="292" r:id="rId19"/>
    <p:sldId id="286" r:id="rId20"/>
    <p:sldId id="269" r:id="rId21"/>
    <p:sldId id="270" r:id="rId22"/>
    <p:sldId id="278" r:id="rId23"/>
    <p:sldId id="290" r:id="rId24"/>
    <p:sldId id="291" r:id="rId25"/>
    <p:sldId id="279"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Proxima Nova" panose="02000506030000020004"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62" d="100"/>
          <a:sy n="162" d="100"/>
        </p:scale>
        <p:origin x="200" y="2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b0fb344b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b0fb344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0fb344b6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0fb344b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err="1"/>
              <a:t>Definizione</a:t>
            </a:r>
            <a:r>
              <a:rPr lang="en" dirty="0"/>
              <a:t> </a:t>
            </a:r>
            <a:r>
              <a:rPr lang="en" dirty="0" err="1"/>
              <a:t>ricerca</a:t>
            </a:r>
            <a:endParaRPr dirty="0"/>
          </a:p>
          <a:p>
            <a:pPr marL="457200" lvl="0" indent="-298450" algn="l" rtl="0">
              <a:spcBef>
                <a:spcPts val="0"/>
              </a:spcBef>
              <a:spcAft>
                <a:spcPts val="0"/>
              </a:spcAft>
              <a:buSzPts val="1100"/>
              <a:buChar char="-"/>
            </a:pPr>
            <a:r>
              <a:rPr lang="en" dirty="0" err="1"/>
              <a:t>Definizione</a:t>
            </a:r>
            <a:r>
              <a:rPr lang="en" dirty="0"/>
              <a:t> </a:t>
            </a:r>
            <a:r>
              <a:rPr lang="en" dirty="0" err="1"/>
              <a:t>formale</a:t>
            </a:r>
            <a:r>
              <a:rPr lang="en" dirty="0"/>
              <a:t> di </a:t>
            </a:r>
            <a:r>
              <a:rPr lang="en" dirty="0" err="1"/>
              <a:t>anomalia</a:t>
            </a:r>
            <a:endParaRPr lang="en" dirty="0"/>
          </a:p>
          <a:p>
            <a:pPr marL="457200" lvl="0" indent="-298450" algn="l" rtl="0">
              <a:spcBef>
                <a:spcPts val="0"/>
              </a:spcBef>
              <a:spcAft>
                <a:spcPts val="0"/>
              </a:spcAft>
              <a:buSzPts val="1100"/>
              <a:buChar char="-"/>
            </a:pP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0fb344b6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0fb344b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dirty="0"/>
              <a:t>Mem e time constraints</a:t>
            </a:r>
            <a:endParaRPr lang="en" dirty="0"/>
          </a:p>
          <a:p>
            <a:pPr marL="457200" lvl="0" indent="-298450" algn="l" rtl="0">
              <a:spcBef>
                <a:spcPts val="0"/>
              </a:spcBef>
              <a:spcAft>
                <a:spcPts val="0"/>
              </a:spcAft>
              <a:buSzPts val="1100"/>
              <a:buChar char="-"/>
            </a:pPr>
            <a:endParaRPr lang="en" dirty="0"/>
          </a:p>
        </p:txBody>
      </p:sp>
    </p:spTree>
    <p:extLst>
      <p:ext uri="{BB962C8B-B14F-4D97-AF65-F5344CB8AC3E}">
        <p14:creationId xmlns:p14="http://schemas.microsoft.com/office/powerpoint/2010/main" val="1844375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0fb344b6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0fb344b6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049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0fb344b6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0fb344b6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lang="en-US" dirty="0"/>
          </a:p>
        </p:txBody>
      </p:sp>
    </p:spTree>
    <p:extLst>
      <p:ext uri="{BB962C8B-B14F-4D97-AF65-F5344CB8AC3E}">
        <p14:creationId xmlns:p14="http://schemas.microsoft.com/office/powerpoint/2010/main" val="953306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0fb344b6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0fb344b6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lang="en-US" dirty="0"/>
          </a:p>
        </p:txBody>
      </p:sp>
    </p:spTree>
    <p:extLst>
      <p:ext uri="{BB962C8B-B14F-4D97-AF65-F5344CB8AC3E}">
        <p14:creationId xmlns:p14="http://schemas.microsoft.com/office/powerpoint/2010/main" val="1968672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0fb344b6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0fb344b6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12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0fb344b6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0fb344b6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0fb344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0fb344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sz="1100" b="0" i="0" u="none" strike="noStrike" cap="none" dirty="0">
                <a:solidFill>
                  <a:srgbClr val="000000"/>
                </a:solidFill>
                <a:effectLst/>
                <a:latin typeface="Arial"/>
                <a:ea typeface="Arial"/>
                <a:cs typeface="Arial"/>
                <a:sym typeface="Arial"/>
              </a:rPr>
              <a:t>In </a:t>
            </a:r>
            <a:r>
              <a:rPr lang="it-IT" sz="1100" b="0" i="0" u="none" strike="noStrike" cap="none" dirty="0" err="1">
                <a:solidFill>
                  <a:srgbClr val="000000"/>
                </a:solidFill>
                <a:effectLst/>
                <a:latin typeface="Arial"/>
                <a:ea typeface="Arial"/>
                <a:cs typeface="Arial"/>
                <a:sym typeface="Arial"/>
              </a:rPr>
              <a:t>particular</a:t>
            </a:r>
            <a:r>
              <a:rPr lang="it-IT" sz="1100" b="0" i="0" u="none" strike="noStrike" cap="none" dirty="0">
                <a:solidFill>
                  <a:srgbClr val="000000"/>
                </a:solidFill>
                <a:effectLst/>
                <a:latin typeface="Arial"/>
                <a:ea typeface="Arial"/>
                <a:cs typeface="Arial"/>
                <a:sym typeface="Arial"/>
              </a:rPr>
              <a:t>, SML </a:t>
            </a:r>
            <a:r>
              <a:rPr lang="it-IT" sz="1100" b="0" i="0" u="none" strike="noStrike" cap="none" dirty="0" err="1">
                <a:solidFill>
                  <a:srgbClr val="000000"/>
                </a:solidFill>
                <a:effectLst/>
                <a:latin typeface="Arial"/>
                <a:ea typeface="Arial"/>
                <a:cs typeface="Arial"/>
                <a:sym typeface="Arial"/>
              </a:rPr>
              <a:t>algorithms</a:t>
            </a:r>
            <a:r>
              <a:rPr lang="it-IT" sz="1100" b="0" i="0" u="none" strike="noStrike" cap="none" dirty="0">
                <a:solidFill>
                  <a:srgbClr val="000000"/>
                </a:solidFill>
                <a:effectLst/>
                <a:latin typeface="Arial"/>
                <a:ea typeface="Arial"/>
                <a:cs typeface="Arial"/>
                <a:sym typeface="Arial"/>
              </a:rPr>
              <a:t> are </a:t>
            </a:r>
            <a:r>
              <a:rPr lang="it-IT" sz="1100" b="0" i="0" u="none" strike="noStrike" cap="none" dirty="0" err="1">
                <a:solidFill>
                  <a:srgbClr val="000000"/>
                </a:solidFill>
                <a:effectLst/>
                <a:latin typeface="Arial"/>
                <a:ea typeface="Arial"/>
                <a:cs typeface="Arial"/>
                <a:sym typeface="Arial"/>
              </a:rPr>
              <a:t>able</a:t>
            </a:r>
            <a:r>
              <a:rPr lang="it-IT" sz="1100" b="0" i="0" u="none" strike="noStrike" cap="none" dirty="0">
                <a:solidFill>
                  <a:srgbClr val="000000"/>
                </a:solidFill>
                <a:effectLst/>
                <a:latin typeface="Arial"/>
                <a:ea typeface="Arial"/>
                <a:cs typeface="Arial"/>
                <a:sym typeface="Arial"/>
              </a:rPr>
              <a:t> to </a:t>
            </a:r>
            <a:r>
              <a:rPr lang="it-IT" sz="1100" b="0" i="0" u="none" strike="noStrike" cap="none" dirty="0" err="1">
                <a:solidFill>
                  <a:srgbClr val="000000"/>
                </a:solidFill>
                <a:effectLst/>
                <a:latin typeface="Arial"/>
                <a:ea typeface="Arial"/>
                <a:cs typeface="Arial"/>
                <a:sym typeface="Arial"/>
              </a:rPr>
              <a:t>continuously</a:t>
            </a:r>
            <a:r>
              <a:rPr lang="it-IT" sz="1100" b="0" i="0" u="none" strike="noStrike" cap="none" dirty="0">
                <a:solidFill>
                  <a:srgbClr val="000000"/>
                </a:solidFill>
                <a:effectLst/>
                <a:latin typeface="Arial"/>
                <a:ea typeface="Arial"/>
                <a:cs typeface="Arial"/>
                <a:sym typeface="Arial"/>
              </a:rPr>
              <a:t> incorporate new data </a:t>
            </a:r>
            <a:r>
              <a:rPr lang="it-IT" sz="1100" b="0" i="0" u="none" strike="noStrike" cap="none" dirty="0" err="1">
                <a:solidFill>
                  <a:srgbClr val="000000"/>
                </a:solidFill>
                <a:effectLst/>
                <a:latin typeface="Arial"/>
                <a:ea typeface="Arial"/>
                <a:cs typeface="Arial"/>
                <a:sym typeface="Arial"/>
              </a:rPr>
              <a:t>without</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retraining</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their</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models</a:t>
            </a:r>
            <a:r>
              <a:rPr lang="it-IT" sz="1100" b="0" i="0" u="none" strike="noStrike" cap="none" dirty="0">
                <a:solidFill>
                  <a:srgbClr val="000000"/>
                </a:solidFill>
                <a:effectLst/>
                <a:latin typeface="Arial"/>
                <a:ea typeface="Arial"/>
                <a:cs typeface="Arial"/>
                <a:sym typeface="Arial"/>
              </a:rPr>
              <a:t> from scratch. </a:t>
            </a:r>
            <a:r>
              <a:rPr lang="it-IT" sz="1100" b="0" i="0" u="none" strike="noStrike" cap="none" dirty="0" err="1">
                <a:solidFill>
                  <a:srgbClr val="000000"/>
                </a:solidFill>
                <a:effectLst/>
                <a:latin typeface="Arial"/>
                <a:ea typeface="Arial"/>
                <a:cs typeface="Arial"/>
                <a:sym typeface="Arial"/>
              </a:rPr>
              <a:t>Moreover</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they</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firstly</a:t>
            </a:r>
            <a:r>
              <a:rPr lang="it-IT" sz="1100" b="0" i="0" u="none" strike="noStrike" cap="none" dirty="0">
                <a:solidFill>
                  <a:srgbClr val="000000"/>
                </a:solidFill>
                <a:effectLst/>
                <a:latin typeface="Arial"/>
                <a:ea typeface="Arial"/>
                <a:cs typeface="Arial"/>
                <a:sym typeface="Arial"/>
              </a:rPr>
              <a:t> use the new sample in input to test the model and </a:t>
            </a:r>
            <a:r>
              <a:rPr lang="it-IT" sz="1100" b="0" i="0" u="none" strike="noStrike" cap="none" dirty="0" err="1">
                <a:solidFill>
                  <a:srgbClr val="000000"/>
                </a:solidFill>
                <a:effectLst/>
                <a:latin typeface="Arial"/>
                <a:ea typeface="Arial"/>
                <a:cs typeface="Arial"/>
                <a:sym typeface="Arial"/>
              </a:rPr>
              <a:t>then</a:t>
            </a:r>
            <a:r>
              <a:rPr lang="it-IT" sz="1100" b="0" i="0" u="none" strike="noStrike" cap="none" dirty="0">
                <a:solidFill>
                  <a:srgbClr val="000000"/>
                </a:solidFill>
                <a:effectLst/>
                <a:latin typeface="Arial"/>
                <a:ea typeface="Arial"/>
                <a:cs typeface="Arial"/>
                <a:sym typeface="Arial"/>
              </a:rPr>
              <a:t> to update </a:t>
            </a:r>
            <a:r>
              <a:rPr lang="it-IT" sz="1100" b="0" i="0" u="none" strike="noStrike" cap="none" dirty="0" err="1">
                <a:solidFill>
                  <a:srgbClr val="000000"/>
                </a:solidFill>
                <a:effectLst/>
                <a:latin typeface="Arial"/>
                <a:ea typeface="Arial"/>
                <a:cs typeface="Arial"/>
                <a:sym typeface="Arial"/>
              </a:rPr>
              <a:t>it</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This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particular</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approach</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is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called</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prequential</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evaluation</a:t>
            </a:r>
            <a:r>
              <a:rPr lang="it-IT" sz="1100" b="0" i="0" u="none" strike="noStrike" cap="none" dirty="0">
                <a:solidFill>
                  <a:srgbClr val="000000"/>
                </a:solidFill>
                <a:effectLst/>
                <a:latin typeface="Arial"/>
                <a:ea typeface="Arial"/>
                <a:cs typeface="Arial"/>
                <a:sym typeface="Arial"/>
              </a:rPr>
              <a:t> and </a:t>
            </a:r>
            <a:r>
              <a:rPr lang="it-IT" sz="1100" b="0" i="0" u="none" strike="noStrike" cap="none" dirty="0" err="1">
                <a:solidFill>
                  <a:srgbClr val="000000"/>
                </a:solidFill>
                <a:effectLst/>
                <a:latin typeface="Arial"/>
                <a:ea typeface="Arial"/>
                <a:cs typeface="Arial"/>
                <a:sym typeface="Arial"/>
              </a:rPr>
              <a:t>it</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solves</a:t>
            </a:r>
            <a:r>
              <a:rPr lang="it-IT" sz="1100" b="0" i="0" u="none" strike="noStrike" cap="none" dirty="0">
                <a:solidFill>
                  <a:srgbClr val="000000"/>
                </a:solidFill>
                <a:effectLst/>
                <a:latin typeface="Arial"/>
                <a:ea typeface="Arial"/>
                <a:cs typeface="Arial"/>
                <a:sym typeface="Arial"/>
              </a:rPr>
              <a:t> the </a:t>
            </a:r>
            <a:r>
              <a:rPr lang="it-IT" sz="1100" b="0" i="0" u="none" strike="noStrike" cap="none" dirty="0" err="1">
                <a:solidFill>
                  <a:srgbClr val="000000"/>
                </a:solidFill>
                <a:effectLst/>
                <a:latin typeface="Arial"/>
                <a:ea typeface="Arial"/>
                <a:cs typeface="Arial"/>
                <a:sym typeface="Arial"/>
              </a:rPr>
              <a:t>problem</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that</a:t>
            </a:r>
            <a:r>
              <a:rPr lang="it-IT" sz="1100" b="0" i="0" u="none" strike="noStrike" cap="none" dirty="0">
                <a:solidFill>
                  <a:srgbClr val="000000"/>
                </a:solidFill>
                <a:effectLst/>
                <a:latin typeface="Arial"/>
                <a:ea typeface="Arial"/>
                <a:cs typeface="Arial"/>
                <a:sym typeface="Arial"/>
              </a:rPr>
              <a:t> the </a:t>
            </a:r>
            <a:r>
              <a:rPr lang="it-IT" sz="1100" b="0" i="0" u="none" strike="noStrike" cap="none" dirty="0" err="1">
                <a:solidFill>
                  <a:srgbClr val="000000"/>
                </a:solidFill>
                <a:effectLst/>
                <a:latin typeface="Arial"/>
                <a:ea typeface="Arial"/>
                <a:cs typeface="Arial"/>
                <a:sym typeface="Arial"/>
              </a:rPr>
              <a:t>testing</a:t>
            </a:r>
            <a:r>
              <a:rPr lang="it-IT" sz="1100" b="0" i="0" u="none" strike="noStrike" cap="none" dirty="0">
                <a:solidFill>
                  <a:srgbClr val="000000"/>
                </a:solidFill>
                <a:effectLst/>
                <a:latin typeface="Arial"/>
                <a:ea typeface="Arial"/>
                <a:cs typeface="Arial"/>
                <a:sym typeface="Arial"/>
              </a:rPr>
              <a:t> set </a:t>
            </a:r>
            <a:r>
              <a:rPr lang="it-IT" sz="1100" b="0" i="0" u="none" strike="noStrike" cap="none" dirty="0" err="1">
                <a:solidFill>
                  <a:srgbClr val="000000"/>
                </a:solidFill>
                <a:effectLst/>
                <a:latin typeface="Arial"/>
                <a:ea typeface="Arial"/>
                <a:cs typeface="Arial"/>
                <a:sym typeface="Arial"/>
              </a:rPr>
              <a:t>is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not</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available</a:t>
            </a:r>
            <a:r>
              <a:rPr lang="it-IT" sz="1100" b="0" i="0" u="none" strike="noStrike" cap="none" dirty="0">
                <a:solidFill>
                  <a:srgbClr val="000000"/>
                </a:solidFill>
                <a:effectLst/>
                <a:latin typeface="Arial"/>
                <a:ea typeface="Arial"/>
                <a:cs typeface="Arial"/>
                <a:sym typeface="Arial"/>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0fb344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0fb344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it-IT"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121860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0fb344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0fb344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sz="1100" b="0" i="0" u="none" strike="noStrike" cap="none" dirty="0">
                <a:solidFill>
                  <a:srgbClr val="000000"/>
                </a:solidFill>
                <a:effectLst/>
                <a:latin typeface="Arial"/>
                <a:ea typeface="Arial"/>
                <a:cs typeface="Arial"/>
                <a:sym typeface="Arial"/>
              </a:rPr>
              <a:t>For </a:t>
            </a:r>
            <a:r>
              <a:rPr lang="it-IT" sz="1100" b="0" i="0" u="none" strike="noStrike" cap="none" dirty="0" err="1">
                <a:solidFill>
                  <a:srgbClr val="000000"/>
                </a:solidFill>
                <a:effectLst/>
                <a:latin typeface="Arial"/>
                <a:ea typeface="Arial"/>
                <a:cs typeface="Arial"/>
                <a:sym typeface="Arial"/>
              </a:rPr>
              <a:t>these</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reasons</a:t>
            </a:r>
            <a:r>
              <a:rPr lang="it-IT" sz="1100" b="0" i="0" u="none" strike="noStrike" cap="none" dirty="0">
                <a:solidFill>
                  <a:srgbClr val="000000"/>
                </a:solidFill>
                <a:effectLst/>
                <a:latin typeface="Arial"/>
                <a:ea typeface="Arial"/>
                <a:cs typeface="Arial"/>
                <a:sym typeface="Arial"/>
              </a:rPr>
              <a:t>, the SML </a:t>
            </a:r>
            <a:r>
              <a:rPr lang="it-IT" sz="1100" b="0" i="0" u="none" strike="noStrike" cap="none" dirty="0" err="1">
                <a:solidFill>
                  <a:srgbClr val="000000"/>
                </a:solidFill>
                <a:effectLst/>
                <a:latin typeface="Arial"/>
                <a:ea typeface="Arial"/>
                <a:cs typeface="Arial"/>
                <a:sym typeface="Arial"/>
              </a:rPr>
              <a:t>was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introduced</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it</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is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able</a:t>
            </a:r>
            <a:r>
              <a:rPr lang="it-IT" sz="1100" b="0" i="0" u="none" strike="noStrike" cap="none" dirty="0">
                <a:solidFill>
                  <a:srgbClr val="000000"/>
                </a:solidFill>
                <a:effectLst/>
                <a:latin typeface="Arial"/>
                <a:ea typeface="Arial"/>
                <a:cs typeface="Arial"/>
                <a:sym typeface="Arial"/>
              </a:rPr>
              <a:t> to </a:t>
            </a:r>
            <a:r>
              <a:rPr lang="it-IT" sz="1100" b="0" i="0" u="none" strike="noStrike" cap="none" dirty="0" err="1">
                <a:solidFill>
                  <a:srgbClr val="000000"/>
                </a:solidFill>
                <a:effectLst/>
                <a:latin typeface="Arial"/>
                <a:ea typeface="Arial"/>
                <a:cs typeface="Arial"/>
                <a:sym typeface="Arial"/>
              </a:rPr>
              <a:t>maintain</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models</a:t>
            </a:r>
            <a:r>
              <a:rPr lang="it-IT" sz="1100" b="0" i="0" u="none" strike="noStrike" cap="none" dirty="0">
                <a:solidFill>
                  <a:srgbClr val="000000"/>
                </a:solidFill>
                <a:effectLst/>
                <a:latin typeface="Arial"/>
                <a:ea typeface="Arial"/>
                <a:cs typeface="Arial"/>
                <a:sym typeface="Arial"/>
              </a:rPr>
              <a:t> online </a:t>
            </a:r>
            <a:r>
              <a:rPr lang="it-IT" sz="1100" b="0" i="0" u="none" strike="noStrike" cap="none" dirty="0" err="1">
                <a:solidFill>
                  <a:srgbClr val="000000"/>
                </a:solidFill>
                <a:effectLst/>
                <a:latin typeface="Arial"/>
                <a:ea typeface="Arial"/>
                <a:cs typeface="Arial"/>
                <a:sym typeface="Arial"/>
              </a:rPr>
              <a:t>that</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means</a:t>
            </a:r>
            <a:r>
              <a:rPr lang="it-IT" sz="1100" b="0" i="0" u="none" strike="noStrike" cap="none" dirty="0">
                <a:solidFill>
                  <a:srgbClr val="000000"/>
                </a:solidFill>
                <a:effectLst/>
                <a:latin typeface="Arial"/>
                <a:ea typeface="Arial"/>
                <a:cs typeface="Arial"/>
                <a:sym typeface="Arial"/>
              </a:rPr>
              <a:t>:</a:t>
            </a:r>
          </a:p>
          <a:p>
            <a:r>
              <a:rPr lang="it-IT" sz="1100" b="0" i="0" u="none" strike="noStrike" cap="none" dirty="0" err="1">
                <a:solidFill>
                  <a:srgbClr val="000000"/>
                </a:solidFill>
                <a:effectLst/>
                <a:latin typeface="Arial"/>
                <a:ea typeface="Arial"/>
                <a:cs typeface="Arial"/>
                <a:sym typeface="Arial"/>
              </a:rPr>
              <a:t>We</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don’t</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have</a:t>
            </a:r>
            <a:r>
              <a:rPr lang="it-IT" sz="1100" b="0" i="0" u="none" strike="noStrike" cap="none" dirty="0">
                <a:solidFill>
                  <a:srgbClr val="000000"/>
                </a:solidFill>
                <a:effectLst/>
                <a:latin typeface="Arial"/>
                <a:ea typeface="Arial"/>
                <a:cs typeface="Arial"/>
                <a:sym typeface="Arial"/>
              </a:rPr>
              <a:t> the </a:t>
            </a:r>
            <a:r>
              <a:rPr lang="it-IT" sz="1100" b="0" i="0" u="none" strike="noStrike" cap="none" dirty="0" err="1">
                <a:solidFill>
                  <a:srgbClr val="000000"/>
                </a:solidFill>
                <a:effectLst/>
                <a:latin typeface="Arial"/>
                <a:ea typeface="Arial"/>
                <a:cs typeface="Arial"/>
                <a:sym typeface="Arial"/>
              </a:rPr>
              <a:t>entire</a:t>
            </a:r>
            <a:r>
              <a:rPr lang="it-IT" sz="1100" b="0" i="0" u="none" strike="noStrike" cap="none" dirty="0">
                <a:solidFill>
                  <a:srgbClr val="000000"/>
                </a:solidFill>
                <a:effectLst/>
                <a:latin typeface="Arial"/>
                <a:ea typeface="Arial"/>
                <a:cs typeface="Arial"/>
                <a:sym typeface="Arial"/>
              </a:rPr>
              <a:t> data </a:t>
            </a:r>
            <a:r>
              <a:rPr lang="it-IT" sz="1100" b="0" i="0" u="none" strike="noStrike" cap="none" dirty="0" err="1">
                <a:solidFill>
                  <a:srgbClr val="000000"/>
                </a:solidFill>
                <a:effectLst/>
                <a:latin typeface="Arial"/>
                <a:ea typeface="Arial"/>
                <a:cs typeface="Arial"/>
                <a:sym typeface="Arial"/>
              </a:rPr>
              <a:t>available</a:t>
            </a:r>
            <a:r>
              <a:rPr lang="it-IT" sz="1100" b="0" i="0" u="none" strike="noStrike" cap="none" dirty="0">
                <a:solidFill>
                  <a:srgbClr val="000000"/>
                </a:solidFill>
                <a:effectLst/>
                <a:latin typeface="Arial"/>
                <a:ea typeface="Arial"/>
                <a:cs typeface="Arial"/>
                <a:sym typeface="Arial"/>
              </a:rPr>
              <a:t>, so an online model </a:t>
            </a:r>
            <a:r>
              <a:rPr lang="it-IT" sz="1100" b="0" i="0" u="none" strike="noStrike" cap="none" dirty="0" err="1">
                <a:solidFill>
                  <a:srgbClr val="000000"/>
                </a:solidFill>
                <a:effectLst/>
                <a:latin typeface="Arial"/>
                <a:ea typeface="Arial"/>
                <a:cs typeface="Arial"/>
                <a:sym typeface="Arial"/>
              </a:rPr>
              <a:t>needs</a:t>
            </a:r>
            <a:r>
              <a:rPr lang="it-IT" sz="1100" b="0" i="0" u="none" strike="noStrike" cap="none" dirty="0">
                <a:solidFill>
                  <a:srgbClr val="000000"/>
                </a:solidFill>
                <a:effectLst/>
                <a:latin typeface="Arial"/>
                <a:ea typeface="Arial"/>
                <a:cs typeface="Arial"/>
                <a:sym typeface="Arial"/>
              </a:rPr>
              <a:t> to incorporate </a:t>
            </a:r>
            <a:r>
              <a:rPr lang="it-IT" sz="1100" b="0" i="0" u="none" strike="noStrike" cap="none" dirty="0" err="1">
                <a:solidFill>
                  <a:srgbClr val="000000"/>
                </a:solidFill>
                <a:effectLst/>
                <a:latin typeface="Arial"/>
                <a:ea typeface="Arial"/>
                <a:cs typeface="Arial"/>
                <a:sym typeface="Arial"/>
              </a:rPr>
              <a:t>one</a:t>
            </a:r>
            <a:r>
              <a:rPr lang="it-IT" sz="1100" b="0" i="0" u="none" strike="noStrike" cap="none" dirty="0">
                <a:solidFill>
                  <a:srgbClr val="000000"/>
                </a:solidFill>
                <a:effectLst/>
                <a:latin typeface="Arial"/>
                <a:ea typeface="Arial"/>
                <a:cs typeface="Arial"/>
                <a:sym typeface="Arial"/>
              </a:rPr>
              <a:t> sample </a:t>
            </a:r>
            <a:r>
              <a:rPr lang="it-IT" sz="1100" b="0" i="0" u="none" strike="noStrike" cap="none" dirty="0" err="1">
                <a:solidFill>
                  <a:srgbClr val="000000"/>
                </a:solidFill>
                <a:effectLst/>
                <a:latin typeface="Arial"/>
                <a:ea typeface="Arial"/>
                <a:cs typeface="Arial"/>
                <a:sym typeface="Arial"/>
              </a:rPr>
              <a:t>at</a:t>
            </a:r>
            <a:r>
              <a:rPr lang="it-IT" sz="1100" b="0" i="0" u="none" strike="noStrike" cap="none" dirty="0">
                <a:solidFill>
                  <a:srgbClr val="000000"/>
                </a:solidFill>
                <a:effectLst/>
                <a:latin typeface="Arial"/>
                <a:ea typeface="Arial"/>
                <a:cs typeface="Arial"/>
                <a:sym typeface="Arial"/>
              </a:rPr>
              <a:t> a time. </a:t>
            </a:r>
            <a:r>
              <a:rPr lang="it-IT" sz="1100" b="0" i="0" u="none" strike="noStrike" cap="none" dirty="0" err="1">
                <a:solidFill>
                  <a:srgbClr val="000000"/>
                </a:solidFill>
                <a:effectLst/>
                <a:latin typeface="Arial"/>
                <a:ea typeface="Arial"/>
                <a:cs typeface="Arial"/>
                <a:sym typeface="Arial"/>
              </a:rPr>
              <a:t>Moreover</a:t>
            </a:r>
            <a:r>
              <a:rPr lang="it-IT" sz="1100" b="0" i="0" u="none" strike="noStrike" cap="none" dirty="0">
                <a:solidFill>
                  <a:srgbClr val="000000"/>
                </a:solidFill>
                <a:effectLst/>
                <a:latin typeface="Arial"/>
                <a:ea typeface="Arial"/>
                <a:cs typeface="Arial"/>
                <a:sym typeface="Arial"/>
              </a:rPr>
              <a:t> the stream </a:t>
            </a:r>
            <a:r>
              <a:rPr lang="it-IT" sz="1100" b="0" i="0" u="none" strike="noStrike" cap="none" dirty="0" err="1">
                <a:solidFill>
                  <a:srgbClr val="000000"/>
                </a:solidFill>
                <a:effectLst/>
                <a:latin typeface="Arial"/>
                <a:ea typeface="Arial"/>
                <a:cs typeface="Arial"/>
                <a:sym typeface="Arial"/>
              </a:rPr>
              <a:t>is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unbounded</a:t>
            </a:r>
            <a:r>
              <a:rPr lang="it-IT" sz="1100" b="0" i="0" u="none" strike="noStrike" cap="none" dirty="0">
                <a:solidFill>
                  <a:srgbClr val="000000"/>
                </a:solidFill>
                <a:effectLst/>
                <a:latin typeface="Arial"/>
                <a:ea typeface="Arial"/>
                <a:cs typeface="Arial"/>
                <a:sym typeface="Arial"/>
              </a:rPr>
              <a:t>, so </a:t>
            </a:r>
            <a:r>
              <a:rPr lang="it-IT" sz="1100" b="0" i="0" u="none" strike="noStrike" cap="none" dirty="0" err="1">
                <a:solidFill>
                  <a:srgbClr val="000000"/>
                </a:solidFill>
                <a:effectLst/>
                <a:latin typeface="Arial"/>
                <a:ea typeface="Arial"/>
                <a:cs typeface="Arial"/>
                <a:sym typeface="Arial"/>
              </a:rPr>
              <a:t>it</a:t>
            </a:r>
            <a:r>
              <a:rPr lang="it-IT" sz="1100" b="0" i="0" u="none" strike="noStrike" cap="none" dirty="0">
                <a:solidFill>
                  <a:srgbClr val="000000"/>
                </a:solidFill>
                <a:effectLst/>
                <a:latin typeface="Arial"/>
                <a:ea typeface="Arial"/>
                <a:cs typeface="Arial"/>
                <a:sym typeface="Arial"/>
              </a:rPr>
              <a:t> must be </a:t>
            </a:r>
            <a:r>
              <a:rPr lang="it-IT" sz="1100" b="0" i="0" u="none" strike="noStrike" cap="none" dirty="0" err="1">
                <a:solidFill>
                  <a:srgbClr val="000000"/>
                </a:solidFill>
                <a:effectLst/>
                <a:latin typeface="Arial"/>
                <a:ea typeface="Arial"/>
                <a:cs typeface="Arial"/>
                <a:sym typeface="Arial"/>
              </a:rPr>
              <a:t>able</a:t>
            </a:r>
            <a:r>
              <a:rPr lang="it-IT" sz="1100" b="0" i="0" u="none" strike="noStrike" cap="none" dirty="0">
                <a:solidFill>
                  <a:srgbClr val="000000"/>
                </a:solidFill>
                <a:effectLst/>
                <a:latin typeface="Arial"/>
                <a:ea typeface="Arial"/>
                <a:cs typeface="Arial"/>
                <a:sym typeface="Arial"/>
              </a:rPr>
              <a:t> to update the model </a:t>
            </a:r>
            <a:r>
              <a:rPr lang="it-IT" sz="1100" b="0" i="0" u="none" strike="noStrike" cap="none" dirty="0" err="1">
                <a:solidFill>
                  <a:srgbClr val="000000"/>
                </a:solidFill>
                <a:effectLst/>
                <a:latin typeface="Arial"/>
                <a:ea typeface="Arial"/>
                <a:cs typeface="Arial"/>
                <a:sym typeface="Arial"/>
              </a:rPr>
              <a:t>every</a:t>
            </a:r>
            <a:r>
              <a:rPr lang="it-IT" sz="1100" b="0" i="0" u="none" strike="noStrike" cap="none" dirty="0">
                <a:solidFill>
                  <a:srgbClr val="000000"/>
                </a:solidFill>
                <a:effectLst/>
                <a:latin typeface="Arial"/>
                <a:ea typeface="Arial"/>
                <a:cs typeface="Arial"/>
                <a:sym typeface="Arial"/>
              </a:rPr>
              <a:t> time. </a:t>
            </a:r>
            <a:r>
              <a:rPr lang="it-IT" sz="1100" b="0" i="0" u="none" strike="noStrike" cap="none" dirty="0" err="1">
                <a:solidFill>
                  <a:srgbClr val="000000"/>
                </a:solidFill>
                <a:effectLst/>
                <a:latin typeface="Arial"/>
                <a:ea typeface="Arial"/>
                <a:cs typeface="Arial"/>
                <a:sym typeface="Arial"/>
              </a:rPr>
              <a:t>It’s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impossible</a:t>
            </a:r>
            <a:r>
              <a:rPr lang="it-IT" sz="1100" b="0" i="0" u="none" strike="noStrike" cap="none" dirty="0">
                <a:solidFill>
                  <a:srgbClr val="000000"/>
                </a:solidFill>
                <a:effectLst/>
                <a:latin typeface="Arial"/>
                <a:ea typeface="Arial"/>
                <a:cs typeface="Arial"/>
                <a:sym typeface="Arial"/>
              </a:rPr>
              <a:t> to </a:t>
            </a:r>
            <a:r>
              <a:rPr lang="it-IT" sz="1100" b="0" i="0" u="none" strike="noStrike" cap="none" dirty="0" err="1">
                <a:solidFill>
                  <a:srgbClr val="000000"/>
                </a:solidFill>
                <a:effectLst/>
                <a:latin typeface="Arial"/>
                <a:ea typeface="Arial"/>
                <a:cs typeface="Arial"/>
                <a:sym typeface="Arial"/>
              </a:rPr>
              <a:t>retrain</a:t>
            </a:r>
            <a:r>
              <a:rPr lang="it-IT" sz="1100" b="0" i="0" u="none" strike="noStrike" cap="none" dirty="0">
                <a:solidFill>
                  <a:srgbClr val="000000"/>
                </a:solidFill>
                <a:effectLst/>
                <a:latin typeface="Arial"/>
                <a:ea typeface="Arial"/>
                <a:cs typeface="Arial"/>
                <a:sym typeface="Arial"/>
              </a:rPr>
              <a:t> the model from the </a:t>
            </a:r>
            <a:r>
              <a:rPr lang="it-IT" sz="1100" b="0" i="0" u="none" strike="noStrike" cap="none" dirty="0" err="1">
                <a:solidFill>
                  <a:srgbClr val="000000"/>
                </a:solidFill>
                <a:effectLst/>
                <a:latin typeface="Arial"/>
                <a:ea typeface="Arial"/>
                <a:cs typeface="Arial"/>
                <a:sym typeface="Arial"/>
              </a:rPr>
              <a:t>beginning</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every</a:t>
            </a:r>
            <a:r>
              <a:rPr lang="it-IT" sz="1100" b="0" i="0" u="none" strike="noStrike" cap="none" dirty="0">
                <a:solidFill>
                  <a:srgbClr val="000000"/>
                </a:solidFill>
                <a:effectLst/>
                <a:latin typeface="Arial"/>
                <a:ea typeface="Arial"/>
                <a:cs typeface="Arial"/>
                <a:sym typeface="Arial"/>
              </a:rPr>
              <a:t> new sample. </a:t>
            </a:r>
            <a:r>
              <a:rPr lang="it-IT" sz="1100" b="0" i="0" u="none" strike="noStrike" cap="none" dirty="0" err="1">
                <a:solidFill>
                  <a:srgbClr val="000000"/>
                </a:solidFill>
                <a:effectLst/>
                <a:latin typeface="Arial"/>
                <a:ea typeface="Arial"/>
                <a:cs typeface="Arial"/>
                <a:sym typeface="Arial"/>
              </a:rPr>
              <a:t>Since</a:t>
            </a:r>
            <a:r>
              <a:rPr lang="it-IT" sz="1100" b="0" i="0" u="none" strike="noStrike" cap="none" dirty="0">
                <a:solidFill>
                  <a:srgbClr val="000000"/>
                </a:solidFill>
                <a:effectLst/>
                <a:latin typeface="Arial"/>
                <a:ea typeface="Arial"/>
                <a:cs typeface="Arial"/>
                <a:sym typeface="Arial"/>
              </a:rPr>
              <a:t> the stream </a:t>
            </a:r>
            <a:r>
              <a:rPr lang="it-IT" sz="1100" b="0" i="0" u="none" strike="noStrike" cap="none" dirty="0" err="1">
                <a:solidFill>
                  <a:srgbClr val="000000"/>
                </a:solidFill>
                <a:effectLst/>
                <a:latin typeface="Arial"/>
                <a:ea typeface="Arial"/>
                <a:cs typeface="Arial"/>
                <a:sym typeface="Arial"/>
              </a:rPr>
              <a:t>is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unbounded</a:t>
            </a:r>
            <a:r>
              <a:rPr lang="it-IT" sz="1100" b="0" i="0" u="none" strike="noStrike" cap="none" dirty="0">
                <a:solidFill>
                  <a:srgbClr val="000000"/>
                </a:solidFill>
                <a:effectLst/>
                <a:latin typeface="Arial"/>
                <a:ea typeface="Arial"/>
                <a:cs typeface="Arial"/>
                <a:sym typeface="Arial"/>
              </a:rPr>
              <a:t>, the model </a:t>
            </a:r>
            <a:r>
              <a:rPr lang="it-IT" sz="1100" b="0" i="0" u="none" strike="noStrike" cap="none" dirty="0" err="1">
                <a:solidFill>
                  <a:srgbClr val="000000"/>
                </a:solidFill>
                <a:effectLst/>
                <a:latin typeface="Arial"/>
                <a:ea typeface="Arial"/>
                <a:cs typeface="Arial"/>
                <a:sym typeface="Arial"/>
              </a:rPr>
              <a:t>needs</a:t>
            </a:r>
            <a:r>
              <a:rPr lang="it-IT" sz="1100" b="0" i="0" u="none" strike="noStrike" cap="none" dirty="0">
                <a:solidFill>
                  <a:srgbClr val="000000"/>
                </a:solidFill>
                <a:effectLst/>
                <a:latin typeface="Arial"/>
                <a:ea typeface="Arial"/>
                <a:cs typeface="Arial"/>
                <a:sym typeface="Arial"/>
              </a:rPr>
              <a:t> to </a:t>
            </a:r>
            <a:r>
              <a:rPr lang="it-IT" sz="1100" b="0" i="0" u="none" strike="noStrike" cap="none" dirty="0" err="1">
                <a:solidFill>
                  <a:srgbClr val="000000"/>
                </a:solidFill>
                <a:effectLst/>
                <a:latin typeface="Arial"/>
                <a:ea typeface="Arial"/>
                <a:cs typeface="Arial"/>
                <a:sym typeface="Arial"/>
              </a:rPr>
              <a:t>manage</a:t>
            </a:r>
            <a:r>
              <a:rPr lang="it-IT" sz="1100" b="0" i="0" u="none" strike="noStrike" cap="none" dirty="0">
                <a:solidFill>
                  <a:srgbClr val="000000"/>
                </a:solidFill>
                <a:effectLst/>
                <a:latin typeface="Arial"/>
                <a:ea typeface="Arial"/>
                <a:cs typeface="Arial"/>
                <a:sym typeface="Arial"/>
              </a:rPr>
              <a:t> the data in a </a:t>
            </a:r>
            <a:r>
              <a:rPr lang="it-IT" sz="1100" b="0" i="0" u="none" strike="noStrike" cap="none" dirty="0" err="1">
                <a:solidFill>
                  <a:srgbClr val="000000"/>
                </a:solidFill>
                <a:effectLst/>
                <a:latin typeface="Arial"/>
                <a:ea typeface="Arial"/>
                <a:cs typeface="Arial"/>
                <a:sym typeface="Arial"/>
              </a:rPr>
              <a:t>proper</a:t>
            </a:r>
            <a:r>
              <a:rPr lang="it-IT" sz="1100" b="0" i="0" u="none" strike="noStrike" cap="none" dirty="0">
                <a:solidFill>
                  <a:srgbClr val="000000"/>
                </a:solidFill>
                <a:effectLst/>
                <a:latin typeface="Arial"/>
                <a:ea typeface="Arial"/>
                <a:cs typeface="Arial"/>
                <a:sym typeface="Arial"/>
              </a:rPr>
              <a:t> way. </a:t>
            </a:r>
            <a:r>
              <a:rPr lang="it-IT" sz="1100" b="0" i="0" u="none" strike="noStrike" cap="none" dirty="0" err="1">
                <a:solidFill>
                  <a:srgbClr val="000000"/>
                </a:solidFill>
                <a:effectLst/>
                <a:latin typeface="Arial"/>
                <a:ea typeface="Arial"/>
                <a:cs typeface="Arial"/>
                <a:sym typeface="Arial"/>
              </a:rPr>
              <a:t>It’s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unfeasible</a:t>
            </a:r>
            <a:r>
              <a:rPr lang="it-IT" sz="1100" b="0" i="0" u="none" strike="noStrike" cap="none" dirty="0">
                <a:solidFill>
                  <a:srgbClr val="000000"/>
                </a:solidFill>
                <a:effectLst/>
                <a:latin typeface="Arial"/>
                <a:ea typeface="Arial"/>
                <a:cs typeface="Arial"/>
                <a:sym typeface="Arial"/>
              </a:rPr>
              <a:t> to </a:t>
            </a:r>
            <a:r>
              <a:rPr lang="it-IT" sz="1100" b="0" i="0" u="none" strike="noStrike" cap="none" dirty="0" err="1">
                <a:solidFill>
                  <a:srgbClr val="000000"/>
                </a:solidFill>
                <a:effectLst/>
                <a:latin typeface="Arial"/>
                <a:ea typeface="Arial"/>
                <a:cs typeface="Arial"/>
                <a:sym typeface="Arial"/>
              </a:rPr>
              <a:t>save</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all</a:t>
            </a:r>
            <a:r>
              <a:rPr lang="it-IT" sz="1100" b="0" i="0" u="none" strike="noStrike" cap="none" dirty="0">
                <a:solidFill>
                  <a:srgbClr val="000000"/>
                </a:solidFill>
                <a:effectLst/>
                <a:latin typeface="Arial"/>
                <a:ea typeface="Arial"/>
                <a:cs typeface="Arial"/>
                <a:sym typeface="Arial"/>
              </a:rPr>
              <a:t> the </a:t>
            </a:r>
            <a:r>
              <a:rPr lang="it-IT" sz="1100" b="0" i="0" u="none" strike="noStrike" cap="none" dirty="0" err="1">
                <a:solidFill>
                  <a:srgbClr val="000000"/>
                </a:solidFill>
                <a:effectLst/>
                <a:latin typeface="Arial"/>
                <a:ea typeface="Arial"/>
                <a:cs typeface="Arial"/>
                <a:sym typeface="Arial"/>
              </a:rPr>
              <a:t>samples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arrived</a:t>
            </a:r>
            <a:r>
              <a:rPr lang="it-IT" sz="1100" b="0" i="0" u="none" strike="noStrike" cap="none" dirty="0">
                <a:solidFill>
                  <a:srgbClr val="000000"/>
                </a:solidFill>
                <a:effectLst/>
                <a:latin typeface="Arial"/>
                <a:ea typeface="Arial"/>
                <a:cs typeface="Arial"/>
                <a:sym typeface="Arial"/>
              </a:rPr>
              <a:t>. In </a:t>
            </a:r>
            <a:r>
              <a:rPr lang="it-IT" sz="1100" b="0" i="0" u="none" strike="noStrike" cap="none" dirty="0" err="1">
                <a:solidFill>
                  <a:srgbClr val="000000"/>
                </a:solidFill>
                <a:effectLst/>
                <a:latin typeface="Arial"/>
                <a:ea typeface="Arial"/>
                <a:cs typeface="Arial"/>
                <a:sym typeface="Arial"/>
              </a:rPr>
              <a:t>fact</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after</a:t>
            </a:r>
            <a:r>
              <a:rPr lang="it-IT" sz="1100" b="0" i="0" u="none" strike="noStrike" cap="none" dirty="0">
                <a:solidFill>
                  <a:srgbClr val="000000"/>
                </a:solidFill>
                <a:effectLst/>
                <a:latin typeface="Arial"/>
                <a:ea typeface="Arial"/>
                <a:cs typeface="Arial"/>
                <a:sym typeface="Arial"/>
              </a:rPr>
              <a:t> the </a:t>
            </a:r>
            <a:r>
              <a:rPr lang="it-IT" sz="1100" b="0" i="0" u="none" strike="noStrike" cap="none" dirty="0" err="1">
                <a:solidFill>
                  <a:srgbClr val="000000"/>
                </a:solidFill>
                <a:effectLst/>
                <a:latin typeface="Arial"/>
                <a:ea typeface="Arial"/>
                <a:cs typeface="Arial"/>
                <a:sym typeface="Arial"/>
              </a:rPr>
              <a:t>testing</a:t>
            </a:r>
            <a:r>
              <a:rPr lang="it-IT" sz="1100" b="0" i="0" u="none" strike="noStrike" cap="none" dirty="0">
                <a:solidFill>
                  <a:srgbClr val="000000"/>
                </a:solidFill>
                <a:effectLst/>
                <a:latin typeface="Arial"/>
                <a:ea typeface="Arial"/>
                <a:cs typeface="Arial"/>
                <a:sym typeface="Arial"/>
              </a:rPr>
              <a:t> and the training </a:t>
            </a:r>
            <a:r>
              <a:rPr lang="it-IT" sz="1100" b="0" i="0" u="none" strike="noStrike" cap="none" dirty="0" err="1">
                <a:solidFill>
                  <a:srgbClr val="000000"/>
                </a:solidFill>
                <a:effectLst/>
                <a:latin typeface="Arial"/>
                <a:ea typeface="Arial"/>
                <a:cs typeface="Arial"/>
                <a:sym typeface="Arial"/>
              </a:rPr>
              <a:t>phase</a:t>
            </a:r>
            <a:r>
              <a:rPr lang="it-IT" sz="1100" b="0" i="0" u="none" strike="noStrike" cap="none" dirty="0">
                <a:solidFill>
                  <a:srgbClr val="000000"/>
                </a:solidFill>
                <a:effectLst/>
                <a:latin typeface="Arial"/>
                <a:ea typeface="Arial"/>
                <a:cs typeface="Arial"/>
                <a:sym typeface="Arial"/>
              </a:rPr>
              <a:t> the sample </a:t>
            </a:r>
            <a:r>
              <a:rPr lang="it-IT" sz="1100" b="0" i="0" u="none" strike="noStrike" cap="none" dirty="0" err="1">
                <a:solidFill>
                  <a:srgbClr val="000000"/>
                </a:solidFill>
                <a:effectLst/>
                <a:latin typeface="Arial"/>
                <a:ea typeface="Arial"/>
                <a:cs typeface="Arial"/>
                <a:sym typeface="Arial"/>
              </a:rPr>
              <a:t>is</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discarded</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Since</a:t>
            </a:r>
            <a:r>
              <a:rPr lang="it-IT" sz="1100" b="0" i="0" u="none" strike="noStrike" cap="none" dirty="0">
                <a:solidFill>
                  <a:srgbClr val="000000"/>
                </a:solidFill>
                <a:effectLst/>
                <a:latin typeface="Arial"/>
                <a:ea typeface="Arial"/>
                <a:cs typeface="Arial"/>
                <a:sym typeface="Arial"/>
              </a:rPr>
              <a:t> the </a:t>
            </a:r>
            <a:r>
              <a:rPr lang="it-IT" sz="1100" b="0" i="0" u="none" strike="noStrike" cap="none" dirty="0" err="1">
                <a:solidFill>
                  <a:srgbClr val="000000"/>
                </a:solidFill>
                <a:effectLst/>
                <a:latin typeface="Arial"/>
                <a:ea typeface="Arial"/>
                <a:cs typeface="Arial"/>
                <a:sym typeface="Arial"/>
              </a:rPr>
              <a:t>steam</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evolves</a:t>
            </a:r>
            <a:r>
              <a:rPr lang="it-IT" sz="1100" b="0" i="0" u="none" strike="noStrike" cap="none" dirty="0">
                <a:solidFill>
                  <a:srgbClr val="000000"/>
                </a:solidFill>
                <a:effectLst/>
                <a:latin typeface="Arial"/>
                <a:ea typeface="Arial"/>
                <a:cs typeface="Arial"/>
                <a:sym typeface="Arial"/>
              </a:rPr>
              <a:t> in time, </a:t>
            </a:r>
            <a:r>
              <a:rPr lang="it-IT" sz="1100" b="0" i="0" u="none" strike="noStrike" cap="none" dirty="0" err="1">
                <a:solidFill>
                  <a:srgbClr val="000000"/>
                </a:solidFill>
                <a:effectLst/>
                <a:latin typeface="Arial"/>
                <a:ea typeface="Arial"/>
                <a:cs typeface="Arial"/>
                <a:sym typeface="Arial"/>
              </a:rPr>
              <a:t>it</a:t>
            </a:r>
            <a:r>
              <a:rPr lang="it-IT" sz="1100" b="0" i="0" u="none" strike="noStrike" cap="none" dirty="0">
                <a:solidFill>
                  <a:srgbClr val="000000"/>
                </a:solidFill>
                <a:effectLst/>
                <a:latin typeface="Arial"/>
                <a:ea typeface="Arial"/>
                <a:cs typeface="Arial"/>
                <a:sym typeface="Arial"/>
              </a:rPr>
              <a:t> can </a:t>
            </a:r>
            <a:r>
              <a:rPr lang="it-IT" sz="1100" b="0" i="0" u="none" strike="noStrike" cap="none" dirty="0" err="1">
                <a:solidFill>
                  <a:srgbClr val="000000"/>
                </a:solidFill>
                <a:effectLst/>
                <a:latin typeface="Arial"/>
                <a:ea typeface="Arial"/>
                <a:cs typeface="Arial"/>
                <a:sym typeface="Arial"/>
              </a:rPr>
              <a:t>present</a:t>
            </a:r>
            <a:r>
              <a:rPr lang="it-IT" sz="1100" b="0" i="0" u="none" strike="noStrike" cap="none" dirty="0">
                <a:solidFill>
                  <a:srgbClr val="000000"/>
                </a:solidFill>
                <a:effectLst/>
                <a:latin typeface="Arial"/>
                <a:ea typeface="Arial"/>
                <a:cs typeface="Arial"/>
                <a:sym typeface="Arial"/>
              </a:rPr>
              <a:t> some </a:t>
            </a:r>
            <a:r>
              <a:rPr lang="it-IT" sz="1100" b="0" i="0" u="none" strike="noStrike" cap="none" dirty="0" err="1">
                <a:solidFill>
                  <a:srgbClr val="000000"/>
                </a:solidFill>
                <a:effectLst/>
                <a:latin typeface="Arial"/>
                <a:ea typeface="Arial"/>
                <a:cs typeface="Arial"/>
                <a:sym typeface="Arial"/>
              </a:rPr>
              <a:t>form</a:t>
            </a:r>
            <a:r>
              <a:rPr lang="it-IT" sz="1100" b="0" i="0" u="none" strike="noStrike" cap="none" dirty="0">
                <a:solidFill>
                  <a:srgbClr val="000000"/>
                </a:solidFill>
                <a:effectLst/>
                <a:latin typeface="Arial"/>
                <a:ea typeface="Arial"/>
                <a:cs typeface="Arial"/>
                <a:sym typeface="Arial"/>
              </a:rPr>
              <a:t> of non </a:t>
            </a:r>
            <a:r>
              <a:rPr lang="it-IT" sz="1100" b="0" i="0" u="none" strike="noStrike" cap="none" dirty="0" err="1">
                <a:solidFill>
                  <a:srgbClr val="000000"/>
                </a:solidFill>
                <a:effectLst/>
                <a:latin typeface="Arial"/>
                <a:ea typeface="Arial"/>
                <a:cs typeface="Arial"/>
                <a:sym typeface="Arial"/>
              </a:rPr>
              <a:t>stationary</a:t>
            </a:r>
            <a:r>
              <a:rPr lang="it-IT" sz="1100" b="0" i="0" u="none" strike="noStrike" cap="none" dirty="0">
                <a:solidFill>
                  <a:srgbClr val="000000"/>
                </a:solidFill>
                <a:effectLst/>
                <a:latin typeface="Arial"/>
                <a:ea typeface="Arial"/>
                <a:cs typeface="Arial"/>
                <a:sym typeface="Arial"/>
              </a:rPr>
              <a:t>. An online model must be </a:t>
            </a:r>
            <a:r>
              <a:rPr lang="it-IT" sz="1100" b="0" i="0" u="none" strike="noStrike" cap="none" dirty="0" err="1">
                <a:solidFill>
                  <a:srgbClr val="000000"/>
                </a:solidFill>
                <a:effectLst/>
                <a:latin typeface="Arial"/>
                <a:ea typeface="Arial"/>
                <a:cs typeface="Arial"/>
                <a:sym typeface="Arial"/>
              </a:rPr>
              <a:t>dynamic</a:t>
            </a:r>
            <a:r>
              <a:rPr lang="it-IT" sz="1100" b="0" i="0" u="none" strike="noStrike" cap="none" dirty="0">
                <a:solidFill>
                  <a:srgbClr val="000000"/>
                </a:solidFill>
                <a:effectLst/>
                <a:latin typeface="Arial"/>
                <a:ea typeface="Arial"/>
                <a:cs typeface="Arial"/>
                <a:sym typeface="Arial"/>
              </a:rPr>
              <a:t> and </a:t>
            </a:r>
            <a:r>
              <a:rPr lang="it-IT" sz="1100" b="0" i="0" u="none" strike="noStrike" cap="none" dirty="0" err="1">
                <a:solidFill>
                  <a:srgbClr val="000000"/>
                </a:solidFill>
                <a:effectLst/>
                <a:latin typeface="Arial"/>
                <a:ea typeface="Arial"/>
                <a:cs typeface="Arial"/>
                <a:sym typeface="Arial"/>
              </a:rPr>
              <a:t>adapt</a:t>
            </a:r>
            <a:r>
              <a:rPr lang="it-IT" sz="1100" b="0" i="0" u="none" strike="noStrike" cap="none" dirty="0">
                <a:solidFill>
                  <a:srgbClr val="000000"/>
                </a:solidFill>
                <a:effectLst/>
                <a:latin typeface="Arial"/>
                <a:ea typeface="Arial"/>
                <a:cs typeface="Arial"/>
                <a:sym typeface="Arial"/>
              </a:rPr>
              <a:t> to </a:t>
            </a:r>
            <a:r>
              <a:rPr lang="it-IT" sz="1100" b="0" i="0" u="none" strike="noStrike" cap="none" dirty="0" err="1">
                <a:solidFill>
                  <a:srgbClr val="000000"/>
                </a:solidFill>
                <a:effectLst/>
                <a:latin typeface="Arial"/>
                <a:ea typeface="Arial"/>
                <a:cs typeface="Arial"/>
                <a:sym typeface="Arial"/>
              </a:rPr>
              <a:t>it</a:t>
            </a:r>
            <a:r>
              <a:rPr lang="it-IT" sz="1100" b="0" i="0" u="none" strike="noStrike" cap="none" dirty="0">
                <a:solidFill>
                  <a:srgbClr val="000000"/>
                </a:solidFill>
                <a:effectLst/>
                <a:latin typeface="Arial"/>
                <a:ea typeface="Arial"/>
                <a:cs typeface="Arial"/>
                <a:sym typeface="Arial"/>
              </a:rPr>
              <a:t>.</a:t>
            </a:r>
          </a:p>
          <a:p>
            <a:endParaRPr lang="it-IT" sz="1100" b="0" i="0" u="none" strike="noStrike" cap="none" dirty="0">
              <a:solidFill>
                <a:srgbClr val="000000"/>
              </a:solidFill>
              <a:effectLst/>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it-IT" sz="1100" b="0" i="0" u="none" strike="noStrike" cap="none" dirty="0" err="1">
                <a:solidFill>
                  <a:srgbClr val="000000"/>
                </a:solidFill>
                <a:effectLst/>
                <a:latin typeface="Arial"/>
                <a:ea typeface="Arial"/>
                <a:cs typeface="Arial"/>
                <a:sym typeface="Arial"/>
              </a:rPr>
              <a:t>Dynamic</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forgetting</a:t>
            </a:r>
            <a:r>
              <a:rPr lang="it-IT" sz="1100" b="0" i="0" u="none" strike="noStrike" cap="none" dirty="0">
                <a:solidFill>
                  <a:srgbClr val="000000"/>
                </a:solidFill>
                <a:effectLst/>
                <a:latin typeface="Arial"/>
                <a:ea typeface="Arial"/>
                <a:cs typeface="Arial"/>
                <a:sym typeface="Arial"/>
              </a:rPr>
              <a:t> </a:t>
            </a:r>
            <a:r>
              <a:rPr lang="it-IT" sz="1100" b="0" i="0" u="none" strike="noStrike" cap="none" dirty="0" err="1">
                <a:solidFill>
                  <a:srgbClr val="000000"/>
                </a:solidFill>
                <a:effectLst/>
                <a:latin typeface="Arial"/>
                <a:ea typeface="Arial"/>
                <a:cs typeface="Arial"/>
                <a:sym typeface="Arial"/>
              </a:rPr>
              <a:t>outdated</a:t>
            </a:r>
            <a:r>
              <a:rPr lang="it-IT" sz="1100" b="0" i="0" u="none" strike="noStrike" cap="none" dirty="0">
                <a:solidFill>
                  <a:srgbClr val="000000"/>
                </a:solidFill>
                <a:effectLst/>
                <a:latin typeface="Arial"/>
                <a:ea typeface="Arial"/>
                <a:cs typeface="Arial"/>
                <a:sym typeface="Arial"/>
              </a:rPr>
              <a:t> information</a:t>
            </a:r>
          </a:p>
        </p:txBody>
      </p:sp>
    </p:spTree>
    <p:extLst>
      <p:ext uri="{BB962C8B-B14F-4D97-AF65-F5344CB8AC3E}">
        <p14:creationId xmlns:p14="http://schemas.microsoft.com/office/powerpoint/2010/main" val="254363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0fb344b6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0fb344b6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Presentazione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0fb344b6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0fb344b6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Non </a:t>
            </a:r>
            <a:r>
              <a:rPr lang="en-US" dirty="0" err="1"/>
              <a:t>c’è</a:t>
            </a:r>
            <a:r>
              <a:rPr lang="en-US" dirty="0"/>
              <a:t> </a:t>
            </a:r>
            <a:r>
              <a:rPr lang="en-US" dirty="0" err="1"/>
              <a:t>bisogno</a:t>
            </a:r>
            <a:r>
              <a:rPr lang="en-US" dirty="0"/>
              <a:t> di </a:t>
            </a:r>
            <a:r>
              <a:rPr lang="en-US" dirty="0" err="1"/>
              <a:t>aspetare</a:t>
            </a:r>
            <a:r>
              <a:rPr lang="en-US" dirty="0"/>
              <a:t> tutti I </a:t>
            </a:r>
            <a:r>
              <a:rPr lang="en-US" dirty="0" err="1"/>
              <a:t>dati</a:t>
            </a:r>
            <a:endParaRPr lang="en-US" dirty="0"/>
          </a:p>
          <a:p>
            <a:pPr marL="171450" lvl="0" indent="-171450" algn="l" rtl="0">
              <a:spcBef>
                <a:spcPts val="0"/>
              </a:spcBef>
              <a:spcAft>
                <a:spcPts val="0"/>
              </a:spcAft>
              <a:buFontTx/>
              <a:buChar char="-"/>
            </a:pPr>
            <a:r>
              <a:rPr lang="en-US" dirty="0"/>
              <a:t>Non devo </a:t>
            </a:r>
            <a:r>
              <a:rPr lang="en-US" dirty="0" err="1"/>
              <a:t>ri-trainare</a:t>
            </a:r>
            <a:r>
              <a:rPr lang="en-US" dirty="0"/>
              <a:t> un </a:t>
            </a:r>
            <a:r>
              <a:rPr lang="en-US" dirty="0" err="1"/>
              <a:t>modello</a:t>
            </a:r>
            <a:r>
              <a:rPr lang="en-US" dirty="0"/>
              <a:t> da capo </a:t>
            </a:r>
            <a:r>
              <a:rPr lang="en-US" dirty="0" err="1"/>
              <a:t>ogni</a:t>
            </a:r>
            <a:r>
              <a:rPr lang="en-US" dirty="0"/>
              <a:t> volta </a:t>
            </a:r>
            <a:r>
              <a:rPr lang="en-US" dirty="0" err="1"/>
              <a:t>che</a:t>
            </a:r>
            <a:r>
              <a:rPr lang="en-US" dirty="0"/>
              <a:t> ho </a:t>
            </a:r>
            <a:r>
              <a:rPr lang="en-US" dirty="0" err="1"/>
              <a:t>dati</a:t>
            </a:r>
            <a:r>
              <a:rPr lang="en-US" dirty="0"/>
              <a:t> </a:t>
            </a:r>
            <a:r>
              <a:rPr lang="en-US" dirty="0" err="1"/>
              <a:t>nuovi</a:t>
            </a:r>
            <a:r>
              <a:rPr lang="en-US" dirty="0"/>
              <a:t>/</a:t>
            </a:r>
            <a:r>
              <a:rPr lang="en-US" dirty="0" err="1"/>
              <a:t>diversi</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0fb344b6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0fb344b6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120a0c75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120a0c75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120a0c75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120a0c75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906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120a0c75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120a0c75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223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0fb344b6a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0fb344b6a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Pandas, numpy, scikit-learn, matplotlib</a:t>
            </a:r>
            <a:endParaRPr/>
          </a:p>
          <a:p>
            <a:pPr marL="457200" lvl="0" indent="-298450" algn="l" rtl="0">
              <a:spcBef>
                <a:spcPts val="0"/>
              </a:spcBef>
              <a:spcAft>
                <a:spcPts val="0"/>
              </a:spcAft>
              <a:buSzPts val="1100"/>
              <a:buChar char="-"/>
            </a:pPr>
            <a:r>
              <a:rPr lang="en"/>
              <a:t>Creare un dataset random</a:t>
            </a:r>
            <a:endParaRPr/>
          </a:p>
          <a:p>
            <a:pPr marL="457200" lvl="0" indent="-298450" algn="l" rtl="0">
              <a:spcBef>
                <a:spcPts val="0"/>
              </a:spcBef>
              <a:spcAft>
                <a:spcPts val="0"/>
              </a:spcAft>
              <a:buSzPts val="1100"/>
              <a:buChar char="-"/>
            </a:pPr>
            <a:r>
              <a:rPr lang="en"/>
              <a:t>Creare un anomaly score banale</a:t>
            </a:r>
            <a:endParaRPr/>
          </a:p>
          <a:p>
            <a:pPr marL="457200" lvl="0" indent="-298450" algn="l" rtl="0">
              <a:spcBef>
                <a:spcPts val="0"/>
              </a:spcBef>
              <a:spcAft>
                <a:spcPts val="0"/>
              </a:spcAft>
              <a:buSzPts val="1100"/>
              <a:buChar char="-"/>
            </a:pPr>
            <a:r>
              <a:rPr lang="en"/>
              <a:t>Visualizzare i risultati</a:t>
            </a:r>
            <a:endParaRPr/>
          </a:p>
          <a:p>
            <a:pPr marL="457200" lvl="0" indent="-298450" algn="l" rtl="0">
              <a:spcBef>
                <a:spcPts val="0"/>
              </a:spcBef>
              <a:spcAft>
                <a:spcPts val="0"/>
              </a:spcAft>
              <a:buSzPts val="1100"/>
              <a:buChar char="-"/>
            </a:pPr>
            <a:r>
              <a:rPr lang="en"/>
              <a:t>Definizione di soglia arbitraria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0fb344b6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0fb344b6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Introduzione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120a0c75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120a0c75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723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0fb344b6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0fb344b6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0fb344b6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0fb344b6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noProof="0" dirty="0"/>
          </a:p>
          <a:p>
            <a:pPr marL="0" lvl="0" indent="0" algn="l" rtl="0">
              <a:spcBef>
                <a:spcPts val="0"/>
              </a:spcBef>
              <a:spcAft>
                <a:spcPts val="0"/>
              </a:spcAft>
              <a:buNone/>
            </a:pPr>
            <a:endParaRPr lang="en-GB" noProof="0" dirty="0"/>
          </a:p>
        </p:txBody>
      </p:sp>
    </p:spTree>
    <p:extLst>
      <p:ext uri="{BB962C8B-B14F-4D97-AF65-F5344CB8AC3E}">
        <p14:creationId xmlns:p14="http://schemas.microsoft.com/office/powerpoint/2010/main" val="408473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0fb344b6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0fb344b6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noProof="0" dirty="0"/>
          </a:p>
          <a:p>
            <a:pPr marL="0" lvl="0" indent="0" algn="l" rtl="0">
              <a:spcBef>
                <a:spcPts val="0"/>
              </a:spcBef>
              <a:spcAft>
                <a:spcPts val="0"/>
              </a:spcAft>
              <a:buNone/>
            </a:pPr>
            <a:endParaRPr lang="en-GB"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0fb344b6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0fb344b6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noProof="0" dirty="0"/>
          </a:p>
          <a:p>
            <a:pPr marL="0" lvl="0" indent="0" algn="l" rtl="0">
              <a:spcBef>
                <a:spcPts val="0"/>
              </a:spcBef>
              <a:spcAft>
                <a:spcPts val="0"/>
              </a:spcAft>
              <a:buNone/>
            </a:pPr>
            <a:endParaRPr lang="en-GB" noProof="0" dirty="0"/>
          </a:p>
        </p:txBody>
      </p:sp>
    </p:spTree>
    <p:extLst>
      <p:ext uri="{BB962C8B-B14F-4D97-AF65-F5344CB8AC3E}">
        <p14:creationId xmlns:p14="http://schemas.microsoft.com/office/powerpoint/2010/main" val="1969471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0fb344b6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0fb344b6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noProof="0" dirty="0"/>
          </a:p>
          <a:p>
            <a:pPr marL="0" lvl="0" indent="0" algn="l" rtl="0">
              <a:spcBef>
                <a:spcPts val="0"/>
              </a:spcBef>
              <a:spcAft>
                <a:spcPts val="0"/>
              </a:spcAft>
              <a:buNone/>
            </a:pPr>
            <a:endParaRPr lang="en-GB" noProof="0" dirty="0"/>
          </a:p>
        </p:txBody>
      </p:sp>
    </p:spTree>
    <p:extLst>
      <p:ext uri="{BB962C8B-B14F-4D97-AF65-F5344CB8AC3E}">
        <p14:creationId xmlns:p14="http://schemas.microsoft.com/office/powerpoint/2010/main" val="235550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 y="1910382"/>
            <a:ext cx="9144000" cy="8846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latin typeface="Calibri" panose="020F0502020204030204" pitchFamily="34" charset="0"/>
                <a:cs typeface="Calibri" panose="020F0502020204030204" pitchFamily="34" charset="0"/>
              </a:rPr>
              <a:t>Streaming Machine Learning (SML)</a:t>
            </a:r>
            <a:endParaRPr sz="4500" dirty="0">
              <a:latin typeface="Calibri" panose="020F0502020204030204" pitchFamily="34" charset="0"/>
              <a:cs typeface="Calibri" panose="020F0502020204030204" pitchFamily="34" charset="0"/>
            </a:endParaRPr>
          </a:p>
        </p:txBody>
      </p:sp>
      <p:sp>
        <p:nvSpPr>
          <p:cNvPr id="60" name="Google Shape;6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latin typeface="Proxima Nova"/>
                <a:ea typeface="Proxima Nova"/>
                <a:cs typeface="Proxima Nova"/>
                <a:sym typeface="Proxima Nova"/>
              </a:rPr>
              <a:t>1</a:t>
            </a:fld>
            <a:endParaRPr>
              <a:solidFill>
                <a:schemeClr val="lt1"/>
              </a:solidFill>
              <a:latin typeface="Proxima Nova"/>
              <a:ea typeface="Proxima Nova"/>
              <a:cs typeface="Proxima Nova"/>
              <a:sym typeface="Proxima Nova"/>
            </a:endParaRPr>
          </a:p>
        </p:txBody>
      </p:sp>
      <p:sp>
        <p:nvSpPr>
          <p:cNvPr id="61" name="Google Shape;61;p13"/>
          <p:cNvSpPr txBox="1">
            <a:spLocks noGrp="1"/>
          </p:cNvSpPr>
          <p:nvPr>
            <p:ph type="subTitle" idx="1"/>
          </p:nvPr>
        </p:nvSpPr>
        <p:spPr>
          <a:xfrm>
            <a:off x="510450" y="3182313"/>
            <a:ext cx="8123100" cy="785530"/>
          </a:xfrm>
          <a:prstGeom prst="rect">
            <a:avLst/>
          </a:prstGeom>
        </p:spPr>
        <p:txBody>
          <a:bodyPr spcFirstLastPara="1" wrap="square" lIns="91425" tIns="91425" rIns="91425" bIns="91425" anchor="t" anchorCtr="0">
            <a:noAutofit/>
          </a:bodyPr>
          <a:lstStyle/>
          <a:p>
            <a:pPr marL="0" lvl="0" indent="0"/>
            <a:r>
              <a:rPr lang="en-US" dirty="0">
                <a:latin typeface="Calibri" panose="020F0502020204030204" pitchFamily="34" charset="0"/>
                <a:cs typeface="Calibri" panose="020F0502020204030204" pitchFamily="34" charset="0"/>
              </a:rPr>
              <a:t>Alessio Bernardo &amp; Emanuele Della Valle</a:t>
            </a:r>
          </a:p>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05-06-2021</a:t>
            </a:r>
            <a:endParaRPr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1200" dirty="0">
              <a:latin typeface="Calibri" panose="020F0502020204030204" pitchFamily="34" charset="0"/>
              <a:cs typeface="Calibri" panose="020F0502020204030204" pitchFamily="34" charset="0"/>
            </a:endParaRPr>
          </a:p>
        </p:txBody>
      </p:sp>
      <p:sp>
        <p:nvSpPr>
          <p:cNvPr id="62" name="Google Shape;62;p13"/>
          <p:cNvSpPr txBox="1">
            <a:spLocks noGrp="1"/>
          </p:cNvSpPr>
          <p:nvPr>
            <p:ph type="subTitle" idx="1"/>
          </p:nvPr>
        </p:nvSpPr>
        <p:spPr>
          <a:xfrm>
            <a:off x="2403599" y="4797467"/>
            <a:ext cx="4648553" cy="1804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Calibri" panose="020F0502020204030204" pitchFamily="34" charset="0"/>
                <a:ea typeface="Arial"/>
                <a:cs typeface="Calibri" panose="020F0502020204030204" pitchFamily="34" charset="0"/>
                <a:sym typeface="Arial"/>
              </a:rPr>
              <a:t>Copyright </a:t>
            </a:r>
            <a:r>
              <a:rPr lang="en" sz="1400">
                <a:latin typeface="Calibri" panose="020F0502020204030204" pitchFamily="34" charset="0"/>
                <a:ea typeface="Arial"/>
                <a:cs typeface="Calibri" panose="020F0502020204030204" pitchFamily="34" charset="0"/>
                <a:sym typeface="Arial"/>
              </a:rPr>
              <a:t>© 2021 </a:t>
            </a:r>
            <a:r>
              <a:rPr lang="en" sz="1400" dirty="0" err="1">
                <a:latin typeface="Calibri" panose="020F0502020204030204" pitchFamily="34" charset="0"/>
                <a:ea typeface="Arial"/>
                <a:cs typeface="Calibri" panose="020F0502020204030204" pitchFamily="34" charset="0"/>
                <a:sym typeface="Arial"/>
              </a:rPr>
              <a:t>Quantia</a:t>
            </a:r>
            <a:r>
              <a:rPr lang="en" sz="1400" dirty="0">
                <a:latin typeface="Calibri" panose="020F0502020204030204" pitchFamily="34" charset="0"/>
                <a:ea typeface="Arial"/>
                <a:cs typeface="Calibri" panose="020F0502020204030204" pitchFamily="34" charset="0"/>
                <a:sym typeface="Arial"/>
              </a:rPr>
              <a:t> Consulting, </a:t>
            </a:r>
            <a:r>
              <a:rPr lang="en" sz="1400" dirty="0" err="1">
                <a:latin typeface="Calibri" panose="020F0502020204030204" pitchFamily="34" charset="0"/>
                <a:ea typeface="Arial"/>
                <a:cs typeface="Calibri" panose="020F0502020204030204" pitchFamily="34" charset="0"/>
                <a:sym typeface="Arial"/>
              </a:rPr>
              <a:t>srl</a:t>
            </a:r>
            <a:r>
              <a:rPr lang="en" sz="1400" dirty="0">
                <a:latin typeface="Calibri" panose="020F0502020204030204" pitchFamily="34" charset="0"/>
                <a:ea typeface="Arial"/>
                <a:cs typeface="Calibri" panose="020F0502020204030204" pitchFamily="34" charset="0"/>
                <a:sym typeface="Arial"/>
              </a:rPr>
              <a:t>. All rights reserved.</a:t>
            </a:r>
            <a:endParaRPr sz="14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10</a:t>
            </a:fld>
            <a:endParaRPr>
              <a:solidFill>
                <a:schemeClr val="dk1"/>
              </a:solidFill>
              <a:latin typeface="Proxima Nova"/>
              <a:ea typeface="Proxima Nova"/>
              <a:cs typeface="Proxima Nova"/>
              <a:sym typeface="Proxima Nova"/>
            </a:endParaRPr>
          </a:p>
        </p:txBody>
      </p:sp>
      <p:sp>
        <p:nvSpPr>
          <p:cNvPr id="105" name="Google Shape;105;p19"/>
          <p:cNvSpPr txBox="1">
            <a:spLocks noGrp="1"/>
          </p:cNvSpPr>
          <p:nvPr>
            <p:ph type="title"/>
          </p:nvPr>
        </p:nvSpPr>
        <p:spPr>
          <a:xfrm>
            <a:off x="510450" y="1572961"/>
            <a:ext cx="8123100" cy="1587062"/>
          </a:xfrm>
          <a:prstGeom prst="rect">
            <a:avLst/>
          </a:prstGeom>
        </p:spPr>
        <p:txBody>
          <a:bodyPr spcFirstLastPara="1" wrap="square" lIns="91425" tIns="91425" rIns="91425" bIns="91425" anchor="ctr" anchorCtr="0">
            <a:noAutofit/>
          </a:bodyPr>
          <a:lstStyle/>
          <a:p>
            <a:pPr lvl="0" algn="ctr"/>
            <a:r>
              <a:rPr lang="en-GB" sz="2000" b="1" i="1" dirty="0">
                <a:latin typeface="Calibri" panose="020F0502020204030204" pitchFamily="34" charset="0"/>
                <a:cs typeface="Calibri" panose="020F0502020204030204" pitchFamily="34" charset="0"/>
              </a:rPr>
              <a:t>Data is growing</a:t>
            </a:r>
            <a:r>
              <a:rPr lang="en-GB" sz="2000" i="1" dirty="0">
                <a:latin typeface="Calibri" panose="020F0502020204030204" pitchFamily="34" charset="0"/>
                <a:cs typeface="Calibri" panose="020F0502020204030204" pitchFamily="34" charset="0"/>
              </a:rPr>
              <a:t>, and the rate of growth is accelerating. The sum of data generated by </a:t>
            </a:r>
            <a:r>
              <a:rPr lang="en-GB" sz="2000" b="1" i="1" dirty="0">
                <a:latin typeface="Calibri" panose="020F0502020204030204" pitchFamily="34" charset="0"/>
                <a:cs typeface="Calibri" panose="020F0502020204030204" pitchFamily="34" charset="0"/>
              </a:rPr>
              <a:t>2025</a:t>
            </a:r>
            <a:r>
              <a:rPr lang="en-GB" sz="2000" i="1" dirty="0">
                <a:latin typeface="Calibri" panose="020F0502020204030204" pitchFamily="34" charset="0"/>
                <a:cs typeface="Calibri" panose="020F0502020204030204" pitchFamily="34" charset="0"/>
              </a:rPr>
              <a:t> is set to accelerate exponentially to </a:t>
            </a:r>
            <a:r>
              <a:rPr lang="en-GB" sz="2000" b="1" i="1" dirty="0">
                <a:latin typeface="Calibri" panose="020F0502020204030204" pitchFamily="34" charset="0"/>
                <a:cs typeface="Calibri" panose="020F0502020204030204" pitchFamily="34" charset="0"/>
              </a:rPr>
              <a:t>175 zettabytes</a:t>
            </a:r>
            <a:r>
              <a:rPr lang="en-GB" sz="2000" i="1" dirty="0">
                <a:latin typeface="Calibri" panose="020F0502020204030204" pitchFamily="34" charset="0"/>
                <a:cs typeface="Calibri" panose="020F0502020204030204" pitchFamily="34" charset="0"/>
              </a:rPr>
              <a:t>, an </a:t>
            </a:r>
            <a:r>
              <a:rPr lang="en-GB" sz="2000" b="1" i="1" dirty="0">
                <a:latin typeface="Calibri" panose="020F0502020204030204" pitchFamily="34" charset="0"/>
                <a:cs typeface="Calibri" panose="020F0502020204030204" pitchFamily="34" charset="0"/>
              </a:rPr>
              <a:t>order of magnitude </a:t>
            </a:r>
            <a:r>
              <a:rPr lang="en-GB" sz="2000" i="1" dirty="0">
                <a:latin typeface="Calibri" panose="020F0502020204030204" pitchFamily="34" charset="0"/>
                <a:cs typeface="Calibri" panose="020F0502020204030204" pitchFamily="34" charset="0"/>
              </a:rPr>
              <a:t>bigger than the </a:t>
            </a:r>
            <a:r>
              <a:rPr lang="en-GB" sz="2000" b="1" i="1" dirty="0">
                <a:latin typeface="Calibri" panose="020F0502020204030204" pitchFamily="34" charset="0"/>
                <a:cs typeface="Calibri" panose="020F0502020204030204" pitchFamily="34" charset="0"/>
              </a:rPr>
              <a:t>storage</a:t>
            </a:r>
            <a:r>
              <a:rPr lang="en-GB" sz="2000" i="1" dirty="0">
                <a:latin typeface="Calibri" panose="020F0502020204030204" pitchFamily="34" charset="0"/>
                <a:cs typeface="Calibri" panose="020F0502020204030204" pitchFamily="34" charset="0"/>
              </a:rPr>
              <a:t> production </a:t>
            </a:r>
            <a:r>
              <a:rPr lang="en-GB" sz="2000" b="1" i="1" dirty="0">
                <a:latin typeface="Calibri" panose="020F0502020204030204" pitchFamily="34" charset="0"/>
                <a:cs typeface="Calibri" panose="020F0502020204030204" pitchFamily="34" charset="0"/>
              </a:rPr>
              <a:t>capability</a:t>
            </a:r>
            <a:r>
              <a:rPr lang="en-GB" sz="2000" i="1" dirty="0">
                <a:latin typeface="Calibri" panose="020F0502020204030204" pitchFamily="34" charset="0"/>
                <a:cs typeface="Calibri" panose="020F0502020204030204" pitchFamily="34" charset="0"/>
              </a:rPr>
              <a:t>. </a:t>
            </a:r>
            <a:endParaRPr lang="it-IT" sz="2000" i="1" dirty="0">
              <a:latin typeface="Calibri" panose="020F0502020204030204" pitchFamily="34" charset="0"/>
              <a:cs typeface="Calibri" panose="020F0502020204030204" pitchFamily="34" charset="0"/>
            </a:endParaRPr>
          </a:p>
        </p:txBody>
      </p:sp>
      <p:sp>
        <p:nvSpPr>
          <p:cNvPr id="6" name="Google Shape;105;p19">
            <a:extLst>
              <a:ext uri="{FF2B5EF4-FFF2-40B4-BE49-F238E27FC236}">
                <a16:creationId xmlns:a16="http://schemas.microsoft.com/office/drawing/2014/main" id="{B0AC1FE0-708D-9C41-9578-3A1C1E19C6BA}"/>
              </a:ext>
            </a:extLst>
          </p:cNvPr>
          <p:cNvSpPr txBox="1">
            <a:spLocks/>
          </p:cNvSpPr>
          <p:nvPr/>
        </p:nvSpPr>
        <p:spPr>
          <a:xfrm>
            <a:off x="5356025" y="3570539"/>
            <a:ext cx="3665133" cy="5552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r>
              <a:rPr lang="en-GB" sz="1600" dirty="0">
                <a:latin typeface="Calibri" panose="020F0502020204030204" pitchFamily="34" charset="0"/>
                <a:cs typeface="Calibri" panose="020F0502020204030204" pitchFamily="34" charset="0"/>
              </a:rPr>
              <a:t>Dave Mosley, </a:t>
            </a:r>
            <a:br>
              <a:rPr lang="en-GB" sz="1600" dirty="0">
                <a:latin typeface="Calibri" panose="020F0502020204030204" pitchFamily="34" charset="0"/>
                <a:cs typeface="Calibri" panose="020F0502020204030204" pitchFamily="34" charset="0"/>
              </a:rPr>
            </a:br>
            <a:r>
              <a:rPr lang="en-GB" sz="1600" dirty="0">
                <a:latin typeface="Calibri" panose="020F0502020204030204" pitchFamily="34" charset="0"/>
                <a:cs typeface="Calibri" panose="020F0502020204030204" pitchFamily="34" charset="0"/>
              </a:rPr>
              <a:t>CEO of SEAGATE TECHNOLOGY</a:t>
            </a:r>
            <a:endParaRPr lang="it-IT" sz="1600" dirty="0">
              <a:latin typeface="Calibri" panose="020F0502020204030204" pitchFamily="34" charset="0"/>
              <a:cs typeface="Calibri" panose="020F0502020204030204" pitchFamily="34" charset="0"/>
            </a:endParaRPr>
          </a:p>
        </p:txBody>
      </p:sp>
      <p:sp>
        <p:nvSpPr>
          <p:cNvPr id="8" name="Google Shape;87;p17">
            <a:extLst>
              <a:ext uri="{FF2B5EF4-FFF2-40B4-BE49-F238E27FC236}">
                <a16:creationId xmlns:a16="http://schemas.microsoft.com/office/drawing/2014/main" id="{C2C0DDD9-881B-8B42-B6C6-DC1594CB0089}"/>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Big Data Trend</a:t>
            </a:r>
            <a:endParaRPr lang="it-IT" sz="3200" b="1" dirty="0">
              <a:latin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EACF4FA3-40BA-E541-BCB4-F4AD39C6132D}"/>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10" name="CasellaDiTesto 9">
            <a:extLst>
              <a:ext uri="{FF2B5EF4-FFF2-40B4-BE49-F238E27FC236}">
                <a16:creationId xmlns:a16="http://schemas.microsoft.com/office/drawing/2014/main" id="{7D2B318F-9A70-E642-8A89-087E25476BD6}"/>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11</a:t>
            </a:fld>
            <a:endParaRPr>
              <a:solidFill>
                <a:schemeClr val="dk1"/>
              </a:solidFill>
              <a:latin typeface="Proxima Nova"/>
              <a:ea typeface="Proxima Nova"/>
              <a:cs typeface="Proxima Nova"/>
              <a:sym typeface="Proxima Nova"/>
            </a:endParaRPr>
          </a:p>
        </p:txBody>
      </p:sp>
      <p:sp>
        <p:nvSpPr>
          <p:cNvPr id="105" name="Google Shape;105;p19"/>
          <p:cNvSpPr txBox="1">
            <a:spLocks noGrp="1"/>
          </p:cNvSpPr>
          <p:nvPr>
            <p:ph type="title"/>
          </p:nvPr>
        </p:nvSpPr>
        <p:spPr>
          <a:xfrm>
            <a:off x="510450" y="1579881"/>
            <a:ext cx="8123100" cy="1460136"/>
          </a:xfrm>
          <a:prstGeom prst="rect">
            <a:avLst/>
          </a:prstGeom>
        </p:spPr>
        <p:txBody>
          <a:bodyPr spcFirstLastPara="1" wrap="square" lIns="91425" tIns="91425" rIns="91425" bIns="91425" anchor="ctr" anchorCtr="0">
            <a:noAutofit/>
          </a:bodyPr>
          <a:lstStyle/>
          <a:p>
            <a:pPr lvl="0" algn="ctr"/>
            <a:r>
              <a:rPr lang="en-GB" sz="2000" b="1" i="1" dirty="0">
                <a:latin typeface="Calibri" panose="020F0502020204030204" pitchFamily="34" charset="0"/>
                <a:cs typeface="Calibri" panose="020F0502020204030204" pitchFamily="34" charset="0"/>
              </a:rPr>
              <a:t>Innovation</a:t>
            </a:r>
            <a:r>
              <a:rPr lang="en-GB" sz="2000" i="1" dirty="0">
                <a:latin typeface="Calibri" panose="020F0502020204030204" pitchFamily="34" charset="0"/>
                <a:cs typeface="Calibri" panose="020F0502020204030204" pitchFamily="34" charset="0"/>
              </a:rPr>
              <a:t> is </a:t>
            </a:r>
            <a:r>
              <a:rPr lang="en-GB" sz="2000" b="1" i="1" dirty="0">
                <a:latin typeface="Calibri" panose="020F0502020204030204" pitchFamily="34" charset="0"/>
                <a:cs typeface="Calibri" panose="020F0502020204030204" pitchFamily="34" charset="0"/>
              </a:rPr>
              <a:t>not</a:t>
            </a:r>
            <a:r>
              <a:rPr lang="en-GB" sz="2000" i="1" dirty="0">
                <a:latin typeface="Calibri" panose="020F0502020204030204" pitchFamily="34" charset="0"/>
                <a:cs typeface="Calibri" panose="020F0502020204030204" pitchFamily="34" charset="0"/>
              </a:rPr>
              <a:t> driven </a:t>
            </a:r>
            <a:r>
              <a:rPr lang="en-GB" sz="2000" b="1" i="1" dirty="0">
                <a:latin typeface="Calibri" panose="020F0502020204030204" pitchFamily="34" charset="0"/>
                <a:cs typeface="Calibri" panose="020F0502020204030204" pitchFamily="34" charset="0"/>
              </a:rPr>
              <a:t>by trends</a:t>
            </a:r>
            <a:r>
              <a:rPr lang="en-GB" sz="2000" i="1" dirty="0">
                <a:latin typeface="Calibri" panose="020F0502020204030204" pitchFamily="34" charset="0"/>
                <a:cs typeface="Calibri" panose="020F0502020204030204" pitchFamily="34" charset="0"/>
              </a:rPr>
              <a:t>, but </a:t>
            </a:r>
            <a:r>
              <a:rPr lang="en-GB" sz="2000" b="1" i="1" dirty="0">
                <a:latin typeface="Calibri" panose="020F0502020204030204" pitchFamily="34" charset="0"/>
                <a:cs typeface="Calibri" panose="020F0502020204030204" pitchFamily="34" charset="0"/>
              </a:rPr>
              <a:t>by the need </a:t>
            </a:r>
            <a:r>
              <a:rPr lang="en-GB" sz="2000" i="1" dirty="0">
                <a:latin typeface="Calibri" panose="020F0502020204030204" pitchFamily="34" charset="0"/>
                <a:cs typeface="Calibri" panose="020F0502020204030204" pitchFamily="34" charset="0"/>
              </a:rPr>
              <a:t>to create </a:t>
            </a:r>
            <a:r>
              <a:rPr lang="en-GB" sz="2000" b="1" i="1" dirty="0">
                <a:latin typeface="Calibri" panose="020F0502020204030204" pitchFamily="34" charset="0"/>
                <a:cs typeface="Calibri" panose="020F0502020204030204" pitchFamily="34" charset="0"/>
              </a:rPr>
              <a:t>more value </a:t>
            </a:r>
            <a:r>
              <a:rPr lang="en-GB" sz="2000" i="1" dirty="0">
                <a:latin typeface="Calibri" panose="020F0502020204030204" pitchFamily="34" charset="0"/>
                <a:cs typeface="Calibri" panose="020F0502020204030204" pitchFamily="34" charset="0"/>
              </a:rPr>
              <a:t>under constraints. This exponential inflation will thus require </a:t>
            </a:r>
            <a:r>
              <a:rPr lang="en-GB" sz="2000" b="1" i="1" dirty="0">
                <a:latin typeface="Calibri" panose="020F0502020204030204" pitchFamily="34" charset="0"/>
                <a:cs typeface="Calibri" panose="020F0502020204030204" pitchFamily="34" charset="0"/>
              </a:rPr>
              <a:t>analysing</a:t>
            </a:r>
            <a:r>
              <a:rPr lang="en-GB" sz="2000" i="1" dirty="0">
                <a:latin typeface="Calibri" panose="020F0502020204030204" pitchFamily="34" charset="0"/>
                <a:cs typeface="Calibri" panose="020F0502020204030204" pitchFamily="34" charset="0"/>
              </a:rPr>
              <a:t> almost </a:t>
            </a:r>
            <a:r>
              <a:rPr lang="en-GB" sz="2000" b="1" i="1" dirty="0">
                <a:latin typeface="Calibri" panose="020F0502020204030204" pitchFamily="34" charset="0"/>
                <a:cs typeface="Calibri" panose="020F0502020204030204" pitchFamily="34" charset="0"/>
              </a:rPr>
              <a:t>30%</a:t>
            </a:r>
            <a:r>
              <a:rPr lang="en-GB" sz="2000" i="1" dirty="0">
                <a:latin typeface="Calibri" panose="020F0502020204030204" pitchFamily="34" charset="0"/>
                <a:cs typeface="Calibri" panose="020F0502020204030204" pitchFamily="34" charset="0"/>
              </a:rPr>
              <a:t> of global data in </a:t>
            </a:r>
            <a:r>
              <a:rPr lang="en-GB" sz="2000" b="1" i="1" dirty="0">
                <a:latin typeface="Calibri" panose="020F0502020204030204" pitchFamily="34" charset="0"/>
                <a:cs typeface="Calibri" panose="020F0502020204030204" pitchFamily="34" charset="0"/>
              </a:rPr>
              <a:t>real-time</a:t>
            </a:r>
            <a:r>
              <a:rPr lang="en-GB" sz="2000" i="1" dirty="0">
                <a:latin typeface="Calibri" panose="020F0502020204030204" pitchFamily="34" charset="0"/>
                <a:cs typeface="Calibri" panose="020F0502020204030204" pitchFamily="34" charset="0"/>
              </a:rPr>
              <a:t>.</a:t>
            </a:r>
          </a:p>
        </p:txBody>
      </p:sp>
      <p:sp>
        <p:nvSpPr>
          <p:cNvPr id="5" name="Google Shape;105;p19">
            <a:extLst>
              <a:ext uri="{FF2B5EF4-FFF2-40B4-BE49-F238E27FC236}">
                <a16:creationId xmlns:a16="http://schemas.microsoft.com/office/drawing/2014/main" id="{3561FC3B-28CC-284A-9B3A-9682CE47D9B5}"/>
              </a:ext>
            </a:extLst>
          </p:cNvPr>
          <p:cNvSpPr txBox="1">
            <a:spLocks/>
          </p:cNvSpPr>
          <p:nvPr/>
        </p:nvSpPr>
        <p:spPr>
          <a:xfrm>
            <a:off x="5356025" y="3570539"/>
            <a:ext cx="3665133" cy="5552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r>
              <a:rPr lang="en-GB" sz="1600" dirty="0">
                <a:latin typeface="Calibri" panose="020F0502020204030204" pitchFamily="34" charset="0"/>
                <a:cs typeface="Calibri" panose="020F0502020204030204" pitchFamily="34" charset="0"/>
              </a:rPr>
              <a:t>Dave Mosley, </a:t>
            </a:r>
            <a:br>
              <a:rPr lang="en-GB" sz="1600" dirty="0">
                <a:latin typeface="Calibri" panose="020F0502020204030204" pitchFamily="34" charset="0"/>
                <a:cs typeface="Calibri" panose="020F0502020204030204" pitchFamily="34" charset="0"/>
              </a:rPr>
            </a:br>
            <a:r>
              <a:rPr lang="en-GB" sz="1600" dirty="0">
                <a:latin typeface="Calibri" panose="020F0502020204030204" pitchFamily="34" charset="0"/>
                <a:cs typeface="Calibri" panose="020F0502020204030204" pitchFamily="34" charset="0"/>
              </a:rPr>
              <a:t>CEO of SEAGATE TECHNOLOGY</a:t>
            </a:r>
            <a:endParaRPr lang="it-IT" sz="1600" dirty="0">
              <a:latin typeface="Calibri" panose="020F0502020204030204" pitchFamily="34" charset="0"/>
              <a:cs typeface="Calibri" panose="020F0502020204030204" pitchFamily="34" charset="0"/>
            </a:endParaRPr>
          </a:p>
        </p:txBody>
      </p:sp>
      <p:sp>
        <p:nvSpPr>
          <p:cNvPr id="8" name="Google Shape;87;p17">
            <a:extLst>
              <a:ext uri="{FF2B5EF4-FFF2-40B4-BE49-F238E27FC236}">
                <a16:creationId xmlns:a16="http://schemas.microsoft.com/office/drawing/2014/main" id="{7B3FC3CA-4B99-6045-97EF-6D4280970796}"/>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Big Data Trend</a:t>
            </a:r>
            <a:endParaRPr lang="it-IT" sz="3200" b="1" dirty="0">
              <a:latin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CEFFCC08-5BAA-E040-86FB-9F8D395385EA}"/>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10" name="CasellaDiTesto 9">
            <a:extLst>
              <a:ext uri="{FF2B5EF4-FFF2-40B4-BE49-F238E27FC236}">
                <a16:creationId xmlns:a16="http://schemas.microsoft.com/office/drawing/2014/main" id="{87C173D0-C95E-D348-85BF-407079FCC3D3}"/>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362584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12</a:t>
            </a:fld>
            <a:endParaRPr>
              <a:solidFill>
                <a:schemeClr val="dk1"/>
              </a:solidFill>
              <a:latin typeface="Proxima Nova"/>
              <a:ea typeface="Proxima Nova"/>
              <a:cs typeface="Proxima Nova"/>
              <a:sym typeface="Proxima Nova"/>
            </a:endParaRPr>
          </a:p>
        </p:txBody>
      </p:sp>
      <p:sp>
        <p:nvSpPr>
          <p:cNvPr id="82" name="Google Shape;82;p16"/>
          <p:cNvSpPr txBox="1">
            <a:spLocks noGrp="1"/>
          </p:cNvSpPr>
          <p:nvPr>
            <p:ph type="title"/>
          </p:nvPr>
        </p:nvSpPr>
        <p:spPr>
          <a:xfrm>
            <a:off x="510450" y="2057400"/>
            <a:ext cx="8123100" cy="7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latin typeface="Calibri" panose="020F0502020204030204" pitchFamily="34" charset="0"/>
                <a:cs typeface="Calibri" panose="020F0502020204030204" pitchFamily="34" charset="0"/>
              </a:rPr>
              <a:t>Batch vs Data Stream</a:t>
            </a:r>
            <a:endParaRPr sz="4800" b="1" dirty="0">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B9BEEEF3-B2A7-FC48-A1CD-9AB48681CF69}"/>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5" name="CasellaDiTesto 4">
            <a:extLst>
              <a:ext uri="{FF2B5EF4-FFF2-40B4-BE49-F238E27FC236}">
                <a16:creationId xmlns:a16="http://schemas.microsoft.com/office/drawing/2014/main" id="{4B6360E0-CA5A-A644-8E68-169063AC7B54}"/>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284867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13</a:t>
            </a:fld>
            <a:endParaRPr>
              <a:solidFill>
                <a:schemeClr val="dk1"/>
              </a:solidFill>
              <a:latin typeface="Proxima Nova"/>
              <a:ea typeface="Proxima Nova"/>
              <a:cs typeface="Proxima Nova"/>
              <a:sym typeface="Proxima Nova"/>
            </a:endParaRPr>
          </a:p>
        </p:txBody>
      </p:sp>
      <p:sp>
        <p:nvSpPr>
          <p:cNvPr id="15" name="object 18">
            <a:extLst>
              <a:ext uri="{FF2B5EF4-FFF2-40B4-BE49-F238E27FC236}">
                <a16:creationId xmlns:a16="http://schemas.microsoft.com/office/drawing/2014/main" id="{5C5C43DA-95E1-1240-8CBA-6AA248987ED9}"/>
              </a:ext>
            </a:extLst>
          </p:cNvPr>
          <p:cNvSpPr txBox="1"/>
          <p:nvPr/>
        </p:nvSpPr>
        <p:spPr>
          <a:xfrm>
            <a:off x="6798579" y="1930549"/>
            <a:ext cx="1650243" cy="641201"/>
          </a:xfrm>
          <a:prstGeom prst="rect">
            <a:avLst/>
          </a:prstGeom>
        </p:spPr>
        <p:txBody>
          <a:bodyPr vert="horz" wrap="square" lIns="0" tIns="12700" rIns="0" bIns="0" rtlCol="0">
            <a:spAutoFit/>
          </a:bodyPr>
          <a:lstStyle/>
          <a:p>
            <a:pPr marL="1219200" marR="5080" indent="-1206500" algn="ctr">
              <a:lnSpc>
                <a:spcPct val="100000"/>
              </a:lnSpc>
              <a:spcBef>
                <a:spcPts val="100"/>
              </a:spcBef>
            </a:pPr>
            <a:r>
              <a:rPr sz="2000" spc="-45" dirty="0">
                <a:latin typeface="Calibri" panose="020F0502020204030204" pitchFamily="34" charset="0"/>
                <a:cs typeface="Calibri" panose="020F0502020204030204" pitchFamily="34" charset="0"/>
              </a:rPr>
              <a:t>Well</a:t>
            </a:r>
            <a:r>
              <a:rPr sz="2000" spc="-5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defined</a:t>
            </a:r>
            <a:r>
              <a:rPr sz="2000" spc="-45" dirty="0">
                <a:latin typeface="Calibri" panose="020F0502020204030204" pitchFamily="34" charset="0"/>
                <a:cs typeface="Calibri" panose="020F0502020204030204" pitchFamily="34" charset="0"/>
              </a:rPr>
              <a:t> </a:t>
            </a:r>
            <a:endParaRPr lang="en-US" sz="2000" spc="-45" dirty="0">
              <a:latin typeface="Calibri" panose="020F0502020204030204" pitchFamily="34" charset="0"/>
              <a:cs typeface="Calibri" panose="020F0502020204030204" pitchFamily="34" charset="0"/>
            </a:endParaRPr>
          </a:p>
          <a:p>
            <a:pPr marL="1219200" marR="5080" indent="-1206500" algn="ctr">
              <a:lnSpc>
                <a:spcPct val="100000"/>
              </a:lnSpc>
              <a:spcBef>
                <a:spcPts val="100"/>
              </a:spcBef>
            </a:pPr>
            <a:r>
              <a:rPr sz="2000" dirty="0">
                <a:latin typeface="Calibri" panose="020F0502020204030204" pitchFamily="34" charset="0"/>
                <a:cs typeface="Calibri" panose="020F0502020204030204" pitchFamily="34" charset="0"/>
              </a:rPr>
              <a:t>training </a:t>
            </a:r>
            <a:r>
              <a:rPr sz="2000" spc="-82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phase</a:t>
            </a:r>
          </a:p>
        </p:txBody>
      </p:sp>
      <p:sp>
        <p:nvSpPr>
          <p:cNvPr id="16" name="object 20">
            <a:extLst>
              <a:ext uri="{FF2B5EF4-FFF2-40B4-BE49-F238E27FC236}">
                <a16:creationId xmlns:a16="http://schemas.microsoft.com/office/drawing/2014/main" id="{40DC10D0-80F6-4441-B48E-3A8C19ACE2A8}"/>
              </a:ext>
            </a:extLst>
          </p:cNvPr>
          <p:cNvSpPr txBox="1"/>
          <p:nvPr/>
        </p:nvSpPr>
        <p:spPr>
          <a:xfrm>
            <a:off x="563143" y="3219357"/>
            <a:ext cx="1943953" cy="936154"/>
          </a:xfrm>
          <a:prstGeom prst="rect">
            <a:avLst/>
          </a:prstGeom>
        </p:spPr>
        <p:txBody>
          <a:bodyPr vert="horz" wrap="square" lIns="0" tIns="12700" rIns="0" bIns="0" rtlCol="0">
            <a:spAutoFit/>
          </a:bodyPr>
          <a:lstStyle/>
          <a:p>
            <a:pPr marL="12700" marR="5080" algn="ctr">
              <a:lnSpc>
                <a:spcPct val="100000"/>
              </a:lnSpc>
              <a:spcBef>
                <a:spcPts val="100"/>
              </a:spcBef>
            </a:pPr>
            <a:r>
              <a:rPr sz="2000" dirty="0">
                <a:latin typeface="Calibri" panose="020F0502020204030204" pitchFamily="34" charset="0"/>
                <a:cs typeface="Calibri" panose="020F0502020204030204" pitchFamily="34" charset="0"/>
              </a:rPr>
              <a:t>No</a:t>
            </a:r>
            <a:r>
              <a:rPr sz="2000" spc="-5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restrictions</a:t>
            </a:r>
            <a:r>
              <a:rPr sz="2000" spc="-4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on </a:t>
            </a:r>
            <a:r>
              <a:rPr sz="2000" spc="-82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memory/time for </a:t>
            </a:r>
            <a:r>
              <a:rPr sz="2000" spc="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training</a:t>
            </a:r>
          </a:p>
        </p:txBody>
      </p:sp>
      <p:grpSp>
        <p:nvGrpSpPr>
          <p:cNvPr id="39" name="object 3">
            <a:extLst>
              <a:ext uri="{FF2B5EF4-FFF2-40B4-BE49-F238E27FC236}">
                <a16:creationId xmlns:a16="http://schemas.microsoft.com/office/drawing/2014/main" id="{9D705FEC-BA0A-E24F-9AF2-E40C1DFF09DF}"/>
              </a:ext>
            </a:extLst>
          </p:cNvPr>
          <p:cNvGrpSpPr/>
          <p:nvPr/>
        </p:nvGrpSpPr>
        <p:grpSpPr>
          <a:xfrm>
            <a:off x="3266714" y="1294344"/>
            <a:ext cx="2610571" cy="2978324"/>
            <a:chOff x="4784485" y="3659501"/>
            <a:chExt cx="3468411" cy="4259244"/>
          </a:xfrm>
        </p:grpSpPr>
        <p:pic>
          <p:nvPicPr>
            <p:cNvPr id="40" name="object 4">
              <a:extLst>
                <a:ext uri="{FF2B5EF4-FFF2-40B4-BE49-F238E27FC236}">
                  <a16:creationId xmlns:a16="http://schemas.microsoft.com/office/drawing/2014/main" id="{0DC44172-21DB-9842-A837-E03D53436776}"/>
                </a:ext>
              </a:extLst>
            </p:cNvPr>
            <p:cNvPicPr/>
            <p:nvPr/>
          </p:nvPicPr>
          <p:blipFill>
            <a:blip r:embed="rId3" cstate="print"/>
            <a:stretch>
              <a:fillRect/>
            </a:stretch>
          </p:blipFill>
          <p:spPr>
            <a:xfrm>
              <a:off x="4784485" y="3659501"/>
              <a:ext cx="3468411" cy="4259244"/>
            </a:xfrm>
            <a:prstGeom prst="rect">
              <a:avLst/>
            </a:prstGeom>
          </p:spPr>
        </p:pic>
        <p:pic>
          <p:nvPicPr>
            <p:cNvPr id="41" name="object 5">
              <a:extLst>
                <a:ext uri="{FF2B5EF4-FFF2-40B4-BE49-F238E27FC236}">
                  <a16:creationId xmlns:a16="http://schemas.microsoft.com/office/drawing/2014/main" id="{215EA440-D5DA-D648-A089-1914360754CB}"/>
                </a:ext>
              </a:extLst>
            </p:cNvPr>
            <p:cNvPicPr/>
            <p:nvPr/>
          </p:nvPicPr>
          <p:blipFill>
            <a:blip r:embed="rId4" cstate="print"/>
            <a:stretch>
              <a:fillRect/>
            </a:stretch>
          </p:blipFill>
          <p:spPr>
            <a:xfrm>
              <a:off x="4820587" y="3678037"/>
              <a:ext cx="3396677" cy="4189369"/>
            </a:xfrm>
            <a:prstGeom prst="rect">
              <a:avLst/>
            </a:prstGeom>
          </p:spPr>
        </p:pic>
        <p:sp>
          <p:nvSpPr>
            <p:cNvPr id="42" name="object 6">
              <a:extLst>
                <a:ext uri="{FF2B5EF4-FFF2-40B4-BE49-F238E27FC236}">
                  <a16:creationId xmlns:a16="http://schemas.microsoft.com/office/drawing/2014/main" id="{EEC413C6-EA73-EF4F-9FC6-7E6AFED0FDAA}"/>
                </a:ext>
              </a:extLst>
            </p:cNvPr>
            <p:cNvSpPr/>
            <p:nvPr/>
          </p:nvSpPr>
          <p:spPr>
            <a:xfrm>
              <a:off x="4820587" y="3678038"/>
              <a:ext cx="3397250" cy="4189729"/>
            </a:xfrm>
            <a:custGeom>
              <a:avLst/>
              <a:gdLst/>
              <a:ahLst/>
              <a:cxnLst/>
              <a:rect l="l" t="t" r="r" b="b"/>
              <a:pathLst>
                <a:path w="3397250" h="4189729">
                  <a:moveTo>
                    <a:pt x="3396676" y="698227"/>
                  </a:moveTo>
                  <a:lnTo>
                    <a:pt x="3391567" y="752793"/>
                  </a:lnTo>
                  <a:lnTo>
                    <a:pt x="3376489" y="806211"/>
                  </a:lnTo>
                  <a:lnTo>
                    <a:pt x="3351822" y="858325"/>
                  </a:lnTo>
                  <a:lnTo>
                    <a:pt x="3317942" y="908979"/>
                  </a:lnTo>
                  <a:lnTo>
                    <a:pt x="3275227" y="958020"/>
                  </a:lnTo>
                  <a:lnTo>
                    <a:pt x="3224055" y="1005290"/>
                  </a:lnTo>
                  <a:lnTo>
                    <a:pt x="3164803" y="1050637"/>
                  </a:lnTo>
                  <a:lnTo>
                    <a:pt x="3132265" y="1072539"/>
                  </a:lnTo>
                  <a:lnTo>
                    <a:pt x="3097849" y="1093903"/>
                  </a:lnTo>
                  <a:lnTo>
                    <a:pt x="3061602" y="1114707"/>
                  </a:lnTo>
                  <a:lnTo>
                    <a:pt x="3023570" y="1134933"/>
                  </a:lnTo>
                  <a:lnTo>
                    <a:pt x="2983802" y="1154562"/>
                  </a:lnTo>
                  <a:lnTo>
                    <a:pt x="2942345" y="1173574"/>
                  </a:lnTo>
                  <a:lnTo>
                    <a:pt x="2899244" y="1191949"/>
                  </a:lnTo>
                  <a:lnTo>
                    <a:pt x="2854549" y="1209669"/>
                  </a:lnTo>
                  <a:lnTo>
                    <a:pt x="2808306" y="1226713"/>
                  </a:lnTo>
                  <a:lnTo>
                    <a:pt x="2760562" y="1243063"/>
                  </a:lnTo>
                  <a:lnTo>
                    <a:pt x="2711364" y="1258698"/>
                  </a:lnTo>
                  <a:lnTo>
                    <a:pt x="2660760" y="1273600"/>
                  </a:lnTo>
                  <a:lnTo>
                    <a:pt x="2608797" y="1287750"/>
                  </a:lnTo>
                  <a:lnTo>
                    <a:pt x="2555522" y="1301127"/>
                  </a:lnTo>
                  <a:lnTo>
                    <a:pt x="2500982" y="1313712"/>
                  </a:lnTo>
                  <a:lnTo>
                    <a:pt x="2445224" y="1325487"/>
                  </a:lnTo>
                  <a:lnTo>
                    <a:pt x="2388296" y="1336431"/>
                  </a:lnTo>
                  <a:lnTo>
                    <a:pt x="2330245" y="1346525"/>
                  </a:lnTo>
                  <a:lnTo>
                    <a:pt x="2271117" y="1355750"/>
                  </a:lnTo>
                  <a:lnTo>
                    <a:pt x="2210961" y="1364086"/>
                  </a:lnTo>
                  <a:lnTo>
                    <a:pt x="2149824" y="1371514"/>
                  </a:lnTo>
                  <a:lnTo>
                    <a:pt x="2087751" y="1378015"/>
                  </a:lnTo>
                  <a:lnTo>
                    <a:pt x="2024792" y="1383569"/>
                  </a:lnTo>
                  <a:lnTo>
                    <a:pt x="1960992" y="1388156"/>
                  </a:lnTo>
                  <a:lnTo>
                    <a:pt x="1896400" y="1391758"/>
                  </a:lnTo>
                  <a:lnTo>
                    <a:pt x="1831062" y="1394355"/>
                  </a:lnTo>
                  <a:lnTo>
                    <a:pt x="1765026" y="1395927"/>
                  </a:lnTo>
                  <a:lnTo>
                    <a:pt x="1698338" y="1396455"/>
                  </a:lnTo>
                  <a:lnTo>
                    <a:pt x="1631650" y="1395927"/>
                  </a:lnTo>
                  <a:lnTo>
                    <a:pt x="1565614" y="1394355"/>
                  </a:lnTo>
                  <a:lnTo>
                    <a:pt x="1500276" y="1391758"/>
                  </a:lnTo>
                  <a:lnTo>
                    <a:pt x="1435683" y="1388156"/>
                  </a:lnTo>
                  <a:lnTo>
                    <a:pt x="1371884" y="1383569"/>
                  </a:lnTo>
                  <a:lnTo>
                    <a:pt x="1308925" y="1378015"/>
                  </a:lnTo>
                  <a:lnTo>
                    <a:pt x="1246852" y="1371514"/>
                  </a:lnTo>
                  <a:lnTo>
                    <a:pt x="1185715" y="1364086"/>
                  </a:lnTo>
                  <a:lnTo>
                    <a:pt x="1125558" y="1355750"/>
                  </a:lnTo>
                  <a:lnTo>
                    <a:pt x="1066431" y="1346525"/>
                  </a:lnTo>
                  <a:lnTo>
                    <a:pt x="1008380" y="1336431"/>
                  </a:lnTo>
                  <a:lnTo>
                    <a:pt x="951452" y="1325487"/>
                  </a:lnTo>
                  <a:lnTo>
                    <a:pt x="895694" y="1313712"/>
                  </a:lnTo>
                  <a:lnTo>
                    <a:pt x="841154" y="1301127"/>
                  </a:lnTo>
                  <a:lnTo>
                    <a:pt x="787879" y="1287750"/>
                  </a:lnTo>
                  <a:lnTo>
                    <a:pt x="735916" y="1273600"/>
                  </a:lnTo>
                  <a:lnTo>
                    <a:pt x="685312" y="1258698"/>
                  </a:lnTo>
                  <a:lnTo>
                    <a:pt x="636114" y="1243063"/>
                  </a:lnTo>
                  <a:lnTo>
                    <a:pt x="588370" y="1226713"/>
                  </a:lnTo>
                  <a:lnTo>
                    <a:pt x="542127" y="1209669"/>
                  </a:lnTo>
                  <a:lnTo>
                    <a:pt x="497431" y="1191949"/>
                  </a:lnTo>
                  <a:lnTo>
                    <a:pt x="454331" y="1173574"/>
                  </a:lnTo>
                  <a:lnTo>
                    <a:pt x="412874" y="1154562"/>
                  </a:lnTo>
                  <a:lnTo>
                    <a:pt x="373105" y="1134933"/>
                  </a:lnTo>
                  <a:lnTo>
                    <a:pt x="335074" y="1114707"/>
                  </a:lnTo>
                  <a:lnTo>
                    <a:pt x="298827" y="1093903"/>
                  </a:lnTo>
                  <a:lnTo>
                    <a:pt x="264410" y="1072539"/>
                  </a:lnTo>
                  <a:lnTo>
                    <a:pt x="231872" y="1050637"/>
                  </a:lnTo>
                  <a:lnTo>
                    <a:pt x="172621" y="1005290"/>
                  </a:lnTo>
                  <a:lnTo>
                    <a:pt x="121448" y="958020"/>
                  </a:lnTo>
                  <a:lnTo>
                    <a:pt x="78734" y="908979"/>
                  </a:lnTo>
                  <a:lnTo>
                    <a:pt x="44854" y="858325"/>
                  </a:lnTo>
                  <a:lnTo>
                    <a:pt x="20186" y="806211"/>
                  </a:lnTo>
                  <a:lnTo>
                    <a:pt x="5109" y="752793"/>
                  </a:lnTo>
                  <a:lnTo>
                    <a:pt x="1285" y="725644"/>
                  </a:lnTo>
                  <a:lnTo>
                    <a:pt x="0" y="698227"/>
                  </a:lnTo>
                </a:path>
                <a:path w="3397250" h="4189729">
                  <a:moveTo>
                    <a:pt x="0" y="698227"/>
                  </a:moveTo>
                  <a:lnTo>
                    <a:pt x="5109" y="643661"/>
                  </a:lnTo>
                  <a:lnTo>
                    <a:pt x="20186" y="590244"/>
                  </a:lnTo>
                  <a:lnTo>
                    <a:pt x="44854" y="538130"/>
                  </a:lnTo>
                  <a:lnTo>
                    <a:pt x="78734" y="487476"/>
                  </a:lnTo>
                  <a:lnTo>
                    <a:pt x="121448" y="438435"/>
                  </a:lnTo>
                  <a:lnTo>
                    <a:pt x="172621" y="391164"/>
                  </a:lnTo>
                  <a:lnTo>
                    <a:pt x="231872" y="345818"/>
                  </a:lnTo>
                  <a:lnTo>
                    <a:pt x="264410" y="323916"/>
                  </a:lnTo>
                  <a:lnTo>
                    <a:pt x="298827" y="302552"/>
                  </a:lnTo>
                  <a:lnTo>
                    <a:pt x="335074" y="281748"/>
                  </a:lnTo>
                  <a:lnTo>
                    <a:pt x="373105" y="261521"/>
                  </a:lnTo>
                  <a:lnTo>
                    <a:pt x="412874" y="241893"/>
                  </a:lnTo>
                  <a:lnTo>
                    <a:pt x="454331" y="222881"/>
                  </a:lnTo>
                  <a:lnTo>
                    <a:pt x="497431" y="204506"/>
                  </a:lnTo>
                  <a:lnTo>
                    <a:pt x="542127" y="186786"/>
                  </a:lnTo>
                  <a:lnTo>
                    <a:pt x="588370" y="169742"/>
                  </a:lnTo>
                  <a:lnTo>
                    <a:pt x="636114" y="153392"/>
                  </a:lnTo>
                  <a:lnTo>
                    <a:pt x="685312" y="137757"/>
                  </a:lnTo>
                  <a:lnTo>
                    <a:pt x="735916" y="122855"/>
                  </a:lnTo>
                  <a:lnTo>
                    <a:pt x="787879" y="108705"/>
                  </a:lnTo>
                  <a:lnTo>
                    <a:pt x="841154" y="95328"/>
                  </a:lnTo>
                  <a:lnTo>
                    <a:pt x="895694" y="82743"/>
                  </a:lnTo>
                  <a:lnTo>
                    <a:pt x="951452" y="70968"/>
                  </a:lnTo>
                  <a:lnTo>
                    <a:pt x="1008380" y="60024"/>
                  </a:lnTo>
                  <a:lnTo>
                    <a:pt x="1066431" y="49930"/>
                  </a:lnTo>
                  <a:lnTo>
                    <a:pt x="1125558" y="40705"/>
                  </a:lnTo>
                  <a:lnTo>
                    <a:pt x="1185715" y="32369"/>
                  </a:lnTo>
                  <a:lnTo>
                    <a:pt x="1246852" y="24941"/>
                  </a:lnTo>
                  <a:lnTo>
                    <a:pt x="1308925" y="18440"/>
                  </a:lnTo>
                  <a:lnTo>
                    <a:pt x="1371884" y="12886"/>
                  </a:lnTo>
                  <a:lnTo>
                    <a:pt x="1435683" y="8299"/>
                  </a:lnTo>
                  <a:lnTo>
                    <a:pt x="1500276" y="4697"/>
                  </a:lnTo>
                  <a:lnTo>
                    <a:pt x="1565614" y="2100"/>
                  </a:lnTo>
                  <a:lnTo>
                    <a:pt x="1631650" y="528"/>
                  </a:lnTo>
                  <a:lnTo>
                    <a:pt x="1698338" y="0"/>
                  </a:lnTo>
                  <a:lnTo>
                    <a:pt x="1765026" y="528"/>
                  </a:lnTo>
                  <a:lnTo>
                    <a:pt x="1831062" y="2100"/>
                  </a:lnTo>
                  <a:lnTo>
                    <a:pt x="1896400" y="4697"/>
                  </a:lnTo>
                  <a:lnTo>
                    <a:pt x="1960992" y="8299"/>
                  </a:lnTo>
                  <a:lnTo>
                    <a:pt x="2024792" y="12886"/>
                  </a:lnTo>
                  <a:lnTo>
                    <a:pt x="2087751" y="18440"/>
                  </a:lnTo>
                  <a:lnTo>
                    <a:pt x="2149824" y="24941"/>
                  </a:lnTo>
                  <a:lnTo>
                    <a:pt x="2210961" y="32369"/>
                  </a:lnTo>
                  <a:lnTo>
                    <a:pt x="2271117" y="40705"/>
                  </a:lnTo>
                  <a:lnTo>
                    <a:pt x="2330245" y="49930"/>
                  </a:lnTo>
                  <a:lnTo>
                    <a:pt x="2388296" y="60024"/>
                  </a:lnTo>
                  <a:lnTo>
                    <a:pt x="2445224" y="70968"/>
                  </a:lnTo>
                  <a:lnTo>
                    <a:pt x="2500982" y="82743"/>
                  </a:lnTo>
                  <a:lnTo>
                    <a:pt x="2555522" y="95328"/>
                  </a:lnTo>
                  <a:lnTo>
                    <a:pt x="2608797" y="108705"/>
                  </a:lnTo>
                  <a:lnTo>
                    <a:pt x="2660760" y="122855"/>
                  </a:lnTo>
                  <a:lnTo>
                    <a:pt x="2711364" y="137757"/>
                  </a:lnTo>
                  <a:lnTo>
                    <a:pt x="2760562" y="153392"/>
                  </a:lnTo>
                  <a:lnTo>
                    <a:pt x="2808306" y="169742"/>
                  </a:lnTo>
                  <a:lnTo>
                    <a:pt x="2854549" y="186786"/>
                  </a:lnTo>
                  <a:lnTo>
                    <a:pt x="2899244" y="204506"/>
                  </a:lnTo>
                  <a:lnTo>
                    <a:pt x="2942345" y="222881"/>
                  </a:lnTo>
                  <a:lnTo>
                    <a:pt x="2983802" y="241893"/>
                  </a:lnTo>
                  <a:lnTo>
                    <a:pt x="3023570" y="261521"/>
                  </a:lnTo>
                  <a:lnTo>
                    <a:pt x="3061602" y="281748"/>
                  </a:lnTo>
                  <a:lnTo>
                    <a:pt x="3097849" y="302552"/>
                  </a:lnTo>
                  <a:lnTo>
                    <a:pt x="3132265" y="323916"/>
                  </a:lnTo>
                  <a:lnTo>
                    <a:pt x="3164803" y="345818"/>
                  </a:lnTo>
                  <a:lnTo>
                    <a:pt x="3224055" y="391164"/>
                  </a:lnTo>
                  <a:lnTo>
                    <a:pt x="3275227" y="438435"/>
                  </a:lnTo>
                  <a:lnTo>
                    <a:pt x="3317942" y="487476"/>
                  </a:lnTo>
                  <a:lnTo>
                    <a:pt x="3351822" y="538130"/>
                  </a:lnTo>
                  <a:lnTo>
                    <a:pt x="3376489" y="590244"/>
                  </a:lnTo>
                  <a:lnTo>
                    <a:pt x="3391567" y="643661"/>
                  </a:lnTo>
                  <a:lnTo>
                    <a:pt x="3396676" y="698227"/>
                  </a:lnTo>
                  <a:lnTo>
                    <a:pt x="3396676" y="3491139"/>
                  </a:lnTo>
                  <a:lnTo>
                    <a:pt x="3391567" y="3545705"/>
                  </a:lnTo>
                  <a:lnTo>
                    <a:pt x="3376489" y="3599122"/>
                  </a:lnTo>
                  <a:lnTo>
                    <a:pt x="3351822" y="3651236"/>
                  </a:lnTo>
                  <a:lnTo>
                    <a:pt x="3317942" y="3701890"/>
                  </a:lnTo>
                  <a:lnTo>
                    <a:pt x="3275227" y="3750931"/>
                  </a:lnTo>
                  <a:lnTo>
                    <a:pt x="3224055" y="3798202"/>
                  </a:lnTo>
                  <a:lnTo>
                    <a:pt x="3164803" y="3843548"/>
                  </a:lnTo>
                  <a:lnTo>
                    <a:pt x="3132265" y="3865450"/>
                  </a:lnTo>
                  <a:lnTo>
                    <a:pt x="3097849" y="3886814"/>
                  </a:lnTo>
                  <a:lnTo>
                    <a:pt x="3061602" y="3907618"/>
                  </a:lnTo>
                  <a:lnTo>
                    <a:pt x="3023570" y="3927845"/>
                  </a:lnTo>
                  <a:lnTo>
                    <a:pt x="2983802" y="3947473"/>
                  </a:lnTo>
                  <a:lnTo>
                    <a:pt x="2942345" y="3966485"/>
                  </a:lnTo>
                  <a:lnTo>
                    <a:pt x="2899244" y="3984860"/>
                  </a:lnTo>
                  <a:lnTo>
                    <a:pt x="2854549" y="4002580"/>
                  </a:lnTo>
                  <a:lnTo>
                    <a:pt x="2808306" y="4019624"/>
                  </a:lnTo>
                  <a:lnTo>
                    <a:pt x="2760562" y="4035974"/>
                  </a:lnTo>
                  <a:lnTo>
                    <a:pt x="2711364" y="4051610"/>
                  </a:lnTo>
                  <a:lnTo>
                    <a:pt x="2660760" y="4066512"/>
                  </a:lnTo>
                  <a:lnTo>
                    <a:pt x="2608797" y="4080661"/>
                  </a:lnTo>
                  <a:lnTo>
                    <a:pt x="2555522" y="4094038"/>
                  </a:lnTo>
                  <a:lnTo>
                    <a:pt x="2500982" y="4106624"/>
                  </a:lnTo>
                  <a:lnTo>
                    <a:pt x="2445224" y="4118398"/>
                  </a:lnTo>
                  <a:lnTo>
                    <a:pt x="2388296" y="4129342"/>
                  </a:lnTo>
                  <a:lnTo>
                    <a:pt x="2330245" y="4139436"/>
                  </a:lnTo>
                  <a:lnTo>
                    <a:pt x="2271117" y="4148661"/>
                  </a:lnTo>
                  <a:lnTo>
                    <a:pt x="2210961" y="4156997"/>
                  </a:lnTo>
                  <a:lnTo>
                    <a:pt x="2149824" y="4164426"/>
                  </a:lnTo>
                  <a:lnTo>
                    <a:pt x="2087751" y="4170926"/>
                  </a:lnTo>
                  <a:lnTo>
                    <a:pt x="2024792" y="4176480"/>
                  </a:lnTo>
                  <a:lnTo>
                    <a:pt x="1960992" y="4181068"/>
                  </a:lnTo>
                  <a:lnTo>
                    <a:pt x="1896400" y="4184670"/>
                  </a:lnTo>
                  <a:lnTo>
                    <a:pt x="1831062" y="4187266"/>
                  </a:lnTo>
                  <a:lnTo>
                    <a:pt x="1765026" y="4188839"/>
                  </a:lnTo>
                  <a:lnTo>
                    <a:pt x="1698338" y="4189367"/>
                  </a:lnTo>
                  <a:lnTo>
                    <a:pt x="1631650" y="4188839"/>
                  </a:lnTo>
                  <a:lnTo>
                    <a:pt x="1565614" y="4187266"/>
                  </a:lnTo>
                  <a:lnTo>
                    <a:pt x="1500276" y="4184670"/>
                  </a:lnTo>
                  <a:lnTo>
                    <a:pt x="1435683" y="4181068"/>
                  </a:lnTo>
                  <a:lnTo>
                    <a:pt x="1371884" y="4176480"/>
                  </a:lnTo>
                  <a:lnTo>
                    <a:pt x="1308925" y="4170926"/>
                  </a:lnTo>
                  <a:lnTo>
                    <a:pt x="1246852" y="4164426"/>
                  </a:lnTo>
                  <a:lnTo>
                    <a:pt x="1185715" y="4156997"/>
                  </a:lnTo>
                  <a:lnTo>
                    <a:pt x="1125558" y="4148661"/>
                  </a:lnTo>
                  <a:lnTo>
                    <a:pt x="1066431" y="4139436"/>
                  </a:lnTo>
                  <a:lnTo>
                    <a:pt x="1008380" y="4129342"/>
                  </a:lnTo>
                  <a:lnTo>
                    <a:pt x="951452" y="4118398"/>
                  </a:lnTo>
                  <a:lnTo>
                    <a:pt x="895694" y="4106624"/>
                  </a:lnTo>
                  <a:lnTo>
                    <a:pt x="841154" y="4094038"/>
                  </a:lnTo>
                  <a:lnTo>
                    <a:pt x="787879" y="4080661"/>
                  </a:lnTo>
                  <a:lnTo>
                    <a:pt x="735916" y="4066512"/>
                  </a:lnTo>
                  <a:lnTo>
                    <a:pt x="685312" y="4051610"/>
                  </a:lnTo>
                  <a:lnTo>
                    <a:pt x="636114" y="4035974"/>
                  </a:lnTo>
                  <a:lnTo>
                    <a:pt x="588370" y="4019624"/>
                  </a:lnTo>
                  <a:lnTo>
                    <a:pt x="542127" y="4002580"/>
                  </a:lnTo>
                  <a:lnTo>
                    <a:pt x="497431" y="3984860"/>
                  </a:lnTo>
                  <a:lnTo>
                    <a:pt x="454331" y="3966485"/>
                  </a:lnTo>
                  <a:lnTo>
                    <a:pt x="412874" y="3947473"/>
                  </a:lnTo>
                  <a:lnTo>
                    <a:pt x="373105" y="3927845"/>
                  </a:lnTo>
                  <a:lnTo>
                    <a:pt x="335074" y="3907618"/>
                  </a:lnTo>
                  <a:lnTo>
                    <a:pt x="298827" y="3886814"/>
                  </a:lnTo>
                  <a:lnTo>
                    <a:pt x="264410" y="3865450"/>
                  </a:lnTo>
                  <a:lnTo>
                    <a:pt x="231872" y="3843548"/>
                  </a:lnTo>
                  <a:lnTo>
                    <a:pt x="172621" y="3798202"/>
                  </a:lnTo>
                  <a:lnTo>
                    <a:pt x="121448" y="3750931"/>
                  </a:lnTo>
                  <a:lnTo>
                    <a:pt x="78734" y="3701890"/>
                  </a:lnTo>
                  <a:lnTo>
                    <a:pt x="44854" y="3651236"/>
                  </a:lnTo>
                  <a:lnTo>
                    <a:pt x="20186" y="3599122"/>
                  </a:lnTo>
                  <a:lnTo>
                    <a:pt x="5109" y="3545705"/>
                  </a:lnTo>
                  <a:lnTo>
                    <a:pt x="0" y="3491139"/>
                  </a:lnTo>
                  <a:lnTo>
                    <a:pt x="0" y="698227"/>
                  </a:lnTo>
                  <a:close/>
                </a:path>
              </a:pathLst>
            </a:custGeom>
            <a:ln w="6787">
              <a:solidFill>
                <a:srgbClr val="CC615A"/>
              </a:solidFill>
            </a:ln>
          </p:spPr>
          <p:txBody>
            <a:bodyPr wrap="square" lIns="0" tIns="0" rIns="0" bIns="0" rtlCol="0"/>
            <a:lstStyle/>
            <a:p>
              <a:endParaRPr/>
            </a:p>
          </p:txBody>
        </p:sp>
        <p:pic>
          <p:nvPicPr>
            <p:cNvPr id="43" name="object 7">
              <a:extLst>
                <a:ext uri="{FF2B5EF4-FFF2-40B4-BE49-F238E27FC236}">
                  <a16:creationId xmlns:a16="http://schemas.microsoft.com/office/drawing/2014/main" id="{52F46848-6E15-E84A-B647-73711DA0F030}"/>
                </a:ext>
              </a:extLst>
            </p:cNvPr>
            <p:cNvPicPr/>
            <p:nvPr/>
          </p:nvPicPr>
          <p:blipFill>
            <a:blip r:embed="rId5" cstate="print"/>
            <a:stretch>
              <a:fillRect/>
            </a:stretch>
          </p:blipFill>
          <p:spPr>
            <a:xfrm>
              <a:off x="5122143" y="5288558"/>
              <a:ext cx="841186" cy="841186"/>
            </a:xfrm>
            <a:prstGeom prst="rect">
              <a:avLst/>
            </a:prstGeom>
          </p:spPr>
        </p:pic>
      </p:grpSp>
      <p:sp>
        <p:nvSpPr>
          <p:cNvPr id="44" name="object 8">
            <a:extLst>
              <a:ext uri="{FF2B5EF4-FFF2-40B4-BE49-F238E27FC236}">
                <a16:creationId xmlns:a16="http://schemas.microsoft.com/office/drawing/2014/main" id="{D5BDC1BD-23B0-524A-88BF-0EA777DAE5D7}"/>
              </a:ext>
            </a:extLst>
          </p:cNvPr>
          <p:cNvSpPr txBox="1"/>
          <p:nvPr/>
        </p:nvSpPr>
        <p:spPr>
          <a:xfrm>
            <a:off x="3524131" y="2436463"/>
            <a:ext cx="612000" cy="576000"/>
          </a:xfrm>
          <a:prstGeom prst="rect">
            <a:avLst/>
          </a:prstGeom>
          <a:solidFill>
            <a:srgbClr val="CA4E44"/>
          </a:solidFill>
          <a:ln w="6787">
            <a:solidFill>
              <a:srgbClr val="CC615A"/>
            </a:solidFill>
          </a:ln>
        </p:spPr>
        <p:txBody>
          <a:bodyPr vert="horz" wrap="square" lIns="0" tIns="93345" rIns="0" bIns="0" rtlCol="0">
            <a:spAutoFit/>
          </a:bodyPr>
          <a:lstStyle/>
          <a:p>
            <a:pPr marL="247015">
              <a:lnSpc>
                <a:spcPct val="100000"/>
              </a:lnSpc>
              <a:spcBef>
                <a:spcPts val="735"/>
              </a:spcBef>
            </a:pPr>
            <a:r>
              <a:rPr lang="en-US" sz="2000" spc="7" dirty="0">
                <a:solidFill>
                  <a:srgbClr val="FFFFFF"/>
                </a:solidFill>
                <a:latin typeface="Calibri"/>
                <a:cs typeface="Calibri"/>
              </a:rPr>
              <a:t>X</a:t>
            </a:r>
            <a:r>
              <a:rPr lang="en-US" sz="2000" spc="7" baseline="-25000" dirty="0">
                <a:solidFill>
                  <a:srgbClr val="FFFFFF"/>
                </a:solidFill>
                <a:latin typeface="Calibri"/>
                <a:cs typeface="Calibri"/>
              </a:rPr>
              <a:t>0</a:t>
            </a:r>
          </a:p>
          <a:p>
            <a:pPr marL="247015">
              <a:lnSpc>
                <a:spcPct val="100000"/>
              </a:lnSpc>
              <a:spcBef>
                <a:spcPts val="735"/>
              </a:spcBef>
            </a:pPr>
            <a:endParaRPr sz="1700" dirty="0">
              <a:latin typeface="Calibri"/>
              <a:cs typeface="Calibri"/>
            </a:endParaRPr>
          </a:p>
        </p:txBody>
      </p:sp>
      <p:sp>
        <p:nvSpPr>
          <p:cNvPr id="49" name="object 17">
            <a:extLst>
              <a:ext uri="{FF2B5EF4-FFF2-40B4-BE49-F238E27FC236}">
                <a16:creationId xmlns:a16="http://schemas.microsoft.com/office/drawing/2014/main" id="{783F29F6-9B40-8B45-850D-49F49908ACD3}"/>
              </a:ext>
            </a:extLst>
          </p:cNvPr>
          <p:cNvSpPr txBox="1"/>
          <p:nvPr/>
        </p:nvSpPr>
        <p:spPr>
          <a:xfrm>
            <a:off x="4413643" y="3239876"/>
            <a:ext cx="316716" cy="447558"/>
          </a:xfrm>
          <a:prstGeom prst="rect">
            <a:avLst/>
          </a:prstGeom>
        </p:spPr>
        <p:txBody>
          <a:bodyPr vert="horz" wrap="square" lIns="0" tIns="16510" rIns="0" bIns="0" rtlCol="0">
            <a:spAutoFit/>
          </a:bodyPr>
          <a:lstStyle/>
          <a:p>
            <a:pPr marL="12700">
              <a:lnSpc>
                <a:spcPct val="100000"/>
              </a:lnSpc>
              <a:spcBef>
                <a:spcPts val="130"/>
              </a:spcBef>
            </a:pPr>
            <a:r>
              <a:rPr sz="2800" dirty="0">
                <a:solidFill>
                  <a:schemeClr val="bg1"/>
                </a:solidFill>
                <a:latin typeface="Calibri"/>
                <a:cs typeface="Calibri"/>
              </a:rPr>
              <a:t>...</a:t>
            </a:r>
          </a:p>
        </p:txBody>
      </p:sp>
      <p:sp>
        <p:nvSpPr>
          <p:cNvPr id="50" name="object 21">
            <a:extLst>
              <a:ext uri="{FF2B5EF4-FFF2-40B4-BE49-F238E27FC236}">
                <a16:creationId xmlns:a16="http://schemas.microsoft.com/office/drawing/2014/main" id="{C6B85BCC-5FF0-3646-A06F-ED85C013BF57}"/>
              </a:ext>
            </a:extLst>
          </p:cNvPr>
          <p:cNvSpPr txBox="1"/>
          <p:nvPr/>
        </p:nvSpPr>
        <p:spPr>
          <a:xfrm>
            <a:off x="720869" y="1944883"/>
            <a:ext cx="1621573" cy="641201"/>
          </a:xfrm>
          <a:prstGeom prst="rect">
            <a:avLst/>
          </a:prstGeom>
        </p:spPr>
        <p:txBody>
          <a:bodyPr vert="horz" wrap="square" lIns="0" tIns="12700" rIns="0" bIns="0" rtlCol="0">
            <a:spAutoFit/>
          </a:bodyPr>
          <a:lstStyle/>
          <a:p>
            <a:pPr marL="1244600" marR="5080" indent="-1231900" algn="ctr">
              <a:lnSpc>
                <a:spcPct val="100000"/>
              </a:lnSpc>
              <a:spcBef>
                <a:spcPts val="100"/>
              </a:spcBef>
            </a:pPr>
            <a:r>
              <a:rPr sz="2000" dirty="0">
                <a:latin typeface="Calibri" panose="020F0502020204030204" pitchFamily="34" charset="0"/>
                <a:cs typeface="Calibri" panose="020F0502020204030204" pitchFamily="34" charset="0"/>
              </a:rPr>
              <a:t>Random</a:t>
            </a:r>
            <a:r>
              <a:rPr sz="2000" spc="-50" dirty="0">
                <a:latin typeface="Calibri" panose="020F0502020204030204" pitchFamily="34" charset="0"/>
                <a:cs typeface="Calibri" panose="020F0502020204030204" pitchFamily="34" charset="0"/>
              </a:rPr>
              <a:t> </a:t>
            </a:r>
            <a:r>
              <a:rPr lang="en-US" sz="2000" spc="-50" dirty="0">
                <a:latin typeface="Calibri" panose="020F0502020204030204" pitchFamily="34" charset="0"/>
                <a:cs typeface="Calibri" panose="020F0502020204030204" pitchFamily="34" charset="0"/>
              </a:rPr>
              <a:t>a</a:t>
            </a:r>
            <a:r>
              <a:rPr sz="2000" dirty="0">
                <a:latin typeface="Calibri" panose="020F0502020204030204" pitchFamily="34" charset="0"/>
                <a:cs typeface="Calibri" panose="020F0502020204030204" pitchFamily="34" charset="0"/>
              </a:rPr>
              <a:t>ccess</a:t>
            </a:r>
            <a:r>
              <a:rPr sz="2000" spc="-50" dirty="0">
                <a:latin typeface="Calibri" panose="020F0502020204030204" pitchFamily="34" charset="0"/>
                <a:cs typeface="Calibri" panose="020F0502020204030204" pitchFamily="34" charset="0"/>
              </a:rPr>
              <a:t> </a:t>
            </a:r>
            <a:endParaRPr lang="en-US" sz="2000" spc="-50" dirty="0">
              <a:latin typeface="Calibri" panose="020F0502020204030204" pitchFamily="34" charset="0"/>
              <a:cs typeface="Calibri" panose="020F0502020204030204" pitchFamily="34" charset="0"/>
            </a:endParaRPr>
          </a:p>
          <a:p>
            <a:pPr marL="1244600" marR="5080" indent="-1231900" algn="ctr">
              <a:lnSpc>
                <a:spcPct val="100000"/>
              </a:lnSpc>
              <a:spcBef>
                <a:spcPts val="100"/>
              </a:spcBef>
            </a:pPr>
            <a:r>
              <a:rPr sz="2000" dirty="0">
                <a:latin typeface="Calibri" panose="020F0502020204030204" pitchFamily="34" charset="0"/>
                <a:cs typeface="Calibri" panose="020F0502020204030204" pitchFamily="34" charset="0"/>
              </a:rPr>
              <a:t>to </a:t>
            </a:r>
            <a:r>
              <a:rPr sz="2000" spc="-825" dirty="0">
                <a:latin typeface="Calibri" panose="020F0502020204030204" pitchFamily="34" charset="0"/>
                <a:cs typeface="Calibri" panose="020F0502020204030204" pitchFamily="34" charset="0"/>
              </a:rPr>
              <a:t> </a:t>
            </a:r>
            <a:r>
              <a:rPr lang="en-US" sz="2000" spc="-82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data</a:t>
            </a:r>
          </a:p>
        </p:txBody>
      </p:sp>
      <p:sp>
        <p:nvSpPr>
          <p:cNvPr id="51" name="object 22">
            <a:extLst>
              <a:ext uri="{FF2B5EF4-FFF2-40B4-BE49-F238E27FC236}">
                <a16:creationId xmlns:a16="http://schemas.microsoft.com/office/drawing/2014/main" id="{3D795C89-5C82-AA4B-8AB4-8FF858197CC2}"/>
              </a:ext>
            </a:extLst>
          </p:cNvPr>
          <p:cNvSpPr txBox="1"/>
          <p:nvPr/>
        </p:nvSpPr>
        <p:spPr>
          <a:xfrm>
            <a:off x="6455983" y="3366833"/>
            <a:ext cx="2339314" cy="641201"/>
          </a:xfrm>
          <a:prstGeom prst="rect">
            <a:avLst/>
          </a:prstGeom>
        </p:spPr>
        <p:txBody>
          <a:bodyPr vert="horz" wrap="square" lIns="0" tIns="12700" rIns="0" bIns="0" rtlCol="0">
            <a:spAutoFit/>
          </a:bodyPr>
          <a:lstStyle/>
          <a:p>
            <a:pPr marL="12700" marR="5080" indent="63500" algn="ctr">
              <a:lnSpc>
                <a:spcPct val="100000"/>
              </a:lnSpc>
              <a:spcBef>
                <a:spcPts val="100"/>
              </a:spcBef>
            </a:pPr>
            <a:r>
              <a:rPr sz="2000" dirty="0">
                <a:latin typeface="Calibri" panose="020F0502020204030204" pitchFamily="34" charset="0"/>
                <a:cs typeface="Calibri" panose="020F0502020204030204" pitchFamily="34" charset="0"/>
              </a:rPr>
              <a:t>Access to all labeled </a:t>
            </a:r>
            <a:r>
              <a:rPr sz="2000" spc="-819" dirty="0">
                <a:latin typeface="Calibri" panose="020F0502020204030204" pitchFamily="34" charset="0"/>
                <a:cs typeface="Calibri" panose="020F0502020204030204" pitchFamily="34" charset="0"/>
              </a:rPr>
              <a:t> </a:t>
            </a:r>
            <a:endParaRPr lang="en-US" sz="2000" spc="-819" dirty="0">
              <a:latin typeface="Calibri" panose="020F0502020204030204" pitchFamily="34" charset="0"/>
              <a:cs typeface="Calibri" panose="020F0502020204030204" pitchFamily="34" charset="0"/>
            </a:endParaRPr>
          </a:p>
          <a:p>
            <a:pPr marL="12700" marR="5080" indent="63500" algn="ctr">
              <a:lnSpc>
                <a:spcPct val="100000"/>
              </a:lnSpc>
              <a:spcBef>
                <a:spcPts val="100"/>
              </a:spcBef>
            </a:pPr>
            <a:r>
              <a:rPr sz="2000" dirty="0">
                <a:latin typeface="Calibri" panose="020F0502020204030204" pitchFamily="34" charset="0"/>
                <a:cs typeface="Calibri" panose="020F0502020204030204" pitchFamily="34" charset="0"/>
              </a:rPr>
              <a:t>data</a:t>
            </a:r>
            <a:r>
              <a:rPr sz="2000" spc="-3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used</a:t>
            </a:r>
            <a:r>
              <a:rPr sz="2000" spc="-3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for</a:t>
            </a:r>
            <a:r>
              <a:rPr sz="2000" spc="-3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training</a:t>
            </a:r>
          </a:p>
        </p:txBody>
      </p:sp>
      <p:sp>
        <p:nvSpPr>
          <p:cNvPr id="52" name="object 8">
            <a:extLst>
              <a:ext uri="{FF2B5EF4-FFF2-40B4-BE49-F238E27FC236}">
                <a16:creationId xmlns:a16="http://schemas.microsoft.com/office/drawing/2014/main" id="{EB54550C-14A5-EB48-AA77-2B9C6165ECF6}"/>
              </a:ext>
            </a:extLst>
          </p:cNvPr>
          <p:cNvSpPr txBox="1"/>
          <p:nvPr/>
        </p:nvSpPr>
        <p:spPr>
          <a:xfrm>
            <a:off x="4264384" y="2433480"/>
            <a:ext cx="612000" cy="576000"/>
          </a:xfrm>
          <a:prstGeom prst="rect">
            <a:avLst/>
          </a:prstGeom>
          <a:solidFill>
            <a:srgbClr val="CA4E44"/>
          </a:solidFill>
          <a:ln w="6787">
            <a:solidFill>
              <a:srgbClr val="CC615A"/>
            </a:solidFill>
          </a:ln>
        </p:spPr>
        <p:txBody>
          <a:bodyPr vert="horz" wrap="square" lIns="0" tIns="93345" rIns="0" bIns="0" rtlCol="0">
            <a:spAutoFit/>
          </a:bodyPr>
          <a:lstStyle/>
          <a:p>
            <a:pPr marL="247015">
              <a:lnSpc>
                <a:spcPct val="100000"/>
              </a:lnSpc>
              <a:spcBef>
                <a:spcPts val="735"/>
              </a:spcBef>
            </a:pPr>
            <a:r>
              <a:rPr lang="en-US" sz="2000" spc="7" dirty="0">
                <a:solidFill>
                  <a:srgbClr val="FFFFFF"/>
                </a:solidFill>
                <a:latin typeface="Calibri"/>
                <a:cs typeface="Calibri"/>
              </a:rPr>
              <a:t>X</a:t>
            </a:r>
            <a:r>
              <a:rPr lang="en-US" sz="2000" spc="7" baseline="-25000" dirty="0">
                <a:solidFill>
                  <a:srgbClr val="FFFFFF"/>
                </a:solidFill>
                <a:latin typeface="Calibri"/>
                <a:cs typeface="Calibri"/>
              </a:rPr>
              <a:t>1</a:t>
            </a:r>
          </a:p>
          <a:p>
            <a:pPr marL="247015">
              <a:lnSpc>
                <a:spcPct val="100000"/>
              </a:lnSpc>
              <a:spcBef>
                <a:spcPts val="735"/>
              </a:spcBef>
            </a:pPr>
            <a:endParaRPr sz="1700" dirty="0">
              <a:latin typeface="Calibri"/>
              <a:cs typeface="Calibri"/>
            </a:endParaRPr>
          </a:p>
        </p:txBody>
      </p:sp>
      <p:sp>
        <p:nvSpPr>
          <p:cNvPr id="53" name="object 8">
            <a:extLst>
              <a:ext uri="{FF2B5EF4-FFF2-40B4-BE49-F238E27FC236}">
                <a16:creationId xmlns:a16="http://schemas.microsoft.com/office/drawing/2014/main" id="{71E9D0A1-0A3E-E446-8821-59DB738D5C69}"/>
              </a:ext>
            </a:extLst>
          </p:cNvPr>
          <p:cNvSpPr txBox="1"/>
          <p:nvPr/>
        </p:nvSpPr>
        <p:spPr>
          <a:xfrm>
            <a:off x="5057425" y="2425247"/>
            <a:ext cx="612000" cy="576000"/>
          </a:xfrm>
          <a:prstGeom prst="rect">
            <a:avLst/>
          </a:prstGeom>
          <a:solidFill>
            <a:srgbClr val="CA4E44"/>
          </a:solidFill>
          <a:ln w="6787">
            <a:solidFill>
              <a:srgbClr val="CC615A"/>
            </a:solidFill>
          </a:ln>
        </p:spPr>
        <p:txBody>
          <a:bodyPr vert="horz" wrap="square" lIns="0" tIns="93345" rIns="0" bIns="0" rtlCol="0">
            <a:spAutoFit/>
          </a:bodyPr>
          <a:lstStyle/>
          <a:p>
            <a:pPr marL="247015">
              <a:lnSpc>
                <a:spcPct val="100000"/>
              </a:lnSpc>
              <a:spcBef>
                <a:spcPts val="735"/>
              </a:spcBef>
            </a:pPr>
            <a:r>
              <a:rPr lang="en-US" sz="2000" spc="7" dirty="0">
                <a:solidFill>
                  <a:srgbClr val="FFFFFF"/>
                </a:solidFill>
                <a:latin typeface="Calibri"/>
                <a:cs typeface="Calibri"/>
              </a:rPr>
              <a:t>X</a:t>
            </a:r>
            <a:r>
              <a:rPr lang="en-US" sz="2000" spc="7" baseline="-25000" dirty="0">
                <a:solidFill>
                  <a:srgbClr val="FFFFFF"/>
                </a:solidFill>
                <a:latin typeface="Calibri"/>
                <a:cs typeface="Calibri"/>
              </a:rPr>
              <a:t>2</a:t>
            </a:r>
          </a:p>
          <a:p>
            <a:pPr marL="247015">
              <a:lnSpc>
                <a:spcPct val="100000"/>
              </a:lnSpc>
              <a:spcBef>
                <a:spcPts val="735"/>
              </a:spcBef>
            </a:pPr>
            <a:endParaRPr sz="1700" dirty="0">
              <a:latin typeface="Calibri"/>
              <a:cs typeface="Calibri"/>
            </a:endParaRPr>
          </a:p>
        </p:txBody>
      </p:sp>
      <p:sp>
        <p:nvSpPr>
          <p:cNvPr id="54" name="object 8">
            <a:extLst>
              <a:ext uri="{FF2B5EF4-FFF2-40B4-BE49-F238E27FC236}">
                <a16:creationId xmlns:a16="http://schemas.microsoft.com/office/drawing/2014/main" id="{8D48FF71-D541-CD45-8268-666753DEEC67}"/>
              </a:ext>
            </a:extLst>
          </p:cNvPr>
          <p:cNvSpPr txBox="1"/>
          <p:nvPr/>
        </p:nvSpPr>
        <p:spPr>
          <a:xfrm>
            <a:off x="3520859" y="3235922"/>
            <a:ext cx="612000" cy="576000"/>
          </a:xfrm>
          <a:prstGeom prst="rect">
            <a:avLst/>
          </a:prstGeom>
          <a:solidFill>
            <a:srgbClr val="CA4E44"/>
          </a:solidFill>
          <a:ln w="6787">
            <a:solidFill>
              <a:srgbClr val="CC615A"/>
            </a:solidFill>
          </a:ln>
        </p:spPr>
        <p:txBody>
          <a:bodyPr vert="horz" wrap="square" lIns="0" tIns="93345" rIns="0" bIns="0" rtlCol="0">
            <a:spAutoFit/>
          </a:bodyPr>
          <a:lstStyle/>
          <a:p>
            <a:pPr marL="247015">
              <a:lnSpc>
                <a:spcPct val="100000"/>
              </a:lnSpc>
              <a:spcBef>
                <a:spcPts val="735"/>
              </a:spcBef>
            </a:pPr>
            <a:r>
              <a:rPr lang="en-US" sz="2000" spc="7" dirty="0">
                <a:solidFill>
                  <a:srgbClr val="FFFFFF"/>
                </a:solidFill>
                <a:latin typeface="Calibri"/>
                <a:cs typeface="Calibri"/>
              </a:rPr>
              <a:t>X</a:t>
            </a:r>
            <a:r>
              <a:rPr lang="en-US" sz="2000" spc="7" baseline="-25000" dirty="0">
                <a:solidFill>
                  <a:srgbClr val="FFFFFF"/>
                </a:solidFill>
                <a:latin typeface="Calibri"/>
                <a:cs typeface="Calibri"/>
              </a:rPr>
              <a:t>3</a:t>
            </a:r>
          </a:p>
          <a:p>
            <a:pPr marL="247015">
              <a:lnSpc>
                <a:spcPct val="100000"/>
              </a:lnSpc>
              <a:spcBef>
                <a:spcPts val="735"/>
              </a:spcBef>
            </a:pPr>
            <a:endParaRPr sz="1700" dirty="0">
              <a:latin typeface="Calibri"/>
              <a:cs typeface="Calibri"/>
            </a:endParaRPr>
          </a:p>
        </p:txBody>
      </p:sp>
      <p:sp>
        <p:nvSpPr>
          <p:cNvPr id="55" name="object 8">
            <a:extLst>
              <a:ext uri="{FF2B5EF4-FFF2-40B4-BE49-F238E27FC236}">
                <a16:creationId xmlns:a16="http://schemas.microsoft.com/office/drawing/2014/main" id="{3337E98D-69A2-1A46-86F0-EB92DB606FBD}"/>
              </a:ext>
            </a:extLst>
          </p:cNvPr>
          <p:cNvSpPr txBox="1"/>
          <p:nvPr/>
        </p:nvSpPr>
        <p:spPr>
          <a:xfrm>
            <a:off x="5011143" y="3237797"/>
            <a:ext cx="612000" cy="576000"/>
          </a:xfrm>
          <a:prstGeom prst="rect">
            <a:avLst/>
          </a:prstGeom>
          <a:solidFill>
            <a:srgbClr val="CA4E44"/>
          </a:solidFill>
          <a:ln w="6787">
            <a:solidFill>
              <a:srgbClr val="CC615A"/>
            </a:solidFill>
          </a:ln>
        </p:spPr>
        <p:txBody>
          <a:bodyPr vert="horz" wrap="square" lIns="0" tIns="93345" rIns="0" bIns="0" rtlCol="0">
            <a:spAutoFit/>
          </a:bodyPr>
          <a:lstStyle/>
          <a:p>
            <a:pPr marL="247015">
              <a:lnSpc>
                <a:spcPct val="100000"/>
              </a:lnSpc>
              <a:spcBef>
                <a:spcPts val="735"/>
              </a:spcBef>
            </a:pPr>
            <a:r>
              <a:rPr lang="en-US" sz="2000" spc="7" dirty="0" err="1">
                <a:solidFill>
                  <a:srgbClr val="FFFFFF"/>
                </a:solidFill>
                <a:latin typeface="Calibri"/>
                <a:cs typeface="Calibri"/>
              </a:rPr>
              <a:t>X</a:t>
            </a:r>
            <a:r>
              <a:rPr lang="en-US" sz="2000" spc="7" baseline="-25000" dirty="0" err="1">
                <a:solidFill>
                  <a:srgbClr val="FFFFFF"/>
                </a:solidFill>
                <a:latin typeface="Calibri"/>
                <a:cs typeface="Calibri"/>
              </a:rPr>
              <a:t>n</a:t>
            </a:r>
            <a:endParaRPr lang="en-US" sz="2000" spc="7" baseline="-25000" dirty="0">
              <a:solidFill>
                <a:srgbClr val="FFFFFF"/>
              </a:solidFill>
              <a:latin typeface="Calibri"/>
              <a:cs typeface="Calibri"/>
            </a:endParaRPr>
          </a:p>
          <a:p>
            <a:pPr marL="247015">
              <a:lnSpc>
                <a:spcPct val="100000"/>
              </a:lnSpc>
              <a:spcBef>
                <a:spcPts val="735"/>
              </a:spcBef>
            </a:pPr>
            <a:endParaRPr sz="1700" dirty="0">
              <a:latin typeface="Calibri"/>
              <a:cs typeface="Calibri"/>
            </a:endParaRPr>
          </a:p>
        </p:txBody>
      </p:sp>
      <p:sp>
        <p:nvSpPr>
          <p:cNvPr id="19" name="Google Shape;87;p17">
            <a:extLst>
              <a:ext uri="{FF2B5EF4-FFF2-40B4-BE49-F238E27FC236}">
                <a16:creationId xmlns:a16="http://schemas.microsoft.com/office/drawing/2014/main" id="{4D78DDC2-5D25-DC45-AAA7-FF8BA4B95AAA}"/>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Batch</a:t>
            </a:r>
            <a:endParaRPr lang="it-IT" sz="3200" b="1" dirty="0">
              <a:latin typeface="Calibri" panose="020F0502020204030204" pitchFamily="34" charset="0"/>
              <a:cs typeface="Calibri" panose="020F0502020204030204" pitchFamily="34" charset="0"/>
            </a:endParaRPr>
          </a:p>
        </p:txBody>
      </p:sp>
      <p:sp>
        <p:nvSpPr>
          <p:cNvPr id="20" name="CasellaDiTesto 19">
            <a:extLst>
              <a:ext uri="{FF2B5EF4-FFF2-40B4-BE49-F238E27FC236}">
                <a16:creationId xmlns:a16="http://schemas.microsoft.com/office/drawing/2014/main" id="{815F9031-0BF3-2545-9935-C3F09A75678F}"/>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21" name="CasellaDiTesto 20">
            <a:extLst>
              <a:ext uri="{FF2B5EF4-FFF2-40B4-BE49-F238E27FC236}">
                <a16:creationId xmlns:a16="http://schemas.microsoft.com/office/drawing/2014/main" id="{4F1769E5-1934-DD49-95B2-D95831234433}"/>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178884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14</a:t>
            </a:fld>
            <a:endParaRPr>
              <a:solidFill>
                <a:schemeClr val="dk1"/>
              </a:solidFill>
              <a:latin typeface="Proxima Nova"/>
              <a:ea typeface="Proxima Nova"/>
              <a:cs typeface="Proxima Nova"/>
              <a:sym typeface="Proxima Nova"/>
            </a:endParaRPr>
          </a:p>
        </p:txBody>
      </p:sp>
      <p:pic>
        <p:nvPicPr>
          <p:cNvPr id="19" name="object 3">
            <a:extLst>
              <a:ext uri="{FF2B5EF4-FFF2-40B4-BE49-F238E27FC236}">
                <a16:creationId xmlns:a16="http://schemas.microsoft.com/office/drawing/2014/main" id="{E25B0DA2-89BA-104C-9ED7-B87C26E49314}"/>
              </a:ext>
            </a:extLst>
          </p:cNvPr>
          <p:cNvPicPr/>
          <p:nvPr/>
        </p:nvPicPr>
        <p:blipFill>
          <a:blip r:embed="rId3" cstate="print"/>
          <a:stretch>
            <a:fillRect/>
          </a:stretch>
        </p:blipFill>
        <p:spPr>
          <a:xfrm>
            <a:off x="2741150" y="2402280"/>
            <a:ext cx="3661699" cy="2032677"/>
          </a:xfrm>
          <a:prstGeom prst="rect">
            <a:avLst/>
          </a:prstGeom>
        </p:spPr>
      </p:pic>
      <p:sp>
        <p:nvSpPr>
          <p:cNvPr id="20" name="object 6">
            <a:extLst>
              <a:ext uri="{FF2B5EF4-FFF2-40B4-BE49-F238E27FC236}">
                <a16:creationId xmlns:a16="http://schemas.microsoft.com/office/drawing/2014/main" id="{B37FFEDB-0ECE-A34A-A5DF-2CF9D26698AC}"/>
              </a:ext>
            </a:extLst>
          </p:cNvPr>
          <p:cNvSpPr txBox="1"/>
          <p:nvPr/>
        </p:nvSpPr>
        <p:spPr>
          <a:xfrm>
            <a:off x="7063741" y="2287970"/>
            <a:ext cx="1454618"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pitchFamily="34" charset="0"/>
                <a:cs typeface="Calibri" panose="020F0502020204030204" pitchFamily="34" charset="0"/>
              </a:rPr>
              <a:t>Evolving</a:t>
            </a:r>
            <a:r>
              <a:rPr sz="1800" spc="-9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data</a:t>
            </a:r>
          </a:p>
        </p:txBody>
      </p:sp>
      <p:sp>
        <p:nvSpPr>
          <p:cNvPr id="21" name="object 4">
            <a:extLst>
              <a:ext uri="{FF2B5EF4-FFF2-40B4-BE49-F238E27FC236}">
                <a16:creationId xmlns:a16="http://schemas.microsoft.com/office/drawing/2014/main" id="{635B3B26-2557-0947-8E53-90367B0F2D40}"/>
              </a:ext>
            </a:extLst>
          </p:cNvPr>
          <p:cNvSpPr txBox="1"/>
          <p:nvPr/>
        </p:nvSpPr>
        <p:spPr>
          <a:xfrm>
            <a:off x="625641" y="2143059"/>
            <a:ext cx="1332731" cy="579646"/>
          </a:xfrm>
          <a:prstGeom prst="rect">
            <a:avLst/>
          </a:prstGeom>
        </p:spPr>
        <p:txBody>
          <a:bodyPr vert="horz" wrap="square" lIns="0" tIns="12700" rIns="0" bIns="0" rtlCol="0">
            <a:spAutoFit/>
          </a:bodyPr>
          <a:lstStyle/>
          <a:p>
            <a:pPr marL="12700" marR="5080" indent="101600" algn="ctr">
              <a:lnSpc>
                <a:spcPct val="100000"/>
              </a:lnSpc>
              <a:spcBef>
                <a:spcPts val="100"/>
              </a:spcBef>
            </a:pPr>
            <a:r>
              <a:rPr sz="1800" dirty="0">
                <a:latin typeface="Calibri" panose="020F0502020204030204" pitchFamily="34" charset="0"/>
                <a:cs typeface="Calibri" panose="020F0502020204030204" pitchFamily="34" charset="0"/>
              </a:rPr>
              <a:t>Sequential </a:t>
            </a:r>
            <a:r>
              <a:rPr sz="1800" spc="-819" dirty="0">
                <a:latin typeface="Calibri" panose="020F0502020204030204" pitchFamily="34" charset="0"/>
                <a:cs typeface="Calibri" panose="020F0502020204030204" pitchFamily="34" charset="0"/>
              </a:rPr>
              <a:t> </a:t>
            </a:r>
            <a:endParaRPr lang="en-US" sz="1800" spc="-819" dirty="0">
              <a:latin typeface="Calibri" panose="020F0502020204030204" pitchFamily="34" charset="0"/>
              <a:cs typeface="Calibri" panose="020F0502020204030204" pitchFamily="34" charset="0"/>
            </a:endParaRPr>
          </a:p>
          <a:p>
            <a:pPr marL="12700" marR="5080" indent="101600" algn="ctr">
              <a:lnSpc>
                <a:spcPct val="100000"/>
              </a:lnSpc>
              <a:spcBef>
                <a:spcPts val="100"/>
              </a:spcBef>
            </a:pPr>
            <a:r>
              <a:rPr sz="1800" dirty="0">
                <a:latin typeface="Calibri" panose="020F0502020204030204" pitchFamily="34" charset="0"/>
                <a:cs typeface="Calibri" panose="020F0502020204030204" pitchFamily="34" charset="0"/>
              </a:rPr>
              <a:t>access</a:t>
            </a:r>
            <a:r>
              <a:rPr sz="1800" spc="-10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only</a:t>
            </a:r>
          </a:p>
        </p:txBody>
      </p:sp>
      <p:sp>
        <p:nvSpPr>
          <p:cNvPr id="24" name="object 4">
            <a:extLst>
              <a:ext uri="{FF2B5EF4-FFF2-40B4-BE49-F238E27FC236}">
                <a16:creationId xmlns:a16="http://schemas.microsoft.com/office/drawing/2014/main" id="{90A3538A-0E73-4746-8708-6F1BA5A26C11}"/>
              </a:ext>
            </a:extLst>
          </p:cNvPr>
          <p:cNvSpPr txBox="1"/>
          <p:nvPr/>
        </p:nvSpPr>
        <p:spPr>
          <a:xfrm>
            <a:off x="196805" y="4034840"/>
            <a:ext cx="2190404" cy="566822"/>
          </a:xfrm>
          <a:prstGeom prst="rect">
            <a:avLst/>
          </a:prstGeom>
        </p:spPr>
        <p:txBody>
          <a:bodyPr vert="horz" wrap="square" lIns="0" tIns="12700" rIns="0" bIns="0" rtlCol="0">
            <a:spAutoFit/>
          </a:bodyPr>
          <a:lstStyle/>
          <a:p>
            <a:pPr marL="12700" marR="5080" indent="101600" algn="ctr">
              <a:lnSpc>
                <a:spcPct val="100000"/>
              </a:lnSpc>
              <a:spcBef>
                <a:spcPts val="100"/>
              </a:spcBef>
            </a:pPr>
            <a:r>
              <a:rPr lang="en-US" sz="1800" dirty="0">
                <a:latin typeface="Calibri" panose="020F0502020204030204" pitchFamily="34" charset="0"/>
                <a:cs typeface="Calibri" panose="020F0502020204030204" pitchFamily="34" charset="0"/>
              </a:rPr>
              <a:t>Strict time/memory requirements</a:t>
            </a:r>
            <a:endParaRPr sz="1800" dirty="0">
              <a:latin typeface="Calibri" panose="020F0502020204030204" pitchFamily="34" charset="0"/>
              <a:cs typeface="Calibri" panose="020F0502020204030204" pitchFamily="34" charset="0"/>
            </a:endParaRPr>
          </a:p>
        </p:txBody>
      </p:sp>
      <p:sp>
        <p:nvSpPr>
          <p:cNvPr id="25" name="object 4">
            <a:extLst>
              <a:ext uri="{FF2B5EF4-FFF2-40B4-BE49-F238E27FC236}">
                <a16:creationId xmlns:a16="http://schemas.microsoft.com/office/drawing/2014/main" id="{5382F79B-C1B0-124F-8377-CF44832EF129}"/>
              </a:ext>
            </a:extLst>
          </p:cNvPr>
          <p:cNvSpPr txBox="1"/>
          <p:nvPr/>
        </p:nvSpPr>
        <p:spPr>
          <a:xfrm>
            <a:off x="6649947" y="4034839"/>
            <a:ext cx="2190404" cy="566822"/>
          </a:xfrm>
          <a:prstGeom prst="rect">
            <a:avLst/>
          </a:prstGeom>
        </p:spPr>
        <p:txBody>
          <a:bodyPr vert="horz" wrap="square" lIns="0" tIns="12700" rIns="0" bIns="0" rtlCol="0">
            <a:spAutoFit/>
          </a:bodyPr>
          <a:lstStyle/>
          <a:p>
            <a:pPr marL="12700" marR="5080" indent="101600" algn="ctr">
              <a:lnSpc>
                <a:spcPct val="100000"/>
              </a:lnSpc>
              <a:spcBef>
                <a:spcPts val="100"/>
              </a:spcBef>
            </a:pPr>
            <a:r>
              <a:rPr lang="en-US" sz="1800" dirty="0">
                <a:latin typeface="Calibri" panose="020F0502020204030204" pitchFamily="34" charset="0"/>
                <a:cs typeface="Calibri" panose="020F0502020204030204" pitchFamily="34" charset="0"/>
              </a:rPr>
              <a:t>Characteristics of data seen so far</a:t>
            </a:r>
            <a:endParaRPr sz="1800" dirty="0">
              <a:latin typeface="Calibri" panose="020F0502020204030204" pitchFamily="34" charset="0"/>
              <a:cs typeface="Calibri" panose="020F0502020204030204" pitchFamily="34" charset="0"/>
            </a:endParaRPr>
          </a:p>
        </p:txBody>
      </p:sp>
      <p:sp>
        <p:nvSpPr>
          <p:cNvPr id="26" name="object 4">
            <a:extLst>
              <a:ext uri="{FF2B5EF4-FFF2-40B4-BE49-F238E27FC236}">
                <a16:creationId xmlns:a16="http://schemas.microsoft.com/office/drawing/2014/main" id="{12E61EA6-3F2C-9C4C-9475-964392298038}"/>
              </a:ext>
            </a:extLst>
          </p:cNvPr>
          <p:cNvSpPr txBox="1"/>
          <p:nvPr/>
        </p:nvSpPr>
        <p:spPr>
          <a:xfrm>
            <a:off x="196805" y="1162026"/>
            <a:ext cx="8408180" cy="751488"/>
          </a:xfrm>
          <a:prstGeom prst="rect">
            <a:avLst/>
          </a:prstGeom>
        </p:spPr>
        <p:txBody>
          <a:bodyPr vert="horz" wrap="square" lIns="0" tIns="12700" rIns="0" bIns="0" rtlCol="0" anchor="t">
            <a:spAutoFit/>
          </a:bodyPr>
          <a:lstStyle/>
          <a:p>
            <a:pPr marL="12700" marR="5080" indent="101600" algn="ctr">
              <a:lnSpc>
                <a:spcPct val="100000"/>
              </a:lnSpc>
              <a:spcBef>
                <a:spcPts val="100"/>
              </a:spcBef>
            </a:pPr>
            <a:r>
              <a:rPr lang="en-US" sz="2400" b="1" dirty="0">
                <a:latin typeface="Calibri" panose="020F0502020204030204" pitchFamily="34" charset="0"/>
                <a:cs typeface="Calibri" panose="020F0502020204030204" pitchFamily="34" charset="0"/>
              </a:rPr>
              <a:t>Continuous</a:t>
            </a:r>
            <a:r>
              <a:rPr lang="en-US" sz="2400" dirty="0">
                <a:latin typeface="Calibri" panose="020F0502020204030204" pitchFamily="34" charset="0"/>
                <a:cs typeface="Calibri" panose="020F0502020204030204" pitchFamily="34" charset="0"/>
              </a:rPr>
              <a:t> flow of data generated at </a:t>
            </a:r>
            <a:r>
              <a:rPr lang="en-US" sz="2400" b="1" dirty="0">
                <a:latin typeface="Calibri" panose="020F0502020204030204" pitchFamily="34" charset="0"/>
                <a:cs typeface="Calibri" panose="020F0502020204030204" pitchFamily="34" charset="0"/>
              </a:rPr>
              <a:t>high-speed</a:t>
            </a:r>
            <a:r>
              <a:rPr lang="en-US" sz="2400" dirty="0">
                <a:latin typeface="Calibri" panose="020F0502020204030204" pitchFamily="34" charset="0"/>
                <a:cs typeface="Calibri" panose="020F0502020204030204" pitchFamily="34" charset="0"/>
              </a:rPr>
              <a:t> in </a:t>
            </a:r>
            <a:r>
              <a:rPr lang="en-US" sz="2400" b="1" dirty="0">
                <a:latin typeface="Calibri" panose="020F0502020204030204" pitchFamily="34" charset="0"/>
                <a:cs typeface="Calibri" panose="020F0502020204030204" pitchFamily="34" charset="0"/>
              </a:rPr>
              <a:t>dynamic</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time-changing </a:t>
            </a:r>
            <a:r>
              <a:rPr lang="en-US" sz="2400" dirty="0">
                <a:latin typeface="Calibri" panose="020F0502020204030204" pitchFamily="34" charset="0"/>
                <a:cs typeface="Calibri" panose="020F0502020204030204" pitchFamily="34" charset="0"/>
              </a:rPr>
              <a:t>environments.</a:t>
            </a:r>
            <a:endParaRPr sz="2400" dirty="0">
              <a:latin typeface="Calibri" panose="020F0502020204030204" pitchFamily="34" charset="0"/>
              <a:cs typeface="Calibri" panose="020F0502020204030204" pitchFamily="34" charset="0"/>
            </a:endParaRPr>
          </a:p>
        </p:txBody>
      </p:sp>
      <p:sp>
        <p:nvSpPr>
          <p:cNvPr id="11" name="Google Shape;87;p17">
            <a:extLst>
              <a:ext uri="{FF2B5EF4-FFF2-40B4-BE49-F238E27FC236}">
                <a16:creationId xmlns:a16="http://schemas.microsoft.com/office/drawing/2014/main" id="{DF702881-0A6A-9D41-A872-EECE9D62E27B}"/>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Data Stream</a:t>
            </a:r>
            <a:endParaRPr lang="it-IT" sz="3200" b="1" dirty="0">
              <a:latin typeface="Calibri" panose="020F0502020204030204" pitchFamily="34" charset="0"/>
              <a:cs typeface="Calibri" panose="020F0502020204030204" pitchFamily="34" charset="0"/>
            </a:endParaRPr>
          </a:p>
        </p:txBody>
      </p:sp>
      <p:sp>
        <p:nvSpPr>
          <p:cNvPr id="12" name="CasellaDiTesto 11">
            <a:extLst>
              <a:ext uri="{FF2B5EF4-FFF2-40B4-BE49-F238E27FC236}">
                <a16:creationId xmlns:a16="http://schemas.microsoft.com/office/drawing/2014/main" id="{0C8E4A8F-77F8-8744-92F3-C091838BC829}"/>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13" name="CasellaDiTesto 12">
            <a:extLst>
              <a:ext uri="{FF2B5EF4-FFF2-40B4-BE49-F238E27FC236}">
                <a16:creationId xmlns:a16="http://schemas.microsoft.com/office/drawing/2014/main" id="{1F9BAD7E-CF3F-5E4D-ADCC-87BB789C4888}"/>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155620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15</a:t>
            </a:fld>
            <a:endParaRPr>
              <a:solidFill>
                <a:schemeClr val="dk1"/>
              </a:solidFill>
              <a:latin typeface="Proxima Nova"/>
              <a:ea typeface="Proxima Nova"/>
              <a:cs typeface="Proxima Nova"/>
              <a:sym typeface="Proxima Nova"/>
            </a:endParaRPr>
          </a:p>
        </p:txBody>
      </p:sp>
      <p:sp>
        <p:nvSpPr>
          <p:cNvPr id="82" name="Google Shape;82;p16"/>
          <p:cNvSpPr txBox="1">
            <a:spLocks noGrp="1"/>
          </p:cNvSpPr>
          <p:nvPr>
            <p:ph type="title"/>
          </p:nvPr>
        </p:nvSpPr>
        <p:spPr>
          <a:xfrm>
            <a:off x="510450" y="2057400"/>
            <a:ext cx="8123100" cy="7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latin typeface="Calibri" panose="020F0502020204030204" pitchFamily="34" charset="0"/>
                <a:cs typeface="Calibri" panose="020F0502020204030204" pitchFamily="34" charset="0"/>
              </a:rPr>
              <a:t>ML vs SML</a:t>
            </a:r>
            <a:endParaRPr sz="4800" b="1" dirty="0">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0C29397B-9981-BB4F-8598-4382F705FA01}"/>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5" name="CasellaDiTesto 4">
            <a:extLst>
              <a:ext uri="{FF2B5EF4-FFF2-40B4-BE49-F238E27FC236}">
                <a16:creationId xmlns:a16="http://schemas.microsoft.com/office/drawing/2014/main" id="{065D391A-F91E-BE43-8AF9-4C55BD789FA9}"/>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267457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16</a:t>
            </a:fld>
            <a:endParaRPr>
              <a:solidFill>
                <a:schemeClr val="dk1"/>
              </a:solidFill>
              <a:latin typeface="Proxima Nova"/>
              <a:ea typeface="Proxima Nova"/>
              <a:cs typeface="Proxima Nova"/>
              <a:sym typeface="Proxima Nova"/>
            </a:endParaRPr>
          </a:p>
        </p:txBody>
      </p:sp>
      <p:pic>
        <p:nvPicPr>
          <p:cNvPr id="2" name="Immagine 1">
            <a:extLst>
              <a:ext uri="{FF2B5EF4-FFF2-40B4-BE49-F238E27FC236}">
                <a16:creationId xmlns:a16="http://schemas.microsoft.com/office/drawing/2014/main" id="{A2680E26-8A18-1D43-BEB0-A16E08059234}"/>
              </a:ext>
            </a:extLst>
          </p:cNvPr>
          <p:cNvPicPr>
            <a:picLocks noChangeAspect="1"/>
          </p:cNvPicPr>
          <p:nvPr/>
        </p:nvPicPr>
        <p:blipFill>
          <a:blip r:embed="rId3"/>
          <a:stretch>
            <a:fillRect/>
          </a:stretch>
        </p:blipFill>
        <p:spPr>
          <a:xfrm>
            <a:off x="719958" y="1093027"/>
            <a:ext cx="7704083" cy="2706611"/>
          </a:xfrm>
          <a:prstGeom prst="rect">
            <a:avLst/>
          </a:prstGeom>
        </p:spPr>
      </p:pic>
      <p:sp>
        <p:nvSpPr>
          <p:cNvPr id="5" name="Google Shape;87;p17">
            <a:extLst>
              <a:ext uri="{FF2B5EF4-FFF2-40B4-BE49-F238E27FC236}">
                <a16:creationId xmlns:a16="http://schemas.microsoft.com/office/drawing/2014/main" id="{82E5A4F9-68A0-4E4D-88A4-84B279EF9374}"/>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ML Models</a:t>
            </a:r>
            <a:endParaRPr lang="it-IT" sz="3200" b="1" dirty="0">
              <a:latin typeface="Calibri" panose="020F0502020204030204" pitchFamily="34" charset="0"/>
              <a:cs typeface="Calibri" panose="020F0502020204030204" pitchFamily="34" charset="0"/>
            </a:endParaRPr>
          </a:p>
        </p:txBody>
      </p:sp>
      <p:sp>
        <p:nvSpPr>
          <p:cNvPr id="8" name="CasellaDiTesto 7">
            <a:extLst>
              <a:ext uri="{FF2B5EF4-FFF2-40B4-BE49-F238E27FC236}">
                <a16:creationId xmlns:a16="http://schemas.microsoft.com/office/drawing/2014/main" id="{14C10C7E-90A3-CB46-ADFF-B371F69C1F26}"/>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9" name="CasellaDiTesto 8">
            <a:extLst>
              <a:ext uri="{FF2B5EF4-FFF2-40B4-BE49-F238E27FC236}">
                <a16:creationId xmlns:a16="http://schemas.microsoft.com/office/drawing/2014/main" id="{B3CD4463-8EB6-B241-A883-7450E6D11D04}"/>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17</a:t>
            </a:fld>
            <a:endParaRPr>
              <a:solidFill>
                <a:schemeClr val="dk1"/>
              </a:solidFill>
              <a:latin typeface="Proxima Nova"/>
              <a:ea typeface="Proxima Nova"/>
              <a:cs typeface="Proxima Nova"/>
              <a:sym typeface="Proxima Nova"/>
            </a:endParaRPr>
          </a:p>
        </p:txBody>
      </p:sp>
      <p:pic>
        <p:nvPicPr>
          <p:cNvPr id="2" name="Immagine 1">
            <a:extLst>
              <a:ext uri="{FF2B5EF4-FFF2-40B4-BE49-F238E27FC236}">
                <a16:creationId xmlns:a16="http://schemas.microsoft.com/office/drawing/2014/main" id="{BFEEDE15-5385-6444-AD5E-211D926AB5A1}"/>
              </a:ext>
            </a:extLst>
          </p:cNvPr>
          <p:cNvPicPr>
            <a:picLocks noChangeAspect="1"/>
          </p:cNvPicPr>
          <p:nvPr/>
        </p:nvPicPr>
        <p:blipFill>
          <a:blip r:embed="rId3"/>
          <a:stretch>
            <a:fillRect/>
          </a:stretch>
        </p:blipFill>
        <p:spPr>
          <a:xfrm>
            <a:off x="1216353" y="980623"/>
            <a:ext cx="6711293" cy="3182254"/>
          </a:xfrm>
          <a:prstGeom prst="rect">
            <a:avLst/>
          </a:prstGeom>
        </p:spPr>
      </p:pic>
      <p:sp>
        <p:nvSpPr>
          <p:cNvPr id="7" name="Google Shape;87;p17">
            <a:extLst>
              <a:ext uri="{FF2B5EF4-FFF2-40B4-BE49-F238E27FC236}">
                <a16:creationId xmlns:a16="http://schemas.microsoft.com/office/drawing/2014/main" id="{667452D9-2828-A04E-8B5D-8DD97FDD4880}"/>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SML Models</a:t>
            </a:r>
            <a:endParaRPr lang="it-IT" sz="3200" b="1" dirty="0">
              <a:latin typeface="Calibri" panose="020F0502020204030204" pitchFamily="34" charset="0"/>
              <a:cs typeface="Calibri" panose="020F0502020204030204" pitchFamily="34" charset="0"/>
            </a:endParaRPr>
          </a:p>
        </p:txBody>
      </p:sp>
      <p:sp>
        <p:nvSpPr>
          <p:cNvPr id="8" name="CasellaDiTesto 7">
            <a:extLst>
              <a:ext uri="{FF2B5EF4-FFF2-40B4-BE49-F238E27FC236}">
                <a16:creationId xmlns:a16="http://schemas.microsoft.com/office/drawing/2014/main" id="{C107A14D-2D5B-8A4A-869B-2B077CECA202}"/>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9" name="CasellaDiTesto 8">
            <a:extLst>
              <a:ext uri="{FF2B5EF4-FFF2-40B4-BE49-F238E27FC236}">
                <a16:creationId xmlns:a16="http://schemas.microsoft.com/office/drawing/2014/main" id="{3B985309-90DF-0C4C-AF8D-FB8CC5D5DF08}"/>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18</a:t>
            </a:fld>
            <a:endParaRPr>
              <a:solidFill>
                <a:schemeClr val="dk1"/>
              </a:solidFill>
              <a:latin typeface="Proxima Nova"/>
              <a:ea typeface="Proxima Nova"/>
              <a:cs typeface="Proxima Nova"/>
              <a:sym typeface="Proxima Nova"/>
            </a:endParaRPr>
          </a:p>
        </p:txBody>
      </p:sp>
      <p:pic>
        <p:nvPicPr>
          <p:cNvPr id="5" name="Immagine 3">
            <a:extLst>
              <a:ext uri="{FF2B5EF4-FFF2-40B4-BE49-F238E27FC236}">
                <a16:creationId xmlns:a16="http://schemas.microsoft.com/office/drawing/2014/main" id="{50ED0133-DAE7-4F42-BC61-AFAE42354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113" y="733423"/>
            <a:ext cx="2036006" cy="345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a:extLst>
              <a:ext uri="{FF2B5EF4-FFF2-40B4-BE49-F238E27FC236}">
                <a16:creationId xmlns:a16="http://schemas.microsoft.com/office/drawing/2014/main" id="{19941900-D095-B14D-B8C7-8BCA83C994C0}"/>
              </a:ext>
            </a:extLst>
          </p:cNvPr>
          <p:cNvSpPr txBox="1"/>
          <p:nvPr/>
        </p:nvSpPr>
        <p:spPr>
          <a:xfrm>
            <a:off x="4163910" y="733423"/>
            <a:ext cx="3923977" cy="1938992"/>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Estimate prequential error (PE):</a:t>
            </a:r>
          </a:p>
          <a:p>
            <a:endParaRPr lang="en-GB"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000" dirty="0">
                <a:latin typeface="Calibri" panose="020F0502020204030204" pitchFamily="34" charset="0"/>
                <a:cs typeface="Calibri" panose="020F0502020204030204" pitchFamily="34" charset="0"/>
              </a:rPr>
              <a:t>Sliding window of size </a:t>
            </a:r>
            <a:r>
              <a:rPr lang="en-GB" sz="2000" i="1" dirty="0">
                <a:latin typeface="Calibri" panose="020F0502020204030204" pitchFamily="34" charset="0"/>
                <a:cs typeface="Calibri" panose="020F0502020204030204" pitchFamily="34" charset="0"/>
              </a:rPr>
              <a:t>w</a:t>
            </a:r>
          </a:p>
          <a:p>
            <a:pPr marL="285750" indent="-28575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p:txBody>
      </p:sp>
      <p:sp>
        <p:nvSpPr>
          <p:cNvPr id="4" name="Rettangolo 3">
            <a:extLst>
              <a:ext uri="{FF2B5EF4-FFF2-40B4-BE49-F238E27FC236}">
                <a16:creationId xmlns:a16="http://schemas.microsoft.com/office/drawing/2014/main" id="{4540D762-113A-CF4B-9E3C-86035B2D0346}"/>
              </a:ext>
            </a:extLst>
          </p:cNvPr>
          <p:cNvSpPr>
            <a:spLocks noChangeAspect="1"/>
          </p:cNvSpPr>
          <p:nvPr/>
        </p:nvSpPr>
        <p:spPr>
          <a:xfrm>
            <a:off x="4614377" y="1800169"/>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tangolo 8">
            <a:extLst>
              <a:ext uri="{FF2B5EF4-FFF2-40B4-BE49-F238E27FC236}">
                <a16:creationId xmlns:a16="http://schemas.microsoft.com/office/drawing/2014/main" id="{141D7A3C-E509-A24F-A3CD-A1322C5955FF}"/>
              </a:ext>
            </a:extLst>
          </p:cNvPr>
          <p:cNvSpPr>
            <a:spLocks noChangeAspect="1"/>
          </p:cNvSpPr>
          <p:nvPr/>
        </p:nvSpPr>
        <p:spPr>
          <a:xfrm>
            <a:off x="4866377" y="1800169"/>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tangolo 9">
            <a:extLst>
              <a:ext uri="{FF2B5EF4-FFF2-40B4-BE49-F238E27FC236}">
                <a16:creationId xmlns:a16="http://schemas.microsoft.com/office/drawing/2014/main" id="{424D34B7-AFE9-FF4B-AC88-9CF68ECDD4FB}"/>
              </a:ext>
            </a:extLst>
          </p:cNvPr>
          <p:cNvSpPr>
            <a:spLocks noChangeAspect="1"/>
          </p:cNvSpPr>
          <p:nvPr/>
        </p:nvSpPr>
        <p:spPr>
          <a:xfrm>
            <a:off x="5118377" y="1800169"/>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ttangolo 10">
            <a:extLst>
              <a:ext uri="{FF2B5EF4-FFF2-40B4-BE49-F238E27FC236}">
                <a16:creationId xmlns:a16="http://schemas.microsoft.com/office/drawing/2014/main" id="{DF791AEC-0B68-5642-9281-7AB7E065CF9B}"/>
              </a:ext>
            </a:extLst>
          </p:cNvPr>
          <p:cNvSpPr>
            <a:spLocks noChangeAspect="1"/>
          </p:cNvSpPr>
          <p:nvPr/>
        </p:nvSpPr>
        <p:spPr>
          <a:xfrm>
            <a:off x="5370377" y="1800169"/>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ttangolo 11">
            <a:extLst>
              <a:ext uri="{FF2B5EF4-FFF2-40B4-BE49-F238E27FC236}">
                <a16:creationId xmlns:a16="http://schemas.microsoft.com/office/drawing/2014/main" id="{5DDE8335-A711-0742-B4E1-F04D78691A44}"/>
              </a:ext>
            </a:extLst>
          </p:cNvPr>
          <p:cNvSpPr>
            <a:spLocks noChangeAspect="1"/>
          </p:cNvSpPr>
          <p:nvPr/>
        </p:nvSpPr>
        <p:spPr>
          <a:xfrm>
            <a:off x="5622377" y="1800169"/>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001CB77C-8768-D743-AEFF-A7C59EEF1E75}"/>
                  </a:ext>
                </a:extLst>
              </p:cNvPr>
              <p:cNvSpPr txBox="1"/>
              <p:nvPr/>
            </p:nvSpPr>
            <p:spPr>
              <a:xfrm>
                <a:off x="4567415" y="3374560"/>
                <a:ext cx="2124941" cy="6565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𝑃𝐸</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𝑖</m:t>
                              </m:r>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𝛼</m:t>
                                  </m:r>
                                </m:e>
                                <m:sup>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𝑘</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m:t>
                                  </m:r>
                                  <m:r>
                                    <a:rPr lang="en-US" sz="1800" b="0" i="1" smtClean="0">
                                      <a:latin typeface="Cambria Math" panose="02040503050406030204" pitchFamily="18" charset="0"/>
                                    </a:rPr>
                                    <m:t>𝑒</m:t>
                                  </m:r>
                                </m:e>
                                <m:sub>
                                  <m:r>
                                    <a:rPr lang="en-US" sz="1800" b="0" i="1" smtClean="0">
                                      <a:latin typeface="Cambria Math" panose="02040503050406030204" pitchFamily="18" charset="0"/>
                                    </a:rPr>
                                    <m:t>𝑘</m:t>
                                  </m:r>
                                </m:sub>
                              </m:sSub>
                            </m:e>
                          </m:nary>
                        </m:num>
                        <m:den>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𝑖</m:t>
                              </m:r>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𝑎</m:t>
                                  </m:r>
                                </m:e>
                                <m:sup>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𝑘</m:t>
                                  </m:r>
                                </m:sup>
                              </m:sSup>
                            </m:e>
                          </m:nary>
                        </m:den>
                      </m:f>
                    </m:oMath>
                  </m:oMathPara>
                </a14:m>
                <a:endParaRPr lang="en-GB" sz="1800" dirty="0">
                  <a:latin typeface="Calibri" panose="020F0502020204030204" pitchFamily="34" charset="0"/>
                  <a:cs typeface="Calibri" panose="020F0502020204030204" pitchFamily="34" charset="0"/>
                </a:endParaRPr>
              </a:p>
            </p:txBody>
          </p:sp>
        </mc:Choice>
        <mc:Fallback xmlns="">
          <p:sp>
            <p:nvSpPr>
              <p:cNvPr id="7" name="CasellaDiTesto 6">
                <a:extLst>
                  <a:ext uri="{FF2B5EF4-FFF2-40B4-BE49-F238E27FC236}">
                    <a16:creationId xmlns:a16="http://schemas.microsoft.com/office/drawing/2014/main" id="{001CB77C-8768-D743-AEFF-A7C59EEF1E75}"/>
                  </a:ext>
                </a:extLst>
              </p:cNvPr>
              <p:cNvSpPr txBox="1">
                <a:spLocks noRot="1" noChangeAspect="1" noMove="1" noResize="1" noEditPoints="1" noAdjustHandles="1" noChangeArrowheads="1" noChangeShapeType="1" noTextEdit="1"/>
              </p:cNvSpPr>
              <p:nvPr/>
            </p:nvSpPr>
            <p:spPr>
              <a:xfrm>
                <a:off x="4567415" y="3374560"/>
                <a:ext cx="2124941" cy="656590"/>
              </a:xfrm>
              <a:prstGeom prst="rect">
                <a:avLst/>
              </a:prstGeom>
              <a:blipFill>
                <a:blip r:embed="rId4"/>
                <a:stretch>
                  <a:fillRect l="-1775" t="-66038" b="-101887"/>
                </a:stretch>
              </a:blipFill>
            </p:spPr>
            <p:txBody>
              <a:bodyPr/>
              <a:lstStyle/>
              <a:p>
                <a:r>
                  <a:rPr lang="en-GB">
                    <a:noFill/>
                  </a:rPr>
                  <a:t> </a:t>
                </a:r>
              </a:p>
            </p:txBody>
          </p:sp>
        </mc:Fallback>
      </mc:AlternateContent>
      <p:sp>
        <p:nvSpPr>
          <p:cNvPr id="8" name="CasellaDiTesto 7">
            <a:extLst>
              <a:ext uri="{FF2B5EF4-FFF2-40B4-BE49-F238E27FC236}">
                <a16:creationId xmlns:a16="http://schemas.microsoft.com/office/drawing/2014/main" id="{D5D782B5-5284-7C43-8AB6-1BB536DE4100}"/>
              </a:ext>
            </a:extLst>
          </p:cNvPr>
          <p:cNvSpPr txBox="1"/>
          <p:nvPr/>
        </p:nvSpPr>
        <p:spPr>
          <a:xfrm>
            <a:off x="4575295" y="1764380"/>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1</a:t>
            </a:r>
            <a:endParaRPr lang="en-GB" sz="1200" dirty="0">
              <a:latin typeface="Calibri" panose="020F0502020204030204" pitchFamily="34" charset="0"/>
              <a:cs typeface="Calibri" panose="020F0502020204030204" pitchFamily="34" charset="0"/>
            </a:endParaRPr>
          </a:p>
        </p:txBody>
      </p:sp>
      <p:sp>
        <p:nvSpPr>
          <p:cNvPr id="25" name="CasellaDiTesto 24">
            <a:extLst>
              <a:ext uri="{FF2B5EF4-FFF2-40B4-BE49-F238E27FC236}">
                <a16:creationId xmlns:a16="http://schemas.microsoft.com/office/drawing/2014/main" id="{5A43D5EC-D0DE-314A-BF15-B923A92F95B1}"/>
              </a:ext>
            </a:extLst>
          </p:cNvPr>
          <p:cNvSpPr txBox="1"/>
          <p:nvPr/>
        </p:nvSpPr>
        <p:spPr>
          <a:xfrm>
            <a:off x="4832791" y="1768491"/>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2</a:t>
            </a:r>
            <a:endParaRPr lang="en-GB" sz="1200" dirty="0">
              <a:latin typeface="Calibri" panose="020F0502020204030204" pitchFamily="34" charset="0"/>
              <a:cs typeface="Calibri" panose="020F0502020204030204" pitchFamily="34" charset="0"/>
            </a:endParaRPr>
          </a:p>
        </p:txBody>
      </p:sp>
      <p:sp>
        <p:nvSpPr>
          <p:cNvPr id="26" name="CasellaDiTesto 25">
            <a:extLst>
              <a:ext uri="{FF2B5EF4-FFF2-40B4-BE49-F238E27FC236}">
                <a16:creationId xmlns:a16="http://schemas.microsoft.com/office/drawing/2014/main" id="{5E262222-DF33-2343-B5E8-13F519E6421E}"/>
              </a:ext>
            </a:extLst>
          </p:cNvPr>
          <p:cNvSpPr txBox="1"/>
          <p:nvPr/>
        </p:nvSpPr>
        <p:spPr>
          <a:xfrm>
            <a:off x="5090287" y="1764380"/>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3</a:t>
            </a:r>
            <a:endParaRPr lang="en-GB" sz="1200" dirty="0">
              <a:latin typeface="Calibri" panose="020F0502020204030204" pitchFamily="34" charset="0"/>
              <a:cs typeface="Calibri" panose="020F0502020204030204" pitchFamily="34" charset="0"/>
            </a:endParaRPr>
          </a:p>
        </p:txBody>
      </p:sp>
      <p:sp>
        <p:nvSpPr>
          <p:cNvPr id="27" name="CasellaDiTesto 26">
            <a:extLst>
              <a:ext uri="{FF2B5EF4-FFF2-40B4-BE49-F238E27FC236}">
                <a16:creationId xmlns:a16="http://schemas.microsoft.com/office/drawing/2014/main" id="{D5CB89A8-FF92-4E49-90C1-7612AE2DDDD6}"/>
              </a:ext>
            </a:extLst>
          </p:cNvPr>
          <p:cNvSpPr txBox="1"/>
          <p:nvPr/>
        </p:nvSpPr>
        <p:spPr>
          <a:xfrm>
            <a:off x="5337057" y="1771830"/>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4</a:t>
            </a:r>
            <a:endParaRPr lang="en-GB" sz="1200" dirty="0">
              <a:latin typeface="Calibri" panose="020F0502020204030204" pitchFamily="34" charset="0"/>
              <a:cs typeface="Calibri" panose="020F0502020204030204" pitchFamily="34" charset="0"/>
            </a:endParaRPr>
          </a:p>
        </p:txBody>
      </p:sp>
      <p:sp>
        <p:nvSpPr>
          <p:cNvPr id="28" name="CasellaDiTesto 27">
            <a:extLst>
              <a:ext uri="{FF2B5EF4-FFF2-40B4-BE49-F238E27FC236}">
                <a16:creationId xmlns:a16="http://schemas.microsoft.com/office/drawing/2014/main" id="{D190A965-8B89-9B42-9450-B7224A297D43}"/>
              </a:ext>
            </a:extLst>
          </p:cNvPr>
          <p:cNvSpPr txBox="1"/>
          <p:nvPr/>
        </p:nvSpPr>
        <p:spPr>
          <a:xfrm>
            <a:off x="5590144" y="1779280"/>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5</a:t>
            </a:r>
            <a:endParaRPr lang="en-GB" sz="1200" dirty="0">
              <a:latin typeface="Calibri" panose="020F0502020204030204" pitchFamily="34" charset="0"/>
              <a:cs typeface="Calibri" panose="020F0502020204030204" pitchFamily="34" charset="0"/>
            </a:endParaRPr>
          </a:p>
        </p:txBody>
      </p:sp>
      <p:sp>
        <p:nvSpPr>
          <p:cNvPr id="29" name="Rettangolo 28">
            <a:extLst>
              <a:ext uri="{FF2B5EF4-FFF2-40B4-BE49-F238E27FC236}">
                <a16:creationId xmlns:a16="http://schemas.microsoft.com/office/drawing/2014/main" id="{ABBE8C23-DB08-0B4A-AC2D-AB2A6D382F3A}"/>
              </a:ext>
            </a:extLst>
          </p:cNvPr>
          <p:cNvSpPr>
            <a:spLocks noChangeAspect="1"/>
          </p:cNvSpPr>
          <p:nvPr/>
        </p:nvSpPr>
        <p:spPr>
          <a:xfrm>
            <a:off x="4871809" y="2046238"/>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a:extLst>
              <a:ext uri="{FF2B5EF4-FFF2-40B4-BE49-F238E27FC236}">
                <a16:creationId xmlns:a16="http://schemas.microsoft.com/office/drawing/2014/main" id="{4D30C8F7-282A-DD4D-A1C8-134C9A3BF604}"/>
              </a:ext>
            </a:extLst>
          </p:cNvPr>
          <p:cNvSpPr>
            <a:spLocks noChangeAspect="1"/>
          </p:cNvSpPr>
          <p:nvPr/>
        </p:nvSpPr>
        <p:spPr>
          <a:xfrm>
            <a:off x="5123809" y="2046238"/>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a:extLst>
              <a:ext uri="{FF2B5EF4-FFF2-40B4-BE49-F238E27FC236}">
                <a16:creationId xmlns:a16="http://schemas.microsoft.com/office/drawing/2014/main" id="{E855C598-21AB-2B46-9139-308DB5D208D9}"/>
              </a:ext>
            </a:extLst>
          </p:cNvPr>
          <p:cNvSpPr>
            <a:spLocks noChangeAspect="1"/>
          </p:cNvSpPr>
          <p:nvPr/>
        </p:nvSpPr>
        <p:spPr>
          <a:xfrm>
            <a:off x="5375809" y="2046238"/>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a:extLst>
              <a:ext uri="{FF2B5EF4-FFF2-40B4-BE49-F238E27FC236}">
                <a16:creationId xmlns:a16="http://schemas.microsoft.com/office/drawing/2014/main" id="{DEB3543B-4010-3E4E-9A70-7AF8E5DFE279}"/>
              </a:ext>
            </a:extLst>
          </p:cNvPr>
          <p:cNvSpPr>
            <a:spLocks noChangeAspect="1"/>
          </p:cNvSpPr>
          <p:nvPr/>
        </p:nvSpPr>
        <p:spPr>
          <a:xfrm>
            <a:off x="5627809" y="2046238"/>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ttangolo 32">
            <a:extLst>
              <a:ext uri="{FF2B5EF4-FFF2-40B4-BE49-F238E27FC236}">
                <a16:creationId xmlns:a16="http://schemas.microsoft.com/office/drawing/2014/main" id="{88F32DCC-F303-7A4D-8211-48B2E8E9898F}"/>
              </a:ext>
            </a:extLst>
          </p:cNvPr>
          <p:cNvSpPr>
            <a:spLocks noChangeAspect="1"/>
          </p:cNvSpPr>
          <p:nvPr/>
        </p:nvSpPr>
        <p:spPr>
          <a:xfrm>
            <a:off x="5879809" y="2046238"/>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asellaDiTesto 33">
            <a:extLst>
              <a:ext uri="{FF2B5EF4-FFF2-40B4-BE49-F238E27FC236}">
                <a16:creationId xmlns:a16="http://schemas.microsoft.com/office/drawing/2014/main" id="{A9D4BA4D-38B9-6243-A126-920BF8B41D53}"/>
              </a:ext>
            </a:extLst>
          </p:cNvPr>
          <p:cNvSpPr txBox="1"/>
          <p:nvPr/>
        </p:nvSpPr>
        <p:spPr>
          <a:xfrm>
            <a:off x="4832727" y="2010449"/>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2</a:t>
            </a:r>
            <a:endParaRPr lang="en-GB" sz="1200" dirty="0">
              <a:latin typeface="Calibri" panose="020F0502020204030204" pitchFamily="34" charset="0"/>
              <a:cs typeface="Calibri" panose="020F0502020204030204" pitchFamily="34" charset="0"/>
            </a:endParaRPr>
          </a:p>
        </p:txBody>
      </p:sp>
      <p:sp>
        <p:nvSpPr>
          <p:cNvPr id="35" name="CasellaDiTesto 34">
            <a:extLst>
              <a:ext uri="{FF2B5EF4-FFF2-40B4-BE49-F238E27FC236}">
                <a16:creationId xmlns:a16="http://schemas.microsoft.com/office/drawing/2014/main" id="{45F04C1A-7633-6544-A698-A30AA689DDD7}"/>
              </a:ext>
            </a:extLst>
          </p:cNvPr>
          <p:cNvSpPr txBox="1"/>
          <p:nvPr/>
        </p:nvSpPr>
        <p:spPr>
          <a:xfrm>
            <a:off x="5090223" y="2014560"/>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3</a:t>
            </a:r>
            <a:endParaRPr lang="en-GB" sz="1200" dirty="0">
              <a:latin typeface="Calibri" panose="020F0502020204030204" pitchFamily="34" charset="0"/>
              <a:cs typeface="Calibri" panose="020F0502020204030204" pitchFamily="34" charset="0"/>
            </a:endParaRPr>
          </a:p>
        </p:txBody>
      </p:sp>
      <p:sp>
        <p:nvSpPr>
          <p:cNvPr id="36" name="CasellaDiTesto 35">
            <a:extLst>
              <a:ext uri="{FF2B5EF4-FFF2-40B4-BE49-F238E27FC236}">
                <a16:creationId xmlns:a16="http://schemas.microsoft.com/office/drawing/2014/main" id="{3A7BFA5D-968B-3145-AEBF-E2492E6A15AD}"/>
              </a:ext>
            </a:extLst>
          </p:cNvPr>
          <p:cNvSpPr txBox="1"/>
          <p:nvPr/>
        </p:nvSpPr>
        <p:spPr>
          <a:xfrm>
            <a:off x="5347719" y="2010449"/>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4</a:t>
            </a:r>
            <a:endParaRPr lang="en-GB" sz="1200" dirty="0">
              <a:latin typeface="Calibri" panose="020F0502020204030204" pitchFamily="34" charset="0"/>
              <a:cs typeface="Calibri" panose="020F0502020204030204" pitchFamily="34" charset="0"/>
            </a:endParaRPr>
          </a:p>
        </p:txBody>
      </p:sp>
      <p:sp>
        <p:nvSpPr>
          <p:cNvPr id="37" name="CasellaDiTesto 36">
            <a:extLst>
              <a:ext uri="{FF2B5EF4-FFF2-40B4-BE49-F238E27FC236}">
                <a16:creationId xmlns:a16="http://schemas.microsoft.com/office/drawing/2014/main" id="{1FC0BFF0-2FB9-9E48-9E8E-AD0CCDE0B802}"/>
              </a:ext>
            </a:extLst>
          </p:cNvPr>
          <p:cNvSpPr txBox="1"/>
          <p:nvPr/>
        </p:nvSpPr>
        <p:spPr>
          <a:xfrm>
            <a:off x="5594489" y="2017899"/>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5</a:t>
            </a:r>
            <a:endParaRPr lang="en-GB" sz="1200" dirty="0">
              <a:latin typeface="Calibri" panose="020F0502020204030204" pitchFamily="34" charset="0"/>
              <a:cs typeface="Calibri" panose="020F0502020204030204" pitchFamily="34" charset="0"/>
            </a:endParaRPr>
          </a:p>
        </p:txBody>
      </p:sp>
      <p:sp>
        <p:nvSpPr>
          <p:cNvPr id="38" name="CasellaDiTesto 37">
            <a:extLst>
              <a:ext uri="{FF2B5EF4-FFF2-40B4-BE49-F238E27FC236}">
                <a16:creationId xmlns:a16="http://schemas.microsoft.com/office/drawing/2014/main" id="{AE6AD8CD-994C-1549-BC7C-6F0E679A8EC3}"/>
              </a:ext>
            </a:extLst>
          </p:cNvPr>
          <p:cNvSpPr txBox="1"/>
          <p:nvPr/>
        </p:nvSpPr>
        <p:spPr>
          <a:xfrm>
            <a:off x="5847576" y="2025349"/>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6</a:t>
            </a:r>
            <a:endParaRPr lang="en-GB" sz="1200" dirty="0">
              <a:latin typeface="Calibri" panose="020F0502020204030204" pitchFamily="34" charset="0"/>
              <a:cs typeface="Calibri" panose="020F0502020204030204" pitchFamily="34" charset="0"/>
            </a:endParaRPr>
          </a:p>
        </p:txBody>
      </p:sp>
      <p:sp>
        <p:nvSpPr>
          <p:cNvPr id="39" name="Rettangolo 38">
            <a:extLst>
              <a:ext uri="{FF2B5EF4-FFF2-40B4-BE49-F238E27FC236}">
                <a16:creationId xmlns:a16="http://schemas.microsoft.com/office/drawing/2014/main" id="{153B35E9-DD95-C649-B254-8DD23D5133DC}"/>
              </a:ext>
            </a:extLst>
          </p:cNvPr>
          <p:cNvSpPr>
            <a:spLocks noChangeAspect="1"/>
          </p:cNvSpPr>
          <p:nvPr/>
        </p:nvSpPr>
        <p:spPr>
          <a:xfrm>
            <a:off x="5125836" y="2302802"/>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a:extLst>
              <a:ext uri="{FF2B5EF4-FFF2-40B4-BE49-F238E27FC236}">
                <a16:creationId xmlns:a16="http://schemas.microsoft.com/office/drawing/2014/main" id="{DC00613E-3CF8-7643-AADC-F9E53721112A}"/>
              </a:ext>
            </a:extLst>
          </p:cNvPr>
          <p:cNvSpPr>
            <a:spLocks noChangeAspect="1"/>
          </p:cNvSpPr>
          <p:nvPr/>
        </p:nvSpPr>
        <p:spPr>
          <a:xfrm>
            <a:off x="5377836" y="2302802"/>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ttangolo 40">
            <a:extLst>
              <a:ext uri="{FF2B5EF4-FFF2-40B4-BE49-F238E27FC236}">
                <a16:creationId xmlns:a16="http://schemas.microsoft.com/office/drawing/2014/main" id="{55EEE37B-4357-2E47-B794-1171BD3D43B2}"/>
              </a:ext>
            </a:extLst>
          </p:cNvPr>
          <p:cNvSpPr>
            <a:spLocks noChangeAspect="1"/>
          </p:cNvSpPr>
          <p:nvPr/>
        </p:nvSpPr>
        <p:spPr>
          <a:xfrm>
            <a:off x="5629836" y="2302802"/>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ttangolo 41">
            <a:extLst>
              <a:ext uri="{FF2B5EF4-FFF2-40B4-BE49-F238E27FC236}">
                <a16:creationId xmlns:a16="http://schemas.microsoft.com/office/drawing/2014/main" id="{B27FCF98-65B5-6E40-868B-5952FE8501FE}"/>
              </a:ext>
            </a:extLst>
          </p:cNvPr>
          <p:cNvSpPr>
            <a:spLocks noChangeAspect="1"/>
          </p:cNvSpPr>
          <p:nvPr/>
        </p:nvSpPr>
        <p:spPr>
          <a:xfrm>
            <a:off x="5881836" y="2302802"/>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ttangolo 42">
            <a:extLst>
              <a:ext uri="{FF2B5EF4-FFF2-40B4-BE49-F238E27FC236}">
                <a16:creationId xmlns:a16="http://schemas.microsoft.com/office/drawing/2014/main" id="{AC90FE99-1B8B-9C47-9F75-A62A4478AA4D}"/>
              </a:ext>
            </a:extLst>
          </p:cNvPr>
          <p:cNvSpPr>
            <a:spLocks noChangeAspect="1"/>
          </p:cNvSpPr>
          <p:nvPr/>
        </p:nvSpPr>
        <p:spPr>
          <a:xfrm>
            <a:off x="6133836" y="2302802"/>
            <a:ext cx="252000" cy="2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CasellaDiTesto 43">
            <a:extLst>
              <a:ext uri="{FF2B5EF4-FFF2-40B4-BE49-F238E27FC236}">
                <a16:creationId xmlns:a16="http://schemas.microsoft.com/office/drawing/2014/main" id="{3E92702E-480C-0D45-AF81-32125268C50E}"/>
              </a:ext>
            </a:extLst>
          </p:cNvPr>
          <p:cNvSpPr txBox="1"/>
          <p:nvPr/>
        </p:nvSpPr>
        <p:spPr>
          <a:xfrm>
            <a:off x="5086754" y="2267013"/>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3</a:t>
            </a:r>
            <a:endParaRPr lang="en-GB" sz="1200" dirty="0">
              <a:latin typeface="Calibri" panose="020F0502020204030204" pitchFamily="34" charset="0"/>
              <a:cs typeface="Calibri" panose="020F0502020204030204" pitchFamily="34" charset="0"/>
            </a:endParaRPr>
          </a:p>
        </p:txBody>
      </p:sp>
      <p:sp>
        <p:nvSpPr>
          <p:cNvPr id="45" name="CasellaDiTesto 44">
            <a:extLst>
              <a:ext uri="{FF2B5EF4-FFF2-40B4-BE49-F238E27FC236}">
                <a16:creationId xmlns:a16="http://schemas.microsoft.com/office/drawing/2014/main" id="{3A985B96-F577-2C49-8030-9AB73D18A35F}"/>
              </a:ext>
            </a:extLst>
          </p:cNvPr>
          <p:cNvSpPr txBox="1"/>
          <p:nvPr/>
        </p:nvSpPr>
        <p:spPr>
          <a:xfrm>
            <a:off x="5344250" y="2271124"/>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4</a:t>
            </a:r>
            <a:endParaRPr lang="en-GB" sz="1200" dirty="0">
              <a:latin typeface="Calibri" panose="020F0502020204030204" pitchFamily="34" charset="0"/>
              <a:cs typeface="Calibri" panose="020F0502020204030204" pitchFamily="34" charset="0"/>
            </a:endParaRPr>
          </a:p>
        </p:txBody>
      </p:sp>
      <p:sp>
        <p:nvSpPr>
          <p:cNvPr id="46" name="CasellaDiTesto 45">
            <a:extLst>
              <a:ext uri="{FF2B5EF4-FFF2-40B4-BE49-F238E27FC236}">
                <a16:creationId xmlns:a16="http://schemas.microsoft.com/office/drawing/2014/main" id="{F19B74DE-C025-4442-9FD8-AF983A3B2EAF}"/>
              </a:ext>
            </a:extLst>
          </p:cNvPr>
          <p:cNvSpPr txBox="1"/>
          <p:nvPr/>
        </p:nvSpPr>
        <p:spPr>
          <a:xfrm>
            <a:off x="5601746" y="2267013"/>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5</a:t>
            </a:r>
            <a:endParaRPr lang="en-GB" sz="1200" dirty="0">
              <a:latin typeface="Calibri" panose="020F0502020204030204" pitchFamily="34" charset="0"/>
              <a:cs typeface="Calibri" panose="020F0502020204030204" pitchFamily="34" charset="0"/>
            </a:endParaRPr>
          </a:p>
        </p:txBody>
      </p:sp>
      <p:sp>
        <p:nvSpPr>
          <p:cNvPr id="47" name="CasellaDiTesto 46">
            <a:extLst>
              <a:ext uri="{FF2B5EF4-FFF2-40B4-BE49-F238E27FC236}">
                <a16:creationId xmlns:a16="http://schemas.microsoft.com/office/drawing/2014/main" id="{F449D8A7-8B53-6A40-AFE9-75AE3D2E8853}"/>
              </a:ext>
            </a:extLst>
          </p:cNvPr>
          <p:cNvSpPr txBox="1"/>
          <p:nvPr/>
        </p:nvSpPr>
        <p:spPr>
          <a:xfrm>
            <a:off x="5848516" y="2274463"/>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6</a:t>
            </a:r>
            <a:endParaRPr lang="en-GB" sz="1200" dirty="0">
              <a:latin typeface="Calibri" panose="020F0502020204030204" pitchFamily="34" charset="0"/>
              <a:cs typeface="Calibri" panose="020F0502020204030204" pitchFamily="34" charset="0"/>
            </a:endParaRPr>
          </a:p>
        </p:txBody>
      </p:sp>
      <p:sp>
        <p:nvSpPr>
          <p:cNvPr id="48" name="CasellaDiTesto 47">
            <a:extLst>
              <a:ext uri="{FF2B5EF4-FFF2-40B4-BE49-F238E27FC236}">
                <a16:creationId xmlns:a16="http://schemas.microsoft.com/office/drawing/2014/main" id="{C4C1DA3A-5A4E-E44F-9AF8-10831733261E}"/>
              </a:ext>
            </a:extLst>
          </p:cNvPr>
          <p:cNvSpPr txBox="1"/>
          <p:nvPr/>
        </p:nvSpPr>
        <p:spPr>
          <a:xfrm>
            <a:off x="6101603" y="2281913"/>
            <a:ext cx="350377"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e</a:t>
            </a:r>
            <a:r>
              <a:rPr lang="en-GB" sz="1200" baseline="-25000" dirty="0">
                <a:latin typeface="Calibri" panose="020F0502020204030204" pitchFamily="34" charset="0"/>
                <a:cs typeface="Calibri" panose="020F0502020204030204" pitchFamily="34" charset="0"/>
              </a:rPr>
              <a:t>7</a:t>
            </a:r>
            <a:endParaRPr lang="en-GB" sz="12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4186085E-680A-874F-8CD1-8EC980BFEDC3}"/>
                  </a:ext>
                </a:extLst>
              </p:cNvPr>
              <p:cNvSpPr txBox="1"/>
              <p:nvPr/>
            </p:nvSpPr>
            <p:spPr>
              <a:xfrm>
                <a:off x="6654972" y="1801667"/>
                <a:ext cx="2021772" cy="7545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𝑃𝐸</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𝑤</m:t>
                          </m:r>
                        </m:den>
                      </m:f>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+1</m:t>
                          </m:r>
                        </m:sub>
                        <m:sup>
                          <m:r>
                            <a:rPr lang="en-US" sz="1800" b="0" i="1" smtClean="0">
                              <a:latin typeface="Cambria Math" panose="02040503050406030204" pitchFamily="18" charset="0"/>
                            </a:rPr>
                            <m:t>𝑤</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𝑒</m:t>
                              </m:r>
                            </m:e>
                            <m:sub>
                              <m:r>
                                <a:rPr lang="en-US" sz="1800" b="0" i="1" smtClean="0">
                                  <a:latin typeface="Cambria Math" panose="02040503050406030204" pitchFamily="18" charset="0"/>
                                </a:rPr>
                                <m:t>𝑘</m:t>
                              </m:r>
                            </m:sub>
                          </m:sSub>
                        </m:e>
                      </m:nary>
                    </m:oMath>
                  </m:oMathPara>
                </a14:m>
                <a:endParaRPr lang="en-GB" sz="1800" dirty="0"/>
              </a:p>
            </p:txBody>
          </p:sp>
        </mc:Choice>
        <mc:Fallback xmlns="">
          <p:sp>
            <p:nvSpPr>
              <p:cNvPr id="23" name="CasellaDiTesto 22">
                <a:extLst>
                  <a:ext uri="{FF2B5EF4-FFF2-40B4-BE49-F238E27FC236}">
                    <a16:creationId xmlns:a16="http://schemas.microsoft.com/office/drawing/2014/main" id="{4186085E-680A-874F-8CD1-8EC980BFEDC3}"/>
                  </a:ext>
                </a:extLst>
              </p:cNvPr>
              <p:cNvSpPr txBox="1">
                <a:spLocks noRot="1" noChangeAspect="1" noMove="1" noResize="1" noEditPoints="1" noAdjustHandles="1" noChangeArrowheads="1" noChangeShapeType="1" noTextEdit="1"/>
              </p:cNvSpPr>
              <p:nvPr/>
            </p:nvSpPr>
            <p:spPr>
              <a:xfrm>
                <a:off x="6654972" y="1801667"/>
                <a:ext cx="2021772" cy="754502"/>
              </a:xfrm>
              <a:prstGeom prst="rect">
                <a:avLst/>
              </a:prstGeom>
              <a:blipFill>
                <a:blip r:embed="rId5"/>
                <a:stretch>
                  <a:fillRect l="-2500" t="-120000" r="-1250" b="-18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Rettangolo 23">
                <a:extLst>
                  <a:ext uri="{FF2B5EF4-FFF2-40B4-BE49-F238E27FC236}">
                    <a16:creationId xmlns:a16="http://schemas.microsoft.com/office/drawing/2014/main" id="{56FBF536-DA20-2643-A1C8-700C314BBE30}"/>
                  </a:ext>
                </a:extLst>
              </p:cNvPr>
              <p:cNvSpPr/>
              <p:nvPr/>
            </p:nvSpPr>
            <p:spPr>
              <a:xfrm>
                <a:off x="6934985" y="3494383"/>
                <a:ext cx="1741759" cy="369332"/>
              </a:xfrm>
              <a:prstGeom prst="rect">
                <a:avLst/>
              </a:prstGeom>
            </p:spPr>
            <p:txBody>
              <a:bodyPr wrap="none">
                <a:spAutoFit/>
              </a:bodyPr>
              <a:lstStyle/>
              <a:p>
                <a:r>
                  <a:rPr lang="en-GB" sz="1800" dirty="0">
                    <a:latin typeface="Calibri" panose="020F0502020204030204" pitchFamily="34" charset="0"/>
                    <a:cs typeface="Calibri" panose="020F0502020204030204" pitchFamily="34" charset="0"/>
                  </a:rPr>
                  <a:t>with </a:t>
                </a:r>
                <a14:m>
                  <m:oMath xmlns:m="http://schemas.openxmlformats.org/officeDocument/2006/math">
                    <m:r>
                      <a:rPr lang="en-US" sz="1800">
                        <a:latin typeface="Cambria Math" panose="02040503050406030204" pitchFamily="18" charset="0"/>
                        <a:ea typeface="Cambria Math" panose="02040503050406030204" pitchFamily="18" charset="0"/>
                        <a:cs typeface="Calibri" panose="020F0502020204030204" pitchFamily="34" charset="0"/>
                      </a:rPr>
                      <m:t>0</m:t>
                    </m:r>
                    <m:r>
                      <a:rPr lang="en-US" sz="1800" i="1">
                        <a:latin typeface="Cambria Math" panose="02040503050406030204" pitchFamily="18" charset="0"/>
                        <a:ea typeface="Cambria Math" panose="02040503050406030204" pitchFamily="18" charset="0"/>
                        <a:cs typeface="Calibri" panose="020F0502020204030204" pitchFamily="34" charset="0"/>
                      </a:rPr>
                      <m:t>≪</m:t>
                    </m:r>
                    <m:r>
                      <a:rPr lang="en-GB" sz="1800" i="1">
                        <a:latin typeface="Cambria Math" panose="02040503050406030204" pitchFamily="18" charset="0"/>
                        <a:ea typeface="Cambria Math" panose="02040503050406030204" pitchFamily="18" charset="0"/>
                        <a:cs typeface="Calibri" panose="020F0502020204030204" pitchFamily="34" charset="0"/>
                      </a:rPr>
                      <m:t>𝛼</m:t>
                    </m:r>
                    <m:r>
                      <a:rPr lang="en-US" sz="1800" i="1">
                        <a:latin typeface="Cambria Math" panose="02040503050406030204" pitchFamily="18" charset="0"/>
                        <a:ea typeface="Cambria Math" panose="02040503050406030204" pitchFamily="18" charset="0"/>
                        <a:cs typeface="Calibri" panose="020F0502020204030204" pitchFamily="34" charset="0"/>
                      </a:rPr>
                      <m:t> ≤1</m:t>
                    </m:r>
                  </m:oMath>
                </a14:m>
                <a:endParaRPr lang="en-GB" sz="1800" dirty="0">
                  <a:latin typeface="Calibri" panose="020F0502020204030204" pitchFamily="34" charset="0"/>
                  <a:cs typeface="Calibri" panose="020F0502020204030204" pitchFamily="34" charset="0"/>
                </a:endParaRPr>
              </a:p>
            </p:txBody>
          </p:sp>
        </mc:Choice>
        <mc:Fallback xmlns="">
          <p:sp>
            <p:nvSpPr>
              <p:cNvPr id="24" name="Rettangolo 23">
                <a:extLst>
                  <a:ext uri="{FF2B5EF4-FFF2-40B4-BE49-F238E27FC236}">
                    <a16:creationId xmlns:a16="http://schemas.microsoft.com/office/drawing/2014/main" id="{56FBF536-DA20-2643-A1C8-700C314BBE30}"/>
                  </a:ext>
                </a:extLst>
              </p:cNvPr>
              <p:cNvSpPr>
                <a:spLocks noRot="1" noChangeAspect="1" noMove="1" noResize="1" noEditPoints="1" noAdjustHandles="1" noChangeArrowheads="1" noChangeShapeType="1" noTextEdit="1"/>
              </p:cNvSpPr>
              <p:nvPr/>
            </p:nvSpPr>
            <p:spPr>
              <a:xfrm>
                <a:off x="6934985" y="3494383"/>
                <a:ext cx="1741759" cy="369332"/>
              </a:xfrm>
              <a:prstGeom prst="rect">
                <a:avLst/>
              </a:prstGeom>
              <a:blipFill>
                <a:blip r:embed="rId6"/>
                <a:stretch>
                  <a:fillRect l="-3623" t="-6667" b="-23333"/>
                </a:stretch>
              </a:blipFill>
            </p:spPr>
            <p:txBody>
              <a:bodyPr/>
              <a:lstStyle/>
              <a:p>
                <a:r>
                  <a:rPr lang="en-GB">
                    <a:noFill/>
                  </a:rPr>
                  <a:t> </a:t>
                </a:r>
              </a:p>
            </p:txBody>
          </p:sp>
        </mc:Fallback>
      </mc:AlternateContent>
      <p:sp>
        <p:nvSpPr>
          <p:cNvPr id="49" name="CasellaDiTesto 48">
            <a:extLst>
              <a:ext uri="{FF2B5EF4-FFF2-40B4-BE49-F238E27FC236}">
                <a16:creationId xmlns:a16="http://schemas.microsoft.com/office/drawing/2014/main" id="{CBC515BD-32CF-5444-B75B-522B7CD28237}"/>
              </a:ext>
            </a:extLst>
          </p:cNvPr>
          <p:cNvSpPr txBox="1"/>
          <p:nvPr/>
        </p:nvSpPr>
        <p:spPr>
          <a:xfrm>
            <a:off x="4163910" y="2924261"/>
            <a:ext cx="3291840"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Calibri" panose="020F0502020204030204" pitchFamily="34" charset="0"/>
                <a:cs typeface="Calibri" panose="020F0502020204030204" pitchFamily="34" charset="0"/>
              </a:rPr>
              <a:t>Fading factor</a:t>
            </a:r>
          </a:p>
        </p:txBody>
      </p:sp>
      <p:sp>
        <p:nvSpPr>
          <p:cNvPr id="50" name="Google Shape;87;p17">
            <a:extLst>
              <a:ext uri="{FF2B5EF4-FFF2-40B4-BE49-F238E27FC236}">
                <a16:creationId xmlns:a16="http://schemas.microsoft.com/office/drawing/2014/main" id="{B3D65467-41D3-BA45-97CE-7D412CF2DA25}"/>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Prequential Evaluation</a:t>
            </a:r>
            <a:endParaRPr lang="it-IT" sz="3200" b="1" dirty="0">
              <a:latin typeface="Calibri" panose="020F0502020204030204" pitchFamily="34" charset="0"/>
              <a:cs typeface="Calibri" panose="020F0502020204030204" pitchFamily="34" charset="0"/>
            </a:endParaRPr>
          </a:p>
        </p:txBody>
      </p:sp>
      <p:sp>
        <p:nvSpPr>
          <p:cNvPr id="51" name="CasellaDiTesto 50">
            <a:extLst>
              <a:ext uri="{FF2B5EF4-FFF2-40B4-BE49-F238E27FC236}">
                <a16:creationId xmlns:a16="http://schemas.microsoft.com/office/drawing/2014/main" id="{503AEFF7-7202-564C-A208-48A418A93DDE}"/>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52" name="CasellaDiTesto 51">
            <a:extLst>
              <a:ext uri="{FF2B5EF4-FFF2-40B4-BE49-F238E27FC236}">
                <a16:creationId xmlns:a16="http://schemas.microsoft.com/office/drawing/2014/main" id="{CBE954D4-446A-E841-87BC-9D18F29F9174}"/>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
        <p:nvSpPr>
          <p:cNvPr id="53" name="Google Shape;105;p19">
            <a:extLst>
              <a:ext uri="{FF2B5EF4-FFF2-40B4-BE49-F238E27FC236}">
                <a16:creationId xmlns:a16="http://schemas.microsoft.com/office/drawing/2014/main" id="{B319E30F-A1B4-1646-ADC5-07C5BA7B32D7}"/>
              </a:ext>
            </a:extLst>
          </p:cNvPr>
          <p:cNvSpPr txBox="1">
            <a:spLocks/>
          </p:cNvSpPr>
          <p:nvPr/>
        </p:nvSpPr>
        <p:spPr>
          <a:xfrm>
            <a:off x="1512846" y="4403296"/>
            <a:ext cx="6109138" cy="2462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r>
              <a:rPr lang="it-IT" sz="1000" dirty="0" err="1">
                <a:latin typeface="Calibri" panose="020F0502020204030204" pitchFamily="34" charset="0"/>
                <a:cs typeface="Calibri" panose="020F0502020204030204" pitchFamily="34" charset="0"/>
              </a:rPr>
              <a:t>Gama</a:t>
            </a:r>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J</a:t>
            </a:r>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Sebastião</a:t>
            </a:r>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R</a:t>
            </a:r>
            <a:r>
              <a:rPr lang="it-IT" sz="1000" dirty="0">
                <a:latin typeface="Calibri" panose="020F0502020204030204" pitchFamily="34" charset="0"/>
                <a:cs typeface="Calibri" panose="020F0502020204030204" pitchFamily="34" charset="0"/>
              </a:rPr>
              <a:t>. and </a:t>
            </a:r>
            <a:r>
              <a:rPr lang="it-IT" sz="1000" dirty="0" err="1">
                <a:latin typeface="Calibri" panose="020F0502020204030204" pitchFamily="34" charset="0"/>
                <a:cs typeface="Calibri" panose="020F0502020204030204" pitchFamily="34" charset="0"/>
              </a:rPr>
              <a:t>Rodrigues</a:t>
            </a:r>
            <a:r>
              <a:rPr lang="it-IT" sz="1000" dirty="0">
                <a:latin typeface="Calibri" panose="020F0502020204030204" pitchFamily="34" charset="0"/>
                <a:cs typeface="Calibri" panose="020F0502020204030204" pitchFamily="34" charset="0"/>
              </a:rPr>
              <a:t>, P.P.: </a:t>
            </a:r>
            <a:r>
              <a:rPr lang="it-IT" sz="1000" b="1" dirty="0" err="1">
                <a:latin typeface="Calibri" panose="020F0502020204030204" pitchFamily="34" charset="0"/>
                <a:cs typeface="Calibri" panose="020F0502020204030204" pitchFamily="34" charset="0"/>
              </a:rPr>
              <a:t>Issues</a:t>
            </a:r>
            <a:r>
              <a:rPr lang="it-IT" sz="1000" b="1" dirty="0">
                <a:latin typeface="Calibri" panose="020F0502020204030204" pitchFamily="34" charset="0"/>
                <a:cs typeface="Calibri" panose="020F0502020204030204" pitchFamily="34" charset="0"/>
              </a:rPr>
              <a:t> in </a:t>
            </a:r>
            <a:r>
              <a:rPr lang="it-IT" sz="1000" b="1" dirty="0" err="1">
                <a:latin typeface="Calibri" panose="020F0502020204030204" pitchFamily="34" charset="0"/>
                <a:cs typeface="Calibri" panose="020F0502020204030204" pitchFamily="34" charset="0"/>
              </a:rPr>
              <a:t>evaluation</a:t>
            </a:r>
            <a:r>
              <a:rPr lang="it-IT" sz="1000" b="1" dirty="0">
                <a:latin typeface="Calibri" panose="020F0502020204030204" pitchFamily="34" charset="0"/>
                <a:cs typeface="Calibri" panose="020F0502020204030204" pitchFamily="34" charset="0"/>
              </a:rPr>
              <a:t> of stream learning </a:t>
            </a:r>
            <a:r>
              <a:rPr lang="it-IT" sz="1000" b="1" dirty="0" err="1">
                <a:latin typeface="Calibri" panose="020F0502020204030204" pitchFamily="34" charset="0"/>
                <a:cs typeface="Calibri" panose="020F0502020204030204" pitchFamily="34" charset="0"/>
              </a:rPr>
              <a:t>algorithms</a:t>
            </a:r>
            <a:r>
              <a:rPr lang="it-IT" sz="1000" b="1" dirty="0">
                <a:latin typeface="Calibri" panose="020F0502020204030204" pitchFamily="34" charset="0"/>
                <a:cs typeface="Calibri" panose="020F0502020204030204" pitchFamily="34" charset="0"/>
              </a:rPr>
              <a:t>.</a:t>
            </a:r>
            <a:r>
              <a:rPr lang="it-IT" sz="1000" dirty="0">
                <a:latin typeface="Calibri" panose="020F0502020204030204" pitchFamily="34" charset="0"/>
                <a:cs typeface="Calibri" panose="020F0502020204030204" pitchFamily="34" charset="0"/>
              </a:rPr>
              <a:t>  In ACM KDD, 2009. </a:t>
            </a:r>
          </a:p>
        </p:txBody>
      </p:sp>
    </p:spTree>
    <p:extLst>
      <p:ext uri="{BB962C8B-B14F-4D97-AF65-F5344CB8AC3E}">
        <p14:creationId xmlns:p14="http://schemas.microsoft.com/office/powerpoint/2010/main" val="88654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animBg="1"/>
      <p:bldP spid="10" grpId="0" animBg="1"/>
      <p:bldP spid="11" grpId="0" animBg="1"/>
      <p:bldP spid="12" grpId="0" animBg="1"/>
      <p:bldP spid="7" grpId="0"/>
      <p:bldP spid="8" grpId="0"/>
      <p:bldP spid="25" grpId="0"/>
      <p:bldP spid="26" grpId="0"/>
      <p:bldP spid="27" grpId="0"/>
      <p:bldP spid="28" grpId="0"/>
      <p:bldP spid="29" grpId="0" animBg="1"/>
      <p:bldP spid="30" grpId="0" animBg="1"/>
      <p:bldP spid="31" grpId="0" animBg="1"/>
      <p:bldP spid="32" grpId="0" animBg="1"/>
      <p:bldP spid="33" grpId="0" animBg="1"/>
      <p:bldP spid="34" grpId="0"/>
      <p:bldP spid="35" grpId="0"/>
      <p:bldP spid="36" grpId="0"/>
      <p:bldP spid="37" grpId="0"/>
      <p:bldP spid="38" grpId="0"/>
      <p:bldP spid="39" grpId="0" animBg="1"/>
      <p:bldP spid="40" grpId="0" animBg="1"/>
      <p:bldP spid="41" grpId="0" animBg="1"/>
      <p:bldP spid="42" grpId="0" animBg="1"/>
      <p:bldP spid="43" grpId="0" animBg="1"/>
      <p:bldP spid="44" grpId="0"/>
      <p:bldP spid="45" grpId="0"/>
      <p:bldP spid="46" grpId="0"/>
      <p:bldP spid="47" grpId="0"/>
      <p:bldP spid="48" grpId="0"/>
      <p:bldP spid="23" grpId="0"/>
      <p:bldP spid="24"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19</a:t>
            </a:fld>
            <a:endParaRPr>
              <a:solidFill>
                <a:schemeClr val="dk1"/>
              </a:solidFill>
              <a:latin typeface="Proxima Nova"/>
              <a:ea typeface="Proxima Nova"/>
              <a:cs typeface="Proxima Nova"/>
              <a:sym typeface="Proxima Nova"/>
            </a:endParaRPr>
          </a:p>
        </p:txBody>
      </p:sp>
      <p:pic>
        <p:nvPicPr>
          <p:cNvPr id="5" name="object 2">
            <a:extLst>
              <a:ext uri="{FF2B5EF4-FFF2-40B4-BE49-F238E27FC236}">
                <a16:creationId xmlns:a16="http://schemas.microsoft.com/office/drawing/2014/main" id="{89461F04-6ECA-3647-94EA-D9321AC8894A}"/>
              </a:ext>
            </a:extLst>
          </p:cNvPr>
          <p:cNvPicPr/>
          <p:nvPr/>
        </p:nvPicPr>
        <p:blipFill>
          <a:blip r:embed="rId3" cstate="print"/>
          <a:stretch>
            <a:fillRect/>
          </a:stretch>
        </p:blipFill>
        <p:spPr>
          <a:xfrm>
            <a:off x="5153061" y="1017725"/>
            <a:ext cx="3319397" cy="3378910"/>
          </a:xfrm>
          <a:prstGeom prst="rect">
            <a:avLst/>
          </a:prstGeom>
        </p:spPr>
      </p:pic>
      <p:sp>
        <p:nvSpPr>
          <p:cNvPr id="6" name="object 5">
            <a:extLst>
              <a:ext uri="{FF2B5EF4-FFF2-40B4-BE49-F238E27FC236}">
                <a16:creationId xmlns:a16="http://schemas.microsoft.com/office/drawing/2014/main" id="{E99A7047-3581-B549-A997-B77D90DCB101}"/>
              </a:ext>
            </a:extLst>
          </p:cNvPr>
          <p:cNvSpPr txBox="1"/>
          <p:nvPr/>
        </p:nvSpPr>
        <p:spPr>
          <a:xfrm>
            <a:off x="311700" y="1088010"/>
            <a:ext cx="4364567" cy="2967479"/>
          </a:xfrm>
          <a:prstGeom prst="rect">
            <a:avLst/>
          </a:prstGeom>
        </p:spPr>
        <p:txBody>
          <a:bodyPr vert="horz" wrap="square" lIns="0" tIns="12700" rIns="0" bIns="0" rtlCol="0">
            <a:spAutoFit/>
          </a:bodyPr>
          <a:lstStyle/>
          <a:p>
            <a:pPr>
              <a:lnSpc>
                <a:spcPct val="100000"/>
              </a:lnSpc>
              <a:spcBef>
                <a:spcPts val="40"/>
              </a:spcBef>
            </a:pPr>
            <a:endParaRPr sz="2400" dirty="0">
              <a:latin typeface="Calibri" panose="020F0502020204030204" pitchFamily="34" charset="0"/>
              <a:cs typeface="Calibri" panose="020F0502020204030204" pitchFamily="34" charset="0"/>
            </a:endParaRPr>
          </a:p>
          <a:p>
            <a:pPr marL="431800" indent="-342900">
              <a:lnSpc>
                <a:spcPct val="100000"/>
              </a:lnSpc>
              <a:spcBef>
                <a:spcPts val="5"/>
              </a:spcBef>
              <a:buSzPct val="75000"/>
              <a:buChar char="•"/>
              <a:tabLst>
                <a:tab pos="431165" algn="l"/>
                <a:tab pos="431800" algn="l"/>
              </a:tabLst>
            </a:pPr>
            <a:r>
              <a:rPr sz="2400" dirty="0">
                <a:latin typeface="Calibri" panose="020F0502020204030204" pitchFamily="34" charset="0"/>
                <a:cs typeface="Calibri" panose="020F0502020204030204" pitchFamily="34" charset="0"/>
              </a:rPr>
              <a:t>Incorporate</a:t>
            </a:r>
            <a:r>
              <a:rPr sz="2400" spc="-2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data</a:t>
            </a:r>
            <a:r>
              <a:rPr sz="2400" spc="-2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on</a:t>
            </a:r>
            <a:r>
              <a:rPr sz="2400" spc="-2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the</a:t>
            </a:r>
            <a:r>
              <a:rPr sz="2400" spc="-2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fly</a:t>
            </a:r>
          </a:p>
          <a:p>
            <a:pPr>
              <a:lnSpc>
                <a:spcPct val="100000"/>
              </a:lnSpc>
              <a:spcBef>
                <a:spcPts val="40"/>
              </a:spcBef>
              <a:buFont typeface="Helvetica-Light"/>
              <a:buChar char="•"/>
            </a:pPr>
            <a:endParaRPr sz="2400" dirty="0">
              <a:latin typeface="Calibri" panose="020F0502020204030204" pitchFamily="34" charset="0"/>
              <a:cs typeface="Calibri" panose="020F0502020204030204" pitchFamily="34" charset="0"/>
            </a:endParaRPr>
          </a:p>
          <a:p>
            <a:pPr marL="431800" indent="-342900">
              <a:lnSpc>
                <a:spcPct val="100000"/>
              </a:lnSpc>
              <a:spcBef>
                <a:spcPts val="5"/>
              </a:spcBef>
              <a:buSzPct val="75000"/>
              <a:buChar char="•"/>
              <a:tabLst>
                <a:tab pos="431165" algn="l"/>
                <a:tab pos="431800" algn="l"/>
              </a:tabLst>
            </a:pPr>
            <a:r>
              <a:rPr sz="2400" dirty="0">
                <a:latin typeface="Calibri" panose="020F0502020204030204" pitchFamily="34" charset="0"/>
                <a:cs typeface="Calibri" panose="020F0502020204030204" pitchFamily="34" charset="0"/>
              </a:rPr>
              <a:t>Unbounded</a:t>
            </a:r>
            <a:r>
              <a:rPr sz="2400" spc="-3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training</a:t>
            </a:r>
            <a:r>
              <a:rPr sz="2400" spc="-3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sets</a:t>
            </a:r>
          </a:p>
          <a:p>
            <a:pPr>
              <a:lnSpc>
                <a:spcPct val="100000"/>
              </a:lnSpc>
              <a:spcBef>
                <a:spcPts val="40"/>
              </a:spcBef>
              <a:buFont typeface="Helvetica-Light"/>
              <a:buChar char="•"/>
            </a:pPr>
            <a:endParaRPr sz="2400" dirty="0">
              <a:latin typeface="Calibri" panose="020F0502020204030204" pitchFamily="34" charset="0"/>
              <a:cs typeface="Calibri" panose="020F0502020204030204" pitchFamily="34" charset="0"/>
            </a:endParaRPr>
          </a:p>
          <a:p>
            <a:pPr marL="431800" indent="-342900">
              <a:lnSpc>
                <a:spcPct val="100000"/>
              </a:lnSpc>
              <a:buSzPct val="75000"/>
              <a:buChar char="•"/>
              <a:tabLst>
                <a:tab pos="431165" algn="l"/>
                <a:tab pos="431800" algn="l"/>
              </a:tabLst>
            </a:pPr>
            <a:r>
              <a:rPr sz="2400" spc="-10" dirty="0">
                <a:latin typeface="Calibri" panose="020F0502020204030204" pitchFamily="34" charset="0"/>
                <a:cs typeface="Calibri" panose="020F0502020204030204" pitchFamily="34" charset="0"/>
              </a:rPr>
              <a:t>Resource</a:t>
            </a:r>
            <a:r>
              <a:rPr sz="2400" spc="-2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efficient</a:t>
            </a:r>
            <a:endParaRPr sz="2400" dirty="0">
              <a:latin typeface="Calibri" panose="020F0502020204030204" pitchFamily="34" charset="0"/>
              <a:cs typeface="Calibri" panose="020F0502020204030204" pitchFamily="34" charset="0"/>
            </a:endParaRPr>
          </a:p>
          <a:p>
            <a:pPr>
              <a:lnSpc>
                <a:spcPct val="100000"/>
              </a:lnSpc>
              <a:spcBef>
                <a:spcPts val="45"/>
              </a:spcBef>
              <a:buFont typeface="Helvetica-Light"/>
              <a:buChar char="•"/>
            </a:pPr>
            <a:endParaRPr sz="2400" dirty="0">
              <a:latin typeface="Calibri" panose="020F0502020204030204" pitchFamily="34" charset="0"/>
              <a:cs typeface="Calibri" panose="020F0502020204030204" pitchFamily="34" charset="0"/>
            </a:endParaRPr>
          </a:p>
          <a:p>
            <a:pPr marL="431800" indent="-342900">
              <a:lnSpc>
                <a:spcPct val="100000"/>
              </a:lnSpc>
              <a:buSzPct val="75000"/>
              <a:buChar char="•"/>
              <a:tabLst>
                <a:tab pos="431165" algn="l"/>
                <a:tab pos="431800" algn="l"/>
              </a:tabLst>
            </a:pPr>
            <a:r>
              <a:rPr sz="2400" dirty="0">
                <a:latin typeface="Calibri" panose="020F0502020204030204" pitchFamily="34" charset="0"/>
                <a:cs typeface="Calibri" panose="020F0502020204030204" pitchFamily="34" charset="0"/>
              </a:rPr>
              <a:t>Dynamic</a:t>
            </a:r>
            <a:r>
              <a:rPr sz="2400" spc="-5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models</a:t>
            </a:r>
          </a:p>
        </p:txBody>
      </p:sp>
      <p:sp>
        <p:nvSpPr>
          <p:cNvPr id="8" name="Google Shape;87;p17">
            <a:extLst>
              <a:ext uri="{FF2B5EF4-FFF2-40B4-BE49-F238E27FC236}">
                <a16:creationId xmlns:a16="http://schemas.microsoft.com/office/drawing/2014/main" id="{A4874320-4136-4844-BDC5-1C82946EBB80}"/>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SML Models</a:t>
            </a:r>
            <a:endParaRPr lang="it-IT" sz="3200" b="1" dirty="0">
              <a:latin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3F963D84-9EDD-F841-9E27-D06FACE81DA8}"/>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10" name="CasellaDiTesto 9">
            <a:extLst>
              <a:ext uri="{FF2B5EF4-FFF2-40B4-BE49-F238E27FC236}">
                <a16:creationId xmlns:a16="http://schemas.microsoft.com/office/drawing/2014/main" id="{A60A13EA-D421-A340-8635-5869FFC48EFA}"/>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403643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latin typeface="Calibri" panose="020F0502020204030204" pitchFamily="34" charset="0"/>
                <a:cs typeface="Calibri" panose="020F0502020204030204" pitchFamily="34" charset="0"/>
              </a:rPr>
              <a:t>About me</a:t>
            </a:r>
            <a:endParaRPr sz="3200" b="1" dirty="0">
              <a:latin typeface="Calibri" panose="020F0502020204030204" pitchFamily="34" charset="0"/>
              <a:cs typeface="Calibri" panose="020F0502020204030204" pitchFamily="34" charset="0"/>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a:t>
            </a:fld>
            <a:endParaRPr>
              <a:solidFill>
                <a:schemeClr val="dk1"/>
              </a:solidFill>
              <a:latin typeface="Proxima Nova"/>
              <a:ea typeface="Proxima Nova"/>
              <a:cs typeface="Proxima Nova"/>
              <a:sym typeface="Proxima Nova"/>
            </a:endParaRPr>
          </a:p>
        </p:txBody>
      </p:sp>
      <p:pic>
        <p:nvPicPr>
          <p:cNvPr id="69" name="Google Shape;69;p14"/>
          <p:cNvPicPr preferRelativeResize="0"/>
          <p:nvPr/>
        </p:nvPicPr>
        <p:blipFill rotWithShape="1">
          <a:blip r:embed="rId3"/>
          <a:srcRect l="18587" r="15350" b="40978"/>
          <a:stretch/>
        </p:blipFill>
        <p:spPr>
          <a:xfrm>
            <a:off x="311700" y="1349135"/>
            <a:ext cx="2672132" cy="3030360"/>
          </a:xfrm>
          <a:prstGeom prst="rect">
            <a:avLst/>
          </a:prstGeom>
          <a:noFill/>
          <a:ln>
            <a:noFill/>
          </a:ln>
        </p:spPr>
      </p:pic>
      <p:sp>
        <p:nvSpPr>
          <p:cNvPr id="70" name="Google Shape;70;p14"/>
          <p:cNvSpPr txBox="1"/>
          <p:nvPr/>
        </p:nvSpPr>
        <p:spPr>
          <a:xfrm>
            <a:off x="3355200" y="1119636"/>
            <a:ext cx="5477100" cy="338711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800" b="1">
                <a:solidFill>
                  <a:srgbClr val="595959"/>
                </a:solidFill>
                <a:latin typeface="Calibri" panose="020F0502020204030204" pitchFamily="34" charset="0"/>
                <a:ea typeface="Proxima Nova"/>
                <a:cs typeface="Calibri" panose="020F0502020204030204" pitchFamily="34" charset="0"/>
                <a:sym typeface="Proxima Nova"/>
              </a:rPr>
              <a:t>Alessio Bernardo</a:t>
            </a:r>
            <a:endParaRPr sz="1600" dirty="0">
              <a:solidFill>
                <a:srgbClr val="595959"/>
              </a:solidFill>
              <a:latin typeface="Calibri" panose="020F0502020204030204" pitchFamily="34" charset="0"/>
              <a:ea typeface="Proxima Nova"/>
              <a:cs typeface="Calibri" panose="020F0502020204030204" pitchFamily="34" charset="0"/>
              <a:sym typeface="Proxima Nova"/>
            </a:endParaRPr>
          </a:p>
          <a:p>
            <a:pPr marL="0" lvl="0" indent="0" algn="l" rtl="0">
              <a:lnSpc>
                <a:spcPct val="115000"/>
              </a:lnSpc>
              <a:spcBef>
                <a:spcPts val="0"/>
              </a:spcBef>
              <a:spcAft>
                <a:spcPts val="0"/>
              </a:spcAft>
              <a:buNone/>
            </a:pPr>
            <a:r>
              <a:rPr lang="en" sz="2400" dirty="0">
                <a:solidFill>
                  <a:srgbClr val="595959"/>
                </a:solidFill>
                <a:latin typeface="Calibri" panose="020F0502020204030204" pitchFamily="34" charset="0"/>
                <a:ea typeface="Proxima Nova"/>
                <a:cs typeface="Calibri" panose="020F0502020204030204" pitchFamily="34" charset="0"/>
                <a:sym typeface="Proxima Nova"/>
              </a:rPr>
              <a:t>Ph.D. Student in Data Science:</a:t>
            </a:r>
            <a:endParaRPr sz="2400" dirty="0">
              <a:solidFill>
                <a:srgbClr val="595959"/>
              </a:solidFill>
              <a:latin typeface="Calibri" panose="020F0502020204030204" pitchFamily="34" charset="0"/>
              <a:ea typeface="Proxima Nova"/>
              <a:cs typeface="Calibri" panose="020F0502020204030204" pitchFamily="34" charset="0"/>
              <a:sym typeface="Proxima Nova"/>
            </a:endParaRPr>
          </a:p>
          <a:p>
            <a:pPr marL="457200" indent="-330200">
              <a:lnSpc>
                <a:spcPct val="115000"/>
              </a:lnSpc>
              <a:buClr>
                <a:srgbClr val="595959"/>
              </a:buClr>
              <a:buSzPts val="1600"/>
              <a:buFont typeface="Proxima Nova"/>
              <a:buChar char="●"/>
            </a:pPr>
            <a:r>
              <a:rPr lang="it-IT" sz="2400" dirty="0">
                <a:solidFill>
                  <a:srgbClr val="595959"/>
                </a:solidFill>
                <a:latin typeface="Calibri" panose="020F0502020204030204" pitchFamily="34" charset="0"/>
                <a:ea typeface="Proxima Nova"/>
                <a:cs typeface="Calibri" panose="020F0502020204030204" pitchFamily="34" charset="0"/>
                <a:sym typeface="Proxima Nova"/>
              </a:rPr>
              <a:t>Politecnico di Milano</a:t>
            </a:r>
            <a:endParaRPr sz="2400" dirty="0">
              <a:solidFill>
                <a:srgbClr val="595959"/>
              </a:solidFill>
              <a:latin typeface="Calibri" panose="020F0502020204030204" pitchFamily="34" charset="0"/>
              <a:ea typeface="Proxima Nova"/>
              <a:cs typeface="Calibri" panose="020F0502020204030204" pitchFamily="34" charset="0"/>
              <a:sym typeface="Proxima Nova"/>
            </a:endParaRPr>
          </a:p>
          <a:p>
            <a:pPr marL="457200" lvl="0" indent="-330200" algn="l" rtl="0">
              <a:lnSpc>
                <a:spcPct val="115000"/>
              </a:lnSpc>
              <a:spcBef>
                <a:spcPts val="0"/>
              </a:spcBef>
              <a:spcAft>
                <a:spcPts val="0"/>
              </a:spcAft>
              <a:buClr>
                <a:srgbClr val="595959"/>
              </a:buClr>
              <a:buSzPts val="1600"/>
              <a:buFont typeface="Proxima Nova"/>
              <a:buChar char="●"/>
            </a:pPr>
            <a:r>
              <a:rPr lang="en" sz="2400" dirty="0">
                <a:solidFill>
                  <a:srgbClr val="595959"/>
                </a:solidFill>
                <a:latin typeface="Calibri" panose="020F0502020204030204" pitchFamily="34" charset="0"/>
                <a:ea typeface="Proxima Nova"/>
                <a:cs typeface="Calibri" panose="020F0502020204030204" pitchFamily="34" charset="0"/>
                <a:sym typeface="Proxima Nova"/>
              </a:rPr>
              <a:t>Research on Streaming Machine Learning</a:t>
            </a:r>
            <a:endParaRPr sz="2400" dirty="0">
              <a:solidFill>
                <a:srgbClr val="595959"/>
              </a:solidFill>
              <a:latin typeface="Calibri" panose="020F0502020204030204" pitchFamily="34" charset="0"/>
              <a:ea typeface="Proxima Nova"/>
              <a:cs typeface="Calibri" panose="020F0502020204030204" pitchFamily="34" charset="0"/>
              <a:sym typeface="Proxima Nova"/>
            </a:endParaRPr>
          </a:p>
          <a:p>
            <a:pPr marL="0" lvl="0" indent="0" algn="l" rtl="0">
              <a:lnSpc>
                <a:spcPct val="115000"/>
              </a:lnSpc>
              <a:spcBef>
                <a:spcPts val="0"/>
              </a:spcBef>
              <a:spcAft>
                <a:spcPts val="0"/>
              </a:spcAft>
              <a:buNone/>
            </a:pPr>
            <a:r>
              <a:rPr lang="en" sz="2400" dirty="0">
                <a:solidFill>
                  <a:srgbClr val="595959"/>
                </a:solidFill>
                <a:latin typeface="Calibri" panose="020F0502020204030204" pitchFamily="34" charset="0"/>
                <a:ea typeface="Proxima Nova"/>
                <a:cs typeface="Calibri" panose="020F0502020204030204" pitchFamily="34" charset="0"/>
                <a:sym typeface="Proxima Nova"/>
              </a:rPr>
              <a:t>M.Sc. &amp; B.Sc. Computer Engineering:</a:t>
            </a:r>
            <a:endParaRPr sz="2400" dirty="0">
              <a:solidFill>
                <a:srgbClr val="595959"/>
              </a:solidFill>
              <a:latin typeface="Calibri" panose="020F0502020204030204" pitchFamily="34" charset="0"/>
              <a:ea typeface="Proxima Nova"/>
              <a:cs typeface="Calibri" panose="020F0502020204030204" pitchFamily="34" charset="0"/>
              <a:sym typeface="Proxima Nova"/>
            </a:endParaRPr>
          </a:p>
          <a:p>
            <a:pPr marL="457200" lvl="0" indent="-330200" algn="l" rtl="0">
              <a:lnSpc>
                <a:spcPct val="115000"/>
              </a:lnSpc>
              <a:spcBef>
                <a:spcPts val="0"/>
              </a:spcBef>
              <a:spcAft>
                <a:spcPts val="0"/>
              </a:spcAft>
              <a:buClr>
                <a:srgbClr val="595959"/>
              </a:buClr>
              <a:buSzPts val="1600"/>
              <a:buFont typeface="Proxima Nova"/>
              <a:buChar char="●"/>
            </a:pPr>
            <a:r>
              <a:rPr lang="en" sz="2400" dirty="0">
                <a:solidFill>
                  <a:srgbClr val="595959"/>
                </a:solidFill>
                <a:latin typeface="Calibri" panose="020F0502020204030204" pitchFamily="34" charset="0"/>
                <a:ea typeface="Proxima Nova"/>
                <a:cs typeface="Calibri" panose="020F0502020204030204" pitchFamily="34" charset="0"/>
                <a:sym typeface="Proxima Nova"/>
              </a:rPr>
              <a:t>Politecnico di Milano</a:t>
            </a:r>
            <a:endParaRPr sz="2400" dirty="0">
              <a:solidFill>
                <a:srgbClr val="595959"/>
              </a:solidFill>
              <a:latin typeface="Calibri" panose="020F0502020204030204" pitchFamily="34" charset="0"/>
              <a:ea typeface="Proxima Nova"/>
              <a:cs typeface="Calibri" panose="020F0502020204030204" pitchFamily="34" charset="0"/>
              <a:sym typeface="Proxima Nova"/>
            </a:endParaRPr>
          </a:p>
        </p:txBody>
      </p:sp>
      <p:sp>
        <p:nvSpPr>
          <p:cNvPr id="6" name="CasellaDiTesto 5">
            <a:extLst>
              <a:ext uri="{FF2B5EF4-FFF2-40B4-BE49-F238E27FC236}">
                <a16:creationId xmlns:a16="http://schemas.microsoft.com/office/drawing/2014/main" id="{BACABC02-7633-0F44-83FE-F40E2C1A172E}"/>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7" name="CasellaDiTesto 6">
            <a:extLst>
              <a:ext uri="{FF2B5EF4-FFF2-40B4-BE49-F238E27FC236}">
                <a16:creationId xmlns:a16="http://schemas.microsoft.com/office/drawing/2014/main" id="{802B40DD-F78D-9D48-ACB8-B5F6D22C6965}"/>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latin typeface="Calibri" panose="020F0502020204030204" pitchFamily="34" charset="0"/>
                <a:cs typeface="Calibri" panose="020F0502020204030204" pitchFamily="34" charset="0"/>
              </a:rPr>
              <a:t>Benefits</a:t>
            </a:r>
            <a:endParaRPr sz="4800" b="1" dirty="0">
              <a:latin typeface="Calibri" panose="020F0502020204030204" pitchFamily="34" charset="0"/>
              <a:cs typeface="Calibri" panose="020F0502020204030204" pitchFamily="34" charset="0"/>
            </a:endParaRPr>
          </a:p>
        </p:txBody>
      </p:sp>
      <p:sp>
        <p:nvSpPr>
          <p:cNvPr id="173" name="Google Shape;173;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1000"/>
              </a:spcBef>
              <a:spcAft>
                <a:spcPts val="0"/>
              </a:spcAft>
              <a:buSzPts val="1800"/>
              <a:buChar char="●"/>
            </a:pPr>
            <a:r>
              <a:rPr lang="en-US" sz="2000" dirty="0">
                <a:latin typeface="Calibri" panose="020F0502020204030204" pitchFamily="34" charset="0"/>
                <a:cs typeface="Calibri" panose="020F0502020204030204" pitchFamily="34" charset="0"/>
              </a:rPr>
              <a:t>One sample at a time</a:t>
            </a:r>
            <a:br>
              <a:rPr lang="en-US" sz="2000" dirty="0">
                <a:latin typeface="Calibri" panose="020F0502020204030204" pitchFamily="34" charset="0"/>
                <a:cs typeface="Calibri" panose="020F0502020204030204" pitchFamily="34" charset="0"/>
              </a:rPr>
            </a:br>
            <a:endParaRPr sz="2000"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GB" sz="2000" dirty="0">
                <a:latin typeface="Calibri" panose="020F0502020204030204" pitchFamily="34" charset="0"/>
                <a:cs typeface="Calibri" panose="020F0502020204030204" pitchFamily="34" charset="0"/>
              </a:rPr>
              <a:t>Incremental models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pPr marL="457200" lvl="0" indent="-342900" algn="l" rtl="0">
              <a:spcBef>
                <a:spcPts val="0"/>
              </a:spcBef>
              <a:spcAft>
                <a:spcPts val="0"/>
              </a:spcAft>
              <a:buSzPts val="1800"/>
              <a:buChar char="●"/>
            </a:pPr>
            <a:r>
              <a:rPr lang="en-GB" sz="2000" dirty="0">
                <a:latin typeface="Calibri" panose="020F0502020204030204" pitchFamily="34" charset="0"/>
                <a:cs typeface="Calibri" panose="020F0502020204030204" pitchFamily="34" charset="0"/>
              </a:rPr>
              <a:t>Time and Memory management</a:t>
            </a:r>
          </a:p>
          <a:p>
            <a:pPr marL="114300" lvl="0" indent="0" algn="l" rtl="0">
              <a:spcBef>
                <a:spcPts val="0"/>
              </a:spcBef>
              <a:spcAft>
                <a:spcPts val="0"/>
              </a:spcAft>
              <a:buSzPts val="1800"/>
              <a:buNone/>
            </a:pPr>
            <a:endParaRPr lang="en-GB" sz="2000" dirty="0">
              <a:latin typeface="Calibri" panose="020F0502020204030204" pitchFamily="34" charset="0"/>
              <a:cs typeface="Calibri" panose="020F0502020204030204" pitchFamily="34" charset="0"/>
            </a:endParaRPr>
          </a:p>
        </p:txBody>
      </p:sp>
      <p:sp>
        <p:nvSpPr>
          <p:cNvPr id="174" name="Google Shape;17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sp>
        <p:nvSpPr>
          <p:cNvPr id="6" name="CasellaDiTesto 5">
            <a:extLst>
              <a:ext uri="{FF2B5EF4-FFF2-40B4-BE49-F238E27FC236}">
                <a16:creationId xmlns:a16="http://schemas.microsoft.com/office/drawing/2014/main" id="{45E7A8C5-DB14-CB42-A77B-0D955501E693}"/>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
        <p:nvSpPr>
          <p:cNvPr id="7" name="CasellaDiTesto 6">
            <a:extLst>
              <a:ext uri="{FF2B5EF4-FFF2-40B4-BE49-F238E27FC236}">
                <a16:creationId xmlns:a16="http://schemas.microsoft.com/office/drawing/2014/main" id="{887A5ED5-F0BF-F243-8DC2-9D6898A9A578}"/>
              </a:ext>
            </a:extLst>
          </p:cNvPr>
          <p:cNvSpPr txBox="1"/>
          <p:nvPr/>
        </p:nvSpPr>
        <p:spPr>
          <a:xfrm>
            <a:off x="3484181"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a:t>
            </a:r>
            <a:r>
              <a:rPr lang="en-GB" sz="1000" dirty="0">
                <a:solidFill>
                  <a:schemeClr val="bg1"/>
                </a:solidFill>
                <a:latin typeface="Calibri" panose="020F0502020204030204" pitchFamily="34" charset="0"/>
                <a:cs typeface="Calibri" panose="020F0502020204030204" pitchFamily="34" charset="0"/>
              </a:rPr>
              <a:t>Emanuele Della Valle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latin typeface="Calibri" panose="020F0502020204030204" pitchFamily="34" charset="0"/>
                <a:cs typeface="Calibri" panose="020F0502020204030204" pitchFamily="34" charset="0"/>
              </a:rPr>
              <a:t>Challenges</a:t>
            </a:r>
            <a:endParaRPr sz="4800" b="1" dirty="0">
              <a:latin typeface="Calibri" panose="020F0502020204030204" pitchFamily="34" charset="0"/>
              <a:cs typeface="Calibri" panose="020F0502020204030204" pitchFamily="34" charset="0"/>
            </a:endParaRPr>
          </a:p>
        </p:txBody>
      </p:sp>
      <p:sp>
        <p:nvSpPr>
          <p:cNvPr id="180" name="Google Shape;180;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1000"/>
              </a:spcBef>
              <a:spcAft>
                <a:spcPts val="0"/>
              </a:spcAft>
              <a:buSzPts val="1800"/>
              <a:buChar char="●"/>
            </a:pPr>
            <a:r>
              <a:rPr lang="en" sz="2000" dirty="0">
                <a:latin typeface="Calibri" panose="020F0502020204030204" pitchFamily="34" charset="0"/>
                <a:cs typeface="Calibri" panose="020F0502020204030204" pitchFamily="34" charset="0"/>
              </a:rPr>
              <a:t>Non-stationarity (Concept drift)</a:t>
            </a:r>
            <a:br>
              <a:rPr lang="en" sz="2000" dirty="0">
                <a:latin typeface="Calibri" panose="020F0502020204030204" pitchFamily="34" charset="0"/>
                <a:cs typeface="Calibri" panose="020F0502020204030204" pitchFamily="34" charset="0"/>
              </a:rPr>
            </a:br>
            <a:endParaRPr sz="2000" dirty="0">
              <a:latin typeface="Calibri" panose="020F0502020204030204" pitchFamily="34" charset="0"/>
              <a:cs typeface="Calibri" panose="020F0502020204030204" pitchFamily="34" charset="0"/>
            </a:endParaRPr>
          </a:p>
          <a:p>
            <a:pPr marL="457200" lvl="0" indent="-342900" algn="l" rtl="0">
              <a:spcBef>
                <a:spcPts val="1000"/>
              </a:spcBef>
              <a:spcAft>
                <a:spcPts val="0"/>
              </a:spcAft>
              <a:buSzPts val="1800"/>
              <a:buChar char="●"/>
            </a:pPr>
            <a:r>
              <a:rPr lang="en-US" sz="2000" dirty="0">
                <a:latin typeface="Calibri" panose="020F0502020204030204" pitchFamily="34" charset="0"/>
                <a:cs typeface="Calibri" panose="020F0502020204030204" pitchFamily="34" charset="0"/>
              </a:rPr>
              <a:t>Class imbalance</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pPr marL="457200" lvl="0" indent="-342900" algn="l" rtl="0">
              <a:spcBef>
                <a:spcPts val="1000"/>
              </a:spcBef>
              <a:spcAft>
                <a:spcPts val="0"/>
              </a:spcAft>
              <a:buSzPts val="1800"/>
              <a:buChar char="●"/>
            </a:pPr>
            <a:r>
              <a:rPr lang="en-US" sz="2000" dirty="0">
                <a:latin typeface="Calibri" panose="020F0502020204030204" pitchFamily="34" charset="0"/>
                <a:cs typeface="Calibri" panose="020F0502020204030204" pitchFamily="34" charset="0"/>
              </a:rPr>
              <a:t>Hyper-parameter Tuning</a:t>
            </a:r>
            <a:endParaRPr sz="2000" dirty="0">
              <a:latin typeface="Calibri" panose="020F0502020204030204" pitchFamily="34" charset="0"/>
              <a:cs typeface="Calibri" panose="020F0502020204030204" pitchFamily="34" charset="0"/>
            </a:endParaRPr>
          </a:p>
        </p:txBody>
      </p:sp>
      <p:sp>
        <p:nvSpPr>
          <p:cNvPr id="181" name="Google Shape;18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sp>
        <p:nvSpPr>
          <p:cNvPr id="5" name="CasellaDiTesto 4">
            <a:extLst>
              <a:ext uri="{FF2B5EF4-FFF2-40B4-BE49-F238E27FC236}">
                <a16:creationId xmlns:a16="http://schemas.microsoft.com/office/drawing/2014/main" id="{23A3AD59-0F39-5D4B-82F6-1773ED8E0084}"/>
              </a:ext>
            </a:extLst>
          </p:cNvPr>
          <p:cNvSpPr txBox="1"/>
          <p:nvPr/>
        </p:nvSpPr>
        <p:spPr>
          <a:xfrm>
            <a:off x="3484181"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a:t>
            </a:r>
            <a:r>
              <a:rPr lang="en-GB" sz="1000" dirty="0">
                <a:solidFill>
                  <a:schemeClr val="bg1"/>
                </a:solidFill>
                <a:latin typeface="Calibri" panose="020F0502020204030204" pitchFamily="34" charset="0"/>
                <a:cs typeface="Calibri" panose="020F0502020204030204" pitchFamily="34" charset="0"/>
              </a:rPr>
              <a:t>Emanuele Della Valle</a:t>
            </a:r>
          </a:p>
        </p:txBody>
      </p:sp>
      <p:sp>
        <p:nvSpPr>
          <p:cNvPr id="6" name="CasellaDiTesto 5">
            <a:extLst>
              <a:ext uri="{FF2B5EF4-FFF2-40B4-BE49-F238E27FC236}">
                <a16:creationId xmlns:a16="http://schemas.microsoft.com/office/drawing/2014/main" id="{4F0F5AD1-7123-694D-BA73-CFD92AE737C2}"/>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latin typeface="Calibri" panose="020F0502020204030204" pitchFamily="34" charset="0"/>
                <a:cs typeface="Calibri" panose="020F0502020204030204" pitchFamily="34" charset="0"/>
              </a:rPr>
              <a:t>QUIZ</a:t>
            </a:r>
            <a:endParaRPr sz="3200" b="1" dirty="0">
              <a:latin typeface="Calibri" panose="020F0502020204030204" pitchFamily="34" charset="0"/>
              <a:cs typeface="Calibri" panose="020F0502020204030204" pitchFamily="34" charset="0"/>
            </a:endParaRPr>
          </a:p>
        </p:txBody>
      </p:sp>
      <p:sp>
        <p:nvSpPr>
          <p:cNvPr id="392" name="Google Shape;3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AutoNum type="arabicPeriod"/>
            </a:pPr>
            <a:r>
              <a:rPr lang="en" dirty="0">
                <a:latin typeface="Calibri" panose="020F0502020204030204" pitchFamily="34" charset="0"/>
                <a:cs typeface="Calibri" panose="020F0502020204030204" pitchFamily="34" charset="0"/>
              </a:rPr>
              <a:t>What are the data streams characteristics?</a:t>
            </a:r>
            <a:endParaRPr dirty="0">
              <a:latin typeface="Calibri" panose="020F0502020204030204" pitchFamily="34" charset="0"/>
              <a:cs typeface="Calibri" panose="020F0502020204030204" pitchFamily="34" charset="0"/>
            </a:endParaRPr>
          </a:p>
          <a:p>
            <a:pPr marL="914400" lvl="1" indent="-330200" algn="l" rtl="0">
              <a:lnSpc>
                <a:spcPct val="100000"/>
              </a:lnSpc>
              <a:spcBef>
                <a:spcPts val="1000"/>
              </a:spcBef>
              <a:spcAft>
                <a:spcPts val="0"/>
              </a:spcAft>
              <a:buSzPts val="1600"/>
              <a:buAutoNum type="alphaLcPeriod"/>
            </a:pPr>
            <a:r>
              <a:rPr lang="en" sz="1800" dirty="0">
                <a:latin typeface="Calibri" panose="020F0502020204030204" pitchFamily="34" charset="0"/>
                <a:cs typeface="Calibri" panose="020F0502020204030204" pitchFamily="34" charset="0"/>
              </a:rPr>
              <a:t>All data are available, non-stationary, bounded</a:t>
            </a:r>
            <a:endParaRPr sz="1800" dirty="0">
              <a:latin typeface="Calibri" panose="020F0502020204030204" pitchFamily="34" charset="0"/>
              <a:cs typeface="Calibri" panose="020F0502020204030204" pitchFamily="34" charset="0"/>
            </a:endParaRP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One sample available at a time, non-stationary, unbounded</a:t>
            </a:r>
            <a:endParaRPr sz="1800" dirty="0">
              <a:latin typeface="Calibri" panose="020F0502020204030204" pitchFamily="34" charset="0"/>
              <a:cs typeface="Calibri" panose="020F0502020204030204" pitchFamily="34" charset="0"/>
            </a:endParaRP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One sample available at a time, unbounded, access to old data</a:t>
            </a:r>
            <a:endParaRPr sz="1800" dirty="0">
              <a:latin typeface="Calibri" panose="020F0502020204030204" pitchFamily="34" charset="0"/>
              <a:cs typeface="Calibri" panose="020F0502020204030204" pitchFamily="34" charset="0"/>
            </a:endParaRPr>
          </a:p>
          <a:p>
            <a:pPr lvl="0" indent="-330200">
              <a:lnSpc>
                <a:spcPct val="100000"/>
              </a:lnSpc>
              <a:spcBef>
                <a:spcPts val="1000"/>
              </a:spcBef>
              <a:buSzPts val="1600"/>
              <a:buAutoNum type="arabicPeriod"/>
            </a:pPr>
            <a:r>
              <a:rPr lang="en-GB" dirty="0">
                <a:latin typeface="Calibri" panose="020F0502020204030204" pitchFamily="34" charset="0"/>
                <a:cs typeface="Calibri" panose="020F0502020204030204" pitchFamily="34" charset="0"/>
              </a:rPr>
              <a:t>How do the SML models address the time and memory problem?</a:t>
            </a:r>
          </a:p>
          <a:p>
            <a:pPr marL="914400" lvl="1" indent="-330200" algn="l" rtl="0">
              <a:lnSpc>
                <a:spcPct val="100000"/>
              </a:lnSpc>
              <a:spcBef>
                <a:spcPts val="1000"/>
              </a:spcBef>
              <a:spcAft>
                <a:spcPts val="0"/>
              </a:spcAft>
              <a:buSzPts val="1600"/>
              <a:buAutoNum type="alphaLcPeriod"/>
            </a:pPr>
            <a:r>
              <a:rPr lang="en" sz="1800" dirty="0">
                <a:latin typeface="Calibri" panose="020F0502020204030204" pitchFamily="34" charset="0"/>
                <a:cs typeface="Calibri" panose="020F0502020204030204" pitchFamily="34" charset="0"/>
              </a:rPr>
              <a:t>Updating the model with the new sample and then discarding it</a:t>
            </a:r>
            <a:endParaRPr sz="1800" dirty="0">
              <a:latin typeface="Calibri" panose="020F0502020204030204" pitchFamily="34" charset="0"/>
              <a:cs typeface="Calibri" panose="020F0502020204030204" pitchFamily="34" charset="0"/>
            </a:endParaRP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Updating the model with the new sample and then saving it </a:t>
            </a: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Saving every time the new sample and retraining anew the model</a:t>
            </a:r>
            <a:endParaRPr sz="1800" dirty="0">
              <a:latin typeface="Calibri" panose="020F0502020204030204" pitchFamily="34" charset="0"/>
              <a:cs typeface="Calibri" panose="020F0502020204030204" pitchFamily="34" charset="0"/>
            </a:endParaRPr>
          </a:p>
        </p:txBody>
      </p:sp>
      <p:sp>
        <p:nvSpPr>
          <p:cNvPr id="393" name="Google Shape;39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22</a:t>
            </a:fld>
            <a:endParaRPr>
              <a:solidFill>
                <a:schemeClr val="dk1"/>
              </a:solidFill>
              <a:latin typeface="Proxima Nova"/>
              <a:ea typeface="Proxima Nova"/>
              <a:cs typeface="Proxima Nova"/>
              <a:sym typeface="Proxima Nova"/>
            </a:endParaRPr>
          </a:p>
        </p:txBody>
      </p:sp>
      <p:sp>
        <p:nvSpPr>
          <p:cNvPr id="5" name="CasellaDiTesto 4">
            <a:extLst>
              <a:ext uri="{FF2B5EF4-FFF2-40B4-BE49-F238E27FC236}">
                <a16:creationId xmlns:a16="http://schemas.microsoft.com/office/drawing/2014/main" id="{7A7F9A40-770E-2844-8E05-8A08F49B1A93}"/>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6" name="CasellaDiTesto 5">
            <a:extLst>
              <a:ext uri="{FF2B5EF4-FFF2-40B4-BE49-F238E27FC236}">
                <a16:creationId xmlns:a16="http://schemas.microsoft.com/office/drawing/2014/main" id="{D0029065-3311-1743-AA87-EA5E6917F889}"/>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latin typeface="Calibri" panose="020F0502020204030204" pitchFamily="34" charset="0"/>
                <a:cs typeface="Calibri" panose="020F0502020204030204" pitchFamily="34" charset="0"/>
              </a:rPr>
              <a:t>QUIZ</a:t>
            </a:r>
            <a:endParaRPr sz="3200" b="1" dirty="0">
              <a:latin typeface="Calibri" panose="020F0502020204030204" pitchFamily="34" charset="0"/>
              <a:cs typeface="Calibri" panose="020F0502020204030204" pitchFamily="34" charset="0"/>
            </a:endParaRPr>
          </a:p>
        </p:txBody>
      </p:sp>
      <p:sp>
        <p:nvSpPr>
          <p:cNvPr id="392" name="Google Shape;3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AutoNum type="arabicPeriod"/>
            </a:pPr>
            <a:r>
              <a:rPr lang="en" dirty="0">
                <a:latin typeface="Calibri" panose="020F0502020204030204" pitchFamily="34" charset="0"/>
                <a:cs typeface="Calibri" panose="020F0502020204030204" pitchFamily="34" charset="0"/>
              </a:rPr>
              <a:t>What are the data streams characteristics?</a:t>
            </a:r>
            <a:endParaRPr dirty="0">
              <a:latin typeface="Calibri" panose="020F0502020204030204" pitchFamily="34" charset="0"/>
              <a:cs typeface="Calibri" panose="020F0502020204030204" pitchFamily="34" charset="0"/>
            </a:endParaRPr>
          </a:p>
          <a:p>
            <a:pPr marL="914400" lvl="1" indent="-330200" algn="l" rtl="0">
              <a:lnSpc>
                <a:spcPct val="100000"/>
              </a:lnSpc>
              <a:spcBef>
                <a:spcPts val="1000"/>
              </a:spcBef>
              <a:spcAft>
                <a:spcPts val="0"/>
              </a:spcAft>
              <a:buSzPts val="1600"/>
              <a:buAutoNum type="alphaLcPeriod"/>
            </a:pPr>
            <a:r>
              <a:rPr lang="en" sz="1800" dirty="0">
                <a:latin typeface="Calibri" panose="020F0502020204030204" pitchFamily="34" charset="0"/>
                <a:cs typeface="Calibri" panose="020F0502020204030204" pitchFamily="34" charset="0"/>
              </a:rPr>
              <a:t>All data are available, non-stationary, bounded</a:t>
            </a:r>
            <a:endParaRPr sz="1800" dirty="0">
              <a:latin typeface="Calibri" panose="020F0502020204030204" pitchFamily="34" charset="0"/>
              <a:cs typeface="Calibri" panose="020F0502020204030204" pitchFamily="34" charset="0"/>
            </a:endParaRPr>
          </a:p>
          <a:p>
            <a:pPr lvl="1" indent="-330200">
              <a:lnSpc>
                <a:spcPct val="100000"/>
              </a:lnSpc>
              <a:spcBef>
                <a:spcPts val="1000"/>
              </a:spcBef>
              <a:buSzPts val="1600"/>
              <a:buAutoNum type="alphaLcPeriod"/>
            </a:pPr>
            <a:r>
              <a:rPr lang="en" sz="1800" b="1" dirty="0">
                <a:solidFill>
                  <a:srgbClr val="00B050"/>
                </a:solidFill>
                <a:latin typeface="Calibri" panose="020F0502020204030204" pitchFamily="34" charset="0"/>
                <a:cs typeface="Calibri" panose="020F0502020204030204" pitchFamily="34" charset="0"/>
              </a:rPr>
              <a:t>One sample available at a time, non-stationary, unbounded</a:t>
            </a:r>
            <a:endParaRPr sz="1800" b="1" dirty="0">
              <a:solidFill>
                <a:srgbClr val="00B050"/>
              </a:solidFill>
              <a:latin typeface="Calibri" panose="020F0502020204030204" pitchFamily="34" charset="0"/>
              <a:cs typeface="Calibri" panose="020F0502020204030204" pitchFamily="34" charset="0"/>
            </a:endParaRP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One sample available at a time, unbounded, access to old data</a:t>
            </a:r>
            <a:endParaRPr sz="1800" dirty="0">
              <a:latin typeface="Calibri" panose="020F0502020204030204" pitchFamily="34" charset="0"/>
              <a:cs typeface="Calibri" panose="020F0502020204030204" pitchFamily="34" charset="0"/>
            </a:endParaRPr>
          </a:p>
          <a:p>
            <a:pPr lvl="0" indent="-330200">
              <a:lnSpc>
                <a:spcPct val="100000"/>
              </a:lnSpc>
              <a:spcBef>
                <a:spcPts val="1000"/>
              </a:spcBef>
              <a:buSzPts val="1600"/>
              <a:buAutoNum type="arabicPeriod"/>
            </a:pPr>
            <a:r>
              <a:rPr lang="en-GB" dirty="0">
                <a:latin typeface="Calibri" panose="020F0502020204030204" pitchFamily="34" charset="0"/>
                <a:cs typeface="Calibri" panose="020F0502020204030204" pitchFamily="34" charset="0"/>
              </a:rPr>
              <a:t>How do the SML models address the time and memory problem?</a:t>
            </a:r>
          </a:p>
          <a:p>
            <a:pPr marL="914400" lvl="1" indent="-330200" algn="l" rtl="0">
              <a:lnSpc>
                <a:spcPct val="100000"/>
              </a:lnSpc>
              <a:spcBef>
                <a:spcPts val="1000"/>
              </a:spcBef>
              <a:spcAft>
                <a:spcPts val="0"/>
              </a:spcAft>
              <a:buSzPts val="1600"/>
              <a:buAutoNum type="alphaLcPeriod"/>
            </a:pPr>
            <a:r>
              <a:rPr lang="en" sz="1800" dirty="0">
                <a:latin typeface="Calibri" panose="020F0502020204030204" pitchFamily="34" charset="0"/>
                <a:cs typeface="Calibri" panose="020F0502020204030204" pitchFamily="34" charset="0"/>
              </a:rPr>
              <a:t>Updating the model with the new sample and then discarding it</a:t>
            </a:r>
            <a:endParaRPr sz="1800" dirty="0">
              <a:latin typeface="Calibri" panose="020F0502020204030204" pitchFamily="34" charset="0"/>
              <a:cs typeface="Calibri" panose="020F0502020204030204" pitchFamily="34" charset="0"/>
            </a:endParaRP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Updating the model with the new sample and then saving it </a:t>
            </a: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Saving every time the new sample and retraining anew the model</a:t>
            </a:r>
            <a:endParaRPr sz="1800" dirty="0">
              <a:latin typeface="Calibri" panose="020F0502020204030204" pitchFamily="34" charset="0"/>
              <a:cs typeface="Calibri" panose="020F0502020204030204" pitchFamily="34" charset="0"/>
            </a:endParaRPr>
          </a:p>
        </p:txBody>
      </p:sp>
      <p:sp>
        <p:nvSpPr>
          <p:cNvPr id="393" name="Google Shape;39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23</a:t>
            </a:fld>
            <a:endParaRPr>
              <a:solidFill>
                <a:schemeClr val="dk1"/>
              </a:solidFill>
              <a:latin typeface="Proxima Nova"/>
              <a:ea typeface="Proxima Nova"/>
              <a:cs typeface="Proxima Nova"/>
              <a:sym typeface="Proxima Nova"/>
            </a:endParaRPr>
          </a:p>
        </p:txBody>
      </p:sp>
      <p:sp>
        <p:nvSpPr>
          <p:cNvPr id="5" name="CasellaDiTesto 4">
            <a:extLst>
              <a:ext uri="{FF2B5EF4-FFF2-40B4-BE49-F238E27FC236}">
                <a16:creationId xmlns:a16="http://schemas.microsoft.com/office/drawing/2014/main" id="{926A8C0F-DAB8-254D-A064-8217B614B348}"/>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6" name="CasellaDiTesto 5">
            <a:extLst>
              <a:ext uri="{FF2B5EF4-FFF2-40B4-BE49-F238E27FC236}">
                <a16:creationId xmlns:a16="http://schemas.microsoft.com/office/drawing/2014/main" id="{C85FCDBF-ACE1-9945-BA56-6408861F3F0A}"/>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899848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latin typeface="Calibri" panose="020F0502020204030204" pitchFamily="34" charset="0"/>
                <a:cs typeface="Calibri" panose="020F0502020204030204" pitchFamily="34" charset="0"/>
              </a:rPr>
              <a:t>QUIZ</a:t>
            </a:r>
            <a:endParaRPr sz="3200" b="1" dirty="0">
              <a:latin typeface="Calibri" panose="020F0502020204030204" pitchFamily="34" charset="0"/>
              <a:cs typeface="Calibri" panose="020F0502020204030204" pitchFamily="34" charset="0"/>
            </a:endParaRPr>
          </a:p>
        </p:txBody>
      </p:sp>
      <p:sp>
        <p:nvSpPr>
          <p:cNvPr id="392" name="Google Shape;3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AutoNum type="arabicPeriod"/>
            </a:pPr>
            <a:r>
              <a:rPr lang="en" dirty="0">
                <a:latin typeface="Calibri" panose="020F0502020204030204" pitchFamily="34" charset="0"/>
                <a:cs typeface="Calibri" panose="020F0502020204030204" pitchFamily="34" charset="0"/>
              </a:rPr>
              <a:t>What are the data streams characteristics?</a:t>
            </a:r>
            <a:endParaRPr dirty="0">
              <a:latin typeface="Calibri" panose="020F0502020204030204" pitchFamily="34" charset="0"/>
              <a:cs typeface="Calibri" panose="020F0502020204030204" pitchFamily="34" charset="0"/>
            </a:endParaRPr>
          </a:p>
          <a:p>
            <a:pPr marL="914400" lvl="1" indent="-330200" algn="l" rtl="0">
              <a:lnSpc>
                <a:spcPct val="100000"/>
              </a:lnSpc>
              <a:spcBef>
                <a:spcPts val="1000"/>
              </a:spcBef>
              <a:spcAft>
                <a:spcPts val="0"/>
              </a:spcAft>
              <a:buSzPts val="1600"/>
              <a:buAutoNum type="alphaLcPeriod"/>
            </a:pPr>
            <a:r>
              <a:rPr lang="en" sz="1800" dirty="0">
                <a:latin typeface="Calibri" panose="020F0502020204030204" pitchFamily="34" charset="0"/>
                <a:cs typeface="Calibri" panose="020F0502020204030204" pitchFamily="34" charset="0"/>
              </a:rPr>
              <a:t>All data are available, non-stationary, bounded</a:t>
            </a:r>
            <a:endParaRPr sz="1800" dirty="0">
              <a:latin typeface="Calibri" panose="020F0502020204030204" pitchFamily="34" charset="0"/>
              <a:cs typeface="Calibri" panose="020F0502020204030204" pitchFamily="34" charset="0"/>
            </a:endParaRPr>
          </a:p>
          <a:p>
            <a:pPr lvl="1" indent="-330200">
              <a:lnSpc>
                <a:spcPct val="100000"/>
              </a:lnSpc>
              <a:spcBef>
                <a:spcPts val="1000"/>
              </a:spcBef>
              <a:buSzPts val="1600"/>
              <a:buAutoNum type="alphaLcPeriod"/>
            </a:pPr>
            <a:r>
              <a:rPr lang="en" sz="1800" b="1" dirty="0">
                <a:solidFill>
                  <a:srgbClr val="00B050"/>
                </a:solidFill>
                <a:latin typeface="Calibri" panose="020F0502020204030204" pitchFamily="34" charset="0"/>
                <a:cs typeface="Calibri" panose="020F0502020204030204" pitchFamily="34" charset="0"/>
              </a:rPr>
              <a:t>One sample available at a time, non-stationary, unbounded</a:t>
            </a:r>
            <a:endParaRPr sz="1800" b="1" dirty="0">
              <a:solidFill>
                <a:srgbClr val="00B050"/>
              </a:solidFill>
              <a:latin typeface="Calibri" panose="020F0502020204030204" pitchFamily="34" charset="0"/>
              <a:cs typeface="Calibri" panose="020F0502020204030204" pitchFamily="34" charset="0"/>
            </a:endParaRP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One sample available at a time, unbounded, access to old data</a:t>
            </a:r>
            <a:endParaRPr sz="1800" dirty="0">
              <a:latin typeface="Calibri" panose="020F0502020204030204" pitchFamily="34" charset="0"/>
              <a:cs typeface="Calibri" panose="020F0502020204030204" pitchFamily="34" charset="0"/>
            </a:endParaRPr>
          </a:p>
          <a:p>
            <a:pPr lvl="0" indent="-330200">
              <a:lnSpc>
                <a:spcPct val="100000"/>
              </a:lnSpc>
              <a:spcBef>
                <a:spcPts val="1000"/>
              </a:spcBef>
              <a:buSzPts val="1600"/>
              <a:buAutoNum type="arabicPeriod"/>
            </a:pPr>
            <a:r>
              <a:rPr lang="en-GB" dirty="0">
                <a:latin typeface="Calibri" panose="020F0502020204030204" pitchFamily="34" charset="0"/>
                <a:cs typeface="Calibri" panose="020F0502020204030204" pitchFamily="34" charset="0"/>
              </a:rPr>
              <a:t>How do the SML models address the time and memory problem?</a:t>
            </a:r>
          </a:p>
          <a:p>
            <a:pPr marL="914400" lvl="1" indent="-330200" algn="l" rtl="0">
              <a:lnSpc>
                <a:spcPct val="100000"/>
              </a:lnSpc>
              <a:spcBef>
                <a:spcPts val="1000"/>
              </a:spcBef>
              <a:spcAft>
                <a:spcPts val="0"/>
              </a:spcAft>
              <a:buSzPts val="1600"/>
              <a:buAutoNum type="alphaLcPeriod"/>
            </a:pPr>
            <a:r>
              <a:rPr lang="en" sz="1800" b="1" dirty="0">
                <a:solidFill>
                  <a:srgbClr val="00B050"/>
                </a:solidFill>
                <a:latin typeface="Calibri" panose="020F0502020204030204" pitchFamily="34" charset="0"/>
                <a:cs typeface="Calibri" panose="020F0502020204030204" pitchFamily="34" charset="0"/>
              </a:rPr>
              <a:t>Updating the model with the new sample and then discarding it</a:t>
            </a:r>
            <a:endParaRPr sz="1800" b="1" dirty="0">
              <a:solidFill>
                <a:srgbClr val="00B050"/>
              </a:solidFill>
              <a:latin typeface="Calibri" panose="020F0502020204030204" pitchFamily="34" charset="0"/>
              <a:cs typeface="Calibri" panose="020F0502020204030204" pitchFamily="34" charset="0"/>
            </a:endParaRP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Updating the model with the new sample and then saving it </a:t>
            </a:r>
          </a:p>
          <a:p>
            <a:pPr lvl="1" indent="-330200">
              <a:lnSpc>
                <a:spcPct val="100000"/>
              </a:lnSpc>
              <a:spcBef>
                <a:spcPts val="1000"/>
              </a:spcBef>
              <a:buSzPts val="1600"/>
              <a:buAutoNum type="alphaLcPeriod"/>
            </a:pPr>
            <a:r>
              <a:rPr lang="en" sz="1800" dirty="0">
                <a:latin typeface="Calibri" panose="020F0502020204030204" pitchFamily="34" charset="0"/>
                <a:cs typeface="Calibri" panose="020F0502020204030204" pitchFamily="34" charset="0"/>
              </a:rPr>
              <a:t>Saving every time the new sample and retraining anew the model</a:t>
            </a:r>
            <a:endParaRPr sz="1800" dirty="0">
              <a:latin typeface="Calibri" panose="020F0502020204030204" pitchFamily="34" charset="0"/>
              <a:cs typeface="Calibri" panose="020F0502020204030204" pitchFamily="34" charset="0"/>
            </a:endParaRPr>
          </a:p>
        </p:txBody>
      </p:sp>
      <p:sp>
        <p:nvSpPr>
          <p:cNvPr id="393" name="Google Shape;39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24</a:t>
            </a:fld>
            <a:endParaRPr>
              <a:solidFill>
                <a:schemeClr val="dk1"/>
              </a:solidFill>
              <a:latin typeface="Proxima Nova"/>
              <a:ea typeface="Proxima Nova"/>
              <a:cs typeface="Proxima Nova"/>
              <a:sym typeface="Proxima Nova"/>
            </a:endParaRPr>
          </a:p>
        </p:txBody>
      </p:sp>
      <p:sp>
        <p:nvSpPr>
          <p:cNvPr id="5" name="CasellaDiTesto 4">
            <a:extLst>
              <a:ext uri="{FF2B5EF4-FFF2-40B4-BE49-F238E27FC236}">
                <a16:creationId xmlns:a16="http://schemas.microsoft.com/office/drawing/2014/main" id="{F251E862-0430-9143-B719-0C3945AFE276}"/>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6" name="CasellaDiTesto 5">
            <a:extLst>
              <a:ext uri="{FF2B5EF4-FFF2-40B4-BE49-F238E27FC236}">
                <a16:creationId xmlns:a16="http://schemas.microsoft.com/office/drawing/2014/main" id="{CA595D1B-B0EE-C049-B653-7744478B7183}"/>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2274723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6"/>
          <p:cNvSpPr txBox="1">
            <a:spLocks noGrp="1"/>
          </p:cNvSpPr>
          <p:nvPr>
            <p:ph type="title"/>
          </p:nvPr>
        </p:nvSpPr>
        <p:spPr>
          <a:xfrm>
            <a:off x="110359" y="2057400"/>
            <a:ext cx="8910799" cy="778800"/>
          </a:xfrm>
          <a:prstGeom prst="rect">
            <a:avLst/>
          </a:prstGeom>
        </p:spPr>
        <p:txBody>
          <a:bodyPr spcFirstLastPara="1" wrap="square" lIns="91425" tIns="91425" rIns="91425" bIns="91425" anchor="b" anchorCtr="0">
            <a:noAutofit/>
          </a:bodyPr>
          <a:lstStyle/>
          <a:p>
            <a:pPr lvl="0"/>
            <a:r>
              <a:rPr lang="en" dirty="0"/>
              <a:t>EXERCISE 1: </a:t>
            </a:r>
            <a:r>
              <a:rPr lang="it-IT" dirty="0"/>
              <a:t>From batch to stream learning</a:t>
            </a:r>
            <a:br>
              <a:rPr lang="it-IT" dirty="0"/>
            </a:br>
            <a:r>
              <a:rPr lang="it-IT" dirty="0"/>
              <a:t>LAB 1: </a:t>
            </a:r>
            <a:r>
              <a:rPr lang="it-IT" dirty="0" err="1"/>
              <a:t>Prequential</a:t>
            </a:r>
            <a:r>
              <a:rPr lang="it-IT" dirty="0"/>
              <a:t> </a:t>
            </a:r>
            <a:r>
              <a:rPr lang="it-IT" dirty="0" err="1"/>
              <a:t>error</a:t>
            </a:r>
            <a:endParaRPr dirty="0"/>
          </a:p>
        </p:txBody>
      </p:sp>
      <p:sp>
        <p:nvSpPr>
          <p:cNvPr id="399" name="Google Shape;39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latin typeface="Proxima Nova"/>
                <a:ea typeface="Proxima Nova"/>
                <a:cs typeface="Proxima Nova"/>
                <a:sym typeface="Proxima Nova"/>
              </a:rPr>
              <a:t>25</a:t>
            </a:fld>
            <a:endParaRPr>
              <a:solidFill>
                <a:schemeClr val="lt1"/>
              </a:solidFill>
              <a:latin typeface="Proxima Nova"/>
              <a:ea typeface="Proxima Nova"/>
              <a:cs typeface="Proxima Nova"/>
              <a:sym typeface="Proxima Nova"/>
            </a:endParaRPr>
          </a:p>
        </p:txBody>
      </p:sp>
      <p:sp>
        <p:nvSpPr>
          <p:cNvPr id="4" name="CasellaDiTesto 3">
            <a:extLst>
              <a:ext uri="{FF2B5EF4-FFF2-40B4-BE49-F238E27FC236}">
                <a16:creationId xmlns:a16="http://schemas.microsoft.com/office/drawing/2014/main" id="{5BA4D722-D10B-DA40-B8A4-4BAF2AE355B9}"/>
              </a:ext>
            </a:extLst>
          </p:cNvPr>
          <p:cNvSpPr txBox="1"/>
          <p:nvPr/>
        </p:nvSpPr>
        <p:spPr>
          <a:xfrm>
            <a:off x="3421117" y="4736906"/>
            <a:ext cx="2301766" cy="246221"/>
          </a:xfrm>
          <a:prstGeom prst="rect">
            <a:avLst/>
          </a:prstGeom>
          <a:noFill/>
        </p:spPr>
        <p:txBody>
          <a:bodyPr wrap="square" rtlCol="0">
            <a:spAutoFit/>
          </a:bodyPr>
          <a:lstStyle/>
          <a:p>
            <a:r>
              <a:rPr lang="en-GB" sz="1000" dirty="0">
                <a:solidFill>
                  <a:schemeClr val="bg1"/>
                </a:solidFill>
                <a:latin typeface="Calibri" panose="020F0502020204030204" pitchFamily="34" charset="0"/>
                <a:cs typeface="Calibri" panose="020F0502020204030204" pitchFamily="34" charset="0"/>
              </a:rPr>
              <a:t>Alessio Bernardo &amp; Emanuele Della Valle</a:t>
            </a:r>
          </a:p>
        </p:txBody>
      </p:sp>
      <p:sp>
        <p:nvSpPr>
          <p:cNvPr id="5" name="CasellaDiTesto 4">
            <a:extLst>
              <a:ext uri="{FF2B5EF4-FFF2-40B4-BE49-F238E27FC236}">
                <a16:creationId xmlns:a16="http://schemas.microsoft.com/office/drawing/2014/main" id="{2253476A-9B91-6142-9E3B-7A55C8151449}"/>
              </a:ext>
            </a:extLst>
          </p:cNvPr>
          <p:cNvSpPr txBox="1"/>
          <p:nvPr/>
        </p:nvSpPr>
        <p:spPr>
          <a:xfrm>
            <a:off x="63062" y="4736905"/>
            <a:ext cx="787395" cy="246221"/>
          </a:xfrm>
          <a:prstGeom prst="rect">
            <a:avLst/>
          </a:prstGeom>
          <a:noFill/>
        </p:spPr>
        <p:txBody>
          <a:bodyPr wrap="none" rtlCol="0">
            <a:spAutoFit/>
          </a:bodyPr>
          <a:lstStyle/>
          <a:p>
            <a:r>
              <a:rPr lang="en-GB" sz="1000" dirty="0">
                <a:solidFill>
                  <a:schemeClr val="bg1"/>
                </a:solidFill>
                <a:latin typeface="Calibri" panose="020F0502020204030204" pitchFamily="34" charset="0"/>
                <a:cs typeface="Calibri" panose="020F0502020204030204" pitchFamily="34" charset="0"/>
              </a:rPr>
              <a:t>05-07-2021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Part I</a:t>
            </a:r>
            <a:endParaRPr dirty="0">
              <a:latin typeface="Calibri" panose="020F0502020204030204" pitchFamily="34" charset="0"/>
              <a:cs typeface="Calibri" panose="020F0502020204030204" pitchFamily="34" charset="0"/>
            </a:endParaRPr>
          </a:p>
        </p:txBody>
      </p:sp>
      <p:sp>
        <p:nvSpPr>
          <p:cNvPr id="76" name="Google Shape;76;p15"/>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Introduction</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2" name="Google Shape;392;p35"/>
          <p:cNvSpPr txBox="1">
            <a:spLocks noGrp="1"/>
          </p:cNvSpPr>
          <p:nvPr>
            <p:ph type="body" idx="1"/>
          </p:nvPr>
        </p:nvSpPr>
        <p:spPr>
          <a:xfrm>
            <a:off x="0" y="783355"/>
            <a:ext cx="8520600" cy="3728283"/>
          </a:xfrm>
          <a:prstGeom prst="rect">
            <a:avLst/>
          </a:prstGeom>
        </p:spPr>
        <p:txBody>
          <a:bodyPr spcFirstLastPara="1" wrap="square" lIns="91425" tIns="91425" rIns="91425" bIns="91425" anchor="t" anchorCtr="0">
            <a:noAutofit/>
          </a:bodyPr>
          <a:lstStyle/>
          <a:p>
            <a:pPr marL="869950" lvl="1" indent="-285750">
              <a:lnSpc>
                <a:spcPct val="100000"/>
              </a:lnSpc>
              <a:spcBef>
                <a:spcPts val="1000"/>
              </a:spcBef>
              <a:buSzPts val="1600"/>
              <a:buFont typeface="Arial" panose="020B0604020202020204" pitchFamily="34" charset="0"/>
              <a:buChar char="•"/>
            </a:pPr>
            <a:r>
              <a:rPr lang="en-GB" sz="1800" dirty="0">
                <a:solidFill>
                  <a:schemeClr val="tx1"/>
                </a:solidFill>
                <a:latin typeface="Calibri" panose="020F0502020204030204" pitchFamily="34" charset="0"/>
                <a:cs typeface="Calibri" panose="020F0502020204030204" pitchFamily="34" charset="0"/>
              </a:rPr>
              <a:t>Albert </a:t>
            </a:r>
            <a:r>
              <a:rPr lang="en-GB" sz="1800" dirty="0" err="1">
                <a:solidFill>
                  <a:schemeClr val="tx1"/>
                </a:solidFill>
                <a:latin typeface="Calibri" panose="020F0502020204030204" pitchFamily="34" charset="0"/>
                <a:cs typeface="Calibri" panose="020F0502020204030204" pitchFamily="34" charset="0"/>
              </a:rPr>
              <a:t>Bifet</a:t>
            </a:r>
            <a:r>
              <a:rPr lang="en-GB" sz="1800" dirty="0">
                <a:solidFill>
                  <a:schemeClr val="tx1"/>
                </a:solidFill>
                <a:latin typeface="Calibri" panose="020F0502020204030204" pitchFamily="34" charset="0"/>
                <a:cs typeface="Calibri" panose="020F0502020204030204" pitchFamily="34" charset="0"/>
              </a:rPr>
              <a:t> DATA STREAM MINING 2020-2021 course at Telecom Paris</a:t>
            </a:r>
          </a:p>
          <a:p>
            <a:pPr marL="869950" lvl="1" indent="-285750">
              <a:lnSpc>
                <a:spcPct val="100000"/>
              </a:lnSpc>
              <a:spcBef>
                <a:spcPts val="1000"/>
              </a:spcBef>
              <a:buSzPts val="1600"/>
              <a:buFont typeface="Arial" panose="020B0604020202020204" pitchFamily="34" charset="0"/>
              <a:buChar char="•"/>
            </a:pPr>
            <a:r>
              <a:rPr lang="en-GB" sz="1800" dirty="0">
                <a:solidFill>
                  <a:schemeClr val="tx1"/>
                </a:solidFill>
                <a:latin typeface="Calibri" panose="020F0502020204030204" pitchFamily="34" charset="0"/>
                <a:cs typeface="Calibri" panose="020F0502020204030204" pitchFamily="34" charset="0"/>
              </a:rPr>
              <a:t>Alessio Bernardo &amp; Emanuele Della Valle</a:t>
            </a:r>
          </a:p>
        </p:txBody>
      </p:sp>
      <p:sp>
        <p:nvSpPr>
          <p:cNvPr id="393" name="Google Shape;39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4</a:t>
            </a:fld>
            <a:endParaRPr dirty="0">
              <a:solidFill>
                <a:schemeClr val="dk1"/>
              </a:solidFill>
              <a:latin typeface="Proxima Nova"/>
              <a:ea typeface="Proxima Nova"/>
              <a:cs typeface="Proxima Nova"/>
              <a:sym typeface="Proxima Nova"/>
            </a:endParaRPr>
          </a:p>
        </p:txBody>
      </p:sp>
      <p:sp>
        <p:nvSpPr>
          <p:cNvPr id="7" name="Google Shape;87;p17">
            <a:extLst>
              <a:ext uri="{FF2B5EF4-FFF2-40B4-BE49-F238E27FC236}">
                <a16:creationId xmlns:a16="http://schemas.microsoft.com/office/drawing/2014/main" id="{9BA61A30-494A-5F4C-9766-382DCC844593}"/>
              </a:ext>
            </a:extLst>
          </p:cNvPr>
          <p:cNvSpPr txBox="1">
            <a:spLocks noGrp="1"/>
          </p:cNvSpPr>
          <p:nvPr>
            <p:ph type="title"/>
          </p:nvPr>
        </p:nvSpPr>
        <p:spPr>
          <a:xfrm>
            <a:off x="311700" y="4331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latin typeface="Calibri" panose="020F0502020204030204" pitchFamily="34" charset="0"/>
                <a:cs typeface="Calibri" panose="020F0502020204030204" pitchFamily="34" charset="0"/>
              </a:rPr>
              <a:t>Credits</a:t>
            </a:r>
            <a:endParaRPr sz="3200" b="1" dirty="0">
              <a:latin typeface="Calibri" panose="020F0502020204030204" pitchFamily="34" charset="0"/>
              <a:cs typeface="Calibri" panose="020F0502020204030204" pitchFamily="34" charset="0"/>
            </a:endParaRPr>
          </a:p>
        </p:txBody>
      </p:sp>
      <p:sp>
        <p:nvSpPr>
          <p:cNvPr id="2" name="CasellaDiTesto 1">
            <a:extLst>
              <a:ext uri="{FF2B5EF4-FFF2-40B4-BE49-F238E27FC236}">
                <a16:creationId xmlns:a16="http://schemas.microsoft.com/office/drawing/2014/main" id="{4314BA4A-2DDD-CB49-83F4-0D5D3365FE32}"/>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4" name="CasellaDiTesto 3">
            <a:extLst>
              <a:ext uri="{FF2B5EF4-FFF2-40B4-BE49-F238E27FC236}">
                <a16:creationId xmlns:a16="http://schemas.microsoft.com/office/drawing/2014/main" id="{002BF48F-E83A-E44B-B310-DB97E2263FAC}"/>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77895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5</a:t>
            </a:fld>
            <a:endParaRPr>
              <a:solidFill>
                <a:schemeClr val="dk1"/>
              </a:solidFill>
              <a:latin typeface="Proxima Nova"/>
              <a:ea typeface="Proxima Nova"/>
              <a:cs typeface="Proxima Nova"/>
              <a:sym typeface="Proxima Nova"/>
            </a:endParaRPr>
          </a:p>
        </p:txBody>
      </p:sp>
      <p:sp>
        <p:nvSpPr>
          <p:cNvPr id="82" name="Google Shape;82;p16"/>
          <p:cNvSpPr txBox="1">
            <a:spLocks noGrp="1"/>
          </p:cNvSpPr>
          <p:nvPr>
            <p:ph type="title"/>
          </p:nvPr>
        </p:nvSpPr>
        <p:spPr>
          <a:xfrm>
            <a:off x="510450" y="2057400"/>
            <a:ext cx="8123100" cy="7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latin typeface="Calibri" panose="020F0502020204030204" pitchFamily="34" charset="0"/>
                <a:cs typeface="Calibri" panose="020F0502020204030204" pitchFamily="34" charset="0"/>
              </a:rPr>
              <a:t>Big Data Trend</a:t>
            </a:r>
            <a:endParaRPr sz="4800" b="1" dirty="0">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6B4645D6-EF75-294E-8C56-329D05741F09}"/>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5" name="CasellaDiTesto 4">
            <a:extLst>
              <a:ext uri="{FF2B5EF4-FFF2-40B4-BE49-F238E27FC236}">
                <a16:creationId xmlns:a16="http://schemas.microsoft.com/office/drawing/2014/main" id="{8CD4D5AC-BDAE-6648-8358-C4D2B797E608}"/>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6</a:t>
            </a:fld>
            <a:endParaRPr>
              <a:solidFill>
                <a:schemeClr val="dk1"/>
              </a:solidFill>
              <a:latin typeface="Proxima Nova"/>
              <a:ea typeface="Proxima Nova"/>
              <a:cs typeface="Proxima Nova"/>
              <a:sym typeface="Proxima Nova"/>
            </a:endParaRPr>
          </a:p>
        </p:txBody>
      </p:sp>
      <p:sp>
        <p:nvSpPr>
          <p:cNvPr id="9" name="Google Shape;105;p19">
            <a:extLst>
              <a:ext uri="{FF2B5EF4-FFF2-40B4-BE49-F238E27FC236}">
                <a16:creationId xmlns:a16="http://schemas.microsoft.com/office/drawing/2014/main" id="{74AA7B5D-EDB1-DF45-B669-05E9D3CDEDE8}"/>
              </a:ext>
            </a:extLst>
          </p:cNvPr>
          <p:cNvSpPr txBox="1">
            <a:spLocks/>
          </p:cNvSpPr>
          <p:nvPr/>
        </p:nvSpPr>
        <p:spPr>
          <a:xfrm>
            <a:off x="3093981" y="4395457"/>
            <a:ext cx="2956035" cy="2462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r>
              <a:rPr lang="it-IT" sz="1000" dirty="0">
                <a:latin typeface="Calibri" panose="020F0502020204030204" pitchFamily="34" charset="0"/>
                <a:cs typeface="Calibri" panose="020F0502020204030204" pitchFamily="34" charset="0"/>
              </a:rPr>
              <a:t>Source: </a:t>
            </a:r>
            <a:r>
              <a:rPr lang="it-IT" sz="1000" dirty="0" err="1">
                <a:latin typeface="Calibri" panose="020F0502020204030204" pitchFamily="34" charset="0"/>
                <a:cs typeface="Calibri" panose="020F0502020204030204" pitchFamily="34" charset="0"/>
              </a:rPr>
              <a:t>IDC’s</a:t>
            </a:r>
            <a:r>
              <a:rPr lang="it-IT" sz="1000" dirty="0">
                <a:latin typeface="Calibri" panose="020F0502020204030204" pitchFamily="34" charset="0"/>
                <a:cs typeface="Calibri" panose="020F0502020204030204" pitchFamily="34" charset="0"/>
              </a:rPr>
              <a:t> Digital </a:t>
            </a:r>
            <a:r>
              <a:rPr lang="it-IT" sz="1000" dirty="0" err="1">
                <a:latin typeface="Calibri" panose="020F0502020204030204" pitchFamily="34" charset="0"/>
                <a:cs typeface="Calibri" panose="020F0502020204030204" pitchFamily="34" charset="0"/>
              </a:rPr>
              <a:t>Universe</a:t>
            </a:r>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Study</a:t>
            </a:r>
            <a:r>
              <a:rPr lang="it-IT" sz="1000" dirty="0">
                <a:latin typeface="Calibri" panose="020F0502020204030204" pitchFamily="34" charset="0"/>
                <a:cs typeface="Calibri" panose="020F0502020204030204" pitchFamily="34" charset="0"/>
              </a:rPr>
              <a:t> (EMC), </a:t>
            </a:r>
            <a:r>
              <a:rPr lang="it-IT" sz="1000" dirty="0" err="1">
                <a:latin typeface="Calibri" panose="020F0502020204030204" pitchFamily="34" charset="0"/>
                <a:cs typeface="Calibri" panose="020F0502020204030204" pitchFamily="34" charset="0"/>
              </a:rPr>
              <a:t>June</a:t>
            </a:r>
            <a:r>
              <a:rPr lang="it-IT" sz="1000" dirty="0">
                <a:latin typeface="Calibri" panose="020F0502020204030204" pitchFamily="34" charset="0"/>
                <a:cs typeface="Calibri" panose="020F0502020204030204" pitchFamily="34" charset="0"/>
              </a:rPr>
              <a:t> 2011</a:t>
            </a:r>
          </a:p>
        </p:txBody>
      </p:sp>
      <p:pic>
        <p:nvPicPr>
          <p:cNvPr id="6" name="object 3">
            <a:extLst>
              <a:ext uri="{FF2B5EF4-FFF2-40B4-BE49-F238E27FC236}">
                <a16:creationId xmlns:a16="http://schemas.microsoft.com/office/drawing/2014/main" id="{5C2456F4-2FC6-2546-BF28-3F28DA89003D}"/>
              </a:ext>
            </a:extLst>
          </p:cNvPr>
          <p:cNvPicPr/>
          <p:nvPr/>
        </p:nvPicPr>
        <p:blipFill>
          <a:blip r:embed="rId3" cstate="print"/>
          <a:stretch>
            <a:fillRect/>
          </a:stretch>
        </p:blipFill>
        <p:spPr>
          <a:xfrm>
            <a:off x="456759" y="1191716"/>
            <a:ext cx="1885579" cy="2645886"/>
          </a:xfrm>
          <a:prstGeom prst="rect">
            <a:avLst/>
          </a:prstGeom>
        </p:spPr>
      </p:pic>
      <p:pic>
        <p:nvPicPr>
          <p:cNvPr id="7" name="object 3">
            <a:extLst>
              <a:ext uri="{FF2B5EF4-FFF2-40B4-BE49-F238E27FC236}">
                <a16:creationId xmlns:a16="http://schemas.microsoft.com/office/drawing/2014/main" id="{F5C0099C-D00A-FD45-A8F9-BA2302498ECD}"/>
              </a:ext>
            </a:extLst>
          </p:cNvPr>
          <p:cNvPicPr/>
          <p:nvPr/>
        </p:nvPicPr>
        <p:blipFill>
          <a:blip r:embed="rId4" cstate="print"/>
          <a:stretch>
            <a:fillRect/>
          </a:stretch>
        </p:blipFill>
        <p:spPr>
          <a:xfrm>
            <a:off x="3571535" y="1191602"/>
            <a:ext cx="1885579" cy="2646000"/>
          </a:xfrm>
          <a:prstGeom prst="rect">
            <a:avLst/>
          </a:prstGeom>
        </p:spPr>
      </p:pic>
      <p:pic>
        <p:nvPicPr>
          <p:cNvPr id="8" name="object 3">
            <a:extLst>
              <a:ext uri="{FF2B5EF4-FFF2-40B4-BE49-F238E27FC236}">
                <a16:creationId xmlns:a16="http://schemas.microsoft.com/office/drawing/2014/main" id="{64D3E54E-8FA1-0F44-875E-C884CF01F12B}"/>
              </a:ext>
            </a:extLst>
          </p:cNvPr>
          <p:cNvPicPr/>
          <p:nvPr/>
        </p:nvPicPr>
        <p:blipFill>
          <a:blip r:embed="rId5" cstate="print"/>
          <a:stretch>
            <a:fillRect/>
          </a:stretch>
        </p:blipFill>
        <p:spPr>
          <a:xfrm>
            <a:off x="6685491" y="1173866"/>
            <a:ext cx="1886400" cy="2646000"/>
          </a:xfrm>
          <a:prstGeom prst="rect">
            <a:avLst/>
          </a:prstGeom>
        </p:spPr>
      </p:pic>
      <p:sp>
        <p:nvSpPr>
          <p:cNvPr id="10" name="Google Shape;87;p17">
            <a:extLst>
              <a:ext uri="{FF2B5EF4-FFF2-40B4-BE49-F238E27FC236}">
                <a16:creationId xmlns:a16="http://schemas.microsoft.com/office/drawing/2014/main" id="{071496C4-7ADD-FE41-9A98-B500FE486675}"/>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Big Data Trend</a:t>
            </a:r>
            <a:endParaRPr lang="it-IT" sz="3200" b="1" dirty="0">
              <a:latin typeface="Calibri" panose="020F0502020204030204" pitchFamily="34" charset="0"/>
              <a:cs typeface="Calibri" panose="020F0502020204030204" pitchFamily="34" charset="0"/>
            </a:endParaRPr>
          </a:p>
        </p:txBody>
      </p:sp>
      <p:sp>
        <p:nvSpPr>
          <p:cNvPr id="11" name="CasellaDiTesto 10">
            <a:extLst>
              <a:ext uri="{FF2B5EF4-FFF2-40B4-BE49-F238E27FC236}">
                <a16:creationId xmlns:a16="http://schemas.microsoft.com/office/drawing/2014/main" id="{2E30458F-D51E-1043-9926-52BDB7B1926F}"/>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12" name="CasellaDiTesto 11">
            <a:extLst>
              <a:ext uri="{FF2B5EF4-FFF2-40B4-BE49-F238E27FC236}">
                <a16:creationId xmlns:a16="http://schemas.microsoft.com/office/drawing/2014/main" id="{458D954C-C738-044C-B1ED-8879A31C7BC9}"/>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Tree>
    <p:extLst>
      <p:ext uri="{BB962C8B-B14F-4D97-AF65-F5344CB8AC3E}">
        <p14:creationId xmlns:p14="http://schemas.microsoft.com/office/powerpoint/2010/main" val="113254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7</a:t>
            </a:fld>
            <a:endParaRPr>
              <a:solidFill>
                <a:schemeClr val="dk1"/>
              </a:solidFill>
              <a:latin typeface="Proxima Nova"/>
              <a:ea typeface="Proxima Nova"/>
              <a:cs typeface="Proxima Nova"/>
              <a:sym typeface="Proxima Nova"/>
            </a:endParaRPr>
          </a:p>
        </p:txBody>
      </p:sp>
      <p:pic>
        <p:nvPicPr>
          <p:cNvPr id="3" name="Immagine 2">
            <a:extLst>
              <a:ext uri="{FF2B5EF4-FFF2-40B4-BE49-F238E27FC236}">
                <a16:creationId xmlns:a16="http://schemas.microsoft.com/office/drawing/2014/main" id="{8EB7BF3E-CFC8-724C-B995-9A91A0E8F75E}"/>
              </a:ext>
            </a:extLst>
          </p:cNvPr>
          <p:cNvPicPr>
            <a:picLocks noChangeAspect="1"/>
          </p:cNvPicPr>
          <p:nvPr/>
        </p:nvPicPr>
        <p:blipFill>
          <a:blip r:embed="rId3"/>
          <a:stretch>
            <a:fillRect/>
          </a:stretch>
        </p:blipFill>
        <p:spPr>
          <a:xfrm>
            <a:off x="2664454" y="425642"/>
            <a:ext cx="3815087" cy="3808686"/>
          </a:xfrm>
          <a:prstGeom prst="rect">
            <a:avLst/>
          </a:prstGeom>
        </p:spPr>
      </p:pic>
      <p:sp>
        <p:nvSpPr>
          <p:cNvPr id="8" name="Google Shape;87;p17">
            <a:extLst>
              <a:ext uri="{FF2B5EF4-FFF2-40B4-BE49-F238E27FC236}">
                <a16:creationId xmlns:a16="http://schemas.microsoft.com/office/drawing/2014/main" id="{84BDDD5D-9F07-A74E-9439-7137A73F3D8A}"/>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Big Data Trend</a:t>
            </a:r>
            <a:endParaRPr lang="it-IT" sz="3200" b="1" dirty="0">
              <a:latin typeface="Calibri" panose="020F0502020204030204" pitchFamily="34" charset="0"/>
              <a:cs typeface="Calibri" panose="020F0502020204030204" pitchFamily="34" charset="0"/>
            </a:endParaRPr>
          </a:p>
        </p:txBody>
      </p:sp>
      <p:sp>
        <p:nvSpPr>
          <p:cNvPr id="11" name="CasellaDiTesto 10">
            <a:extLst>
              <a:ext uri="{FF2B5EF4-FFF2-40B4-BE49-F238E27FC236}">
                <a16:creationId xmlns:a16="http://schemas.microsoft.com/office/drawing/2014/main" id="{22569D47-1589-D145-9C42-7FA194A34BF3}"/>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12" name="CasellaDiTesto 11">
            <a:extLst>
              <a:ext uri="{FF2B5EF4-FFF2-40B4-BE49-F238E27FC236}">
                <a16:creationId xmlns:a16="http://schemas.microsoft.com/office/drawing/2014/main" id="{9D269350-BB9A-B54A-A4B5-813CF1703BD1}"/>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
        <p:nvSpPr>
          <p:cNvPr id="13" name="Google Shape;105;p19">
            <a:extLst>
              <a:ext uri="{FF2B5EF4-FFF2-40B4-BE49-F238E27FC236}">
                <a16:creationId xmlns:a16="http://schemas.microsoft.com/office/drawing/2014/main" id="{9BEBAE55-DF5E-5940-BE70-B0BCA40ED990}"/>
              </a:ext>
            </a:extLst>
          </p:cNvPr>
          <p:cNvSpPr txBox="1">
            <a:spLocks/>
          </p:cNvSpPr>
          <p:nvPr/>
        </p:nvSpPr>
        <p:spPr>
          <a:xfrm>
            <a:off x="3093981" y="4395457"/>
            <a:ext cx="2956035" cy="2462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r>
              <a:rPr lang="it-IT" sz="1000" dirty="0">
                <a:latin typeface="Calibri" panose="020F0502020204030204" pitchFamily="34" charset="0"/>
                <a:cs typeface="Calibri" panose="020F0502020204030204" pitchFamily="34" charset="0"/>
              </a:rPr>
              <a:t>Source: @</a:t>
            </a:r>
            <a:r>
              <a:rPr lang="it-IT" sz="1000" dirty="0" err="1">
                <a:latin typeface="Calibri" panose="020F0502020204030204" pitchFamily="34" charset="0"/>
                <a:cs typeface="Calibri" panose="020F0502020204030204" pitchFamily="34" charset="0"/>
              </a:rPr>
              <a:t>LoriLewis</a:t>
            </a:r>
            <a:r>
              <a:rPr lang="it-IT" sz="1000" dirty="0">
                <a:latin typeface="Calibri" panose="020F0502020204030204" pitchFamily="34" charset="0"/>
                <a:cs typeface="Calibri" panose="020F0502020204030204" pitchFamily="34" charset="0"/>
              </a:rPr>
              <a:t> and @</a:t>
            </a:r>
            <a:r>
              <a:rPr lang="it-IT" sz="1000" dirty="0" err="1">
                <a:latin typeface="Calibri" panose="020F0502020204030204" pitchFamily="34" charset="0"/>
                <a:cs typeface="Calibri" panose="020F0502020204030204" pitchFamily="34" charset="0"/>
              </a:rPr>
              <a:t>OfficiallyChadd</a:t>
            </a:r>
            <a:endParaRPr lang="it-IT" sz="10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8</a:t>
            </a:fld>
            <a:endParaRPr>
              <a:solidFill>
                <a:schemeClr val="dk1"/>
              </a:solidFill>
              <a:latin typeface="Proxima Nova"/>
              <a:ea typeface="Proxima Nova"/>
              <a:cs typeface="Proxima Nova"/>
              <a:sym typeface="Proxima Nova"/>
            </a:endParaRPr>
          </a:p>
        </p:txBody>
      </p:sp>
      <p:pic>
        <p:nvPicPr>
          <p:cNvPr id="3" name="Immagine 2">
            <a:extLst>
              <a:ext uri="{FF2B5EF4-FFF2-40B4-BE49-F238E27FC236}">
                <a16:creationId xmlns:a16="http://schemas.microsoft.com/office/drawing/2014/main" id="{22D61424-A8F3-4B4C-B622-B240BA6479C4}"/>
              </a:ext>
            </a:extLst>
          </p:cNvPr>
          <p:cNvPicPr>
            <a:picLocks noChangeAspect="1"/>
          </p:cNvPicPr>
          <p:nvPr/>
        </p:nvPicPr>
        <p:blipFill>
          <a:blip r:embed="rId3"/>
          <a:stretch>
            <a:fillRect/>
          </a:stretch>
        </p:blipFill>
        <p:spPr>
          <a:xfrm>
            <a:off x="1163576" y="950733"/>
            <a:ext cx="6816844" cy="2958253"/>
          </a:xfrm>
          <a:prstGeom prst="rect">
            <a:avLst/>
          </a:prstGeom>
        </p:spPr>
      </p:pic>
      <p:sp>
        <p:nvSpPr>
          <p:cNvPr id="8" name="Google Shape;87;p17">
            <a:extLst>
              <a:ext uri="{FF2B5EF4-FFF2-40B4-BE49-F238E27FC236}">
                <a16:creationId xmlns:a16="http://schemas.microsoft.com/office/drawing/2014/main" id="{14A779EA-0C6B-594C-A239-2B62E461492E}"/>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Big Data Trend</a:t>
            </a:r>
            <a:endParaRPr lang="it-IT" sz="3200" b="1" dirty="0">
              <a:latin typeface="Calibri" panose="020F0502020204030204" pitchFamily="34" charset="0"/>
              <a:cs typeface="Calibri" panose="020F0502020204030204" pitchFamily="34" charset="0"/>
            </a:endParaRPr>
          </a:p>
        </p:txBody>
      </p:sp>
      <p:sp>
        <p:nvSpPr>
          <p:cNvPr id="10" name="CasellaDiTesto 9">
            <a:extLst>
              <a:ext uri="{FF2B5EF4-FFF2-40B4-BE49-F238E27FC236}">
                <a16:creationId xmlns:a16="http://schemas.microsoft.com/office/drawing/2014/main" id="{7C13714D-501F-334A-AC72-6B1895055677}"/>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11" name="CasellaDiTesto 10">
            <a:extLst>
              <a:ext uri="{FF2B5EF4-FFF2-40B4-BE49-F238E27FC236}">
                <a16:creationId xmlns:a16="http://schemas.microsoft.com/office/drawing/2014/main" id="{DE59E3EF-04C0-6C41-933F-DC441A1AB324}"/>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
        <p:nvSpPr>
          <p:cNvPr id="12" name="Google Shape;105;p19">
            <a:extLst>
              <a:ext uri="{FF2B5EF4-FFF2-40B4-BE49-F238E27FC236}">
                <a16:creationId xmlns:a16="http://schemas.microsoft.com/office/drawing/2014/main" id="{AAEA48A3-2D9E-B44E-8901-26FC0C78C3AD}"/>
              </a:ext>
            </a:extLst>
          </p:cNvPr>
          <p:cNvSpPr txBox="1">
            <a:spLocks/>
          </p:cNvSpPr>
          <p:nvPr/>
        </p:nvSpPr>
        <p:spPr>
          <a:xfrm>
            <a:off x="3093981" y="4395457"/>
            <a:ext cx="2956035" cy="2462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r>
              <a:rPr lang="it-IT" sz="1000" dirty="0">
                <a:latin typeface="Calibri" panose="020F0502020204030204" pitchFamily="34" charset="0"/>
                <a:cs typeface="Calibri" panose="020F0502020204030204" pitchFamily="34" charset="0"/>
              </a:rPr>
              <a:t>Source: SEAGATE TECHNOLOGY, </a:t>
            </a:r>
            <a:r>
              <a:rPr lang="en-GB" sz="1000" dirty="0">
                <a:latin typeface="Calibri" panose="020F0502020204030204" pitchFamily="34" charset="0"/>
                <a:cs typeface="Calibri" panose="020F0502020204030204" pitchFamily="34" charset="0"/>
              </a:rPr>
              <a:t>June</a:t>
            </a:r>
            <a:r>
              <a:rPr lang="it-IT" sz="1000" dirty="0">
                <a:latin typeface="Calibri" panose="020F0502020204030204" pitchFamily="34" charset="0"/>
                <a:cs typeface="Calibri" panose="020F0502020204030204" pitchFamily="34" charset="0"/>
              </a:rPr>
              <a:t> 2020</a:t>
            </a:r>
          </a:p>
        </p:txBody>
      </p:sp>
    </p:spTree>
    <p:extLst>
      <p:ext uri="{BB962C8B-B14F-4D97-AF65-F5344CB8AC3E}">
        <p14:creationId xmlns:p14="http://schemas.microsoft.com/office/powerpoint/2010/main" val="333420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9</a:t>
            </a:fld>
            <a:endParaRPr>
              <a:solidFill>
                <a:schemeClr val="dk1"/>
              </a:solidFill>
              <a:latin typeface="Proxima Nova"/>
              <a:ea typeface="Proxima Nova"/>
              <a:cs typeface="Proxima Nova"/>
              <a:sym typeface="Proxima Nova"/>
            </a:endParaRPr>
          </a:p>
        </p:txBody>
      </p:sp>
      <p:pic>
        <p:nvPicPr>
          <p:cNvPr id="4" name="Immagine 3">
            <a:extLst>
              <a:ext uri="{FF2B5EF4-FFF2-40B4-BE49-F238E27FC236}">
                <a16:creationId xmlns:a16="http://schemas.microsoft.com/office/drawing/2014/main" id="{57FA1E31-0828-3944-B8A3-419BEC8782A2}"/>
              </a:ext>
            </a:extLst>
          </p:cNvPr>
          <p:cNvPicPr>
            <a:picLocks noChangeAspect="1"/>
          </p:cNvPicPr>
          <p:nvPr/>
        </p:nvPicPr>
        <p:blipFill>
          <a:blip r:embed="rId3"/>
          <a:stretch>
            <a:fillRect/>
          </a:stretch>
        </p:blipFill>
        <p:spPr>
          <a:xfrm>
            <a:off x="2858956" y="816430"/>
            <a:ext cx="3426083" cy="3163799"/>
          </a:xfrm>
          <a:prstGeom prst="rect">
            <a:avLst/>
          </a:prstGeom>
        </p:spPr>
      </p:pic>
      <p:sp>
        <p:nvSpPr>
          <p:cNvPr id="9" name="Google Shape;87;p17">
            <a:extLst>
              <a:ext uri="{FF2B5EF4-FFF2-40B4-BE49-F238E27FC236}">
                <a16:creationId xmlns:a16="http://schemas.microsoft.com/office/drawing/2014/main" id="{4466F835-617D-4F47-9E94-07C222AF17AC}"/>
              </a:ext>
            </a:extLst>
          </p:cNvPr>
          <p:cNvSpPr txBox="1">
            <a:spLocks/>
          </p:cNvSpPr>
          <p:nvPr/>
        </p:nvSpPr>
        <p:spPr>
          <a:xfrm>
            <a:off x="311700" y="4331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 sz="3200" b="1" dirty="0">
                <a:latin typeface="Calibri" panose="020F0502020204030204" pitchFamily="34" charset="0"/>
                <a:cs typeface="Calibri" panose="020F0502020204030204" pitchFamily="34" charset="0"/>
              </a:rPr>
              <a:t>Big Data Trend</a:t>
            </a:r>
            <a:endParaRPr lang="it-IT" sz="3200" b="1" dirty="0">
              <a:latin typeface="Calibri" panose="020F0502020204030204" pitchFamily="34" charset="0"/>
              <a:cs typeface="Calibri" panose="020F0502020204030204" pitchFamily="34" charset="0"/>
            </a:endParaRPr>
          </a:p>
        </p:txBody>
      </p:sp>
      <p:sp>
        <p:nvSpPr>
          <p:cNvPr id="10" name="CasellaDiTesto 9">
            <a:extLst>
              <a:ext uri="{FF2B5EF4-FFF2-40B4-BE49-F238E27FC236}">
                <a16:creationId xmlns:a16="http://schemas.microsoft.com/office/drawing/2014/main" id="{35A094B9-8426-1542-B4A7-7ED60CC862DB}"/>
              </a:ext>
            </a:extLst>
          </p:cNvPr>
          <p:cNvSpPr txBox="1"/>
          <p:nvPr/>
        </p:nvSpPr>
        <p:spPr>
          <a:xfrm>
            <a:off x="3421117" y="4736906"/>
            <a:ext cx="2301766" cy="246221"/>
          </a:xfrm>
          <a:prstGeom prst="rect">
            <a:avLst/>
          </a:prstGeom>
          <a:noFill/>
        </p:spPr>
        <p:txBody>
          <a:bodyPr wrap="square" rtlCol="0">
            <a:spAutoFit/>
          </a:bodyPr>
          <a:lstStyle/>
          <a:p>
            <a:r>
              <a:rPr lang="en-GB" sz="1000" dirty="0">
                <a:latin typeface="Calibri" panose="020F0502020204030204" pitchFamily="34" charset="0"/>
                <a:cs typeface="Calibri" panose="020F0502020204030204" pitchFamily="34" charset="0"/>
              </a:rPr>
              <a:t>Alessio Bernardo &amp; Emanuele Della Valle</a:t>
            </a:r>
          </a:p>
        </p:txBody>
      </p:sp>
      <p:sp>
        <p:nvSpPr>
          <p:cNvPr id="11" name="CasellaDiTesto 10">
            <a:extLst>
              <a:ext uri="{FF2B5EF4-FFF2-40B4-BE49-F238E27FC236}">
                <a16:creationId xmlns:a16="http://schemas.microsoft.com/office/drawing/2014/main" id="{159FA1C2-401E-8A4A-8A25-E2D644B54025}"/>
              </a:ext>
            </a:extLst>
          </p:cNvPr>
          <p:cNvSpPr txBox="1"/>
          <p:nvPr/>
        </p:nvSpPr>
        <p:spPr>
          <a:xfrm>
            <a:off x="63062" y="4736905"/>
            <a:ext cx="787395" cy="246221"/>
          </a:xfrm>
          <a:prstGeom prst="rect">
            <a:avLst/>
          </a:prstGeom>
          <a:noFill/>
        </p:spPr>
        <p:txBody>
          <a:bodyPr wrap="none" rtlCol="0">
            <a:spAutoFit/>
          </a:bodyPr>
          <a:lstStyle/>
          <a:p>
            <a:r>
              <a:rPr lang="en-GB" sz="1000" dirty="0">
                <a:latin typeface="Calibri" panose="020F0502020204030204" pitchFamily="34" charset="0"/>
                <a:cs typeface="Calibri" panose="020F0502020204030204" pitchFamily="34" charset="0"/>
              </a:rPr>
              <a:t>05-07-2021</a:t>
            </a:r>
          </a:p>
        </p:txBody>
      </p:sp>
      <p:sp>
        <p:nvSpPr>
          <p:cNvPr id="12" name="Google Shape;105;p19">
            <a:extLst>
              <a:ext uri="{FF2B5EF4-FFF2-40B4-BE49-F238E27FC236}">
                <a16:creationId xmlns:a16="http://schemas.microsoft.com/office/drawing/2014/main" id="{24CAFC18-F44B-3D4E-B660-9532760FC4AD}"/>
              </a:ext>
            </a:extLst>
          </p:cNvPr>
          <p:cNvSpPr txBox="1">
            <a:spLocks/>
          </p:cNvSpPr>
          <p:nvPr/>
        </p:nvSpPr>
        <p:spPr>
          <a:xfrm>
            <a:off x="3093981" y="4395457"/>
            <a:ext cx="2956035" cy="2462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r>
              <a:rPr lang="it-IT" sz="1000" dirty="0">
                <a:latin typeface="Calibri" panose="020F0502020204030204" pitchFamily="34" charset="0"/>
                <a:cs typeface="Calibri" panose="020F0502020204030204" pitchFamily="34" charset="0"/>
              </a:rPr>
              <a:t>Source: SEAGATE TECHNOLOGY, </a:t>
            </a:r>
            <a:r>
              <a:rPr lang="en-GB" sz="1000" dirty="0">
                <a:latin typeface="Calibri" panose="020F0502020204030204" pitchFamily="34" charset="0"/>
                <a:cs typeface="Calibri" panose="020F0502020204030204" pitchFamily="34" charset="0"/>
              </a:rPr>
              <a:t>June</a:t>
            </a:r>
            <a:r>
              <a:rPr lang="it-IT" sz="1000" dirty="0">
                <a:latin typeface="Calibri" panose="020F0502020204030204" pitchFamily="34" charset="0"/>
                <a:cs typeface="Calibri" panose="020F0502020204030204" pitchFamily="34" charset="0"/>
              </a:rPr>
              <a:t> 2020</a:t>
            </a:r>
          </a:p>
        </p:txBody>
      </p:sp>
    </p:spTree>
    <p:extLst>
      <p:ext uri="{BB962C8B-B14F-4D97-AF65-F5344CB8AC3E}">
        <p14:creationId xmlns:p14="http://schemas.microsoft.com/office/powerpoint/2010/main" val="4067289527"/>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1085</TotalTime>
  <Words>1121</Words>
  <Application>Microsoft Macintosh PowerPoint</Application>
  <PresentationFormat>Presentazione su schermo (16:9)</PresentationFormat>
  <Paragraphs>213</Paragraphs>
  <Slides>25</Slides>
  <Notes>25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25</vt:i4>
      </vt:variant>
    </vt:vector>
  </HeadingPairs>
  <TitlesOfParts>
    <vt:vector size="31" baseType="lpstr">
      <vt:lpstr>Calibri</vt:lpstr>
      <vt:lpstr>Cambria Math</vt:lpstr>
      <vt:lpstr>Arial</vt:lpstr>
      <vt:lpstr>Proxima Nova</vt:lpstr>
      <vt:lpstr>Helvetica-Light</vt:lpstr>
      <vt:lpstr>Spearmint</vt:lpstr>
      <vt:lpstr>Streaming Machine Learning (SML)</vt:lpstr>
      <vt:lpstr>About me</vt:lpstr>
      <vt:lpstr>Part I</vt:lpstr>
      <vt:lpstr>Credits</vt:lpstr>
      <vt:lpstr>Big Data Trend</vt:lpstr>
      <vt:lpstr>Presentazione standard di PowerPoint</vt:lpstr>
      <vt:lpstr>Presentazione standard di PowerPoint</vt:lpstr>
      <vt:lpstr>Presentazione standard di PowerPoint</vt:lpstr>
      <vt:lpstr>Presentazione standard di PowerPoint</vt:lpstr>
      <vt:lpstr>Data is growing, and the rate of growth is accelerating. The sum of data generated by 2025 is set to accelerate exponentially to 175 zettabytes, an order of magnitude bigger than the storage production capability. </vt:lpstr>
      <vt:lpstr>Innovation is not driven by trends, but by the need to create more value under constraints. This exponential inflation will thus require analysing almost 30% of global data in real-time.</vt:lpstr>
      <vt:lpstr>Batch vs Data Stream</vt:lpstr>
      <vt:lpstr>Presentazione standard di PowerPoint</vt:lpstr>
      <vt:lpstr>Presentazione standard di PowerPoint</vt:lpstr>
      <vt:lpstr>ML vs SML</vt:lpstr>
      <vt:lpstr>Presentazione standard di PowerPoint</vt:lpstr>
      <vt:lpstr>Presentazione standard di PowerPoint</vt:lpstr>
      <vt:lpstr>Presentazione standard di PowerPoint</vt:lpstr>
      <vt:lpstr>Presentazione standard di PowerPoint</vt:lpstr>
      <vt:lpstr>Benefits</vt:lpstr>
      <vt:lpstr>Challenges</vt:lpstr>
      <vt:lpstr>QUIZ</vt:lpstr>
      <vt:lpstr>QUIZ</vt:lpstr>
      <vt:lpstr>QUIZ</vt:lpstr>
      <vt:lpstr>EXERCISE 1: From batch to stream learning LAB 1: Prequential error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cp:lastModifiedBy>Alessio Bernardo</cp:lastModifiedBy>
  <cp:revision>69</cp:revision>
  <dcterms:modified xsi:type="dcterms:W3CDTF">2021-06-30T06:33:57Z</dcterms:modified>
</cp:coreProperties>
</file>