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4" r:id="rId3"/>
    <p:sldId id="275" r:id="rId4"/>
    <p:sldId id="282" r:id="rId5"/>
    <p:sldId id="264" r:id="rId6"/>
    <p:sldId id="257" r:id="rId7"/>
    <p:sldId id="259" r:id="rId8"/>
    <p:sldId id="262" r:id="rId9"/>
    <p:sldId id="263" r:id="rId10"/>
    <p:sldId id="266" r:id="rId11"/>
    <p:sldId id="267" r:id="rId12"/>
    <p:sldId id="279" r:id="rId13"/>
    <p:sldId id="278" r:id="rId14"/>
    <p:sldId id="272" r:id="rId15"/>
    <p:sldId id="268" r:id="rId16"/>
    <p:sldId id="281" r:id="rId17"/>
    <p:sldId id="270" r:id="rId18"/>
    <p:sldId id="271" r:id="rId19"/>
    <p:sldId id="277" r:id="rId20"/>
    <p:sldId id="260" r:id="rId21"/>
    <p:sldId id="261"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Arial" charset="0"/>
      </a:defRPr>
    </a:lvl1pPr>
    <a:lvl2pPr marL="457200" algn="l" rtl="0" fontAlgn="base">
      <a:spcBef>
        <a:spcPct val="0"/>
      </a:spcBef>
      <a:spcAft>
        <a:spcPct val="0"/>
      </a:spcAft>
      <a:defRPr kern="1200">
        <a:solidFill>
          <a:schemeClr val="tx1"/>
        </a:solidFill>
        <a:latin typeface="Arial" charset="0"/>
        <a:ea typeface="宋体" charset="-122"/>
        <a:cs typeface="Arial" charset="0"/>
      </a:defRPr>
    </a:lvl2pPr>
    <a:lvl3pPr marL="914400" algn="l" rtl="0" fontAlgn="base">
      <a:spcBef>
        <a:spcPct val="0"/>
      </a:spcBef>
      <a:spcAft>
        <a:spcPct val="0"/>
      </a:spcAft>
      <a:defRPr kern="1200">
        <a:solidFill>
          <a:schemeClr val="tx1"/>
        </a:solidFill>
        <a:latin typeface="Arial" charset="0"/>
        <a:ea typeface="宋体" charset="-122"/>
        <a:cs typeface="Arial" charset="0"/>
      </a:defRPr>
    </a:lvl3pPr>
    <a:lvl4pPr marL="1371600" algn="l" rtl="0" fontAlgn="base">
      <a:spcBef>
        <a:spcPct val="0"/>
      </a:spcBef>
      <a:spcAft>
        <a:spcPct val="0"/>
      </a:spcAft>
      <a:defRPr kern="1200">
        <a:solidFill>
          <a:schemeClr val="tx1"/>
        </a:solidFill>
        <a:latin typeface="Arial" charset="0"/>
        <a:ea typeface="宋体" charset="-122"/>
        <a:cs typeface="Arial" charset="0"/>
      </a:defRPr>
    </a:lvl4pPr>
    <a:lvl5pPr marL="1828800"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58" d="100"/>
          <a:sy n="58" d="100"/>
        </p:scale>
        <p:origin x="-1037" y="2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a:defRPr/>
              </a:pPr>
              <a:endParaRPr lang="zh-CN" altLang="en-US" sz="2400">
                <a:latin typeface="Times New Roman" pitchFamily="18" charset="0"/>
                <a:ea typeface="宋体" pitchFamily="2" charset="-122"/>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a:defRPr/>
                </a:pPr>
                <a:endParaRPr lang="zh-CN" altLang="en-US" sz="2400">
                  <a:latin typeface="Times New Roman" pitchFamily="18" charset="0"/>
                  <a:ea typeface="宋体"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a:defRPr/>
                </a:pPr>
                <a:endParaRPr lang="zh-CN" altLang="en-US" sz="2400">
                  <a:latin typeface="Times New Roman" pitchFamily="18" charset="0"/>
                  <a:ea typeface="宋体"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a:defRPr/>
                </a:pPr>
                <a:endParaRPr lang="zh-CN" altLang="en-US" sz="2400">
                  <a:latin typeface="Times New Roman" pitchFamily="18" charset="0"/>
                  <a:ea typeface="宋体"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a:defRPr/>
                </a:pPr>
                <a:endParaRPr lang="zh-CN" altLang="en-US" sz="2400">
                  <a:latin typeface="Times New Roman" pitchFamily="18" charset="0"/>
                  <a:ea typeface="宋体"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a:defRPr/>
                </a:pPr>
                <a:endParaRPr lang="zh-CN" altLang="en-US" sz="2400">
                  <a:latin typeface="Times New Roman" pitchFamily="18" charset="0"/>
                  <a:ea typeface="宋体"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a:defRPr/>
                </a:pPr>
                <a:endParaRPr lang="zh-CN" altLang="en-US" sz="2400">
                  <a:latin typeface="Times New Roman" pitchFamily="18" charset="0"/>
                  <a:ea typeface="宋体"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a:defRPr/>
                </a:pPr>
                <a:endParaRPr lang="zh-CN" altLang="en-US" sz="2400">
                  <a:latin typeface="Times New Roman" pitchFamily="18" charset="0"/>
                  <a:ea typeface="宋体"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a:defRPr/>
                </a:pPr>
                <a:endParaRPr lang="zh-CN" altLang="en-US" sz="2400">
                  <a:latin typeface="Times New Roman" pitchFamily="18" charset="0"/>
                  <a:ea typeface="宋体"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a:defRPr/>
                </a:pPr>
                <a:endParaRPr lang="zh-CN" altLang="en-US" sz="2400">
                  <a:latin typeface="Times New Roman" pitchFamily="18" charset="0"/>
                  <a:ea typeface="宋体"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a:defRPr/>
                </a:pPr>
                <a:endParaRPr lang="zh-CN" altLang="en-US" sz="2400">
                  <a:latin typeface="Times New Roman" pitchFamily="18" charset="0"/>
                  <a:ea typeface="宋体" pitchFamily="2" charset="-122"/>
                </a:endParaRPr>
              </a:p>
            </p:txBody>
          </p:sp>
        </p:grpSp>
      </p:grpSp>
      <p:sp>
        <p:nvSpPr>
          <p:cNvPr id="3790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altLang="zh-CN" noProof="0" smtClean="0"/>
              <a:t>Click to edit Master title style</a:t>
            </a:r>
          </a:p>
        </p:txBody>
      </p:sp>
      <p:sp>
        <p:nvSpPr>
          <p:cNvPr id="3790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altLang="zh-CN"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7686E872-B794-4AA0-8640-89051B3753EB}"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B11E993-EF6D-48CE-B743-B9F510B8E490}"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C5BD22C-DD95-4859-B6C9-D4A23D5163FA}"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9211E506-4272-4FF6-B7B4-02713FCDC5DF}"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7769638-4B3E-4625-9B5E-BF57D0F8C913}"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8AF8016-DD9C-49C6-9A3A-20E6774FBEA9}"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2EE8134F-959E-4C2A-A976-32B6C1B13863}"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ED78F1A7-90D0-44E2-9E58-D862FBF19147}"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978BCCF2-497B-4615-A36A-8EABB4C3CB37}"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BDCF8FC-A7F4-4355-AF66-53D297FC67BF}"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31F9573-08D5-4779-8E6F-8ED1CFAFA29F}"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3686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宋体" pitchFamily="2" charset="-122"/>
              </a:defRPr>
            </a:lvl1pPr>
          </a:lstStyle>
          <a:p>
            <a:pPr>
              <a:defRPr/>
            </a:pPr>
            <a:fld id="{BC7B504B-0A42-4DB5-8C31-3067081B65E3}"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3686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3687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a:defRPr/>
              </a:pPr>
              <a:endParaRPr lang="zh-CN" altLang="en-US" sz="2400">
                <a:latin typeface="Times New Roman" pitchFamily="18" charset="0"/>
                <a:ea typeface="宋体" pitchFamily="2" charset="-122"/>
              </a:endParaRPr>
            </a:p>
          </p:txBody>
        </p:sp>
        <p:sp>
          <p:nvSpPr>
            <p:cNvPr id="36871"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a:defRPr/>
              </a:pPr>
              <a:endParaRPr lang="zh-CN" altLang="en-US">
                <a:solidFill>
                  <a:schemeClr val="hlink"/>
                </a:solidFill>
                <a:ea typeface="宋体" pitchFamily="2" charset="-122"/>
              </a:endParaRPr>
            </a:p>
          </p:txBody>
        </p:sp>
        <p:sp>
          <p:nvSpPr>
            <p:cNvPr id="36872"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a:defRPr/>
              </a:pPr>
              <a:endParaRPr lang="zh-CN" altLang="en-US">
                <a:solidFill>
                  <a:schemeClr val="hlink"/>
                </a:solidFill>
                <a:ea typeface="宋体" pitchFamily="2" charset="-122"/>
              </a:endParaRPr>
            </a:p>
          </p:txBody>
        </p:sp>
        <p:sp>
          <p:nvSpPr>
            <p:cNvPr id="36873"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a:defRPr/>
              </a:pPr>
              <a:endParaRPr lang="zh-CN" altLang="en-US">
                <a:solidFill>
                  <a:schemeClr val="accent2"/>
                </a:solidFill>
                <a:ea typeface="宋体" pitchFamily="2" charset="-122"/>
              </a:endParaRPr>
            </a:p>
          </p:txBody>
        </p:sp>
        <p:sp>
          <p:nvSpPr>
            <p:cNvPr id="36874"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a:defRPr/>
              </a:pPr>
              <a:endParaRPr lang="zh-CN" altLang="en-US">
                <a:solidFill>
                  <a:schemeClr val="hlink"/>
                </a:solidFill>
                <a:ea typeface="宋体" pitchFamily="2" charset="-122"/>
              </a:endParaRPr>
            </a:p>
          </p:txBody>
        </p:sp>
        <p:sp>
          <p:nvSpPr>
            <p:cNvPr id="36875" name="Rectangle 11"/>
            <p:cNvSpPr>
              <a:spLocks noChangeArrowheads="1"/>
            </p:cNvSpPr>
            <p:nvPr/>
          </p:nvSpPr>
          <p:spPr bwMode="auto">
            <a:xfrm>
              <a:off x="83" y="86"/>
              <a:ext cx="89" cy="87"/>
            </a:xfrm>
            <a:prstGeom prst="rect">
              <a:avLst/>
            </a:prstGeom>
            <a:solidFill>
              <a:schemeClr val="bg2"/>
            </a:solidFill>
            <a:ln>
              <a:noFill/>
            </a:ln>
            <a:extLst/>
          </p:spPr>
          <p:txBody>
            <a:bodyPr/>
            <a:lstStyle/>
            <a:p>
              <a:pPr>
                <a:defRPr/>
              </a:pPr>
              <a:endParaRPr lang="zh-CN" altLang="en-US" sz="2400">
                <a:latin typeface="Times New Roman" pitchFamily="18" charset="0"/>
                <a:ea typeface="宋体" pitchFamily="2" charset="-122"/>
              </a:endParaRPr>
            </a:p>
          </p:txBody>
        </p:sp>
        <p:sp>
          <p:nvSpPr>
            <p:cNvPr id="36876"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a:defRPr/>
              </a:pPr>
              <a:endParaRPr lang="zh-CN" altLang="en-US">
                <a:solidFill>
                  <a:schemeClr val="accent2"/>
                </a:solidFill>
                <a:ea typeface="宋体" pitchFamily="2" charset="-122"/>
              </a:endParaRPr>
            </a:p>
          </p:txBody>
        </p:sp>
        <p:sp>
          <p:nvSpPr>
            <p:cNvPr id="36877"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a:defRPr/>
              </a:pPr>
              <a:endParaRPr lang="zh-CN" altLang="en-US">
                <a:solidFill>
                  <a:schemeClr val="accent2"/>
                </a:solidFill>
                <a:ea typeface="宋体" pitchFamily="2" charset="-122"/>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688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plantsciences.ucdavis.edu/agr205/Lectures/2011_Lectures/L10_MixModels.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p:txBody>
          <a:bodyPr/>
          <a:lstStyle/>
          <a:p>
            <a:pPr eaLnBrk="1" hangingPunct="1"/>
            <a:r>
              <a:rPr lang="en-US" altLang="zh-CN" smtClean="0">
                <a:ea typeface="宋体" charset="-122"/>
              </a:rPr>
              <a:t>Random Effects models in ANOVA</a:t>
            </a:r>
          </a:p>
        </p:txBody>
      </p:sp>
      <p:sp>
        <p:nvSpPr>
          <p:cNvPr id="13314" name="Rectangle 3"/>
          <p:cNvSpPr>
            <a:spLocks noGrp="1" noChangeArrowheads="1"/>
          </p:cNvSpPr>
          <p:nvPr>
            <p:ph type="subTitle" idx="1"/>
          </p:nvPr>
        </p:nvSpPr>
        <p:spPr/>
        <p:txBody>
          <a:bodyPr/>
          <a:lstStyle/>
          <a:p>
            <a:pPr algn="r" eaLnBrk="1" hangingPunct="1"/>
            <a:endParaRPr lang="zh-CN" altLang="en-US" sz="3000" smtClean="0">
              <a:ea typeface="宋体" charset="-122"/>
            </a:endParaRPr>
          </a:p>
          <a:p>
            <a:pPr algn="r" eaLnBrk="1" hangingPunct="1"/>
            <a:r>
              <a:rPr lang="en-US" altLang="zh-CN" sz="3000" smtClean="0">
                <a:ea typeface="宋体" charset="-122"/>
              </a:rPr>
              <a:t>Kejia Peng</a:t>
            </a:r>
          </a:p>
          <a:p>
            <a:pPr algn="r" eaLnBrk="1" hangingPunct="1"/>
            <a:r>
              <a:rPr lang="en-US" altLang="zh-CN" sz="3000" smtClean="0">
                <a:ea typeface="宋体" charset="-122"/>
              </a:rPr>
              <a:t>Chen Yang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zh-CN" smtClean="0">
                <a:ea typeface="宋体" charset="-122"/>
              </a:rPr>
              <a:t>Analysis of Variance (ANOVA)</a:t>
            </a:r>
          </a:p>
        </p:txBody>
      </p:sp>
      <p:sp>
        <p:nvSpPr>
          <p:cNvPr id="22530" name="Rectangle 3"/>
          <p:cNvSpPr>
            <a:spLocks noGrp="1" noChangeArrowheads="1"/>
          </p:cNvSpPr>
          <p:nvPr>
            <p:ph type="body" idx="1"/>
          </p:nvPr>
        </p:nvSpPr>
        <p:spPr/>
        <p:txBody>
          <a:bodyPr/>
          <a:lstStyle/>
          <a:p>
            <a:pPr marL="0" indent="0" eaLnBrk="1" hangingPunct="1">
              <a:lnSpc>
                <a:spcPct val="90000"/>
              </a:lnSpc>
            </a:pPr>
            <a:r>
              <a:rPr lang="en-US" altLang="zh-CN" smtClean="0">
                <a:ea typeface="宋体" charset="-122"/>
              </a:rPr>
              <a:t> Example Description:</a:t>
            </a:r>
          </a:p>
          <a:p>
            <a:pPr marL="0" indent="0" eaLnBrk="1" hangingPunct="1">
              <a:lnSpc>
                <a:spcPct val="90000"/>
              </a:lnSpc>
              <a:buFont typeface="Wingdings" pitchFamily="2" charset="2"/>
              <a:buNone/>
            </a:pPr>
            <a:r>
              <a:rPr lang="en-US" altLang="zh-CN" sz="2400" smtClean="0">
                <a:ea typeface="宋体" charset="-122"/>
              </a:rPr>
              <a:t>A textile company weaves a fabric on a large number of looms. It would like the looms to be homogeneous so that it obtains a fabric of uniform strength. The process engineer suspects that, in addition to the usual variation in strength within samples of fabric from the same loom, there may also be significant variations in strength between looms. To investigate this, she selects four looms at random and makes four strength determinations on the fabric manufactured on each loom.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zh-CN" smtClean="0">
                <a:ea typeface="宋体" charset="-122"/>
              </a:rPr>
              <a:t>Analysis of Variance (ANOVA)</a:t>
            </a:r>
            <a:endParaRPr lang="zh-CN" altLang="en-US" smtClean="0">
              <a:ea typeface="宋体" charset="-122"/>
            </a:endParaRPr>
          </a:p>
        </p:txBody>
      </p:sp>
      <p:sp>
        <p:nvSpPr>
          <p:cNvPr id="23554" name="Rectangle 3"/>
          <p:cNvSpPr>
            <a:spLocks noGrp="1" noChangeArrowheads="1"/>
          </p:cNvSpPr>
          <p:nvPr>
            <p:ph type="body" idx="1"/>
          </p:nvPr>
        </p:nvSpPr>
        <p:spPr/>
        <p:txBody>
          <a:bodyPr/>
          <a:lstStyle/>
          <a:p>
            <a:pPr eaLnBrk="1" hangingPunct="1"/>
            <a:r>
              <a:rPr lang="en-US" altLang="zh-CN" smtClean="0">
                <a:ea typeface="宋体" charset="-122"/>
              </a:rPr>
              <a:t>Data</a:t>
            </a:r>
          </a:p>
        </p:txBody>
      </p:sp>
      <p:pic>
        <p:nvPicPr>
          <p:cNvPr id="23555" name="Picture 5"/>
          <p:cNvPicPr>
            <a:picLocks noChangeAspect="1" noChangeArrowheads="1"/>
          </p:cNvPicPr>
          <p:nvPr/>
        </p:nvPicPr>
        <p:blipFill>
          <a:blip r:embed="rId2"/>
          <a:srcRect/>
          <a:stretch>
            <a:fillRect/>
          </a:stretch>
        </p:blipFill>
        <p:spPr bwMode="auto">
          <a:xfrm>
            <a:off x="838200" y="2895600"/>
            <a:ext cx="76200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 of Variance (ANOVA)</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Hypothesis</a:t>
                </a:r>
              </a:p>
              <a:p>
                <a:pPr marL="0" indent="0">
                  <a:buNone/>
                </a:pPr>
                <a:r>
                  <a:rPr lang="en-US" altLang="zh-CN" sz="2000" dirty="0"/>
                  <a:t> </a:t>
                </a:r>
                <a:r>
                  <a:rPr lang="en-US" altLang="zh-CN" sz="2000" dirty="0" smtClean="0"/>
                  <a:t>        </a:t>
                </a:r>
                <a14:m>
                  <m:oMath xmlns:m="http://schemas.openxmlformats.org/officeDocument/2006/math">
                    <m:sSub>
                      <m:sSubPr>
                        <m:ctrlPr>
                          <a:rPr lang="en-US" altLang="zh-CN" sz="2000" i="1">
                            <a:latin typeface="Cambria Math"/>
                          </a:rPr>
                        </m:ctrlPr>
                      </m:sSubPr>
                      <m:e>
                        <m:r>
                          <a:rPr lang="en-US" altLang="zh-CN" sz="2000" i="1">
                            <a:latin typeface="Cambria Math"/>
                          </a:rPr>
                          <m:t>𝐻</m:t>
                        </m:r>
                      </m:e>
                      <m:sub>
                        <m:r>
                          <a:rPr lang="en-US" altLang="zh-CN" sz="2000" i="1">
                            <a:latin typeface="Cambria Math"/>
                          </a:rPr>
                          <m:t>0</m:t>
                        </m:r>
                      </m:sub>
                    </m:sSub>
                    <m:r>
                      <a:rPr lang="en-US" altLang="zh-CN" sz="2000" i="1">
                        <a:latin typeface="Cambria Math"/>
                      </a:rPr>
                      <m:t>: </m:t>
                    </m:r>
                    <m:sSup>
                      <m:sSupPr>
                        <m:ctrlPr>
                          <a:rPr lang="en-US" altLang="zh-CN" sz="2000" i="1">
                            <a:latin typeface="Cambria Math"/>
                          </a:rPr>
                        </m:ctrlPr>
                      </m:sSupPr>
                      <m:e>
                        <m:sSub>
                          <m:sSubPr>
                            <m:ctrlPr>
                              <a:rPr lang="en-US" altLang="zh-CN" sz="2000" i="1">
                                <a:latin typeface="Cambria Math"/>
                              </a:rPr>
                            </m:ctrlPr>
                          </m:sSubPr>
                          <m:e>
                            <m:r>
                              <a:rPr lang="zh-CN" altLang="en-US" sz="2000" i="1">
                                <a:latin typeface="Cambria Math"/>
                              </a:rPr>
                              <m:t>𝜎</m:t>
                            </m:r>
                          </m:e>
                          <m:sub>
                            <m:r>
                              <a:rPr lang="zh-CN" altLang="en-US" sz="2000" i="1">
                                <a:latin typeface="Cambria Math"/>
                              </a:rPr>
                              <m:t>𝜏</m:t>
                            </m:r>
                          </m:sub>
                        </m:sSub>
                      </m:e>
                      <m:sup>
                        <m:r>
                          <a:rPr lang="en-US" altLang="zh-CN" sz="2000" i="1">
                            <a:latin typeface="Cambria Math"/>
                          </a:rPr>
                          <m:t>2</m:t>
                        </m:r>
                      </m:sup>
                    </m:sSup>
                    <m:r>
                      <a:rPr lang="en-US" altLang="zh-CN" sz="2000" i="1">
                        <a:latin typeface="Cambria Math"/>
                      </a:rPr>
                      <m:t>=0</m:t>
                    </m:r>
                  </m:oMath>
                </a14:m>
                <a:endParaRPr lang="en-US" altLang="zh-CN" sz="2000" dirty="0"/>
              </a:p>
              <a:p>
                <a:pPr marL="0" indent="0">
                  <a:buNone/>
                </a:pPr>
                <a:r>
                  <a:rPr lang="en-US" altLang="zh-CN" sz="2000" dirty="0"/>
                  <a:t>         </a:t>
                </a:r>
                <a14:m>
                  <m:oMath xmlns:m="http://schemas.openxmlformats.org/officeDocument/2006/math">
                    <m:sSub>
                      <m:sSubPr>
                        <m:ctrlPr>
                          <a:rPr lang="en-US" altLang="zh-CN" sz="2000" i="1">
                            <a:latin typeface="Cambria Math"/>
                          </a:rPr>
                        </m:ctrlPr>
                      </m:sSubPr>
                      <m:e>
                        <m:r>
                          <a:rPr lang="en-US" altLang="zh-CN" sz="2000" i="1">
                            <a:latin typeface="Cambria Math"/>
                          </a:rPr>
                          <m:t>𝐻</m:t>
                        </m:r>
                      </m:e>
                      <m:sub>
                        <m:r>
                          <a:rPr lang="en-US" altLang="zh-CN" sz="2000" i="1">
                            <a:latin typeface="Cambria Math"/>
                          </a:rPr>
                          <m:t>1</m:t>
                        </m:r>
                      </m:sub>
                    </m:sSub>
                    <m:r>
                      <a:rPr lang="en-US" altLang="zh-CN" sz="2000" i="1">
                        <a:latin typeface="Cambria Math"/>
                      </a:rPr>
                      <m:t>: </m:t>
                    </m:r>
                    <m:sSup>
                      <m:sSupPr>
                        <m:ctrlPr>
                          <a:rPr lang="en-US" altLang="zh-CN" sz="2000" i="1">
                            <a:latin typeface="Cambria Math"/>
                          </a:rPr>
                        </m:ctrlPr>
                      </m:sSupPr>
                      <m:e>
                        <m:sSub>
                          <m:sSubPr>
                            <m:ctrlPr>
                              <a:rPr lang="en-US" altLang="zh-CN" sz="2000" i="1">
                                <a:latin typeface="Cambria Math"/>
                              </a:rPr>
                            </m:ctrlPr>
                          </m:sSubPr>
                          <m:e>
                            <m:r>
                              <a:rPr lang="zh-CN" altLang="en-US" sz="2000" i="1">
                                <a:latin typeface="Cambria Math"/>
                              </a:rPr>
                              <m:t>𝜎</m:t>
                            </m:r>
                          </m:e>
                          <m:sub>
                            <m:r>
                              <a:rPr lang="zh-CN" altLang="en-US" sz="2000" i="1">
                                <a:latin typeface="Cambria Math"/>
                              </a:rPr>
                              <m:t>𝜏</m:t>
                            </m:r>
                          </m:sub>
                        </m:sSub>
                      </m:e>
                      <m:sup>
                        <m:r>
                          <a:rPr lang="en-US" altLang="zh-CN" sz="2000" i="1">
                            <a:latin typeface="Cambria Math"/>
                          </a:rPr>
                          <m:t>2</m:t>
                        </m:r>
                      </m:sup>
                    </m:sSup>
                    <m:r>
                      <a:rPr lang="en-US" altLang="zh-CN" sz="2000" i="1">
                        <a:latin typeface="Cambria Math"/>
                      </a:rPr>
                      <m:t>&gt;0</m:t>
                    </m:r>
                  </m:oMath>
                </a14:m>
                <a:endParaRPr lang="en-US" altLang="zh-CN" sz="2000" dirty="0" smtClean="0"/>
              </a:p>
              <a:p>
                <a:r>
                  <a:rPr lang="en-US" altLang="zh-CN" dirty="0" smtClean="0"/>
                  <a:t>F ratio test</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a:rPr>
                          </m:ctrlPr>
                        </m:sSubPr>
                        <m:e>
                          <m:r>
                            <a:rPr lang="en-US" altLang="zh-CN" sz="2400" b="0" i="1" smtClean="0">
                              <a:latin typeface="Cambria Math"/>
                            </a:rPr>
                            <m:t>𝐹</m:t>
                          </m:r>
                        </m:e>
                        <m:sub>
                          <m:r>
                            <a:rPr lang="en-US" altLang="zh-CN" sz="2400" b="0" i="1" smtClean="0">
                              <a:latin typeface="Cambria Math"/>
                            </a:rPr>
                            <m:t>0</m:t>
                          </m:r>
                        </m:sub>
                      </m:sSub>
                      <m:r>
                        <a:rPr lang="en-US" altLang="zh-CN" sz="2400" b="0" i="1" smtClean="0">
                          <a:latin typeface="Cambria Math"/>
                        </a:rPr>
                        <m:t>=</m:t>
                      </m:r>
                      <m:f>
                        <m:fPr>
                          <m:ctrlPr>
                            <a:rPr lang="en-US" altLang="zh-CN" sz="2400" b="0" i="1" smtClean="0">
                              <a:latin typeface="Cambria Math"/>
                            </a:rPr>
                          </m:ctrlPr>
                        </m:fPr>
                        <m:num>
                          <m:f>
                            <m:fPr>
                              <m:ctrlPr>
                                <a:rPr lang="en-US" altLang="zh-CN" sz="2400" b="0" i="1" smtClean="0">
                                  <a:latin typeface="Cambria Math"/>
                                </a:rPr>
                              </m:ctrlPr>
                            </m:fPr>
                            <m:num>
                              <m:sSub>
                                <m:sSubPr>
                                  <m:ctrlPr>
                                    <a:rPr lang="en-US" altLang="zh-CN" sz="2400" b="0" i="1" smtClean="0">
                                      <a:latin typeface="Cambria Math"/>
                                    </a:rPr>
                                  </m:ctrlPr>
                                </m:sSubPr>
                                <m:e>
                                  <m:r>
                                    <a:rPr lang="en-US" altLang="zh-CN" sz="2400" b="0" i="1" smtClean="0">
                                      <a:latin typeface="Cambria Math"/>
                                    </a:rPr>
                                    <m:t>𝑆𝑆</m:t>
                                  </m:r>
                                </m:e>
                                <m:sub>
                                  <m:r>
                                    <a:rPr lang="en-US" altLang="zh-CN" sz="2400" b="0" i="1" smtClean="0">
                                      <a:latin typeface="Cambria Math"/>
                                    </a:rPr>
                                    <m:t>𝑇𝑟𝑒𝑎𝑡𝑚𝑒𝑛𝑡</m:t>
                                  </m:r>
                                </m:sub>
                              </m:sSub>
                            </m:num>
                            <m:den>
                              <m:r>
                                <a:rPr lang="en-US" altLang="zh-CN" sz="2400" b="0" i="1" smtClean="0">
                                  <a:latin typeface="Cambria Math"/>
                                </a:rPr>
                                <m:t>𝑎</m:t>
                              </m:r>
                              <m:r>
                                <a:rPr lang="en-US" altLang="zh-CN" sz="2400" b="0" i="1" smtClean="0">
                                  <a:latin typeface="Cambria Math"/>
                                </a:rPr>
                                <m:t>−1</m:t>
                              </m:r>
                            </m:den>
                          </m:f>
                        </m:num>
                        <m:den>
                          <m:f>
                            <m:fPr>
                              <m:ctrlPr>
                                <a:rPr lang="en-US" altLang="zh-CN" sz="2400" b="0" i="1" smtClean="0">
                                  <a:latin typeface="Cambria Math"/>
                                </a:rPr>
                              </m:ctrlPr>
                            </m:fPr>
                            <m:num>
                              <m:sSub>
                                <m:sSubPr>
                                  <m:ctrlPr>
                                    <a:rPr lang="en-US" altLang="zh-CN" sz="2400" b="0" i="1" smtClean="0">
                                      <a:latin typeface="Cambria Math"/>
                                    </a:rPr>
                                  </m:ctrlPr>
                                </m:sSubPr>
                                <m:e>
                                  <m:r>
                                    <a:rPr lang="en-US" altLang="zh-CN" sz="2400" b="0" i="1" smtClean="0">
                                      <a:latin typeface="Cambria Math"/>
                                    </a:rPr>
                                    <m:t>𝑆𝑆</m:t>
                                  </m:r>
                                </m:e>
                                <m:sub>
                                  <m:r>
                                    <a:rPr lang="en-US" altLang="zh-CN" sz="2400" b="0" i="1" smtClean="0">
                                      <a:latin typeface="Cambria Math"/>
                                    </a:rPr>
                                    <m:t>𝐸</m:t>
                                  </m:r>
                                </m:sub>
                              </m:sSub>
                            </m:num>
                            <m:den>
                              <m:r>
                                <a:rPr lang="en-US" altLang="zh-CN" sz="2400" b="0" i="1" smtClean="0">
                                  <a:latin typeface="Cambria Math"/>
                                </a:rPr>
                                <m:t>𝑁</m:t>
                              </m:r>
                              <m:r>
                                <a:rPr lang="en-US" altLang="zh-CN" sz="2400" b="0" i="1" smtClean="0">
                                  <a:latin typeface="Cambria Math"/>
                                </a:rPr>
                                <m:t>−</m:t>
                              </m:r>
                              <m:r>
                                <a:rPr lang="en-US" altLang="zh-CN" sz="2400" b="0" i="1" smtClean="0">
                                  <a:latin typeface="Cambria Math"/>
                                </a:rPr>
                                <m:t>𝑎</m:t>
                              </m:r>
                            </m:den>
                          </m:f>
                        </m:den>
                      </m:f>
                      <m:r>
                        <a:rPr lang="en-US" altLang="zh-CN" sz="2400" b="0" i="1" smtClean="0">
                          <a:latin typeface="Cambria Math"/>
                        </a:rPr>
                        <m:t>=</m:t>
                      </m:r>
                      <m:f>
                        <m:fPr>
                          <m:ctrlPr>
                            <a:rPr lang="en-US" altLang="zh-CN" sz="2400" b="0" i="1" smtClean="0">
                              <a:latin typeface="Cambria Math"/>
                            </a:rPr>
                          </m:ctrlPr>
                        </m:fPr>
                        <m:num>
                          <m:sSub>
                            <m:sSubPr>
                              <m:ctrlPr>
                                <a:rPr lang="en-US" altLang="zh-CN" sz="2400" b="0" i="1" smtClean="0">
                                  <a:latin typeface="Cambria Math"/>
                                </a:rPr>
                              </m:ctrlPr>
                            </m:sSubPr>
                            <m:e>
                              <m:r>
                                <a:rPr lang="en-US" altLang="zh-CN" sz="2400" b="0" i="1" smtClean="0">
                                  <a:latin typeface="Cambria Math"/>
                                </a:rPr>
                                <m:t>𝑀𝑆</m:t>
                              </m:r>
                            </m:e>
                            <m:sub>
                              <m:r>
                                <a:rPr lang="en-US" altLang="zh-CN" sz="2400" b="0" i="1" smtClean="0">
                                  <a:latin typeface="Cambria Math"/>
                                </a:rPr>
                                <m:t>𝑇𝑟𝑒𝑎𝑡𝑚𝑒𝑛𝑡</m:t>
                              </m:r>
                            </m:sub>
                          </m:sSub>
                        </m:num>
                        <m:den>
                          <m:sSub>
                            <m:sSubPr>
                              <m:ctrlPr>
                                <a:rPr lang="en-US" altLang="zh-CN" sz="2400" b="0" i="1" smtClean="0">
                                  <a:latin typeface="Cambria Math"/>
                                </a:rPr>
                              </m:ctrlPr>
                            </m:sSubPr>
                            <m:e>
                              <m:r>
                                <a:rPr lang="en-US" altLang="zh-CN" sz="2400" b="0" i="1" smtClean="0">
                                  <a:latin typeface="Cambria Math"/>
                                </a:rPr>
                                <m:t>𝑀𝑆</m:t>
                              </m:r>
                            </m:e>
                            <m:sub>
                              <m:r>
                                <a:rPr lang="en-US" altLang="zh-CN" sz="2400" b="0" i="1" smtClean="0">
                                  <a:latin typeface="Cambria Math"/>
                                </a:rPr>
                                <m:t>𝐸</m:t>
                              </m:r>
                            </m:sub>
                          </m:sSub>
                        </m:den>
                      </m:f>
                    </m:oMath>
                  </m:oMathPara>
                </a14:m>
                <a:endParaRPr lang="en-US" altLang="zh-CN" sz="2400" dirty="0" smtClean="0"/>
              </a:p>
              <a:p>
                <a:pPr marL="0" indent="0">
                  <a:buNone/>
                </a:pPr>
                <a:r>
                  <a:rPr lang="en-US" altLang="zh-CN" sz="2400" dirty="0"/>
                  <a:t> </a:t>
                </a:r>
                <a:r>
                  <a:rPr lang="en-US" altLang="zh-CN" sz="2400" dirty="0" smtClean="0"/>
                  <a:t>             Degrees of freedom: </a:t>
                </a:r>
                <a:r>
                  <a:rPr lang="en-US" altLang="zh-CN" sz="2400" dirty="0" smtClean="0">
                    <a:ea typeface="宋体" charset="-122"/>
                  </a:rPr>
                  <a:t>(</a:t>
                </a:r>
                <a:r>
                  <a:rPr lang="en-US" altLang="zh-CN" sz="2400" dirty="0">
                    <a:ea typeface="宋体" charset="-122"/>
                  </a:rPr>
                  <a:t>a-1, N-a) where N = n*a</a:t>
                </a:r>
              </a:p>
              <a:p>
                <a:pPr marL="0" indent="0">
                  <a:buNone/>
                </a:pP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63" t="-20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058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 of Variance (ANOVA)</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a:rPr>
                          </m:ctrlPr>
                        </m:sSubPr>
                        <m:e>
                          <m:r>
                            <a:rPr lang="en-US" altLang="zh-CN" sz="1800" i="1">
                              <a:latin typeface="Cambria Math"/>
                            </a:rPr>
                            <m:t>𝑆𝑆</m:t>
                          </m:r>
                        </m:e>
                        <m:sub>
                          <m:r>
                            <a:rPr lang="en-US" altLang="zh-CN" sz="1800" i="1">
                              <a:latin typeface="Cambria Math"/>
                            </a:rPr>
                            <m:t>𝑇𝑟𝑒𝑎𝑡𝑚𝑒𝑛𝑡</m:t>
                          </m:r>
                        </m:sub>
                      </m:sSub>
                      <m:r>
                        <a:rPr lang="en-US" altLang="zh-CN" sz="1800" i="1">
                          <a:latin typeface="Cambria Math"/>
                        </a:rPr>
                        <m:t>=</m:t>
                      </m:r>
                      <m:nary>
                        <m:naryPr>
                          <m:chr m:val="∑"/>
                          <m:ctrlPr>
                            <a:rPr lang="en-US" altLang="zh-CN" sz="1800" i="1">
                              <a:latin typeface="Cambria Math"/>
                            </a:rPr>
                          </m:ctrlPr>
                        </m:naryPr>
                        <m:sub>
                          <m:r>
                            <m:rPr>
                              <m:brk m:alnAt="23"/>
                            </m:rPr>
                            <a:rPr lang="en-US" altLang="zh-CN" sz="1800" i="1">
                              <a:latin typeface="Cambria Math"/>
                            </a:rPr>
                            <m:t>𝑖</m:t>
                          </m:r>
                          <m:r>
                            <a:rPr lang="en-US" altLang="zh-CN" sz="1800" i="1">
                              <a:latin typeface="Cambria Math"/>
                            </a:rPr>
                            <m:t>=1</m:t>
                          </m:r>
                        </m:sub>
                        <m:sup>
                          <m:r>
                            <a:rPr lang="en-US" altLang="zh-CN" sz="1800" i="1">
                              <a:latin typeface="Cambria Math"/>
                            </a:rPr>
                            <m:t>𝑎</m:t>
                          </m:r>
                        </m:sup>
                        <m:e>
                          <m:f>
                            <m:fPr>
                              <m:ctrlPr>
                                <a:rPr lang="en-US" altLang="zh-CN" sz="1800" i="1">
                                  <a:latin typeface="Cambria Math"/>
                                </a:rPr>
                              </m:ctrlPr>
                            </m:fPr>
                            <m:num>
                              <m:sSubSup>
                                <m:sSubSupPr>
                                  <m:ctrlPr>
                                    <a:rPr lang="en-US" altLang="zh-CN" sz="1800" i="1">
                                      <a:latin typeface="Cambria Math"/>
                                    </a:rPr>
                                  </m:ctrlPr>
                                </m:sSubSupPr>
                                <m:e>
                                  <m:sSub>
                                    <m:sSubPr>
                                      <m:ctrlPr>
                                        <a:rPr lang="en-US" altLang="zh-CN" sz="1800" i="1">
                                          <a:latin typeface="Cambria Math"/>
                                        </a:rPr>
                                      </m:ctrlPr>
                                    </m:sSubPr>
                                    <m:e>
                                      <m:r>
                                        <a:rPr lang="en-US" altLang="zh-CN" sz="1800" i="1">
                                          <a:latin typeface="Cambria Math"/>
                                        </a:rPr>
                                        <m:t>𝑦</m:t>
                                      </m:r>
                                    </m:e>
                                    <m:sub>
                                      <m:r>
                                        <a:rPr lang="en-US" altLang="zh-CN" sz="1800" i="1">
                                          <a:latin typeface="Cambria Math"/>
                                        </a:rPr>
                                        <m:t>𝑖</m:t>
                                      </m:r>
                                      <m:r>
                                        <a:rPr lang="en-US" altLang="zh-CN" sz="1800" i="1">
                                          <a:latin typeface="Cambria Math"/>
                                        </a:rPr>
                                        <m:t>.</m:t>
                                      </m:r>
                                    </m:sub>
                                  </m:sSub>
                                </m:e>
                                <m:sub/>
                                <m:sup>
                                  <m:r>
                                    <a:rPr lang="en-US" altLang="zh-CN" sz="1800" i="1">
                                      <a:latin typeface="Cambria Math"/>
                                    </a:rPr>
                                    <m:t>2</m:t>
                                  </m:r>
                                </m:sup>
                              </m:sSubSup>
                            </m:num>
                            <m:den>
                              <m:r>
                                <a:rPr lang="en-US" altLang="zh-CN" sz="1800" i="1">
                                  <a:latin typeface="Cambria Math"/>
                                </a:rPr>
                                <m:t>𝑛</m:t>
                              </m:r>
                            </m:den>
                          </m:f>
                        </m:e>
                      </m:nary>
                      <m:r>
                        <a:rPr lang="en-US" altLang="zh-CN" sz="1800" i="1">
                          <a:latin typeface="Cambria Math"/>
                        </a:rPr>
                        <m:t>−</m:t>
                      </m:r>
                      <m:f>
                        <m:fPr>
                          <m:ctrlPr>
                            <a:rPr lang="en-US" altLang="zh-CN" sz="1800" i="1">
                              <a:latin typeface="Cambria Math"/>
                            </a:rPr>
                          </m:ctrlPr>
                        </m:fPr>
                        <m:num>
                          <m:sSup>
                            <m:sSupPr>
                              <m:ctrlPr>
                                <a:rPr lang="en-US" altLang="zh-CN" sz="1800" i="1">
                                  <a:latin typeface="Cambria Math"/>
                                </a:rPr>
                              </m:ctrlPr>
                            </m:sSupPr>
                            <m:e>
                              <m:sSub>
                                <m:sSubPr>
                                  <m:ctrlPr>
                                    <a:rPr lang="en-US" altLang="zh-CN" sz="1800" i="1">
                                      <a:latin typeface="Cambria Math"/>
                                    </a:rPr>
                                  </m:ctrlPr>
                                </m:sSubPr>
                                <m:e>
                                  <m:r>
                                    <a:rPr lang="en-US" altLang="zh-CN" sz="1800" i="1">
                                      <a:latin typeface="Cambria Math"/>
                                    </a:rPr>
                                    <m:t>𝑦</m:t>
                                  </m:r>
                                </m:e>
                                <m:sub>
                                  <m:r>
                                    <a:rPr lang="en-US" altLang="zh-CN" sz="1800" i="1">
                                      <a:latin typeface="Cambria Math"/>
                                    </a:rPr>
                                    <m:t>..</m:t>
                                  </m:r>
                                </m:sub>
                              </m:sSub>
                            </m:e>
                            <m:sup>
                              <m:r>
                                <a:rPr lang="en-US" altLang="zh-CN" sz="1800" i="1">
                                  <a:latin typeface="Cambria Math"/>
                                </a:rPr>
                                <m:t>2</m:t>
                              </m:r>
                            </m:sup>
                          </m:sSup>
                        </m:num>
                        <m:den>
                          <m:r>
                            <a:rPr lang="en-US" altLang="zh-CN" sz="1800" i="1">
                              <a:latin typeface="Cambria Math"/>
                            </a:rPr>
                            <m:t>𝑁</m:t>
                          </m:r>
                        </m:den>
                      </m:f>
                    </m:oMath>
                  </m:oMathPara>
                </a14:m>
                <a:endParaRPr lang="en-US" altLang="zh-CN" sz="1800" dirty="0"/>
              </a:p>
              <a:p>
                <a:pPr marL="0" indent="0">
                  <a:buNone/>
                </a:pPr>
                <a:endParaRPr lang="en-US" altLang="zh-CN" sz="18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a:rPr>
                          </m:ctrlPr>
                        </m:sSubPr>
                        <m:e>
                          <m:r>
                            <a:rPr lang="en-US" altLang="zh-CN" sz="1800" i="1">
                              <a:latin typeface="Cambria Math"/>
                            </a:rPr>
                            <m:t>𝑆𝑆</m:t>
                          </m:r>
                        </m:e>
                        <m:sub>
                          <m:r>
                            <a:rPr lang="en-US" altLang="zh-CN" sz="1800" i="1">
                              <a:latin typeface="Cambria Math"/>
                            </a:rPr>
                            <m:t>𝐸</m:t>
                          </m:r>
                        </m:sub>
                      </m:sSub>
                      <m:r>
                        <a:rPr lang="en-US" altLang="zh-CN" sz="1800" i="1">
                          <a:latin typeface="Cambria Math"/>
                        </a:rPr>
                        <m:t>=</m:t>
                      </m:r>
                      <m:nary>
                        <m:naryPr>
                          <m:chr m:val="∑"/>
                          <m:ctrlPr>
                            <a:rPr lang="en-US" altLang="zh-CN" sz="1800" i="1">
                              <a:latin typeface="Cambria Math"/>
                            </a:rPr>
                          </m:ctrlPr>
                        </m:naryPr>
                        <m:sub>
                          <m:r>
                            <m:rPr>
                              <m:brk m:alnAt="23"/>
                            </m:rPr>
                            <a:rPr lang="en-US" altLang="zh-CN" sz="1800" i="1">
                              <a:latin typeface="Cambria Math"/>
                            </a:rPr>
                            <m:t>𝑖</m:t>
                          </m:r>
                          <m:r>
                            <a:rPr lang="en-US" altLang="zh-CN" sz="1800" i="1">
                              <a:latin typeface="Cambria Math"/>
                            </a:rPr>
                            <m:t>=1</m:t>
                          </m:r>
                        </m:sub>
                        <m:sup>
                          <m:r>
                            <a:rPr lang="en-US" altLang="zh-CN" sz="1800" i="1">
                              <a:latin typeface="Cambria Math"/>
                            </a:rPr>
                            <m:t>𝑎</m:t>
                          </m:r>
                        </m:sup>
                        <m:e>
                          <m:nary>
                            <m:naryPr>
                              <m:chr m:val="∑"/>
                              <m:ctrlPr>
                                <a:rPr lang="en-US" altLang="zh-CN" sz="1800" i="1">
                                  <a:latin typeface="Cambria Math"/>
                                </a:rPr>
                              </m:ctrlPr>
                            </m:naryPr>
                            <m:sub>
                              <m:r>
                                <m:rPr>
                                  <m:brk m:alnAt="23"/>
                                </m:rPr>
                                <a:rPr lang="en-US" altLang="zh-CN" sz="1800" i="1">
                                  <a:latin typeface="Cambria Math"/>
                                </a:rPr>
                                <m:t>𝑗</m:t>
                              </m:r>
                              <m:r>
                                <a:rPr lang="en-US" altLang="zh-CN" sz="1800" i="1">
                                  <a:latin typeface="Cambria Math"/>
                                </a:rPr>
                                <m:t>=1</m:t>
                              </m:r>
                            </m:sub>
                            <m:sup>
                              <m:r>
                                <a:rPr lang="en-US" altLang="zh-CN" sz="1800" i="1">
                                  <a:latin typeface="Cambria Math"/>
                                </a:rPr>
                                <m:t>𝑛</m:t>
                              </m:r>
                            </m:sup>
                            <m:e>
                              <m:sSup>
                                <m:sSupPr>
                                  <m:ctrlPr>
                                    <a:rPr lang="en-US" altLang="zh-CN" sz="1800" i="1">
                                      <a:latin typeface="Cambria Math"/>
                                    </a:rPr>
                                  </m:ctrlPr>
                                </m:sSupPr>
                                <m:e>
                                  <m:sSub>
                                    <m:sSubPr>
                                      <m:ctrlPr>
                                        <a:rPr lang="en-US" altLang="zh-CN" sz="1800" i="1">
                                          <a:latin typeface="Cambria Math"/>
                                        </a:rPr>
                                      </m:ctrlPr>
                                    </m:sSubPr>
                                    <m:e>
                                      <m:r>
                                        <a:rPr lang="en-US" altLang="zh-CN" sz="1800" i="1">
                                          <a:latin typeface="Cambria Math"/>
                                        </a:rPr>
                                        <m:t>(</m:t>
                                      </m:r>
                                      <m:r>
                                        <a:rPr lang="en-US" altLang="zh-CN" sz="1800" i="1">
                                          <a:latin typeface="Cambria Math"/>
                                        </a:rPr>
                                        <m:t>𝑦</m:t>
                                      </m:r>
                                    </m:e>
                                    <m:sub>
                                      <m:r>
                                        <a:rPr lang="en-US" altLang="zh-CN" sz="1800" i="1">
                                          <a:latin typeface="Cambria Math"/>
                                        </a:rPr>
                                        <m:t>𝑖𝑗</m:t>
                                      </m:r>
                                    </m:sub>
                                  </m:sSub>
                                  <m:r>
                                    <a:rPr lang="en-US" altLang="zh-CN" sz="1800" i="1">
                                      <a:latin typeface="Cambria Math"/>
                                    </a:rPr>
                                    <m:t>−</m:t>
                                  </m:r>
                                  <m:acc>
                                    <m:accPr>
                                      <m:chr m:val="̅"/>
                                      <m:ctrlPr>
                                        <a:rPr lang="en-US" altLang="zh-CN" sz="1800" i="1">
                                          <a:latin typeface="Cambria Math"/>
                                        </a:rPr>
                                      </m:ctrlPr>
                                    </m:accPr>
                                    <m:e>
                                      <m:sSub>
                                        <m:sSubPr>
                                          <m:ctrlPr>
                                            <a:rPr lang="en-US" altLang="zh-CN" sz="1800" i="1">
                                              <a:latin typeface="Cambria Math"/>
                                            </a:rPr>
                                          </m:ctrlPr>
                                        </m:sSubPr>
                                        <m:e>
                                          <m:r>
                                            <a:rPr lang="en-US" altLang="zh-CN" sz="1800" i="1">
                                              <a:latin typeface="Cambria Math"/>
                                            </a:rPr>
                                            <m:t>𝑦</m:t>
                                          </m:r>
                                        </m:e>
                                        <m:sub>
                                          <m:r>
                                            <a:rPr lang="en-US" altLang="zh-CN" sz="1800" i="1">
                                              <a:latin typeface="Cambria Math"/>
                                            </a:rPr>
                                            <m:t>𝑖</m:t>
                                          </m:r>
                                        </m:sub>
                                      </m:sSub>
                                    </m:e>
                                  </m:acc>
                                  <m:r>
                                    <a:rPr lang="en-US" altLang="zh-CN" sz="1800" i="1">
                                      <a:latin typeface="Cambria Math"/>
                                    </a:rPr>
                                    <m:t>.)</m:t>
                                  </m:r>
                                </m:e>
                                <m:sup>
                                  <m:r>
                                    <a:rPr lang="en-US" altLang="zh-CN" sz="1800" i="1">
                                      <a:latin typeface="Cambria Math"/>
                                    </a:rPr>
                                    <m:t>2</m:t>
                                  </m:r>
                                </m:sup>
                              </m:sSup>
                            </m:e>
                          </m:nary>
                        </m:e>
                      </m:nary>
                    </m:oMath>
                  </m:oMathPara>
                </a14:m>
                <a:endParaRPr lang="en-US" altLang="zh-CN" sz="1800" dirty="0"/>
              </a:p>
              <a:p>
                <a:pPr marL="0" indent="0">
                  <a:buNone/>
                </a:pPr>
                <a:endParaRPr lang="en-US" altLang="zh-CN" sz="18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a:rPr>
                          </m:ctrlPr>
                        </m:sSubPr>
                        <m:e>
                          <m:r>
                            <a:rPr lang="en-US" altLang="zh-CN" sz="1800" i="1">
                              <a:latin typeface="Cambria Math"/>
                            </a:rPr>
                            <m:t>𝑀𝑆</m:t>
                          </m:r>
                        </m:e>
                        <m:sub>
                          <m:r>
                            <a:rPr lang="en-US" altLang="zh-CN" sz="1800" i="1">
                              <a:latin typeface="Cambria Math"/>
                            </a:rPr>
                            <m:t>𝐸</m:t>
                          </m:r>
                        </m:sub>
                      </m:sSub>
                      <m:r>
                        <a:rPr lang="en-US" altLang="zh-CN" sz="1800" i="1">
                          <a:latin typeface="Cambria Math"/>
                        </a:rPr>
                        <m:t>=</m:t>
                      </m:r>
                      <m:f>
                        <m:fPr>
                          <m:ctrlPr>
                            <a:rPr lang="en-US" altLang="zh-CN" sz="1800" i="1">
                              <a:latin typeface="Cambria Math"/>
                            </a:rPr>
                          </m:ctrlPr>
                        </m:fPr>
                        <m:num>
                          <m:sSub>
                            <m:sSubPr>
                              <m:ctrlPr>
                                <a:rPr lang="en-US" altLang="zh-CN" sz="1800" i="1">
                                  <a:latin typeface="Cambria Math"/>
                                </a:rPr>
                              </m:ctrlPr>
                            </m:sSubPr>
                            <m:e>
                              <m:r>
                                <a:rPr lang="en-US" altLang="zh-CN" sz="1800" i="1">
                                  <a:latin typeface="Cambria Math"/>
                                </a:rPr>
                                <m:t>𝑆𝑆</m:t>
                              </m:r>
                            </m:e>
                            <m:sub>
                              <m:r>
                                <a:rPr lang="en-US" altLang="zh-CN" sz="1800" i="1">
                                  <a:latin typeface="Cambria Math"/>
                                </a:rPr>
                                <m:t>𝐸</m:t>
                              </m:r>
                            </m:sub>
                          </m:sSub>
                        </m:num>
                        <m:den>
                          <m:r>
                            <a:rPr lang="en-US" altLang="zh-CN" sz="1800" i="1">
                              <a:latin typeface="Cambria Math"/>
                            </a:rPr>
                            <m:t>𝑁</m:t>
                          </m:r>
                          <m:r>
                            <a:rPr lang="en-US" altLang="zh-CN" sz="1800" i="1">
                              <a:latin typeface="Cambria Math"/>
                            </a:rPr>
                            <m:t>−</m:t>
                          </m:r>
                          <m:r>
                            <a:rPr lang="en-US" altLang="zh-CN" sz="1800" i="1">
                              <a:latin typeface="Cambria Math"/>
                            </a:rPr>
                            <m:t>𝑎</m:t>
                          </m:r>
                        </m:den>
                      </m:f>
                      <m:r>
                        <a:rPr lang="en-US" altLang="zh-CN" sz="1800" i="1">
                          <a:latin typeface="Cambria Math"/>
                        </a:rPr>
                        <m:t>           </m:t>
                      </m:r>
                    </m:oMath>
                  </m:oMathPara>
                </a14:m>
                <a:endParaRPr lang="en-US" altLang="zh-CN" sz="1800" i="1" dirty="0" smtClean="0">
                  <a:latin typeface="Cambria Math"/>
                </a:endParaRPr>
              </a:p>
              <a:p>
                <a:pPr marL="0" indent="0">
                  <a:buNone/>
                </a:pPr>
                <a:endParaRPr lang="en-US" altLang="zh-CN" sz="180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1800" i="1">
                              <a:latin typeface="Cambria Math"/>
                            </a:rPr>
                          </m:ctrlPr>
                        </m:sSubPr>
                        <m:e>
                          <m:r>
                            <a:rPr lang="en-US" altLang="zh-CN" sz="1800" i="1">
                              <a:latin typeface="Cambria Math"/>
                            </a:rPr>
                            <m:t>𝑀𝑆</m:t>
                          </m:r>
                        </m:e>
                        <m:sub>
                          <m:r>
                            <a:rPr lang="en-US" altLang="zh-CN" sz="1800" i="1">
                              <a:latin typeface="Cambria Math"/>
                            </a:rPr>
                            <m:t>𝑇𝑟𝑒𝑎𝑡𝑚𝑒𝑛𝑡</m:t>
                          </m:r>
                        </m:sub>
                      </m:sSub>
                      <m:r>
                        <a:rPr lang="en-US" altLang="zh-CN" sz="1800" i="1">
                          <a:latin typeface="Cambria Math"/>
                        </a:rPr>
                        <m:t>=</m:t>
                      </m:r>
                      <m:f>
                        <m:fPr>
                          <m:ctrlPr>
                            <a:rPr lang="en-US" altLang="zh-CN" sz="1800" i="1">
                              <a:latin typeface="Cambria Math"/>
                            </a:rPr>
                          </m:ctrlPr>
                        </m:fPr>
                        <m:num>
                          <m:sSub>
                            <m:sSubPr>
                              <m:ctrlPr>
                                <a:rPr lang="en-US" altLang="zh-CN" sz="1800" i="1">
                                  <a:latin typeface="Cambria Math"/>
                                </a:rPr>
                              </m:ctrlPr>
                            </m:sSubPr>
                            <m:e>
                              <m:r>
                                <a:rPr lang="en-US" altLang="zh-CN" sz="1800" i="1">
                                  <a:latin typeface="Cambria Math"/>
                                </a:rPr>
                                <m:t>𝑆𝑆</m:t>
                              </m:r>
                            </m:e>
                            <m:sub>
                              <m:r>
                                <a:rPr lang="en-US" altLang="zh-CN" sz="1800" i="1">
                                  <a:latin typeface="Cambria Math"/>
                                </a:rPr>
                                <m:t>𝑇𝑟𝑒𝑎𝑡𝑚𝑒𝑛𝑡</m:t>
                              </m:r>
                            </m:sub>
                          </m:sSub>
                        </m:num>
                        <m:den>
                          <m:r>
                            <a:rPr lang="en-US" altLang="zh-CN" sz="1800" i="1">
                              <a:latin typeface="Cambria Math"/>
                            </a:rPr>
                            <m:t>𝑎</m:t>
                          </m:r>
                          <m:r>
                            <a:rPr lang="en-US" altLang="zh-CN" sz="1800" i="1">
                              <a:latin typeface="Cambria Math"/>
                            </a:rPr>
                            <m:t>−1</m:t>
                          </m:r>
                        </m:den>
                      </m:f>
                    </m:oMath>
                  </m:oMathPara>
                </a14:m>
                <a:endParaRPr lang="en-US" altLang="zh-CN" sz="1800" dirty="0"/>
              </a:p>
              <a:p>
                <a:pPr marL="0" indent="0">
                  <a:buNone/>
                </a:pPr>
                <a:endParaRPr lang="en-US" altLang="zh-CN" sz="1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102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tLang="zh-CN" dirty="0" smtClean="0">
                <a:ea typeface="宋体" charset="-122"/>
              </a:rPr>
              <a:t>Analysis of Variance (ANOVA)</a:t>
            </a:r>
            <a:endParaRPr lang="zh-CN" altLang="en-US" dirty="0" smtClean="0">
              <a:ea typeface="宋体" charset="-122"/>
            </a:endParaRPr>
          </a:p>
        </p:txBody>
      </p:sp>
      <p:sp>
        <p:nvSpPr>
          <p:cNvPr id="63491" name="Rectangle 3"/>
          <p:cNvSpPr>
            <a:spLocks noGrp="1" noChangeArrowheads="1"/>
          </p:cNvSpPr>
          <p:nvPr>
            <p:ph type="body" idx="1"/>
          </p:nvPr>
        </p:nvSpPr>
        <p:spPr/>
        <p:txBody>
          <a:bodyPr/>
          <a:lstStyle/>
          <a:p>
            <a:pPr eaLnBrk="1" hangingPunct="1">
              <a:defRPr/>
            </a:pPr>
            <a:r>
              <a:rPr lang="en-US" altLang="zh-CN" dirty="0">
                <a:ea typeface="宋体" pitchFamily="2" charset="-122"/>
              </a:rPr>
              <a:t>R </a:t>
            </a:r>
            <a:r>
              <a:rPr lang="en-US" altLang="zh-CN" dirty="0" smtClean="0">
                <a:ea typeface="宋体" pitchFamily="2" charset="-122"/>
              </a:rPr>
              <a:t>code</a:t>
            </a:r>
          </a:p>
          <a:p>
            <a:pPr marL="0" indent="0" eaLnBrk="1" hangingPunct="1">
              <a:buFont typeface="Wingdings" pitchFamily="2" charset="2"/>
              <a:buNone/>
              <a:defRPr/>
            </a:pPr>
            <a:endParaRPr lang="en-US" altLang="zh-CN" dirty="0">
              <a:ea typeface="宋体" pitchFamily="2" charset="-122"/>
            </a:endParaRPr>
          </a:p>
        </p:txBody>
      </p:sp>
      <p:pic>
        <p:nvPicPr>
          <p:cNvPr id="26627" name="图片 2"/>
          <p:cNvPicPr>
            <a:picLocks noChangeAspect="1"/>
          </p:cNvPicPr>
          <p:nvPr/>
        </p:nvPicPr>
        <p:blipFill>
          <a:blip r:embed="rId2"/>
          <a:srcRect/>
          <a:stretch>
            <a:fillRect/>
          </a:stretch>
        </p:blipFill>
        <p:spPr bwMode="auto">
          <a:xfrm>
            <a:off x="1143000" y="2530475"/>
            <a:ext cx="6019800" cy="3725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zh-CN" smtClean="0">
                <a:ea typeface="宋体" charset="-122"/>
              </a:rPr>
              <a:t>Analysis of Variance (ANOVA)</a:t>
            </a:r>
            <a:endParaRPr lang="zh-CN" altLang="en-US" smtClean="0">
              <a:ea typeface="宋体" charset="-122"/>
            </a:endParaRPr>
          </a:p>
        </p:txBody>
      </p:sp>
      <p:sp>
        <p:nvSpPr>
          <p:cNvPr id="27650" name="Rectangle 3"/>
          <p:cNvSpPr>
            <a:spLocks noGrp="1" noChangeArrowheads="1"/>
          </p:cNvSpPr>
          <p:nvPr>
            <p:ph type="body" idx="1"/>
          </p:nvPr>
        </p:nvSpPr>
        <p:spPr/>
        <p:txBody>
          <a:bodyPr/>
          <a:lstStyle/>
          <a:p>
            <a:pPr eaLnBrk="1" hangingPunct="1"/>
            <a:r>
              <a:rPr lang="en-US" altLang="zh-CN" smtClean="0">
                <a:ea typeface="宋体" charset="-122"/>
              </a:rPr>
              <a:t>Result</a:t>
            </a:r>
          </a:p>
          <a:p>
            <a:pPr eaLnBrk="1" hangingPunct="1"/>
            <a:endParaRPr lang="en-US" altLang="zh-CN" smtClean="0">
              <a:ea typeface="宋体"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46623271"/>
              </p:ext>
            </p:extLst>
          </p:nvPr>
        </p:nvGraphicFramePr>
        <p:xfrm>
          <a:off x="1143000" y="2895600"/>
          <a:ext cx="6400800" cy="1854200"/>
        </p:xfrm>
        <a:graphic>
          <a:graphicData uri="http://schemas.openxmlformats.org/drawingml/2006/table">
            <a:tbl>
              <a:tblPr firstRow="1" bandRow="1">
                <a:tableStyleId>{5C22544A-7EE6-4342-B048-85BDC9FD1C3A}</a:tableStyleId>
              </a:tblPr>
              <a:tblGrid>
                <a:gridCol w="1143000"/>
                <a:gridCol w="990600"/>
                <a:gridCol w="1219200"/>
                <a:gridCol w="990600"/>
                <a:gridCol w="762000"/>
                <a:gridCol w="1295400"/>
              </a:tblGrid>
              <a:tr h="741680">
                <a:tc>
                  <a:txBody>
                    <a:bodyPr/>
                    <a:lstStyle/>
                    <a:p>
                      <a:pPr algn="ctr"/>
                      <a:r>
                        <a:rPr lang="en-US" altLang="zh-CN" sz="1400" dirty="0" smtClean="0">
                          <a:solidFill>
                            <a:schemeClr val="tx1"/>
                          </a:solidFill>
                        </a:rPr>
                        <a:t>Source</a:t>
                      </a:r>
                      <a:r>
                        <a:rPr lang="en-US" altLang="zh-CN" sz="1400" baseline="0" dirty="0" smtClean="0">
                          <a:solidFill>
                            <a:schemeClr val="tx1"/>
                          </a:solidFill>
                        </a:rPr>
                        <a:t> of Variation</a:t>
                      </a:r>
                      <a:endParaRPr lang="zh-CN" altLang="en-US" sz="1400" dirty="0">
                        <a:solidFill>
                          <a:schemeClr val="tx1"/>
                        </a:solidFill>
                      </a:endParaRPr>
                    </a:p>
                  </a:txBody>
                  <a:tcPr/>
                </a:tc>
                <a:tc>
                  <a:txBody>
                    <a:bodyPr/>
                    <a:lstStyle/>
                    <a:p>
                      <a:pPr algn="ctr"/>
                      <a:r>
                        <a:rPr lang="en-US" altLang="zh-CN" sz="1400" dirty="0" smtClean="0">
                          <a:solidFill>
                            <a:schemeClr val="tx1"/>
                          </a:solidFill>
                        </a:rPr>
                        <a:t>Sum of Squares</a:t>
                      </a:r>
                      <a:endParaRPr lang="zh-CN" altLang="en-US" sz="1400" dirty="0">
                        <a:solidFill>
                          <a:schemeClr val="tx1"/>
                        </a:solidFill>
                      </a:endParaRPr>
                    </a:p>
                  </a:txBody>
                  <a:tcPr/>
                </a:tc>
                <a:tc>
                  <a:txBody>
                    <a:bodyPr/>
                    <a:lstStyle/>
                    <a:p>
                      <a:pPr algn="ctr"/>
                      <a:r>
                        <a:rPr lang="en-US" altLang="zh-CN" sz="1400" dirty="0" smtClean="0">
                          <a:solidFill>
                            <a:schemeClr val="tx1"/>
                          </a:solidFill>
                        </a:rPr>
                        <a:t>Degrees of Freedom</a:t>
                      </a:r>
                      <a:endParaRPr lang="zh-CN" altLang="en-US" sz="1400" dirty="0">
                        <a:solidFill>
                          <a:schemeClr val="tx1"/>
                        </a:solidFill>
                      </a:endParaRPr>
                    </a:p>
                  </a:txBody>
                  <a:tcPr/>
                </a:tc>
                <a:tc>
                  <a:txBody>
                    <a:bodyPr/>
                    <a:lstStyle/>
                    <a:p>
                      <a:pPr algn="ctr"/>
                      <a:r>
                        <a:rPr lang="en-US" altLang="zh-CN" sz="1400" dirty="0" smtClean="0">
                          <a:solidFill>
                            <a:schemeClr val="tx1"/>
                          </a:solidFill>
                        </a:rPr>
                        <a:t>Mean Square</a:t>
                      </a:r>
                      <a:endParaRPr lang="zh-CN" altLang="en-US" sz="1400" dirty="0">
                        <a:solidFill>
                          <a:schemeClr val="tx1"/>
                        </a:solidFill>
                      </a:endParaRPr>
                    </a:p>
                  </a:txBody>
                  <a:tcPr/>
                </a:tc>
                <a:tc>
                  <a:txBody>
                    <a:bodyPr/>
                    <a:lstStyle/>
                    <a:p>
                      <a:endParaRPr lang="zh-CN"/>
                    </a:p>
                  </a:txBody>
                  <a:tcPr>
                    <a:blipFill rotWithShape="1">
                      <a:blip r:embed="rId2"/>
                      <a:stretch>
                        <a:fillRect l="-570400" t="-4098" r="-169600" b="-161475"/>
                      </a:stretch>
                    </a:blipFill>
                  </a:tcPr>
                </a:tc>
                <a:tc>
                  <a:txBody>
                    <a:bodyPr/>
                    <a:lstStyle/>
                    <a:p>
                      <a:pPr algn="ctr"/>
                      <a:r>
                        <a:rPr lang="en-US" altLang="zh-CN" sz="1800" dirty="0" smtClean="0">
                          <a:solidFill>
                            <a:schemeClr val="tx1"/>
                          </a:solidFill>
                        </a:rPr>
                        <a:t>P-Value</a:t>
                      </a:r>
                      <a:endParaRPr lang="zh-CN" altLang="en-US" sz="1800" dirty="0">
                        <a:solidFill>
                          <a:schemeClr val="tx1"/>
                        </a:solidFill>
                      </a:endParaRPr>
                    </a:p>
                  </a:txBody>
                  <a:tcPr/>
                </a:tc>
              </a:tr>
              <a:tr h="370840">
                <a:tc>
                  <a:txBody>
                    <a:bodyPr/>
                    <a:lstStyle/>
                    <a:p>
                      <a:pPr algn="ctr"/>
                      <a:r>
                        <a:rPr lang="en-US" altLang="zh-CN" dirty="0" smtClean="0"/>
                        <a:t>Looms</a:t>
                      </a:r>
                      <a:endParaRPr lang="zh-CN" altLang="en-US" dirty="0"/>
                    </a:p>
                  </a:txBody>
                  <a:tcPr/>
                </a:tc>
                <a:tc>
                  <a:txBody>
                    <a:bodyPr/>
                    <a:lstStyle/>
                    <a:p>
                      <a:pPr algn="ctr"/>
                      <a:r>
                        <a:rPr lang="en-US" altLang="zh-CN" dirty="0" smtClean="0"/>
                        <a:t>89.19</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29.73</a:t>
                      </a:r>
                      <a:endParaRPr lang="zh-CN" altLang="en-US" dirty="0"/>
                    </a:p>
                  </a:txBody>
                  <a:tcPr/>
                </a:tc>
                <a:tc>
                  <a:txBody>
                    <a:bodyPr/>
                    <a:lstStyle/>
                    <a:p>
                      <a:pPr algn="ctr"/>
                      <a:r>
                        <a:rPr lang="en-US" altLang="zh-CN" dirty="0" smtClean="0"/>
                        <a:t>15.68</a:t>
                      </a:r>
                      <a:endParaRPr lang="zh-CN" altLang="en-US" dirty="0"/>
                    </a:p>
                  </a:txBody>
                  <a:tcPr/>
                </a:tc>
                <a:tc>
                  <a:txBody>
                    <a:bodyPr/>
                    <a:lstStyle/>
                    <a:p>
                      <a:pPr algn="ctr"/>
                      <a:r>
                        <a:rPr lang="en-US" altLang="zh-CN" dirty="0" smtClean="0"/>
                        <a:t>&lt;0.001</a:t>
                      </a:r>
                      <a:endParaRPr lang="zh-CN" altLang="en-US" dirty="0"/>
                    </a:p>
                  </a:txBody>
                  <a:tcPr/>
                </a:tc>
              </a:tr>
              <a:tr h="370840">
                <a:tc>
                  <a:txBody>
                    <a:bodyPr/>
                    <a:lstStyle/>
                    <a:p>
                      <a:pPr algn="ctr"/>
                      <a:r>
                        <a:rPr lang="en-US" altLang="zh-CN" dirty="0" smtClean="0"/>
                        <a:t>Error</a:t>
                      </a:r>
                      <a:endParaRPr lang="zh-CN" altLang="en-US" dirty="0"/>
                    </a:p>
                  </a:txBody>
                  <a:tcPr/>
                </a:tc>
                <a:tc>
                  <a:txBody>
                    <a:bodyPr/>
                    <a:lstStyle/>
                    <a:p>
                      <a:pPr algn="ctr"/>
                      <a:r>
                        <a:rPr lang="en-US" altLang="zh-CN" dirty="0" smtClean="0"/>
                        <a:t>22.75</a:t>
                      </a:r>
                      <a:endParaRPr lang="zh-CN" altLang="en-US" dirty="0"/>
                    </a:p>
                  </a:txBody>
                  <a:tcPr/>
                </a:tc>
                <a:tc>
                  <a:txBody>
                    <a:bodyPr/>
                    <a:lstStyle/>
                    <a:p>
                      <a:pPr algn="ctr"/>
                      <a:r>
                        <a:rPr lang="en-US" altLang="zh-CN" dirty="0" smtClean="0"/>
                        <a:t>12</a:t>
                      </a:r>
                      <a:endParaRPr lang="zh-CN" altLang="en-US" dirty="0"/>
                    </a:p>
                  </a:txBody>
                  <a:tcPr/>
                </a:tc>
                <a:tc>
                  <a:txBody>
                    <a:bodyPr/>
                    <a:lstStyle/>
                    <a:p>
                      <a:pPr algn="ctr"/>
                      <a:r>
                        <a:rPr lang="en-US" altLang="zh-CN" dirty="0" smtClean="0"/>
                        <a:t>1.90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Total</a:t>
                      </a:r>
                      <a:endParaRPr lang="zh-CN" altLang="en-US" dirty="0"/>
                    </a:p>
                  </a:txBody>
                  <a:tcPr/>
                </a:tc>
                <a:tc>
                  <a:txBody>
                    <a:bodyPr/>
                    <a:lstStyle/>
                    <a:p>
                      <a:pPr algn="ctr"/>
                      <a:r>
                        <a:rPr lang="en-US" altLang="zh-CN" dirty="0" smtClean="0"/>
                        <a:t>111.94</a:t>
                      </a:r>
                      <a:endParaRPr lang="zh-CN" altLang="en-US" dirty="0"/>
                    </a:p>
                  </a:txBody>
                  <a:tcPr/>
                </a:tc>
                <a:tc>
                  <a:txBody>
                    <a:bodyPr/>
                    <a:lstStyle/>
                    <a:p>
                      <a:pPr algn="ctr"/>
                      <a:r>
                        <a:rPr lang="en-US" altLang="zh-CN" dirty="0" smtClean="0"/>
                        <a:t>15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 of Variance (ANOVA)</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981200"/>
                <a:ext cx="4419600" cy="3886200"/>
              </a:xfrm>
            </p:spPr>
            <p:txBody>
              <a:bodyPr/>
              <a:lstStyle/>
              <a:p>
                <a:r>
                  <a:rPr lang="en-US" altLang="zh-CN" dirty="0" smtClean="0"/>
                  <a:t>Eliminate variability</a:t>
                </a:r>
              </a:p>
              <a:p>
                <a:pPr marL="0" indent="0">
                  <a:buNone/>
                </a:pPr>
                <a:endParaRPr lang="en-US" altLang="zh-CN" sz="240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a:rPr>
                          </m:ctrlPr>
                        </m:sSupPr>
                        <m:e>
                          <m:acc>
                            <m:accPr>
                              <m:chr m:val="̂"/>
                              <m:ctrlPr>
                                <a:rPr lang="en-US" altLang="zh-CN" sz="2400" i="1">
                                  <a:latin typeface="Cambria Math"/>
                                </a:rPr>
                              </m:ctrlPr>
                            </m:accPr>
                            <m:e>
                              <m:r>
                                <a:rPr lang="zh-CN" altLang="en-US" sz="2400" i="1">
                                  <a:latin typeface="Cambria Math"/>
                                </a:rPr>
                                <m:t>𝜎</m:t>
                              </m:r>
                            </m:e>
                          </m:acc>
                        </m:e>
                        <m:sup>
                          <m:r>
                            <a:rPr lang="en-US" altLang="zh-CN" sz="2400" i="1">
                              <a:latin typeface="Cambria Math"/>
                            </a:rPr>
                            <m:t>2</m:t>
                          </m:r>
                        </m:sup>
                      </m:sSup>
                      <m:r>
                        <a:rPr lang="en-US" altLang="zh-CN" sz="2400" i="1">
                          <a:latin typeface="Cambria Math"/>
                        </a:rPr>
                        <m:t>=</m:t>
                      </m:r>
                      <m:sSub>
                        <m:sSubPr>
                          <m:ctrlPr>
                            <a:rPr lang="en-US" altLang="zh-CN" sz="2400" i="1">
                              <a:latin typeface="Cambria Math"/>
                            </a:rPr>
                          </m:ctrlPr>
                        </m:sSubPr>
                        <m:e>
                          <m:r>
                            <a:rPr lang="en-US" altLang="zh-CN" sz="2400" i="1">
                              <a:latin typeface="Cambria Math"/>
                            </a:rPr>
                            <m:t>𝑀𝑆</m:t>
                          </m:r>
                        </m:e>
                        <m:sub>
                          <m:r>
                            <a:rPr lang="en-US" altLang="zh-CN" sz="2400" i="1">
                              <a:latin typeface="Cambria Math"/>
                            </a:rPr>
                            <m:t>𝐸</m:t>
                          </m:r>
                        </m:sub>
                      </m:sSub>
                      <m:r>
                        <a:rPr lang="en-US" altLang="zh-CN" sz="2400" i="1">
                          <a:latin typeface="Cambria Math"/>
                        </a:rPr>
                        <m:t> </m:t>
                      </m:r>
                    </m:oMath>
                  </m:oMathPara>
                </a14:m>
                <a:endParaRPr lang="en-US" altLang="zh-CN" sz="240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a:rPr>
                        <m:t>            </m:t>
                      </m:r>
                    </m:oMath>
                  </m:oMathPara>
                </a14:m>
                <a:endParaRPr lang="en-US" altLang="zh-CN" sz="2400" i="1" dirty="0">
                  <a:latin typeface="Cambria Math"/>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a:rPr>
                          </m:ctrlPr>
                        </m:sSupPr>
                        <m:e>
                          <m:sSub>
                            <m:sSubPr>
                              <m:ctrlPr>
                                <a:rPr lang="en-US" altLang="zh-CN" sz="2400" i="1">
                                  <a:latin typeface="Cambria Math"/>
                                </a:rPr>
                              </m:ctrlPr>
                            </m:sSubPr>
                            <m:e>
                              <m:acc>
                                <m:accPr>
                                  <m:chr m:val="̂"/>
                                  <m:ctrlPr>
                                    <a:rPr lang="en-US" altLang="zh-CN" sz="2400" i="1">
                                      <a:latin typeface="Cambria Math"/>
                                    </a:rPr>
                                  </m:ctrlPr>
                                </m:accPr>
                                <m:e>
                                  <m:r>
                                    <a:rPr lang="zh-CN" altLang="en-US" sz="2400" i="1">
                                      <a:latin typeface="Cambria Math"/>
                                    </a:rPr>
                                    <m:t>𝜎</m:t>
                                  </m:r>
                                </m:e>
                              </m:acc>
                            </m:e>
                            <m:sub>
                              <m:r>
                                <a:rPr lang="zh-CN" altLang="en-US" sz="2400" i="1">
                                  <a:latin typeface="Cambria Math"/>
                                </a:rPr>
                                <m:t>𝜏</m:t>
                              </m:r>
                            </m:sub>
                          </m:sSub>
                        </m:e>
                        <m:sup>
                          <m:r>
                            <a:rPr lang="en-US" altLang="zh-CN" sz="2400" i="1">
                              <a:latin typeface="Cambria Math"/>
                            </a:rPr>
                            <m:t>2</m:t>
                          </m:r>
                        </m:sup>
                      </m:sSup>
                      <m:r>
                        <a:rPr lang="en-US" altLang="zh-CN" sz="2400" i="1">
                          <a:latin typeface="Cambria Math"/>
                        </a:rPr>
                        <m:t>=</m:t>
                      </m:r>
                      <m:f>
                        <m:fPr>
                          <m:ctrlPr>
                            <a:rPr lang="en-US" altLang="zh-CN" sz="2400" i="1">
                              <a:latin typeface="Cambria Math"/>
                            </a:rPr>
                          </m:ctrlPr>
                        </m:fPr>
                        <m:num>
                          <m:sSub>
                            <m:sSubPr>
                              <m:ctrlPr>
                                <a:rPr lang="en-US" altLang="zh-CN" sz="2400" i="1">
                                  <a:latin typeface="Cambria Math"/>
                                </a:rPr>
                              </m:ctrlPr>
                            </m:sSubPr>
                            <m:e>
                              <m:r>
                                <a:rPr lang="en-US" altLang="zh-CN" sz="2400" i="1">
                                  <a:latin typeface="Cambria Math"/>
                                </a:rPr>
                                <m:t>𝑀𝑆</m:t>
                              </m:r>
                            </m:e>
                            <m:sub>
                              <m:r>
                                <a:rPr lang="en-US" altLang="zh-CN" sz="2400" i="1">
                                  <a:latin typeface="Cambria Math"/>
                                </a:rPr>
                                <m:t>𝑇𝑟𝑒𝑎𝑡𝑚𝑒𝑛𝑡</m:t>
                              </m:r>
                            </m:sub>
                          </m:sSub>
                          <m:r>
                            <a:rPr lang="en-US" altLang="zh-CN" sz="2400" i="1">
                              <a:latin typeface="Cambria Math"/>
                            </a:rPr>
                            <m:t>−</m:t>
                          </m:r>
                          <m:sSub>
                            <m:sSubPr>
                              <m:ctrlPr>
                                <a:rPr lang="en-US" altLang="zh-CN" sz="2400" i="1">
                                  <a:latin typeface="Cambria Math"/>
                                </a:rPr>
                              </m:ctrlPr>
                            </m:sSubPr>
                            <m:e>
                              <m:r>
                                <a:rPr lang="en-US" altLang="zh-CN" sz="2400" i="1">
                                  <a:latin typeface="Cambria Math"/>
                                </a:rPr>
                                <m:t>𝑀𝑆</m:t>
                              </m:r>
                            </m:e>
                            <m:sub>
                              <m:r>
                                <a:rPr lang="en-US" altLang="zh-CN" sz="2400" i="1">
                                  <a:latin typeface="Cambria Math"/>
                                </a:rPr>
                                <m:t>𝐸</m:t>
                              </m:r>
                            </m:sub>
                          </m:sSub>
                        </m:num>
                        <m:den>
                          <m:r>
                            <a:rPr lang="en-US" altLang="zh-CN" sz="2400" i="1">
                              <a:latin typeface="Cambria Math"/>
                            </a:rPr>
                            <m:t>𝑛</m:t>
                          </m:r>
                        </m:den>
                      </m:f>
                    </m:oMath>
                  </m:oMathPara>
                </a14:m>
                <a:endParaRPr lang="en-US" altLang="zh-CN" sz="2400" dirty="0"/>
              </a:p>
              <a:p>
                <a:endParaRPr lang="en-US" altLang="zh-CN" sz="2400" dirty="0"/>
              </a:p>
              <a:p>
                <a:pPr marL="0" indent="0">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a:rPr>
                          </m:ctrlPr>
                        </m:sSupPr>
                        <m:e>
                          <m:sSub>
                            <m:sSubPr>
                              <m:ctrlPr>
                                <a:rPr lang="en-US" altLang="zh-CN" sz="2400" i="1">
                                  <a:latin typeface="Cambria Math"/>
                                </a:rPr>
                              </m:ctrlPr>
                            </m:sSubPr>
                            <m:e>
                              <m:acc>
                                <m:accPr>
                                  <m:chr m:val="̂"/>
                                  <m:ctrlPr>
                                    <a:rPr lang="en-US" altLang="zh-CN" sz="2400" i="1">
                                      <a:latin typeface="Cambria Math"/>
                                    </a:rPr>
                                  </m:ctrlPr>
                                </m:accPr>
                                <m:e>
                                  <m:r>
                                    <a:rPr lang="zh-CN" altLang="en-US" sz="2400" i="1">
                                      <a:latin typeface="Cambria Math"/>
                                    </a:rPr>
                                    <m:t>𝜎</m:t>
                                  </m:r>
                                </m:e>
                              </m:acc>
                            </m:e>
                            <m:sub>
                              <m:r>
                                <a:rPr lang="en-US" altLang="zh-CN" sz="2400" i="1">
                                  <a:latin typeface="Cambria Math"/>
                                </a:rPr>
                                <m:t>𝑦</m:t>
                              </m:r>
                            </m:sub>
                          </m:sSub>
                        </m:e>
                        <m:sup>
                          <m:r>
                            <a:rPr lang="en-US" altLang="zh-CN" sz="2400" i="1">
                              <a:latin typeface="Cambria Math"/>
                            </a:rPr>
                            <m:t>2</m:t>
                          </m:r>
                        </m:sup>
                      </m:sSup>
                      <m:r>
                        <a:rPr lang="en-US" altLang="zh-CN" sz="2400" i="1">
                          <a:latin typeface="Cambria Math"/>
                        </a:rPr>
                        <m:t>=</m:t>
                      </m:r>
                      <m:sSup>
                        <m:sSupPr>
                          <m:ctrlPr>
                            <a:rPr lang="en-US" altLang="zh-CN" sz="2400" i="1">
                              <a:latin typeface="Cambria Math"/>
                            </a:rPr>
                          </m:ctrlPr>
                        </m:sSupPr>
                        <m:e>
                          <m:acc>
                            <m:accPr>
                              <m:chr m:val="̂"/>
                              <m:ctrlPr>
                                <a:rPr lang="en-US" altLang="zh-CN" sz="2400" i="1">
                                  <a:latin typeface="Cambria Math"/>
                                </a:rPr>
                              </m:ctrlPr>
                            </m:accPr>
                            <m:e>
                              <m:r>
                                <a:rPr lang="zh-CN" altLang="en-US" sz="2400" i="1">
                                  <a:latin typeface="Cambria Math"/>
                                </a:rPr>
                                <m:t>𝜎</m:t>
                              </m:r>
                            </m:e>
                          </m:acc>
                        </m:e>
                        <m:sup>
                          <m:r>
                            <a:rPr lang="en-US" altLang="zh-CN" sz="2400" i="1">
                              <a:latin typeface="Cambria Math"/>
                            </a:rPr>
                            <m:t>2</m:t>
                          </m:r>
                        </m:sup>
                      </m:sSup>
                      <m:r>
                        <a:rPr lang="en-US" altLang="zh-CN" sz="2400" i="1">
                          <a:latin typeface="Cambria Math"/>
                        </a:rPr>
                        <m:t>+</m:t>
                      </m:r>
                      <m:sSup>
                        <m:sSupPr>
                          <m:ctrlPr>
                            <a:rPr lang="en-US" altLang="zh-CN" sz="2400" i="1">
                              <a:latin typeface="Cambria Math"/>
                            </a:rPr>
                          </m:ctrlPr>
                        </m:sSupPr>
                        <m:e>
                          <m:sSub>
                            <m:sSubPr>
                              <m:ctrlPr>
                                <a:rPr lang="en-US" altLang="zh-CN" sz="2400" i="1">
                                  <a:latin typeface="Cambria Math"/>
                                </a:rPr>
                              </m:ctrlPr>
                            </m:sSubPr>
                            <m:e>
                              <m:acc>
                                <m:accPr>
                                  <m:chr m:val="̂"/>
                                  <m:ctrlPr>
                                    <a:rPr lang="en-US" altLang="zh-CN" sz="2400" i="1">
                                      <a:latin typeface="Cambria Math"/>
                                    </a:rPr>
                                  </m:ctrlPr>
                                </m:accPr>
                                <m:e>
                                  <m:r>
                                    <a:rPr lang="zh-CN" altLang="en-US" sz="2400" i="1">
                                      <a:latin typeface="Cambria Math"/>
                                    </a:rPr>
                                    <m:t>𝜎</m:t>
                                  </m:r>
                                </m:e>
                              </m:acc>
                            </m:e>
                            <m:sub>
                              <m:r>
                                <a:rPr lang="zh-CN" altLang="en-US" sz="2400" i="1">
                                  <a:latin typeface="Cambria Math"/>
                                </a:rPr>
                                <m:t>𝜏</m:t>
                              </m:r>
                            </m:sub>
                          </m:sSub>
                        </m:e>
                        <m:sup>
                          <m:r>
                            <a:rPr lang="en-US" altLang="zh-CN" sz="2400" i="1">
                              <a:latin typeface="Cambria Math"/>
                            </a:rPr>
                            <m:t>2</m:t>
                          </m:r>
                        </m:sup>
                      </m:sSup>
                    </m:oMath>
                  </m:oMathPara>
                </a14:m>
                <a:endParaRPr lang="en-US" altLang="zh-CN" sz="24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981200"/>
                <a:ext cx="4419600" cy="3886200"/>
              </a:xfrm>
              <a:blipFill rotWithShape="1">
                <a:blip r:embed="rId2"/>
                <a:stretch>
                  <a:fillRect l="-1793" t="-2038"/>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438400"/>
            <a:ext cx="3810000" cy="3523325"/>
          </a:xfrm>
          <a:prstGeom prst="rect">
            <a:avLst/>
          </a:prstGeom>
        </p:spPr>
      </p:pic>
    </p:spTree>
    <p:extLst>
      <p:ext uri="{BB962C8B-B14F-4D97-AF65-F5344CB8AC3E}">
        <p14:creationId xmlns:p14="http://schemas.microsoft.com/office/powerpoint/2010/main" val="25909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zh-CN" smtClean="0">
                <a:ea typeface="宋体" charset="-122"/>
              </a:rPr>
              <a:t>Confidence Interval</a:t>
            </a:r>
            <a:endParaRPr lang="zh-CN" altLang="en-US" smtClean="0">
              <a:ea typeface="宋体" charset="-122"/>
            </a:endParaRPr>
          </a:p>
        </p:txBody>
      </p:sp>
      <p:sp>
        <p:nvSpPr>
          <p:cNvPr id="29698" name="Rectangle 3"/>
          <p:cNvSpPr>
            <a:spLocks noGrp="1" noChangeArrowheads="1"/>
          </p:cNvSpPr>
          <p:nvPr>
            <p:ph type="body" idx="1"/>
          </p:nvPr>
        </p:nvSpPr>
        <p:spPr/>
        <p:txBody>
          <a:bodyPr/>
          <a:lstStyle/>
          <a:p>
            <a:pPr eaLnBrk="1" hangingPunct="1"/>
            <a:r>
              <a:rPr lang="en-US" altLang="zh-CN" smtClean="0">
                <a:ea typeface="宋体" charset="-122"/>
              </a:rPr>
              <a:t>Confidence Interval for the Variance Component is hard to get</a:t>
            </a:r>
          </a:p>
          <a:p>
            <a:pPr eaLnBrk="1" hangingPunct="1"/>
            <a:r>
              <a:rPr lang="en-US" altLang="zh-CN" smtClean="0">
                <a:ea typeface="宋体" charset="-122"/>
              </a:rPr>
              <a:t>Confidence Interval on the Ratio </a:t>
            </a:r>
          </a:p>
        </p:txBody>
      </p:sp>
      <p:pic>
        <p:nvPicPr>
          <p:cNvPr id="29699" name="Picture 4"/>
          <p:cNvPicPr>
            <a:picLocks noChangeAspect="1" noChangeArrowheads="1"/>
          </p:cNvPicPr>
          <p:nvPr/>
        </p:nvPicPr>
        <p:blipFill>
          <a:blip r:embed="rId2"/>
          <a:srcRect/>
          <a:stretch>
            <a:fillRect/>
          </a:stretch>
        </p:blipFill>
        <p:spPr bwMode="auto">
          <a:xfrm>
            <a:off x="914400" y="3810000"/>
            <a:ext cx="4267200" cy="989013"/>
          </a:xfrm>
          <a:prstGeom prst="rect">
            <a:avLst/>
          </a:prstGeom>
          <a:noFill/>
          <a:ln w="9525">
            <a:noFill/>
            <a:miter lim="800000"/>
            <a:headEnd/>
            <a:tailEnd/>
          </a:ln>
        </p:spPr>
      </p:pic>
      <p:pic>
        <p:nvPicPr>
          <p:cNvPr id="29700" name="Picture 5"/>
          <p:cNvPicPr>
            <a:picLocks noChangeAspect="1" noChangeArrowheads="1"/>
          </p:cNvPicPr>
          <p:nvPr/>
        </p:nvPicPr>
        <p:blipFill>
          <a:blip r:embed="rId3"/>
          <a:srcRect/>
          <a:stretch>
            <a:fillRect/>
          </a:stretch>
        </p:blipFill>
        <p:spPr bwMode="auto">
          <a:xfrm>
            <a:off x="762000" y="4724400"/>
            <a:ext cx="7315200" cy="827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tLang="zh-CN" smtClean="0">
                <a:ea typeface="宋体" charset="-122"/>
              </a:rPr>
              <a:t>Confidence Interval (Cont’d)</a:t>
            </a:r>
            <a:endParaRPr lang="zh-CN" altLang="en-US" smtClean="0">
              <a:ea typeface="宋体" charset="-122"/>
            </a:endParaRPr>
          </a:p>
        </p:txBody>
      </p:sp>
      <p:pic>
        <p:nvPicPr>
          <p:cNvPr id="30722" name="Picture 5"/>
          <p:cNvPicPr>
            <a:picLocks noChangeAspect="1" noChangeArrowheads="1"/>
          </p:cNvPicPr>
          <p:nvPr/>
        </p:nvPicPr>
        <p:blipFill>
          <a:blip r:embed="rId2"/>
          <a:srcRect/>
          <a:stretch>
            <a:fillRect/>
          </a:stretch>
        </p:blipFill>
        <p:spPr bwMode="auto">
          <a:xfrm>
            <a:off x="928733" y="2057400"/>
            <a:ext cx="3200400" cy="828675"/>
          </a:xfrm>
          <a:prstGeom prst="rect">
            <a:avLst/>
          </a:prstGeom>
          <a:noFill/>
          <a:ln w="9525">
            <a:noFill/>
            <a:miter lim="800000"/>
            <a:headEnd/>
            <a:tailEnd/>
          </a:ln>
        </p:spPr>
      </p:pic>
      <p:sp>
        <p:nvSpPr>
          <p:cNvPr id="30723" name="Text Box 6"/>
          <p:cNvSpPr txBox="1">
            <a:spLocks noChangeArrowheads="1"/>
          </p:cNvSpPr>
          <p:nvPr/>
        </p:nvSpPr>
        <p:spPr bwMode="auto">
          <a:xfrm>
            <a:off x="533400" y="2895600"/>
            <a:ext cx="920750" cy="366713"/>
          </a:xfrm>
          <a:prstGeom prst="rect">
            <a:avLst/>
          </a:prstGeom>
          <a:noFill/>
          <a:ln w="9525">
            <a:noFill/>
            <a:miter lim="800000"/>
            <a:headEnd/>
            <a:tailEnd/>
          </a:ln>
        </p:spPr>
        <p:txBody>
          <a:bodyPr wrap="none">
            <a:spAutoFit/>
          </a:bodyPr>
          <a:lstStyle/>
          <a:p>
            <a:r>
              <a:rPr lang="en-US" altLang="zh-CN"/>
              <a:t>Where </a:t>
            </a:r>
          </a:p>
        </p:txBody>
      </p:sp>
      <p:pic>
        <p:nvPicPr>
          <p:cNvPr id="30724" name="Picture 7"/>
          <p:cNvPicPr>
            <a:picLocks noChangeAspect="1" noChangeArrowheads="1"/>
          </p:cNvPicPr>
          <p:nvPr/>
        </p:nvPicPr>
        <p:blipFill>
          <a:blip r:embed="rId3"/>
          <a:srcRect/>
          <a:stretch>
            <a:fillRect/>
          </a:stretch>
        </p:blipFill>
        <p:spPr bwMode="auto">
          <a:xfrm>
            <a:off x="701675" y="3429000"/>
            <a:ext cx="3962400" cy="828675"/>
          </a:xfrm>
          <a:prstGeom prst="rect">
            <a:avLst/>
          </a:prstGeom>
          <a:noFill/>
          <a:ln w="9525">
            <a:noFill/>
            <a:miter lim="800000"/>
            <a:headEnd/>
            <a:tailEnd/>
          </a:ln>
        </p:spPr>
      </p:pic>
      <p:pic>
        <p:nvPicPr>
          <p:cNvPr id="30725" name="Picture 8"/>
          <p:cNvPicPr>
            <a:picLocks noChangeAspect="1" noChangeArrowheads="1"/>
          </p:cNvPicPr>
          <p:nvPr/>
        </p:nvPicPr>
        <p:blipFill>
          <a:blip r:embed="rId4"/>
          <a:srcRect/>
          <a:stretch>
            <a:fillRect/>
          </a:stretch>
        </p:blipFill>
        <p:spPr bwMode="auto">
          <a:xfrm>
            <a:off x="793750" y="4343400"/>
            <a:ext cx="3886200" cy="790575"/>
          </a:xfrm>
          <a:prstGeom prst="rect">
            <a:avLst/>
          </a:prstGeom>
          <a:noFill/>
          <a:ln w="9525">
            <a:noFill/>
            <a:miter lim="800000"/>
            <a:headEnd/>
            <a:tailEnd/>
          </a:ln>
        </p:spPr>
      </p:pic>
      <p:sp>
        <p:nvSpPr>
          <p:cNvPr id="30726" name="Text Box 9"/>
          <p:cNvSpPr txBox="1">
            <a:spLocks noChangeArrowheads="1"/>
          </p:cNvSpPr>
          <p:nvPr/>
        </p:nvSpPr>
        <p:spPr bwMode="auto">
          <a:xfrm>
            <a:off x="609600" y="5105400"/>
            <a:ext cx="184150" cy="366713"/>
          </a:xfrm>
          <a:prstGeom prst="rect">
            <a:avLst/>
          </a:prstGeom>
          <a:noFill/>
          <a:ln w="9525">
            <a:noFill/>
            <a:miter lim="800000"/>
            <a:headEnd/>
            <a:tailEnd/>
          </a:ln>
        </p:spPr>
        <p:txBody>
          <a:bodyPr wrap="none">
            <a:spAutoFit/>
          </a:bodyPr>
          <a:lstStyle/>
          <a:p>
            <a:endParaRPr lang="zh-CN" altLang="en-US"/>
          </a:p>
        </p:txBody>
      </p:sp>
      <p:sp>
        <p:nvSpPr>
          <p:cNvPr id="30727" name="Text Box 10"/>
          <p:cNvSpPr txBox="1">
            <a:spLocks noChangeArrowheads="1"/>
          </p:cNvSpPr>
          <p:nvPr/>
        </p:nvSpPr>
        <p:spPr bwMode="auto">
          <a:xfrm>
            <a:off x="533400" y="5029200"/>
            <a:ext cx="6330950" cy="366713"/>
          </a:xfrm>
          <a:prstGeom prst="rect">
            <a:avLst/>
          </a:prstGeom>
          <a:noFill/>
          <a:ln w="9525">
            <a:noFill/>
            <a:miter lim="800000"/>
            <a:headEnd/>
            <a:tailEnd/>
          </a:ln>
        </p:spPr>
        <p:txBody>
          <a:bodyPr wrap="none">
            <a:spAutoFit/>
          </a:bodyPr>
          <a:lstStyle/>
          <a:p>
            <a:r>
              <a:rPr lang="en-US" altLang="zh-CN"/>
              <a:t>A 100 (1-    ) percent confidence interval for                        is:</a:t>
            </a:r>
          </a:p>
        </p:txBody>
      </p:sp>
      <p:pic>
        <p:nvPicPr>
          <p:cNvPr id="30728" name="Picture 11"/>
          <p:cNvPicPr>
            <a:picLocks noChangeAspect="1" noChangeArrowheads="1"/>
          </p:cNvPicPr>
          <p:nvPr/>
        </p:nvPicPr>
        <p:blipFill>
          <a:blip r:embed="rId5"/>
          <a:srcRect/>
          <a:stretch>
            <a:fillRect/>
          </a:stretch>
        </p:blipFill>
        <p:spPr bwMode="auto">
          <a:xfrm>
            <a:off x="1638300" y="5105400"/>
            <a:ext cx="190500" cy="228600"/>
          </a:xfrm>
          <a:prstGeom prst="rect">
            <a:avLst/>
          </a:prstGeom>
          <a:noFill/>
          <a:ln w="9525">
            <a:noFill/>
            <a:miter lim="800000"/>
            <a:headEnd/>
            <a:tailEnd/>
          </a:ln>
        </p:spPr>
      </p:pic>
      <p:pic>
        <p:nvPicPr>
          <p:cNvPr id="30729" name="Picture 12"/>
          <p:cNvPicPr>
            <a:picLocks noChangeAspect="1" noChangeArrowheads="1"/>
          </p:cNvPicPr>
          <p:nvPr/>
        </p:nvPicPr>
        <p:blipFill>
          <a:blip r:embed="rId6"/>
          <a:srcRect/>
          <a:stretch>
            <a:fillRect/>
          </a:stretch>
        </p:blipFill>
        <p:spPr bwMode="auto">
          <a:xfrm>
            <a:off x="5105400" y="5108575"/>
            <a:ext cx="1295400" cy="301625"/>
          </a:xfrm>
          <a:prstGeom prst="rect">
            <a:avLst/>
          </a:prstGeom>
          <a:noFill/>
          <a:ln w="9525">
            <a:noFill/>
            <a:miter lim="800000"/>
            <a:headEnd/>
            <a:tailEnd/>
          </a:ln>
        </p:spPr>
      </p:pic>
      <p:pic>
        <p:nvPicPr>
          <p:cNvPr id="30730" name="Picture 13"/>
          <p:cNvPicPr>
            <a:picLocks noChangeAspect="1" noChangeArrowheads="1"/>
          </p:cNvPicPr>
          <p:nvPr/>
        </p:nvPicPr>
        <p:blipFill>
          <a:blip r:embed="rId7"/>
          <a:srcRect/>
          <a:stretch>
            <a:fillRect/>
          </a:stretch>
        </p:blipFill>
        <p:spPr bwMode="auto">
          <a:xfrm>
            <a:off x="793750" y="5424351"/>
            <a:ext cx="3352800" cy="86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eaLnBrk="1" hangingPunct="1"/>
            <a:r>
              <a:rPr lang="en-US" altLang="zh-CN" smtClean="0">
                <a:ea typeface="宋体" charset="-122"/>
              </a:rPr>
              <a:t>Other types</a:t>
            </a:r>
            <a:endParaRPr lang="zh-CN" altLang="en-US" smtClean="0">
              <a:ea typeface="宋体" charset="-122"/>
            </a:endParaRPr>
          </a:p>
        </p:txBody>
      </p:sp>
      <p:sp>
        <p:nvSpPr>
          <p:cNvPr id="31746" name="内容占位符 2"/>
          <p:cNvSpPr>
            <a:spLocks noGrp="1"/>
          </p:cNvSpPr>
          <p:nvPr>
            <p:ph idx="1"/>
          </p:nvPr>
        </p:nvSpPr>
        <p:spPr/>
        <p:txBody>
          <a:bodyPr/>
          <a:lstStyle/>
          <a:p>
            <a:pPr eaLnBrk="1" hangingPunct="1"/>
            <a:r>
              <a:rPr lang="en-US" altLang="zh-CN" smtClean="0">
                <a:ea typeface="宋体" charset="-122"/>
              </a:rPr>
              <a:t>Two-factor factorial with random factors</a:t>
            </a:r>
          </a:p>
          <a:p>
            <a:pPr eaLnBrk="1" hangingPunct="1"/>
            <a:r>
              <a:rPr lang="en-US" altLang="zh-CN" smtClean="0">
                <a:ea typeface="宋体" charset="-122"/>
              </a:rPr>
              <a:t>Two-factor mixed model</a:t>
            </a: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pPr eaLnBrk="1" hangingPunct="1"/>
            <a:r>
              <a:rPr lang="en-US" altLang="zh-CN" smtClean="0">
                <a:ea typeface="宋体" charset="-122"/>
              </a:rPr>
              <a:t>Think of such a study</a:t>
            </a:r>
            <a:endParaRPr lang="zh-CN" altLang="en-US" smtClean="0">
              <a:ea typeface="宋体" charset="-122"/>
            </a:endParaRPr>
          </a:p>
        </p:txBody>
      </p:sp>
      <p:sp>
        <p:nvSpPr>
          <p:cNvPr id="4" name="内容占位符 3"/>
          <p:cNvSpPr>
            <a:spLocks noGrp="1"/>
          </p:cNvSpPr>
          <p:nvPr>
            <p:ph idx="1"/>
          </p:nvPr>
        </p:nvSpPr>
        <p:spPr/>
        <p:txBody>
          <a:bodyPr/>
          <a:lstStyle/>
          <a:p>
            <a:pPr eaLnBrk="1" hangingPunct="1"/>
            <a:r>
              <a:rPr lang="en-US" altLang="zh-CN" smtClean="0">
                <a:ea typeface="宋体" charset="-122"/>
              </a:rPr>
              <a:t>Comparison of strength</a:t>
            </a:r>
          </a:p>
          <a:p>
            <a:pPr lvl="1" eaLnBrk="1" hangingPunct="1"/>
            <a:r>
              <a:rPr lang="en-US" altLang="zh-CN" smtClean="0">
                <a:ea typeface="宋体" charset="-122"/>
              </a:rPr>
              <a:t>Gender</a:t>
            </a:r>
          </a:p>
          <a:p>
            <a:pPr lvl="1" eaLnBrk="1" hangingPunct="1"/>
            <a:endParaRPr lang="zh-CN" altLang="en-US" smtClean="0">
              <a:ea typeface="宋体" charset="-122"/>
            </a:endParaRPr>
          </a:p>
        </p:txBody>
      </p:sp>
      <p:pic>
        <p:nvPicPr>
          <p:cNvPr id="6" name="图片 5"/>
          <p:cNvPicPr>
            <a:picLocks noChangeAspect="1"/>
          </p:cNvPicPr>
          <p:nvPr/>
        </p:nvPicPr>
        <p:blipFill>
          <a:blip r:embed="rId2"/>
          <a:srcRect/>
          <a:stretch>
            <a:fillRect/>
          </a:stretch>
        </p:blipFill>
        <p:spPr bwMode="auto">
          <a:xfrm>
            <a:off x="1143000" y="3311525"/>
            <a:ext cx="2133600" cy="2762250"/>
          </a:xfrm>
          <a:prstGeom prst="rect">
            <a:avLst/>
          </a:prstGeom>
          <a:noFill/>
          <a:ln w="9525">
            <a:noFill/>
            <a:miter lim="800000"/>
            <a:headEnd/>
            <a:tailEnd/>
          </a:ln>
        </p:spPr>
      </p:pic>
      <p:pic>
        <p:nvPicPr>
          <p:cNvPr id="7" name="图片 6"/>
          <p:cNvPicPr>
            <a:picLocks noChangeAspect="1"/>
          </p:cNvPicPr>
          <p:nvPr/>
        </p:nvPicPr>
        <p:blipFill>
          <a:blip r:embed="rId3"/>
          <a:srcRect/>
          <a:stretch>
            <a:fillRect/>
          </a:stretch>
        </p:blipFill>
        <p:spPr bwMode="auto">
          <a:xfrm>
            <a:off x="3940175" y="3311525"/>
            <a:ext cx="4160838" cy="2762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zh-CN" smtClean="0">
                <a:ea typeface="宋体" charset="-122"/>
              </a:rPr>
              <a:t>Reference</a:t>
            </a:r>
          </a:p>
        </p:txBody>
      </p:sp>
      <p:sp>
        <p:nvSpPr>
          <p:cNvPr id="32770" name="Rectangle 3"/>
          <p:cNvSpPr>
            <a:spLocks noGrp="1" noChangeArrowheads="1"/>
          </p:cNvSpPr>
          <p:nvPr>
            <p:ph type="body" idx="1"/>
          </p:nvPr>
        </p:nvSpPr>
        <p:spPr/>
        <p:txBody>
          <a:bodyPr/>
          <a:lstStyle/>
          <a:p>
            <a:pPr marL="609600" indent="-609600" eaLnBrk="1" hangingPunct="1">
              <a:buFont typeface="Wingdings" pitchFamily="2" charset="2"/>
              <a:buAutoNum type="arabicPeriod"/>
            </a:pPr>
            <a:r>
              <a:rPr lang="en-US" altLang="zh-CN" smtClean="0">
                <a:ea typeface="宋体" charset="-122"/>
                <a:hlinkClick r:id="rId2"/>
              </a:rPr>
              <a:t>http://www.plantsciences.ucdavis.edu/agr205/Lectures/2011_Lectures/L10_MixModels.pdf</a:t>
            </a:r>
            <a:endParaRPr lang="en-US" altLang="zh-CN" smtClean="0">
              <a:ea typeface="宋体" charset="-122"/>
            </a:endParaRPr>
          </a:p>
          <a:p>
            <a:pPr marL="609600" indent="-609600" eaLnBrk="1" hangingPunct="1">
              <a:buFont typeface="Wingdings" pitchFamily="2" charset="2"/>
              <a:buAutoNum type="arabicPeriod"/>
            </a:pPr>
            <a:r>
              <a:rPr lang="en-US" altLang="zh-CN" smtClean="0">
                <a:ea typeface="宋体" charset="-122"/>
              </a:rPr>
              <a:t>Douglas C. Montgomery, </a:t>
            </a:r>
            <a:r>
              <a:rPr lang="en-US" altLang="zh-CN" i="1" smtClean="0">
                <a:ea typeface="宋体" charset="-122"/>
              </a:rPr>
              <a:t>Design and Analysis of Experiments, 5th Edition,</a:t>
            </a:r>
            <a:r>
              <a:rPr lang="en-US" altLang="zh-CN" smtClean="0">
                <a:ea typeface="宋体" charset="-122"/>
              </a:rPr>
              <a:t> June 30, 2000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7200" y="2514600"/>
            <a:ext cx="8229600" cy="1371600"/>
          </a:xfrm>
        </p:spPr>
        <p:txBody>
          <a:bodyPr/>
          <a:lstStyle/>
          <a:p>
            <a:pPr algn="ctr" eaLnBrk="1" hangingPunct="1"/>
            <a:r>
              <a:rPr lang="en-US" altLang="zh-CN" smtClean="0">
                <a:ea typeface="宋体" charset="-122"/>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pPr eaLnBrk="1" hangingPunct="1"/>
            <a:r>
              <a:rPr lang="en-US" altLang="zh-CN" smtClean="0">
                <a:ea typeface="宋体" charset="-122"/>
              </a:rPr>
              <a:t>Think of such a study</a:t>
            </a:r>
            <a:endParaRPr lang="zh-CN" altLang="en-US" smtClean="0">
              <a:ea typeface="宋体" charset="-122"/>
            </a:endParaRPr>
          </a:p>
        </p:txBody>
      </p:sp>
      <p:sp>
        <p:nvSpPr>
          <p:cNvPr id="15362" name="内容占位符 2"/>
          <p:cNvSpPr>
            <a:spLocks noGrp="1"/>
          </p:cNvSpPr>
          <p:nvPr>
            <p:ph idx="1"/>
          </p:nvPr>
        </p:nvSpPr>
        <p:spPr/>
        <p:txBody>
          <a:bodyPr/>
          <a:lstStyle/>
          <a:p>
            <a:pPr eaLnBrk="1" hangingPunct="1"/>
            <a:r>
              <a:rPr lang="en-US" altLang="zh-CN" smtClean="0">
                <a:ea typeface="宋体" charset="-122"/>
              </a:rPr>
              <a:t>Comparison of strength	</a:t>
            </a:r>
          </a:p>
          <a:p>
            <a:pPr lvl="1" eaLnBrk="1" hangingPunct="1"/>
            <a:r>
              <a:rPr lang="en-US" altLang="zh-CN" smtClean="0">
                <a:ea typeface="宋体" charset="-122"/>
              </a:rPr>
              <a:t>Nations </a:t>
            </a:r>
            <a:endParaRPr lang="zh-CN" altLang="en-US" smtClean="0">
              <a:ea typeface="宋体" charset="-122"/>
            </a:endParaRPr>
          </a:p>
        </p:txBody>
      </p:sp>
      <p:pic>
        <p:nvPicPr>
          <p:cNvPr id="4" name="图片 3"/>
          <p:cNvPicPr>
            <a:picLocks noChangeAspect="1"/>
          </p:cNvPicPr>
          <p:nvPr/>
        </p:nvPicPr>
        <p:blipFill>
          <a:blip r:embed="rId2"/>
          <a:srcRect/>
          <a:stretch>
            <a:fillRect/>
          </a:stretch>
        </p:blipFill>
        <p:spPr bwMode="auto">
          <a:xfrm>
            <a:off x="1524000" y="3048000"/>
            <a:ext cx="3733800" cy="3505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Random-effects Model</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Linear Model</a:t>
                </a:r>
              </a:p>
              <a:p>
                <a:endParaRPr lang="en-US" altLang="zh-CN" sz="2400" dirty="0" smtClean="0"/>
              </a:p>
              <a:p>
                <a:pPr lvl="1"/>
                <a:endParaRPr lang="en-US" altLang="zh-CN" sz="2400" dirty="0" smtClean="0"/>
              </a:p>
              <a:p>
                <a:pPr lvl="1"/>
                <a:r>
                  <a:rPr lang="en-US" altLang="zh-CN" sz="2400" dirty="0" smtClean="0"/>
                  <a:t>The </a:t>
                </a:r>
                <a:r>
                  <a:rPr lang="en-US" altLang="zh-CN" sz="2400" dirty="0"/>
                  <a:t>treatment levels themselves are a random sample. (treatment effect </a:t>
                </a:r>
                <a:r>
                  <a:rPr lang="en-US" altLang="zh-CN" sz="2400" dirty="0" smtClean="0"/>
                  <a:t>(</a:t>
                </a:r>
                <a14:m>
                  <m:oMath xmlns:m="http://schemas.openxmlformats.org/officeDocument/2006/math">
                    <m:sSub>
                      <m:sSubPr>
                        <m:ctrlPr>
                          <a:rPr lang="en-US" altLang="zh-CN" sz="2400" i="1" smtClean="0">
                            <a:latin typeface="Cambria Math"/>
                          </a:rPr>
                        </m:ctrlPr>
                      </m:sSubPr>
                      <m:e>
                        <m:r>
                          <a:rPr lang="zh-CN" altLang="en-US" sz="2400" i="1" smtClean="0">
                            <a:latin typeface="Cambria Math"/>
                          </a:rPr>
                          <m:t>𝜏</m:t>
                        </m:r>
                      </m:e>
                      <m:sub>
                        <m:r>
                          <a:rPr lang="en-US" altLang="zh-CN" sz="2400" b="0" i="1" smtClean="0">
                            <a:latin typeface="Cambria Math"/>
                          </a:rPr>
                          <m:t>𝑖</m:t>
                        </m:r>
                      </m:sub>
                    </m:sSub>
                  </m:oMath>
                </a14:m>
                <a:r>
                  <a:rPr lang="en-US" altLang="zh-CN" sz="2400" dirty="0" smtClean="0"/>
                  <a:t>) </a:t>
                </a:r>
                <a:r>
                  <a:rPr lang="en-US" altLang="zh-CN" sz="2400" dirty="0"/>
                  <a:t>is a random variable)</a:t>
                </a:r>
              </a:p>
              <a:p>
                <a:pPr lvl="1"/>
                <a:r>
                  <a:rPr lang="en-US" altLang="zh-CN" sz="2400" dirty="0"/>
                  <a:t>The variance of any observation </a:t>
                </a:r>
                <a:r>
                  <a:rPr lang="en-US" altLang="zh-CN" sz="2400" dirty="0" smtClean="0"/>
                  <a:t>is</a:t>
                </a:r>
                <a:endParaRPr lang="en-US" altLang="zh-CN" sz="2400" b="0" i="1" dirty="0" smtClean="0">
                  <a:latin typeface="Cambria Math"/>
                </a:endParaRPr>
              </a:p>
              <a:p>
                <a:pPr marL="457200" lvl="1"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a:rPr>
                        <m:t>𝑉</m:t>
                      </m:r>
                      <m:d>
                        <m:dPr>
                          <m:ctrlPr>
                            <a:rPr lang="en-US" altLang="zh-CN" sz="2400" b="0" i="1" smtClean="0">
                              <a:latin typeface="Cambria Math"/>
                            </a:rPr>
                          </m:ctrlPr>
                        </m:dPr>
                        <m:e>
                          <m:sSub>
                            <m:sSubPr>
                              <m:ctrlPr>
                                <a:rPr lang="en-US" altLang="zh-CN" sz="2400" b="0" i="1" smtClean="0">
                                  <a:latin typeface="Cambria Math"/>
                                </a:rPr>
                              </m:ctrlPr>
                            </m:sSubPr>
                            <m:e>
                              <m:r>
                                <a:rPr lang="en-US" altLang="zh-CN" sz="2400" b="0" i="1" smtClean="0">
                                  <a:latin typeface="Cambria Math"/>
                                </a:rPr>
                                <m:t>𝑦</m:t>
                              </m:r>
                            </m:e>
                            <m:sub>
                              <m:r>
                                <a:rPr lang="en-US" altLang="zh-CN" sz="2400" b="0" i="1" smtClean="0">
                                  <a:latin typeface="Cambria Math"/>
                                </a:rPr>
                                <m:t>𝑖𝑗</m:t>
                              </m:r>
                            </m:sub>
                          </m:sSub>
                        </m:e>
                      </m:d>
                      <m:r>
                        <a:rPr lang="en-US" altLang="zh-CN" sz="2400" b="0" i="1" smtClean="0">
                          <a:latin typeface="Cambria Math"/>
                        </a:rPr>
                        <m:t>=</m:t>
                      </m:r>
                      <m:sSup>
                        <m:sSupPr>
                          <m:ctrlPr>
                            <a:rPr lang="en-US" altLang="zh-CN" sz="2400" b="0" i="1" smtClean="0">
                              <a:latin typeface="Cambria Math"/>
                            </a:rPr>
                          </m:ctrlPr>
                        </m:sSupPr>
                        <m:e>
                          <m:r>
                            <a:rPr lang="zh-CN" altLang="en-US" sz="2400" b="0" i="1" smtClean="0">
                              <a:latin typeface="Cambria Math"/>
                            </a:rPr>
                            <m:t>𝜎</m:t>
                          </m:r>
                        </m:e>
                        <m:sup>
                          <m:r>
                            <a:rPr lang="en-US" altLang="zh-CN" sz="2400" b="0" i="1" smtClean="0">
                              <a:latin typeface="Cambria Math"/>
                            </a:rPr>
                            <m:t>2</m:t>
                          </m:r>
                        </m:sup>
                      </m:sSup>
                      <m:r>
                        <a:rPr lang="en-US" altLang="zh-CN" sz="2400" b="0" i="1" smtClean="0">
                          <a:latin typeface="Cambria Math"/>
                        </a:rPr>
                        <m:t>+</m:t>
                      </m:r>
                      <m:sSup>
                        <m:sSupPr>
                          <m:ctrlPr>
                            <a:rPr lang="en-US" altLang="zh-CN" sz="2400" b="0" i="1" smtClean="0">
                              <a:latin typeface="Cambria Math"/>
                            </a:rPr>
                          </m:ctrlPr>
                        </m:sSupPr>
                        <m:e>
                          <m:sSub>
                            <m:sSubPr>
                              <m:ctrlPr>
                                <a:rPr lang="en-US" altLang="zh-CN" sz="2400" b="0" i="1" smtClean="0">
                                  <a:latin typeface="Cambria Math"/>
                                </a:rPr>
                              </m:ctrlPr>
                            </m:sSubPr>
                            <m:e>
                              <m:r>
                                <a:rPr lang="zh-CN" altLang="en-US" sz="2400" b="0" i="1" smtClean="0">
                                  <a:latin typeface="Cambria Math"/>
                                </a:rPr>
                                <m:t>𝜎</m:t>
                              </m:r>
                            </m:e>
                            <m:sub>
                              <m:r>
                                <a:rPr lang="zh-CN" altLang="en-US" sz="2400" b="0" i="1" smtClean="0">
                                  <a:latin typeface="Cambria Math"/>
                                </a:rPr>
                                <m:t>𝜏</m:t>
                              </m:r>
                            </m:sub>
                          </m:sSub>
                        </m:e>
                        <m:sup>
                          <m:r>
                            <a:rPr lang="en-US" altLang="zh-CN" sz="2400" b="0" i="1" smtClean="0">
                              <a:latin typeface="Cambria Math"/>
                            </a:rPr>
                            <m:t>2</m:t>
                          </m:r>
                        </m:sup>
                      </m:sSup>
                    </m:oMath>
                  </m:oMathPara>
                </a14:m>
                <a:endParaRPr lang="en-US" altLang="zh-CN" sz="2400" dirty="0"/>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63" t="-2038"/>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590800"/>
            <a:ext cx="3190217" cy="75860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2590800"/>
            <a:ext cx="1605992" cy="609573"/>
          </a:xfrm>
          <a:prstGeom prst="rect">
            <a:avLst/>
          </a:prstGeom>
        </p:spPr>
      </p:pic>
    </p:spTree>
    <p:extLst>
      <p:ext uri="{BB962C8B-B14F-4D97-AF65-F5344CB8AC3E}">
        <p14:creationId xmlns:p14="http://schemas.microsoft.com/office/powerpoint/2010/main" val="996302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CN" smtClean="0">
                <a:ea typeface="宋体" charset="-122"/>
              </a:rPr>
              <a:t>Random-effects Model (Cont’d)</a:t>
            </a:r>
          </a:p>
        </p:txBody>
      </p:sp>
      <p:sp>
        <p:nvSpPr>
          <p:cNvPr id="17410" name="Rectangle 3"/>
          <p:cNvSpPr>
            <a:spLocks noGrp="1" noChangeArrowheads="1"/>
          </p:cNvSpPr>
          <p:nvPr>
            <p:ph type="body" sz="half" idx="1"/>
          </p:nvPr>
        </p:nvSpPr>
        <p:spPr>
          <a:xfrm>
            <a:off x="457200" y="1752600"/>
            <a:ext cx="3962400" cy="1524000"/>
          </a:xfrm>
        </p:spPr>
        <p:txBody>
          <a:bodyPr/>
          <a:lstStyle/>
          <a:p>
            <a:pPr eaLnBrk="1" hangingPunct="1"/>
            <a:r>
              <a:rPr lang="en-US" altLang="zh-CN" sz="3200" dirty="0" smtClean="0">
                <a:ea typeface="宋体" charset="-122"/>
              </a:rPr>
              <a:t>Linear Model</a:t>
            </a:r>
            <a:endParaRPr lang="zh-CN" altLang="en-US" sz="3200" dirty="0" smtClean="0">
              <a:ea typeface="宋体" charset="-122"/>
            </a:endParaRPr>
          </a:p>
          <a:p>
            <a:pPr eaLnBrk="1" hangingPunct="1"/>
            <a:endParaRPr lang="zh-CN" altLang="en-US" sz="3200" dirty="0" smtClean="0">
              <a:ea typeface="宋体" charset="-122"/>
            </a:endParaRPr>
          </a:p>
        </p:txBody>
      </p:sp>
      <mc:AlternateContent xmlns:mc="http://schemas.openxmlformats.org/markup-compatibility/2006">
        <mc:Choice xmlns:a14="http://schemas.microsoft.com/office/drawing/2010/main" Requires="a14">
          <p:sp>
            <p:nvSpPr>
              <p:cNvPr id="17411" name="Rectangle 9"/>
              <p:cNvSpPr>
                <a:spLocks noGrp="1" noChangeArrowheads="1"/>
              </p:cNvSpPr>
              <p:nvPr>
                <p:ph type="body" sz="half" idx="2"/>
              </p:nvPr>
            </p:nvSpPr>
            <p:spPr>
              <a:xfrm>
                <a:off x="533400" y="3276600"/>
                <a:ext cx="8229600" cy="2743200"/>
              </a:xfrm>
            </p:spPr>
            <p:txBody>
              <a:bodyPr/>
              <a:lstStyle/>
              <a:p>
                <a:pPr lvl="1" eaLnBrk="1" hangingPunct="1"/>
                <a:r>
                  <a:rPr lang="en-US" altLang="zh-CN" dirty="0" smtClean="0">
                    <a:ea typeface="宋体" charset="-122"/>
                  </a:rPr>
                  <a:t>From sample to the entire population</a:t>
                </a:r>
              </a:p>
              <a:p>
                <a:pPr lvl="1" eaLnBrk="1" hangingPunct="1"/>
                <a:r>
                  <a:rPr lang="en-US" altLang="zh-CN" dirty="0" smtClean="0">
                    <a:ea typeface="宋体" charset="-122"/>
                  </a:rPr>
                  <a:t>For any given random sample of treatment</a:t>
                </a:r>
                <a:r>
                  <a:rPr lang="en-US" altLang="zh-CN" dirty="0" smtClean="0">
                    <a:ea typeface="宋体" charset="-122"/>
                  </a:rPr>
                  <a:t>: </a:t>
                </a:r>
                <a14:m>
                  <m:oMath xmlns:m="http://schemas.openxmlformats.org/officeDocument/2006/math">
                    <m:nary>
                      <m:naryPr>
                        <m:chr m:val="∑"/>
                        <m:subHide m:val="on"/>
                        <m:supHide m:val="on"/>
                        <m:ctrlPr>
                          <a:rPr lang="en-US" altLang="zh-CN" i="1" smtClean="0">
                            <a:latin typeface="Cambria Math"/>
                            <a:ea typeface="宋体" charset="-122"/>
                          </a:rPr>
                        </m:ctrlPr>
                      </m:naryPr>
                      <m:sub/>
                      <m:sup/>
                      <m:e>
                        <m:sSub>
                          <m:sSubPr>
                            <m:ctrlPr>
                              <a:rPr lang="en-US" altLang="zh-CN" i="1" smtClean="0">
                                <a:latin typeface="Cambria Math"/>
                                <a:ea typeface="宋体" charset="-122"/>
                              </a:rPr>
                            </m:ctrlPr>
                          </m:sSubPr>
                          <m:e>
                            <m:r>
                              <a:rPr lang="zh-CN" altLang="en-US" i="1" smtClean="0">
                                <a:latin typeface="Cambria Math"/>
                                <a:ea typeface="宋体" charset="-122"/>
                              </a:rPr>
                              <m:t>𝜏</m:t>
                            </m:r>
                          </m:e>
                          <m:sub>
                            <m:r>
                              <a:rPr lang="en-US" altLang="zh-CN" b="0" i="1" smtClean="0">
                                <a:latin typeface="Cambria Math"/>
                                <a:ea typeface="宋体" charset="-122"/>
                              </a:rPr>
                              <m:t>𝑖</m:t>
                            </m:r>
                          </m:sub>
                        </m:sSub>
                        <m:r>
                          <a:rPr lang="en-US" altLang="zh-CN" i="1" smtClean="0">
                            <a:latin typeface="Cambria Math"/>
                            <a:ea typeface="Cambria Math"/>
                          </a:rPr>
                          <m:t>≠</m:t>
                        </m:r>
                      </m:e>
                    </m:nary>
                    <m:r>
                      <a:rPr lang="en-US" altLang="zh-CN" b="0" i="1" smtClean="0">
                        <a:latin typeface="Cambria Math"/>
                        <a:ea typeface="宋体" charset="-122"/>
                      </a:rPr>
                      <m:t>0</m:t>
                    </m:r>
                  </m:oMath>
                </a14:m>
                <a:endParaRPr lang="en-US" altLang="zh-CN" dirty="0" smtClean="0">
                  <a:ea typeface="宋体" charset="-122"/>
                </a:endParaRPr>
              </a:p>
              <a:p>
                <a:pPr lvl="1" eaLnBrk="1" hangingPunct="1"/>
                <a:r>
                  <a:rPr lang="en-US" altLang="zh-CN" dirty="0" smtClean="0">
                    <a:ea typeface="宋体" charset="-122"/>
                  </a:rPr>
                  <a:t>Computation is the same for the both the fixed and the random models</a:t>
                </a:r>
              </a:p>
            </p:txBody>
          </p:sp>
        </mc:Choice>
        <mc:Fallback>
          <p:sp>
            <p:nvSpPr>
              <p:cNvPr id="17411" name="Rectangle 9"/>
              <p:cNvSpPr>
                <a:spLocks noGrp="1" noRot="1" noChangeAspect="1" noMove="1" noResize="1" noEditPoints="1" noAdjustHandles="1" noChangeArrowheads="1" noChangeShapeType="1" noTextEdit="1"/>
              </p:cNvSpPr>
              <p:nvPr>
                <p:ph type="body" sz="half" idx="2"/>
              </p:nvPr>
            </p:nvSpPr>
            <p:spPr>
              <a:xfrm>
                <a:off x="533400" y="3276600"/>
                <a:ext cx="8229600" cy="2743200"/>
              </a:xfrm>
              <a:blipFill rotWithShape="1">
                <a:blip r:embed="rId2"/>
                <a:stretch>
                  <a:fillRect t="-5556"/>
                </a:stretch>
              </a:blipFill>
            </p:spPr>
            <p:txBody>
              <a:bodyPr/>
              <a:lstStyle/>
              <a:p>
                <a:r>
                  <a:rPr lang="zh-CN" altLang="en-US">
                    <a:noFill/>
                  </a:rPr>
                  <a:t> </a:t>
                </a:r>
              </a:p>
            </p:txBody>
          </p:sp>
        </mc:Fallback>
      </mc:AlternateContent>
      <p:pic>
        <p:nvPicPr>
          <p:cNvPr id="17413" name="Picture 11"/>
          <p:cNvPicPr>
            <a:picLocks noChangeAspect="1" noChangeArrowheads="1"/>
          </p:cNvPicPr>
          <p:nvPr/>
        </p:nvPicPr>
        <p:blipFill>
          <a:blip r:embed="rId3"/>
          <a:srcRect/>
          <a:stretch>
            <a:fillRect/>
          </a:stretch>
        </p:blipFill>
        <p:spPr bwMode="auto">
          <a:xfrm>
            <a:off x="4572000" y="2362200"/>
            <a:ext cx="1600200" cy="619125"/>
          </a:xfrm>
          <a:prstGeom prst="rect">
            <a:avLst/>
          </a:prstGeom>
          <a:noFill/>
          <a:ln w="9525">
            <a:noFill/>
            <a:miter lim="800000"/>
            <a:headEnd/>
            <a:tailEnd/>
          </a:ln>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452" y="2271494"/>
            <a:ext cx="3190217" cy="75860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CN" sz="4000" smtClean="0">
                <a:ea typeface="宋体" charset="-122"/>
              </a:rPr>
              <a:t>Differences between fixed and random-effects model</a:t>
            </a:r>
          </a:p>
        </p:txBody>
      </p:sp>
      <p:sp>
        <p:nvSpPr>
          <p:cNvPr id="18434" name="Rectangle 3"/>
          <p:cNvSpPr>
            <a:spLocks noGrp="1" noChangeArrowheads="1"/>
          </p:cNvSpPr>
          <p:nvPr>
            <p:ph type="body" idx="1"/>
          </p:nvPr>
        </p:nvSpPr>
        <p:spPr/>
        <p:txBody>
          <a:bodyPr/>
          <a:lstStyle/>
          <a:p>
            <a:pPr eaLnBrk="1" hangingPunct="1"/>
            <a:r>
              <a:rPr lang="en-US" altLang="zh-CN" sz="2800" smtClean="0">
                <a:ea typeface="宋体" charset="-122"/>
              </a:rPr>
              <a:t>The testing hypothesis</a:t>
            </a:r>
          </a:p>
          <a:p>
            <a:pPr eaLnBrk="1" hangingPunct="1">
              <a:buFont typeface="Wingdings" pitchFamily="2" charset="2"/>
              <a:buNone/>
            </a:pPr>
            <a:endParaRPr lang="en-US" altLang="zh-CN" sz="2000" smtClean="0">
              <a:ea typeface="宋体" charset="-122"/>
            </a:endParaRPr>
          </a:p>
          <a:p>
            <a:pPr eaLnBrk="1" hangingPunct="1">
              <a:buFont typeface="Wingdings" pitchFamily="2" charset="2"/>
              <a:buNone/>
            </a:pPr>
            <a:endParaRPr lang="en-US" altLang="zh-CN" sz="2000" smtClean="0">
              <a:ea typeface="宋体" charset="-122"/>
            </a:endParaRPr>
          </a:p>
          <a:p>
            <a:pPr eaLnBrk="1" hangingPunct="1">
              <a:buFont typeface="Wingdings" pitchFamily="2" charset="2"/>
              <a:buNone/>
            </a:pPr>
            <a:endParaRPr lang="en-US" altLang="zh-CN" sz="2000" smtClean="0">
              <a:ea typeface="宋体" charset="-122"/>
            </a:endParaRPr>
          </a:p>
          <a:p>
            <a:pPr eaLnBrk="1" hangingPunct="1"/>
            <a:r>
              <a:rPr lang="en-US" altLang="zh-CN" sz="2800" smtClean="0">
                <a:ea typeface="宋体" charset="-122"/>
              </a:rPr>
              <a:t>The sampling procedures </a:t>
            </a:r>
          </a:p>
          <a:p>
            <a:pPr eaLnBrk="1" hangingPunct="1">
              <a:buFont typeface="Wingdings" pitchFamily="2" charset="2"/>
              <a:buNone/>
            </a:pPr>
            <a:r>
              <a:rPr lang="en-US" altLang="zh-CN" sz="2000" b="1" smtClean="0">
                <a:ea typeface="宋体" charset="-122"/>
              </a:rPr>
              <a:t>Fixed model:</a:t>
            </a:r>
            <a:r>
              <a:rPr lang="en-US" altLang="zh-CN" sz="2000" smtClean="0">
                <a:ea typeface="宋体" charset="-122"/>
              </a:rPr>
              <a:t> the treatment levels are selected purposefully</a:t>
            </a:r>
          </a:p>
          <a:p>
            <a:pPr eaLnBrk="1" hangingPunct="1">
              <a:buFont typeface="Wingdings" pitchFamily="2" charset="2"/>
              <a:buNone/>
            </a:pPr>
            <a:r>
              <a:rPr lang="en-US" altLang="zh-CN" sz="2000" b="1" smtClean="0">
                <a:ea typeface="宋体" charset="-122"/>
              </a:rPr>
              <a:t>Random Model:</a:t>
            </a:r>
            <a:r>
              <a:rPr lang="en-US" altLang="zh-CN" sz="2000" smtClean="0">
                <a:ea typeface="宋体" charset="-122"/>
              </a:rPr>
              <a:t> the treatment levels are selected randomly, and the</a:t>
            </a:r>
          </a:p>
          <a:p>
            <a:pPr eaLnBrk="1" hangingPunct="1">
              <a:buFont typeface="Wingdings" pitchFamily="2" charset="2"/>
              <a:buNone/>
            </a:pPr>
            <a:r>
              <a:rPr lang="en-US" altLang="zh-CN" sz="2000" smtClean="0">
                <a:ea typeface="宋体" charset="-122"/>
              </a:rPr>
              <a:t>unknown variance of the population of treatment effects contributes to the total sum of squares</a:t>
            </a:r>
          </a:p>
          <a:p>
            <a:pPr eaLnBrk="1" hangingPunct="1"/>
            <a:endParaRPr lang="en-US" altLang="zh-CN" sz="2800" smtClean="0">
              <a:ea typeface="宋体" charset="-122"/>
            </a:endParaRPr>
          </a:p>
        </p:txBody>
      </p:sp>
      <p:pic>
        <p:nvPicPr>
          <p:cNvPr id="18435" name="Picture 5"/>
          <p:cNvPicPr>
            <a:picLocks noChangeAspect="1" noChangeArrowheads="1"/>
          </p:cNvPicPr>
          <p:nvPr/>
        </p:nvPicPr>
        <p:blipFill>
          <a:blip r:embed="rId2"/>
          <a:srcRect/>
          <a:stretch>
            <a:fillRect/>
          </a:stretch>
        </p:blipFill>
        <p:spPr bwMode="auto">
          <a:xfrm>
            <a:off x="533400" y="2514600"/>
            <a:ext cx="7696200" cy="842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tLang="zh-CN" sz="4000" smtClean="0">
                <a:ea typeface="宋体" charset="-122"/>
              </a:rPr>
              <a:t>Differences between fixed and random-effects model (cont’d) </a:t>
            </a:r>
          </a:p>
        </p:txBody>
      </p:sp>
      <p:sp>
        <p:nvSpPr>
          <p:cNvPr id="19458" name="Rectangle 3"/>
          <p:cNvSpPr>
            <a:spLocks noGrp="1" noChangeArrowheads="1"/>
          </p:cNvSpPr>
          <p:nvPr>
            <p:ph type="body" idx="1"/>
          </p:nvPr>
        </p:nvSpPr>
        <p:spPr/>
        <p:txBody>
          <a:bodyPr/>
          <a:lstStyle/>
          <a:p>
            <a:pPr eaLnBrk="1" hangingPunct="1"/>
            <a:r>
              <a:rPr lang="en-US" altLang="zh-CN" sz="2800" smtClean="0">
                <a:ea typeface="宋体" charset="-122"/>
              </a:rPr>
              <a:t>The expected sums of the effects</a:t>
            </a:r>
          </a:p>
          <a:p>
            <a:pPr eaLnBrk="1" hangingPunct="1">
              <a:buFont typeface="Wingdings" pitchFamily="2" charset="2"/>
              <a:buNone/>
            </a:pPr>
            <a:r>
              <a:rPr lang="en-US" altLang="zh-CN" sz="2000" b="1" smtClean="0">
                <a:ea typeface="宋体" charset="-122"/>
              </a:rPr>
              <a:t>Fixed model:</a:t>
            </a:r>
            <a:endParaRPr lang="en-US" altLang="zh-CN" sz="2000" smtClean="0">
              <a:ea typeface="宋体" charset="-122"/>
            </a:endParaRPr>
          </a:p>
          <a:p>
            <a:pPr eaLnBrk="1" hangingPunct="1">
              <a:buFont typeface="Wingdings" pitchFamily="2" charset="2"/>
              <a:buNone/>
            </a:pPr>
            <a:r>
              <a:rPr lang="en-US" altLang="zh-CN" sz="2000" b="1" smtClean="0">
                <a:ea typeface="宋体" charset="-122"/>
              </a:rPr>
              <a:t>Random Model: </a:t>
            </a:r>
            <a:endParaRPr lang="en-US" altLang="zh-CN" sz="2000" smtClean="0">
              <a:ea typeface="宋体" charset="-122"/>
            </a:endParaRPr>
          </a:p>
          <a:p>
            <a:pPr eaLnBrk="1" hangingPunct="1"/>
            <a:endParaRPr lang="en-US" altLang="zh-CN" sz="2800" smtClean="0">
              <a:ea typeface="宋体" charset="-122"/>
            </a:endParaRPr>
          </a:p>
          <a:p>
            <a:pPr eaLnBrk="1" hangingPunct="1"/>
            <a:r>
              <a:rPr lang="en-US" altLang="zh-CN" sz="2800" smtClean="0">
                <a:ea typeface="宋体" charset="-122"/>
              </a:rPr>
              <a:t>The expected variances</a:t>
            </a:r>
          </a:p>
          <a:p>
            <a:pPr eaLnBrk="1" hangingPunct="1">
              <a:buFont typeface="Wingdings" pitchFamily="2" charset="2"/>
              <a:buNone/>
            </a:pPr>
            <a:r>
              <a:rPr lang="en-US" altLang="zh-CN" sz="2000" b="1" smtClean="0">
                <a:ea typeface="宋体" charset="-122"/>
              </a:rPr>
              <a:t>Fixed model:</a:t>
            </a:r>
            <a:r>
              <a:rPr lang="en-US" altLang="zh-CN" sz="2000" smtClean="0">
                <a:ea typeface="宋体" charset="-122"/>
              </a:rPr>
              <a:t> </a:t>
            </a:r>
          </a:p>
          <a:p>
            <a:pPr eaLnBrk="1" hangingPunct="1">
              <a:buFont typeface="Wingdings" pitchFamily="2" charset="2"/>
              <a:buNone/>
            </a:pPr>
            <a:endParaRPr lang="en-US" altLang="zh-CN" sz="2000" smtClean="0">
              <a:ea typeface="宋体" charset="-122"/>
            </a:endParaRPr>
          </a:p>
          <a:p>
            <a:pPr eaLnBrk="1" hangingPunct="1">
              <a:buFont typeface="Wingdings" pitchFamily="2" charset="2"/>
              <a:buNone/>
            </a:pPr>
            <a:endParaRPr lang="en-US" altLang="zh-CN" sz="2000" b="1" smtClean="0">
              <a:ea typeface="宋体" charset="-122"/>
            </a:endParaRPr>
          </a:p>
          <a:p>
            <a:pPr eaLnBrk="1" hangingPunct="1">
              <a:buFont typeface="Wingdings" pitchFamily="2" charset="2"/>
              <a:buNone/>
            </a:pPr>
            <a:r>
              <a:rPr lang="en-US" altLang="zh-CN" sz="2000" b="1" smtClean="0">
                <a:ea typeface="宋体" charset="-122"/>
              </a:rPr>
              <a:t>Random Model:</a:t>
            </a:r>
            <a:endParaRPr lang="en-US" altLang="zh-CN" sz="2800" smtClean="0">
              <a:ea typeface="宋体" charset="-122"/>
            </a:endParaRPr>
          </a:p>
        </p:txBody>
      </p:sp>
      <p:pic>
        <p:nvPicPr>
          <p:cNvPr id="19459" name="Picture 5"/>
          <p:cNvPicPr>
            <a:picLocks noChangeAspect="1" noChangeArrowheads="1"/>
          </p:cNvPicPr>
          <p:nvPr/>
        </p:nvPicPr>
        <p:blipFill>
          <a:blip r:embed="rId2"/>
          <a:srcRect/>
          <a:stretch>
            <a:fillRect/>
          </a:stretch>
        </p:blipFill>
        <p:spPr bwMode="auto">
          <a:xfrm>
            <a:off x="3048000" y="2438400"/>
            <a:ext cx="2200275" cy="628650"/>
          </a:xfrm>
          <a:prstGeom prst="rect">
            <a:avLst/>
          </a:prstGeom>
          <a:noFill/>
          <a:ln w="9525">
            <a:noFill/>
            <a:miter lim="800000"/>
            <a:headEnd/>
            <a:tailEnd/>
          </a:ln>
        </p:spPr>
      </p:pic>
      <p:pic>
        <p:nvPicPr>
          <p:cNvPr id="19460" name="Picture 6"/>
          <p:cNvPicPr>
            <a:picLocks noChangeAspect="1" noChangeArrowheads="1"/>
          </p:cNvPicPr>
          <p:nvPr/>
        </p:nvPicPr>
        <p:blipFill>
          <a:blip r:embed="rId3"/>
          <a:srcRect/>
          <a:stretch>
            <a:fillRect/>
          </a:stretch>
        </p:blipFill>
        <p:spPr bwMode="auto">
          <a:xfrm>
            <a:off x="3048000" y="2932113"/>
            <a:ext cx="2362200" cy="523875"/>
          </a:xfrm>
          <a:prstGeom prst="rect">
            <a:avLst/>
          </a:prstGeom>
          <a:noFill/>
          <a:ln w="9525">
            <a:noFill/>
            <a:miter lim="800000"/>
            <a:headEnd/>
            <a:tailEnd/>
          </a:ln>
        </p:spPr>
      </p:pic>
      <p:pic>
        <p:nvPicPr>
          <p:cNvPr id="19461" name="Picture 7"/>
          <p:cNvPicPr>
            <a:picLocks noChangeAspect="1" noChangeArrowheads="1"/>
          </p:cNvPicPr>
          <p:nvPr/>
        </p:nvPicPr>
        <p:blipFill>
          <a:blip r:embed="rId4"/>
          <a:srcRect/>
          <a:stretch>
            <a:fillRect/>
          </a:stretch>
        </p:blipFill>
        <p:spPr bwMode="auto">
          <a:xfrm>
            <a:off x="2570163" y="4246563"/>
            <a:ext cx="6164262" cy="1085850"/>
          </a:xfrm>
          <a:prstGeom prst="rect">
            <a:avLst/>
          </a:prstGeom>
          <a:noFill/>
          <a:ln w="9525">
            <a:noFill/>
            <a:miter lim="800000"/>
            <a:headEnd/>
            <a:tailEnd/>
          </a:ln>
        </p:spPr>
      </p:pic>
      <p:pic>
        <p:nvPicPr>
          <p:cNvPr id="19462" name="Picture 8"/>
          <p:cNvPicPr>
            <a:picLocks noChangeAspect="1" noChangeArrowheads="1"/>
          </p:cNvPicPr>
          <p:nvPr/>
        </p:nvPicPr>
        <p:blipFill>
          <a:blip r:embed="rId5"/>
          <a:srcRect/>
          <a:stretch>
            <a:fillRect/>
          </a:stretch>
        </p:blipFill>
        <p:spPr bwMode="auto">
          <a:xfrm>
            <a:off x="2514600" y="5381625"/>
            <a:ext cx="6219825" cy="638175"/>
          </a:xfrm>
          <a:prstGeom prst="rect">
            <a:avLst/>
          </a:prstGeom>
          <a:noFill/>
          <a:ln w="9525">
            <a:noFill/>
            <a:miter lim="800000"/>
            <a:headEnd/>
            <a:tailEnd/>
          </a:ln>
        </p:spPr>
      </p:pic>
      <p:pic>
        <p:nvPicPr>
          <p:cNvPr id="19463" name="Picture 9"/>
          <p:cNvPicPr>
            <a:picLocks noChangeAspect="1" noChangeArrowheads="1"/>
          </p:cNvPicPr>
          <p:nvPr/>
        </p:nvPicPr>
        <p:blipFill>
          <a:blip r:embed="rId6"/>
          <a:srcRect/>
          <a:stretch>
            <a:fillRect/>
          </a:stretch>
        </p:blipFill>
        <p:spPr bwMode="auto">
          <a:xfrm>
            <a:off x="3886200" y="5997575"/>
            <a:ext cx="1447800" cy="32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tLang="zh-CN" dirty="0" smtClean="0">
                <a:ea typeface="宋体" charset="-122"/>
              </a:rPr>
              <a:t>Variance </a:t>
            </a:r>
            <a:r>
              <a:rPr lang="en-US" altLang="zh-CN" dirty="0" smtClean="0">
                <a:ea typeface="宋体" charset="-122"/>
              </a:rPr>
              <a:t>Components</a:t>
            </a:r>
            <a:endParaRPr lang="en-US" altLang="zh-CN" dirty="0" smtClean="0">
              <a:ea typeface="宋体" charset="-122"/>
            </a:endParaRPr>
          </a:p>
        </p:txBody>
      </p:sp>
      <p:pic>
        <p:nvPicPr>
          <p:cNvPr id="20482" name="Picture 4"/>
          <p:cNvPicPr>
            <a:picLocks noChangeAspect="1" noChangeArrowheads="1"/>
          </p:cNvPicPr>
          <p:nvPr/>
        </p:nvPicPr>
        <p:blipFill>
          <a:blip r:embed="rId2"/>
          <a:srcRect/>
          <a:stretch>
            <a:fillRect/>
          </a:stretch>
        </p:blipFill>
        <p:spPr bwMode="auto">
          <a:xfrm>
            <a:off x="457200" y="1752600"/>
            <a:ext cx="8458200" cy="1535113"/>
          </a:xfrm>
          <a:prstGeom prst="rect">
            <a:avLst/>
          </a:prstGeom>
          <a:noFill/>
          <a:ln w="9525">
            <a:noFill/>
            <a:miter lim="800000"/>
            <a:headEnd/>
            <a:tailEnd/>
          </a:ln>
        </p:spPr>
      </p:pic>
      <p:pic>
        <p:nvPicPr>
          <p:cNvPr id="20483" name="Picture 5"/>
          <p:cNvPicPr>
            <a:picLocks noChangeAspect="1" noChangeArrowheads="1"/>
          </p:cNvPicPr>
          <p:nvPr/>
        </p:nvPicPr>
        <p:blipFill>
          <a:blip r:embed="rId3"/>
          <a:srcRect/>
          <a:stretch>
            <a:fillRect/>
          </a:stretch>
        </p:blipFill>
        <p:spPr bwMode="auto">
          <a:xfrm>
            <a:off x="304800" y="3276600"/>
            <a:ext cx="7391400" cy="831850"/>
          </a:xfrm>
          <a:prstGeom prst="rect">
            <a:avLst/>
          </a:prstGeom>
          <a:noFill/>
          <a:ln w="9525">
            <a:noFill/>
            <a:miter lim="800000"/>
            <a:headEnd/>
            <a:tailEnd/>
          </a:ln>
        </p:spPr>
      </p:pic>
      <p:pic>
        <p:nvPicPr>
          <p:cNvPr id="20484" name="Picture 6"/>
          <p:cNvPicPr>
            <a:picLocks noChangeAspect="1" noChangeArrowheads="1"/>
          </p:cNvPicPr>
          <p:nvPr/>
        </p:nvPicPr>
        <p:blipFill>
          <a:blip r:embed="rId4"/>
          <a:srcRect/>
          <a:stretch>
            <a:fillRect/>
          </a:stretch>
        </p:blipFill>
        <p:spPr bwMode="auto">
          <a:xfrm>
            <a:off x="381000" y="4191000"/>
            <a:ext cx="3352800" cy="619125"/>
          </a:xfrm>
          <a:prstGeom prst="rect">
            <a:avLst/>
          </a:prstGeom>
          <a:noFill/>
          <a:ln w="9525">
            <a:noFill/>
            <a:miter lim="800000"/>
            <a:headEnd/>
            <a:tailEnd/>
          </a:ln>
        </p:spPr>
      </p:pic>
      <p:pic>
        <p:nvPicPr>
          <p:cNvPr id="20486" name="Picture 6"/>
          <p:cNvPicPr>
            <a:picLocks noChangeAspect="1" noChangeArrowheads="1"/>
          </p:cNvPicPr>
          <p:nvPr/>
        </p:nvPicPr>
        <p:blipFill>
          <a:blip r:embed="rId5"/>
          <a:srcRect/>
          <a:stretch>
            <a:fillRect/>
          </a:stretch>
        </p:blipFill>
        <p:spPr bwMode="auto">
          <a:xfrm>
            <a:off x="206829" y="4953000"/>
            <a:ext cx="2286000" cy="6477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zh-CN" sz="3200" dirty="0" smtClean="0">
                <a:ea typeface="宋体" charset="-122"/>
              </a:rPr>
              <a:t>Estimators of the Variance Components</a:t>
            </a:r>
            <a:endParaRPr lang="zh-CN" altLang="en-US" sz="3200" dirty="0" smtClean="0">
              <a:ea typeface="宋体" charset="-122"/>
            </a:endParaRPr>
          </a:p>
        </p:txBody>
      </p:sp>
      <p:pic>
        <p:nvPicPr>
          <p:cNvPr id="21506" name="Picture 4"/>
          <p:cNvPicPr>
            <a:picLocks noChangeAspect="1" noChangeArrowheads="1"/>
          </p:cNvPicPr>
          <p:nvPr/>
        </p:nvPicPr>
        <p:blipFill>
          <a:blip r:embed="rId2"/>
          <a:srcRect/>
          <a:stretch>
            <a:fillRect/>
          </a:stretch>
        </p:blipFill>
        <p:spPr bwMode="auto">
          <a:xfrm>
            <a:off x="609600" y="1743075"/>
            <a:ext cx="5943600" cy="3209925"/>
          </a:xfrm>
          <a:prstGeom prst="rect">
            <a:avLst/>
          </a:prstGeom>
          <a:noFill/>
          <a:ln w="9525">
            <a:noFill/>
            <a:miter lim="800000"/>
            <a:headEnd/>
            <a:tailEnd/>
          </a:ln>
        </p:spPr>
      </p:pic>
      <p:sp>
        <p:nvSpPr>
          <p:cNvPr id="21507" name="Text Box 5"/>
          <p:cNvSpPr txBox="1">
            <a:spLocks noChangeArrowheads="1"/>
          </p:cNvSpPr>
          <p:nvPr/>
        </p:nvSpPr>
        <p:spPr bwMode="auto">
          <a:xfrm>
            <a:off x="609600" y="4913313"/>
            <a:ext cx="1593850" cy="366712"/>
          </a:xfrm>
          <a:prstGeom prst="rect">
            <a:avLst/>
          </a:prstGeom>
          <a:noFill/>
          <a:ln w="9525">
            <a:noFill/>
            <a:miter lim="800000"/>
            <a:headEnd/>
            <a:tailEnd/>
          </a:ln>
        </p:spPr>
        <p:txBody>
          <a:bodyPr wrap="none">
            <a:spAutoFit/>
          </a:bodyPr>
          <a:lstStyle/>
          <a:p>
            <a:r>
              <a:rPr lang="en-US" altLang="zh-CN"/>
              <a:t>Special Case:</a:t>
            </a:r>
          </a:p>
        </p:txBody>
      </p:sp>
      <p:pic>
        <p:nvPicPr>
          <p:cNvPr id="21508" name="Picture 6"/>
          <p:cNvPicPr>
            <a:picLocks noChangeAspect="1" noChangeArrowheads="1"/>
          </p:cNvPicPr>
          <p:nvPr/>
        </p:nvPicPr>
        <p:blipFill>
          <a:blip r:embed="rId3"/>
          <a:srcRect/>
          <a:stretch>
            <a:fillRect/>
          </a:stretch>
        </p:blipFill>
        <p:spPr bwMode="auto">
          <a:xfrm>
            <a:off x="3276600" y="4953000"/>
            <a:ext cx="3505200" cy="155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529</TotalTime>
  <Words>642</Words>
  <Application>Microsoft Office PowerPoint</Application>
  <PresentationFormat>全屏显示(4:3)</PresentationFormat>
  <Paragraphs>107</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Pixel</vt:lpstr>
      <vt:lpstr>Random Effects models in ANOVA</vt:lpstr>
      <vt:lpstr>Think of such a study</vt:lpstr>
      <vt:lpstr>Think of such a study</vt:lpstr>
      <vt:lpstr>Random-effects Model</vt:lpstr>
      <vt:lpstr>Random-effects Model (Cont’d)</vt:lpstr>
      <vt:lpstr>Differences between fixed and random-effects model</vt:lpstr>
      <vt:lpstr>Differences between fixed and random-effects model (cont’d) </vt:lpstr>
      <vt:lpstr>Variance Components</vt:lpstr>
      <vt:lpstr>Estimators of the Variance Components</vt:lpstr>
      <vt:lpstr>Analysis of Variance (ANOVA)</vt:lpstr>
      <vt:lpstr>Analysis of Variance (ANOVA)</vt:lpstr>
      <vt:lpstr>Analysis of Variance (ANOVA)</vt:lpstr>
      <vt:lpstr>Analysis of Variance (ANOVA)</vt:lpstr>
      <vt:lpstr>Analysis of Variance (ANOVA)</vt:lpstr>
      <vt:lpstr>Analysis of Variance (ANOVA)</vt:lpstr>
      <vt:lpstr>Analysis of Variance (ANOVA)</vt:lpstr>
      <vt:lpstr>Confidence Interval</vt:lpstr>
      <vt:lpstr>Confidence Interval (Cont’d)</vt:lpstr>
      <vt:lpstr>Other types</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Effects models in ANOVA</dc:title>
  <dc:creator>cyang53</dc:creator>
  <cp:lastModifiedBy>Kejia</cp:lastModifiedBy>
  <cp:revision>89</cp:revision>
  <dcterms:created xsi:type="dcterms:W3CDTF">2013-02-25T17:47:38Z</dcterms:created>
  <dcterms:modified xsi:type="dcterms:W3CDTF">2013-02-27T05:40:11Z</dcterms:modified>
</cp:coreProperties>
</file>