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76" r:id="rId3"/>
    <p:sldId id="277" r:id="rId4"/>
    <p:sldId id="278" r:id="rId5"/>
    <p:sldId id="279" r:id="rId6"/>
    <p:sldId id="280" r:id="rId7"/>
    <p:sldId id="284" r:id="rId8"/>
    <p:sldId id="285" r:id="rId9"/>
    <p:sldId id="286" r:id="rId10"/>
    <p:sldId id="265" r:id="rId11"/>
    <p:sldId id="295" r:id="rId12"/>
    <p:sldId id="287" r:id="rId13"/>
    <p:sldId id="296" r:id="rId14"/>
    <p:sldId id="292" r:id="rId15"/>
    <p:sldId id="301" r:id="rId16"/>
    <p:sldId id="297" r:id="rId17"/>
    <p:sldId id="290" r:id="rId18"/>
    <p:sldId id="298" r:id="rId19"/>
    <p:sldId id="293" r:id="rId20"/>
    <p:sldId id="302" r:id="rId21"/>
    <p:sldId id="299" r:id="rId22"/>
    <p:sldId id="291" r:id="rId23"/>
    <p:sldId id="300" r:id="rId24"/>
    <p:sldId id="294" r:id="rId25"/>
    <p:sldId id="30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68" d="100"/>
          <a:sy n="68" d="100"/>
        </p:scale>
        <p:origin x="738" y="7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5/17/2024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5/17/2024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5/17/2024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5/17/2024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5/17/2024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5/17/2024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5/17/2024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5/17/2024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5/17/2024</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5/17/2024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5/17/2024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5/17/2024</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429000"/>
            <a:ext cx="10058400" cy="2015837"/>
          </a:xfrm>
        </p:spPr>
        <p:txBody>
          <a:bodyPr>
            <a:normAutofit fontScale="90000"/>
          </a:bodyPr>
          <a:lstStyle/>
          <a:p>
            <a:pPr algn="ctr"/>
            <a:r>
              <a:rPr lang="vi-VN" dirty="0"/>
              <a:t>Phát hiện các môn chuyên ngành quan trọng ảnh hưởng lớn đến điểm trung bình tích luỹ </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vi-VN" dirty="0" smtClean="0"/>
              <a:t>Cách thức thực hiện xây dựng mô hình </a:t>
            </a:r>
            <a:endParaRPr dirty="0"/>
          </a:p>
        </p:txBody>
      </p:sp>
      <p:sp>
        <p:nvSpPr>
          <p:cNvPr id="14" name="Content Placeholder 13"/>
          <p:cNvSpPr>
            <a:spLocks noGrp="1"/>
          </p:cNvSpPr>
          <p:nvPr>
            <p:ph idx="1"/>
          </p:nvPr>
        </p:nvSpPr>
        <p:spPr/>
        <p:txBody>
          <a:bodyPr/>
          <a:lstStyle/>
          <a:p>
            <a:r>
              <a:rPr lang="vi-VN" dirty="0" smtClean="0"/>
              <a:t>Sử dụng thử với 3 mô hình LinearRegression, Ridge Regression, RandomForest Regression.</a:t>
            </a:r>
          </a:p>
          <a:p>
            <a:endParaRPr lang="en-US" dirty="0"/>
          </a:p>
          <a:p>
            <a:endParaRPr lang="vi-VN" dirty="0" smtClean="0"/>
          </a:p>
        </p:txBody>
      </p:sp>
    </p:spTree>
    <p:extLst>
      <p:ext uri="{BB962C8B-B14F-4D97-AF65-F5344CB8AC3E}">
        <p14:creationId xmlns:p14="http://schemas.microsoft.com/office/powerpoint/2010/main" val="3042826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191000" y="2057400"/>
            <a:ext cx="9144000" cy="1143000"/>
          </a:xfrm>
        </p:spPr>
        <p:txBody>
          <a:bodyPr/>
          <a:lstStyle/>
          <a:p>
            <a:r>
              <a:rPr lang="vi-VN" dirty="0"/>
              <a:t>LinearRegression</a:t>
            </a:r>
            <a:endParaRPr dirty="0"/>
          </a:p>
        </p:txBody>
      </p:sp>
      <p:sp>
        <p:nvSpPr>
          <p:cNvPr id="2" name="Content Placeholder 1"/>
          <p:cNvSpPr>
            <a:spLocks noGrp="1"/>
          </p:cNvSpPr>
          <p:nvPr>
            <p:ph idx="1"/>
          </p:nvPr>
        </p:nvSpPr>
        <p:spPr>
          <a:xfrm>
            <a:off x="3429000" y="3886200"/>
            <a:ext cx="5715000" cy="762000"/>
          </a:xfrm>
        </p:spPr>
        <p:txBody>
          <a:bodyPr/>
          <a:lstStyle/>
          <a:p>
            <a:r>
              <a:rPr lang="en-US" dirty="0"/>
              <a:t>Mean Squared Error: </a:t>
            </a:r>
            <a:r>
              <a:rPr lang="en-US" dirty="0" smtClean="0"/>
              <a:t>0.27809607224406085</a:t>
            </a:r>
            <a:endParaRPr lang="vi-VN" dirty="0" smtClean="0"/>
          </a:p>
        </p:txBody>
      </p:sp>
    </p:spTree>
    <p:extLst>
      <p:ext uri="{BB962C8B-B14F-4D97-AF65-F5344CB8AC3E}">
        <p14:creationId xmlns:p14="http://schemas.microsoft.com/office/powerpoint/2010/main" val="3490194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609600"/>
            <a:ext cx="9794476" cy="5988148"/>
          </a:xfrm>
          <a:prstGeom prst="rect">
            <a:avLst/>
          </a:prstGeom>
        </p:spPr>
      </p:pic>
    </p:spTree>
    <p:extLst>
      <p:ext uri="{BB962C8B-B14F-4D97-AF65-F5344CB8AC3E}">
        <p14:creationId xmlns:p14="http://schemas.microsoft.com/office/powerpoint/2010/main" val="1660616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848100" y="2438400"/>
            <a:ext cx="4495800" cy="685800"/>
          </a:xfrm>
        </p:spPr>
        <p:txBody>
          <a:bodyPr/>
          <a:lstStyle/>
          <a:p>
            <a:r>
              <a:rPr lang="vi-VN" dirty="0" smtClean="0"/>
              <a:t>LinearRegression PCA</a:t>
            </a:r>
            <a:endParaRPr dirty="0"/>
          </a:p>
        </p:txBody>
      </p:sp>
      <p:sp>
        <p:nvSpPr>
          <p:cNvPr id="2" name="Content Placeholder 1"/>
          <p:cNvSpPr>
            <a:spLocks noGrp="1"/>
          </p:cNvSpPr>
          <p:nvPr>
            <p:ph idx="1"/>
          </p:nvPr>
        </p:nvSpPr>
        <p:spPr>
          <a:xfrm>
            <a:off x="3238500" y="3810000"/>
            <a:ext cx="6210300" cy="762000"/>
          </a:xfrm>
        </p:spPr>
        <p:txBody>
          <a:bodyPr/>
          <a:lstStyle/>
          <a:p>
            <a:r>
              <a:rPr lang="en-US" dirty="0"/>
              <a:t>Mean Squared Error (MSE</a:t>
            </a:r>
            <a:r>
              <a:rPr lang="en-US" dirty="0" smtClean="0"/>
              <a:t>):</a:t>
            </a:r>
            <a:r>
              <a:rPr lang="vi-VN" dirty="0" smtClean="0"/>
              <a:t> </a:t>
            </a:r>
            <a:r>
              <a:rPr lang="en-US" dirty="0" smtClean="0"/>
              <a:t>0.030420866642564506</a:t>
            </a:r>
            <a:endParaRPr lang="vi-VN" dirty="0" smtClean="0"/>
          </a:p>
        </p:txBody>
      </p:sp>
    </p:spTree>
    <p:extLst>
      <p:ext uri="{BB962C8B-B14F-4D97-AF65-F5344CB8AC3E}">
        <p14:creationId xmlns:p14="http://schemas.microsoft.com/office/powerpoint/2010/main" val="4081020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9360" y="783778"/>
            <a:ext cx="8653279" cy="5290443"/>
          </a:xfrm>
          <a:prstGeom prst="rect">
            <a:avLst/>
          </a:prstGeom>
        </p:spPr>
      </p:pic>
    </p:spTree>
    <p:extLst>
      <p:ext uri="{BB962C8B-B14F-4D97-AF65-F5344CB8AC3E}">
        <p14:creationId xmlns:p14="http://schemas.microsoft.com/office/powerpoint/2010/main" val="4114431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môn quan trọng</a:t>
            </a:r>
            <a:endParaRPr dirty="0"/>
          </a:p>
        </p:txBody>
      </p:sp>
      <p:pic>
        <p:nvPicPr>
          <p:cNvPr id="3" name="Picture 2"/>
          <p:cNvPicPr>
            <a:picLocks noChangeAspect="1"/>
          </p:cNvPicPr>
          <p:nvPr/>
        </p:nvPicPr>
        <p:blipFill>
          <a:blip r:embed="rId2"/>
          <a:stretch>
            <a:fillRect/>
          </a:stretch>
        </p:blipFill>
        <p:spPr>
          <a:xfrm>
            <a:off x="2437306" y="1752600"/>
            <a:ext cx="7317388" cy="4838918"/>
          </a:xfrm>
          <a:prstGeom prst="rect">
            <a:avLst/>
          </a:prstGeom>
        </p:spPr>
      </p:pic>
    </p:spTree>
    <p:extLst>
      <p:ext uri="{BB962C8B-B14F-4D97-AF65-F5344CB8AC3E}">
        <p14:creationId xmlns:p14="http://schemas.microsoft.com/office/powerpoint/2010/main" val="494141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191000" y="2057400"/>
            <a:ext cx="9144000" cy="1143000"/>
          </a:xfrm>
        </p:spPr>
        <p:txBody>
          <a:bodyPr/>
          <a:lstStyle/>
          <a:p>
            <a:r>
              <a:rPr lang="en-US" dirty="0"/>
              <a:t>Ridge Regression</a:t>
            </a:r>
            <a:endParaRPr dirty="0"/>
          </a:p>
        </p:txBody>
      </p:sp>
      <p:sp>
        <p:nvSpPr>
          <p:cNvPr id="2" name="Content Placeholder 1"/>
          <p:cNvSpPr>
            <a:spLocks noGrp="1"/>
          </p:cNvSpPr>
          <p:nvPr>
            <p:ph idx="1"/>
          </p:nvPr>
        </p:nvSpPr>
        <p:spPr>
          <a:xfrm>
            <a:off x="3429000" y="3886200"/>
            <a:ext cx="5715000" cy="762000"/>
          </a:xfrm>
        </p:spPr>
        <p:txBody>
          <a:bodyPr/>
          <a:lstStyle/>
          <a:p>
            <a:r>
              <a:rPr lang="en-US" dirty="0"/>
              <a:t>Mean Squared Error (MSE) </a:t>
            </a:r>
            <a:r>
              <a:rPr lang="en-US" dirty="0" smtClean="0"/>
              <a:t>0.18624552919844825</a:t>
            </a:r>
            <a:endParaRPr lang="vi-VN" dirty="0" smtClean="0"/>
          </a:p>
        </p:txBody>
      </p:sp>
    </p:spTree>
    <p:extLst>
      <p:ext uri="{BB962C8B-B14F-4D97-AF65-F5344CB8AC3E}">
        <p14:creationId xmlns:p14="http://schemas.microsoft.com/office/powerpoint/2010/main" val="3362496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644017"/>
            <a:ext cx="9372600" cy="5730222"/>
          </a:xfrm>
          <a:prstGeom prst="rect">
            <a:avLst/>
          </a:prstGeom>
        </p:spPr>
      </p:pic>
    </p:spTree>
    <p:extLst>
      <p:ext uri="{BB962C8B-B14F-4D97-AF65-F5344CB8AC3E}">
        <p14:creationId xmlns:p14="http://schemas.microsoft.com/office/powerpoint/2010/main" val="1197553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619500" y="2438400"/>
            <a:ext cx="4953000" cy="838200"/>
          </a:xfrm>
        </p:spPr>
        <p:txBody>
          <a:bodyPr/>
          <a:lstStyle/>
          <a:p>
            <a:r>
              <a:rPr lang="en-US" dirty="0"/>
              <a:t>Ridge </a:t>
            </a:r>
            <a:r>
              <a:rPr lang="en-US" smtClean="0"/>
              <a:t>Regression</a:t>
            </a:r>
            <a:r>
              <a:rPr lang="vi-VN" dirty="0" smtClean="0"/>
              <a:t> PCA</a:t>
            </a:r>
            <a:endParaRPr dirty="0"/>
          </a:p>
        </p:txBody>
      </p:sp>
      <p:sp>
        <p:nvSpPr>
          <p:cNvPr id="2" name="Content Placeholder 1"/>
          <p:cNvSpPr>
            <a:spLocks noGrp="1"/>
          </p:cNvSpPr>
          <p:nvPr>
            <p:ph idx="1"/>
          </p:nvPr>
        </p:nvSpPr>
        <p:spPr>
          <a:xfrm>
            <a:off x="3429000" y="3886200"/>
            <a:ext cx="5715000" cy="762000"/>
          </a:xfrm>
        </p:spPr>
        <p:txBody>
          <a:bodyPr/>
          <a:lstStyle/>
          <a:p>
            <a:r>
              <a:rPr lang="en-US" dirty="0"/>
              <a:t>Mean Squared Error: </a:t>
            </a:r>
            <a:r>
              <a:rPr lang="en-US" dirty="0" smtClean="0"/>
              <a:t>0.27809607224406085</a:t>
            </a:r>
            <a:endParaRPr lang="vi-VN" dirty="0" smtClean="0"/>
          </a:p>
        </p:txBody>
      </p:sp>
    </p:spTree>
    <p:extLst>
      <p:ext uri="{BB962C8B-B14F-4D97-AF65-F5344CB8AC3E}">
        <p14:creationId xmlns:p14="http://schemas.microsoft.com/office/powerpoint/2010/main" val="1584257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661034"/>
            <a:ext cx="9054812" cy="5535932"/>
          </a:xfrm>
          <a:prstGeom prst="rect">
            <a:avLst/>
          </a:prstGeom>
        </p:spPr>
      </p:pic>
    </p:spTree>
    <p:extLst>
      <p:ext uri="{BB962C8B-B14F-4D97-AF65-F5344CB8AC3E}">
        <p14:creationId xmlns:p14="http://schemas.microsoft.com/office/powerpoint/2010/main" val="1903420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45102" y="990600"/>
            <a:ext cx="9144000" cy="1143000"/>
          </a:xfrm>
        </p:spPr>
        <p:txBody>
          <a:bodyPr/>
          <a:lstStyle/>
          <a:p>
            <a:r>
              <a:rPr lang="vi-VN" dirty="0" smtClean="0"/>
              <a:t>Cách thức thực hiện </a:t>
            </a:r>
            <a:endParaRPr dirty="0"/>
          </a:p>
        </p:txBody>
      </p:sp>
      <p:sp>
        <p:nvSpPr>
          <p:cNvPr id="14" name="Content Placeholder 13"/>
          <p:cNvSpPr>
            <a:spLocks noGrp="1"/>
          </p:cNvSpPr>
          <p:nvPr>
            <p:ph idx="1"/>
          </p:nvPr>
        </p:nvSpPr>
        <p:spPr>
          <a:xfrm>
            <a:off x="1524000" y="2613074"/>
            <a:ext cx="9144000" cy="4267200"/>
          </a:xfrm>
        </p:spPr>
        <p:txBody>
          <a:bodyPr/>
          <a:lstStyle/>
          <a:p>
            <a:r>
              <a:rPr lang="vi-VN" dirty="0" smtClean="0"/>
              <a:t>Sử dụng dữ liệu thật của các sinh viên trường Đại học Thăng Long </a:t>
            </a:r>
          </a:p>
          <a:p>
            <a:r>
              <a:rPr lang="vi-VN" dirty="0" smtClean="0"/>
              <a:t>Tăng đô chính xác của mô hình </a:t>
            </a:r>
          </a:p>
          <a:p>
            <a:r>
              <a:rPr lang="vi-VN" dirty="0" smtClean="0"/>
              <a:t>Chọn kiến chúc tốt tinh chỉnh thông số </a:t>
            </a:r>
          </a:p>
          <a:p>
            <a:r>
              <a:rPr lang="vi-VN" dirty="0" smtClean="0"/>
              <a:t>Tìm ra các môn nhỏ nhất mà giữ độ chính xác cao nhất </a:t>
            </a:r>
          </a:p>
        </p:txBody>
      </p:sp>
    </p:spTree>
    <p:extLst>
      <p:ext uri="{BB962C8B-B14F-4D97-AF65-F5344CB8AC3E}">
        <p14:creationId xmlns:p14="http://schemas.microsoft.com/office/powerpoint/2010/main" val="245061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99" y="152400"/>
            <a:ext cx="9144000" cy="1143000"/>
          </a:xfrm>
        </p:spPr>
        <p:txBody>
          <a:bodyPr/>
          <a:lstStyle/>
          <a:p>
            <a:r>
              <a:rPr lang="vi-VN" dirty="0" smtClean="0"/>
              <a:t>Các môn quan trọng</a:t>
            </a:r>
            <a:endParaRPr dirty="0"/>
          </a:p>
        </p:txBody>
      </p:sp>
      <p:pic>
        <p:nvPicPr>
          <p:cNvPr id="4" name="Picture 3"/>
          <p:cNvPicPr>
            <a:picLocks noChangeAspect="1"/>
          </p:cNvPicPr>
          <p:nvPr/>
        </p:nvPicPr>
        <p:blipFill>
          <a:blip r:embed="rId2"/>
          <a:stretch>
            <a:fillRect/>
          </a:stretch>
        </p:blipFill>
        <p:spPr>
          <a:xfrm>
            <a:off x="2196103" y="1667022"/>
            <a:ext cx="7799793" cy="5115139"/>
          </a:xfrm>
          <a:prstGeom prst="rect">
            <a:avLst/>
          </a:prstGeom>
        </p:spPr>
      </p:pic>
    </p:spTree>
    <p:extLst>
      <p:ext uri="{BB962C8B-B14F-4D97-AF65-F5344CB8AC3E}">
        <p14:creationId xmlns:p14="http://schemas.microsoft.com/office/powerpoint/2010/main" val="1697020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200400" y="2590800"/>
            <a:ext cx="5943599" cy="821788"/>
          </a:xfrm>
        </p:spPr>
        <p:txBody>
          <a:bodyPr/>
          <a:lstStyle/>
          <a:p>
            <a:r>
              <a:rPr lang="en-US" dirty="0" err="1" smtClean="0"/>
              <a:t>RandomForest</a:t>
            </a:r>
            <a:r>
              <a:rPr lang="en-US" dirty="0" smtClean="0"/>
              <a:t> </a:t>
            </a:r>
            <a:r>
              <a:rPr lang="en-US" dirty="0"/>
              <a:t>Regression</a:t>
            </a:r>
            <a:endParaRPr dirty="0"/>
          </a:p>
        </p:txBody>
      </p:sp>
      <p:sp>
        <p:nvSpPr>
          <p:cNvPr id="2" name="Content Placeholder 1"/>
          <p:cNvSpPr>
            <a:spLocks noGrp="1"/>
          </p:cNvSpPr>
          <p:nvPr>
            <p:ph idx="1"/>
          </p:nvPr>
        </p:nvSpPr>
        <p:spPr>
          <a:xfrm>
            <a:off x="3030414" y="3962400"/>
            <a:ext cx="6113585" cy="762000"/>
          </a:xfrm>
        </p:spPr>
        <p:txBody>
          <a:bodyPr/>
          <a:lstStyle/>
          <a:p>
            <a:r>
              <a:rPr lang="en-US" dirty="0"/>
              <a:t>Mean Squared Error (</a:t>
            </a:r>
            <a:r>
              <a:rPr lang="en-US" dirty="0" smtClean="0"/>
              <a:t>MSE)</a:t>
            </a:r>
            <a:r>
              <a:rPr lang="vi-VN" dirty="0" smtClean="0"/>
              <a:t>: </a:t>
            </a:r>
            <a:r>
              <a:rPr lang="en-US" dirty="0" smtClean="0"/>
              <a:t>0.20572255845619167</a:t>
            </a:r>
            <a:endParaRPr lang="vi-VN" dirty="0" smtClean="0"/>
          </a:p>
        </p:txBody>
      </p:sp>
    </p:spTree>
    <p:extLst>
      <p:ext uri="{BB962C8B-B14F-4D97-AF65-F5344CB8AC3E}">
        <p14:creationId xmlns:p14="http://schemas.microsoft.com/office/powerpoint/2010/main" val="637901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598167"/>
            <a:ext cx="9260466" cy="5661665"/>
          </a:xfrm>
          <a:prstGeom prst="rect">
            <a:avLst/>
          </a:prstGeom>
        </p:spPr>
      </p:pic>
    </p:spTree>
    <p:extLst>
      <p:ext uri="{BB962C8B-B14F-4D97-AF65-F5344CB8AC3E}">
        <p14:creationId xmlns:p14="http://schemas.microsoft.com/office/powerpoint/2010/main" val="1504453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200400" y="2590800"/>
            <a:ext cx="5943599" cy="821788"/>
          </a:xfrm>
        </p:spPr>
        <p:txBody>
          <a:bodyPr/>
          <a:lstStyle/>
          <a:p>
            <a:r>
              <a:rPr lang="en-US" dirty="0" err="1" smtClean="0"/>
              <a:t>RandomForest</a:t>
            </a:r>
            <a:r>
              <a:rPr lang="en-US" dirty="0" smtClean="0"/>
              <a:t> </a:t>
            </a:r>
            <a:r>
              <a:rPr lang="en-US" dirty="0"/>
              <a:t>Regression</a:t>
            </a:r>
            <a:endParaRPr dirty="0"/>
          </a:p>
        </p:txBody>
      </p:sp>
      <p:sp>
        <p:nvSpPr>
          <p:cNvPr id="2" name="Content Placeholder 1"/>
          <p:cNvSpPr>
            <a:spLocks noGrp="1"/>
          </p:cNvSpPr>
          <p:nvPr>
            <p:ph idx="1"/>
          </p:nvPr>
        </p:nvSpPr>
        <p:spPr>
          <a:xfrm>
            <a:off x="3030414" y="3962400"/>
            <a:ext cx="6113585" cy="762000"/>
          </a:xfrm>
        </p:spPr>
        <p:txBody>
          <a:bodyPr/>
          <a:lstStyle/>
          <a:p>
            <a:r>
              <a:rPr lang="en-US" dirty="0"/>
              <a:t>Mean Squared Error (MSE): 0.0201599544893395</a:t>
            </a:r>
            <a:endParaRPr lang="vi-VN" dirty="0" smtClean="0"/>
          </a:p>
        </p:txBody>
      </p:sp>
    </p:spTree>
    <p:extLst>
      <p:ext uri="{BB962C8B-B14F-4D97-AF65-F5344CB8AC3E}">
        <p14:creationId xmlns:p14="http://schemas.microsoft.com/office/powerpoint/2010/main" val="1093043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5060" y="838200"/>
            <a:ext cx="8881880" cy="5430205"/>
          </a:xfrm>
          <a:prstGeom prst="rect">
            <a:avLst/>
          </a:prstGeom>
        </p:spPr>
      </p:pic>
    </p:spTree>
    <p:extLst>
      <p:ext uri="{BB962C8B-B14F-4D97-AF65-F5344CB8AC3E}">
        <p14:creationId xmlns:p14="http://schemas.microsoft.com/office/powerpoint/2010/main" val="1944031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99" y="152400"/>
            <a:ext cx="9144000" cy="1143000"/>
          </a:xfrm>
        </p:spPr>
        <p:txBody>
          <a:bodyPr/>
          <a:lstStyle/>
          <a:p>
            <a:r>
              <a:rPr lang="vi-VN" dirty="0" smtClean="0"/>
              <a:t>Các môn quan trọng</a:t>
            </a:r>
            <a:endParaRPr dirty="0"/>
          </a:p>
        </p:txBody>
      </p:sp>
      <p:pic>
        <p:nvPicPr>
          <p:cNvPr id="3" name="Picture 2"/>
          <p:cNvPicPr>
            <a:picLocks noChangeAspect="1"/>
          </p:cNvPicPr>
          <p:nvPr/>
        </p:nvPicPr>
        <p:blipFill>
          <a:blip r:embed="rId2"/>
          <a:stretch>
            <a:fillRect/>
          </a:stretch>
        </p:blipFill>
        <p:spPr>
          <a:xfrm>
            <a:off x="2995476" y="1676400"/>
            <a:ext cx="6201045" cy="4994438"/>
          </a:xfrm>
          <a:prstGeom prst="rect">
            <a:avLst/>
          </a:prstGeom>
        </p:spPr>
      </p:pic>
    </p:spTree>
    <p:extLst>
      <p:ext uri="{BB962C8B-B14F-4D97-AF65-F5344CB8AC3E}">
        <p14:creationId xmlns:p14="http://schemas.microsoft.com/office/powerpoint/2010/main" val="3832880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5172" y="152400"/>
            <a:ext cx="9144000" cy="1143000"/>
          </a:xfrm>
        </p:spPr>
        <p:txBody>
          <a:bodyPr/>
          <a:lstStyle/>
          <a:p>
            <a:r>
              <a:rPr lang="vi-VN" dirty="0" smtClean="0"/>
              <a:t>Data </a:t>
            </a:r>
            <a:endParaRPr dirty="0"/>
          </a:p>
        </p:txBody>
      </p:sp>
      <p:sp>
        <p:nvSpPr>
          <p:cNvPr id="14" name="Content Placeholder 13"/>
          <p:cNvSpPr>
            <a:spLocks noGrp="1"/>
          </p:cNvSpPr>
          <p:nvPr>
            <p:ph idx="1"/>
          </p:nvPr>
        </p:nvSpPr>
        <p:spPr>
          <a:xfrm>
            <a:off x="1525172" y="1524000"/>
            <a:ext cx="9144000" cy="4267200"/>
          </a:xfrm>
        </p:spPr>
        <p:txBody>
          <a:bodyPr/>
          <a:lstStyle/>
          <a:p>
            <a:r>
              <a:rPr lang="vi-VN" dirty="0" smtClean="0"/>
              <a:t>Data bao gồm điểm của các sinh viên trường Đại học Thăng Long </a:t>
            </a:r>
          </a:p>
          <a:p>
            <a:r>
              <a:rPr lang="vi-VN" dirty="0" smtClean="0"/>
              <a:t>Bao gồm đầu điểm của 2900 sinh viên, bao gồm 4 cột là: ‘Mã HP’, ‘Tên HP’, ’Điểm’, ‘Số TC’</a:t>
            </a:r>
          </a:p>
          <a:p>
            <a:r>
              <a:rPr lang="vi-VN" dirty="0" smtClean="0"/>
              <a:t>Tạo ra một hàm có tên là ‘</a:t>
            </a:r>
            <a:r>
              <a:rPr lang="en-US" b="1" dirty="0" smtClean="0"/>
              <a:t>calculate_</a:t>
            </a:r>
            <a:r>
              <a:rPr lang="vi-VN" b="1" dirty="0" smtClean="0"/>
              <a:t>gpa’: </a:t>
            </a:r>
            <a:r>
              <a:rPr lang="vi-VN" dirty="0" smtClean="0"/>
              <a:t> Hàm này sẽ tính và trả về điểm trung bình tích lũy (GPA) cho sinh viên dựa trên các điểm số, đồng thời liệt kê các môn học mà sinh viên chưa qua.</a:t>
            </a:r>
          </a:p>
          <a:p>
            <a:r>
              <a:rPr lang="vi-VN" dirty="0" smtClean="0"/>
              <a:t>Đầu tiên bọn em thử test trước với những sinh viên học AI_, tạo ra một data riêng với những sinh viên AI bằng cách lọc ra những bạn học bộ môn ‘Thị Giác máy tính’.</a:t>
            </a:r>
          </a:p>
          <a:p>
            <a:pPr marL="0" indent="0">
              <a:buNone/>
            </a:pPr>
            <a:endParaRPr lang="vi-VN" dirty="0" smtClean="0"/>
          </a:p>
        </p:txBody>
      </p:sp>
    </p:spTree>
    <p:extLst>
      <p:ext uri="{BB962C8B-B14F-4D97-AF65-F5344CB8AC3E}">
        <p14:creationId xmlns:p14="http://schemas.microsoft.com/office/powerpoint/2010/main" val="280353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64470"/>
            <a:ext cx="12192000" cy="2864730"/>
          </a:xfrm>
          <a:prstGeom prst="rect">
            <a:avLst/>
          </a:prstGeom>
        </p:spPr>
      </p:pic>
    </p:spTree>
    <p:extLst>
      <p:ext uri="{BB962C8B-B14F-4D97-AF65-F5344CB8AC3E}">
        <p14:creationId xmlns:p14="http://schemas.microsoft.com/office/powerpoint/2010/main" val="908139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3965" y="485364"/>
            <a:ext cx="11784070" cy="2943636"/>
          </a:xfrm>
          <a:prstGeom prst="rect">
            <a:avLst/>
          </a:prstGeom>
        </p:spPr>
      </p:pic>
      <p:pic>
        <p:nvPicPr>
          <p:cNvPr id="3" name="Picture 2"/>
          <p:cNvPicPr>
            <a:picLocks noChangeAspect="1"/>
          </p:cNvPicPr>
          <p:nvPr/>
        </p:nvPicPr>
        <p:blipFill>
          <a:blip r:embed="rId3"/>
          <a:stretch>
            <a:fillRect/>
          </a:stretch>
        </p:blipFill>
        <p:spPr>
          <a:xfrm>
            <a:off x="213492" y="3886200"/>
            <a:ext cx="11774543" cy="2467319"/>
          </a:xfrm>
          <a:prstGeom prst="rect">
            <a:avLst/>
          </a:prstGeom>
        </p:spPr>
      </p:pic>
    </p:spTree>
    <p:extLst>
      <p:ext uri="{BB962C8B-B14F-4D97-AF65-F5344CB8AC3E}">
        <p14:creationId xmlns:p14="http://schemas.microsoft.com/office/powerpoint/2010/main" val="531555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45102" y="990600"/>
            <a:ext cx="9144000" cy="1143000"/>
          </a:xfrm>
        </p:spPr>
        <p:txBody>
          <a:bodyPr/>
          <a:lstStyle/>
          <a:p>
            <a:r>
              <a:rPr lang="vi-VN" dirty="0" smtClean="0"/>
              <a:t>Thực hiện PCA </a:t>
            </a:r>
            <a:endParaRPr dirty="0"/>
          </a:p>
        </p:txBody>
      </p:sp>
      <p:sp>
        <p:nvSpPr>
          <p:cNvPr id="14" name="Content Placeholder 13"/>
          <p:cNvSpPr>
            <a:spLocks noGrp="1"/>
          </p:cNvSpPr>
          <p:nvPr>
            <p:ph idx="1"/>
          </p:nvPr>
        </p:nvSpPr>
        <p:spPr>
          <a:xfrm>
            <a:off x="1524000" y="2613074"/>
            <a:ext cx="9144000" cy="4267200"/>
          </a:xfrm>
        </p:spPr>
        <p:txBody>
          <a:bodyPr/>
          <a:lstStyle/>
          <a:p>
            <a:r>
              <a:rPr lang="vi-VN" dirty="0" smtClean="0"/>
              <a:t>X : Lấy dữ liệu từ cột AI trừ cột GPA sau đó điền giá trị -1 vào các cột NaN</a:t>
            </a:r>
          </a:p>
          <a:p>
            <a:r>
              <a:rPr lang="vi-VN" dirty="0" smtClean="0"/>
              <a:t>Y: Lấy cột GPA</a:t>
            </a:r>
          </a:p>
          <a:p>
            <a:r>
              <a:rPr lang="vi-VN" dirty="0" smtClean="0"/>
              <a:t>Khởi tạo đối tượng PCA Yêu cầu giữ lại đủ số lượng thành phần chính để giải thích được 90% phương sai của dữ liệu</a:t>
            </a:r>
          </a:p>
          <a:p>
            <a:r>
              <a:rPr lang="vi-VN" dirty="0" smtClean="0"/>
              <a:t>Xem tỷ lệ phương sai và kích thước của thành phần chính:</a:t>
            </a:r>
          </a:p>
          <a:p>
            <a:r>
              <a:rPr lang="vi-VN" dirty="0" smtClean="0"/>
              <a:t>Xem mức độ ảnh hưởng của đặc trưng đến các thành phần chính :</a:t>
            </a:r>
          </a:p>
          <a:p>
            <a:r>
              <a:rPr lang="vi-VN" dirty="0"/>
              <a:t>Những đặc trưng có ảnh hưởng tới các thành phần chính theo PCA :</a:t>
            </a:r>
            <a:endParaRPr lang="vi-VN" dirty="0" smtClean="0"/>
          </a:p>
          <a:p>
            <a:pPr marL="0" indent="0">
              <a:buNone/>
            </a:pPr>
            <a:endParaRPr lang="vi-VN" dirty="0" smtClean="0"/>
          </a:p>
        </p:txBody>
      </p:sp>
    </p:spTree>
    <p:extLst>
      <p:ext uri="{BB962C8B-B14F-4D97-AF65-F5344CB8AC3E}">
        <p14:creationId xmlns:p14="http://schemas.microsoft.com/office/powerpoint/2010/main" val="3063171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Xem tỷ lệ phương sai và kích thước của thành phần chính:</a:t>
            </a:r>
          </a:p>
        </p:txBody>
      </p:sp>
      <p:pic>
        <p:nvPicPr>
          <p:cNvPr id="3" name="Picture 2"/>
          <p:cNvPicPr>
            <a:picLocks noChangeAspect="1"/>
          </p:cNvPicPr>
          <p:nvPr/>
        </p:nvPicPr>
        <p:blipFill>
          <a:blip r:embed="rId2"/>
          <a:stretch>
            <a:fillRect/>
          </a:stretch>
        </p:blipFill>
        <p:spPr>
          <a:xfrm>
            <a:off x="479674" y="2057400"/>
            <a:ext cx="11232651" cy="4089740"/>
          </a:xfrm>
          <a:prstGeom prst="rect">
            <a:avLst/>
          </a:prstGeom>
        </p:spPr>
      </p:pic>
    </p:spTree>
    <p:extLst>
      <p:ext uri="{BB962C8B-B14F-4D97-AF65-F5344CB8AC3E}">
        <p14:creationId xmlns:p14="http://schemas.microsoft.com/office/powerpoint/2010/main" val="537848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82135"/>
            <a:ext cx="11506200" cy="1066800"/>
          </a:xfrm>
        </p:spPr>
        <p:txBody>
          <a:bodyPr>
            <a:normAutofit/>
          </a:bodyPr>
          <a:lstStyle/>
          <a:p>
            <a:r>
              <a:rPr lang="vi-VN" dirty="0"/>
              <a:t>Xem mức độ ảnh hưởng của đặc trưng đến các thành phần chính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985837"/>
            <a:ext cx="10668000" cy="5572125"/>
          </a:xfrm>
          <a:prstGeom prst="rect">
            <a:avLst/>
          </a:prstGeom>
        </p:spPr>
      </p:pic>
    </p:spTree>
    <p:extLst>
      <p:ext uri="{BB962C8B-B14F-4D97-AF65-F5344CB8AC3E}">
        <p14:creationId xmlns:p14="http://schemas.microsoft.com/office/powerpoint/2010/main" val="3133661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68" y="25791"/>
            <a:ext cx="12177932" cy="609600"/>
          </a:xfrm>
        </p:spPr>
        <p:txBody>
          <a:bodyPr>
            <a:normAutofit/>
          </a:bodyPr>
          <a:lstStyle/>
          <a:p>
            <a:r>
              <a:rPr lang="vi-VN" sz="2800" dirty="0"/>
              <a:t>Những đặc trưng có ảnh hưởng tới các thành phần chính theo PCA :</a:t>
            </a:r>
            <a:endParaRPr lang="en-US" sz="2800" dirty="0"/>
          </a:p>
        </p:txBody>
      </p:sp>
      <p:pic>
        <p:nvPicPr>
          <p:cNvPr id="3" name="Picture 2"/>
          <p:cNvPicPr>
            <a:picLocks noChangeAspect="1"/>
          </p:cNvPicPr>
          <p:nvPr/>
        </p:nvPicPr>
        <p:blipFill>
          <a:blip r:embed="rId2"/>
          <a:stretch>
            <a:fillRect/>
          </a:stretch>
        </p:blipFill>
        <p:spPr>
          <a:xfrm>
            <a:off x="2659609" y="635390"/>
            <a:ext cx="6872781" cy="6222609"/>
          </a:xfrm>
          <a:prstGeom prst="rect">
            <a:avLst/>
          </a:prstGeom>
        </p:spPr>
      </p:pic>
    </p:spTree>
    <p:extLst>
      <p:ext uri="{BB962C8B-B14F-4D97-AF65-F5344CB8AC3E}">
        <p14:creationId xmlns:p14="http://schemas.microsoft.com/office/powerpoint/2010/main" val="2481811331"/>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81</TotalTime>
  <Words>417</Words>
  <Application>Microsoft Office PowerPoint</Application>
  <PresentationFormat>Widescreen</PresentationFormat>
  <Paragraphs>38</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Candara</vt:lpstr>
      <vt:lpstr>Consolas</vt:lpstr>
      <vt:lpstr>Tahoma</vt:lpstr>
      <vt:lpstr>Verdana</vt:lpstr>
      <vt:lpstr>Tech Computer 16x9</vt:lpstr>
      <vt:lpstr>Phát hiện các môn chuyên ngành quan trọng ảnh hưởng lớn đến điểm trung bình tích luỹ </vt:lpstr>
      <vt:lpstr>Cách thức thực hiện </vt:lpstr>
      <vt:lpstr>Data </vt:lpstr>
      <vt:lpstr>PowerPoint Presentation</vt:lpstr>
      <vt:lpstr>PowerPoint Presentation</vt:lpstr>
      <vt:lpstr>Thực hiện PCA </vt:lpstr>
      <vt:lpstr>Xem tỷ lệ phương sai và kích thước của thành phần chính:</vt:lpstr>
      <vt:lpstr>Xem mức độ ảnh hưởng của đặc trưng đến các thành phần chính :</vt:lpstr>
      <vt:lpstr>Những đặc trưng có ảnh hưởng tới các thành phần chính theo PCA :</vt:lpstr>
      <vt:lpstr>Cách thức thực hiện xây dựng mô hình </vt:lpstr>
      <vt:lpstr>LinearRegression</vt:lpstr>
      <vt:lpstr>PowerPoint Presentation</vt:lpstr>
      <vt:lpstr>LinearRegression PCA</vt:lpstr>
      <vt:lpstr>PowerPoint Presentation</vt:lpstr>
      <vt:lpstr>Các môn quan trọng</vt:lpstr>
      <vt:lpstr>Ridge Regression</vt:lpstr>
      <vt:lpstr>PowerPoint Presentation</vt:lpstr>
      <vt:lpstr>Ridge Regression PCA</vt:lpstr>
      <vt:lpstr>PowerPoint Presentation</vt:lpstr>
      <vt:lpstr>Các môn quan trọng</vt:lpstr>
      <vt:lpstr>RandomForest Regression</vt:lpstr>
      <vt:lpstr>PowerPoint Presentation</vt:lpstr>
      <vt:lpstr>RandomForest Regression</vt:lpstr>
      <vt:lpstr>PowerPoint Presentation</vt:lpstr>
      <vt:lpstr>Các môn quan trọng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Phát hiện các môn chuyên ngành quan trọng ảnh hưởng lớn đến điểm trung bình tích luỹ</dc:title>
  <dc:creator>Admin</dc:creator>
  <cp:lastModifiedBy>Admin</cp:lastModifiedBy>
  <cp:revision>9</cp:revision>
  <dcterms:created xsi:type="dcterms:W3CDTF">2024-05-17T06:30:31Z</dcterms:created>
  <dcterms:modified xsi:type="dcterms:W3CDTF">2024-05-17T07:51:38Z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