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73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24200"/>
            <a:ext cx="10058400" cy="2346960"/>
          </a:xfrm>
        </p:spPr>
        <p:txBody>
          <a:bodyPr>
            <a:normAutofit/>
          </a:bodyPr>
          <a:lstStyle/>
          <a:p>
            <a:pPr algn="ctr"/>
            <a:r>
              <a:rPr lang="vi-VN" dirty="0"/>
              <a:t>Phát hiện các môn chuyên ngành quan trọng ảnh hưởng lớn đến điểm trung bình tích luỹ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Huấn luyện mô hình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r>
              <a:rPr lang="vi-VN" dirty="0" smtClean="0"/>
              <a:t>Sử dụng 3 mô hình học máy </a:t>
            </a:r>
            <a:r>
              <a:rPr lang="vi-VN" dirty="0"/>
              <a:t>class </a:t>
            </a:r>
            <a:r>
              <a:rPr lang="vi-VN" dirty="0" smtClean="0"/>
              <a:t>classification là:</a:t>
            </a:r>
          </a:p>
          <a:p>
            <a:pPr>
              <a:lnSpc>
                <a:spcPct val="300000"/>
              </a:lnSpc>
            </a:pPr>
            <a:r>
              <a:rPr lang="vi-VN" dirty="0" smtClean="0"/>
              <a:t>Logistic </a:t>
            </a:r>
            <a:r>
              <a:rPr lang="vi-VN" dirty="0"/>
              <a:t>R</a:t>
            </a:r>
            <a:r>
              <a:rPr lang="vi-VN" dirty="0" smtClean="0"/>
              <a:t>egression.</a:t>
            </a:r>
          </a:p>
          <a:p>
            <a:pPr>
              <a:lnSpc>
                <a:spcPct val="300000"/>
              </a:lnSpc>
            </a:pPr>
            <a:r>
              <a:rPr lang="vi-VN" dirty="0" smtClean="0"/>
              <a:t>Random </a:t>
            </a:r>
            <a:r>
              <a:rPr lang="vi-VN" dirty="0"/>
              <a:t>F</a:t>
            </a:r>
            <a:r>
              <a:rPr lang="vi-VN" dirty="0" smtClean="0"/>
              <a:t>orest</a:t>
            </a:r>
          </a:p>
          <a:p>
            <a:pPr>
              <a:lnSpc>
                <a:spcPct val="300000"/>
              </a:lnSpc>
            </a:pPr>
            <a:r>
              <a:rPr lang="vi-VN" dirty="0" smtClean="0"/>
              <a:t>Support Vector Machine </a:t>
            </a:r>
            <a:r>
              <a:rPr lang="vi-VN" dirty="0"/>
              <a:t>(SVM)</a:t>
            </a:r>
          </a:p>
        </p:txBody>
      </p:sp>
    </p:spTree>
    <p:extLst>
      <p:ext uri="{BB962C8B-B14F-4D97-AF65-F5344CB8AC3E}">
        <p14:creationId xmlns:p14="http://schemas.microsoft.com/office/powerpoint/2010/main" val="2357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79822"/>
            <a:ext cx="9144000" cy="609600"/>
          </a:xfrm>
        </p:spPr>
        <p:txBody>
          <a:bodyPr/>
          <a:lstStyle/>
          <a:p>
            <a:r>
              <a:rPr lang="vi-VN" dirty="0"/>
              <a:t>Logistic Regression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33800" y="6068578"/>
            <a:ext cx="4724400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Accuracy: </a:t>
            </a:r>
            <a:r>
              <a:rPr lang="en-US" sz="2400" dirty="0" smtClean="0"/>
              <a:t>0.7335581787521079</a:t>
            </a:r>
            <a:endParaRPr lang="vi-VN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38200"/>
            <a:ext cx="6475482" cy="51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79822"/>
            <a:ext cx="9144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dirty="0"/>
              <a:t>Support Vector Machine (SVM)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67099" y="6172200"/>
            <a:ext cx="5257801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SVM Accuracy: 0.7571669477234402</a:t>
            </a:r>
            <a:endParaRPr lang="vi-V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41069"/>
            <a:ext cx="6553200" cy="51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179822"/>
            <a:ext cx="9144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dirty="0"/>
              <a:t>Random Forest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0798" y="6172200"/>
            <a:ext cx="7010401" cy="685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Random Forest Accuracy: 0.7790893760539629</a:t>
            </a:r>
            <a:endParaRPr lang="vi-VN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01" y="789422"/>
            <a:ext cx="6454197" cy="51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6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914400"/>
            <a:ext cx="2895600" cy="685800"/>
          </a:xfrm>
        </p:spPr>
        <p:txBody>
          <a:bodyPr/>
          <a:lstStyle/>
          <a:p>
            <a:r>
              <a:rPr lang="vi-VN" dirty="0" smtClean="0"/>
              <a:t>Điểm mạnh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29400" y="1942514"/>
            <a:ext cx="3505200" cy="4267200"/>
          </a:xfrm>
        </p:spPr>
        <p:txBody>
          <a:bodyPr>
            <a:normAutofit/>
          </a:bodyPr>
          <a:lstStyle/>
          <a:p>
            <a:r>
              <a:rPr lang="vi-VN" dirty="0"/>
              <a:t>Lớp D và lớp F có hiệu suất kém, đặc biệt là lớp D.</a:t>
            </a:r>
          </a:p>
          <a:p>
            <a:r>
              <a:rPr lang="vi-VN" dirty="0"/>
              <a:t>Sự không cân bằng trong tập dữ liệu (lớp D có rất ít mẫu) ảnh hưởng đến hiệu suất của mô hình.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05000"/>
            <a:ext cx="3505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Mô hình có độ chính xác tổng thế khá tốt (78%)</a:t>
            </a:r>
          </a:p>
          <a:p>
            <a:r>
              <a:rPr lang="vi-VN" dirty="0" smtClean="0"/>
              <a:t>Mô hình hoạt động tốt với các lớp B và C</a:t>
            </a:r>
            <a:endParaRPr lang="en-US" dirty="0" smtClean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6629400" y="914400"/>
            <a:ext cx="2895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smtClean="0"/>
              <a:t>Điểm Yếu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42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Cải thiện mô hình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r>
              <a:rPr lang="vi-VN" b="1" dirty="0"/>
              <a:t>Xử lý sự không cân bằng của dữ liệu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Tăng số lượng mẫu cho các lớp ít xuất hiện (D và F) bằng cách thu thập thêm dữ liệu hoặc sử dụng kỹ thuật oversampling như SMOTE.</a:t>
            </a:r>
          </a:p>
          <a:p>
            <a:r>
              <a:rPr lang="vi-VN" b="1" dirty="0"/>
              <a:t>Tuning mô hình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Tối ưu hóa các tham số của mô hình hiện tại hoặc thử các mô hình khác nhau.</a:t>
            </a:r>
          </a:p>
          <a:p>
            <a:r>
              <a:rPr lang="vi-VN" b="1" dirty="0"/>
              <a:t>Feature Engineering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Thêm hoặc chọn lọc các đặc trưng để cải thiện khả năng phân loại.</a:t>
            </a:r>
          </a:p>
          <a:p>
            <a:r>
              <a:rPr lang="vi-VN" b="1" dirty="0"/>
              <a:t>Cross-validation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Sử dụng cross-validation để đảm bảo mô hình không bị overfitting và có thể tổng quát hóa tốt hơn.</a:t>
            </a:r>
          </a:p>
        </p:txBody>
      </p:sp>
    </p:spTree>
    <p:extLst>
      <p:ext uri="{BB962C8B-B14F-4D97-AF65-F5344CB8AC3E}">
        <p14:creationId xmlns:p14="http://schemas.microsoft.com/office/powerpoint/2010/main" val="29986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Cách thức thực hiện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dữ liệu thật của các sinh viên trường Đại học Thăng Long </a:t>
            </a:r>
          </a:p>
          <a:p>
            <a:r>
              <a:rPr lang="vi-VN" dirty="0"/>
              <a:t>Tăng đô chính xác của mô hình </a:t>
            </a:r>
          </a:p>
          <a:p>
            <a:r>
              <a:rPr lang="vi-VN" dirty="0"/>
              <a:t>Chọn kiến chúc tốt tinh chỉnh thông số </a:t>
            </a:r>
          </a:p>
          <a:p>
            <a:r>
              <a:rPr lang="vi-VN" dirty="0"/>
              <a:t>Tìm ra các môn nhỏ nhất mà giữ độ chính xác cao nhất 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953000"/>
          </a:xfrm>
        </p:spPr>
        <p:txBody>
          <a:bodyPr>
            <a:normAutofit/>
          </a:bodyPr>
          <a:lstStyle/>
          <a:p>
            <a:r>
              <a:rPr lang="vi-VN" dirty="0" smtClean="0"/>
              <a:t>Dữ liệu bọn em được nhận gồm 3 file data.</a:t>
            </a:r>
          </a:p>
          <a:p>
            <a:r>
              <a:rPr lang="vi-VN" dirty="0" smtClean="0"/>
              <a:t>File thứ nhất </a:t>
            </a:r>
            <a:r>
              <a:rPr lang="vi-VN" dirty="0"/>
              <a:t>bao gồm điểm của các sinh viên trường Đại học Thăng </a:t>
            </a:r>
            <a:r>
              <a:rPr lang="vi-VN" dirty="0" smtClean="0"/>
              <a:t>Long. Bao </a:t>
            </a:r>
            <a:r>
              <a:rPr lang="vi-VN" dirty="0"/>
              <a:t>gồm đầu điểm của 2900 sinh viên, bao gồm 4 cột là: ‘Mã HP’, ‘Tên HP’, ’Điểm’, ‘Số TC</a:t>
            </a:r>
            <a:r>
              <a:rPr lang="vi-VN" dirty="0" smtClean="0"/>
              <a:t>’</a:t>
            </a:r>
          </a:p>
          <a:p>
            <a:r>
              <a:rPr lang="vi-VN" dirty="0" smtClean="0"/>
              <a:t>File thứ hai là mã ngành của từng sinh viên một</a:t>
            </a:r>
          </a:p>
          <a:p>
            <a:r>
              <a:rPr lang="vi-VN" dirty="0" smtClean="0"/>
              <a:t>Và một tệp Excel chứa các danh sách môn học chứa các danh sách môn học.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833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Tiền xử lý dữ liệu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Tạo một hàm tính GPA từ datafame đã cho bằng cách lặp qua các điểm số và tín chỉ, tổng hợp chúng lại và tính trung bình.</a:t>
            </a:r>
          </a:p>
          <a:p>
            <a:r>
              <a:rPr lang="vi-VN" dirty="0" smtClean="0"/>
              <a:t>Gộp 2 datafame thành 1 datafame duy nhất dựa vào ‘hash’. Thêm cột ‘nganh’, ‘khoa’ và GPA.</a:t>
            </a:r>
          </a:p>
          <a:p>
            <a:r>
              <a:rPr lang="vi-VN" dirty="0"/>
              <a:t>Tạo một cột mới 'Grade' dựa trên GPA sử dụng các khoảng điểm và nhãn định trước</a:t>
            </a:r>
            <a:r>
              <a:rPr lang="vi-VN" dirty="0" smtClean="0"/>
              <a:t>.</a:t>
            </a:r>
          </a:p>
          <a:p>
            <a:r>
              <a:rPr lang="vi-VN" dirty="0"/>
              <a:t>Xác định các môn học đã thay đổi về tín chỉ hoặc ngành học và lưu trữ chi tiết vào một dataframe.</a:t>
            </a:r>
          </a:p>
          <a:p>
            <a:r>
              <a:rPr lang="vi-VN" dirty="0"/>
              <a:t>Lọc dataframe để tập trung vào các môn học cụ thể đã được xác định là đã thay đổi.</a:t>
            </a:r>
          </a:p>
          <a:p>
            <a:r>
              <a:rPr lang="vi-VN" dirty="0"/>
              <a:t>Tạo datafame mới với các môn học đã lọc và loại bỏ các hàng có điểm F</a:t>
            </a:r>
            <a:r>
              <a:rPr lang="vi-VN" dirty="0" smtClean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31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525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0" y="2971800"/>
            <a:ext cx="2285961" cy="1133334"/>
          </a:xfrm>
        </p:spPr>
        <p:txBody>
          <a:bodyPr/>
          <a:lstStyle/>
          <a:p>
            <a:r>
              <a:rPr lang="vi-VN" dirty="0" smtClean="0"/>
              <a:t>Chúng ta sẽ có data mới gồm:</a:t>
            </a:r>
          </a:p>
          <a:p>
            <a:r>
              <a:rPr lang="vi-VN" dirty="0" smtClean="0"/>
              <a:t>2883 dòng và 66 cột.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PCA: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r>
              <a:rPr lang="vi-VN" dirty="0" smtClean="0"/>
              <a:t>Do dữ liệu quá nhiều lên áp dụng PCA để giảm số chiều của dữ liệu và chỉ giữ lại những đặc trưng của dữ liệu mà thôi.</a:t>
            </a:r>
          </a:p>
          <a:p>
            <a:r>
              <a:rPr lang="vi-VN" dirty="0" smtClean="0"/>
              <a:t>Đảm bảo rằng GPA và Grade nằm đúng cấp độ.</a:t>
            </a:r>
          </a:p>
          <a:p>
            <a:r>
              <a:rPr lang="vi-VN" dirty="0" smtClean="0"/>
              <a:t>Loại bỏ các hàm có giá trị GPA bị thiếu.</a:t>
            </a:r>
          </a:p>
          <a:p>
            <a:r>
              <a:rPr lang="vi-VN" dirty="0" smtClean="0"/>
              <a:t>Chuẩn bị các đặc trưng X bao gồm tất cả các cột trừ cột ‘GPA’ và ‘Grade’ và Vector mục tiêu y chỉ bao gồm cột ‘Grade’</a:t>
            </a:r>
          </a:p>
          <a:p>
            <a:r>
              <a:rPr lang="vi-VN" dirty="0" smtClean="0"/>
              <a:t>Mã hóa biến phân loại.</a:t>
            </a:r>
          </a:p>
          <a:p>
            <a:r>
              <a:rPr lang="vi-VN" dirty="0" smtClean="0"/>
              <a:t>Xử lý các giá trị thiếu bằng cách thay thế bằng giá trị trung bình của cột.</a:t>
            </a:r>
          </a:p>
          <a:p>
            <a:r>
              <a:rPr lang="vi-VN" dirty="0" smtClean="0"/>
              <a:t>Áp dụng PCA với số lượng thành phần chính muốn giữ lại là 10.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865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7147"/>
            <a:ext cx="9601200" cy="66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824" cy="6858000"/>
          </a:xfrm>
        </p:spPr>
      </p:pic>
    </p:spTree>
    <p:extLst>
      <p:ext uri="{BB962C8B-B14F-4D97-AF65-F5344CB8AC3E}">
        <p14:creationId xmlns:p14="http://schemas.microsoft.com/office/powerpoint/2010/main" val="4168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00929"/>
            <a:ext cx="9144000" cy="1143000"/>
          </a:xfrm>
        </p:spPr>
        <p:txBody>
          <a:bodyPr/>
          <a:lstStyle/>
          <a:p>
            <a:r>
              <a:rPr lang="vi-VN" dirty="0" smtClean="0"/>
              <a:t>Các đặc trưng quan trong: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08871"/>
            <a:ext cx="4343400" cy="4267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vi-VN" dirty="0" smtClean="0"/>
              <a:t>Khóa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Cơ sở dữ liệu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Lập trình hướng đối tượng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Nguyên lý hệ điều hành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Ngôn ngữ lập trình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553200" y="1808871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vi-VN" dirty="0"/>
              <a:t>Toán rời </a:t>
            </a:r>
            <a:r>
              <a:rPr lang="vi-VN" dirty="0" smtClean="0"/>
              <a:t>rạc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Giải </a:t>
            </a:r>
            <a:r>
              <a:rPr lang="vi-VN" dirty="0"/>
              <a:t>tích 1</a:t>
            </a:r>
          </a:p>
          <a:p>
            <a:pPr>
              <a:lnSpc>
                <a:spcPct val="200000"/>
              </a:lnSpc>
            </a:pPr>
            <a:r>
              <a:rPr lang="vi-VN" dirty="0"/>
              <a:t>Kiến trúc máy </a:t>
            </a:r>
            <a:r>
              <a:rPr lang="vi-VN" dirty="0" smtClean="0"/>
              <a:t>tính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Kỹ thuật số</a:t>
            </a:r>
          </a:p>
          <a:p>
            <a:pPr>
              <a:lnSpc>
                <a:spcPct val="200000"/>
              </a:lnSpc>
            </a:pPr>
            <a:r>
              <a:rPr lang="vi-VN" dirty="0" smtClean="0"/>
              <a:t>Tin đại cương</a:t>
            </a:r>
          </a:p>
        </p:txBody>
      </p:sp>
    </p:spTree>
    <p:extLst>
      <p:ext uri="{BB962C8B-B14F-4D97-AF65-F5344CB8AC3E}">
        <p14:creationId xmlns:p14="http://schemas.microsoft.com/office/powerpoint/2010/main" val="40796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61</TotalTime>
  <Words>691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Candara</vt:lpstr>
      <vt:lpstr>Consolas</vt:lpstr>
      <vt:lpstr>Tahoma</vt:lpstr>
      <vt:lpstr>Verdana</vt:lpstr>
      <vt:lpstr>Tech Computer 16x9</vt:lpstr>
      <vt:lpstr>Phát hiện các môn chuyên ngành quan trọng ảnh hưởng lớn đến điểm trung bình tích luỹ </vt:lpstr>
      <vt:lpstr>Cách thức thực hiện</vt:lpstr>
      <vt:lpstr>Data</vt:lpstr>
      <vt:lpstr>Tiền xử lý dữ liệu</vt:lpstr>
      <vt:lpstr>PowerPoint Presentation</vt:lpstr>
      <vt:lpstr>PCA:</vt:lpstr>
      <vt:lpstr>PowerPoint Presentation</vt:lpstr>
      <vt:lpstr>PowerPoint Presentation</vt:lpstr>
      <vt:lpstr>Các đặc trưng quan trong:</vt:lpstr>
      <vt:lpstr>Huấn luyện mô hình</vt:lpstr>
      <vt:lpstr>Logistic Regression</vt:lpstr>
      <vt:lpstr>Support Vector Machine (SVM)</vt:lpstr>
      <vt:lpstr>Random Forest</vt:lpstr>
      <vt:lpstr>Điểm mạnh</vt:lpstr>
      <vt:lpstr>Cải thiện mô hình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các môn chuyên ngành quan trọng ảnh hưởng lớn đến điểm trung bình tích luỹ</dc:title>
  <dc:creator>Admin</dc:creator>
  <cp:lastModifiedBy>Admin</cp:lastModifiedBy>
  <cp:revision>10</cp:revision>
  <dcterms:created xsi:type="dcterms:W3CDTF">2024-05-25T17:23:54Z</dcterms:created>
  <dcterms:modified xsi:type="dcterms:W3CDTF">2024-05-27T09:05:19Z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