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8" r:id="rId10"/>
    <p:sldId id="262" r:id="rId11"/>
    <p:sldId id="269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65" r:id="rId20"/>
  </p:sldIdLst>
  <p:sldSz cx="12192000" cy="6858000"/>
  <p:notesSz cx="6858000" cy="9144000"/>
  <p:embeddedFontLst>
    <p:embeddedFont>
      <p:font typeface="Candara" panose="020E050203030302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1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48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007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439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46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4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76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44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8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78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24de3ba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7324de3b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86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6877049" y="2305050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 descr="An empty placeholder to add an image. Click on the placeholder and select the image that you wish to add.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66800" y="3124200"/>
            <a:ext cx="10058400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vi-VN"/>
              <a:t>Phát hiện các môn chuyên ngành quan trọng ảnh hưởng lớn đến điểm trung bình tích luỹ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Cải thiện mô hình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524000" y="17526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 b="1"/>
              <a:t>Xử lý sự không cân bằng của dữ liệu</a:t>
            </a:r>
            <a:r>
              <a:rPr lang="vi-VN"/>
              <a:t>:</a:t>
            </a:r>
            <a:endParaRPr/>
          </a:p>
          <a:p>
            <a:pPr marL="59436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Tăng số lượng mẫu cho các lớp ít xuất hiện (D và F) bằng cách thu thập thêm dữ liệu.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 b="1"/>
              <a:t>Tuning mô hình</a:t>
            </a:r>
            <a:r>
              <a:rPr lang="vi-VN"/>
              <a:t>:</a:t>
            </a:r>
            <a:endParaRPr/>
          </a:p>
          <a:p>
            <a:pPr marL="59436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Tối ưu hóa các tham số của mô hình hiện tại hoặc thử các mô hình khác nhau.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 b="1"/>
              <a:t>Feature Engineering</a:t>
            </a:r>
            <a:r>
              <a:rPr lang="vi-VN"/>
              <a:t>:</a:t>
            </a:r>
            <a:endParaRPr/>
          </a:p>
          <a:p>
            <a:pPr marL="59436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Thêm hoặc chọn lọc các đặc trưng để cải thiện khả năng phân loại.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 b="1"/>
              <a:t>Cross-validation</a:t>
            </a:r>
            <a:r>
              <a:rPr lang="vi-VN"/>
              <a:t>:</a:t>
            </a:r>
            <a:endParaRPr/>
          </a:p>
          <a:p>
            <a:pPr marL="59436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vi-VN"/>
              <a:t>Sử dụng cross-validation để đảm bảo mô hình không bị overfitting và có thể tổng quát hóa tốt hơn.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524000" y="245757"/>
            <a:ext cx="9144000" cy="6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/>
              <a:t>Huấn luyện mô hình</a:t>
            </a:r>
            <a:endParaRPr dirty="0"/>
          </a:p>
        </p:txBody>
      </p:sp>
      <p:sp>
        <p:nvSpPr>
          <p:cNvPr id="6" name="Google Shape;128;p20"/>
          <p:cNvSpPr txBox="1">
            <a:spLocks/>
          </p:cNvSpPr>
          <p:nvPr/>
        </p:nvSpPr>
        <p:spPr>
          <a:xfrm>
            <a:off x="1524000" y="631754"/>
            <a:ext cx="10015926" cy="132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indent="0">
              <a:lnSpc>
                <a:spcPct val="150000"/>
              </a:lnSpc>
              <a:buSzPts val="2000"/>
              <a:buNone/>
            </a:pPr>
            <a:r>
              <a:rPr lang="vi-VN" dirty="0" smtClean="0"/>
              <a:t>Bọn em test thử data TA với mô hình Random Forest: </a:t>
            </a:r>
            <a:r>
              <a:rPr lang="en-US" dirty="0"/>
              <a:t>Accuracy </a:t>
            </a:r>
            <a:r>
              <a:rPr lang="vi-VN" dirty="0"/>
              <a:t> </a:t>
            </a:r>
            <a:r>
              <a:rPr lang="vi-VN" dirty="0" smtClean="0"/>
              <a:t>là 0.9548872180451128 lớn hơn nhiều so với mô hình cũ (</a:t>
            </a:r>
            <a:r>
              <a:rPr lang="en-US" dirty="0" smtClean="0"/>
              <a:t>0.779089</a:t>
            </a:r>
            <a:r>
              <a:rPr lang="vi-VN" dirty="0" smtClean="0"/>
              <a:t>3760539629)</a:t>
            </a:r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dirty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" y="2345005"/>
            <a:ext cx="12039382" cy="23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439463" cy="6858000"/>
          </a:xfrm>
          <a:prstGeom prst="rect">
            <a:avLst/>
          </a:prstGeom>
        </p:spPr>
      </p:pic>
      <p:sp>
        <p:nvSpPr>
          <p:cNvPr id="10" name="Google Shape;134;p21"/>
          <p:cNvSpPr txBox="1"/>
          <p:nvPr/>
        </p:nvSpPr>
        <p:spPr>
          <a:xfrm>
            <a:off x="8830519" y="2805767"/>
            <a:ext cx="3161611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Các đặc trưng quan trọng trong danh sách các môn bắt buộc của TA</a:t>
            </a:r>
            <a:endParaRPr sz="2000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474033" y="1250098"/>
            <a:ext cx="9144000" cy="6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/>
              <a:t>Huấn luyện mô hình</a:t>
            </a:r>
            <a:endParaRPr dirty="0"/>
          </a:p>
        </p:txBody>
      </p:sp>
      <p:sp>
        <p:nvSpPr>
          <p:cNvPr id="6" name="Google Shape;128;p20"/>
          <p:cNvSpPr txBox="1">
            <a:spLocks/>
          </p:cNvSpPr>
          <p:nvPr/>
        </p:nvSpPr>
        <p:spPr>
          <a:xfrm>
            <a:off x="1474033" y="2223376"/>
            <a:ext cx="10015926" cy="241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indent="0">
              <a:lnSpc>
                <a:spcPct val="150000"/>
              </a:lnSpc>
              <a:buSzPts val="2000"/>
              <a:buNone/>
            </a:pPr>
            <a:r>
              <a:rPr lang="vi-VN" sz="3200" dirty="0" smtClean="0"/>
              <a:t>Tương tự như vậy bọn em test thử với các data của các ngành khác như TI, TE, TC, TT, TM với lần lượt các độ chính xác và </a:t>
            </a:r>
            <a:r>
              <a:rPr lang="en-US" sz="3200" dirty="0" smtClean="0"/>
              <a:t>Cross-validation scores</a:t>
            </a:r>
            <a:r>
              <a:rPr lang="vi-VN" sz="3200" dirty="0" smtClean="0"/>
              <a:t> như sau:</a:t>
            </a:r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</p:txBody>
      </p:sp>
    </p:spTree>
    <p:extLst>
      <p:ext uri="{BB962C8B-B14F-4D97-AF65-F5344CB8AC3E}">
        <p14:creationId xmlns:p14="http://schemas.microsoft.com/office/powerpoint/2010/main" val="27913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59830" y="140826"/>
            <a:ext cx="744511" cy="6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/>
              <a:t>TI</a:t>
            </a:r>
            <a:endParaRPr dirty="0"/>
          </a:p>
        </p:txBody>
      </p:sp>
      <p:sp>
        <p:nvSpPr>
          <p:cNvPr id="6" name="Google Shape;128;p20"/>
          <p:cNvSpPr txBox="1">
            <a:spLocks/>
          </p:cNvSpPr>
          <p:nvPr/>
        </p:nvSpPr>
        <p:spPr>
          <a:xfrm>
            <a:off x="259830" y="781656"/>
            <a:ext cx="10015926" cy="13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indent="0">
              <a:lnSpc>
                <a:spcPct val="150000"/>
              </a:lnSpc>
              <a:buSzPts val="2000"/>
              <a:buNone/>
            </a:pPr>
            <a:r>
              <a:rPr lang="vi-VN" sz="3200" dirty="0" smtClean="0"/>
              <a:t>ACC Random Foret</a:t>
            </a:r>
            <a:r>
              <a:rPr lang="vi-VN" sz="3200" dirty="0"/>
              <a:t>: 0.9473684210526315</a:t>
            </a: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9" y="2237178"/>
            <a:ext cx="11808661" cy="685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8" y="3254213"/>
            <a:ext cx="11027765" cy="36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59830" y="140826"/>
            <a:ext cx="744511" cy="6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 smtClean="0"/>
              <a:t>TE</a:t>
            </a:r>
            <a:endParaRPr dirty="0"/>
          </a:p>
        </p:txBody>
      </p:sp>
      <p:sp>
        <p:nvSpPr>
          <p:cNvPr id="6" name="Google Shape;128;p20"/>
          <p:cNvSpPr txBox="1">
            <a:spLocks/>
          </p:cNvSpPr>
          <p:nvPr/>
        </p:nvSpPr>
        <p:spPr>
          <a:xfrm>
            <a:off x="259830" y="781656"/>
            <a:ext cx="10015926" cy="13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indent="0">
              <a:lnSpc>
                <a:spcPct val="150000"/>
              </a:lnSpc>
              <a:buSzPts val="2000"/>
              <a:buNone/>
            </a:pPr>
            <a:r>
              <a:rPr lang="vi-VN" sz="3200" dirty="0" smtClean="0"/>
              <a:t>ACC Random Foret</a:t>
            </a:r>
            <a:r>
              <a:rPr lang="vi-VN" sz="3200" dirty="0"/>
              <a:t>: 0.9568627450980393</a:t>
            </a: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9" y="2143593"/>
            <a:ext cx="11932171" cy="640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7" y="3129196"/>
            <a:ext cx="10802913" cy="37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59830" y="140826"/>
            <a:ext cx="744511" cy="6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 smtClean="0"/>
              <a:t>TC</a:t>
            </a:r>
            <a:endParaRPr dirty="0"/>
          </a:p>
        </p:txBody>
      </p:sp>
      <p:sp>
        <p:nvSpPr>
          <p:cNvPr id="6" name="Google Shape;128;p20"/>
          <p:cNvSpPr txBox="1">
            <a:spLocks/>
          </p:cNvSpPr>
          <p:nvPr/>
        </p:nvSpPr>
        <p:spPr>
          <a:xfrm>
            <a:off x="259830" y="781656"/>
            <a:ext cx="10015926" cy="13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indent="0">
              <a:lnSpc>
                <a:spcPct val="150000"/>
              </a:lnSpc>
              <a:buSzPts val="2000"/>
              <a:buNone/>
            </a:pPr>
            <a:r>
              <a:rPr lang="vi-VN" sz="3200" dirty="0" smtClean="0"/>
              <a:t>ACC Random Foret</a:t>
            </a:r>
            <a:r>
              <a:rPr lang="vi-VN" sz="3200" dirty="0"/>
              <a:t>: 0.9351351351351351</a:t>
            </a: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0" y="1972119"/>
            <a:ext cx="11861166" cy="66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9" y="3240366"/>
            <a:ext cx="10772931" cy="35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59830" y="140826"/>
            <a:ext cx="744511" cy="6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 smtClean="0"/>
              <a:t>TT</a:t>
            </a:r>
            <a:endParaRPr dirty="0"/>
          </a:p>
        </p:txBody>
      </p:sp>
      <p:sp>
        <p:nvSpPr>
          <p:cNvPr id="6" name="Google Shape;128;p20"/>
          <p:cNvSpPr txBox="1">
            <a:spLocks/>
          </p:cNvSpPr>
          <p:nvPr/>
        </p:nvSpPr>
        <p:spPr>
          <a:xfrm>
            <a:off x="259830" y="781656"/>
            <a:ext cx="10015926" cy="13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indent="0">
              <a:lnSpc>
                <a:spcPct val="150000"/>
              </a:lnSpc>
              <a:buSzPts val="2000"/>
              <a:buNone/>
            </a:pPr>
            <a:r>
              <a:rPr lang="vi-VN" sz="3200" dirty="0" smtClean="0"/>
              <a:t>ACC Random Foret</a:t>
            </a:r>
            <a:r>
              <a:rPr lang="vi-VN" sz="3200" dirty="0"/>
              <a:t>: 0.9669724770642202</a:t>
            </a: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0" y="2154835"/>
            <a:ext cx="11822242" cy="629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30" y="3201217"/>
            <a:ext cx="10953141" cy="3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59830" y="140826"/>
            <a:ext cx="744511" cy="6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 smtClean="0"/>
              <a:t>TM</a:t>
            </a:r>
            <a:endParaRPr dirty="0"/>
          </a:p>
        </p:txBody>
      </p:sp>
      <p:sp>
        <p:nvSpPr>
          <p:cNvPr id="6" name="Google Shape;128;p20"/>
          <p:cNvSpPr txBox="1">
            <a:spLocks/>
          </p:cNvSpPr>
          <p:nvPr/>
        </p:nvSpPr>
        <p:spPr>
          <a:xfrm>
            <a:off x="259830" y="781656"/>
            <a:ext cx="10015926" cy="13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indent="0">
              <a:lnSpc>
                <a:spcPct val="150000"/>
              </a:lnSpc>
              <a:buSzPts val="2000"/>
              <a:buNone/>
            </a:pPr>
            <a:r>
              <a:rPr lang="vi-VN" sz="3200" dirty="0" smtClean="0"/>
              <a:t>ACC Random Foret</a:t>
            </a:r>
            <a:r>
              <a:rPr lang="vi-VN" sz="3200" dirty="0"/>
              <a:t>: 0.9722222222222222</a:t>
            </a:r>
            <a:endParaRPr lang="vi-VN" sz="3200" dirty="0" smtClean="0"/>
          </a:p>
          <a:p>
            <a:pPr marL="0" indent="0">
              <a:lnSpc>
                <a:spcPct val="150000"/>
              </a:lnSpc>
              <a:buSzPts val="2000"/>
              <a:buNone/>
            </a:pPr>
            <a:endParaRPr lang="vi-V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0" y="1991171"/>
            <a:ext cx="11782634" cy="572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30" y="3179122"/>
            <a:ext cx="10807239" cy="340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324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nsolas"/>
              <a:buNone/>
            </a:pPr>
            <a:r>
              <a:rPr lang="vi-VN"/>
              <a:t>Dữ liệu trước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6629400" y="1942514"/>
            <a:ext cx="3505200" cy="4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252000" anchor="t" anchorCtr="0">
            <a:normAutofit/>
          </a:bodyPr>
          <a:lstStyle/>
          <a:p>
            <a:pPr marL="228600" lvl="0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Mô hình có độ chính xác tổng thế được cải thiện (96%)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Các lớp D F được cân bằng với các lớp đa số như B C A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1676400" y="1905000"/>
            <a:ext cx="350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vi-VN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Mô hình có độ chính xác tổng thế khá tốt (80%)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vi-VN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Mô hình hoạt động tốt với các lớp B và </a:t>
            </a:r>
            <a:r>
              <a:rPr lang="vi-VN" sz="2000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</a:t>
            </a:r>
            <a:endParaRPr sz="2000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4800" lvl="0" indent="-24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Lớp D và lớp F có hiệu suất kém, đặc biệt là lớp D.</a:t>
            </a:r>
            <a:endParaRPr sz="2000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4800" lvl="0" indent="-2494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Sự không cân bằng trong tập dữ liệu (lớp D có rất ít mẫu) ảnh hưởng đến hiệu suất của mô hình.</a:t>
            </a:r>
            <a:endParaRPr sz="2000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629400" y="914400"/>
            <a:ext cx="4878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nsolas"/>
              <a:buNone/>
            </a:pPr>
            <a:r>
              <a:rPr lang="vi-VN" sz="3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Dữ liệu sau khi cân bằng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Cách thức thực hiện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Sử dụng dữ liệu thật của các sinh viên trường Đại học Thăng Long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Tăng đô chính xác của mô hình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Chọn kiến chúc tốt tinh chỉnh thông số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Tìm ra các môn nhỏ nhất mà giữ độ chính xác cao nhất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Data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524000" y="17526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Dữ liệu bọn em được nhận gồm 3 file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File thứ nhất bao gồm điểm của các sinh viên trường Đại học Thăng Long. Bao gồm đầu điểm của 2900 sinh viên, bao gồm 4 cột là: ‘Mã HP’, ‘Tên HP’, ’Điểm’, ‘Số TC’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File thứ hai là mã ngành của từng sinh viên một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Và một tệp Excel chứa các danh sách môn học chứa các danh sách môn học.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/>
              <a:t>Tiền xử lý dữ liệu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1524000" y="17526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Tạo một hàm tính GPA từ datafame đã cho bằng cách lặp qua các điểm số và tín chỉ, tổng hợp chúng lại và tính trung bình.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Gộp 2 datafame thành 1 datafame duy nhất dựa vào ‘hash’. Thêm cột ‘nganh’, ‘khoa’ và GPA.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Tạo một cột mới 'Grade' dựa trên GPA sử dụng các khoảng điểm và nhãn định trước.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Xác định các môn học đã thay đổi về tín chỉ hoặc ngành học và lưu trữ chi tiết vào một dataframe.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Lọc dataframe để tập trung vào các môn học cụ thể đã được xác định là đã thay đổi.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vi-VN"/>
              <a:t>Tạo datafame mới với các môn học đã lọc và loại bỏ các hàng có điểm F.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vi-VN" dirty="0" smtClean="0"/>
              <a:t>Điểm, ngành và khóa trong bộ dữ liệu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390" y="1988713"/>
            <a:ext cx="1762371" cy="4229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525" y="1988713"/>
            <a:ext cx="1790950" cy="14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976" y="1988713"/>
            <a:ext cx="185763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258596" y="5540213"/>
            <a:ext cx="11674808" cy="107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108000" anchor="t" anchorCtr="0">
            <a:noAutofit/>
          </a:bodyPr>
          <a:lstStyle/>
          <a:p>
            <a:pPr marL="35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670"/>
              <a:buNone/>
            </a:pPr>
            <a:r>
              <a:rPr lang="vi-VN" sz="2400" dirty="0"/>
              <a:t>Từ bảng trên</a:t>
            </a:r>
            <a:r>
              <a:rPr lang="vi-VN" sz="2400" dirty="0" smtClean="0"/>
              <a:t> </a:t>
            </a:r>
            <a:r>
              <a:rPr lang="vi-VN" sz="2400" dirty="0"/>
              <a:t>, tạo ra một danh sách chứa </a:t>
            </a:r>
            <a:r>
              <a:rPr lang="vi-VN" sz="2400" dirty="0" smtClean="0"/>
              <a:t>những</a:t>
            </a:r>
            <a:r>
              <a:rPr lang="vi-VN" sz="2400" dirty="0"/>
              <a:t> </a:t>
            </a:r>
            <a:r>
              <a:rPr lang="vi-VN" sz="2400" dirty="0" smtClean="0"/>
              <a:t>môn </a:t>
            </a:r>
            <a:r>
              <a:rPr lang="vi-VN" sz="2400" dirty="0"/>
              <a:t>theo chương trình đào tạo của ngành học </a:t>
            </a:r>
            <a:r>
              <a:rPr lang="vi-VN" sz="2400" dirty="0" smtClean="0"/>
              <a:t>:</a:t>
            </a:r>
            <a:r>
              <a:rPr lang="vi-VN" sz="2400" dirty="0"/>
              <a:t> </a:t>
            </a:r>
            <a:r>
              <a:rPr lang="vi-VN" sz="2400" dirty="0" smtClean="0"/>
              <a:t>T </a:t>
            </a:r>
            <a:r>
              <a:rPr lang="vi-VN" sz="2400" dirty="0"/>
              <a:t>, TI, TE, TC, TM, TT, TA</a:t>
            </a:r>
            <a:endParaRPr sz="2400" dirty="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0" cy="5411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82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53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0" y="5382900"/>
            <a:ext cx="11967148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82800" rIns="91425" bIns="180000" anchor="t" anchorCtr="0">
            <a:noAutofit/>
          </a:bodyPr>
          <a:lstStyle/>
          <a:p>
            <a:pPr marL="35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124"/>
              <a:buNone/>
            </a:pPr>
            <a:r>
              <a:rPr lang="vi-VN" sz="2400" dirty="0"/>
              <a:t>Từ </a:t>
            </a:r>
            <a:r>
              <a:rPr lang="vi-VN" sz="2400" dirty="0" smtClean="0"/>
              <a:t>bảng </a:t>
            </a:r>
            <a:r>
              <a:rPr lang="vi-VN" sz="2400" dirty="0"/>
              <a:t>này , sẽ tìm ra được những học phần bắt buộc của chuyên ngành từ khóa 24 đến khóa 33 thuộc </a:t>
            </a:r>
            <a:r>
              <a:rPr lang="vi-VN" sz="2400" dirty="0" smtClean="0"/>
              <a:t>:</a:t>
            </a:r>
            <a:r>
              <a:rPr lang="vi-VN" sz="2400" dirty="0"/>
              <a:t/>
            </a:r>
            <a:br>
              <a:rPr lang="vi-VN" sz="2400" dirty="0"/>
            </a:br>
            <a:r>
              <a:rPr lang="vi-VN" sz="2400" dirty="0"/>
              <a:t>TI, TE, TC, TM, TT, TA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50" y="296125"/>
            <a:ext cx="11299825" cy="62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524000" y="17526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000"/>
            </a:pPr>
            <a:r>
              <a:rPr lang="vi-VN" dirty="0" smtClean="0"/>
              <a:t>Sử </a:t>
            </a:r>
            <a:r>
              <a:rPr lang="vi-VN" dirty="0"/>
              <a:t>dụng thư viện </a:t>
            </a:r>
            <a:r>
              <a:rPr lang="vi-VN" dirty="0" smtClean="0"/>
              <a:t>“</a:t>
            </a:r>
            <a:r>
              <a:rPr lang="vi-VN" dirty="0" smtClean="0">
                <a:solidFill>
                  <a:srgbClr val="FF0000"/>
                </a:solidFill>
              </a:rPr>
              <a:t>imblearn</a:t>
            </a:r>
            <a:r>
              <a:rPr lang="vi-VN" dirty="0" smtClean="0"/>
              <a:t>” </a:t>
            </a:r>
            <a:r>
              <a:rPr lang="vi-VN" dirty="0"/>
              <a:t>để thực hiện việc tăng mẫu ngẫu nhiên (Random Over-Sampling) trên </a:t>
            </a:r>
            <a:r>
              <a:rPr lang="vi-VN" dirty="0" smtClean="0"/>
              <a:t>các </a:t>
            </a:r>
            <a:r>
              <a:rPr lang="vi-VN" dirty="0"/>
              <a:t>tập </a:t>
            </a:r>
            <a:r>
              <a:rPr lang="vi-VN" dirty="0" smtClean="0"/>
              <a:t>dữ </a:t>
            </a:r>
            <a:r>
              <a:rPr lang="vi-VN" dirty="0"/>
              <a:t>liệu khác </a:t>
            </a:r>
            <a:r>
              <a:rPr lang="vi-VN" dirty="0" smtClean="0"/>
              <a:t>nhau: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67" y="2586196"/>
            <a:ext cx="1857634" cy="1086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049" y="2586196"/>
            <a:ext cx="185763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6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713</Words>
  <Application>Microsoft Office PowerPoint</Application>
  <PresentationFormat>Widescreen</PresentationFormat>
  <Paragraphs>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Candara</vt:lpstr>
      <vt:lpstr>Consolas</vt:lpstr>
      <vt:lpstr>Arial</vt:lpstr>
      <vt:lpstr>Tech Computer 16x9</vt:lpstr>
      <vt:lpstr>Phát hiện các môn chuyên ngành quan trọng ảnh hưởng lớn đến điểm trung bình tích luỹ </vt:lpstr>
      <vt:lpstr>Cách thức thực hiện</vt:lpstr>
      <vt:lpstr>Data</vt:lpstr>
      <vt:lpstr>Tiền xử lý dữ liệu</vt:lpstr>
      <vt:lpstr>Điểm, ngành và khóa trong bộ dữ liệu </vt:lpstr>
      <vt:lpstr>PowerPoint Presentation</vt:lpstr>
      <vt:lpstr>PowerPoint Presentation</vt:lpstr>
      <vt:lpstr>PowerPoint Presentation</vt:lpstr>
      <vt:lpstr>PowerPoint Presentation</vt:lpstr>
      <vt:lpstr>Cải thiện mô hình</vt:lpstr>
      <vt:lpstr>Huấn luyện mô hình</vt:lpstr>
      <vt:lpstr>PowerPoint Presentation</vt:lpstr>
      <vt:lpstr>Huấn luyện mô hình</vt:lpstr>
      <vt:lpstr>TI</vt:lpstr>
      <vt:lpstr>TE</vt:lpstr>
      <vt:lpstr>TC</vt:lpstr>
      <vt:lpstr>TT</vt:lpstr>
      <vt:lpstr>TM</vt:lpstr>
      <vt:lpstr>Dữ liệu trước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các môn chuyên ngành quan trọng ảnh hưởng lớn đến điểm trung bình tích luỹ </dc:title>
  <cp:lastModifiedBy>Admin</cp:lastModifiedBy>
  <cp:revision>7</cp:revision>
  <dcterms:modified xsi:type="dcterms:W3CDTF">2024-06-25T18:04:11Z</dcterms:modified>
</cp:coreProperties>
</file>