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e7b36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e7b36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1e7b363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1e7b363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9418aed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9418aed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9418aed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9418aed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9418aed2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9418aed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66037a0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66037a0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66037a0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66037a0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main mission for the first sprint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3971860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3971860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1965a3a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1965a3a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1cdab86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1cdab86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222955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222955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a876d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0a876d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400">
                <a:solidFill>
                  <a:schemeClr val="dk1"/>
                </a:solidFill>
                <a:latin typeface="Lato"/>
                <a:ea typeface="Lato"/>
                <a:cs typeface="Lato"/>
                <a:sym typeface="Lato"/>
              </a:rPr>
              <a:t>I have created a first part of the frontend with a graph. The usage of the graph is to select multiple datakeys from the selected datasource so you can see the correlations between the two datakeys. Here you see two alternative ways to show the correlation between two datakeys. I will be expanding it with different types of graphs and by implementing the rest of the wireframe.</a:t>
            </a:r>
            <a:endParaRPr sz="1400">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1cdab86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1cdab86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400">
                <a:solidFill>
                  <a:schemeClr val="dk1"/>
                </a:solidFill>
                <a:latin typeface="Lato"/>
                <a:ea typeface="Lato"/>
                <a:cs typeface="Lato"/>
                <a:sym typeface="Lato"/>
              </a:rPr>
              <a:t>The technical document for the API is in development and the main architecture decisions have been documented. Like which frameworks are to be used and what system functionality the API must adhere to. The latter still being in development.</a:t>
            </a:r>
            <a:endParaRPr sz="14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533400"/>
            <a:ext cx="9144000" cy="5143506"/>
          </a:xfrm>
          <a:prstGeom prst="rect">
            <a:avLst/>
          </a:prstGeom>
          <a:noFill/>
          <a:ln>
            <a:noFill/>
          </a:ln>
        </p:spPr>
      </p:pic>
      <p:pic>
        <p:nvPicPr>
          <p:cNvPr id="55" name="Google Shape;55;p13"/>
          <p:cNvPicPr preferRelativeResize="0"/>
          <p:nvPr/>
        </p:nvPicPr>
        <p:blipFill>
          <a:blip r:embed="rId4">
            <a:alphaModFix/>
          </a:blip>
          <a:stretch>
            <a:fillRect/>
          </a:stretch>
        </p:blipFill>
        <p:spPr>
          <a:xfrm>
            <a:off x="2757913" y="295725"/>
            <a:ext cx="3628175" cy="1899950"/>
          </a:xfrm>
          <a:prstGeom prst="rect">
            <a:avLst/>
          </a:prstGeom>
          <a:noFill/>
          <a:ln>
            <a:noFill/>
          </a:ln>
        </p:spPr>
      </p:pic>
      <p:sp>
        <p:nvSpPr>
          <p:cNvPr id="56" name="Google Shape;56;p13"/>
          <p:cNvSpPr txBox="1"/>
          <p:nvPr/>
        </p:nvSpPr>
        <p:spPr>
          <a:xfrm>
            <a:off x="3381900" y="2286125"/>
            <a:ext cx="2380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200">
                <a:solidFill>
                  <a:srgbClr val="663366"/>
                </a:solidFill>
                <a:latin typeface="Lato"/>
                <a:ea typeface="Lato"/>
                <a:cs typeface="Lato"/>
                <a:sym typeface="Lato"/>
              </a:rPr>
              <a:t>Sprint delivery</a:t>
            </a:r>
            <a:r>
              <a:rPr lang="nl" sz="2200">
                <a:solidFill>
                  <a:srgbClr val="663366"/>
                </a:solidFill>
              </a:rPr>
              <a:t> </a:t>
            </a:r>
            <a:endParaRPr sz="2200">
              <a:solidFill>
                <a:srgbClr val="663366"/>
              </a:solidFill>
            </a:endParaRPr>
          </a:p>
        </p:txBody>
      </p:sp>
      <p:sp>
        <p:nvSpPr>
          <p:cNvPr id="57" name="Google Shape;57;p13"/>
          <p:cNvSpPr txBox="1"/>
          <p:nvPr/>
        </p:nvSpPr>
        <p:spPr>
          <a:xfrm>
            <a:off x="3381900" y="2674925"/>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rgbClr val="663366"/>
                </a:solidFill>
                <a:latin typeface="Lato"/>
                <a:ea typeface="Lato"/>
                <a:cs typeface="Lato"/>
                <a:sym typeface="Lato"/>
              </a:rPr>
              <a:t>Sprint 2</a:t>
            </a:r>
            <a:endParaRPr sz="1000">
              <a:solidFill>
                <a:srgbClr val="663366"/>
              </a:solidFill>
            </a:endParaRPr>
          </a:p>
        </p:txBody>
      </p:sp>
      <p:sp>
        <p:nvSpPr>
          <p:cNvPr id="58" name="Google Shape;58;p13"/>
          <p:cNvSpPr txBox="1"/>
          <p:nvPr/>
        </p:nvSpPr>
        <p:spPr>
          <a:xfrm>
            <a:off x="6386075" y="4324700"/>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chemeClr val="lt1"/>
                </a:solidFill>
                <a:latin typeface="Lato"/>
                <a:ea typeface="Lato"/>
                <a:cs typeface="Lato"/>
                <a:sym typeface="Lato"/>
              </a:rPr>
              <a:t>Wednesday 8 June, 2022</a:t>
            </a:r>
            <a:endParaRPr sz="1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42" name="Google Shape;142;p22"/>
          <p:cNvSpPr txBox="1"/>
          <p:nvPr/>
        </p:nvSpPr>
        <p:spPr>
          <a:xfrm>
            <a:off x="201425" y="137550"/>
            <a:ext cx="520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Data Mediator</a:t>
            </a:r>
            <a:endParaRPr sz="2000">
              <a:solidFill>
                <a:schemeClr val="lt1"/>
              </a:solidFill>
              <a:latin typeface="Lato"/>
              <a:ea typeface="Lato"/>
              <a:cs typeface="Lato"/>
              <a:sym typeface="Lato"/>
            </a:endParaRPr>
          </a:p>
        </p:txBody>
      </p:sp>
      <p:pic>
        <p:nvPicPr>
          <p:cNvPr id="143" name="Google Shape;143;p22"/>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44" name="Google Shape;144;p22"/>
          <p:cNvPicPr preferRelativeResize="0"/>
          <p:nvPr/>
        </p:nvPicPr>
        <p:blipFill>
          <a:blip r:embed="rId5">
            <a:alphaModFix/>
          </a:blip>
          <a:stretch>
            <a:fillRect/>
          </a:stretch>
        </p:blipFill>
        <p:spPr>
          <a:xfrm>
            <a:off x="4281350" y="1098001"/>
            <a:ext cx="3653100" cy="3867148"/>
          </a:xfrm>
          <a:prstGeom prst="rect">
            <a:avLst/>
          </a:prstGeom>
          <a:noFill/>
          <a:ln>
            <a:noFill/>
          </a:ln>
          <a:effectLst>
            <a:outerShdw blurRad="428625" rotWithShape="0" algn="bl" dir="5400000" dist="76200">
              <a:srgbClr val="000000">
                <a:alpha val="17000"/>
              </a:srgbClr>
            </a:outerShdw>
          </a:effectLst>
        </p:spPr>
      </p:pic>
      <p:sp>
        <p:nvSpPr>
          <p:cNvPr id="145" name="Google Shape;145;p22"/>
          <p:cNvSpPr txBox="1"/>
          <p:nvPr/>
        </p:nvSpPr>
        <p:spPr>
          <a:xfrm>
            <a:off x="201425" y="1259075"/>
            <a:ext cx="4370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Available product analysis on different data mediator solutions</a:t>
            </a:r>
            <a:endParaRPr/>
          </a:p>
          <a:p>
            <a:pPr indent="-317500" lvl="0" marL="457200" rtl="0" algn="l">
              <a:spcBef>
                <a:spcPts val="0"/>
              </a:spcBef>
              <a:spcAft>
                <a:spcPts val="0"/>
              </a:spcAft>
              <a:buSzPts val="1400"/>
              <a:buChar char="-"/>
            </a:pPr>
            <a:r>
              <a:rPr lang="nl">
                <a:solidFill>
                  <a:schemeClr val="dk1"/>
                </a:solidFill>
              </a:rPr>
              <a:t>Requirement prioritization</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Chose solutions based on multi-criteria decision matrix</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Created prototype of the chosen solutions</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Assessed best, good and bad practices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51" name="Google Shape;151;p23"/>
          <p:cNvSpPr txBox="1"/>
          <p:nvPr/>
        </p:nvSpPr>
        <p:spPr>
          <a:xfrm>
            <a:off x="201425" y="137550"/>
            <a:ext cx="520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Legal</a:t>
            </a:r>
            <a:endParaRPr sz="2000">
              <a:solidFill>
                <a:schemeClr val="lt1"/>
              </a:solidFill>
              <a:latin typeface="Lato"/>
              <a:ea typeface="Lato"/>
              <a:cs typeface="Lato"/>
              <a:sym typeface="Lato"/>
            </a:endParaRPr>
          </a:p>
        </p:txBody>
      </p:sp>
      <p:pic>
        <p:nvPicPr>
          <p:cNvPr id="152" name="Google Shape;152;p23"/>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153" name="Google Shape;153;p23"/>
          <p:cNvSpPr txBox="1"/>
          <p:nvPr/>
        </p:nvSpPr>
        <p:spPr>
          <a:xfrm>
            <a:off x="629400" y="1367275"/>
            <a:ext cx="3942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NDA</a:t>
            </a:r>
            <a:endParaRPr/>
          </a:p>
          <a:p>
            <a:pPr indent="-317500" lvl="0" marL="457200" rtl="0" algn="l">
              <a:spcBef>
                <a:spcPts val="0"/>
              </a:spcBef>
              <a:spcAft>
                <a:spcPts val="0"/>
              </a:spcAft>
              <a:buSzPts val="1400"/>
              <a:buChar char="-"/>
            </a:pPr>
            <a:r>
              <a:rPr lang="nl"/>
              <a:t>Data Protection Impact Analysis</a:t>
            </a:r>
            <a:endParaRPr/>
          </a:p>
          <a:p>
            <a:pPr indent="-317500" lvl="0" marL="457200" rtl="0" algn="l">
              <a:spcBef>
                <a:spcPts val="0"/>
              </a:spcBef>
              <a:spcAft>
                <a:spcPts val="0"/>
              </a:spcAft>
              <a:buSzPts val="1400"/>
              <a:buChar char="-"/>
            </a:pPr>
            <a:r>
              <a:rPr lang="nl"/>
              <a:t>Privacy agreement</a:t>
            </a:r>
            <a:endParaRPr/>
          </a:p>
          <a:p>
            <a:pPr indent="-317500" lvl="0" marL="457200" rtl="0" algn="l">
              <a:spcBef>
                <a:spcPts val="0"/>
              </a:spcBef>
              <a:spcAft>
                <a:spcPts val="0"/>
              </a:spcAft>
              <a:buSzPts val="1400"/>
              <a:buChar char="-"/>
            </a:pPr>
            <a:r>
              <a:rPr lang="nl"/>
              <a:t>ERD redesigns based of GDPR and AVG</a:t>
            </a:r>
            <a:endParaRPr/>
          </a:p>
        </p:txBody>
      </p:sp>
      <p:pic>
        <p:nvPicPr>
          <p:cNvPr id="154" name="Google Shape;154;p23"/>
          <p:cNvPicPr preferRelativeResize="0"/>
          <p:nvPr/>
        </p:nvPicPr>
        <p:blipFill>
          <a:blip r:embed="rId5">
            <a:alphaModFix/>
          </a:blip>
          <a:stretch>
            <a:fillRect/>
          </a:stretch>
        </p:blipFill>
        <p:spPr>
          <a:xfrm>
            <a:off x="5759725" y="1367274"/>
            <a:ext cx="3166775" cy="1990925"/>
          </a:xfrm>
          <a:prstGeom prst="rect">
            <a:avLst/>
          </a:prstGeom>
          <a:noFill/>
          <a:ln>
            <a:noFill/>
          </a:ln>
          <a:effectLst>
            <a:outerShdw blurRad="471488" rotWithShape="0" algn="bl" dir="5400000" dist="76200">
              <a:srgbClr val="000000">
                <a:alpha val="27000"/>
              </a:srgbClr>
            </a:outerShdw>
          </a:effectLst>
        </p:spPr>
      </p:pic>
      <p:pic>
        <p:nvPicPr>
          <p:cNvPr id="155" name="Google Shape;155;p23"/>
          <p:cNvPicPr preferRelativeResize="0"/>
          <p:nvPr/>
        </p:nvPicPr>
        <p:blipFill>
          <a:blip r:embed="rId6">
            <a:alphaModFix/>
          </a:blip>
          <a:stretch>
            <a:fillRect/>
          </a:stretch>
        </p:blipFill>
        <p:spPr>
          <a:xfrm>
            <a:off x="3942625" y="2921475"/>
            <a:ext cx="2746775" cy="1599400"/>
          </a:xfrm>
          <a:prstGeom prst="rect">
            <a:avLst/>
          </a:prstGeom>
          <a:noFill/>
          <a:ln>
            <a:noFill/>
          </a:ln>
          <a:effectLst>
            <a:outerShdw blurRad="471488" rotWithShape="0" algn="bl" dir="5400000" dist="76200">
              <a:srgbClr val="000000">
                <a:alpha val="27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3">
            <a:alphaModFix/>
          </a:blip>
          <a:srcRect b="29340" l="36972" r="0" t="23828"/>
          <a:stretch/>
        </p:blipFill>
        <p:spPr>
          <a:xfrm>
            <a:off x="-76200" y="0"/>
            <a:ext cx="9229399" cy="5143500"/>
          </a:xfrm>
          <a:prstGeom prst="rect">
            <a:avLst/>
          </a:prstGeom>
          <a:noFill/>
          <a:ln>
            <a:noFill/>
          </a:ln>
        </p:spPr>
      </p:pic>
      <p:sp>
        <p:nvSpPr>
          <p:cNvPr id="161" name="Google Shape;161;p24"/>
          <p:cNvSpPr/>
          <p:nvPr/>
        </p:nvSpPr>
        <p:spPr>
          <a:xfrm>
            <a:off x="-71125" y="7950"/>
            <a:ext cx="9229500" cy="5143500"/>
          </a:xfrm>
          <a:prstGeom prst="rect">
            <a:avLst/>
          </a:prstGeom>
          <a:solidFill>
            <a:srgbClr val="663366">
              <a:alpha val="73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3368400" y="1058275"/>
            <a:ext cx="2407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800">
                <a:solidFill>
                  <a:schemeClr val="lt1"/>
                </a:solidFill>
              </a:rPr>
              <a:t>Next sprint.</a:t>
            </a:r>
            <a:endParaRPr sz="2800">
              <a:solidFill>
                <a:schemeClr val="lt1"/>
              </a:solidFill>
            </a:endParaRPr>
          </a:p>
        </p:txBody>
      </p:sp>
      <p:sp>
        <p:nvSpPr>
          <p:cNvPr id="163" name="Google Shape;163;p24"/>
          <p:cNvSpPr txBox="1"/>
          <p:nvPr/>
        </p:nvSpPr>
        <p:spPr>
          <a:xfrm>
            <a:off x="3368400" y="1673875"/>
            <a:ext cx="2407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3500">
                <a:solidFill>
                  <a:schemeClr val="lt1"/>
                </a:solidFill>
              </a:rPr>
              <a:t>Sprint 3</a:t>
            </a:r>
            <a:endParaRPr sz="35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5"/>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69" name="Google Shape;169;p25"/>
          <p:cNvSpPr txBox="1"/>
          <p:nvPr/>
        </p:nvSpPr>
        <p:spPr>
          <a:xfrm>
            <a:off x="201425" y="137550"/>
            <a:ext cx="329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What is next?</a:t>
            </a:r>
            <a:endParaRPr sz="2000">
              <a:solidFill>
                <a:schemeClr val="lt1"/>
              </a:solidFill>
              <a:latin typeface="Lato"/>
              <a:ea typeface="Lato"/>
              <a:cs typeface="Lato"/>
              <a:sym typeface="Lato"/>
            </a:endParaRPr>
          </a:p>
        </p:txBody>
      </p:sp>
      <p:pic>
        <p:nvPicPr>
          <p:cNvPr id="170" name="Google Shape;170;p25"/>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171" name="Google Shape;171;p25"/>
          <p:cNvSpPr txBox="1"/>
          <p:nvPr/>
        </p:nvSpPr>
        <p:spPr>
          <a:xfrm>
            <a:off x="327050" y="1508225"/>
            <a:ext cx="4755900" cy="400200"/>
          </a:xfrm>
          <a:prstGeom prst="rect">
            <a:avLst/>
          </a:prstGeom>
          <a:solidFill>
            <a:srgbClr val="663366">
              <a:alpha val="73130"/>
            </a:srgbClr>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The first beta </a:t>
            </a:r>
            <a:r>
              <a:rPr lang="nl">
                <a:solidFill>
                  <a:schemeClr val="lt1"/>
                </a:solidFill>
              </a:rPr>
              <a:t>versions</a:t>
            </a:r>
            <a:endParaRPr>
              <a:solidFill>
                <a:schemeClr val="lt1"/>
              </a:solidFill>
            </a:endParaRPr>
          </a:p>
        </p:txBody>
      </p:sp>
      <p:sp>
        <p:nvSpPr>
          <p:cNvPr id="172" name="Google Shape;172;p25"/>
          <p:cNvSpPr txBox="1"/>
          <p:nvPr/>
        </p:nvSpPr>
        <p:spPr>
          <a:xfrm>
            <a:off x="327050" y="2986500"/>
            <a:ext cx="4755900" cy="400200"/>
          </a:xfrm>
          <a:prstGeom prst="rect">
            <a:avLst/>
          </a:prstGeom>
          <a:solidFill>
            <a:srgbClr val="663366">
              <a:alpha val="73130"/>
            </a:srgbClr>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Preparing for next semester</a:t>
            </a:r>
            <a:r>
              <a:rPr lang="nl">
                <a:solidFill>
                  <a:schemeClr val="lt1"/>
                </a:solidFill>
              </a:rPr>
              <a:t> </a:t>
            </a:r>
            <a:endParaRPr>
              <a:solidFill>
                <a:schemeClr val="lt1"/>
              </a:solidFill>
            </a:endParaRPr>
          </a:p>
        </p:txBody>
      </p:sp>
      <p:sp>
        <p:nvSpPr>
          <p:cNvPr id="173" name="Google Shape;173;p25"/>
          <p:cNvSpPr txBox="1"/>
          <p:nvPr/>
        </p:nvSpPr>
        <p:spPr>
          <a:xfrm>
            <a:off x="349675" y="2052900"/>
            <a:ext cx="4755900" cy="819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Beta V0.1 Dashboard</a:t>
            </a:r>
            <a:endParaRPr/>
          </a:p>
          <a:p>
            <a:pPr indent="-317500" lvl="0" marL="457200" rtl="0" algn="l">
              <a:spcBef>
                <a:spcPts val="0"/>
              </a:spcBef>
              <a:spcAft>
                <a:spcPts val="0"/>
              </a:spcAft>
              <a:buSzPts val="1400"/>
              <a:buChar char="●"/>
            </a:pPr>
            <a:r>
              <a:rPr lang="nl"/>
              <a:t>Beta V0.1 API</a:t>
            </a:r>
            <a:endParaRPr/>
          </a:p>
          <a:p>
            <a:pPr indent="-317500" lvl="0" marL="457200" rtl="0" algn="l">
              <a:spcBef>
                <a:spcPts val="0"/>
              </a:spcBef>
              <a:spcAft>
                <a:spcPts val="0"/>
              </a:spcAft>
              <a:buSzPts val="1400"/>
              <a:buChar char="●"/>
            </a:pPr>
            <a:r>
              <a:rPr lang="nl"/>
              <a:t>Technical document </a:t>
            </a:r>
            <a:r>
              <a:rPr lang="nl"/>
              <a:t>dashboard</a:t>
            </a:r>
            <a:endParaRPr/>
          </a:p>
        </p:txBody>
      </p:sp>
      <p:sp>
        <p:nvSpPr>
          <p:cNvPr id="174" name="Google Shape;174;p25"/>
          <p:cNvSpPr txBox="1"/>
          <p:nvPr/>
        </p:nvSpPr>
        <p:spPr>
          <a:xfrm>
            <a:off x="327050" y="3527175"/>
            <a:ext cx="475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Transfer ownership document.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80" name="Google Shape;180;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81" name="Google Shape;181;p26"/>
          <p:cNvPicPr preferRelativeResize="0"/>
          <p:nvPr/>
        </p:nvPicPr>
        <p:blipFill>
          <a:blip r:embed="rId3">
            <a:alphaModFix/>
          </a:blip>
          <a:stretch>
            <a:fillRect/>
          </a:stretch>
        </p:blipFill>
        <p:spPr>
          <a:xfrm>
            <a:off x="0" y="533400"/>
            <a:ext cx="9144000" cy="5143506"/>
          </a:xfrm>
          <a:prstGeom prst="rect">
            <a:avLst/>
          </a:prstGeom>
          <a:noFill/>
          <a:ln>
            <a:noFill/>
          </a:ln>
        </p:spPr>
      </p:pic>
      <p:pic>
        <p:nvPicPr>
          <p:cNvPr id="182" name="Google Shape;182;p26"/>
          <p:cNvPicPr preferRelativeResize="0"/>
          <p:nvPr/>
        </p:nvPicPr>
        <p:blipFill>
          <a:blip r:embed="rId4">
            <a:alphaModFix/>
          </a:blip>
          <a:stretch>
            <a:fillRect/>
          </a:stretch>
        </p:blipFill>
        <p:spPr>
          <a:xfrm>
            <a:off x="2757913" y="295725"/>
            <a:ext cx="3628175" cy="1899950"/>
          </a:xfrm>
          <a:prstGeom prst="rect">
            <a:avLst/>
          </a:prstGeom>
          <a:noFill/>
          <a:ln>
            <a:noFill/>
          </a:ln>
        </p:spPr>
      </p:pic>
      <p:sp>
        <p:nvSpPr>
          <p:cNvPr id="183" name="Google Shape;183;p26"/>
          <p:cNvSpPr txBox="1"/>
          <p:nvPr/>
        </p:nvSpPr>
        <p:spPr>
          <a:xfrm>
            <a:off x="2735700" y="2253300"/>
            <a:ext cx="3672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200">
                <a:solidFill>
                  <a:srgbClr val="663366"/>
                </a:solidFill>
                <a:latin typeface="Lato"/>
                <a:ea typeface="Lato"/>
                <a:cs typeface="Lato"/>
                <a:sym typeface="Lato"/>
              </a:rPr>
              <a:t>End of s</a:t>
            </a:r>
            <a:r>
              <a:rPr lang="nl" sz="2200">
                <a:solidFill>
                  <a:srgbClr val="663366"/>
                </a:solidFill>
                <a:latin typeface="Lato"/>
                <a:ea typeface="Lato"/>
                <a:cs typeface="Lato"/>
                <a:sym typeface="Lato"/>
              </a:rPr>
              <a:t>print delivery</a:t>
            </a:r>
            <a:r>
              <a:rPr lang="nl" sz="2200">
                <a:solidFill>
                  <a:srgbClr val="663366"/>
                </a:solidFill>
              </a:rPr>
              <a:t> </a:t>
            </a:r>
            <a:endParaRPr sz="2200">
              <a:solidFill>
                <a:srgbClr val="663366"/>
              </a:solidFill>
            </a:endParaRPr>
          </a:p>
        </p:txBody>
      </p:sp>
      <p:sp>
        <p:nvSpPr>
          <p:cNvPr id="184" name="Google Shape;184;p26"/>
          <p:cNvSpPr txBox="1"/>
          <p:nvPr/>
        </p:nvSpPr>
        <p:spPr>
          <a:xfrm>
            <a:off x="6386075" y="4400900"/>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chemeClr val="lt1"/>
                </a:solidFill>
                <a:latin typeface="Lato"/>
                <a:ea typeface="Lato"/>
                <a:cs typeface="Lato"/>
                <a:sym typeface="Lato"/>
              </a:rPr>
              <a:t>Wednesday</a:t>
            </a:r>
            <a:r>
              <a:rPr lang="nl" sz="1500">
                <a:solidFill>
                  <a:schemeClr val="lt1"/>
                </a:solidFill>
                <a:latin typeface="Lato"/>
                <a:ea typeface="Lato"/>
                <a:cs typeface="Lato"/>
                <a:sym typeface="Lato"/>
              </a:rPr>
              <a:t> 8 June, 2022</a:t>
            </a:r>
            <a:endParaRPr sz="1500">
              <a:solidFill>
                <a:schemeClr val="lt1"/>
              </a:solidFill>
            </a:endParaRPr>
          </a:p>
        </p:txBody>
      </p:sp>
      <p:sp>
        <p:nvSpPr>
          <p:cNvPr id="185" name="Google Shape;185;p26"/>
          <p:cNvSpPr txBox="1"/>
          <p:nvPr/>
        </p:nvSpPr>
        <p:spPr>
          <a:xfrm>
            <a:off x="3381900" y="2674925"/>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rgbClr val="663366"/>
                </a:solidFill>
                <a:latin typeface="Lato"/>
                <a:ea typeface="Lato"/>
                <a:cs typeface="Lato"/>
                <a:sym typeface="Lato"/>
              </a:rPr>
              <a:t>Any questions?</a:t>
            </a:r>
            <a:endParaRPr sz="1000">
              <a:solidFill>
                <a:srgbClr val="66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rot="10800000">
            <a:off x="0" y="1"/>
            <a:ext cx="9144000" cy="2339674"/>
          </a:xfrm>
          <a:prstGeom prst="rect">
            <a:avLst/>
          </a:prstGeom>
          <a:noFill/>
          <a:ln>
            <a:noFill/>
          </a:ln>
        </p:spPr>
      </p:pic>
      <p:sp>
        <p:nvSpPr>
          <p:cNvPr id="64" name="Google Shape;64;p14"/>
          <p:cNvSpPr txBox="1"/>
          <p:nvPr/>
        </p:nvSpPr>
        <p:spPr>
          <a:xfrm>
            <a:off x="201425" y="137550"/>
            <a:ext cx="131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000">
                <a:solidFill>
                  <a:schemeClr val="lt1"/>
                </a:solidFill>
                <a:latin typeface="Lato"/>
                <a:ea typeface="Lato"/>
                <a:cs typeface="Lato"/>
                <a:sym typeface="Lato"/>
              </a:rPr>
              <a:t>Content</a:t>
            </a:r>
            <a:endParaRPr sz="2000">
              <a:solidFill>
                <a:schemeClr val="lt1"/>
              </a:solidFill>
              <a:latin typeface="Lato"/>
              <a:ea typeface="Lato"/>
              <a:cs typeface="Lato"/>
              <a:sym typeface="Lato"/>
            </a:endParaRPr>
          </a:p>
        </p:txBody>
      </p:sp>
      <p:pic>
        <p:nvPicPr>
          <p:cNvPr id="65" name="Google Shape;65;p14"/>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66" name="Google Shape;66;p14"/>
          <p:cNvSpPr txBox="1"/>
          <p:nvPr/>
        </p:nvSpPr>
        <p:spPr>
          <a:xfrm>
            <a:off x="530269" y="1221500"/>
            <a:ext cx="36036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Sprint 2</a:t>
            </a:r>
            <a:endParaRPr>
              <a:solidFill>
                <a:schemeClr val="lt1"/>
              </a:solidFill>
            </a:endParaRPr>
          </a:p>
        </p:txBody>
      </p:sp>
      <p:sp>
        <p:nvSpPr>
          <p:cNvPr id="67" name="Google Shape;67;p14"/>
          <p:cNvSpPr txBox="1"/>
          <p:nvPr/>
        </p:nvSpPr>
        <p:spPr>
          <a:xfrm>
            <a:off x="4571988" y="1214700"/>
            <a:ext cx="37020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Sprint 3</a:t>
            </a:r>
            <a:endParaRPr>
              <a:solidFill>
                <a:schemeClr val="lt1"/>
              </a:solidFill>
            </a:endParaRPr>
          </a:p>
        </p:txBody>
      </p:sp>
      <p:sp>
        <p:nvSpPr>
          <p:cNvPr id="68" name="Google Shape;68;p14"/>
          <p:cNvSpPr txBox="1"/>
          <p:nvPr/>
        </p:nvSpPr>
        <p:spPr>
          <a:xfrm>
            <a:off x="4945200" y="1646888"/>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What is next?</a:t>
            </a:r>
            <a:endParaRPr>
              <a:solidFill>
                <a:schemeClr val="lt1"/>
              </a:solidFill>
            </a:endParaRPr>
          </a:p>
        </p:txBody>
      </p:sp>
      <p:sp>
        <p:nvSpPr>
          <p:cNvPr id="69" name="Google Shape;69;p14"/>
          <p:cNvSpPr txBox="1"/>
          <p:nvPr/>
        </p:nvSpPr>
        <p:spPr>
          <a:xfrm>
            <a:off x="805200" y="17212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General - Software context</a:t>
            </a:r>
            <a:endParaRPr>
              <a:solidFill>
                <a:schemeClr val="lt1"/>
              </a:solidFill>
            </a:endParaRPr>
          </a:p>
        </p:txBody>
      </p:sp>
      <p:sp>
        <p:nvSpPr>
          <p:cNvPr id="70" name="Google Shape;70;p14"/>
          <p:cNvSpPr txBox="1"/>
          <p:nvPr/>
        </p:nvSpPr>
        <p:spPr>
          <a:xfrm>
            <a:off x="805200" y="21715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General - Gitlab</a:t>
            </a:r>
            <a:endParaRPr>
              <a:solidFill>
                <a:schemeClr val="lt1"/>
              </a:solidFill>
            </a:endParaRPr>
          </a:p>
        </p:txBody>
      </p:sp>
      <p:sp>
        <p:nvSpPr>
          <p:cNvPr id="71" name="Google Shape;71;p14"/>
          <p:cNvSpPr txBox="1"/>
          <p:nvPr/>
        </p:nvSpPr>
        <p:spPr>
          <a:xfrm>
            <a:off x="805200" y="26218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Smartwatch - Pipeline &amp; data collection</a:t>
            </a:r>
            <a:endParaRPr>
              <a:solidFill>
                <a:schemeClr val="lt1"/>
              </a:solidFill>
            </a:endParaRPr>
          </a:p>
        </p:txBody>
      </p:sp>
      <p:sp>
        <p:nvSpPr>
          <p:cNvPr id="72" name="Google Shape;72;p14"/>
          <p:cNvSpPr txBox="1"/>
          <p:nvPr/>
        </p:nvSpPr>
        <p:spPr>
          <a:xfrm>
            <a:off x="805200" y="3062288"/>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Dashboard - Start frontend</a:t>
            </a:r>
            <a:endParaRPr>
              <a:solidFill>
                <a:schemeClr val="lt1"/>
              </a:solidFill>
            </a:endParaRPr>
          </a:p>
        </p:txBody>
      </p:sp>
      <p:sp>
        <p:nvSpPr>
          <p:cNvPr id="73" name="Google Shape;73;p14"/>
          <p:cNvSpPr txBox="1"/>
          <p:nvPr/>
        </p:nvSpPr>
        <p:spPr>
          <a:xfrm>
            <a:off x="805200" y="43836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General - Legeility</a:t>
            </a:r>
            <a:endParaRPr>
              <a:solidFill>
                <a:schemeClr val="lt1"/>
              </a:solidFill>
            </a:endParaRPr>
          </a:p>
        </p:txBody>
      </p:sp>
      <p:sp>
        <p:nvSpPr>
          <p:cNvPr id="74" name="Google Shape;74;p14"/>
          <p:cNvSpPr txBox="1"/>
          <p:nvPr/>
        </p:nvSpPr>
        <p:spPr>
          <a:xfrm>
            <a:off x="805200" y="35027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API - Technical document</a:t>
            </a:r>
            <a:endParaRPr>
              <a:solidFill>
                <a:schemeClr val="lt1"/>
              </a:solidFill>
            </a:endParaRPr>
          </a:p>
        </p:txBody>
      </p:sp>
      <p:sp>
        <p:nvSpPr>
          <p:cNvPr id="75" name="Google Shape;75;p14"/>
          <p:cNvSpPr txBox="1"/>
          <p:nvPr/>
        </p:nvSpPr>
        <p:spPr>
          <a:xfrm>
            <a:off x="805200" y="394320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API -  Data Mediator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rotWithShape="1">
          <a:blip r:embed="rId3">
            <a:alphaModFix/>
          </a:blip>
          <a:srcRect b="0" l="0" r="19967" t="0"/>
          <a:stretch/>
        </p:blipFill>
        <p:spPr>
          <a:xfrm>
            <a:off x="0" y="0"/>
            <a:ext cx="9144003" cy="5143499"/>
          </a:xfrm>
          <a:prstGeom prst="rect">
            <a:avLst/>
          </a:prstGeom>
          <a:noFill/>
          <a:ln>
            <a:noFill/>
          </a:ln>
        </p:spPr>
      </p:pic>
      <p:sp>
        <p:nvSpPr>
          <p:cNvPr id="81" name="Google Shape;81;p15"/>
          <p:cNvSpPr/>
          <p:nvPr/>
        </p:nvSpPr>
        <p:spPr>
          <a:xfrm>
            <a:off x="0" y="0"/>
            <a:ext cx="9144000" cy="5143500"/>
          </a:xfrm>
          <a:prstGeom prst="rect">
            <a:avLst/>
          </a:prstGeom>
          <a:solidFill>
            <a:srgbClr val="000000">
              <a:alpha val="5622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 name="Google Shape;82;p15"/>
          <p:cNvSpPr txBox="1"/>
          <p:nvPr/>
        </p:nvSpPr>
        <p:spPr>
          <a:xfrm>
            <a:off x="1124625" y="1102650"/>
            <a:ext cx="1790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3000">
                <a:solidFill>
                  <a:schemeClr val="lt1"/>
                </a:solidFill>
                <a:latin typeface="Lato"/>
                <a:ea typeface="Lato"/>
                <a:cs typeface="Lato"/>
                <a:sym typeface="Lato"/>
              </a:rPr>
              <a:t>Sprint 2</a:t>
            </a:r>
            <a:endParaRPr sz="3000">
              <a:solidFill>
                <a:schemeClr val="lt1"/>
              </a:solidFill>
              <a:latin typeface="Lato"/>
              <a:ea typeface="Lato"/>
              <a:cs typeface="Lato"/>
              <a:sym typeface="Lato"/>
            </a:endParaRPr>
          </a:p>
        </p:txBody>
      </p:sp>
      <p:sp>
        <p:nvSpPr>
          <p:cNvPr id="83" name="Google Shape;83;p15"/>
          <p:cNvSpPr txBox="1"/>
          <p:nvPr/>
        </p:nvSpPr>
        <p:spPr>
          <a:xfrm>
            <a:off x="1820000" y="2100125"/>
            <a:ext cx="4953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3000">
                <a:solidFill>
                  <a:schemeClr val="lt1"/>
                </a:solidFill>
                <a:latin typeface="Lato"/>
                <a:ea typeface="Lato"/>
                <a:cs typeface="Lato"/>
                <a:sym typeface="Lato"/>
              </a:rPr>
              <a:t>“Prototyping </a:t>
            </a:r>
            <a:r>
              <a:rPr lang="nl" sz="3000">
                <a:solidFill>
                  <a:schemeClr val="lt1"/>
                </a:solidFill>
                <a:latin typeface="Lato"/>
                <a:ea typeface="Lato"/>
                <a:cs typeface="Lato"/>
                <a:sym typeface="Lato"/>
              </a:rPr>
              <a:t>Quantified</a:t>
            </a:r>
            <a:r>
              <a:rPr lang="nl" sz="3000">
                <a:solidFill>
                  <a:schemeClr val="lt1"/>
                </a:solidFill>
                <a:latin typeface="Lato"/>
                <a:ea typeface="Lato"/>
                <a:cs typeface="Lato"/>
                <a:sym typeface="Lato"/>
              </a:rPr>
              <a:t> student”</a:t>
            </a:r>
            <a:endParaRPr sz="3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89" name="Google Shape;89;p16"/>
          <p:cNvSpPr txBox="1"/>
          <p:nvPr/>
        </p:nvSpPr>
        <p:spPr>
          <a:xfrm>
            <a:off x="201425" y="137550"/>
            <a:ext cx="553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Software context</a:t>
            </a:r>
            <a:endParaRPr sz="2000">
              <a:solidFill>
                <a:schemeClr val="lt1"/>
              </a:solidFill>
              <a:latin typeface="Lato"/>
              <a:ea typeface="Lato"/>
              <a:cs typeface="Lato"/>
              <a:sym typeface="Lato"/>
            </a:endParaRPr>
          </a:p>
        </p:txBody>
      </p:sp>
      <p:pic>
        <p:nvPicPr>
          <p:cNvPr id="90" name="Google Shape;90;p16"/>
          <p:cNvPicPr preferRelativeResize="0"/>
          <p:nvPr/>
        </p:nvPicPr>
        <p:blipFill>
          <a:blip r:embed="rId4">
            <a:alphaModFix/>
          </a:blip>
          <a:stretch>
            <a:fillRect/>
          </a:stretch>
        </p:blipFill>
        <p:spPr>
          <a:xfrm>
            <a:off x="409950" y="2296575"/>
            <a:ext cx="3832751" cy="2364750"/>
          </a:xfrm>
          <a:prstGeom prst="rect">
            <a:avLst/>
          </a:prstGeom>
          <a:noFill/>
          <a:ln>
            <a:noFill/>
          </a:ln>
        </p:spPr>
      </p:pic>
      <p:sp>
        <p:nvSpPr>
          <p:cNvPr id="91" name="Google Shape;91;p16"/>
          <p:cNvSpPr txBox="1"/>
          <p:nvPr/>
        </p:nvSpPr>
        <p:spPr>
          <a:xfrm>
            <a:off x="409950" y="1287050"/>
            <a:ext cx="2721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Context diagram</a:t>
            </a:r>
            <a:endParaRPr/>
          </a:p>
          <a:p>
            <a:pPr indent="-317500" lvl="1" marL="914400" rtl="0" algn="l">
              <a:spcBef>
                <a:spcPts val="0"/>
              </a:spcBef>
              <a:spcAft>
                <a:spcPts val="0"/>
              </a:spcAft>
              <a:buSzPts val="1400"/>
              <a:buChar char="-"/>
            </a:pPr>
            <a:r>
              <a:rPr lang="nl"/>
              <a:t>Data sources</a:t>
            </a:r>
            <a:endParaRPr/>
          </a:p>
          <a:p>
            <a:pPr indent="-317500" lvl="0" marL="457200" rtl="0" algn="l">
              <a:spcBef>
                <a:spcPts val="0"/>
              </a:spcBef>
              <a:spcAft>
                <a:spcPts val="0"/>
              </a:spcAft>
              <a:buSzPts val="1400"/>
              <a:buChar char="-"/>
            </a:pPr>
            <a:r>
              <a:rPr lang="nl"/>
              <a:t>Container diagram</a:t>
            </a:r>
            <a:endParaRPr/>
          </a:p>
        </p:txBody>
      </p:sp>
      <p:pic>
        <p:nvPicPr>
          <p:cNvPr id="92" name="Google Shape;92;p16"/>
          <p:cNvPicPr preferRelativeResize="0"/>
          <p:nvPr/>
        </p:nvPicPr>
        <p:blipFill>
          <a:blip r:embed="rId5">
            <a:alphaModFix/>
          </a:blip>
          <a:stretch>
            <a:fillRect/>
          </a:stretch>
        </p:blipFill>
        <p:spPr>
          <a:xfrm>
            <a:off x="4533175" y="1999699"/>
            <a:ext cx="3699274" cy="2814725"/>
          </a:xfrm>
          <a:prstGeom prst="rect">
            <a:avLst/>
          </a:prstGeom>
          <a:noFill/>
          <a:ln>
            <a:noFill/>
          </a:ln>
        </p:spPr>
      </p:pic>
      <p:pic>
        <p:nvPicPr>
          <p:cNvPr id="93" name="Google Shape;93;p16"/>
          <p:cNvPicPr preferRelativeResize="0"/>
          <p:nvPr/>
        </p:nvPicPr>
        <p:blipFill>
          <a:blip r:embed="rId6">
            <a:alphaModFix/>
          </a:blip>
          <a:stretch>
            <a:fillRect/>
          </a:stretch>
        </p:blipFill>
        <p:spPr>
          <a:xfrm>
            <a:off x="7960200" y="4474550"/>
            <a:ext cx="1012374" cy="53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2759875" y="1022575"/>
            <a:ext cx="4864753" cy="3731925"/>
          </a:xfrm>
          <a:prstGeom prst="rect">
            <a:avLst/>
          </a:prstGeom>
          <a:noFill/>
          <a:ln>
            <a:noFill/>
          </a:ln>
          <a:effectLst>
            <a:outerShdw blurRad="242888" rotWithShape="0" algn="bl" dir="5400000" dist="76200">
              <a:srgbClr val="000000">
                <a:alpha val="11000"/>
              </a:srgbClr>
            </a:outerShdw>
          </a:effectLst>
        </p:spPr>
      </p:pic>
      <p:pic>
        <p:nvPicPr>
          <p:cNvPr id="99" name="Google Shape;99;p17"/>
          <p:cNvPicPr preferRelativeResize="0"/>
          <p:nvPr/>
        </p:nvPicPr>
        <p:blipFill rotWithShape="1">
          <a:blip r:embed="rId4">
            <a:alphaModFix/>
          </a:blip>
          <a:srcRect b="0" l="0" r="0" t="58475"/>
          <a:stretch/>
        </p:blipFill>
        <p:spPr>
          <a:xfrm rot="10800000">
            <a:off x="0" y="1"/>
            <a:ext cx="9144000" cy="971550"/>
          </a:xfrm>
          <a:prstGeom prst="rect">
            <a:avLst/>
          </a:prstGeom>
          <a:noFill/>
          <a:ln>
            <a:noFill/>
          </a:ln>
        </p:spPr>
      </p:pic>
      <p:sp>
        <p:nvSpPr>
          <p:cNvPr id="100" name="Google Shape;100;p17"/>
          <p:cNvSpPr txBox="1"/>
          <p:nvPr/>
        </p:nvSpPr>
        <p:spPr>
          <a:xfrm>
            <a:off x="201425" y="137550"/>
            <a:ext cx="290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GitLab</a:t>
            </a:r>
            <a:endParaRPr sz="2000">
              <a:solidFill>
                <a:schemeClr val="lt1"/>
              </a:solidFill>
              <a:latin typeface="Lato"/>
              <a:ea typeface="Lato"/>
              <a:cs typeface="Lato"/>
              <a:sym typeface="Lato"/>
            </a:endParaRPr>
          </a:p>
        </p:txBody>
      </p:sp>
      <p:pic>
        <p:nvPicPr>
          <p:cNvPr id="101" name="Google Shape;101;p17"/>
          <p:cNvPicPr preferRelativeResize="0"/>
          <p:nvPr/>
        </p:nvPicPr>
        <p:blipFill>
          <a:blip r:embed="rId5">
            <a:alphaModFix/>
          </a:blip>
          <a:stretch>
            <a:fillRect/>
          </a:stretch>
        </p:blipFill>
        <p:spPr>
          <a:xfrm>
            <a:off x="7960200" y="4474550"/>
            <a:ext cx="1012374" cy="530150"/>
          </a:xfrm>
          <a:prstGeom prst="rect">
            <a:avLst/>
          </a:prstGeom>
          <a:noFill/>
          <a:ln>
            <a:noFill/>
          </a:ln>
        </p:spPr>
      </p:pic>
      <p:sp>
        <p:nvSpPr>
          <p:cNvPr id="102" name="Google Shape;102;p17"/>
          <p:cNvSpPr txBox="1"/>
          <p:nvPr/>
        </p:nvSpPr>
        <p:spPr>
          <a:xfrm>
            <a:off x="386125" y="1229875"/>
            <a:ext cx="330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Forks</a:t>
            </a:r>
            <a:endParaRPr/>
          </a:p>
          <a:p>
            <a:pPr indent="-317500" lvl="0" marL="457200" rtl="0" algn="l">
              <a:spcBef>
                <a:spcPts val="0"/>
              </a:spcBef>
              <a:spcAft>
                <a:spcPts val="0"/>
              </a:spcAft>
              <a:buSzPts val="1400"/>
              <a:buChar char="-"/>
            </a:pPr>
            <a:r>
              <a:rPr lang="nl"/>
              <a:t>Wiki</a:t>
            </a:r>
            <a:endParaRPr/>
          </a:p>
          <a:p>
            <a:pPr indent="-317500" lvl="0" marL="457200" rtl="0" algn="l">
              <a:spcBef>
                <a:spcPts val="0"/>
              </a:spcBef>
              <a:spcAft>
                <a:spcPts val="0"/>
              </a:spcAft>
              <a:buSzPts val="1400"/>
              <a:buChar char="-"/>
            </a:pPr>
            <a:r>
              <a:rPr lang="nl"/>
              <a:t>Documentatie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8"/>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08" name="Google Shape;108;p18"/>
          <p:cNvSpPr txBox="1"/>
          <p:nvPr/>
        </p:nvSpPr>
        <p:spPr>
          <a:xfrm>
            <a:off x="201425" y="137550"/>
            <a:ext cx="557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Smartwatch pipeline</a:t>
            </a:r>
            <a:endParaRPr sz="2000">
              <a:solidFill>
                <a:schemeClr val="lt1"/>
              </a:solidFill>
              <a:latin typeface="Lato"/>
              <a:ea typeface="Lato"/>
              <a:cs typeface="Lato"/>
              <a:sym typeface="Lato"/>
            </a:endParaRPr>
          </a:p>
        </p:txBody>
      </p:sp>
      <p:pic>
        <p:nvPicPr>
          <p:cNvPr id="109" name="Google Shape;109;p18"/>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10" name="Google Shape;110;p18"/>
          <p:cNvPicPr preferRelativeResize="0"/>
          <p:nvPr/>
        </p:nvPicPr>
        <p:blipFill>
          <a:blip r:embed="rId5">
            <a:alphaModFix/>
          </a:blip>
          <a:stretch>
            <a:fillRect/>
          </a:stretch>
        </p:blipFill>
        <p:spPr>
          <a:xfrm>
            <a:off x="2741521" y="1285975"/>
            <a:ext cx="6231053" cy="2669062"/>
          </a:xfrm>
          <a:prstGeom prst="rect">
            <a:avLst/>
          </a:prstGeom>
          <a:noFill/>
          <a:ln>
            <a:noFill/>
          </a:ln>
          <a:effectLst>
            <a:outerShdw blurRad="600075" rotWithShape="0" algn="bl" dir="5400000" dist="76200">
              <a:srgbClr val="000000">
                <a:alpha val="20000"/>
              </a:srgbClr>
            </a:outerShdw>
          </a:effectLst>
        </p:spPr>
      </p:pic>
      <p:sp>
        <p:nvSpPr>
          <p:cNvPr id="111" name="Google Shape;111;p18"/>
          <p:cNvSpPr txBox="1"/>
          <p:nvPr/>
        </p:nvSpPr>
        <p:spPr>
          <a:xfrm>
            <a:off x="295600" y="1209775"/>
            <a:ext cx="220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GitHub actions</a:t>
            </a:r>
            <a:endParaRPr/>
          </a:p>
          <a:p>
            <a:pPr indent="-317500" lvl="0" marL="457200" rtl="0" algn="l">
              <a:spcBef>
                <a:spcPts val="0"/>
              </a:spcBef>
              <a:spcAft>
                <a:spcPts val="0"/>
              </a:spcAft>
              <a:buSzPts val="1400"/>
              <a:buChar char="-"/>
            </a:pPr>
            <a:r>
              <a:rPr lang="nl"/>
              <a:t>Building &amp; testing</a:t>
            </a:r>
            <a:endParaRPr/>
          </a:p>
          <a:p>
            <a:pPr indent="-317500" lvl="0" marL="457200" rtl="0" algn="l">
              <a:spcBef>
                <a:spcPts val="0"/>
              </a:spcBef>
              <a:spcAft>
                <a:spcPts val="0"/>
              </a:spcAft>
              <a:buSzPts val="1400"/>
              <a:buChar char="-"/>
            </a:pPr>
            <a:r>
              <a:rPr lang="nl"/>
              <a:t>Artifacts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17" name="Google Shape;117;p19"/>
          <p:cNvSpPr txBox="1"/>
          <p:nvPr/>
        </p:nvSpPr>
        <p:spPr>
          <a:xfrm>
            <a:off x="201425" y="137550"/>
            <a:ext cx="557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Smartwatch data collection</a:t>
            </a:r>
            <a:endParaRPr sz="2000">
              <a:solidFill>
                <a:schemeClr val="lt1"/>
              </a:solidFill>
              <a:latin typeface="Lato"/>
              <a:ea typeface="Lato"/>
              <a:cs typeface="Lato"/>
              <a:sym typeface="Lato"/>
            </a:endParaRPr>
          </a:p>
        </p:txBody>
      </p:sp>
      <p:pic>
        <p:nvPicPr>
          <p:cNvPr id="118" name="Google Shape;118;p19"/>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119" name="Google Shape;119;p19"/>
          <p:cNvSpPr txBox="1"/>
          <p:nvPr/>
        </p:nvSpPr>
        <p:spPr>
          <a:xfrm>
            <a:off x="295600" y="1209775"/>
            <a:ext cx="220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Pairing</a:t>
            </a:r>
            <a:endParaRPr/>
          </a:p>
          <a:p>
            <a:pPr indent="-317500" lvl="0" marL="457200" rtl="0" algn="l">
              <a:spcBef>
                <a:spcPts val="0"/>
              </a:spcBef>
              <a:spcAft>
                <a:spcPts val="0"/>
              </a:spcAft>
              <a:buSzPts val="1400"/>
              <a:buChar char="-"/>
            </a:pPr>
            <a:r>
              <a:rPr lang="nl"/>
              <a:t>Python</a:t>
            </a:r>
            <a:endParaRPr/>
          </a:p>
          <a:p>
            <a:pPr indent="-317500" lvl="0" marL="457200" rtl="0" algn="l">
              <a:spcBef>
                <a:spcPts val="0"/>
              </a:spcBef>
              <a:spcAft>
                <a:spcPts val="0"/>
              </a:spcAft>
              <a:buSzPts val="1400"/>
              <a:buChar char="-"/>
            </a:pPr>
            <a:r>
              <a:rPr lang="nl"/>
              <a:t>Android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25" name="Google Shape;125;p20"/>
          <p:cNvSpPr txBox="1"/>
          <p:nvPr/>
        </p:nvSpPr>
        <p:spPr>
          <a:xfrm>
            <a:off x="201425" y="137550"/>
            <a:ext cx="528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Start on the frontend</a:t>
            </a:r>
            <a:endParaRPr sz="2000">
              <a:solidFill>
                <a:schemeClr val="lt1"/>
              </a:solidFill>
              <a:latin typeface="Lato"/>
              <a:ea typeface="Lato"/>
              <a:cs typeface="Lato"/>
              <a:sym typeface="Lato"/>
            </a:endParaRPr>
          </a:p>
        </p:txBody>
      </p:sp>
      <p:pic>
        <p:nvPicPr>
          <p:cNvPr id="126" name="Google Shape;126;p20"/>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27" name="Google Shape;127;p20"/>
          <p:cNvPicPr preferRelativeResize="0"/>
          <p:nvPr/>
        </p:nvPicPr>
        <p:blipFill>
          <a:blip r:embed="rId5">
            <a:alphaModFix/>
          </a:blip>
          <a:stretch>
            <a:fillRect/>
          </a:stretch>
        </p:blipFill>
        <p:spPr>
          <a:xfrm>
            <a:off x="152400" y="1123951"/>
            <a:ext cx="7655400" cy="3680174"/>
          </a:xfrm>
          <a:prstGeom prst="rect">
            <a:avLst/>
          </a:prstGeom>
          <a:noFill/>
          <a:ln>
            <a:noFill/>
          </a:ln>
          <a:effectLst>
            <a:outerShdw blurRad="442913" rotWithShape="0" algn="bl" dir="5400000" dist="76200">
              <a:srgbClr val="000000">
                <a:alpha val="17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33" name="Google Shape;133;p21"/>
          <p:cNvSpPr txBox="1"/>
          <p:nvPr/>
        </p:nvSpPr>
        <p:spPr>
          <a:xfrm>
            <a:off x="201425" y="137550"/>
            <a:ext cx="482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API Technical Document</a:t>
            </a:r>
            <a:endParaRPr sz="2000">
              <a:solidFill>
                <a:schemeClr val="lt1"/>
              </a:solidFill>
              <a:latin typeface="Lato"/>
              <a:ea typeface="Lato"/>
              <a:cs typeface="Lato"/>
              <a:sym typeface="Lato"/>
            </a:endParaRPr>
          </a:p>
        </p:txBody>
      </p:sp>
      <p:pic>
        <p:nvPicPr>
          <p:cNvPr id="134" name="Google Shape;134;p21"/>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35" name="Google Shape;135;p21"/>
          <p:cNvPicPr preferRelativeResize="0"/>
          <p:nvPr/>
        </p:nvPicPr>
        <p:blipFill>
          <a:blip r:embed="rId5">
            <a:alphaModFix/>
          </a:blip>
          <a:stretch>
            <a:fillRect/>
          </a:stretch>
        </p:blipFill>
        <p:spPr>
          <a:xfrm>
            <a:off x="3526588" y="971551"/>
            <a:ext cx="4180138" cy="3867150"/>
          </a:xfrm>
          <a:prstGeom prst="rect">
            <a:avLst/>
          </a:prstGeom>
          <a:noFill/>
          <a:ln>
            <a:noFill/>
          </a:ln>
          <a:effectLst>
            <a:outerShdw blurRad="257175" rotWithShape="0" algn="bl" dir="5400000" dist="76200">
              <a:srgbClr val="000000">
                <a:alpha val="19000"/>
              </a:srgbClr>
            </a:outerShdw>
          </a:effectLst>
        </p:spPr>
      </p:pic>
      <p:sp>
        <p:nvSpPr>
          <p:cNvPr id="136" name="Google Shape;136;p21"/>
          <p:cNvSpPr txBox="1"/>
          <p:nvPr/>
        </p:nvSpPr>
        <p:spPr>
          <a:xfrm>
            <a:off x="386125" y="1229875"/>
            <a:ext cx="330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System Architecture</a:t>
            </a:r>
            <a:endParaRPr/>
          </a:p>
          <a:p>
            <a:pPr indent="-317500" lvl="0" marL="457200" rtl="0" algn="l">
              <a:spcBef>
                <a:spcPts val="0"/>
              </a:spcBef>
              <a:spcAft>
                <a:spcPts val="0"/>
              </a:spcAft>
              <a:buSzPts val="1400"/>
              <a:buChar char="-"/>
            </a:pPr>
            <a:r>
              <a:rPr lang="nl"/>
              <a:t>Framework Decisions</a:t>
            </a:r>
            <a:endParaRPr/>
          </a:p>
          <a:p>
            <a:pPr indent="-317500" lvl="0" marL="457200" rtl="0" algn="l">
              <a:spcBef>
                <a:spcPts val="0"/>
              </a:spcBef>
              <a:spcAft>
                <a:spcPts val="0"/>
              </a:spcAft>
              <a:buSzPts val="1400"/>
              <a:buChar char="-"/>
            </a:pPr>
            <a:r>
              <a:rPr lang="nl"/>
              <a:t>Functionality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