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80" r:id="rId2"/>
  </p:sldMasterIdLst>
  <p:notesMasterIdLst>
    <p:notesMasterId r:id="rId33"/>
  </p:notesMasterIdLst>
  <p:handoutMasterIdLst>
    <p:handoutMasterId r:id="rId34"/>
  </p:handoutMasterIdLst>
  <p:sldIdLst>
    <p:sldId id="541" r:id="rId3"/>
    <p:sldId id="559" r:id="rId4"/>
    <p:sldId id="542" r:id="rId5"/>
    <p:sldId id="544" r:id="rId6"/>
    <p:sldId id="562" r:id="rId7"/>
    <p:sldId id="563" r:id="rId8"/>
    <p:sldId id="564" r:id="rId9"/>
    <p:sldId id="557" r:id="rId10"/>
    <p:sldId id="558" r:id="rId11"/>
    <p:sldId id="567" r:id="rId12"/>
    <p:sldId id="568" r:id="rId13"/>
    <p:sldId id="569" r:id="rId14"/>
    <p:sldId id="560" r:id="rId15"/>
    <p:sldId id="585" r:id="rId16"/>
    <p:sldId id="581" r:id="rId17"/>
    <p:sldId id="578" r:id="rId18"/>
    <p:sldId id="580" r:id="rId19"/>
    <p:sldId id="577" r:id="rId20"/>
    <p:sldId id="583" r:id="rId21"/>
    <p:sldId id="584" r:id="rId22"/>
    <p:sldId id="586" r:id="rId23"/>
    <p:sldId id="587" r:id="rId24"/>
    <p:sldId id="591" r:id="rId25"/>
    <p:sldId id="593" r:id="rId26"/>
    <p:sldId id="565" r:id="rId27"/>
    <p:sldId id="579" r:id="rId28"/>
    <p:sldId id="589" r:id="rId29"/>
    <p:sldId id="590" r:id="rId30"/>
    <p:sldId id="582" r:id="rId31"/>
    <p:sldId id="556" r:id="rId32"/>
  </p:sldIdLst>
  <p:sldSz cx="12188825" cy="6858000"/>
  <p:notesSz cx="7010400" cy="9296400"/>
  <p:embeddedFontLst>
    <p:embeddedFont>
      <p:font typeface="Consolas" panose="020B0609020204030204" pitchFamily="49" charset="0"/>
      <p:regular r:id="rId35"/>
      <p:bold r:id="rId36"/>
      <p:italic r:id="rId37"/>
      <p:boldItalic r:id="rId38"/>
    </p:embeddedFont>
  </p:embeddedFontLst>
  <p:custDataLst>
    <p:tags r:id="rId39"/>
  </p:custDataLst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DF" id="{04A673DD-0B8F-1E4C-8828-C307185E2EB7}">
          <p14:sldIdLst>
            <p14:sldId id="541"/>
            <p14:sldId id="559"/>
            <p14:sldId id="542"/>
            <p14:sldId id="544"/>
            <p14:sldId id="562"/>
            <p14:sldId id="563"/>
            <p14:sldId id="564"/>
            <p14:sldId id="557"/>
            <p14:sldId id="558"/>
            <p14:sldId id="567"/>
            <p14:sldId id="568"/>
            <p14:sldId id="569"/>
            <p14:sldId id="560"/>
            <p14:sldId id="585"/>
            <p14:sldId id="581"/>
            <p14:sldId id="578"/>
            <p14:sldId id="580"/>
            <p14:sldId id="577"/>
            <p14:sldId id="583"/>
            <p14:sldId id="584"/>
            <p14:sldId id="586"/>
            <p14:sldId id="587"/>
            <p14:sldId id="591"/>
            <p14:sldId id="593"/>
            <p14:sldId id="565"/>
            <p14:sldId id="579"/>
            <p14:sldId id="589"/>
            <p14:sldId id="590"/>
            <p14:sldId id="582"/>
            <p14:sldId id="5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94AF"/>
    <a:srgbClr val="AD72FF"/>
    <a:srgbClr val="06067C"/>
    <a:srgbClr val="FBB282"/>
    <a:srgbClr val="8ED7F8"/>
    <a:srgbClr val="FFE46D"/>
    <a:srgbClr val="D2ECBD"/>
    <a:srgbClr val="7C7385"/>
    <a:srgbClr val="B2B2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6" autoAdjust="0"/>
    <p:restoredTop sz="96327" autoAdjust="0"/>
  </p:normalViewPr>
  <p:slideViewPr>
    <p:cSldViewPr snapToGrid="0">
      <p:cViewPr varScale="1">
        <p:scale>
          <a:sx n="112" d="100"/>
          <a:sy n="112" d="100"/>
        </p:scale>
        <p:origin x="869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55" d="100"/>
          <a:sy n="155" d="100"/>
        </p:scale>
        <p:origin x="5224" y="19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258" cy="464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576" y="1"/>
            <a:ext cx="3038258" cy="464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23381-AFEF-490F-AA45-31EC49CF1500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268"/>
            <a:ext cx="3038258" cy="4644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576" y="8830268"/>
            <a:ext cx="3038258" cy="4644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BF31A-114D-494C-A5D5-F6526D1752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66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258" cy="464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576" y="1"/>
            <a:ext cx="3038258" cy="464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A216A-1E3F-4AD2-B74F-855E5673142F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13" y="4415133"/>
            <a:ext cx="5609574" cy="4183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30268"/>
            <a:ext cx="3038258" cy="4644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576" y="8830268"/>
            <a:ext cx="3038258" cy="4644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09BFF-9304-4EE8-967B-56F816FBB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3891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This PowerPoint</a:t>
            </a:r>
            <a:r>
              <a:rPr lang="en-US" baseline="0" dirty="0"/>
              <a:t> Template includes a series of slide masters with predefined layouts and color schemes for formatting slides</a:t>
            </a:r>
          </a:p>
          <a:p>
            <a:pPr algn="l">
              <a:buFont typeface="Arial" pitchFamily="34" charset="0"/>
              <a:buChar char="•"/>
            </a:pPr>
            <a:r>
              <a:rPr lang="en-US" baseline="0" dirty="0"/>
              <a:t> Slide Masters are displayed when you right click on a slide and select Layout from menu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84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10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4425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82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11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4425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97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12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4425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09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13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4425" cy="3486150"/>
          </a:xfrm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13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52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69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16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4425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01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70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18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4425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01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4425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35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33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88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16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08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24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4425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79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25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4425" cy="3486150"/>
          </a:xfrm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41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50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27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4425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54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5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6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3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4425" cy="3486150"/>
          </a:xfrm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59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2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4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4425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12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5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4425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6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4425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14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7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4425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7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8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4425" cy="3486150"/>
          </a:xfrm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9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4425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7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20AD5E-0A83-7B43-8A8D-F395D6E65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46F699-23EE-D84D-9844-079AD310288C}"/>
              </a:ext>
            </a:extLst>
          </p:cNvPr>
          <p:cNvSpPr/>
          <p:nvPr userDrawn="1"/>
        </p:nvSpPr>
        <p:spPr bwMode="auto">
          <a:xfrm flipH="1">
            <a:off x="-1" y="1786"/>
            <a:ext cx="12188825" cy="6856214"/>
          </a:xfrm>
          <a:prstGeom prst="rect">
            <a:avLst/>
          </a:prstGeom>
          <a:gradFill flip="none" rotWithShape="1">
            <a:gsLst>
              <a:gs pos="0">
                <a:srgbClr val="06067C">
                  <a:alpha val="35000"/>
                </a:srgbClr>
              </a:gs>
              <a:gs pos="65000">
                <a:srgbClr val="06067C">
                  <a:alpha val="0"/>
                </a:srgbClr>
              </a:gs>
            </a:gsLst>
            <a:lin ang="0" scaled="1"/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 anchorCtr="1"/>
          <a:lstStyle/>
          <a:p>
            <a:pPr algn="l">
              <a:spcBef>
                <a:spcPts val="1080"/>
              </a:spcBef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E8BFE9-8D54-4C3D-B16D-A52000E826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9776" y="1984367"/>
            <a:ext cx="5687568" cy="1994392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4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Session Title Here</a:t>
            </a:r>
            <a:br>
              <a:rPr lang="en-US" dirty="0"/>
            </a:br>
            <a:r>
              <a:rPr lang="en-US" dirty="0"/>
              <a:t>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1" name="Speaker name">
            <a:extLst>
              <a:ext uri="{FF2B5EF4-FFF2-40B4-BE49-F238E27FC236}">
                <a16:creationId xmlns:a16="http://schemas.microsoft.com/office/drawing/2014/main" id="{39D28DCF-469B-40CE-8027-FA2E0A4EB6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9776" y="5041844"/>
            <a:ext cx="5687568" cy="627215"/>
          </a:xfrm>
        </p:spPr>
        <p:txBody>
          <a:bodyPr anchor="b" anchorCtr="0">
            <a:noAutofit/>
          </a:bodyPr>
          <a:lstStyle>
            <a:lvl1pPr marL="0" indent="0" algn="l">
              <a:buFontTx/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Speaker Name</a:t>
            </a:r>
          </a:p>
        </p:txBody>
      </p:sp>
      <p:sp>
        <p:nvSpPr>
          <p:cNvPr id="14" name="Speaker title">
            <a:extLst>
              <a:ext uri="{FF2B5EF4-FFF2-40B4-BE49-F238E27FC236}">
                <a16:creationId xmlns:a16="http://schemas.microsoft.com/office/drawing/2014/main" id="{AFE0D397-91C9-4A52-A2D5-781A06F47D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9776" y="5760499"/>
            <a:ext cx="5687568" cy="526298"/>
          </a:xfrm>
        </p:spPr>
        <p:txBody>
          <a:bodyPr>
            <a:noAutofit/>
          </a:bodyPr>
          <a:lstStyle>
            <a:lvl1pPr marL="0" indent="0">
              <a:buNone/>
              <a:defRPr sz="1800" i="0" cap="all" baseline="0">
                <a:solidFill>
                  <a:schemeClr val="bg2"/>
                </a:solidFill>
                <a:latin typeface="+mj-lt"/>
              </a:defRPr>
            </a:lvl1pPr>
            <a:lvl2pPr marL="234950" indent="0">
              <a:buNone/>
              <a:defRPr/>
            </a:lvl2pPr>
            <a:lvl3pPr marL="457200" indent="0">
              <a:buNone/>
              <a:defRPr/>
            </a:lvl3pPr>
            <a:lvl4pPr marL="69215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Speaker Title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8D3959D-8FBE-4940-982E-06E4D81DEBA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57550" y="431619"/>
            <a:ext cx="4452540" cy="4452540"/>
          </a:xfrm>
          <a:prstGeom prst="arc">
            <a:avLst>
              <a:gd name="adj1" fmla="val 21534295"/>
              <a:gd name="adj2" fmla="val 8854714"/>
            </a:avLst>
          </a:prstGeom>
          <a:noFill/>
          <a:ln w="25400" cap="rnd" cmpd="sng" algn="ctr">
            <a:solidFill>
              <a:srgbClr val="AD72FF"/>
            </a:solidFill>
            <a:prstDash val="sysDot"/>
            <a:round/>
            <a:headEnd type="none" w="lg" len="med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 hidden="1">
            <a:extLst>
              <a:ext uri="{FF2B5EF4-FFF2-40B4-BE49-F238E27FC236}">
                <a16:creationId xmlns:a16="http://schemas.microsoft.com/office/drawing/2014/main" id="{41B24271-2448-614A-8124-8EFDF5A7EF3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09167" y="1115877"/>
            <a:ext cx="3015810" cy="3017520"/>
          </a:xfrm>
          <a:prstGeom prst="ellipse">
            <a:avLst/>
          </a:prstGeom>
          <a:solidFill>
            <a:schemeClr val="accent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 anchorCtr="1"/>
          <a:lstStyle/>
          <a:p>
            <a:pPr algn="l">
              <a:spcBef>
                <a:spcPts val="1080"/>
              </a:spcBef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C6AE1F-570D-4843-B2B7-F29E6C0E03F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107930" y="2620257"/>
            <a:ext cx="7080894" cy="8760"/>
          </a:xfrm>
          <a:prstGeom prst="line">
            <a:avLst/>
          </a:prstGeom>
          <a:noFill/>
          <a:ln w="25400" cap="rnd" cmpd="sng" algn="ctr">
            <a:solidFill>
              <a:srgbClr val="AD72FF"/>
            </a:solidFill>
            <a:prstDash val="sysDot"/>
            <a:round/>
            <a:headEnd type="none" w="lg" len="med"/>
            <a:tailEnd type="none" w="med" len="med"/>
          </a:ln>
          <a:effectLst/>
        </p:spPr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C94FE04A-63AA-1747-B1E8-DEFDBC3CF65B}"/>
              </a:ext>
            </a:extLst>
          </p:cNvPr>
          <p:cNvSpPr/>
          <p:nvPr userDrawn="1"/>
        </p:nvSpPr>
        <p:spPr bwMode="auto">
          <a:xfrm>
            <a:off x="5788025" y="1437822"/>
            <a:ext cx="6400800" cy="457200"/>
          </a:xfrm>
          <a:custGeom>
            <a:avLst/>
            <a:gdLst>
              <a:gd name="connsiteX0" fmla="*/ 228600 w 6400800"/>
              <a:gd name="connsiteY0" fmla="*/ 0 h 457200"/>
              <a:gd name="connsiteX1" fmla="*/ 4605866 w 6400800"/>
              <a:gd name="connsiteY1" fmla="*/ 0 h 457200"/>
              <a:gd name="connsiteX2" fmla="*/ 6172200 w 6400800"/>
              <a:gd name="connsiteY2" fmla="*/ 0 h 457200"/>
              <a:gd name="connsiteX3" fmla="*/ 6400800 w 6400800"/>
              <a:gd name="connsiteY3" fmla="*/ 0 h 457200"/>
              <a:gd name="connsiteX4" fmla="*/ 6400800 w 6400800"/>
              <a:gd name="connsiteY4" fmla="*/ 228600 h 457200"/>
              <a:gd name="connsiteX5" fmla="*/ 6400800 w 6400800"/>
              <a:gd name="connsiteY5" fmla="*/ 457200 h 457200"/>
              <a:gd name="connsiteX6" fmla="*/ 6172200 w 6400800"/>
              <a:gd name="connsiteY6" fmla="*/ 457200 h 457200"/>
              <a:gd name="connsiteX7" fmla="*/ 4605866 w 6400800"/>
              <a:gd name="connsiteY7" fmla="*/ 457200 h 457200"/>
              <a:gd name="connsiteX8" fmla="*/ 228600 w 6400800"/>
              <a:gd name="connsiteY8" fmla="*/ 457200 h 457200"/>
              <a:gd name="connsiteX9" fmla="*/ 0 w 6400800"/>
              <a:gd name="connsiteY9" fmla="*/ 228600 h 457200"/>
              <a:gd name="connsiteX10" fmla="*/ 228600 w 6400800"/>
              <a:gd name="connsiteY10" fmla="*/ 0 h 457200"/>
              <a:gd name="connsiteX0" fmla="*/ 228600 w 6400800"/>
              <a:gd name="connsiteY0" fmla="*/ 0 h 457200"/>
              <a:gd name="connsiteX1" fmla="*/ 6172200 w 6400800"/>
              <a:gd name="connsiteY1" fmla="*/ 0 h 457200"/>
              <a:gd name="connsiteX2" fmla="*/ 6400800 w 6400800"/>
              <a:gd name="connsiteY2" fmla="*/ 0 h 457200"/>
              <a:gd name="connsiteX3" fmla="*/ 6400800 w 6400800"/>
              <a:gd name="connsiteY3" fmla="*/ 228600 h 457200"/>
              <a:gd name="connsiteX4" fmla="*/ 6400800 w 6400800"/>
              <a:gd name="connsiteY4" fmla="*/ 457200 h 457200"/>
              <a:gd name="connsiteX5" fmla="*/ 6172200 w 6400800"/>
              <a:gd name="connsiteY5" fmla="*/ 457200 h 457200"/>
              <a:gd name="connsiteX6" fmla="*/ 4605866 w 6400800"/>
              <a:gd name="connsiteY6" fmla="*/ 457200 h 457200"/>
              <a:gd name="connsiteX7" fmla="*/ 228600 w 6400800"/>
              <a:gd name="connsiteY7" fmla="*/ 457200 h 457200"/>
              <a:gd name="connsiteX8" fmla="*/ 0 w 6400800"/>
              <a:gd name="connsiteY8" fmla="*/ 228600 h 457200"/>
              <a:gd name="connsiteX9" fmla="*/ 228600 w 6400800"/>
              <a:gd name="connsiteY9" fmla="*/ 0 h 457200"/>
              <a:gd name="connsiteX0" fmla="*/ 228600 w 6400800"/>
              <a:gd name="connsiteY0" fmla="*/ 0 h 457200"/>
              <a:gd name="connsiteX1" fmla="*/ 6172200 w 6400800"/>
              <a:gd name="connsiteY1" fmla="*/ 0 h 457200"/>
              <a:gd name="connsiteX2" fmla="*/ 6400800 w 6400800"/>
              <a:gd name="connsiteY2" fmla="*/ 0 h 457200"/>
              <a:gd name="connsiteX3" fmla="*/ 6400800 w 6400800"/>
              <a:gd name="connsiteY3" fmla="*/ 228600 h 457200"/>
              <a:gd name="connsiteX4" fmla="*/ 6400800 w 6400800"/>
              <a:gd name="connsiteY4" fmla="*/ 457200 h 457200"/>
              <a:gd name="connsiteX5" fmla="*/ 6172200 w 6400800"/>
              <a:gd name="connsiteY5" fmla="*/ 457200 h 457200"/>
              <a:gd name="connsiteX6" fmla="*/ 228600 w 6400800"/>
              <a:gd name="connsiteY6" fmla="*/ 457200 h 457200"/>
              <a:gd name="connsiteX7" fmla="*/ 0 w 6400800"/>
              <a:gd name="connsiteY7" fmla="*/ 228600 h 457200"/>
              <a:gd name="connsiteX8" fmla="*/ 228600 w 6400800"/>
              <a:gd name="connsiteY8" fmla="*/ 0 h 457200"/>
              <a:gd name="connsiteX0" fmla="*/ 228600 w 6400800"/>
              <a:gd name="connsiteY0" fmla="*/ 0 h 457200"/>
              <a:gd name="connsiteX1" fmla="*/ 6400800 w 6400800"/>
              <a:gd name="connsiteY1" fmla="*/ 0 h 457200"/>
              <a:gd name="connsiteX2" fmla="*/ 6400800 w 6400800"/>
              <a:gd name="connsiteY2" fmla="*/ 228600 h 457200"/>
              <a:gd name="connsiteX3" fmla="*/ 6400800 w 6400800"/>
              <a:gd name="connsiteY3" fmla="*/ 457200 h 457200"/>
              <a:gd name="connsiteX4" fmla="*/ 6172200 w 6400800"/>
              <a:gd name="connsiteY4" fmla="*/ 457200 h 457200"/>
              <a:gd name="connsiteX5" fmla="*/ 228600 w 6400800"/>
              <a:gd name="connsiteY5" fmla="*/ 457200 h 457200"/>
              <a:gd name="connsiteX6" fmla="*/ 0 w 6400800"/>
              <a:gd name="connsiteY6" fmla="*/ 228600 h 457200"/>
              <a:gd name="connsiteX7" fmla="*/ 228600 w 6400800"/>
              <a:gd name="connsiteY7" fmla="*/ 0 h 457200"/>
              <a:gd name="connsiteX0" fmla="*/ 228600 w 6400800"/>
              <a:gd name="connsiteY0" fmla="*/ 0 h 457200"/>
              <a:gd name="connsiteX1" fmla="*/ 6400800 w 6400800"/>
              <a:gd name="connsiteY1" fmla="*/ 0 h 457200"/>
              <a:gd name="connsiteX2" fmla="*/ 6400800 w 6400800"/>
              <a:gd name="connsiteY2" fmla="*/ 228600 h 457200"/>
              <a:gd name="connsiteX3" fmla="*/ 6400800 w 6400800"/>
              <a:gd name="connsiteY3" fmla="*/ 457200 h 457200"/>
              <a:gd name="connsiteX4" fmla="*/ 228600 w 6400800"/>
              <a:gd name="connsiteY4" fmla="*/ 457200 h 457200"/>
              <a:gd name="connsiteX5" fmla="*/ 0 w 6400800"/>
              <a:gd name="connsiteY5" fmla="*/ 228600 h 457200"/>
              <a:gd name="connsiteX6" fmla="*/ 228600 w 6400800"/>
              <a:gd name="connsiteY6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00800" h="457200">
                <a:moveTo>
                  <a:pt x="228600" y="0"/>
                </a:moveTo>
                <a:lnTo>
                  <a:pt x="6400800" y="0"/>
                </a:lnTo>
                <a:lnTo>
                  <a:pt x="6400800" y="228600"/>
                </a:lnTo>
                <a:lnTo>
                  <a:pt x="6400800" y="457200"/>
                </a:ln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rgbClr val="06067C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 anchorCtr="1">
            <a:noAutofit/>
          </a:bodyPr>
          <a:lstStyle/>
          <a:p>
            <a:pPr algn="l">
              <a:spcBef>
                <a:spcPts val="1080"/>
              </a:spcBef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Session number">
            <a:extLst>
              <a:ext uri="{FF2B5EF4-FFF2-40B4-BE49-F238E27FC236}">
                <a16:creationId xmlns:a16="http://schemas.microsoft.com/office/drawing/2014/main" id="{90A49D62-24CC-4F2C-A162-BFE88EE726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9776" y="1534848"/>
            <a:ext cx="5687568" cy="263149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 b="1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Session track titles</a:t>
            </a:r>
          </a:p>
        </p:txBody>
      </p:sp>
    </p:spTree>
    <p:extLst>
      <p:ext uri="{BB962C8B-B14F-4D97-AF65-F5344CB8AC3E}">
        <p14:creationId xmlns:p14="http://schemas.microsoft.com/office/powerpoint/2010/main" val="26296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e/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DF251A-D64F-EE45-85CE-1EEEC5BABA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3AEA-6DDB-E945-826D-EB3F141FD6E5}"/>
              </a:ext>
            </a:extLst>
          </p:cNvPr>
          <p:cNvSpPr/>
          <p:nvPr userDrawn="1"/>
        </p:nvSpPr>
        <p:spPr bwMode="auto">
          <a:xfrm flipH="1">
            <a:off x="-1" y="1786"/>
            <a:ext cx="12188825" cy="6856214"/>
          </a:xfrm>
          <a:prstGeom prst="rect">
            <a:avLst/>
          </a:prstGeom>
          <a:gradFill flip="none" rotWithShape="1">
            <a:gsLst>
              <a:gs pos="0">
                <a:srgbClr val="06067C">
                  <a:alpha val="35000"/>
                </a:srgbClr>
              </a:gs>
              <a:gs pos="35000">
                <a:srgbClr val="06067C">
                  <a:alpha val="0"/>
                </a:srgbClr>
              </a:gs>
            </a:gsLst>
            <a:lin ang="16200000" scaled="1"/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 anchorCtr="1"/>
          <a:lstStyle/>
          <a:p>
            <a:pPr algn="l">
              <a:spcBef>
                <a:spcPts val="1080"/>
              </a:spcBef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Speaker name">
            <a:extLst>
              <a:ext uri="{FF2B5EF4-FFF2-40B4-BE49-F238E27FC236}">
                <a16:creationId xmlns:a16="http://schemas.microsoft.com/office/drawing/2014/main" id="{39D28DCF-469B-40CE-8027-FA2E0A4EB6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1480" y="5041844"/>
            <a:ext cx="11365864" cy="627215"/>
          </a:xfrm>
        </p:spPr>
        <p:txBody>
          <a:bodyPr anchor="b" anchorCtr="0">
            <a:noAutofit/>
          </a:bodyPr>
          <a:lstStyle>
            <a:lvl1pPr marL="0" indent="0" algn="ctr">
              <a:buFontTx/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Speaker Name</a:t>
            </a:r>
          </a:p>
        </p:txBody>
      </p:sp>
      <p:sp>
        <p:nvSpPr>
          <p:cNvPr id="14" name="Speaker title">
            <a:extLst>
              <a:ext uri="{FF2B5EF4-FFF2-40B4-BE49-F238E27FC236}">
                <a16:creationId xmlns:a16="http://schemas.microsoft.com/office/drawing/2014/main" id="{AFE0D397-91C9-4A52-A2D5-781A06F47D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5760499"/>
            <a:ext cx="11365864" cy="526298"/>
          </a:xfrm>
        </p:spPr>
        <p:txBody>
          <a:bodyPr>
            <a:noAutofit/>
          </a:bodyPr>
          <a:lstStyle>
            <a:lvl1pPr marL="0" indent="0" algn="ctr">
              <a:buNone/>
              <a:defRPr sz="1800" i="0" cap="all" baseline="0">
                <a:solidFill>
                  <a:schemeClr val="bg2"/>
                </a:solidFill>
              </a:defRPr>
            </a:lvl1pPr>
            <a:lvl2pPr marL="234950" indent="0">
              <a:buNone/>
              <a:defRPr/>
            </a:lvl2pPr>
            <a:lvl3pPr marL="457200" indent="0">
              <a:buNone/>
              <a:defRPr/>
            </a:lvl3pPr>
            <a:lvl4pPr marL="69215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Speaker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31402-E514-D44E-A654-B0090F935C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67124" y="587608"/>
            <a:ext cx="2654576" cy="18288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AE8BFE9-8D54-4C3D-B16D-A52000E826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1480" y="2889581"/>
            <a:ext cx="11365864" cy="1994392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defRPr sz="7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6219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EAFE3C-5844-4347-8D4A-0F3316EE85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9F6996-8208-AF48-8CA6-90008DAEF904}"/>
              </a:ext>
            </a:extLst>
          </p:cNvPr>
          <p:cNvSpPr/>
          <p:nvPr userDrawn="1"/>
        </p:nvSpPr>
        <p:spPr bwMode="auto">
          <a:xfrm>
            <a:off x="-1" y="1786"/>
            <a:ext cx="12188825" cy="685621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5000">
                <a:schemeClr val="bg1">
                  <a:alpha val="0"/>
                </a:schemeClr>
              </a:gs>
            </a:gsLst>
            <a:lin ang="0" scaled="1"/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 anchorCtr="1"/>
          <a:lstStyle/>
          <a:p>
            <a:pPr algn="l">
              <a:spcBef>
                <a:spcPts val="1080"/>
              </a:spcBef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5FA0C3F-E407-D24C-BD24-FC566C22E176}"/>
              </a:ext>
            </a:extLst>
          </p:cNvPr>
          <p:cNvSpPr/>
          <p:nvPr userDrawn="1"/>
        </p:nvSpPr>
        <p:spPr bwMode="auto">
          <a:xfrm flipH="1">
            <a:off x="2" y="1900302"/>
            <a:ext cx="3115225" cy="457200"/>
          </a:xfrm>
          <a:custGeom>
            <a:avLst/>
            <a:gdLst>
              <a:gd name="connsiteX0" fmla="*/ 3115225 w 3115225"/>
              <a:gd name="connsiteY0" fmla="*/ 0 h 457200"/>
              <a:gd name="connsiteX1" fmla="*/ 228606 w 3115225"/>
              <a:gd name="connsiteY1" fmla="*/ 0 h 457200"/>
              <a:gd name="connsiteX2" fmla="*/ 0 w 3115225"/>
              <a:gd name="connsiteY2" fmla="*/ 228600 h 457200"/>
              <a:gd name="connsiteX3" fmla="*/ 228606 w 3115225"/>
              <a:gd name="connsiteY3" fmla="*/ 457200 h 457200"/>
              <a:gd name="connsiteX4" fmla="*/ 3115225 w 3115225"/>
              <a:gd name="connsiteY4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5225" h="457200">
                <a:moveTo>
                  <a:pt x="3115225" y="0"/>
                </a:moveTo>
                <a:lnTo>
                  <a:pt x="228606" y="0"/>
                </a:lnTo>
                <a:cubicBezTo>
                  <a:pt x="102351" y="0"/>
                  <a:pt x="0" y="102348"/>
                  <a:pt x="0" y="228600"/>
                </a:cubicBezTo>
                <a:cubicBezTo>
                  <a:pt x="0" y="354852"/>
                  <a:pt x="102351" y="457200"/>
                  <a:pt x="228606" y="457200"/>
                </a:cubicBezTo>
                <a:lnTo>
                  <a:pt x="3115225" y="457200"/>
                </a:lnTo>
                <a:close/>
              </a:path>
            </a:pathLst>
          </a:custGeom>
          <a:solidFill>
            <a:srgbClr val="06067C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 anchorCtr="1">
            <a:noAutofit/>
          </a:bodyPr>
          <a:lstStyle/>
          <a:p>
            <a:pPr algn="l">
              <a:spcBef>
                <a:spcPts val="1080"/>
              </a:spcBef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822960" y="2456158"/>
            <a:ext cx="8869680" cy="118213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Session Title Here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16" name="Session Label">
            <a:extLst>
              <a:ext uri="{FF2B5EF4-FFF2-40B4-BE49-F238E27FC236}">
                <a16:creationId xmlns:a16="http://schemas.microsoft.com/office/drawing/2014/main" id="{3C0D18DE-E0F7-46C7-9D7A-E31770CD7C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960" y="3736945"/>
            <a:ext cx="8869680" cy="400094"/>
          </a:xfr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buFontTx/>
              <a:buNone/>
              <a:defRPr sz="2800" b="0" i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Subheading">
            <a:extLst>
              <a:ext uri="{FF2B5EF4-FFF2-40B4-BE49-F238E27FC236}">
                <a16:creationId xmlns:a16="http://schemas.microsoft.com/office/drawing/2014/main" id="{1D31F059-6AFB-4076-A508-53FBDDB9EB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960" y="1977214"/>
            <a:ext cx="2292266" cy="303376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95000"/>
              </a:lnSpc>
              <a:buFontTx/>
              <a:buNone/>
              <a:defRPr sz="1800" b="1" i="0" cap="all" spc="100" baseline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Session track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38B08D-6A6F-0D47-B815-45E906A65F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2960" y="6226508"/>
            <a:ext cx="229226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2F4AE0-D85C-ED40-83C9-E40F417CB0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C7B483EE-22A9-A449-9DE1-25AC98911B1E}"/>
              </a:ext>
            </a:extLst>
          </p:cNvPr>
          <p:cNvSpPr/>
          <p:nvPr userDrawn="1"/>
        </p:nvSpPr>
        <p:spPr bwMode="auto">
          <a:xfrm flipH="1">
            <a:off x="2" y="1900302"/>
            <a:ext cx="3115225" cy="457200"/>
          </a:xfrm>
          <a:custGeom>
            <a:avLst/>
            <a:gdLst>
              <a:gd name="connsiteX0" fmla="*/ 3115225 w 3115225"/>
              <a:gd name="connsiteY0" fmla="*/ 0 h 457200"/>
              <a:gd name="connsiteX1" fmla="*/ 228606 w 3115225"/>
              <a:gd name="connsiteY1" fmla="*/ 0 h 457200"/>
              <a:gd name="connsiteX2" fmla="*/ 0 w 3115225"/>
              <a:gd name="connsiteY2" fmla="*/ 228600 h 457200"/>
              <a:gd name="connsiteX3" fmla="*/ 228606 w 3115225"/>
              <a:gd name="connsiteY3" fmla="*/ 457200 h 457200"/>
              <a:gd name="connsiteX4" fmla="*/ 3115225 w 3115225"/>
              <a:gd name="connsiteY4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5225" h="457200">
                <a:moveTo>
                  <a:pt x="3115225" y="0"/>
                </a:moveTo>
                <a:lnTo>
                  <a:pt x="228606" y="0"/>
                </a:lnTo>
                <a:cubicBezTo>
                  <a:pt x="102351" y="0"/>
                  <a:pt x="0" y="102348"/>
                  <a:pt x="0" y="228600"/>
                </a:cubicBezTo>
                <a:cubicBezTo>
                  <a:pt x="0" y="354852"/>
                  <a:pt x="102351" y="457200"/>
                  <a:pt x="228606" y="457200"/>
                </a:cubicBezTo>
                <a:lnTo>
                  <a:pt x="3115225" y="457200"/>
                </a:lnTo>
                <a:close/>
              </a:path>
            </a:pathLst>
          </a:custGeom>
          <a:solidFill>
            <a:srgbClr val="06067C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 anchorCtr="1">
            <a:noAutofit/>
          </a:bodyPr>
          <a:lstStyle/>
          <a:p>
            <a:pPr algn="l">
              <a:spcBef>
                <a:spcPts val="1080"/>
              </a:spcBef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822960" y="2456158"/>
            <a:ext cx="8869680" cy="118213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Session Title Here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16" name="Session Label">
            <a:extLst>
              <a:ext uri="{FF2B5EF4-FFF2-40B4-BE49-F238E27FC236}">
                <a16:creationId xmlns:a16="http://schemas.microsoft.com/office/drawing/2014/main" id="{3C0D18DE-E0F7-46C7-9D7A-E31770CD7C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960" y="3736945"/>
            <a:ext cx="8869680" cy="400094"/>
          </a:xfr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buFontTx/>
              <a:buNone/>
              <a:defRPr sz="2800" b="0" i="0">
                <a:solidFill>
                  <a:schemeClr val="bg2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Subheading">
            <a:extLst>
              <a:ext uri="{FF2B5EF4-FFF2-40B4-BE49-F238E27FC236}">
                <a16:creationId xmlns:a16="http://schemas.microsoft.com/office/drawing/2014/main" id="{1D31F059-6AFB-4076-A508-53FBDDB9EB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960" y="1977214"/>
            <a:ext cx="2292266" cy="303376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95000"/>
              </a:lnSpc>
              <a:buFontTx/>
              <a:buNone/>
              <a:defRPr sz="1800" b="1" i="0" cap="all" spc="100" baseline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Session track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10CD04-58DB-B445-A05E-2F7F40B04D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960" y="6226508"/>
            <a:ext cx="229226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9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11479" y="1799556"/>
            <a:ext cx="11365865" cy="41420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11480" y="365760"/>
            <a:ext cx="11365864" cy="8389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490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76156"/>
            <a:ext cx="11365864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11480" y="1051560"/>
            <a:ext cx="11365864" cy="329738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Insert one line subhead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6DE290B-ACD9-4CE2-95C8-57CC2EB6465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1479" y="1801367"/>
            <a:ext cx="11365865" cy="4142232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420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365760"/>
            <a:ext cx="11365865" cy="8389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79" y="1801090"/>
            <a:ext cx="5401765" cy="4142509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02307" y="1801090"/>
            <a:ext cx="5401765" cy="4142509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57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365760"/>
            <a:ext cx="11365865" cy="8389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2211185"/>
            <a:ext cx="5404104" cy="4023360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02308" y="2211185"/>
            <a:ext cx="5404104" cy="4023360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11480" y="1665720"/>
            <a:ext cx="5404104" cy="4572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Insert one line subhead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2308" y="1665720"/>
            <a:ext cx="5404104" cy="4572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Insert one line subhead</a:t>
            </a:r>
          </a:p>
        </p:txBody>
      </p:sp>
    </p:spTree>
    <p:extLst>
      <p:ext uri="{BB962C8B-B14F-4D97-AF65-F5344CB8AC3E}">
        <p14:creationId xmlns:p14="http://schemas.microsoft.com/office/powerpoint/2010/main" val="330963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192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11728A59-3825-8B40-8010-42BAD8AF0D44}"/>
              </a:ext>
            </a:extLst>
          </p:cNvPr>
          <p:cNvSpPr txBox="1">
            <a:spLocks/>
          </p:cNvSpPr>
          <p:nvPr userDrawn="1"/>
        </p:nvSpPr>
        <p:spPr>
          <a:xfrm>
            <a:off x="4266088" y="6514496"/>
            <a:ext cx="365664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1" dirty="0">
                <a:solidFill>
                  <a:srgbClr val="8994AF"/>
                </a:solidFill>
              </a:rPr>
              <a:t>© 2021 All Rights Reserved.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3A21FB-058B-F347-9BDA-E22B4FEBEB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480" y="6418084"/>
            <a:ext cx="1609344" cy="320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1922E2-18D7-084D-BD9D-B7F850A164E7}"/>
              </a:ext>
            </a:extLst>
          </p:cNvPr>
          <p:cNvSpPr txBox="1"/>
          <p:nvPr userDrawn="1"/>
        </p:nvSpPr>
        <p:spPr>
          <a:xfrm>
            <a:off x="11453061" y="6576184"/>
            <a:ext cx="324283" cy="1661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7DFA0884-0F24-9644-8653-9611CE9D4A27}" type="slidenum">
              <a:rPr lang="en-US" sz="1200" b="0" spc="-50" baseline="0" smtClean="0">
                <a:solidFill>
                  <a:srgbClr val="8994AF"/>
                </a:solidFill>
                <a:latin typeface="+mn-lt"/>
              </a:rPr>
              <a:pPr algn="r"/>
              <a:t>‹#›</a:t>
            </a:fld>
            <a:endParaRPr lang="en-US" sz="1200" b="0" spc="-50" baseline="0" dirty="0">
              <a:solidFill>
                <a:srgbClr val="8994A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86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B2B1FE-5C73-6D4A-A163-2647A04AB1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b="79285"/>
          <a:stretch/>
        </p:blipFill>
        <p:spPr>
          <a:xfrm>
            <a:off x="0" y="893"/>
            <a:ext cx="12188825" cy="142024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20448C9-1B69-254B-A260-EFE36E1581B0}"/>
              </a:ext>
            </a:extLst>
          </p:cNvPr>
          <p:cNvSpPr/>
          <p:nvPr userDrawn="1"/>
        </p:nvSpPr>
        <p:spPr bwMode="auto">
          <a:xfrm>
            <a:off x="0" y="-1"/>
            <a:ext cx="12188825" cy="1422029"/>
          </a:xfrm>
          <a:prstGeom prst="rect">
            <a:avLst/>
          </a:prstGeom>
          <a:gradFill flip="none" rotWithShape="1">
            <a:gsLst>
              <a:gs pos="35000">
                <a:schemeClr val="accent1">
                  <a:lumMod val="50000"/>
                  <a:alpha val="15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0" scaled="1"/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 anchorCtr="1"/>
          <a:lstStyle/>
          <a:p>
            <a:pPr algn="l">
              <a:spcBef>
                <a:spcPts val="1080"/>
              </a:spcBef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E52D42-B038-8149-95E5-6B22B551898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11073091" y="-1"/>
            <a:ext cx="1115733" cy="1082675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4266088" y="6514496"/>
            <a:ext cx="365664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1" dirty="0">
                <a:solidFill>
                  <a:srgbClr val="8994AF"/>
                </a:solidFill>
              </a:rPr>
              <a:t>© 2021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6856D7-62D2-224E-BCF1-E07C5DA6D36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11480" y="6418084"/>
            <a:ext cx="1609344" cy="32098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799556"/>
            <a:ext cx="11365864" cy="41420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453061" y="6576184"/>
            <a:ext cx="324283" cy="1661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7DFA0884-0F24-9644-8653-9611CE9D4A27}" type="slidenum">
              <a:rPr lang="en-US" sz="1200" b="0" spc="-50" baseline="0" smtClean="0">
                <a:solidFill>
                  <a:srgbClr val="8994AF"/>
                </a:solidFill>
                <a:latin typeface="+mn-lt"/>
              </a:rPr>
              <a:pPr algn="r"/>
              <a:t>‹#›</a:t>
            </a:fld>
            <a:endParaRPr lang="en-US" sz="1200" b="0" spc="-50" baseline="0" dirty="0">
              <a:solidFill>
                <a:srgbClr val="8994AF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79" y="365760"/>
            <a:ext cx="11365865" cy="83894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5196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34950" indent="-234950" algn="l" defTabSz="91440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Clr>
          <a:schemeClr val="accent1"/>
        </a:buClr>
        <a:buSzPct val="110000"/>
        <a:buFont typeface="Arial" panose="020B0604020202020204" pitchFamily="34" charset="0"/>
        <a:buChar char="•"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2250" algn="l" defTabSz="91440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92150" indent="-234950" algn="l" defTabSz="91440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SzPct val="90000"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2250" algn="l" defTabSz="91440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50938" indent="-236538" algn="l" defTabSz="91440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SzPct val="75000"/>
        <a:buFont typeface="Arial" panose="020B0604020202020204" pitchFamily="34" charset="0"/>
        <a:buChar char="•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864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  <p15:guide id="5" pos="3839" userDrawn="1">
          <p15:clr>
            <a:srgbClr val="F26B43"/>
          </p15:clr>
        </p15:guide>
        <p15:guide id="6" pos="383" userDrawn="1">
          <p15:clr>
            <a:srgbClr val="F26B43"/>
          </p15:clr>
        </p15:guide>
        <p15:guide id="7" pos="7295" userDrawn="1">
          <p15:clr>
            <a:srgbClr val="F26B43"/>
          </p15:clr>
        </p15:guide>
        <p15:guide id="8" orient="horz" pos="5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x-mirror/guix" TargetMode="External"/><Relationship Id="rId3" Type="http://schemas.openxmlformats.org/officeDocument/2006/relationships/hyperlink" Target="https://www.jenkins.io/" TargetMode="External"/><Relationship Id="rId7" Type="http://schemas.openxmlformats.org/officeDocument/2006/relationships/hyperlink" Target="https://guix.gnu.org/en/manual/en/guix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uix.gnu.org/en/cookbook/en/guix-cookbook.html" TargetMode="External"/><Relationship Id="rId5" Type="http://schemas.openxmlformats.org/officeDocument/2006/relationships/hyperlink" Target="https://guix.gnu.org/" TargetMode="External"/><Relationship Id="rId10" Type="http://schemas.openxmlformats.org/officeDocument/2006/relationships/hyperlink" Target="https://scheme.com/tspl4/" TargetMode="External"/><Relationship Id="rId4" Type="http://schemas.openxmlformats.org/officeDocument/2006/relationships/hyperlink" Target="https://www.oreilly.com/library/view/jenkins-2-up/9781491979587/" TargetMode="External"/><Relationship Id="rId9" Type="http://schemas.openxmlformats.org/officeDocument/2006/relationships/hyperlink" Target="https://lists.gnu.org/mailman/listinfo/info-gui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Purely Functional CI/CD Pipeline Using Jenkins with </a:t>
            </a:r>
            <a:r>
              <a:rPr lang="en-US" dirty="0" err="1"/>
              <a:t>Guix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Philip </a:t>
            </a:r>
            <a:r>
              <a:rPr lang="en-US" dirty="0" err="1"/>
              <a:t>Beadling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9CE262-6856-44F9-B708-E2D0AF5A98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Enterprise Architect – Quantile Technologies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5F6398-4CED-40AC-881C-DED6D50611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CDF</a:t>
            </a:r>
          </a:p>
        </p:txBody>
      </p:sp>
    </p:spTree>
    <p:extLst>
      <p:ext uri="{BB962C8B-B14F-4D97-AF65-F5344CB8AC3E}">
        <p14:creationId xmlns:p14="http://schemas.microsoft.com/office/powerpoint/2010/main" val="19417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GNU Guix is a X-platform package manager, but goes beyond traditional offerings</a:t>
            </a:r>
          </a:p>
          <a:p>
            <a:r>
              <a:rPr lang="en-US" dirty="0"/>
              <a:t>It handles source control, patching, building, testing, packaging, versioning, and serving of packages to production and developer </a:t>
            </a:r>
            <a:r>
              <a:rPr lang="en-US" dirty="0" err="1"/>
              <a:t>envs</a:t>
            </a:r>
            <a:r>
              <a:rPr lang="en-US" dirty="0"/>
              <a:t> using containerization</a:t>
            </a:r>
          </a:p>
          <a:p>
            <a:r>
              <a:rPr lang="en-US" dirty="0"/>
              <a:t>It does this through its own extensible DSL which provides a common language for describing the building and testing in a high-level fashion</a:t>
            </a:r>
          </a:p>
          <a:p>
            <a:r>
              <a:rPr lang="en-US" dirty="0"/>
              <a:t>It is purely functional and transactional, guaranteeing an identical output from the same set of inputs and never to screw-up the system if it fails mid-install</a:t>
            </a:r>
          </a:p>
          <a:p>
            <a:r>
              <a:rPr lang="en-US" dirty="0"/>
              <a:t>It provides a method of quickly rolling backwards or forwards in the event of a software issues</a:t>
            </a:r>
          </a:p>
          <a:p>
            <a:r>
              <a:rPr lang="en-US" dirty="0"/>
              <a:t>It uses an unprivileged model so each user can have many environments</a:t>
            </a:r>
          </a:p>
          <a:p>
            <a:endParaRPr lang="en-US" dirty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Guix?</a:t>
            </a:r>
          </a:p>
        </p:txBody>
      </p:sp>
    </p:spTree>
    <p:extLst>
      <p:ext uri="{BB962C8B-B14F-4D97-AF65-F5344CB8AC3E}">
        <p14:creationId xmlns:p14="http://schemas.microsoft.com/office/powerpoint/2010/main" val="344635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BUT</a:t>
            </a:r>
            <a:r>
              <a:rPr lang="en-US" dirty="0"/>
              <a:t> – Guix isn’t a CI system designed to integrate into a typical developer workflow</a:t>
            </a:r>
          </a:p>
          <a:p>
            <a:pPr lvl="1"/>
            <a:r>
              <a:rPr lang="en-US" dirty="0"/>
              <a:t>It does come bundled with a simple CI tool called Cuirass but it’s not as feature-rich as Jenkins and isn’t covered here</a:t>
            </a:r>
          </a:p>
          <a:p>
            <a:r>
              <a:rPr lang="en-US" dirty="0"/>
              <a:t>It won’t tightly integrate to products such as </a:t>
            </a:r>
            <a:r>
              <a:rPr lang="en-US" dirty="0" err="1"/>
              <a:t>BitBucket</a:t>
            </a:r>
            <a:r>
              <a:rPr lang="en-US" dirty="0"/>
              <a:t> and build on events such as PR approval or merges</a:t>
            </a:r>
          </a:p>
          <a:p>
            <a:r>
              <a:rPr lang="en-US" dirty="0"/>
              <a:t>It won’t provide queuing/throttling of pipeline jobs</a:t>
            </a:r>
          </a:p>
          <a:p>
            <a:r>
              <a:rPr lang="en-US" dirty="0"/>
              <a:t>It won’t provide reports and notifications</a:t>
            </a:r>
          </a:p>
          <a:p>
            <a:r>
              <a:rPr lang="en-US" dirty="0"/>
              <a:t>It won’t provide the rich pipeline visualization and UI experience of Jenkins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Guix?</a:t>
            </a:r>
          </a:p>
        </p:txBody>
      </p:sp>
    </p:spTree>
    <p:extLst>
      <p:ext uri="{BB962C8B-B14F-4D97-AF65-F5344CB8AC3E}">
        <p14:creationId xmlns:p14="http://schemas.microsoft.com/office/powerpoint/2010/main" val="2213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Jenkins and Guix look to be a good match</a:t>
            </a:r>
          </a:p>
          <a:p>
            <a:pPr lvl="1"/>
            <a:r>
              <a:rPr lang="en-US" dirty="0"/>
              <a:t>Jenkins is the pipeline manager</a:t>
            </a:r>
          </a:p>
          <a:p>
            <a:pPr lvl="1"/>
            <a:r>
              <a:rPr lang="en-US" dirty="0"/>
              <a:t>Guix provides a lower-level abstraction across packaging scenarios</a:t>
            </a:r>
          </a:p>
          <a:p>
            <a:r>
              <a:rPr lang="en-US" dirty="0"/>
              <a:t>There is still a small amount functional overlap (see later)</a:t>
            </a:r>
          </a:p>
          <a:p>
            <a:r>
              <a:rPr lang="en-US" dirty="0"/>
              <a:t>Jenkins will handle SCM events, job queuing, reporting and UI</a:t>
            </a:r>
          </a:p>
          <a:p>
            <a:r>
              <a:rPr lang="en-US" dirty="0"/>
              <a:t>Jenkins will defer handling the building, testing, versioning, and deploying to Guix using simple Guix commands</a:t>
            </a:r>
          </a:p>
          <a:p>
            <a:r>
              <a:rPr lang="en-US" dirty="0"/>
              <a:t>Next we’ll discuss the key details in having a smooth handover between tools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and Guix Together</a:t>
            </a:r>
          </a:p>
        </p:txBody>
      </p:sp>
    </p:spTree>
    <p:extLst>
      <p:ext uri="{BB962C8B-B14F-4D97-AF65-F5344CB8AC3E}">
        <p14:creationId xmlns:p14="http://schemas.microsoft.com/office/powerpoint/2010/main" val="422737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7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Integration of Jenkins and Guix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Division of Labor and not stepping on each other’s toes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D194A-61BF-4B45-A0B9-9B007D0B6B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CDF</a:t>
            </a:r>
          </a:p>
        </p:txBody>
      </p:sp>
    </p:spTree>
    <p:extLst>
      <p:ext uri="{BB962C8B-B14F-4D97-AF65-F5344CB8AC3E}">
        <p14:creationId xmlns:p14="http://schemas.microsoft.com/office/powerpoint/2010/main" val="289208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BBA1-2823-4378-97AC-0F86E5FD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Jenkins and Guix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B76B1-1131-41F8-989F-987091245B8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System Overview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8CBCF6-8112-4B02-B1DB-5106BA4C3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686" y="1446761"/>
            <a:ext cx="9135801" cy="5411239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500868BB-0E24-4B39-85BF-4F36346147D5}"/>
              </a:ext>
            </a:extLst>
          </p:cNvPr>
          <p:cNvSpPr txBox="1">
            <a:spLocks noChangeArrowheads="1"/>
          </p:cNvSpPr>
          <p:nvPr/>
        </p:nvSpPr>
        <p:spPr>
          <a:xfrm>
            <a:off x="411480" y="1801090"/>
            <a:ext cx="2856578" cy="41425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4950" indent="-234950" algn="l" defTabSz="9144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240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22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92150" indent="-2349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22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50938" indent="-236538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 panose="020B0604020202020204" pitchFamily="34" charset="0"/>
              <a:buNone/>
            </a:pPr>
            <a:endParaRPr lang="en-GB" sz="1800" b="1" dirty="0">
              <a:solidFill>
                <a:srgbClr val="0080C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6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13BD-377E-46AF-93FA-2DB78F50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Jenkins and Guix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4AE9F-A19D-4678-9675-6132B25937F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Pipeline Overview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BC643-A996-490C-BB1B-F752D271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41" y="1469266"/>
            <a:ext cx="10550062" cy="538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1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Jenkins and Guix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Preventing overlap of SCM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AA6B5-1C88-4544-A41B-755A2AEABE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By default Jenkins automatically clones the source to be built</a:t>
            </a:r>
          </a:p>
          <a:p>
            <a:r>
              <a:rPr lang="en-US" dirty="0"/>
              <a:t>However Guix requires it’s own clone inside it’s build container</a:t>
            </a:r>
          </a:p>
          <a:p>
            <a:r>
              <a:rPr lang="en-US" dirty="0"/>
              <a:t>So we disable clone in Jenkins</a:t>
            </a:r>
          </a:p>
          <a:p>
            <a:pPr marL="2349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pipeline {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agent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endParaRPr lang="en-GB" sz="12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options {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We defer clone of the actual source to Guix.</a:t>
            </a:r>
          </a:p>
          <a:p>
            <a:pPr marL="0" indent="0">
              <a:buNone/>
            </a:pP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skipDefaultCheckout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…</a:t>
            </a:r>
            <a:endParaRPr lang="en-US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49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13BD-377E-46AF-93FA-2DB78F50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Jenkins and Guix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4AE9F-A19D-4678-9675-6132B25937F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Getting Commit Information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F5336-89EE-495B-A7EE-AED47612A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Without a local clone under Jenkins’ control, we get commit details ourselves</a:t>
            </a:r>
          </a:p>
          <a:p>
            <a:r>
              <a:rPr lang="en-US" dirty="0"/>
              <a:t>Git supports a remote call for this</a:t>
            </a:r>
          </a:p>
          <a:p>
            <a:r>
              <a:rPr lang="en-US" dirty="0"/>
              <a:t>But config on the Jenkins box needs to be updated to include PR references</a:t>
            </a:r>
          </a:p>
          <a:p>
            <a:pPr marL="2349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1200" b="1" dirty="0">
                <a:solidFill>
                  <a:srgbClr val="0066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getTriggeringCommit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(project, repo, 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branchName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git config --global --add </a:t>
            </a:r>
            <a:r>
              <a:rPr lang="en-GB" sz="1200" b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remote.origin.fetch</a:t>
            </a:r>
            <a:r>
              <a:rPr lang="en-GB" sz="1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'+refs/pull-requests/*/</a:t>
            </a:r>
            <a:r>
              <a:rPr lang="en-GB" sz="1200" b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merge:refs</a:t>
            </a:r>
            <a:r>
              <a:rPr lang="en-GB" sz="1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/remotes/origin/pr/*'</a:t>
            </a:r>
          </a:p>
          <a:p>
            <a:pPr marL="0" indent="0">
              <a:buNone/>
            </a:pPr>
            <a:r>
              <a:rPr lang="en-GB" sz="1200" b="1" dirty="0">
                <a:solidFill>
                  <a:srgbClr val="0066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def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refs = 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branchName.startsWith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('PR-') ? "refs/pull-requests/${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branchName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[3..-1]}/merge" : "refs/heads/${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branchName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script: "git ls-remote ssh://git@bitbucket:7999/${project}/${repo}.git ${refs} | cut -f1", 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returnStdout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true).trim()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07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Jenkins and Guix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Example Guix Package</a:t>
            </a:r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DA9B6955-AF41-4880-A5F0-B154FF362BE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11479" y="1801090"/>
            <a:ext cx="5401765" cy="4142509"/>
          </a:xfrm>
        </p:spPr>
        <p:txBody>
          <a:bodyPr/>
          <a:lstStyle/>
          <a:p>
            <a:pPr marL="0" indent="0">
              <a:buNone/>
            </a:pP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major </a:t>
            </a:r>
            <a:r>
              <a:rPr lang="en-GB" sz="8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en-GB" sz="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production-rev </a:t>
            </a:r>
            <a:r>
              <a:rPr lang="en-GB" sz="8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hotfix-rev </a:t>
            </a:r>
            <a:r>
              <a:rPr lang="en-GB" sz="8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production-version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string-append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major </a:t>
            </a:r>
            <a:r>
              <a:rPr lang="en-GB" sz="8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"."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production-rev </a:t>
            </a:r>
            <a:r>
              <a:rPr lang="en-GB" sz="8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"."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hotfix-rev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GB" sz="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define-public symphony-bot-production</a:t>
            </a: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GB" sz="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commit-production </a:t>
            </a:r>
            <a:r>
              <a:rPr lang="en-GB" sz="8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"14591bf05952a802dac7ee2d79acc61cb91ceg43"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GB" sz="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 </a:t>
            </a:r>
            <a:r>
              <a:rPr lang="en-GB" sz="8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"symphony-bot"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 production-version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git-checkout</a:t>
            </a: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ssh</a:t>
            </a:r>
            <a:r>
              <a:rPr lang="en-GB" sz="8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://git@bitbucket:7999/</a:t>
            </a:r>
            <a:r>
              <a:rPr lang="en-GB" sz="800" b="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</a:t>
            </a:r>
            <a:r>
              <a:rPr lang="en-GB" sz="8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/symphony-</a:t>
            </a:r>
            <a:r>
              <a:rPr lang="en-GB" sz="800" b="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bot.git</a:t>
            </a:r>
            <a:r>
              <a:rPr lang="en-GB" sz="8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commit commit-production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build-system python-build-system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51" name="Content Placeholder 4">
            <a:extLst>
              <a:ext uri="{FF2B5EF4-FFF2-40B4-BE49-F238E27FC236}">
                <a16:creationId xmlns:a16="http://schemas.microsoft.com/office/drawing/2014/main" id="{71E13206-14B6-4591-99C5-2414780C12DF}"/>
              </a:ext>
            </a:extLst>
          </p:cNvPr>
          <p:cNvSpPr txBox="1">
            <a:spLocks/>
          </p:cNvSpPr>
          <p:nvPr/>
        </p:nvSpPr>
        <p:spPr>
          <a:xfrm>
            <a:off x="6402307" y="1801090"/>
            <a:ext cx="5401765" cy="4142509"/>
          </a:xfrm>
          <a:prstGeom prst="rect">
            <a:avLst/>
          </a:prstGeom>
        </p:spPr>
        <p:txBody>
          <a:bodyPr/>
          <a:lstStyle>
            <a:lvl1pPr marL="234950" indent="-234950" algn="l" defTabSz="9144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22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92150" indent="-2349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22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50938" indent="-236538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propagated-inputs</a:t>
            </a: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`((</a:t>
            </a:r>
            <a:r>
              <a:rPr lang="en-GB" sz="8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"python-</a:t>
            </a:r>
            <a:r>
              <a:rPr lang="en-GB" sz="800" b="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redis</a:t>
            </a:r>
            <a:r>
              <a:rPr lang="en-GB" sz="8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,python-</a:t>
            </a:r>
            <a:r>
              <a:rPr lang="en-GB" sz="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redis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  <a:endParaRPr lang="en-GB" sz="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native-inputs</a:t>
            </a: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`((</a:t>
            </a:r>
            <a:r>
              <a:rPr lang="en-GB" sz="8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"python-black"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,python-black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arguments </a:t>
            </a: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`(</a:t>
            </a:r>
            <a:r>
              <a:rPr lang="en-GB" sz="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#:tests?</a:t>
            </a: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#f</a:t>
            </a: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GB" sz="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#:phases</a:t>
            </a: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modify-phases %standard-phases</a:t>
            </a: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add-before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GB" sz="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GB" sz="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pre-commit-verification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</a:t>
            </a: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python-files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find-files </a:t>
            </a:r>
            <a:r>
              <a:rPr lang="en-GB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"."</a:t>
            </a: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"\\.py$"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invoke </a:t>
            </a:r>
            <a:r>
              <a:rPr lang="en-GB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"black"</a:t>
            </a: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"--check"</a:t>
            </a: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python-files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#t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)))))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home-page </a:t>
            </a:r>
            <a:r>
              <a:rPr lang="en-GB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"https://bitbucket:8443/projects/EA/repos/symphony-bot/browse"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synopsis </a:t>
            </a:r>
            <a:r>
              <a:rPr lang="en-GB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"Symphony Bot Production"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 </a:t>
            </a:r>
            <a:r>
              <a:rPr lang="en-GB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"Quantile's Symphony API to send message notifications"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license quantile</a:t>
            </a:r>
            <a:r>
              <a:rPr lang="en-GB" sz="8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))))</a:t>
            </a:r>
            <a:endParaRPr lang="en-US" sz="800" dirty="0">
              <a:latin typeface="Consolas" panose="020B0609020204030204" pitchFamily="49" charset="0"/>
            </a:endParaRPr>
          </a:p>
          <a:p>
            <a:pPr marL="0" indent="0" fontAlgn="auto">
              <a:buFont typeface="Arial" panose="020B0604020202020204" pitchFamily="34" charset="0"/>
              <a:buNone/>
            </a:pPr>
            <a:endParaRPr lang="en-US" sz="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1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13BD-377E-46AF-93FA-2DB78F50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Jenkins and Guix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4AE9F-A19D-4678-9675-6132B25937F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Simple Example of Building a Guix Package in Bash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F5336-89EE-495B-A7EE-AED47612A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Guix Packages are stored in a Git Repo</a:t>
            </a:r>
          </a:p>
          <a:p>
            <a:r>
              <a:rPr lang="en-US" dirty="0"/>
              <a:t>We clone the package repo and update the package and commit locally</a:t>
            </a:r>
          </a:p>
          <a:p>
            <a:r>
              <a:rPr lang="en-US" dirty="0"/>
              <a:t>We then tell Guix to build the package with our local definition</a:t>
            </a:r>
          </a:p>
          <a:p>
            <a:pPr marL="0" indent="0">
              <a:buNone/>
            </a:pP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clone ssh</a:t>
            </a:r>
            <a:r>
              <a:rPr lang="en-GB" sz="1200" b="1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://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GB" sz="1200" b="1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bitbucket</a:t>
            </a:r>
            <a:r>
              <a:rPr lang="en-GB" sz="1200" b="1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7999</a:t>
            </a:r>
            <a:r>
              <a:rPr lang="en-GB" sz="1200" b="1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</a:t>
            </a:r>
            <a:r>
              <a:rPr lang="en-GB" sz="1200" b="1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guix-packages.git</a:t>
            </a:r>
          </a:p>
          <a:p>
            <a:pPr marL="0" indent="0">
              <a:buNone/>
            </a:pP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guix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-packages</a:t>
            </a:r>
          </a:p>
          <a:p>
            <a:pPr marL="0" indent="0">
              <a:buNone/>
            </a:pPr>
            <a:r>
              <a:rPr lang="en-GB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sed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-r </a:t>
            </a:r>
            <a:r>
              <a:rPr lang="en-GB" sz="12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's/(.*\(define production-rev ")([^"]*)(.*)/echo \"\1\\"\$((\2+1))\\"\3\"/e'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symphony-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bot.scm</a:t>
            </a:r>
            <a:endParaRPr lang="en-GB" sz="12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sed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's/\(.*(commit-production "\)[^"]*\(.*\)/\1abcdefg\2/'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symphony-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bot.scm</a:t>
            </a:r>
            <a:endParaRPr lang="en-GB" sz="12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 symphony-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bot.scm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commit </a:t>
            </a:r>
            <a:r>
              <a:rPr lang="en-GB" sz="1200" b="1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 </a:t>
            </a:r>
            <a:r>
              <a:rPr lang="en-GB" sz="12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"Update symphony-bot"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guix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build -L </a:t>
            </a:r>
            <a:r>
              <a:rPr lang="en-GB" sz="1200" b="1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</a:t>
            </a:r>
            <a:r>
              <a:rPr lang="en-GB" sz="1200" b="1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en-GB" sz="1200" b="1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GB" sz="1200" b="1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clone</a:t>
            </a:r>
            <a:r>
              <a:rPr lang="en-GB" sz="1200" b="1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guix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-packages symphony-bot</a:t>
            </a:r>
          </a:p>
          <a:p>
            <a:pPr marL="0" indent="0">
              <a:buNone/>
            </a:pP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FF8040"/>
                </a:solidFill>
                <a:highlight>
                  <a:srgbClr val="FFFFD9"/>
                </a:highlight>
                <a:latin typeface="Consolas" panose="020B0609020204030204" pitchFamily="49" charset="0"/>
              </a:rPr>
              <a:t>$?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endParaRPr lang="en-GB" sz="12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push</a:t>
            </a:r>
          </a:p>
          <a:p>
            <a:pPr marL="0" indent="0">
              <a:buNone/>
            </a:pP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0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Approaches / Motivating Example</a:t>
            </a:r>
          </a:p>
          <a:p>
            <a:r>
              <a:rPr lang="en-US" dirty="0"/>
              <a:t>What Jenkins is and isn’t.</a:t>
            </a:r>
          </a:p>
          <a:p>
            <a:r>
              <a:rPr lang="en-US" dirty="0"/>
              <a:t>What Gnu </a:t>
            </a:r>
            <a:r>
              <a:rPr lang="en-US" dirty="0" err="1"/>
              <a:t>Guix</a:t>
            </a:r>
            <a:r>
              <a:rPr lang="en-US" dirty="0"/>
              <a:t> is and isn’t.</a:t>
            </a:r>
          </a:p>
          <a:p>
            <a:r>
              <a:rPr lang="en-US" dirty="0"/>
              <a:t>Integrating Jenkins and Guix - Division of Labor and avoiding overlap.</a:t>
            </a:r>
          </a:p>
          <a:p>
            <a:r>
              <a:rPr lang="en-US" dirty="0"/>
              <a:t>Using Jenkins’ Locks to Maximize Opportunity for Parallelism. </a:t>
            </a:r>
          </a:p>
          <a:p>
            <a:r>
              <a:rPr lang="en-US" dirty="0"/>
              <a:t>Reproducing Production using Unprivileged Local Package Management</a:t>
            </a:r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Covered?</a:t>
            </a:r>
          </a:p>
        </p:txBody>
      </p:sp>
    </p:spTree>
    <p:extLst>
      <p:ext uri="{BB962C8B-B14F-4D97-AF65-F5344CB8AC3E}">
        <p14:creationId xmlns:p14="http://schemas.microsoft.com/office/powerpoint/2010/main" val="213460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13BD-377E-46AF-93FA-2DB78F50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Jenkins and Guix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4AE9F-A19D-4678-9675-6132B25937F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Simple Translation to Jenkins DSL 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F5336-89EE-495B-A7EE-AED47612A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800" b="1" dirty="0">
              <a:solidFill>
                <a:srgbClr val="006699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solidFill>
                  <a:srgbClr val="0066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guixBuildAndTest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pkgName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pkgVar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buildId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"""#!/bin/bash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set -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pipefail</a:t>
            </a:r>
            <a:endParaRPr lang="en-GB" sz="12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trap "pkill -eu \$USER ssh-agent" EXIT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GUIX_PROFILE="\$HOME/.config/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guix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/current"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 "\$GUIX_PROFILE/etc/profile"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eval `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ssh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-agent` &amp;&amp; 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ssh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-add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guix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archive --export -L \$(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realpath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./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guix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-packages/packages) -e '(@ (${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pkgName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 ${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pkgVar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})' 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 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gzip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${pkgVar}-${buildId}.nar.gz 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guix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describe -f channels &gt; ${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pkgVar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}-${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buildId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}-channel-</a:t>
            </a:r>
            <a:r>
              <a:rPr lang="en-GB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guix.scm</a:t>
            </a: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"""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7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FD45-0691-4452-A947-323FE2A7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Jenkins and Guix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7F43D-F2F6-41E1-B798-4BC33C799A9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Installing Newly Built Software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2A2C8-F893-42F9-B737-B60A44D66A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Guix works on a “pull” model</a:t>
            </a:r>
          </a:p>
          <a:p>
            <a:r>
              <a:rPr lang="en-US" dirty="0"/>
              <a:t>So each server must ask Guix for the updates for its manifest</a:t>
            </a:r>
          </a:p>
          <a:p>
            <a:r>
              <a:rPr lang="en-GB" dirty="0"/>
              <a:t>We can trigger this from Jenkins by simply </a:t>
            </a:r>
            <a:r>
              <a:rPr lang="en-GB" dirty="0" err="1"/>
              <a:t>ssh’ing</a:t>
            </a:r>
            <a:r>
              <a:rPr lang="en-GB" dirty="0"/>
              <a:t> onto each server via a loop</a:t>
            </a:r>
          </a:p>
          <a:p>
            <a:r>
              <a:rPr lang="en-GB" dirty="0"/>
              <a:t>The basic commands to run on each server in our example are below.</a:t>
            </a:r>
          </a:p>
          <a:p>
            <a:r>
              <a:rPr lang="en-GB" dirty="0"/>
              <a:t>The first command updates the package definitions to latest</a:t>
            </a:r>
          </a:p>
          <a:p>
            <a:r>
              <a:rPr lang="en-GB" dirty="0"/>
              <a:t>The second command installs the contents of the manifest in the profile</a:t>
            </a:r>
          </a:p>
          <a:p>
            <a:pPr marL="0" indent="0">
              <a:buNone/>
            </a:pP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guix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pull</a:t>
            </a:r>
          </a:p>
          <a:p>
            <a:pPr marL="0" indent="0">
              <a:buNone/>
            </a:pP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guix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package </a:t>
            </a:r>
            <a:r>
              <a:rPr lang="en-GB" sz="1400" b="1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 </a:t>
            </a:r>
            <a:r>
              <a:rPr lang="en-GB" sz="1400" b="0" dirty="0">
                <a:solidFill>
                  <a:srgbClr val="00808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${HOME}</a:t>
            </a:r>
            <a:r>
              <a:rPr lang="en-GB" sz="1400" b="1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guix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-manifests</a:t>
            </a:r>
            <a:r>
              <a:rPr lang="en-GB" sz="1400" b="1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symphony-bot-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manifest.scm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-p </a:t>
            </a:r>
            <a:r>
              <a:rPr lang="en-GB" sz="1400" b="0" dirty="0">
                <a:solidFill>
                  <a:srgbClr val="00808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${HOME}</a:t>
            </a:r>
            <a:r>
              <a:rPr lang="en-GB" sz="1400" b="1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guix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-profiles</a:t>
            </a:r>
            <a:r>
              <a:rPr lang="en-GB" sz="1400" b="1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symphony-bot-profile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3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13BD-377E-46AF-93FA-2DB78F50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Jenkins and Guix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4AE9F-A19D-4678-9675-6132B25937F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Simple Translation to Jenkins DSL 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F5336-89EE-495B-A7EE-AED47612A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800" b="1" dirty="0">
                <a:solidFill>
                  <a:srgbClr val="0066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newPackageNotification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loginList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pkgVar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pkgName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buildId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"""#!/bin/bash</a:t>
            </a: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for server in ${</a:t>
            </a:r>
            <a:r>
              <a:rPr lang="en-GB" sz="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loginList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do</a:t>
            </a: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echo "Deploying to \$server"</a:t>
            </a: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GB" sz="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ssh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-o </a:t>
            </a:r>
            <a:r>
              <a:rPr lang="en-GB" sz="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ConnectTimeout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=5 \$server bash &lt;&lt;-ENDSSH &amp;</a:t>
            </a:r>
          </a:p>
          <a:p>
            <a:pPr marL="0" indent="0">
              <a:buNone/>
            </a:pPr>
            <a:r>
              <a:rPr lang="sv-SE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export LC_ALL="en_US.UTF-8"</a:t>
            </a: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GUIX_PROFILE="\\\$HOME/.config/guix/current"</a:t>
            </a: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 "\\\$GUIX_PROFILE/etc/profile"</a:t>
            </a: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eval \\\$(keychain --agents </a:t>
            </a:r>
            <a:r>
              <a:rPr lang="en-GB" sz="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ssh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--eval </a:t>
            </a:r>
            <a:r>
              <a:rPr lang="en-GB" sz="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id_rsa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</a:t>
            </a:r>
            <a:r>
              <a:rPr lang="en-GB" sz="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guix</a:t>
            </a:r>
            <a:r>
              <a:rPr lang="en-GB" sz="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pull &amp;&amp; </a:t>
            </a:r>
            <a:r>
              <a:rPr lang="en-GB" sz="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guix</a:t>
            </a:r>
            <a:r>
              <a:rPr lang="en-GB" sz="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package -m "\\\${HOME}/guix-manifests/${pkgVar}-manifest.scm" -p "\\\$HOME/guix-profiles/${pkgName}-profile"</a:t>
            </a: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echo "Return code from \$server install: \\\$?"</a:t>
            </a: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echo '******* The following packages are now installed in the profile of \$server *******'</a:t>
            </a: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guix</a:t>
            </a: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package -p "\\\$HOME/guix-profiles/${pkgName}-profile" -I</a:t>
            </a: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echo '*********************************************************************************************'</a:t>
            </a: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ENDSSH</a:t>
            </a: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done</a:t>
            </a: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echo 'Waiting for deployments...'</a:t>
            </a:r>
          </a:p>
          <a:p>
            <a:pPr marL="0" indent="0">
              <a:buNone/>
            </a:pPr>
            <a:r>
              <a:rPr lang="en-GB" sz="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wait"""</a:t>
            </a:r>
          </a:p>
        </p:txBody>
      </p:sp>
    </p:spTree>
    <p:extLst>
      <p:ext uri="{BB962C8B-B14F-4D97-AF65-F5344CB8AC3E}">
        <p14:creationId xmlns:p14="http://schemas.microsoft.com/office/powerpoint/2010/main" val="186828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D073-7591-40FF-A0CB-8715C938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Jenkins and Guix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A87F4-8075-428B-8799-EFDF602A2E5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Parallelism and Jenkins Locks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6FBA9-6AA1-441B-95E8-FE05B0CD78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Jenkins provides a system of locks that can be used to restrict jobs in parallel</a:t>
            </a:r>
          </a:p>
          <a:p>
            <a:r>
              <a:rPr lang="en-US" dirty="0"/>
              <a:t>For Guix we can only have Jenkins modify a single package (file) at once</a:t>
            </a:r>
          </a:p>
          <a:p>
            <a:r>
              <a:rPr lang="en-US" dirty="0"/>
              <a:t>From package repo clone to package repo push we lock for a single project</a:t>
            </a:r>
          </a:p>
          <a:p>
            <a:r>
              <a:rPr lang="en-US" dirty="0"/>
              <a:t>Other projects can build in parallel because the merge will be fast-forward</a:t>
            </a:r>
          </a:p>
          <a:p>
            <a:r>
              <a:rPr lang="en-US" dirty="0"/>
              <a:t>Each deployment must be exclusive across all projects</a:t>
            </a:r>
          </a:p>
          <a:p>
            <a:r>
              <a:rPr lang="en-US" dirty="0"/>
              <a:t>Deployments can run in parallel with package modifications</a:t>
            </a:r>
          </a:p>
          <a:p>
            <a:r>
              <a:rPr lang="en-US" dirty="0"/>
              <a:t>Git push is also locked during a deployment</a:t>
            </a:r>
          </a:p>
          <a:p>
            <a:pPr lvl="1"/>
            <a:r>
              <a:rPr lang="en-US" dirty="0"/>
              <a:t>A long-queued deployment could otherwise technically ‘git pull’ the release after itself </a:t>
            </a:r>
          </a:p>
        </p:txBody>
      </p:sp>
    </p:spTree>
    <p:extLst>
      <p:ext uri="{BB962C8B-B14F-4D97-AF65-F5344CB8AC3E}">
        <p14:creationId xmlns:p14="http://schemas.microsoft.com/office/powerpoint/2010/main" val="391509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Jenkins and Guix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Locking Framework</a:t>
            </a:r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DA9B6955-AF41-4880-A5F0-B154FF362BE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11479" y="1801090"/>
            <a:ext cx="5401765" cy="4142509"/>
          </a:xfrm>
        </p:spPr>
        <p:txBody>
          <a:bodyPr/>
          <a:lstStyle/>
          <a:p>
            <a:pPr marL="0" indent="0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pipeline {</a:t>
            </a:r>
          </a:p>
          <a:p>
            <a:pPr marL="0" indent="0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stages {</a:t>
            </a:r>
          </a:p>
          <a:p>
            <a:pPr marL="0" indent="0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stage('Package Modification Lock') {</a:t>
            </a:r>
          </a:p>
          <a:p>
            <a:pPr marL="0" indent="0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options {</a:t>
            </a:r>
          </a:p>
          <a:p>
            <a:pPr marL="0" indent="0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lock("${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pipeParams.projectKey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}_${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pipeParams.repoSlug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}_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modify_package_lock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stages {</a:t>
            </a:r>
          </a:p>
          <a:p>
            <a:pPr marL="0" indent="0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stage('Clone The Package Repo') {</a:t>
            </a:r>
          </a:p>
          <a:p>
            <a:pPr marL="0" indent="0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}</a:t>
            </a:r>
          </a:p>
          <a:p>
            <a:pPr marL="0" indent="0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stage('Modify Local Package') {</a:t>
            </a:r>
          </a:p>
          <a:p>
            <a:pPr marL="0" indent="0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}</a:t>
            </a:r>
          </a:p>
          <a:p>
            <a:pPr marL="0" indent="0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stage('Guix Build/Test') {</a:t>
            </a:r>
          </a:p>
          <a:p>
            <a:pPr marL="0" indent="0">
              <a:buNone/>
            </a:pP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}</a:t>
            </a:r>
          </a:p>
          <a:p>
            <a:pPr marL="0" indent="0">
              <a:buNone/>
            </a:pP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51" name="Content Placeholder 4">
            <a:extLst>
              <a:ext uri="{FF2B5EF4-FFF2-40B4-BE49-F238E27FC236}">
                <a16:creationId xmlns:a16="http://schemas.microsoft.com/office/drawing/2014/main" id="{71E13206-14B6-4591-99C5-2414780C12DF}"/>
              </a:ext>
            </a:extLst>
          </p:cNvPr>
          <p:cNvSpPr txBox="1">
            <a:spLocks/>
          </p:cNvSpPr>
          <p:nvPr/>
        </p:nvSpPr>
        <p:spPr>
          <a:xfrm>
            <a:off x="6402307" y="1801090"/>
            <a:ext cx="5401765" cy="4142509"/>
          </a:xfrm>
          <a:prstGeom prst="rect">
            <a:avLst/>
          </a:prstGeom>
        </p:spPr>
        <p:txBody>
          <a:bodyPr/>
          <a:lstStyle>
            <a:lvl1pPr marL="234950" indent="-234950" algn="l" defTabSz="9144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22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92150" indent="-2349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22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50938" indent="-236538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    stage('Push Package to Guix Channel') {</a:t>
            </a: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        options {</a:t>
            </a: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          </a:t>
            </a:r>
            <a:r>
              <a:rPr lang="en-US" sz="900" b="1" dirty="0">
                <a:latin typeface="Consolas" panose="020B0609020204030204" pitchFamily="49" charset="0"/>
              </a:rPr>
              <a:t>lock('</a:t>
            </a:r>
            <a:r>
              <a:rPr lang="en-US" sz="900" b="1" dirty="0" err="1">
                <a:latin typeface="Consolas" panose="020B0609020204030204" pitchFamily="49" charset="0"/>
              </a:rPr>
              <a:t>deploy_package_lock</a:t>
            </a:r>
            <a:r>
              <a:rPr lang="en-US" sz="900" b="1" dirty="0">
                <a:latin typeface="Consolas" panose="020B0609020204030204" pitchFamily="49" charset="0"/>
              </a:rPr>
              <a:t>')</a:t>
            </a: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        }</a:t>
            </a: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      }</a:t>
            </a: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    }</a:t>
            </a: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  }</a:t>
            </a: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  stage('Deploy Candidate') {</a:t>
            </a: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      stage ('Notify App Servers To Deploy') {</a:t>
            </a: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        options {</a:t>
            </a: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US" sz="900" b="1" dirty="0">
                <a:latin typeface="Consolas" panose="020B0609020204030204" pitchFamily="49" charset="0"/>
              </a:rPr>
              <a:t>              lock('</a:t>
            </a:r>
            <a:r>
              <a:rPr lang="en-US" sz="900" b="1" dirty="0" err="1">
                <a:latin typeface="Consolas" panose="020B0609020204030204" pitchFamily="49" charset="0"/>
              </a:rPr>
              <a:t>deploy_package_lock</a:t>
            </a:r>
            <a:r>
              <a:rPr lang="en-US" sz="900" b="1" dirty="0">
                <a:latin typeface="Consolas" panose="020B0609020204030204" pitchFamily="49" charset="0"/>
              </a:rPr>
              <a:t>')</a:t>
            </a: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        }</a:t>
            </a: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        stages {</a:t>
            </a: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          stage ('Integration Deploy') {</a:t>
            </a: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          }</a:t>
            </a:r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        } } } } }</a:t>
            </a:r>
          </a:p>
        </p:txBody>
      </p:sp>
    </p:spTree>
    <p:extLst>
      <p:ext uri="{BB962C8B-B14F-4D97-AF65-F5344CB8AC3E}">
        <p14:creationId xmlns:p14="http://schemas.microsoft.com/office/powerpoint/2010/main" val="213590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7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Example: Reproducing Production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22960" y="3724126"/>
            <a:ext cx="8869680" cy="400094"/>
          </a:xfrm>
        </p:spPr>
        <p:txBody>
          <a:bodyPr/>
          <a:lstStyle/>
          <a:p>
            <a:r>
              <a:rPr lang="en-US" dirty="0"/>
              <a:t>Unprivileged Local Package 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D194A-61BF-4B45-A0B9-9B007D0B6B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CDF</a:t>
            </a:r>
          </a:p>
        </p:txBody>
      </p:sp>
    </p:spTree>
    <p:extLst>
      <p:ext uri="{BB962C8B-B14F-4D97-AF65-F5344CB8AC3E}">
        <p14:creationId xmlns:p14="http://schemas.microsoft.com/office/powerpoint/2010/main" val="299899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13BD-377E-46AF-93FA-2DB78F50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Reproducing Production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4AE9F-A19D-4678-9675-6132B25937F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Artifacts in Jenkins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43EE15-FBB0-4C40-B725-F89884242E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Previously I showed a ‘</a:t>
            </a:r>
            <a:r>
              <a:rPr lang="en-US" dirty="0" err="1"/>
              <a:t>guix</a:t>
            </a:r>
            <a:r>
              <a:rPr lang="en-US" dirty="0"/>
              <a:t> describe’ command</a:t>
            </a:r>
          </a:p>
          <a:p>
            <a:r>
              <a:rPr lang="en-US" dirty="0"/>
              <a:t>This saves the state of Guix and is easily made available as an artifact in Jenkins</a:t>
            </a:r>
          </a:p>
          <a:p>
            <a:endParaRPr lang="en-GB" dirty="0"/>
          </a:p>
        </p:txBody>
      </p:sp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DFDEF38-F801-4971-AAB6-3A1871FD5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930076"/>
            <a:ext cx="12188825" cy="31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3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Reproducing Production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Example Guix Channel Artifact</a:t>
            </a:r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DA9B6955-AF41-4880-A5F0-B154FF362BE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11479" y="1801090"/>
            <a:ext cx="5401765" cy="4142509"/>
          </a:xfrm>
        </p:spPr>
        <p:txBody>
          <a:bodyPr/>
          <a:lstStyle/>
          <a:p>
            <a:pPr marL="0" indent="0">
              <a:buNone/>
            </a:pP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0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</a:t>
            </a:r>
          </a:p>
          <a:p>
            <a:pPr marL="0" indent="0">
              <a:buNone/>
            </a:pP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 </a:t>
            </a: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GB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guix</a:t>
            </a:r>
            <a:r>
              <a:rPr lang="en-GB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-packages</a:t>
            </a: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05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050" b="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ssh</a:t>
            </a:r>
            <a:r>
              <a:rPr lang="en-GB" sz="105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://git@bitbucket:7999/</a:t>
            </a:r>
            <a:r>
              <a:rPr lang="en-GB" sz="1050" b="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</a:t>
            </a:r>
            <a:r>
              <a:rPr lang="en-GB" sz="105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GB" sz="1050" b="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guix-packages.git</a:t>
            </a:r>
            <a:r>
              <a:rPr lang="en-GB" sz="105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05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commit</a:t>
            </a:r>
          </a:p>
          <a:p>
            <a:pPr marL="0" indent="0">
              <a:buNone/>
            </a:pP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GB" sz="105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“e17c7bb47986aedfe69b549185e14dede949649a"</a:t>
            </a: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05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introduction</a:t>
            </a:r>
          </a:p>
          <a:p>
            <a:pPr marL="0" indent="0">
              <a:buNone/>
            </a:pP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make-channel-introduction</a:t>
            </a:r>
          </a:p>
          <a:p>
            <a:pPr marL="0" indent="0">
              <a:buNone/>
            </a:pP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05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“7e1634252f3be90efaadf59fdab42697d3f49998"</a:t>
            </a:r>
            <a:endParaRPr lang="en-GB" sz="105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openpgp</a:t>
            </a: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-fingerprint</a:t>
            </a:r>
          </a:p>
          <a:p>
            <a:pPr marL="0" indent="0">
              <a:buNone/>
            </a:pP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GB" sz="105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“1234 5678 9ABC DE00 1234  5678 9ABC DE00 1234 5678"</a:t>
            </a: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))))</a:t>
            </a: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1" name="Content Placeholder 4">
            <a:extLst>
              <a:ext uri="{FF2B5EF4-FFF2-40B4-BE49-F238E27FC236}">
                <a16:creationId xmlns:a16="http://schemas.microsoft.com/office/drawing/2014/main" id="{71E13206-14B6-4591-99C5-2414780C12DF}"/>
              </a:ext>
            </a:extLst>
          </p:cNvPr>
          <p:cNvSpPr txBox="1">
            <a:spLocks/>
          </p:cNvSpPr>
          <p:nvPr/>
        </p:nvSpPr>
        <p:spPr>
          <a:xfrm>
            <a:off x="6402307" y="1801090"/>
            <a:ext cx="5401765" cy="4142509"/>
          </a:xfrm>
          <a:prstGeom prst="rect">
            <a:avLst/>
          </a:prstGeom>
        </p:spPr>
        <p:txBody>
          <a:bodyPr/>
          <a:lstStyle>
            <a:lvl1pPr marL="234950" indent="-234950" algn="l" defTabSz="9144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22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92150" indent="-2349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22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50938" indent="-236538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</a:t>
            </a:r>
          </a:p>
          <a:p>
            <a:pPr marL="0" indent="0">
              <a:buNone/>
            </a:pP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 </a:t>
            </a: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GB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guix</a:t>
            </a: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05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"https://git.savannah.gnu.org/git/</a:t>
            </a:r>
            <a:r>
              <a:rPr lang="en-GB" sz="1050" b="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guix.git</a:t>
            </a:r>
            <a:r>
              <a:rPr lang="en-GB" sz="105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05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commit</a:t>
            </a:r>
          </a:p>
          <a:p>
            <a:pPr marL="0" indent="0">
              <a:buNone/>
            </a:pP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GB" sz="105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"675540892719387e1e4e76f097ff8e4ee4b559f7"</a:t>
            </a: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05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introduction</a:t>
            </a:r>
          </a:p>
          <a:p>
            <a:pPr marL="0" indent="0">
              <a:buNone/>
            </a:pP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make-channel-introduction</a:t>
            </a:r>
          </a:p>
          <a:p>
            <a:pPr marL="0" indent="0">
              <a:buNone/>
            </a:pP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05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"9edb3f66fd807b096b48283debdcddccfea34bad"</a:t>
            </a:r>
            <a:endParaRPr lang="en-GB" sz="105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openpgp</a:t>
            </a: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-fingerprint</a:t>
            </a:r>
          </a:p>
          <a:p>
            <a:pPr marL="0" indent="0">
              <a:buNone/>
            </a:pPr>
            <a:r>
              <a:rPr lang="en-GB" sz="10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GB" sz="105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"BBB0 2DDF 2CEA F6A8 0D1D  E643 A2A0 6DF2 A33A 54FA"</a:t>
            </a:r>
            <a:r>
              <a:rPr lang="en-GB" sz="105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)))))</a:t>
            </a:r>
            <a:endParaRPr lang="en-US" sz="105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04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5BFA-115B-40E3-AE3F-92C576C4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Reproducing Production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E524F-7030-4939-903B-CA3F291ED1E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Guix Channels, Manifests, Profiles, and Time-Machines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005E3-2744-47B6-8B06-58D66E6139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Channel is a single snapshot of the Guix package repository</a:t>
            </a:r>
          </a:p>
          <a:p>
            <a:pPr lvl="1"/>
            <a:r>
              <a:rPr lang="en-US" dirty="0"/>
              <a:t>It describes every Quantile package, every Guix package, and Guix itself completely at a point in time.</a:t>
            </a:r>
          </a:p>
          <a:p>
            <a:r>
              <a:rPr lang="en-US" dirty="0"/>
              <a:t>A Manifest is a collection of packages to be installed</a:t>
            </a:r>
          </a:p>
          <a:p>
            <a:pPr lvl="1"/>
            <a:r>
              <a:rPr lang="en-US" dirty="0"/>
              <a:t>Crudely it’s like a requirements.txt in Python</a:t>
            </a:r>
          </a:p>
          <a:p>
            <a:r>
              <a:rPr lang="en-US" dirty="0"/>
              <a:t>A Profile is a location to install a Manifest</a:t>
            </a:r>
          </a:p>
          <a:p>
            <a:pPr lvl="1"/>
            <a:r>
              <a:rPr lang="en-GB" dirty="0"/>
              <a:t>Crudely it’s like a virtual environment in Python (but it has transactional history)</a:t>
            </a:r>
          </a:p>
          <a:p>
            <a:r>
              <a:rPr lang="en-GB" dirty="0"/>
              <a:t>If I take a Channel at the point of a Jenkins build, and the project Manifest</a:t>
            </a:r>
          </a:p>
          <a:p>
            <a:r>
              <a:rPr lang="en-GB" dirty="0"/>
              <a:t>We can create a local-user byte-identical Prod Environment from that point in time:</a:t>
            </a:r>
          </a:p>
          <a:p>
            <a:pPr marL="0" indent="0">
              <a:buNone/>
            </a:pPr>
            <a:r>
              <a:rPr lang="en-GB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guix</a:t>
            </a:r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time-machine -C symphony-bot-channel-</a:t>
            </a:r>
            <a:r>
              <a:rPr lang="en-GB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full.scm</a:t>
            </a:r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environment </a:t>
            </a:r>
            <a:r>
              <a:rPr lang="en-GB" sz="18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 </a:t>
            </a:r>
            <a:r>
              <a:rPr lang="en-GB" sz="18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home</a:t>
            </a:r>
            <a:r>
              <a:rPr lang="en-GB" sz="18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GB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guix</a:t>
            </a:r>
            <a:r>
              <a:rPr lang="en-GB" sz="18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manifests</a:t>
            </a:r>
            <a:r>
              <a:rPr lang="en-GB" sz="18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symphony-bot-</a:t>
            </a:r>
            <a:r>
              <a:rPr lang="en-GB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manifest.scm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14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79BCBC-39D4-45B6-9728-9329BDE66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  <a:p>
            <a:pPr lvl="1"/>
            <a:r>
              <a:rPr lang="en-GB" dirty="0">
                <a:hlinkClick r:id="rId3"/>
              </a:rPr>
              <a:t>https://www.jenkins.io/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https://www.oreilly.com/library/view/jenkins-2-up/9781491979587/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Guix</a:t>
            </a:r>
          </a:p>
          <a:p>
            <a:pPr lvl="1"/>
            <a:r>
              <a:rPr lang="en-GB" dirty="0">
                <a:hlinkClick r:id="rId5"/>
              </a:rPr>
              <a:t>https://guix.gnu.org/</a:t>
            </a:r>
            <a:endParaRPr lang="en-GB" dirty="0"/>
          </a:p>
          <a:p>
            <a:pPr lvl="1"/>
            <a:r>
              <a:rPr lang="en-GB" dirty="0">
                <a:hlinkClick r:id="rId6"/>
              </a:rPr>
              <a:t>https://guix.gnu.org/en/cookbook/en/guix-cookbook.html</a:t>
            </a:r>
            <a:endParaRPr lang="en-GB" dirty="0"/>
          </a:p>
          <a:p>
            <a:pPr lvl="1"/>
            <a:r>
              <a:rPr lang="en-GB" dirty="0">
                <a:hlinkClick r:id="rId7"/>
              </a:rPr>
              <a:t>https://guix.gnu.org/en/manual/en/guix.html</a:t>
            </a:r>
            <a:endParaRPr lang="en-GB" dirty="0"/>
          </a:p>
          <a:p>
            <a:pPr lvl="1"/>
            <a:r>
              <a:rPr lang="en-GB" dirty="0">
                <a:hlinkClick r:id="rId8"/>
              </a:rPr>
              <a:t>https://github.com/guix-mirror/guix</a:t>
            </a:r>
            <a:endParaRPr lang="en-GB" dirty="0"/>
          </a:p>
          <a:p>
            <a:pPr lvl="1"/>
            <a:r>
              <a:rPr lang="en-GB" dirty="0">
                <a:hlinkClick r:id="rId9"/>
              </a:rPr>
              <a:t>https://lists.gnu.org/mailman/listinfo/info-guix</a:t>
            </a:r>
            <a:endParaRPr lang="en-GB" dirty="0"/>
          </a:p>
          <a:p>
            <a:pPr lvl="1"/>
            <a:r>
              <a:rPr lang="en-GB" dirty="0">
                <a:hlinkClick r:id="rId10"/>
              </a:rPr>
              <a:t>https://scheme.com/tspl4/</a:t>
            </a:r>
            <a:endParaRPr lang="en-GB" dirty="0"/>
          </a:p>
          <a:p>
            <a:pPr marL="234950" lvl="1" indent="0">
              <a:buNone/>
            </a:pPr>
            <a:endParaRPr lang="en-GB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FC4DF9-EFE5-4C1F-A655-9CCDF02F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8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7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Traditional Approaches / Motivating 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Why bother with </a:t>
            </a:r>
            <a:r>
              <a:rPr lang="en-GB" dirty="0" err="1"/>
              <a:t>Guix</a:t>
            </a:r>
            <a:r>
              <a:rPr lang="en-GB" dirty="0"/>
              <a:t>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D194A-61BF-4B45-A0B9-9B007D0B6B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CDF</a:t>
            </a:r>
          </a:p>
        </p:txBody>
      </p:sp>
    </p:spTree>
    <p:extLst>
      <p:ext uri="{BB962C8B-B14F-4D97-AF65-F5344CB8AC3E}">
        <p14:creationId xmlns:p14="http://schemas.microsoft.com/office/powerpoint/2010/main" val="264915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7C731-8C5C-114B-A8CC-05EE1A8769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Philip Beadling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60795E-1220-9648-8A8E-83538B9CAE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Enterprise Architect – Quantile Technologies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D15CA5-60FA-7E48-BB28-EF110A103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14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</a:t>
            </a:r>
            <a:r>
              <a:rPr lang="en-US" dirty="0" err="1"/>
              <a:t>uantile</a:t>
            </a:r>
            <a:r>
              <a:rPr lang="en-US" dirty="0"/>
              <a:t> had a previous Jenkins CI system</a:t>
            </a:r>
          </a:p>
          <a:p>
            <a:r>
              <a:rPr lang="en-US" dirty="0"/>
              <a:t>Designed for a much smaller company </a:t>
            </a:r>
          </a:p>
          <a:p>
            <a:r>
              <a:rPr lang="en-US" dirty="0"/>
              <a:t>Largely written in Bash (&gt;2000 lines)</a:t>
            </a:r>
          </a:p>
          <a:p>
            <a:r>
              <a:rPr lang="en-US" dirty="0"/>
              <a:t>Not hooked up to Bitbucket – no event listening / minimal API use</a:t>
            </a:r>
          </a:p>
          <a:p>
            <a:r>
              <a:rPr lang="en-US" dirty="0"/>
              <a:t>Packages delivered as zipped repos – no dependency management</a:t>
            </a:r>
          </a:p>
          <a:p>
            <a:r>
              <a:rPr lang="en-US" dirty="0"/>
              <a:t>No common tooling across projects – Python/C++/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Difficult to scale to new languages and tooling requirements</a:t>
            </a:r>
          </a:p>
          <a:p>
            <a:r>
              <a:rPr lang="en-US" dirty="0"/>
              <a:t>Infrastructure opaque to development teams</a:t>
            </a:r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Approaches</a:t>
            </a:r>
          </a:p>
        </p:txBody>
      </p:sp>
    </p:spTree>
    <p:extLst>
      <p:ext uri="{BB962C8B-B14F-4D97-AF65-F5344CB8AC3E}">
        <p14:creationId xmlns:p14="http://schemas.microsoft.com/office/powerpoint/2010/main" val="108906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Stick with Jenkins – but leverage Groovy DSL</a:t>
            </a:r>
          </a:p>
          <a:p>
            <a:r>
              <a:rPr lang="en-GB" dirty="0"/>
              <a:t>Using Shining Panda for CI Management</a:t>
            </a:r>
          </a:p>
          <a:p>
            <a:pPr lvl="1"/>
            <a:r>
              <a:rPr lang="en-GB" dirty="0"/>
              <a:t>Integrates virtual environments into Jenkins pipelines</a:t>
            </a:r>
          </a:p>
          <a:p>
            <a:pPr lvl="1"/>
            <a:r>
              <a:rPr lang="en-GB" dirty="0"/>
              <a:t>Python only</a:t>
            </a:r>
          </a:p>
          <a:p>
            <a:r>
              <a:rPr lang="en-US" dirty="0"/>
              <a:t>Using Make/CMake as Common Build Language</a:t>
            </a:r>
          </a:p>
          <a:p>
            <a:pPr lvl="1"/>
            <a:r>
              <a:rPr lang="en-US" dirty="0"/>
              <a:t>Python projects can produce self-contained Debian packages using dh-</a:t>
            </a:r>
            <a:r>
              <a:rPr lang="en-US" dirty="0" err="1"/>
              <a:t>virtualenv</a:t>
            </a:r>
            <a:endParaRPr lang="en-US" dirty="0"/>
          </a:p>
          <a:p>
            <a:pPr lvl="1"/>
            <a:r>
              <a:rPr lang="en-US" dirty="0"/>
              <a:t>C++ projects can use </a:t>
            </a:r>
            <a:r>
              <a:rPr lang="en-US" dirty="0" err="1"/>
              <a:t>checkinstall</a:t>
            </a:r>
            <a:r>
              <a:rPr lang="en-US" dirty="0"/>
              <a:t> </a:t>
            </a:r>
          </a:p>
          <a:p>
            <a:r>
              <a:rPr lang="en-US" dirty="0"/>
              <a:t>Use aptly / Local Debian Repository for Package Management</a:t>
            </a:r>
          </a:p>
          <a:p>
            <a:r>
              <a:rPr lang="en-US" dirty="0"/>
              <a:t>Use Ansible for Package Deployment</a:t>
            </a:r>
          </a:p>
          <a:p>
            <a:r>
              <a:rPr lang="en-US" dirty="0"/>
              <a:t>Use Docker for Isolation</a:t>
            </a:r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Alternatives Were Trialled/Considered?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2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Typically &gt; 7 different tools needed to build your pipeline and host your code</a:t>
            </a:r>
          </a:p>
          <a:p>
            <a:pPr lvl="1"/>
            <a:r>
              <a:rPr lang="en-GB" dirty="0"/>
              <a:t>Tools vary from one language to the next, even when using a common packaging mechanism</a:t>
            </a:r>
          </a:p>
          <a:p>
            <a:pPr lvl="1"/>
            <a:r>
              <a:rPr lang="en-GB" dirty="0"/>
              <a:t>Maintainers must learn each tool in order to support the whole pipeline</a:t>
            </a:r>
          </a:p>
          <a:p>
            <a:pPr lvl="1"/>
            <a:r>
              <a:rPr lang="en-GB" dirty="0"/>
              <a:t>Different tools can massively overlap in scope – blurring each use-case</a:t>
            </a:r>
          </a:p>
          <a:p>
            <a:r>
              <a:rPr lang="en-GB" dirty="0"/>
              <a:t>No common single DSL to describe the process end-to-end</a:t>
            </a:r>
          </a:p>
          <a:p>
            <a:pPr lvl="1"/>
            <a:r>
              <a:rPr lang="en-GB" dirty="0"/>
              <a:t>Make is low-level and varies greatly between different language builds</a:t>
            </a:r>
          </a:p>
          <a:p>
            <a:pPr lvl="1"/>
            <a:r>
              <a:rPr lang="en-GB" dirty="0"/>
              <a:t>Jenkins/Groovy too general to describe the detail in each step</a:t>
            </a:r>
          </a:p>
          <a:p>
            <a:pPr lvl="1"/>
            <a:r>
              <a:rPr lang="en-GB" dirty="0"/>
              <a:t>Ansible only describes the deployment, etc…</a:t>
            </a:r>
          </a:p>
          <a:p>
            <a:r>
              <a:rPr lang="en-US" dirty="0"/>
              <a:t>Build inputs are not stateless, nor isolated </a:t>
            </a:r>
          </a:p>
          <a:p>
            <a:pPr lvl="1"/>
            <a:r>
              <a:rPr lang="en-US" dirty="0"/>
              <a:t>We want guaranteed reproducibility when we build and install our software on any server</a:t>
            </a:r>
          </a:p>
          <a:p>
            <a:pPr lvl="1"/>
            <a:r>
              <a:rPr lang="en-US" dirty="0"/>
              <a:t>We want to be able to roll forwards or back, quickly on any server</a:t>
            </a:r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This?</a:t>
            </a:r>
          </a:p>
        </p:txBody>
      </p:sp>
    </p:spTree>
    <p:extLst>
      <p:ext uri="{BB962C8B-B14F-4D97-AF65-F5344CB8AC3E}">
        <p14:creationId xmlns:p14="http://schemas.microsoft.com/office/powerpoint/2010/main" val="94051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single tool that could describe dependencies, building, testing, packaging, and installing software using a single common high-level DSL</a:t>
            </a:r>
          </a:p>
          <a:p>
            <a:r>
              <a:rPr lang="en-GB" dirty="0"/>
              <a:t>Jenkins would still manage the overall workflow – build triggers, comms, locking of resources, UI, reporting, etc</a:t>
            </a:r>
          </a:p>
          <a:p>
            <a:r>
              <a:rPr lang="en-GB" dirty="0"/>
              <a:t>Jenkins would defer to this new tool by passing in a single description written in a high-level DSL for the project that needs to be built</a:t>
            </a:r>
          </a:p>
          <a:p>
            <a:r>
              <a:rPr lang="en-GB" dirty="0"/>
              <a:t>These descriptions would be stored and accessible locally for internal packages</a:t>
            </a:r>
          </a:p>
          <a:p>
            <a:r>
              <a:rPr lang="en-GB" dirty="0"/>
              <a:t>1000s of publicly available off-the-shelf packages in a variety of languages</a:t>
            </a:r>
          </a:p>
          <a:p>
            <a:r>
              <a:rPr lang="en-GB" dirty="0"/>
              <a:t>Off-the-shelf packages can be easily extended and repurposed to suit any very specific requirements for our own build system</a:t>
            </a:r>
            <a:endParaRPr lang="en-US" dirty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Be Better?</a:t>
            </a:r>
          </a:p>
        </p:txBody>
      </p:sp>
    </p:spTree>
    <p:extLst>
      <p:ext uri="{BB962C8B-B14F-4D97-AF65-F5344CB8AC3E}">
        <p14:creationId xmlns:p14="http://schemas.microsoft.com/office/powerpoint/2010/main" val="343678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7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Lightning Intro to Jenkins and Guix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they are and what they are not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D194A-61BF-4B45-A0B9-9B007D0B6B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CDF</a:t>
            </a:r>
          </a:p>
        </p:txBody>
      </p:sp>
    </p:spTree>
    <p:extLst>
      <p:ext uri="{BB962C8B-B14F-4D97-AF65-F5344CB8AC3E}">
        <p14:creationId xmlns:p14="http://schemas.microsoft.com/office/powerpoint/2010/main" val="26230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Jenkins helps automate the processes of building, testing, and deploying software</a:t>
            </a:r>
          </a:p>
          <a:p>
            <a:r>
              <a:rPr lang="en-US" dirty="0"/>
              <a:t>It is a management framework rather than a complete off-the-shelf solution</a:t>
            </a:r>
          </a:p>
          <a:p>
            <a:r>
              <a:rPr lang="en-US" dirty="0"/>
              <a:t>It offers solutions to common tasks such as cloning repositories, handling PR events, reporting artifacts and failures, and a web-based UI</a:t>
            </a:r>
          </a:p>
          <a:p>
            <a:r>
              <a:rPr lang="en-US" dirty="0"/>
              <a:t>It has a wide variety of plugins available to cover many scenarios and tools</a:t>
            </a:r>
          </a:p>
          <a:p>
            <a:r>
              <a:rPr lang="en-US" dirty="0"/>
              <a:t>It has a nice extensible DSL from describing a delivery pipeline</a:t>
            </a:r>
          </a:p>
          <a:p>
            <a:r>
              <a:rPr lang="en-US" b="1" dirty="0"/>
              <a:t>BUT</a:t>
            </a:r>
            <a:r>
              <a:rPr lang="en-US" dirty="0"/>
              <a:t>… Jenkins doesn’t know how to build or test much out-of-the-box</a:t>
            </a:r>
          </a:p>
          <a:p>
            <a:r>
              <a:rPr lang="en-US" dirty="0"/>
              <a:t>It defers this to plugins – which tend to be language or setup focused</a:t>
            </a:r>
          </a:p>
          <a:p>
            <a:r>
              <a:rPr lang="en-US" dirty="0"/>
              <a:t>We’d like to have a single tool that handles all scenarios for Jenkins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Jenkins?</a:t>
            </a:r>
          </a:p>
        </p:txBody>
      </p:sp>
    </p:spTree>
    <p:extLst>
      <p:ext uri="{BB962C8B-B14F-4D97-AF65-F5344CB8AC3E}">
        <p14:creationId xmlns:p14="http://schemas.microsoft.com/office/powerpoint/2010/main" val="265098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222&quot;&gt;&lt;/object&gt;&lt;object type=&quot;2&quot; unique_id=&quot;10223&quot;&gt;&lt;object type=&quot;3&quot; unique_id=&quot;10224&quot;&gt;&lt;property id=&quot;20148&quot; value=&quot;5&quot;/&gt;&lt;property id=&quot;20300&quot; value=&quot;Slide 1 - &amp;quot;Presentation Title Arial Bold 32pt&amp;quot;&quot;/&gt;&lt;property id=&quot;20307&quot; value=&quot;353&quot;/&gt;&lt;/object&gt;&lt;object type=&quot;3&quot; unique_id=&quot;10225&quot;&gt;&lt;property id=&quot;20148&quot; value=&quot;5&quot;/&gt;&lt;property id=&quot;20300&quot; value=&quot;Slide 4 - &amp;quot;Section Divider 32pt Bold&amp;quot;&quot;/&gt;&lt;property id=&quot;20307&quot; value=&quot;462&quot;/&gt;&lt;/object&gt;&lt;object type=&quot;3&quot; unique_id=&quot;10226&quot;&gt;&lt;property id=&quot;20148&quot; value=&quot;5&quot;/&gt;&lt;property id=&quot;20300&quot; value=&quot;Slide 5 - &amp;quot;Title and Content Layout: &amp;#x0D;&amp;#x0A;Slide Title Arial 32 pt Bold&amp;quot;&quot;/&gt;&lt;property id=&quot;20307&quot; value=&quot;454&quot;/&gt;&lt;/object&gt;&lt;object type=&quot;3&quot; unique_id=&quot;10227&quot;&gt;&lt;property id=&quot;20148&quot; value=&quot;5&quot;/&gt;&lt;property id=&quot;20300&quot; value=&quot;Slide 3 - &amp;quot;Master Layouts: Footer and Date&amp;quot;&quot;/&gt;&lt;property id=&quot;20307&quot; value=&quot;459&quot;/&gt;&lt;/object&gt;&lt;object type=&quot;3&quot; unique_id=&quot;10229&quot;&gt;&lt;property id=&quot;20148&quot; value=&quot;5&quot;/&gt;&lt;property id=&quot;20300&quot; value=&quot;Slide 8 - &amp;quot;Default Settings – Guidelines&amp;quot;&quot;/&gt;&lt;property id=&quot;20307&quot; value=&quot;456&quot;/&gt;&lt;/object&gt;&lt;object type=&quot;3&quot; unique_id=&quot;10230&quot;&gt;&lt;property id=&quot;20148&quot; value=&quot;5&quot;/&gt;&lt;property id=&quot;20300&quot; value=&quot;Slide 9 - &amp;quot;Auto Default Settings&amp;quot;&quot;/&gt;&lt;property id=&quot;20307&quot; value=&quot;460&quot;/&gt;&lt;/object&gt;&lt;object type=&quot;3&quot; unique_id=&quot;10233&quot;&gt;&lt;property id=&quot;20148&quot; value=&quot;5&quot;/&gt;&lt;property id=&quot;20300&quot; value=&quot;Slide 14 - &amp;quot;Sample Pie Chart&amp;quot;&quot;/&gt;&lt;property id=&quot;20307&quot; value=&quot;465&quot;/&gt;&lt;/object&gt;&lt;object type=&quot;3&quot; unique_id=&quot;10318&quot;&gt;&lt;property id=&quot;20148&quot; value=&quot;5&quot;/&gt;&lt;property id=&quot;20300&quot; value=&quot;Slide 7 - &amp;quot;Color Scheme&amp;quot;&quot;/&gt;&lt;property id=&quot;20307&quot; value=&quot;466&quot;/&gt;&lt;/object&gt;&lt;object type=&quot;3&quot; unique_id=&quot;10423&quot;&gt;&lt;property id=&quot;20148&quot; value=&quot;5&quot;/&gt;&lt;property id=&quot;20300&quot; value=&quot;Slide 10 - &amp;quot;Sample Column Chart&amp;quot;&quot;/&gt;&lt;property id=&quot;20307&quot; value=&quot;467&quot;/&gt;&lt;/object&gt;&lt;object type=&quot;3&quot; unique_id=&quot;10424&quot;&gt;&lt;property id=&quot;20148&quot; value=&quot;5&quot;/&gt;&lt;property id=&quot;20300&quot; value=&quot;Slide 12 - &amp;quot;Sample Line Chart&amp;quot;&quot;/&gt;&lt;property id=&quot;20307&quot; value=&quot;468&quot;/&gt;&lt;/object&gt;&lt;object type=&quot;3&quot; unique_id=&quot;22526&quot;&gt;&lt;property id=&quot;20148&quot; value=&quot;5&quot;/&gt;&lt;property id=&quot;20300&quot; value=&quot;Slide 2 - &amp;quot;Important PowerPoint 2007 changes&amp;#x0D;&amp;#x0A;&amp;quot;&quot;/&gt;&lt;property id=&quot;20307&quot; value=&quot;474&quot;/&gt;&lt;/object&gt;&lt;object type=&quot;3&quot; unique_id=&quot;22527&quot;&gt;&lt;property id=&quot;20148&quot; value=&quot;5&quot;/&gt;&lt;property id=&quot;20300&quot; value=&quot;Slide 6 - &amp;quot;Two Content Layout: &amp;#x0D;&amp;#x0A;Slide Title Arial 32 pt Bold&amp;quot;&quot;/&gt;&lt;property id=&quot;20307&quot; value=&quot;471&quot;/&gt;&lt;/object&gt;&lt;object type=&quot;3&quot; unique_id=&quot;22528&quot;&gt;&lt;property id=&quot;20148&quot; value=&quot;5&quot;/&gt;&lt;property id=&quot;20300&quot; value=&quot;Slide 11 - &amp;quot;Sample Column Chart: &amp;#x0D;&amp;#x0A;Two Content Layout&amp;quot;&quot;/&gt;&lt;property id=&quot;20307&quot; value=&quot;470&quot;/&gt;&lt;/object&gt;&lt;object type=&quot;3&quot; unique_id=&quot;22529&quot;&gt;&lt;property id=&quot;20148&quot; value=&quot;5&quot;/&gt;&lt;property id=&quot;20300&quot; value=&quot;Slide 13 - &amp;quot;Sample Line Chart:&amp;#x0D;&amp;#x0A;Two Content Layout&amp;quot;&quot;/&gt;&lt;property id=&quot;20307&quot; value=&quot;472&quot;/&gt;&lt;/object&gt;&lt;object type=&quot;3&quot; unique_id=&quot;22530&quot;&gt;&lt;property id=&quot;20148&quot; value=&quot;5&quot;/&gt;&lt;property id=&quot;20300&quot; value=&quot;Slide 15 - &amp;quot;Sample Pie Chart:&amp;#x0D;&amp;#x0A;Two Content Layout&amp;quot;&quot;/&gt;&lt;property id=&quot;20307&quot; value=&quot;473&quot;/&gt;&lt;/object&gt;&lt;/object&gt;&lt;/object&gt;&lt;/database&gt;"/>
  <p:tag name="SECTOMILLISECCONVERTED" val="1"/>
  <p:tag name="ISPRING_RESOURCE_PATHS_HASH_2" val="754e257bf4e67b6eda8b5226aec68fcba58438"/>
</p:tagLst>
</file>

<file path=ppt/theme/theme1.xml><?xml version="1.0" encoding="utf-8"?>
<a:theme xmlns:a="http://schemas.openxmlformats.org/drawingml/2006/main" name="DevOpsWorld_2021 — CDF">
  <a:themeElements>
    <a:clrScheme name="CloudBees DW21 Color Palette">
      <a:dk1>
        <a:srgbClr val="000000"/>
      </a:dk1>
      <a:lt1>
        <a:srgbClr val="FFFFFF"/>
      </a:lt1>
      <a:dk2>
        <a:srgbClr val="404040"/>
      </a:dk2>
      <a:lt2>
        <a:srgbClr val="F3F3F3"/>
      </a:lt2>
      <a:accent1>
        <a:srgbClr val="05289E"/>
      </a:accent1>
      <a:accent2>
        <a:srgbClr val="7614FF"/>
      </a:accent2>
      <a:accent3>
        <a:srgbClr val="41BCF3"/>
      </a:accent3>
      <a:accent4>
        <a:srgbClr val="F97F2E"/>
      </a:accent4>
      <a:accent5>
        <a:srgbClr val="99E35C"/>
      </a:accent5>
      <a:accent6>
        <a:srgbClr val="FFD20C"/>
      </a:accent6>
      <a:hlink>
        <a:srgbClr val="7614FF"/>
      </a:hlink>
      <a:folHlink>
        <a:srgbClr val="8993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12700" cap="sq" algn="ctr">
          <a:noFill/>
          <a:miter lim="800000"/>
          <a:headEnd/>
          <a:tailEnd/>
        </a:ln>
        <a:effectLst/>
      </a:spPr>
      <a:bodyPr wrap="square" lIns="0" rIns="0" rtlCol="0" anchor="ctr" anchorCtr="1"/>
      <a:lstStyle>
        <a:defPPr algn="l">
          <a:spcBef>
            <a:spcPts val="1080"/>
          </a:spcBef>
          <a:defRPr b="1" dirty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22225" cap="sq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 anchor="ctr" anchorCtr="0">
        <a:noAutofit/>
      </a:bodyPr>
      <a:lstStyle>
        <a:defPPr algn="l">
          <a:spcBef>
            <a:spcPts val="1200"/>
          </a:spcBef>
          <a:defRPr sz="2400" dirty="0">
            <a:solidFill>
              <a:schemeClr val="accent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523-03 CloudBees DW21 PPT Template-CDF" id="{C5C91C2A-447C-FA41-966C-E67AEF0EAD1F}" vid="{255B2D54-A861-5B42-AC25-21DF1940E3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f3b56696-dc5c-41bf-8dc7-e08f3a0692df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128EA51B-EEF0-4CB1-9A4B-B3765A249271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CloudBees DW21 PPT Template-CDF</Template>
  <TotalTime>2349</TotalTime>
  <Words>2633</Words>
  <Application>Microsoft Office PowerPoint</Application>
  <PresentationFormat>Custom</PresentationFormat>
  <Paragraphs>335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Courier New</vt:lpstr>
      <vt:lpstr>Consolas</vt:lpstr>
      <vt:lpstr>DevOpsWorld_2021 — CDF</vt:lpstr>
      <vt:lpstr>A Purely Functional CI/CD Pipeline Using Jenkins with Guix</vt:lpstr>
      <vt:lpstr>What’s Covered?</vt:lpstr>
      <vt:lpstr>Traditional Approaches / Motivating Example</vt:lpstr>
      <vt:lpstr>Traditional Approaches</vt:lpstr>
      <vt:lpstr>What Alternatives Were Trialled/Considered?</vt:lpstr>
      <vt:lpstr>What’s Wrong With This?</vt:lpstr>
      <vt:lpstr>What Would Be Better?</vt:lpstr>
      <vt:lpstr>Lightning Intro to Jenkins and Guix</vt:lpstr>
      <vt:lpstr>What is Jenkins?</vt:lpstr>
      <vt:lpstr>What is Guix?</vt:lpstr>
      <vt:lpstr>What is Guix?</vt:lpstr>
      <vt:lpstr>Jenkins and Guix Together</vt:lpstr>
      <vt:lpstr>Integration of Jenkins and Guix</vt:lpstr>
      <vt:lpstr>Integrating Jenkins and Guix</vt:lpstr>
      <vt:lpstr>Integrating Jenkins and Guix</vt:lpstr>
      <vt:lpstr>Integrating Jenkins and Guix</vt:lpstr>
      <vt:lpstr>Integrating Jenkins and Guix</vt:lpstr>
      <vt:lpstr>Integrating Jenkins and Guix</vt:lpstr>
      <vt:lpstr>Integrating Jenkins and Guix</vt:lpstr>
      <vt:lpstr>Integrating Jenkins and Guix</vt:lpstr>
      <vt:lpstr>Integrating Jenkins and Guix</vt:lpstr>
      <vt:lpstr>Integrating Jenkins and Guix</vt:lpstr>
      <vt:lpstr>Integrating Jenkins and Guix</vt:lpstr>
      <vt:lpstr>Integrating Jenkins and Guix</vt:lpstr>
      <vt:lpstr>Example: Reproducing Production</vt:lpstr>
      <vt:lpstr>Reproducing Production</vt:lpstr>
      <vt:lpstr>Reproducing Production</vt:lpstr>
      <vt:lpstr>Reproducing Production</vt:lpstr>
      <vt:lpstr>More Information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Layout Arial 48pt</dc:title>
  <dc:creator>Phil Beadling</dc:creator>
  <cp:lastModifiedBy>Phil Beadling</cp:lastModifiedBy>
  <cp:revision>85</cp:revision>
  <cp:lastPrinted>2014-03-27T13:48:09Z</cp:lastPrinted>
  <dcterms:created xsi:type="dcterms:W3CDTF">2021-08-11T11:00:11Z</dcterms:created>
  <dcterms:modified xsi:type="dcterms:W3CDTF">2022-01-13T15:33:50Z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c4c97485-8c06-437e-8f76-03c27d18707d</vt:lpwstr>
  </property>
  <property fmtid="{D5CDD505-2E9C-101B-9397-08002B2CF9AE}" pid="3" name="bjSaver">
    <vt:lpwstr>vge8dZ0EVXLvMn6thkLI2L/8RQax1uDY</vt:lpwstr>
  </property>
  <property fmtid="{D5CDD505-2E9C-101B-9397-08002B2CF9AE}" pid="4" name="bjDocumentLabelXML">
    <vt:lpwstr>&lt;?xml version="1.0" encoding="us-ascii"?&gt;&lt;sisl xmlns:xsd="http://www.w3.org/2001/XMLSchema" xmlns:xsi="http://www.w3.org/2001/XMLSchema-instance" sislVersion="0" policy="f3b56696-dc5c-41bf-8dc7-e08f3a0692df" origin="userSelected" xmlns="http://www.boldonj</vt:lpwstr>
  </property>
  <property fmtid="{D5CDD505-2E9C-101B-9397-08002B2CF9AE}" pid="5" name="bjDocumentLabelXML-0">
    <vt:lpwstr>ames.com/2008/01/sie/internal/label"&gt;&lt;element uid="id_classification_nonbusiness" value="" /&gt;&lt;/sisl&gt;</vt:lpwstr>
  </property>
  <property fmtid="{D5CDD505-2E9C-101B-9397-08002B2CF9AE}" pid="6" name="bjDocumentSecurityLabel">
    <vt:lpwstr>Public</vt:lpwstr>
  </property>
</Properties>
</file>