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70" r:id="rId12"/>
    <p:sldId id="271" r:id="rId13"/>
    <p:sldId id="275" r:id="rId14"/>
    <p:sldId id="268" r:id="rId15"/>
    <p:sldId id="274" r:id="rId16"/>
    <p:sldId id="273" r:id="rId17"/>
    <p:sldId id="277" r:id="rId18"/>
    <p:sldId id="272" r:id="rId19"/>
    <p:sldId id="280" r:id="rId20"/>
    <p:sldId id="278" r:id="rId21"/>
    <p:sldId id="279" r:id="rId22"/>
    <p:sldId id="283" r:id="rId23"/>
    <p:sldId id="264" r:id="rId24"/>
    <p:sldId id="284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sar Chunawala" initials="QC" lastIdx="2" clrIdx="0">
    <p:extLst>
      <p:ext uri="{19B8F6BF-5375-455C-9EA6-DF929625EA0E}">
        <p15:presenceInfo xmlns:p15="http://schemas.microsoft.com/office/powerpoint/2012/main" userId="d7833ac9b921b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714A1-04D8-49B6-B195-431C2E5909E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9F722C-41CE-4D95-BBD4-644866F0A197}">
      <dgm:prSet phldrT="[Text]"/>
      <dgm:spPr/>
      <dgm:t>
        <a:bodyPr/>
        <a:lstStyle/>
        <a:p>
          <a:r>
            <a:rPr lang="en-US" dirty="0"/>
            <a:t>Derivatives pricing</a:t>
          </a:r>
        </a:p>
      </dgm:t>
    </dgm:pt>
    <dgm:pt modelId="{2DA2AAC7-BD05-4EAC-95EB-7E4F0B807458}" type="parTrans" cxnId="{128BE2EF-C61C-4CD4-AA7B-B2978AB33A7D}">
      <dgm:prSet/>
      <dgm:spPr/>
      <dgm:t>
        <a:bodyPr/>
        <a:lstStyle/>
        <a:p>
          <a:endParaRPr lang="en-US"/>
        </a:p>
      </dgm:t>
    </dgm:pt>
    <dgm:pt modelId="{8392F231-9230-44AF-A89C-2AD225D59854}" type="sibTrans" cxnId="{128BE2EF-C61C-4CD4-AA7B-B2978AB33A7D}">
      <dgm:prSet/>
      <dgm:spPr/>
      <dgm:t>
        <a:bodyPr/>
        <a:lstStyle/>
        <a:p>
          <a:endParaRPr lang="en-US"/>
        </a:p>
      </dgm:t>
    </dgm:pt>
    <dgm:pt modelId="{CD1D0F05-3147-4475-BCAF-FF3722326C3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Numerical methods</a:t>
          </a:r>
        </a:p>
      </dgm:t>
    </dgm:pt>
    <dgm:pt modelId="{17DED1B4-34F9-4489-A56A-922459C563C3}" type="parTrans" cxnId="{75FCA5EA-A82C-459E-A422-36D630388A1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D23B308-2266-48A2-A7E4-4AF78A7507B5}" type="sibTrans" cxnId="{75FCA5EA-A82C-459E-A422-36D630388A18}">
      <dgm:prSet/>
      <dgm:spPr/>
      <dgm:t>
        <a:bodyPr/>
        <a:lstStyle/>
        <a:p>
          <a:endParaRPr lang="en-US"/>
        </a:p>
      </dgm:t>
    </dgm:pt>
    <dgm:pt modelId="{B0BE3A72-8FEF-4479-B375-5CCD1021A15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Finite difference methods</a:t>
          </a:r>
        </a:p>
      </dgm:t>
    </dgm:pt>
    <dgm:pt modelId="{878B45DA-27FF-448B-8E83-4569B2CFDF47}" type="parTrans" cxnId="{ADF09610-08BE-49F9-9529-C8CA4AE1A34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94E092B-03CB-466D-882D-26769C1663CB}" type="sibTrans" cxnId="{ADF09610-08BE-49F9-9529-C8CA4AE1A34D}">
      <dgm:prSet/>
      <dgm:spPr/>
      <dgm:t>
        <a:bodyPr/>
        <a:lstStyle/>
        <a:p>
          <a:endParaRPr lang="en-US"/>
        </a:p>
      </dgm:t>
    </dgm:pt>
    <dgm:pt modelId="{1C39964B-93B0-47CC-8DA6-0BE70D925D0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Monte Carlo Simulation</a:t>
          </a:r>
        </a:p>
      </dgm:t>
    </dgm:pt>
    <dgm:pt modelId="{03B6DC0E-B3C3-40EF-A502-5DF1CCF05645}" type="parTrans" cxnId="{B9C320E2-55F9-4E72-A247-73C2ADEAA11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62A6B0D-E179-4A12-96A2-3409A2BE4FC7}" type="sibTrans" cxnId="{B9C320E2-55F9-4E72-A247-73C2ADEAA115}">
      <dgm:prSet/>
      <dgm:spPr/>
      <dgm:t>
        <a:bodyPr/>
        <a:lstStyle/>
        <a:p>
          <a:endParaRPr lang="en-US"/>
        </a:p>
      </dgm:t>
    </dgm:pt>
    <dgm:pt modelId="{F9D3E93F-9991-4E45-813A-9156C3F5D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Binomial tree algorithms</a:t>
          </a:r>
        </a:p>
      </dgm:t>
    </dgm:pt>
    <dgm:pt modelId="{F4AD369F-F418-4CDA-BF40-548CA0FA13D5}" type="parTrans" cxnId="{50640711-DBFB-4ADA-8E03-9595FD26D9F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4073C61-C21F-4C5C-A8D3-E8751802A0DD}" type="sibTrans" cxnId="{50640711-DBFB-4ADA-8E03-9595FD26D9F7}">
      <dgm:prSet/>
      <dgm:spPr/>
      <dgm:t>
        <a:bodyPr/>
        <a:lstStyle/>
        <a:p>
          <a:endParaRPr lang="en-US"/>
        </a:p>
      </dgm:t>
    </dgm:pt>
    <dgm:pt modelId="{524155D0-7C13-4304-914F-8D562256A3A0}" type="pres">
      <dgm:prSet presAssocID="{ACC714A1-04D8-49B6-B195-431C2E5909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F1A801-459B-4A56-AABC-6CCBF79692D4}" type="pres">
      <dgm:prSet presAssocID="{079F722C-41CE-4D95-BBD4-644866F0A197}" presName="hierRoot1" presStyleCnt="0">
        <dgm:presLayoutVars>
          <dgm:hierBranch val="init"/>
        </dgm:presLayoutVars>
      </dgm:prSet>
      <dgm:spPr/>
    </dgm:pt>
    <dgm:pt modelId="{48DA2940-F30F-4248-9412-DC1F5E4A1968}" type="pres">
      <dgm:prSet presAssocID="{079F722C-41CE-4D95-BBD4-644866F0A197}" presName="rootComposite1" presStyleCnt="0"/>
      <dgm:spPr/>
    </dgm:pt>
    <dgm:pt modelId="{DFC6C847-E6EF-4ADD-8A3F-254525C4B980}" type="pres">
      <dgm:prSet presAssocID="{079F722C-41CE-4D95-BBD4-644866F0A197}" presName="rootText1" presStyleLbl="node0" presStyleIdx="0" presStyleCnt="1">
        <dgm:presLayoutVars>
          <dgm:chPref val="3"/>
        </dgm:presLayoutVars>
      </dgm:prSet>
      <dgm:spPr/>
    </dgm:pt>
    <dgm:pt modelId="{68595A8F-B474-4188-8219-A3CE1EB6EBD4}" type="pres">
      <dgm:prSet presAssocID="{079F722C-41CE-4D95-BBD4-644866F0A197}" presName="rootConnector1" presStyleLbl="node1" presStyleIdx="0" presStyleCnt="0"/>
      <dgm:spPr/>
    </dgm:pt>
    <dgm:pt modelId="{10D2A8D1-DA13-4CCE-8993-509E93AACFE2}" type="pres">
      <dgm:prSet presAssocID="{079F722C-41CE-4D95-BBD4-644866F0A197}" presName="hierChild2" presStyleCnt="0"/>
      <dgm:spPr/>
    </dgm:pt>
    <dgm:pt modelId="{7D18B843-66A3-460B-AEDC-70964A4763CE}" type="pres">
      <dgm:prSet presAssocID="{17DED1B4-34F9-4489-A56A-922459C563C3}" presName="Name37" presStyleLbl="parChTrans1D2" presStyleIdx="0" presStyleCnt="2"/>
      <dgm:spPr/>
    </dgm:pt>
    <dgm:pt modelId="{103375D4-0D6F-4DDC-9997-A8607E99E1A0}" type="pres">
      <dgm:prSet presAssocID="{CD1D0F05-3147-4475-BCAF-FF3722326C3E}" presName="hierRoot2" presStyleCnt="0">
        <dgm:presLayoutVars>
          <dgm:hierBranch val="init"/>
        </dgm:presLayoutVars>
      </dgm:prSet>
      <dgm:spPr/>
    </dgm:pt>
    <dgm:pt modelId="{7E914071-AC11-411A-89D5-86DB765F77B7}" type="pres">
      <dgm:prSet presAssocID="{CD1D0F05-3147-4475-BCAF-FF3722326C3E}" presName="rootComposite" presStyleCnt="0"/>
      <dgm:spPr/>
    </dgm:pt>
    <dgm:pt modelId="{A56C90A5-9001-456E-AEB2-D2666287EE72}" type="pres">
      <dgm:prSet presAssocID="{CD1D0F05-3147-4475-BCAF-FF3722326C3E}" presName="rootText" presStyleLbl="node2" presStyleIdx="0" presStyleCnt="2">
        <dgm:presLayoutVars>
          <dgm:chPref val="3"/>
        </dgm:presLayoutVars>
      </dgm:prSet>
      <dgm:spPr/>
    </dgm:pt>
    <dgm:pt modelId="{73316595-4433-4FC4-8C4D-5B8A2311DC94}" type="pres">
      <dgm:prSet presAssocID="{CD1D0F05-3147-4475-BCAF-FF3722326C3E}" presName="rootConnector" presStyleLbl="node2" presStyleIdx="0" presStyleCnt="2"/>
      <dgm:spPr/>
    </dgm:pt>
    <dgm:pt modelId="{24D523EE-3CFC-4994-B5B1-313E0D9A4FDE}" type="pres">
      <dgm:prSet presAssocID="{CD1D0F05-3147-4475-BCAF-FF3722326C3E}" presName="hierChild4" presStyleCnt="0"/>
      <dgm:spPr/>
    </dgm:pt>
    <dgm:pt modelId="{4FC9ED83-125A-44EA-BD08-4F82F720800A}" type="pres">
      <dgm:prSet presAssocID="{F4AD369F-F418-4CDA-BF40-548CA0FA13D5}" presName="Name37" presStyleLbl="parChTrans1D3" presStyleIdx="0" presStyleCnt="2"/>
      <dgm:spPr/>
    </dgm:pt>
    <dgm:pt modelId="{158E0E50-1F21-4809-93C5-4B20AC66827F}" type="pres">
      <dgm:prSet presAssocID="{F9D3E93F-9991-4E45-813A-9156C3F5D82B}" presName="hierRoot2" presStyleCnt="0">
        <dgm:presLayoutVars>
          <dgm:hierBranch val="init"/>
        </dgm:presLayoutVars>
      </dgm:prSet>
      <dgm:spPr/>
    </dgm:pt>
    <dgm:pt modelId="{D509A98C-7EA7-4409-BA40-A5A7E46D8202}" type="pres">
      <dgm:prSet presAssocID="{F9D3E93F-9991-4E45-813A-9156C3F5D82B}" presName="rootComposite" presStyleCnt="0"/>
      <dgm:spPr/>
    </dgm:pt>
    <dgm:pt modelId="{5987A0E1-DA0D-41D4-A3AE-965091535C15}" type="pres">
      <dgm:prSet presAssocID="{F9D3E93F-9991-4E45-813A-9156C3F5D82B}" presName="rootText" presStyleLbl="node3" presStyleIdx="0" presStyleCnt="2">
        <dgm:presLayoutVars>
          <dgm:chPref val="3"/>
        </dgm:presLayoutVars>
      </dgm:prSet>
      <dgm:spPr/>
    </dgm:pt>
    <dgm:pt modelId="{87A1FA94-FAB9-4ADA-88A5-0860FF3E0AF8}" type="pres">
      <dgm:prSet presAssocID="{F9D3E93F-9991-4E45-813A-9156C3F5D82B}" presName="rootConnector" presStyleLbl="node3" presStyleIdx="0" presStyleCnt="2"/>
      <dgm:spPr/>
    </dgm:pt>
    <dgm:pt modelId="{88B3A66B-965F-4E28-829C-DF0587C01E19}" type="pres">
      <dgm:prSet presAssocID="{F9D3E93F-9991-4E45-813A-9156C3F5D82B}" presName="hierChild4" presStyleCnt="0"/>
      <dgm:spPr/>
    </dgm:pt>
    <dgm:pt modelId="{3FC6F982-CEF2-4B08-9E7B-6BC0300B484A}" type="pres">
      <dgm:prSet presAssocID="{F9D3E93F-9991-4E45-813A-9156C3F5D82B}" presName="hierChild5" presStyleCnt="0"/>
      <dgm:spPr/>
    </dgm:pt>
    <dgm:pt modelId="{8BAF5B9D-5A23-4693-B465-6F5C2C7E8982}" type="pres">
      <dgm:prSet presAssocID="{878B45DA-27FF-448B-8E83-4569B2CFDF47}" presName="Name37" presStyleLbl="parChTrans1D3" presStyleIdx="1" presStyleCnt="2"/>
      <dgm:spPr/>
    </dgm:pt>
    <dgm:pt modelId="{EA9CDA75-F028-4120-9364-A5CDDF00D894}" type="pres">
      <dgm:prSet presAssocID="{B0BE3A72-8FEF-4479-B375-5CCD1021A158}" presName="hierRoot2" presStyleCnt="0">
        <dgm:presLayoutVars>
          <dgm:hierBranch val="init"/>
        </dgm:presLayoutVars>
      </dgm:prSet>
      <dgm:spPr/>
    </dgm:pt>
    <dgm:pt modelId="{00C61D46-1BB4-4544-AD79-8E1DE75365CB}" type="pres">
      <dgm:prSet presAssocID="{B0BE3A72-8FEF-4479-B375-5CCD1021A158}" presName="rootComposite" presStyleCnt="0"/>
      <dgm:spPr/>
    </dgm:pt>
    <dgm:pt modelId="{FA787CA5-5E62-4D00-AAFA-4A179B2A13F7}" type="pres">
      <dgm:prSet presAssocID="{B0BE3A72-8FEF-4479-B375-5CCD1021A158}" presName="rootText" presStyleLbl="node3" presStyleIdx="1" presStyleCnt="2">
        <dgm:presLayoutVars>
          <dgm:chPref val="3"/>
        </dgm:presLayoutVars>
      </dgm:prSet>
      <dgm:spPr/>
    </dgm:pt>
    <dgm:pt modelId="{4348ED02-0E90-45DD-9F7E-A85B9731E757}" type="pres">
      <dgm:prSet presAssocID="{B0BE3A72-8FEF-4479-B375-5CCD1021A158}" presName="rootConnector" presStyleLbl="node3" presStyleIdx="1" presStyleCnt="2"/>
      <dgm:spPr/>
    </dgm:pt>
    <dgm:pt modelId="{A9A3DA7E-9CBA-44CC-B17F-4E3023401420}" type="pres">
      <dgm:prSet presAssocID="{B0BE3A72-8FEF-4479-B375-5CCD1021A158}" presName="hierChild4" presStyleCnt="0"/>
      <dgm:spPr/>
    </dgm:pt>
    <dgm:pt modelId="{1FEB667C-E434-416D-BB96-4F8E9ABECABF}" type="pres">
      <dgm:prSet presAssocID="{B0BE3A72-8FEF-4479-B375-5CCD1021A158}" presName="hierChild5" presStyleCnt="0"/>
      <dgm:spPr/>
    </dgm:pt>
    <dgm:pt modelId="{B4F8F05B-C406-4884-99CA-7DBF84F373F9}" type="pres">
      <dgm:prSet presAssocID="{CD1D0F05-3147-4475-BCAF-FF3722326C3E}" presName="hierChild5" presStyleCnt="0"/>
      <dgm:spPr/>
    </dgm:pt>
    <dgm:pt modelId="{C5CA9C12-E6DC-4D04-8B37-BAF1C2AB90F7}" type="pres">
      <dgm:prSet presAssocID="{03B6DC0E-B3C3-40EF-A502-5DF1CCF05645}" presName="Name37" presStyleLbl="parChTrans1D2" presStyleIdx="1" presStyleCnt="2"/>
      <dgm:spPr/>
    </dgm:pt>
    <dgm:pt modelId="{ABD570B9-8F4F-45D6-B3EC-3DEC46D55FC9}" type="pres">
      <dgm:prSet presAssocID="{1C39964B-93B0-47CC-8DA6-0BE70D925D0D}" presName="hierRoot2" presStyleCnt="0">
        <dgm:presLayoutVars>
          <dgm:hierBranch val="init"/>
        </dgm:presLayoutVars>
      </dgm:prSet>
      <dgm:spPr/>
    </dgm:pt>
    <dgm:pt modelId="{C78BBE6C-93FD-45B1-B52E-87DA87361EFC}" type="pres">
      <dgm:prSet presAssocID="{1C39964B-93B0-47CC-8DA6-0BE70D925D0D}" presName="rootComposite" presStyleCnt="0"/>
      <dgm:spPr/>
    </dgm:pt>
    <dgm:pt modelId="{2170F723-13E0-458E-82F1-C298C8CA2A34}" type="pres">
      <dgm:prSet presAssocID="{1C39964B-93B0-47CC-8DA6-0BE70D925D0D}" presName="rootText" presStyleLbl="node2" presStyleIdx="1" presStyleCnt="2">
        <dgm:presLayoutVars>
          <dgm:chPref val="3"/>
        </dgm:presLayoutVars>
      </dgm:prSet>
      <dgm:spPr/>
    </dgm:pt>
    <dgm:pt modelId="{4CE03836-0534-4FED-8099-026F29DC8C9A}" type="pres">
      <dgm:prSet presAssocID="{1C39964B-93B0-47CC-8DA6-0BE70D925D0D}" presName="rootConnector" presStyleLbl="node2" presStyleIdx="1" presStyleCnt="2"/>
      <dgm:spPr/>
    </dgm:pt>
    <dgm:pt modelId="{B14388B0-171F-492B-8256-068DE6A3FDEC}" type="pres">
      <dgm:prSet presAssocID="{1C39964B-93B0-47CC-8DA6-0BE70D925D0D}" presName="hierChild4" presStyleCnt="0"/>
      <dgm:spPr/>
    </dgm:pt>
    <dgm:pt modelId="{C3843767-E0DC-473B-9975-B820B3467671}" type="pres">
      <dgm:prSet presAssocID="{1C39964B-93B0-47CC-8DA6-0BE70D925D0D}" presName="hierChild5" presStyleCnt="0"/>
      <dgm:spPr/>
    </dgm:pt>
    <dgm:pt modelId="{6B9BD3C3-AFD4-40FC-A130-C56E6B3AE039}" type="pres">
      <dgm:prSet presAssocID="{079F722C-41CE-4D95-BBD4-644866F0A197}" presName="hierChild3" presStyleCnt="0"/>
      <dgm:spPr/>
    </dgm:pt>
  </dgm:ptLst>
  <dgm:cxnLst>
    <dgm:cxn modelId="{FE127707-EE9F-453F-8E3C-240CFD84095C}" type="presOf" srcId="{878B45DA-27FF-448B-8E83-4569B2CFDF47}" destId="{8BAF5B9D-5A23-4693-B465-6F5C2C7E8982}" srcOrd="0" destOrd="0" presId="urn:microsoft.com/office/officeart/2005/8/layout/orgChart1"/>
    <dgm:cxn modelId="{ADF09610-08BE-49F9-9529-C8CA4AE1A34D}" srcId="{CD1D0F05-3147-4475-BCAF-FF3722326C3E}" destId="{B0BE3A72-8FEF-4479-B375-5CCD1021A158}" srcOrd="1" destOrd="0" parTransId="{878B45DA-27FF-448B-8E83-4569B2CFDF47}" sibTransId="{F94E092B-03CB-466D-882D-26769C1663CB}"/>
    <dgm:cxn modelId="{50640711-DBFB-4ADA-8E03-9595FD26D9F7}" srcId="{CD1D0F05-3147-4475-BCAF-FF3722326C3E}" destId="{F9D3E93F-9991-4E45-813A-9156C3F5D82B}" srcOrd="0" destOrd="0" parTransId="{F4AD369F-F418-4CDA-BF40-548CA0FA13D5}" sibTransId="{C4073C61-C21F-4C5C-A8D3-E8751802A0DD}"/>
    <dgm:cxn modelId="{82C8C61A-DA3C-441C-B465-8C616B3654D8}" type="presOf" srcId="{ACC714A1-04D8-49B6-B195-431C2E5909E2}" destId="{524155D0-7C13-4304-914F-8D562256A3A0}" srcOrd="0" destOrd="0" presId="urn:microsoft.com/office/officeart/2005/8/layout/orgChart1"/>
    <dgm:cxn modelId="{3BD81E2C-2A21-41F5-9A76-E0194B9D286D}" type="presOf" srcId="{F4AD369F-F418-4CDA-BF40-548CA0FA13D5}" destId="{4FC9ED83-125A-44EA-BD08-4F82F720800A}" srcOrd="0" destOrd="0" presId="urn:microsoft.com/office/officeart/2005/8/layout/orgChart1"/>
    <dgm:cxn modelId="{291EEE32-7948-466B-9D03-ABA3A0738494}" type="presOf" srcId="{B0BE3A72-8FEF-4479-B375-5CCD1021A158}" destId="{FA787CA5-5E62-4D00-AAFA-4A179B2A13F7}" srcOrd="0" destOrd="0" presId="urn:microsoft.com/office/officeart/2005/8/layout/orgChart1"/>
    <dgm:cxn modelId="{3A87B733-B7D2-4F2F-BD13-07DEBD3D9F99}" type="presOf" srcId="{B0BE3A72-8FEF-4479-B375-5CCD1021A158}" destId="{4348ED02-0E90-45DD-9F7E-A85B9731E757}" srcOrd="1" destOrd="0" presId="urn:microsoft.com/office/officeart/2005/8/layout/orgChart1"/>
    <dgm:cxn modelId="{0110D435-9EA8-4F59-93CE-17016C682103}" type="presOf" srcId="{1C39964B-93B0-47CC-8DA6-0BE70D925D0D}" destId="{4CE03836-0534-4FED-8099-026F29DC8C9A}" srcOrd="1" destOrd="0" presId="urn:microsoft.com/office/officeart/2005/8/layout/orgChart1"/>
    <dgm:cxn modelId="{6855D584-5D33-4AA7-A3A9-7D568ACA2236}" type="presOf" srcId="{CD1D0F05-3147-4475-BCAF-FF3722326C3E}" destId="{A56C90A5-9001-456E-AEB2-D2666287EE72}" srcOrd="0" destOrd="0" presId="urn:microsoft.com/office/officeart/2005/8/layout/orgChart1"/>
    <dgm:cxn modelId="{D4C66A9D-EE12-4D3D-84B7-683939F357EE}" type="presOf" srcId="{079F722C-41CE-4D95-BBD4-644866F0A197}" destId="{68595A8F-B474-4188-8219-A3CE1EB6EBD4}" srcOrd="1" destOrd="0" presId="urn:microsoft.com/office/officeart/2005/8/layout/orgChart1"/>
    <dgm:cxn modelId="{BAA285A7-0FD7-4A30-8B6B-9B2EFBB85ACA}" type="presOf" srcId="{079F722C-41CE-4D95-BBD4-644866F0A197}" destId="{DFC6C847-E6EF-4ADD-8A3F-254525C4B980}" srcOrd="0" destOrd="0" presId="urn:microsoft.com/office/officeart/2005/8/layout/orgChart1"/>
    <dgm:cxn modelId="{D8F9AEB4-99BC-46A8-B347-C0128867389F}" type="presOf" srcId="{CD1D0F05-3147-4475-BCAF-FF3722326C3E}" destId="{73316595-4433-4FC4-8C4D-5B8A2311DC94}" srcOrd="1" destOrd="0" presId="urn:microsoft.com/office/officeart/2005/8/layout/orgChart1"/>
    <dgm:cxn modelId="{73EC44D3-1DD5-4252-9B67-451D4920CD69}" type="presOf" srcId="{F9D3E93F-9991-4E45-813A-9156C3F5D82B}" destId="{87A1FA94-FAB9-4ADA-88A5-0860FF3E0AF8}" srcOrd="1" destOrd="0" presId="urn:microsoft.com/office/officeart/2005/8/layout/orgChart1"/>
    <dgm:cxn modelId="{44FE2ADD-DC1E-463C-8237-68C0C3CD012D}" type="presOf" srcId="{17DED1B4-34F9-4489-A56A-922459C563C3}" destId="{7D18B843-66A3-460B-AEDC-70964A4763CE}" srcOrd="0" destOrd="0" presId="urn:microsoft.com/office/officeart/2005/8/layout/orgChart1"/>
    <dgm:cxn modelId="{438F74DE-96B9-4D12-9283-D8E0DC365115}" type="presOf" srcId="{F9D3E93F-9991-4E45-813A-9156C3F5D82B}" destId="{5987A0E1-DA0D-41D4-A3AE-965091535C15}" srcOrd="0" destOrd="0" presId="urn:microsoft.com/office/officeart/2005/8/layout/orgChart1"/>
    <dgm:cxn modelId="{B9C320E2-55F9-4E72-A247-73C2ADEAA115}" srcId="{079F722C-41CE-4D95-BBD4-644866F0A197}" destId="{1C39964B-93B0-47CC-8DA6-0BE70D925D0D}" srcOrd="1" destOrd="0" parTransId="{03B6DC0E-B3C3-40EF-A502-5DF1CCF05645}" sibTransId="{D62A6B0D-E179-4A12-96A2-3409A2BE4FC7}"/>
    <dgm:cxn modelId="{1FB039E8-2E38-408F-B541-870A1A8C8981}" type="presOf" srcId="{1C39964B-93B0-47CC-8DA6-0BE70D925D0D}" destId="{2170F723-13E0-458E-82F1-C298C8CA2A34}" srcOrd="0" destOrd="0" presId="urn:microsoft.com/office/officeart/2005/8/layout/orgChart1"/>
    <dgm:cxn modelId="{75FCA5EA-A82C-459E-A422-36D630388A18}" srcId="{079F722C-41CE-4D95-BBD4-644866F0A197}" destId="{CD1D0F05-3147-4475-BCAF-FF3722326C3E}" srcOrd="0" destOrd="0" parTransId="{17DED1B4-34F9-4489-A56A-922459C563C3}" sibTransId="{3D23B308-2266-48A2-A7E4-4AF78A7507B5}"/>
    <dgm:cxn modelId="{128BE2EF-C61C-4CD4-AA7B-B2978AB33A7D}" srcId="{ACC714A1-04D8-49B6-B195-431C2E5909E2}" destId="{079F722C-41CE-4D95-BBD4-644866F0A197}" srcOrd="0" destOrd="0" parTransId="{2DA2AAC7-BD05-4EAC-95EB-7E4F0B807458}" sibTransId="{8392F231-9230-44AF-A89C-2AD225D59854}"/>
    <dgm:cxn modelId="{F20E55F6-242B-49D1-8679-834664246C4F}" type="presOf" srcId="{03B6DC0E-B3C3-40EF-A502-5DF1CCF05645}" destId="{C5CA9C12-E6DC-4D04-8B37-BAF1C2AB90F7}" srcOrd="0" destOrd="0" presId="urn:microsoft.com/office/officeart/2005/8/layout/orgChart1"/>
    <dgm:cxn modelId="{49633839-A856-4133-9D2C-8A6484BE425B}" type="presParOf" srcId="{524155D0-7C13-4304-914F-8D562256A3A0}" destId="{CFF1A801-459B-4A56-AABC-6CCBF79692D4}" srcOrd="0" destOrd="0" presId="urn:microsoft.com/office/officeart/2005/8/layout/orgChart1"/>
    <dgm:cxn modelId="{79813DC8-E310-4D67-B62B-8F4F57521390}" type="presParOf" srcId="{CFF1A801-459B-4A56-AABC-6CCBF79692D4}" destId="{48DA2940-F30F-4248-9412-DC1F5E4A1968}" srcOrd="0" destOrd="0" presId="urn:microsoft.com/office/officeart/2005/8/layout/orgChart1"/>
    <dgm:cxn modelId="{83A30A6F-3690-4811-9EA6-21A55977C0FA}" type="presParOf" srcId="{48DA2940-F30F-4248-9412-DC1F5E4A1968}" destId="{DFC6C847-E6EF-4ADD-8A3F-254525C4B980}" srcOrd="0" destOrd="0" presId="urn:microsoft.com/office/officeart/2005/8/layout/orgChart1"/>
    <dgm:cxn modelId="{6D4120AD-BDE0-40EB-AA51-0D374078BF71}" type="presParOf" srcId="{48DA2940-F30F-4248-9412-DC1F5E4A1968}" destId="{68595A8F-B474-4188-8219-A3CE1EB6EBD4}" srcOrd="1" destOrd="0" presId="urn:microsoft.com/office/officeart/2005/8/layout/orgChart1"/>
    <dgm:cxn modelId="{B5F114E1-CAD1-4D8F-A1A8-4DC864DF21F8}" type="presParOf" srcId="{CFF1A801-459B-4A56-AABC-6CCBF79692D4}" destId="{10D2A8D1-DA13-4CCE-8993-509E93AACFE2}" srcOrd="1" destOrd="0" presId="urn:microsoft.com/office/officeart/2005/8/layout/orgChart1"/>
    <dgm:cxn modelId="{CAA8E278-E5C1-47B1-855A-89304599ECCF}" type="presParOf" srcId="{10D2A8D1-DA13-4CCE-8993-509E93AACFE2}" destId="{7D18B843-66A3-460B-AEDC-70964A4763CE}" srcOrd="0" destOrd="0" presId="urn:microsoft.com/office/officeart/2005/8/layout/orgChart1"/>
    <dgm:cxn modelId="{48D42616-EA94-4815-AD4C-386BA92E6933}" type="presParOf" srcId="{10D2A8D1-DA13-4CCE-8993-509E93AACFE2}" destId="{103375D4-0D6F-4DDC-9997-A8607E99E1A0}" srcOrd="1" destOrd="0" presId="urn:microsoft.com/office/officeart/2005/8/layout/orgChart1"/>
    <dgm:cxn modelId="{1EF217A0-C73C-4BA1-A135-0E6B5CCF0F95}" type="presParOf" srcId="{103375D4-0D6F-4DDC-9997-A8607E99E1A0}" destId="{7E914071-AC11-411A-89D5-86DB765F77B7}" srcOrd="0" destOrd="0" presId="urn:microsoft.com/office/officeart/2005/8/layout/orgChart1"/>
    <dgm:cxn modelId="{C18F85C7-77C6-416F-8440-92211B2D6B85}" type="presParOf" srcId="{7E914071-AC11-411A-89D5-86DB765F77B7}" destId="{A56C90A5-9001-456E-AEB2-D2666287EE72}" srcOrd="0" destOrd="0" presId="urn:microsoft.com/office/officeart/2005/8/layout/orgChart1"/>
    <dgm:cxn modelId="{997E4A5E-253A-4816-9BEC-040D80E854E3}" type="presParOf" srcId="{7E914071-AC11-411A-89D5-86DB765F77B7}" destId="{73316595-4433-4FC4-8C4D-5B8A2311DC94}" srcOrd="1" destOrd="0" presId="urn:microsoft.com/office/officeart/2005/8/layout/orgChart1"/>
    <dgm:cxn modelId="{E918C5BB-8452-4FC8-A0A7-5711AFEFAF52}" type="presParOf" srcId="{103375D4-0D6F-4DDC-9997-A8607E99E1A0}" destId="{24D523EE-3CFC-4994-B5B1-313E0D9A4FDE}" srcOrd="1" destOrd="0" presId="urn:microsoft.com/office/officeart/2005/8/layout/orgChart1"/>
    <dgm:cxn modelId="{8F4AAE0D-9FC9-4DBC-8687-27A3C7548943}" type="presParOf" srcId="{24D523EE-3CFC-4994-B5B1-313E0D9A4FDE}" destId="{4FC9ED83-125A-44EA-BD08-4F82F720800A}" srcOrd="0" destOrd="0" presId="urn:microsoft.com/office/officeart/2005/8/layout/orgChart1"/>
    <dgm:cxn modelId="{502386C6-117C-4FDA-9DF5-212607A05BD6}" type="presParOf" srcId="{24D523EE-3CFC-4994-B5B1-313E0D9A4FDE}" destId="{158E0E50-1F21-4809-93C5-4B20AC66827F}" srcOrd="1" destOrd="0" presId="urn:microsoft.com/office/officeart/2005/8/layout/orgChart1"/>
    <dgm:cxn modelId="{A3449EA2-AA9B-445C-9791-6C5F60C2FEE4}" type="presParOf" srcId="{158E0E50-1F21-4809-93C5-4B20AC66827F}" destId="{D509A98C-7EA7-4409-BA40-A5A7E46D8202}" srcOrd="0" destOrd="0" presId="urn:microsoft.com/office/officeart/2005/8/layout/orgChart1"/>
    <dgm:cxn modelId="{5DD9AFF8-2BC6-4ADB-87CE-116088B9D087}" type="presParOf" srcId="{D509A98C-7EA7-4409-BA40-A5A7E46D8202}" destId="{5987A0E1-DA0D-41D4-A3AE-965091535C15}" srcOrd="0" destOrd="0" presId="urn:microsoft.com/office/officeart/2005/8/layout/orgChart1"/>
    <dgm:cxn modelId="{C76523FD-C076-40BB-815E-721E89F680E1}" type="presParOf" srcId="{D509A98C-7EA7-4409-BA40-A5A7E46D8202}" destId="{87A1FA94-FAB9-4ADA-88A5-0860FF3E0AF8}" srcOrd="1" destOrd="0" presId="urn:microsoft.com/office/officeart/2005/8/layout/orgChart1"/>
    <dgm:cxn modelId="{754C4C1D-B1F4-4359-9907-7564ED86A6C1}" type="presParOf" srcId="{158E0E50-1F21-4809-93C5-4B20AC66827F}" destId="{88B3A66B-965F-4E28-829C-DF0587C01E19}" srcOrd="1" destOrd="0" presId="urn:microsoft.com/office/officeart/2005/8/layout/orgChart1"/>
    <dgm:cxn modelId="{51838A04-46FE-449A-B644-EEE727C1668A}" type="presParOf" srcId="{158E0E50-1F21-4809-93C5-4B20AC66827F}" destId="{3FC6F982-CEF2-4B08-9E7B-6BC0300B484A}" srcOrd="2" destOrd="0" presId="urn:microsoft.com/office/officeart/2005/8/layout/orgChart1"/>
    <dgm:cxn modelId="{10A01F7E-FE12-4392-917C-6D1C1BF2317C}" type="presParOf" srcId="{24D523EE-3CFC-4994-B5B1-313E0D9A4FDE}" destId="{8BAF5B9D-5A23-4693-B465-6F5C2C7E8982}" srcOrd="2" destOrd="0" presId="urn:microsoft.com/office/officeart/2005/8/layout/orgChart1"/>
    <dgm:cxn modelId="{7B84684B-D5B7-45A8-9834-BD658C7706AD}" type="presParOf" srcId="{24D523EE-3CFC-4994-B5B1-313E0D9A4FDE}" destId="{EA9CDA75-F028-4120-9364-A5CDDF00D894}" srcOrd="3" destOrd="0" presId="urn:microsoft.com/office/officeart/2005/8/layout/orgChart1"/>
    <dgm:cxn modelId="{0AC4A827-D7E8-4B00-B726-BCFFDC85A6A1}" type="presParOf" srcId="{EA9CDA75-F028-4120-9364-A5CDDF00D894}" destId="{00C61D46-1BB4-4544-AD79-8E1DE75365CB}" srcOrd="0" destOrd="0" presId="urn:microsoft.com/office/officeart/2005/8/layout/orgChart1"/>
    <dgm:cxn modelId="{89ABA54F-B4B3-4CE5-91EF-1010BAF44A70}" type="presParOf" srcId="{00C61D46-1BB4-4544-AD79-8E1DE75365CB}" destId="{FA787CA5-5E62-4D00-AAFA-4A179B2A13F7}" srcOrd="0" destOrd="0" presId="urn:microsoft.com/office/officeart/2005/8/layout/orgChart1"/>
    <dgm:cxn modelId="{4E530955-34F2-4881-88D7-E250467F2C4A}" type="presParOf" srcId="{00C61D46-1BB4-4544-AD79-8E1DE75365CB}" destId="{4348ED02-0E90-45DD-9F7E-A85B9731E757}" srcOrd="1" destOrd="0" presId="urn:microsoft.com/office/officeart/2005/8/layout/orgChart1"/>
    <dgm:cxn modelId="{7BA82E5E-D969-4954-A174-8332F05622C4}" type="presParOf" srcId="{EA9CDA75-F028-4120-9364-A5CDDF00D894}" destId="{A9A3DA7E-9CBA-44CC-B17F-4E3023401420}" srcOrd="1" destOrd="0" presId="urn:microsoft.com/office/officeart/2005/8/layout/orgChart1"/>
    <dgm:cxn modelId="{F3828771-9DD8-4FCB-B96E-A99CACF933E2}" type="presParOf" srcId="{EA9CDA75-F028-4120-9364-A5CDDF00D894}" destId="{1FEB667C-E434-416D-BB96-4F8E9ABECABF}" srcOrd="2" destOrd="0" presId="urn:microsoft.com/office/officeart/2005/8/layout/orgChart1"/>
    <dgm:cxn modelId="{8B622DD2-A61C-40CB-802B-20972FA7617B}" type="presParOf" srcId="{103375D4-0D6F-4DDC-9997-A8607E99E1A0}" destId="{B4F8F05B-C406-4884-99CA-7DBF84F373F9}" srcOrd="2" destOrd="0" presId="urn:microsoft.com/office/officeart/2005/8/layout/orgChart1"/>
    <dgm:cxn modelId="{571AF219-A978-43D6-8239-1133D142ECFD}" type="presParOf" srcId="{10D2A8D1-DA13-4CCE-8993-509E93AACFE2}" destId="{C5CA9C12-E6DC-4D04-8B37-BAF1C2AB90F7}" srcOrd="2" destOrd="0" presId="urn:microsoft.com/office/officeart/2005/8/layout/orgChart1"/>
    <dgm:cxn modelId="{5F1F8A4B-5DA9-4B9E-8C0C-47950E032E3A}" type="presParOf" srcId="{10D2A8D1-DA13-4CCE-8993-509E93AACFE2}" destId="{ABD570B9-8F4F-45D6-B3EC-3DEC46D55FC9}" srcOrd="3" destOrd="0" presId="urn:microsoft.com/office/officeart/2005/8/layout/orgChart1"/>
    <dgm:cxn modelId="{4E397FB4-BFEA-4B42-9E51-253CF81E0899}" type="presParOf" srcId="{ABD570B9-8F4F-45D6-B3EC-3DEC46D55FC9}" destId="{C78BBE6C-93FD-45B1-B52E-87DA87361EFC}" srcOrd="0" destOrd="0" presId="urn:microsoft.com/office/officeart/2005/8/layout/orgChart1"/>
    <dgm:cxn modelId="{B24A3337-53FE-4440-B272-16E167EF5166}" type="presParOf" srcId="{C78BBE6C-93FD-45B1-B52E-87DA87361EFC}" destId="{2170F723-13E0-458E-82F1-C298C8CA2A34}" srcOrd="0" destOrd="0" presId="urn:microsoft.com/office/officeart/2005/8/layout/orgChart1"/>
    <dgm:cxn modelId="{D7F7E994-9115-4B63-8989-0BE15156C24D}" type="presParOf" srcId="{C78BBE6C-93FD-45B1-B52E-87DA87361EFC}" destId="{4CE03836-0534-4FED-8099-026F29DC8C9A}" srcOrd="1" destOrd="0" presId="urn:microsoft.com/office/officeart/2005/8/layout/orgChart1"/>
    <dgm:cxn modelId="{FE35F54F-1CCC-4E52-A2DE-961CBA18C87D}" type="presParOf" srcId="{ABD570B9-8F4F-45D6-B3EC-3DEC46D55FC9}" destId="{B14388B0-171F-492B-8256-068DE6A3FDEC}" srcOrd="1" destOrd="0" presId="urn:microsoft.com/office/officeart/2005/8/layout/orgChart1"/>
    <dgm:cxn modelId="{616DFB49-A477-44FA-B110-014E097DCBC0}" type="presParOf" srcId="{ABD570B9-8F4F-45D6-B3EC-3DEC46D55FC9}" destId="{C3843767-E0DC-473B-9975-B820B3467671}" srcOrd="2" destOrd="0" presId="urn:microsoft.com/office/officeart/2005/8/layout/orgChart1"/>
    <dgm:cxn modelId="{73D1E004-09B8-4B09-9A9A-948466CA2E88}" type="presParOf" srcId="{CFF1A801-459B-4A56-AABC-6CCBF79692D4}" destId="{6B9BD3C3-AFD4-40FC-A130-C56E6B3AE0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A9C12-E6DC-4D04-8B37-BAF1C2AB90F7}">
      <dsp:nvSpPr>
        <dsp:cNvPr id="0" name=""/>
        <dsp:cNvSpPr/>
      </dsp:nvSpPr>
      <dsp:spPr>
        <a:xfrm>
          <a:off x="1782618" y="769299"/>
          <a:ext cx="930771" cy="323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38"/>
              </a:lnTo>
              <a:lnTo>
                <a:pt x="930771" y="161538"/>
              </a:lnTo>
              <a:lnTo>
                <a:pt x="930771" y="323077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BAF5B9D-5A23-4693-B465-6F5C2C7E8982}">
      <dsp:nvSpPr>
        <dsp:cNvPr id="0" name=""/>
        <dsp:cNvSpPr/>
      </dsp:nvSpPr>
      <dsp:spPr>
        <a:xfrm>
          <a:off x="236460" y="1861610"/>
          <a:ext cx="230769" cy="180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004"/>
              </a:lnTo>
              <a:lnTo>
                <a:pt x="230769" y="1800004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FC9ED83-125A-44EA-BD08-4F82F720800A}">
      <dsp:nvSpPr>
        <dsp:cNvPr id="0" name=""/>
        <dsp:cNvSpPr/>
      </dsp:nvSpPr>
      <dsp:spPr>
        <a:xfrm>
          <a:off x="236460" y="1861610"/>
          <a:ext cx="230769" cy="70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694"/>
              </a:lnTo>
              <a:lnTo>
                <a:pt x="230769" y="707694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D18B843-66A3-460B-AEDC-70964A4763CE}">
      <dsp:nvSpPr>
        <dsp:cNvPr id="0" name=""/>
        <dsp:cNvSpPr/>
      </dsp:nvSpPr>
      <dsp:spPr>
        <a:xfrm>
          <a:off x="851846" y="769299"/>
          <a:ext cx="930771" cy="323077"/>
        </a:xfrm>
        <a:custGeom>
          <a:avLst/>
          <a:gdLst/>
          <a:ahLst/>
          <a:cxnLst/>
          <a:rect l="0" t="0" r="0" b="0"/>
          <a:pathLst>
            <a:path>
              <a:moveTo>
                <a:pt x="930771" y="0"/>
              </a:moveTo>
              <a:lnTo>
                <a:pt x="930771" y="161538"/>
              </a:lnTo>
              <a:lnTo>
                <a:pt x="0" y="161538"/>
              </a:lnTo>
              <a:lnTo>
                <a:pt x="0" y="323077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FC6C847-E6EF-4ADD-8A3F-254525C4B980}">
      <dsp:nvSpPr>
        <dsp:cNvPr id="0" name=""/>
        <dsp:cNvSpPr/>
      </dsp:nvSpPr>
      <dsp:spPr>
        <a:xfrm>
          <a:off x="1013385" y="66"/>
          <a:ext cx="1538465" cy="7692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Derivatives pricing</a:t>
          </a:r>
        </a:p>
      </dsp:txBody>
      <dsp:txXfrm>
        <a:off x="1013385" y="66"/>
        <a:ext cx="1538465" cy="769232"/>
      </dsp:txXfrm>
    </dsp:sp>
    <dsp:sp modelId="{A56C90A5-9001-456E-AEB2-D2666287EE72}">
      <dsp:nvSpPr>
        <dsp:cNvPr id="0" name=""/>
        <dsp:cNvSpPr/>
      </dsp:nvSpPr>
      <dsp:spPr>
        <a:xfrm>
          <a:off x="82613" y="1092377"/>
          <a:ext cx="1538465" cy="7692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 methods</a:t>
          </a:r>
        </a:p>
      </dsp:txBody>
      <dsp:txXfrm>
        <a:off x="82613" y="1092377"/>
        <a:ext cx="1538465" cy="769232"/>
      </dsp:txXfrm>
    </dsp:sp>
    <dsp:sp modelId="{5987A0E1-DA0D-41D4-A3AE-965091535C15}">
      <dsp:nvSpPr>
        <dsp:cNvPr id="0" name=""/>
        <dsp:cNvSpPr/>
      </dsp:nvSpPr>
      <dsp:spPr>
        <a:xfrm>
          <a:off x="467230" y="2184687"/>
          <a:ext cx="1538465" cy="7692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Binomial tree algorithms</a:t>
          </a:r>
        </a:p>
      </dsp:txBody>
      <dsp:txXfrm>
        <a:off x="467230" y="2184687"/>
        <a:ext cx="1538465" cy="769232"/>
      </dsp:txXfrm>
    </dsp:sp>
    <dsp:sp modelId="{FA787CA5-5E62-4D00-AAFA-4A179B2A13F7}">
      <dsp:nvSpPr>
        <dsp:cNvPr id="0" name=""/>
        <dsp:cNvSpPr/>
      </dsp:nvSpPr>
      <dsp:spPr>
        <a:xfrm>
          <a:off x="467230" y="3276998"/>
          <a:ext cx="1538465" cy="7692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Finite difference methods</a:t>
          </a:r>
        </a:p>
      </dsp:txBody>
      <dsp:txXfrm>
        <a:off x="467230" y="3276998"/>
        <a:ext cx="1538465" cy="769232"/>
      </dsp:txXfrm>
    </dsp:sp>
    <dsp:sp modelId="{2170F723-13E0-458E-82F1-C298C8CA2A34}">
      <dsp:nvSpPr>
        <dsp:cNvPr id="0" name=""/>
        <dsp:cNvSpPr/>
      </dsp:nvSpPr>
      <dsp:spPr>
        <a:xfrm>
          <a:off x="1944156" y="1092377"/>
          <a:ext cx="1538465" cy="769232"/>
        </a:xfrm>
        <a:prstGeom prst="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Monte Carlo Simulation</a:t>
          </a:r>
        </a:p>
      </dsp:txBody>
      <dsp:txXfrm>
        <a:off x="1944156" y="1092377"/>
        <a:ext cx="1538465" cy="76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1600" b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 sz="1600" b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 sz="1600" b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 sz="1600" b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6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Options pricing with Python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2369" y="5584873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“All of science is dominated by the idea of approximation”</a:t>
            </a:r>
          </a:p>
        </p:txBody>
      </p:sp>
    </p:spTree>
    <p:extLst>
      <p:ext uri="{BB962C8B-B14F-4D97-AF65-F5344CB8AC3E}">
        <p14:creationId xmlns:p14="http://schemas.microsoft.com/office/powerpoint/2010/main" val="239324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356" y="2266194"/>
            <a:ext cx="6532027" cy="414785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Binomial tree algorithm for European calls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Initialize all the asset prices</a:t>
            </a:r>
            <a:b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20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Initialize the option values at maturity</a:t>
            </a:r>
            <a:b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20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optionType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en-IN" sz="2000" dirty="0">
                <a:solidFill>
                  <a:srgbClr val="BA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C[N][j]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(S[N][j]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strike,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C[N][j]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(strike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S[N][j],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Work backwards through the tree</a:t>
            </a:r>
            <a:b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20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disc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C[i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1-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C[i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][j])</a:t>
            </a:r>
            <a:r>
              <a:rPr lang="en-IN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IN" sz="2000" dirty="0"/>
            </a:b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4383" y="2266195"/>
            <a:ext cx="4929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binomial tree algorithm starts with the terminal payoffs and applies backward induction.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Quadratic space and running time.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7" y="3538327"/>
            <a:ext cx="4745217" cy="3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4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417396" y="2266195"/>
            <a:ext cx="54167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binomial tree algorithm starts from the last period and works its way towards the current period.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memory requirement can be reduced if the space is reduced.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Specifically, we replace C[N+1][N+1] with a one-dimensional array of size N+1, C[N+1].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Such a one-dimensional array captures a strip in time.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We sweep this strip backward in time to compute the values at intermediate nodes.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810000" y="3616037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10000" y="4421407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1925782" y="2810667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925782" y="3616037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814945" y="4390085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814945" y="5195455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3027709" y="2019152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027709" y="2824522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2930727" y="3584715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930727" y="4390085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2847728" y="5164133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847728" y="5969503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7254" y="1880652"/>
                <a:ext cx="1691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54" y="1880652"/>
                <a:ext cx="1691040" cy="276999"/>
              </a:xfrm>
              <a:prstGeom prst="rect">
                <a:avLst/>
              </a:prstGeom>
              <a:blipFill>
                <a:blip r:embed="rId2"/>
                <a:stretch>
                  <a:fillRect l="-1083" r="-4332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02916" y="3460070"/>
                <a:ext cx="1858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16" y="3460070"/>
                <a:ext cx="1858073" cy="276999"/>
              </a:xfrm>
              <a:prstGeom prst="rect">
                <a:avLst/>
              </a:prstGeom>
              <a:blipFill>
                <a:blip r:embed="rId3"/>
                <a:stretch>
                  <a:fillRect l="-328" r="-2951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9361" y="5025633"/>
                <a:ext cx="1826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361" y="5025633"/>
                <a:ext cx="1826910" cy="276999"/>
              </a:xfrm>
              <a:prstGeom prst="rect">
                <a:avLst/>
              </a:prstGeom>
              <a:blipFill>
                <a:blip r:embed="rId4"/>
                <a:stretch>
                  <a:fillRect l="-1000" r="-3667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46509" y="6512935"/>
                <a:ext cx="169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09" y="6512935"/>
                <a:ext cx="1692515" cy="276999"/>
              </a:xfrm>
              <a:prstGeom prst="rect">
                <a:avLst/>
              </a:prstGeom>
              <a:blipFill>
                <a:blip r:embed="rId5"/>
                <a:stretch>
                  <a:fillRect l="-1083" r="-4693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577467" y="2424545"/>
            <a:ext cx="776816" cy="4088390"/>
          </a:xfrm>
          <a:prstGeom prst="rect">
            <a:avLst/>
          </a:prstGeom>
          <a:solidFill>
            <a:schemeClr val="bg2">
              <a:lumMod val="6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80485" y="6097897"/>
                <a:ext cx="868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85" y="6097897"/>
                <a:ext cx="868651" cy="276999"/>
              </a:xfrm>
              <a:prstGeom prst="rect">
                <a:avLst/>
              </a:prstGeom>
              <a:blipFill>
                <a:blip r:embed="rId6"/>
                <a:stretch>
                  <a:fillRect b="-41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91060" y="4569626"/>
                <a:ext cx="868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60" y="4569626"/>
                <a:ext cx="868651" cy="276999"/>
              </a:xfrm>
              <a:prstGeom prst="rect">
                <a:avLst/>
              </a:prstGeom>
              <a:blipFill>
                <a:blip r:embed="rId7"/>
                <a:stretch>
                  <a:fillRect b="-4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44893" y="2965313"/>
                <a:ext cx="868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93" y="2965313"/>
                <a:ext cx="868651" cy="276999"/>
              </a:xfrm>
              <a:prstGeom prst="rect">
                <a:avLst/>
              </a:prstGeom>
              <a:blipFill>
                <a:blip r:embed="rId8"/>
                <a:stretch>
                  <a:fillRect b="-41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2036618" y="2810667"/>
            <a:ext cx="540849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004044" y="6220736"/>
            <a:ext cx="540849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356" y="2266194"/>
            <a:ext cx="6532027" cy="414785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Binomial tree algorithm for European calls – Linear space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log(X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N)))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ceil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Initialize the option values at maturity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1800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en-IN" sz="1800" dirty="0">
                <a:solidFill>
                  <a:srgbClr val="BA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C[j]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en-IN" sz="1800" dirty="0">
                <a:solidFill>
                  <a:srgbClr val="BA212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C[j]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Work backwards through the tree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1800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C[j]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disc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C[j]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C[j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lang="en-IN" sz="2000" dirty="0">
              <a:latin typeface="Consolas" panose="020B0609020204030204" pitchFamily="49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04383" y="2266195"/>
                <a:ext cx="4929808" cy="427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bg1"/>
                    </a:solidFill>
                  </a:rPr>
                  <a:t>This algorithm requires linear memory space.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bg1"/>
                    </a:solidFill>
                  </a:rPr>
                  <a:t>We can make further improvements by observing that the option will be in-the-money, if it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up-moves, where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bg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83" y="2266195"/>
                <a:ext cx="4929808" cy="4275722"/>
              </a:xfrm>
              <a:prstGeom prst="rect">
                <a:avLst/>
              </a:prstGeom>
              <a:blipFill>
                <a:blip r:embed="rId2"/>
                <a:stretch>
                  <a:fillRect l="-866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957391" y="2133673"/>
                <a:ext cx="523460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bg1"/>
                    </a:solidFill>
                  </a:rPr>
                  <a:t>To reduce the running time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memory requirement to a single variable instead of a whole array – compute probabilities of the underlying finishing at each terminal node.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bg1"/>
                    </a:solidFill>
                  </a:rPr>
                  <a:t>Further note that,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133673"/>
                <a:ext cx="5234609" cy="3139321"/>
              </a:xfrm>
              <a:prstGeom prst="rect">
                <a:avLst/>
              </a:prstGeom>
              <a:blipFill>
                <a:blip r:embed="rId2"/>
                <a:stretch>
                  <a:fillRect l="-815" t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99" y="4567376"/>
            <a:ext cx="3586384" cy="167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401" y="3586295"/>
            <a:ext cx="1918245" cy="4950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2356" y="2266194"/>
            <a:ext cx="6585035" cy="432013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 optimal algorithm – linear running time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Binomial tree algorithm using a single variable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instead of a whole array and linear running time</a:t>
            </a:r>
            <a:r>
              <a:rPr lang="en-IN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IN" sz="1800" dirty="0">
                <a:latin typeface="Consolas" panose="020B0609020204030204" pitchFamily="49" charset="0"/>
              </a:rPr>
            </a:b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a)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a))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(math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factorial(N)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(math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factorial(N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a)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factorial(a))) \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a)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(q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a))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pt-BR" sz="1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disc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X)</a:t>
            </a:r>
          </a:p>
          <a:p>
            <a:pPr marL="0" indent="0">
              <a:buClrTx/>
              <a:buNone/>
            </a:pP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pt-BR" sz="1800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,N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b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((p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(q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d)</a:t>
            </a:r>
            <a:b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disc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</a:t>
            </a:r>
            <a:r>
              <a:rPr lang="pt-BR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X)</a:t>
            </a:r>
            <a:r>
              <a:rPr lang="pt-BR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pt-BR" sz="1800" dirty="0"/>
            </a:b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356" y="2266195"/>
            <a:ext cx="6585035" cy="4138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Binomial tree algorithm for American Puts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Initialize all the asset prices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18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j))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Initialize the option values at maturity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18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P[N][j]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(strike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S[N][j],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Work backwards through the tree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lang="en-IN" sz="1800" b="1" dirty="0">
                <a:solidFill>
                  <a:srgbClr val="AB21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P[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(disc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P[i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P[i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][j]), strike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][j])</a:t>
            </a:r>
            <a:r>
              <a:rPr lang="en-IN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IN" sz="2000" dirty="0">
              <a:latin typeface="Consolas" panose="020B0609020204030204" pitchFamily="49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426" y="2266195"/>
            <a:ext cx="46912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Early exercise has to be considered when pricing American puts.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Because, the person who exercises the put receives the strike price and earns the time value of money, there is incentive for early exercise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For American puts, at each intermediate node, check for early exercise, by comparing the intrinsic value if exercised with continuation.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Exotic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The standard European options have a payoff that depends only on the terminal price of the underlying regardless of how it gets there.</a:t>
                </a:r>
              </a:p>
              <a:p>
                <a:r>
                  <a:rPr lang="en-US" sz="2000" dirty="0">
                    <a:latin typeface="+mj-lt"/>
                  </a:rPr>
                  <a:t>Exotic options are </a:t>
                </a:r>
                <a:r>
                  <a:rPr lang="en-US" sz="2000" b="1" dirty="0">
                    <a:latin typeface="+mj-lt"/>
                  </a:rPr>
                  <a:t>path-dependent</a:t>
                </a:r>
                <a:r>
                  <a:rPr lang="en-US" sz="2000" dirty="0">
                    <a:latin typeface="+mj-lt"/>
                  </a:rPr>
                  <a:t>, in that their payoffs depend critically on the path the underlying takes.</a:t>
                </a:r>
              </a:p>
              <a:p>
                <a:r>
                  <a:rPr lang="en-US" sz="2000" dirty="0">
                    <a:latin typeface="+mj-lt"/>
                  </a:rPr>
                  <a:t>The (arithmetic) average-rate options pay off is dependent on the average of the price path of the underlying. Average-rate options are also called </a:t>
                </a:r>
                <a:r>
                  <a:rPr lang="en-US" sz="2000" b="1" dirty="0">
                    <a:latin typeface="+mj-lt"/>
                  </a:rPr>
                  <a:t>Asian options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Options whose payoff depends on whether the underlying asset’s price reaches a certain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latin typeface="+mj-lt"/>
                  </a:rPr>
                  <a:t>, are called </a:t>
                </a:r>
                <a:r>
                  <a:rPr lang="en-US" sz="2000" b="1" dirty="0">
                    <a:latin typeface="+mj-lt"/>
                  </a:rPr>
                  <a:t>barrier options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4" t="-1007" r="-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>
                <a:latin typeface="+mj-lt"/>
              </a:rPr>
              <a:t>In options start their lives worthless and are knocked </a:t>
            </a:r>
            <a:r>
              <a:rPr lang="en-US" sz="1800" i="1" dirty="0">
                <a:latin typeface="+mj-lt"/>
              </a:rPr>
              <a:t>in</a:t>
            </a:r>
            <a:r>
              <a:rPr lang="en-US" sz="1800" dirty="0">
                <a:latin typeface="+mj-lt"/>
              </a:rPr>
              <a:t>, when the barrier is hit.</a:t>
            </a:r>
          </a:p>
          <a:p>
            <a:r>
              <a:rPr lang="en-US" sz="1800" dirty="0">
                <a:latin typeface="+mj-lt"/>
              </a:rPr>
              <a:t>Out options start their lives active but are knocked </a:t>
            </a:r>
            <a:r>
              <a:rPr lang="en-US" sz="1800" i="1" dirty="0">
                <a:latin typeface="+mj-lt"/>
              </a:rPr>
              <a:t>out</a:t>
            </a:r>
            <a:r>
              <a:rPr lang="en-US" sz="1800" dirty="0">
                <a:latin typeface="+mj-lt"/>
              </a:rPr>
              <a:t>, when the barrier is hit.</a:t>
            </a:r>
          </a:p>
          <a:p>
            <a:r>
              <a:rPr lang="en-US" sz="1800" dirty="0">
                <a:latin typeface="+mj-lt"/>
              </a:rPr>
              <a:t>A down-and-in call becomes active when the spot prices moves below the barrier.</a:t>
            </a:r>
            <a:endParaRPr lang="en-IN" sz="1800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98072" y="3616036"/>
            <a:ext cx="0" cy="2646219"/>
          </a:xfrm>
          <a:prstGeom prst="line">
            <a:avLst/>
          </a:prstGeom>
          <a:ln>
            <a:solidFill>
              <a:schemeClr val="bg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911927" y="5237018"/>
            <a:ext cx="34359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911927" y="4405745"/>
            <a:ext cx="34359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911926" y="4170219"/>
            <a:ext cx="775856" cy="66501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87782" y="4170218"/>
            <a:ext cx="762000" cy="106680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3449781" y="4835237"/>
            <a:ext cx="581892" cy="40178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031673" y="4835236"/>
            <a:ext cx="568036" cy="8035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599709" y="3680619"/>
            <a:ext cx="748146" cy="1958180"/>
          </a:xfrm>
          <a:prstGeom prst="line">
            <a:avLst/>
          </a:prstGeom>
          <a:ln w="12700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26270" y="4696736"/>
                <a:ext cx="19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270" y="4696736"/>
                <a:ext cx="190437" cy="276999"/>
              </a:xfrm>
              <a:prstGeom prst="rect">
                <a:avLst/>
              </a:prstGeom>
              <a:blipFill>
                <a:blip r:embed="rId2"/>
                <a:stretch>
                  <a:fillRect l="-29032" r="-2258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26269" y="5139267"/>
                <a:ext cx="239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269" y="5139267"/>
                <a:ext cx="239168" cy="276999"/>
              </a:xfrm>
              <a:prstGeom prst="rect">
                <a:avLst/>
              </a:prstGeom>
              <a:blipFill>
                <a:blip r:embed="rId3"/>
                <a:stretch>
                  <a:fillRect l="-23077" r="-1794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03026" y="425348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26" y="4253481"/>
                <a:ext cx="218842" cy="276999"/>
              </a:xfrm>
              <a:prstGeom prst="rect">
                <a:avLst/>
              </a:prstGeom>
              <a:blipFill>
                <a:blip r:embed="rId4"/>
                <a:stretch>
                  <a:fillRect l="-25000" r="-1944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396836" y="6262255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Down-and-in call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down-and-in barrier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08153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To price barrier options in the binomial model, we want to know –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What are the odds, that a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+mj-lt"/>
                  </a:rPr>
                  <a:t> touches or crosses the barrier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latin typeface="+mj-lt"/>
                  </a:rPr>
                  <a:t> and finishes at the terminal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?</a:t>
                </a:r>
              </a:p>
              <a:p>
                <a:r>
                  <a:rPr lang="en-US" sz="2000" dirty="0">
                    <a:latin typeface="+mj-lt"/>
                  </a:rPr>
                  <a:t>This problem is isomorphic to many other problems like,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Gambler’s ruin - A gambler repeatedly bets $1 on the flip of a coin, until he either loses all of his money or wins the money of the opponent. What are the odds, he goes bust?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Ballot problem – In a ballot, candidate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+mj-lt"/>
                  </a:rPr>
                  <a:t> 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j-lt"/>
                  </a:rPr>
                  <a:t> votes and candidate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latin typeface="+mj-lt"/>
                  </a:rPr>
                  <a:t> 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j-lt"/>
                  </a:rPr>
                  <a:t> votes. What are the chances, that throughout the counting, there are always more votes for P than for Q, that is P has a positive lead throughout?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081531"/>
              </a:xfrm>
              <a:blipFill>
                <a:blip r:embed="rId2"/>
                <a:stretch>
                  <a:fillRect l="-404" t="-897" r="-1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principle and pricing barrier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6898270" cy="440018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Imagine a particle starts at 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on the integral lattice and wishes to reach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. The particle is constrained to move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+mj-lt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, the very way the price under binomial model evolves.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latin typeface="+mj-lt"/>
                  </a:rPr>
                  <a:t> associated with the up move.</a:t>
                </a:r>
                <a:br>
                  <a:rPr lang="en-US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>
                    <a:latin typeface="+mj-lt"/>
                  </a:rPr>
                  <a:t> associated with the down move.</a:t>
                </a:r>
              </a:p>
              <a:p>
                <a:r>
                  <a:rPr lang="en-US" sz="2000" dirty="0">
                    <a:latin typeface="+mj-lt"/>
                  </a:rPr>
                  <a:t>Problem. How many such paths can the particle take that touch or cross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-axis?</a:t>
                </a:r>
              </a:p>
              <a:p>
                <a:r>
                  <a:rPr lang="en-US" sz="2000" dirty="0">
                    <a:latin typeface="+mj-lt"/>
                  </a:rPr>
                  <a:t>Reflection principle - The number of paths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000" dirty="0">
                    <a:latin typeface="+mj-lt"/>
                  </a:rPr>
                  <a:t> which touch or cross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latin typeface="+mj-lt"/>
                  </a:rPr>
                  <a:t>-axis equals the number of all paths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6898270" cy="4400186"/>
              </a:xfrm>
              <a:blipFill>
                <a:blip r:embed="rId2"/>
                <a:stretch>
                  <a:fillRect l="-618" t="-832" r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077200" y="4378036"/>
            <a:ext cx="344978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077200" y="3311236"/>
            <a:ext cx="1551709" cy="1066800"/>
            <a:chOff x="8077200" y="3311236"/>
            <a:chExt cx="1551709" cy="1066800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V="1">
              <a:off x="8077200" y="3311237"/>
              <a:ext cx="789709" cy="489490"/>
            </a:xfrm>
            <a:prstGeom prst="line">
              <a:avLst/>
            </a:prstGeom>
            <a:ln w="12700">
              <a:solidFill>
                <a:srgbClr val="0070C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8866909" y="3311236"/>
              <a:ext cx="762000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9628908" y="3976255"/>
            <a:ext cx="581892" cy="40178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0210800" y="3976254"/>
            <a:ext cx="568036" cy="8035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10778836" y="2821637"/>
            <a:ext cx="748146" cy="1958180"/>
          </a:xfrm>
          <a:prstGeom prst="line">
            <a:avLst/>
          </a:prstGeom>
          <a:ln w="12700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077200" y="4959927"/>
            <a:ext cx="749382" cy="484907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rot="10800000" flipH="1">
            <a:off x="8812727" y="4378035"/>
            <a:ext cx="830035" cy="106680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65028" y="3417482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028" y="3417482"/>
                <a:ext cx="685800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63300" y="2419946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0" y="2419946"/>
                <a:ext cx="68580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16982" y="5089335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82" y="5089335"/>
                <a:ext cx="685800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0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principle and pricing barrier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6898270" cy="440018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The method to count the number of paths from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.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+mj-lt"/>
                  </a:rPr>
                  <a:t> time periods and for each time period, the particle can move up or down.</a:t>
                </a:r>
                <a:br>
                  <a:rPr lang="en-IN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I</a:t>
                </a:r>
                <a:r>
                  <a:rPr lang="en-IN" sz="2000" dirty="0">
                    <a:latin typeface="+mj-lt"/>
                  </a:rPr>
                  <a:t>n order to start from the level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>
                    <a:latin typeface="+mj-lt"/>
                  </a:rPr>
                  <a:t> and reach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000" dirty="0">
                    <a:latin typeface="+mj-lt"/>
                  </a:rPr>
                  <a:t>, the number of net upward steps should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. </a:t>
                </a:r>
                <a:br>
                  <a:rPr lang="en-IN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T</a:t>
                </a:r>
                <a:r>
                  <a:rPr lang="en-IN" sz="2000" dirty="0" err="1">
                    <a:latin typeface="+mj-lt"/>
                  </a:rPr>
                  <a:t>hus</a:t>
                </a:r>
                <a:r>
                  <a:rPr lang="en-IN" sz="2000" dirty="0">
                    <a:latin typeface="+mj-lt"/>
                  </a:rPr>
                  <a:t>, the number of paths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IN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6898270" cy="4400186"/>
              </a:xfrm>
              <a:blipFill>
                <a:blip r:embed="rId2"/>
                <a:stretch>
                  <a:fillRect l="-618" t="-832" r="-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077200" y="4378036"/>
            <a:ext cx="344978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077200" y="3311236"/>
            <a:ext cx="1551709" cy="1066800"/>
            <a:chOff x="8077200" y="3311236"/>
            <a:chExt cx="1551709" cy="1066800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V="1">
              <a:off x="8077200" y="3311237"/>
              <a:ext cx="789709" cy="489490"/>
            </a:xfrm>
            <a:prstGeom prst="line">
              <a:avLst/>
            </a:prstGeom>
            <a:ln w="12700">
              <a:solidFill>
                <a:srgbClr val="0070C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8866909" y="3311236"/>
              <a:ext cx="762000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9628908" y="3976255"/>
            <a:ext cx="581892" cy="40178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0210800" y="3976254"/>
            <a:ext cx="568036" cy="8035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10778836" y="2821637"/>
            <a:ext cx="748146" cy="1958180"/>
          </a:xfrm>
          <a:prstGeom prst="line">
            <a:avLst/>
          </a:prstGeom>
          <a:ln w="12700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077200" y="4959927"/>
            <a:ext cx="749382" cy="484907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rot="10800000" flipH="1">
            <a:off x="8812727" y="4378035"/>
            <a:ext cx="830035" cy="106680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65028" y="3417482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028" y="3417482"/>
                <a:ext cx="685800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163300" y="2419946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0" y="2419946"/>
                <a:ext cx="68580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16982" y="5089335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82" y="5089335"/>
                <a:ext cx="685800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9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A </a:t>
            </a:r>
            <a:r>
              <a:rPr lang="en-US" sz="2000" i="1" dirty="0">
                <a:latin typeface="Century Gothic" panose="020B0502020202020204" pitchFamily="34" charset="0"/>
              </a:rPr>
              <a:t>call</a:t>
            </a:r>
            <a:r>
              <a:rPr lang="en-US" sz="2000" dirty="0">
                <a:latin typeface="Century Gothic" panose="020B0502020202020204" pitchFamily="34" charset="0"/>
              </a:rPr>
              <a:t> is a right to buy or take a long position in the underlying at fixed price at a future date.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A </a:t>
            </a:r>
            <a:r>
              <a:rPr lang="en-US" sz="2000" i="1" dirty="0">
                <a:latin typeface="Century Gothic" panose="020B0502020202020204" pitchFamily="34" charset="0"/>
              </a:rPr>
              <a:t>put </a:t>
            </a:r>
            <a:r>
              <a:rPr lang="en-US" sz="2000" dirty="0">
                <a:latin typeface="Century Gothic" panose="020B0502020202020204" pitchFamily="34" charset="0"/>
              </a:rPr>
              <a:t>is a right to sell or take a short position in the underlying.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Why do option traders trade options?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Traders in the underlying markets take directional bets.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Option traders are more interested in the </a:t>
            </a:r>
            <a:r>
              <a:rPr lang="en-US" sz="2000" b="1" dirty="0">
                <a:latin typeface="Century Gothic" panose="020B0502020202020204" pitchFamily="34" charset="0"/>
              </a:rPr>
              <a:t>speed</a:t>
            </a:r>
            <a:r>
              <a:rPr lang="en-US" sz="2000" dirty="0">
                <a:latin typeface="Century Gothic" panose="020B0502020202020204" pitchFamily="34" charset="0"/>
              </a:rPr>
              <a:t> with which the market moves. Option traders are buying and selling volatilities.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IN" sz="20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455937" y="2369134"/>
            <a:ext cx="6929" cy="4156357"/>
          </a:xfrm>
          <a:prstGeom prst="line">
            <a:avLst/>
          </a:prstGeom>
          <a:ln>
            <a:solidFill>
              <a:schemeClr val="bg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down-and-in barrier options</a:t>
            </a:r>
            <a:endParaRPr lang="en-IN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1050695" y="2774378"/>
            <a:ext cx="4253341" cy="3442854"/>
          </a:xfrm>
          <a:prstGeom prst="triangl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7655" y="4357305"/>
                <a:ext cx="19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55" y="4357305"/>
                <a:ext cx="190437" cy="276999"/>
              </a:xfrm>
              <a:prstGeom prst="rect">
                <a:avLst/>
              </a:prstGeom>
              <a:blipFill>
                <a:blip r:embed="rId2"/>
                <a:stretch>
                  <a:fillRect l="-29032" r="-2258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cxnSpLocks/>
          </p:cNvCxnSpPr>
          <p:nvPr/>
        </p:nvCxnSpPr>
        <p:spPr>
          <a:xfrm>
            <a:off x="1483648" y="5185274"/>
            <a:ext cx="341514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1462865" y="3643653"/>
            <a:ext cx="34359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84864" y="5043055"/>
                <a:ext cx="23916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64" y="5043055"/>
                <a:ext cx="239168" cy="284437"/>
              </a:xfrm>
              <a:prstGeom prst="rect">
                <a:avLst/>
              </a:prstGeom>
              <a:blipFill>
                <a:blip r:embed="rId3"/>
                <a:stretch>
                  <a:fillRect l="-23077" t="-14894" r="-56410" b="-10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13453" y="3501434"/>
                <a:ext cx="218842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53" y="3501434"/>
                <a:ext cx="218842" cy="284437"/>
              </a:xfrm>
              <a:prstGeom prst="rect">
                <a:avLst/>
              </a:prstGeom>
              <a:blipFill>
                <a:blip r:embed="rId4"/>
                <a:stretch>
                  <a:fillRect l="-25000" t="-14894" r="-66667" b="-10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944740" y="2222287"/>
                <a:ext cx="5428546" cy="4354529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latin typeface="+mj-lt"/>
                  </a:rPr>
                  <a:t>The number of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j-lt"/>
                  </a:rPr>
                  <a:t> to the terminal price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is N choose j. We are however, interested only in those paths, that touch or cross the barrier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</a:rPr>
                  <a:t>.</a:t>
                </a:r>
                <a:br>
                  <a:rPr lang="en-US" dirty="0">
                    <a:latin typeface="+mj-lt"/>
                  </a:rPr>
                </a:b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Applying the reflection principle,  this equals number of all the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+mj-lt"/>
                  </a:rPr>
                  <a:t>, which is</a:t>
                </a:r>
                <a:br>
                  <a:rPr lang="en-IN" dirty="0">
                    <a:latin typeface="+mj-lt"/>
                  </a:rPr>
                </a:br>
                <a:br>
                  <a:rPr lang="en-IN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So, the chance that a path hits the barrier and finishes at the terminal price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>
                    <a:latin typeface="+mj-lt"/>
                  </a:rPr>
                  <a:t> is :</a:t>
                </a:r>
                <a:br>
                  <a:rPr lang="en-IN" dirty="0">
                    <a:latin typeface="+mj-lt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4740" y="2222287"/>
                <a:ext cx="5428546" cy="4354529"/>
              </a:xfrm>
              <a:blipFill>
                <a:blip r:embed="rId5"/>
                <a:stretch>
                  <a:fillRect l="-337" t="-420" r="-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cxnSpLocks/>
            <a:stCxn id="4" idx="0"/>
          </p:cNvCxnSpPr>
          <p:nvPr/>
        </p:nvCxnSpPr>
        <p:spPr>
          <a:xfrm flipV="1">
            <a:off x="1455939" y="4010847"/>
            <a:ext cx="805505" cy="48495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282227" y="4010847"/>
            <a:ext cx="644997" cy="1174427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48007" y="4516040"/>
            <a:ext cx="641530" cy="66923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589537" y="4516038"/>
            <a:ext cx="363080" cy="83797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3966245" y="3089564"/>
            <a:ext cx="939473" cy="2264448"/>
          </a:xfrm>
          <a:prstGeom prst="line">
            <a:avLst/>
          </a:prstGeom>
          <a:ln w="12700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29204" y="5185274"/>
            <a:ext cx="0" cy="143720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29204" y="5720298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4" y="5720298"/>
                <a:ext cx="324576" cy="276999"/>
              </a:xfrm>
              <a:prstGeom prst="rect">
                <a:avLst/>
              </a:prstGeom>
              <a:blipFill>
                <a:blip r:embed="rId6"/>
                <a:stretch>
                  <a:fillRect l="-16981" r="-1509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6258" y="4850657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8" y="4850657"/>
                <a:ext cx="324576" cy="276999"/>
              </a:xfrm>
              <a:prstGeom prst="rect">
                <a:avLst/>
              </a:prstGeom>
              <a:blipFill>
                <a:blip r:embed="rId7"/>
                <a:stretch>
                  <a:fillRect l="-15094" r="-1509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45726" y="3643652"/>
            <a:ext cx="0" cy="29788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89419" y="5354012"/>
                <a:ext cx="238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9" y="5354012"/>
                <a:ext cx="238077" cy="276999"/>
              </a:xfrm>
              <a:prstGeom prst="rect">
                <a:avLst/>
              </a:prstGeom>
              <a:blipFill>
                <a:blip r:embed="rId8"/>
                <a:stretch>
                  <a:fillRect l="-20000" r="-175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018056" y="4408209"/>
            <a:ext cx="0" cy="21686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5390431" y="2992582"/>
            <a:ext cx="0" cy="36298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27083" y="4669029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83" y="4669029"/>
                <a:ext cx="279692" cy="276999"/>
              </a:xfrm>
              <a:prstGeom prst="rect">
                <a:avLst/>
              </a:prstGeom>
              <a:blipFill>
                <a:blip r:embed="rId9"/>
                <a:stretch>
                  <a:fillRect l="-28261" r="-26087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32870" y="2706670"/>
                <a:ext cx="91512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0" y="2706670"/>
                <a:ext cx="915122" cy="285912"/>
              </a:xfrm>
              <a:prstGeom prst="rect">
                <a:avLst/>
              </a:prstGeom>
              <a:blipFill>
                <a:blip r:embed="rId10"/>
                <a:stretch>
                  <a:fillRect l="-4667" t="-6383" r="-3333" b="-10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cxnSpLocks/>
          </p:cNvCxnSpPr>
          <p:nvPr/>
        </p:nvCxnSpPr>
        <p:spPr>
          <a:xfrm rot="10800000" flipH="1" flipV="1">
            <a:off x="1469589" y="5855950"/>
            <a:ext cx="809410" cy="496485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rot="10800000" flipH="1">
            <a:off x="2299882" y="5150094"/>
            <a:ext cx="648124" cy="1202341"/>
          </a:xfrm>
          <a:prstGeom prst="line">
            <a:avLst/>
          </a:prstGeom>
          <a:ln w="127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2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down and in barrier options 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2356" y="2266195"/>
            <a:ext cx="6585035" cy="4138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Binomial tree algorithm for down-and-in call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log(X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N)))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ceil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log(H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N)))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(h)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Risk-neutral probabilities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q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1-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Start at layer 2h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(u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h))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h))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1 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h))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(q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h))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X)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IN" sz="1800" dirty="0">
                <a:solidFill>
                  <a:srgbClr val="AB21FF"/>
                </a:solidFill>
                <a:latin typeface="Consolas" panose="020B06090202040302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,a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(q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j)))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S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(d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u)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C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disc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endParaRPr lang="en-IN" sz="2000" dirty="0">
              <a:latin typeface="Consolas" panose="020B0609020204030204" pitchFamily="49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8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926" y="2222287"/>
            <a:ext cx="6413359" cy="4026113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+mj-lt"/>
              </a:rPr>
              <a:t>Monte-Carlo is a sampling scheme.</a:t>
            </a:r>
          </a:p>
          <a:p>
            <a:r>
              <a:rPr lang="en-US" sz="2000" dirty="0">
                <a:latin typeface="+mj-lt"/>
              </a:rPr>
              <a:t>To price many types of derivatives, when closed form analytical solutions are not available, for example to price an Asian option.</a:t>
            </a:r>
          </a:p>
          <a:p>
            <a:r>
              <a:rPr lang="en-US" sz="2000" dirty="0">
                <a:latin typeface="+mj-lt"/>
              </a:rPr>
              <a:t>Easy to simulate multi-factor stochastic processes, for example to price spread options.</a:t>
            </a:r>
            <a:endParaRPr lang="en-IN" sz="2000" dirty="0"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09162"/>
              </p:ext>
            </p:extLst>
          </p:nvPr>
        </p:nvGraphicFramePr>
        <p:xfrm>
          <a:off x="810000" y="2368358"/>
          <a:ext cx="3565236" cy="404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4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normal deviates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2222287"/>
                <a:ext cx="6747164" cy="4358621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latin typeface="+mj-lt"/>
                  </a:rPr>
                  <a:t>Monte-Carlo Simulation often requires generating samples of numbers that are </a:t>
                </a:r>
              </a:p>
              <a:p>
                <a:pPr lvl="1"/>
                <a:r>
                  <a:rPr lang="en-US" dirty="0">
                    <a:latin typeface="+mj-lt"/>
                  </a:rPr>
                  <a:t>Uniform random</a:t>
                </a:r>
              </a:p>
              <a:p>
                <a:pPr lvl="1"/>
                <a:r>
                  <a:rPr lang="en-US" dirty="0">
                    <a:latin typeface="+mj-lt"/>
                  </a:rPr>
                  <a:t>Poisson e.g. to model jumps &amp; crashes</a:t>
                </a:r>
              </a:p>
              <a:p>
                <a:pPr lvl="1"/>
                <a:r>
                  <a:rPr lang="en-US" dirty="0">
                    <a:latin typeface="+mj-lt"/>
                  </a:rPr>
                  <a:t>Gaussian e.g. to model returns, rates, credit spreads</a:t>
                </a:r>
              </a:p>
              <a:p>
                <a:r>
                  <a:rPr lang="en-US" dirty="0">
                    <a:latin typeface="+mj-lt"/>
                  </a:rPr>
                  <a:t>We need a robust method to generate normal deviates.</a:t>
                </a:r>
                <a:endParaRPr lang="en-IN" dirty="0">
                  <a:latin typeface="+mj-lt"/>
                </a:endParaRPr>
              </a:p>
              <a:p>
                <a:pPr lvl="0">
                  <a:buClr>
                    <a:srgbClr val="8664B0"/>
                  </a:buClr>
                </a:pPr>
                <a:r>
                  <a:rPr lang="en-US" dirty="0">
                    <a:solidFill>
                      <a:prstClr val="black"/>
                    </a:solidFill>
                    <a:latin typeface="Century Gothic" panose="020B0502020202020204"/>
                  </a:rPr>
                  <a:t>Imagine throwing darts on a circular board with radius 1. A skilled player has ½ chance of hitting the inner bullseye, ¼ chance of outer bullseye, 1/8 chance of triple ring and so forth. Given a circular ring, the dart is equally likely to land at any angle.</a:t>
                </a:r>
              </a:p>
              <a:p>
                <a:pPr lvl="0">
                  <a:buClr>
                    <a:srgbClr val="8664B0"/>
                  </a:buClr>
                </a:pPr>
                <a:r>
                  <a:rPr lang="en-US" dirty="0">
                    <a:solidFill>
                      <a:prstClr val="black"/>
                    </a:solidFill>
                    <a:latin typeface="Century Gothic" panose="020B0502020202020204"/>
                  </a:rPr>
                  <a:t>Assume the dart hits the point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. Define a </a:t>
                </a:r>
                <a:r>
                  <a:rPr lang="en-IN" dirty="0" err="1">
                    <a:solidFill>
                      <a:prstClr val="black"/>
                    </a:solidFill>
                    <a:latin typeface="Century Gothic" panose="020B0502020202020204"/>
                  </a:rPr>
                  <a:t>r.v</a:t>
                </a:r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 as the radial distance of the dart from the origin,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 as the angle with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-axis. Then,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 is an exponential </a:t>
                </a:r>
                <a:r>
                  <a:rPr lang="en-IN" dirty="0" err="1">
                    <a:solidFill>
                      <a:prstClr val="black"/>
                    </a:solidFill>
                    <a:latin typeface="Century Gothic" panose="020B0502020202020204"/>
                  </a:rPr>
                  <a:t>r.v</a:t>
                </a:r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.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 is a uniform </a:t>
                </a:r>
                <a:r>
                  <a:rPr lang="en-IN" dirty="0" err="1">
                    <a:solidFill>
                      <a:prstClr val="black"/>
                    </a:solidFill>
                    <a:latin typeface="Century Gothic" panose="020B0502020202020204"/>
                  </a:rPr>
                  <a:t>r.v</a:t>
                </a:r>
                <a:r>
                  <a:rPr lang="en-IN" dirty="0">
                    <a:solidFill>
                      <a:prstClr val="black"/>
                    </a:solidFill>
                    <a:latin typeface="Century Gothic" panose="020B0502020202020204"/>
                  </a:rPr>
                  <a:t>.</a:t>
                </a: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2222287"/>
                <a:ext cx="6747164" cy="4358621"/>
              </a:xfrm>
              <a:blipFill>
                <a:blip r:embed="rId2"/>
                <a:stretch>
                  <a:fillRect l="-271" t="-420" r="-12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27" y="1984129"/>
            <a:ext cx="4578823" cy="45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normal deviates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7391" y="2180723"/>
                <a:ext cx="4971372" cy="4150804"/>
              </a:xfrm>
            </p:spPr>
            <p:txBody>
              <a:bodyPr anchor="t"/>
              <a:lstStyle/>
              <a:p>
                <a:r>
                  <a:rPr lang="en-IN" dirty="0">
                    <a:latin typeface="+mj-lt"/>
                  </a:rPr>
                  <a:t>Apply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IN" dirty="0">
                    <a:latin typeface="+mj-lt"/>
                  </a:rPr>
                  <a:t>. </a:t>
                </a:r>
              </a:p>
              <a:p>
                <a:r>
                  <a:rPr lang="en-IN" dirty="0">
                    <a:latin typeface="+mj-lt"/>
                  </a:rPr>
                  <a:t>We see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IN" dirty="0">
                    <a:latin typeface="+mj-lt"/>
                  </a:rPr>
                  <a:t>. We have transformed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>
                    <a:latin typeface="+mj-lt"/>
                  </a:rPr>
                  <a:t> from polar co-ordinates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+mj-lt"/>
                  </a:rPr>
                  <a:t> to rectangular co-ordinates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+mj-lt"/>
                  </a:rPr>
                  <a:t>.</a:t>
                </a:r>
              </a:p>
              <a:p>
                <a:r>
                  <a:rPr lang="en-IN" dirty="0">
                    <a:latin typeface="+mj-lt"/>
                  </a:rPr>
                  <a:t>The joint density function is,</a:t>
                </a:r>
                <a:br>
                  <a:rPr lang="en-IN" dirty="0">
                    <a:latin typeface="+mj-lt"/>
                  </a:rPr>
                </a:br>
                <a:br>
                  <a:rPr lang="en-IN" dirty="0">
                    <a:latin typeface="+mj-lt"/>
                  </a:rPr>
                </a:b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1" y="2180723"/>
                <a:ext cx="4971372" cy="4150804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4840795"/>
            <a:ext cx="50482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39" y="4404881"/>
            <a:ext cx="1514475" cy="4857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5996" y="1995055"/>
            <a:ext cx="6771394" cy="47521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Box-Muller transform to generate normal deviates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2200" dirty="0">
                <a:solidFill>
                  <a:srgbClr val="008000"/>
                </a:solidFill>
                <a:latin typeface="Consolas" panose="020B0609020204030204" pitchFamily="49" charset="0"/>
              </a:rPr>
              <a:t>def 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getGaussian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mu,sigma,n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ClrTx/>
              <a:buNone/>
            </a:pP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# Generate a pair of uniform random variables U,V</a:t>
            </a:r>
            <a:b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U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,n)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br>
              <a:rPr lang="en-IN" sz="2200" dirty="0">
                <a:latin typeface="Consolas" panose="020B0609020204030204" pitchFamily="49" charset="0"/>
              </a:rPr>
            </a:br>
            <a:r>
              <a:rPr lang="en-IN" sz="2200" dirty="0"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V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,n)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# Get </a:t>
            </a:r>
            <a:r>
              <a:rPr lang="en-IN" sz="2200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R~Exponential</a:t>
            </a: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(1) and </a:t>
            </a:r>
            <a:r>
              <a:rPr lang="en-IN" sz="2200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Theta~Uniform</a:t>
            </a: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(0,2pi) random variables</a:t>
            </a:r>
            <a:b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-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log(U)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Theta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2*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# Transform to X and Y</a:t>
            </a:r>
            <a:b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R),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cos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(Theta))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R),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2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sin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(Theta))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# Perform location-scale transform</a:t>
            </a:r>
            <a:b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22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mu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sigma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mu 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sigma</a:t>
            </a:r>
            <a:r>
              <a:rPr lang="en-IN" sz="22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b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200" dirty="0">
                <a:solidFill>
                  <a:srgbClr val="008000"/>
                </a:solidFill>
                <a:latin typeface="Consolas" panose="020B0609020204030204" pitchFamily="49" charset="0"/>
              </a:rPr>
              <a:t>	return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endParaRPr lang="en-IN" sz="2200" dirty="0">
              <a:latin typeface="Consolas" panose="020B0609020204030204" pitchFamily="49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9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 fluctuations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109" y="2097596"/>
                <a:ext cx="4752109" cy="4497168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000" dirty="0">
                    <a:latin typeface="+mj-lt"/>
                  </a:rPr>
                  <a:t>A gambler plays a coin-tossing game. The gambler wins or loses a dollar on each toss. The coin is flipped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IN" sz="2000" dirty="0">
                    <a:latin typeface="+mj-lt"/>
                  </a:rPr>
                  <a:t> times.</a:t>
                </a:r>
              </a:p>
              <a:p>
                <a:r>
                  <a:rPr lang="en-US" sz="2000" dirty="0">
                    <a:latin typeface="+mj-lt"/>
                  </a:rPr>
                  <a:t>Let</a:t>
                </a:r>
                <a:r>
                  <a:rPr lang="en-IN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latin typeface="+mj-lt"/>
                  </a:rPr>
                  <a:t> be the random gain/loss on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 err="1">
                    <a:latin typeface="+mj-lt"/>
                  </a:rPr>
                  <a:t>th</a:t>
                </a:r>
                <a:r>
                  <a:rPr lang="en-IN" sz="2000" dirty="0">
                    <a:latin typeface="+mj-lt"/>
                  </a:rPr>
                  <a:t> toss, then we have :</a:t>
                </a:r>
                <a:br>
                  <a:rPr lang="en-IN" sz="2000" dirty="0">
                    <a:latin typeface="+mj-lt"/>
                  </a:rPr>
                </a:br>
                <a:br>
                  <a:rPr lang="en-IN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000" dirty="0">
                    <a:latin typeface="+mj-lt"/>
                  </a:rPr>
                  <a:t> to be the gambler’s gain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+mj-lt"/>
                  </a:rPr>
                  <a:t> trials.</a:t>
                </a:r>
                <a:br>
                  <a:rPr lang="en-IN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Say, the gambler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sz="2000" dirty="0">
                    <a:latin typeface="+mj-lt"/>
                  </a:rPr>
                  <a:t> visits to the casino and plays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IN" sz="2000" dirty="0">
                    <a:latin typeface="+mj-lt"/>
                  </a:rPr>
                  <a:t> rounds each time.</a:t>
                </a:r>
                <a:br>
                  <a:rPr lang="en-IN" sz="2000" dirty="0">
                    <a:latin typeface="+mj-lt"/>
                  </a:rPr>
                </a:br>
                <a:endParaRPr lang="en-IN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On average, the gambler’s winnings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+mj-lt"/>
                  </a:rPr>
                  <a:t>, and his winnings vary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109" y="2097596"/>
                <a:ext cx="4752109" cy="4497168"/>
              </a:xfrm>
              <a:blipFill>
                <a:blip r:embed="rId2"/>
                <a:stretch>
                  <a:fillRect l="-513" t="-1491" r="-2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330793" y="2248189"/>
            <a:ext cx="6585035" cy="4138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Simulation of the discrete time coin-tossing game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Input parameters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sample_space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ClrTx/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100 realizations of the gambler's gain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B21FF"/>
                </a:solidFill>
                <a:latin typeface="Consolas" panose="020B0609020204030204" pitchFamily="49" charset="0"/>
              </a:rPr>
              <a:t>in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100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	# Flip a coin hundred times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coin_tosses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(sample_space,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100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x_i,coin_tosses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	# Take the cumulative sum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18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cumsum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 fluctuations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1343" y="2222287"/>
                <a:ext cx="4710547" cy="416465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As the number of time steps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>
                    <a:latin typeface="+mj-lt"/>
                  </a:rPr>
                  <a:t> increases, the gains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000" dirty="0">
                    <a:latin typeface="+mj-lt"/>
                  </a:rPr>
                  <a:t> will be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000" dirty="0">
                    <a:latin typeface="+mj-lt"/>
                  </a:rPr>
                  <a:t>, with mean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latin typeface="+mj-lt"/>
                  </a:rPr>
                  <a:t> and variance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>
                    <a:latin typeface="+mj-lt"/>
                  </a:rPr>
                  <a:t>. It’s a Brownian motion.</a:t>
                </a:r>
              </a:p>
              <a:p>
                <a:r>
                  <a:rPr lang="en-US" sz="2000" dirty="0">
                    <a:latin typeface="+mj-lt"/>
                  </a:rPr>
                  <a:t>A simple application of BM is to think of returns as,</a:t>
                </a:r>
                <a:br>
                  <a:rPr lang="en-US" sz="2000" dirty="0">
                    <a:latin typeface="+mj-lt"/>
                  </a:rPr>
                </a:br>
                <a:br>
                  <a:rPr lang="en-US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IN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1343" y="2222287"/>
                <a:ext cx="4710547" cy="4164658"/>
              </a:xfrm>
              <a:blipFill>
                <a:blip r:embed="rId2"/>
                <a:stretch>
                  <a:fillRect l="-1036" t="-878" r="-2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6" y="2222287"/>
            <a:ext cx="6315075" cy="439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1391" y="5204981"/>
            <a:ext cx="188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Continuous returns</a:t>
            </a:r>
            <a:endParaRPr lang="en-IN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4506" y="5204981"/>
            <a:ext cx="146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Return in</a:t>
            </a:r>
            <a:b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</a:br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a bank account</a:t>
            </a:r>
            <a:endParaRPr lang="en-IN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8977" y="5204981"/>
            <a:ext cx="3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=</a:t>
            </a:r>
            <a:endParaRPr lang="en-IN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7775" y="5204981"/>
            <a:ext cx="156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Random component</a:t>
            </a:r>
            <a:endParaRPr lang="en-IN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9694" y="5246773"/>
            <a:ext cx="3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Script" panose="030B0504020000000003" pitchFamily="66" charset="0"/>
              </a:rPr>
              <a:t>+</a:t>
            </a:r>
            <a:endParaRPr lang="en-IN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0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GBM</a:t>
            </a:r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2356" y="2266195"/>
            <a:ext cx="6585035" cy="43562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Generating Monte Carlo paths for a GBM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def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gbm_mcs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(mu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=0.05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sigma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=0.10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S0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=100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T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=250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=1000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S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delta_t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	# Mean and variance of a lognormal random walk</a:t>
            </a:r>
            <a:b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mean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S0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((mu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0.5*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sigma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**2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variance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(S0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** 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2*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mu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+ 2*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(sigma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** 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T) \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(sigma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**2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B21FF"/>
                </a:solidFill>
                <a:latin typeface="Consolas" panose="020B0609020204030204" pitchFamily="49" charset="0"/>
              </a:rPr>
              <a:t>in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X,Y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getGaussian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,n)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dz_t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dW_t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delta_t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dz_t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dX_t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mu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delta_t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sigma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dW_t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cumsum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dX_t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S0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S_t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S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S, mean, variance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br>
              <a:rPr lang="en-IN" sz="1800" dirty="0"/>
            </a:br>
            <a:endParaRPr lang="en-IN" sz="2000" dirty="0">
              <a:latin typeface="Consolas" panose="020B0609020204030204" pitchFamily="49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9" y="1919833"/>
            <a:ext cx="3412125" cy="2278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54" y="4242552"/>
            <a:ext cx="2966481" cy="26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Asian(average-rate)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15828" y="2222287"/>
                <a:ext cx="4971372" cy="4289349"/>
              </a:xfrm>
            </p:spPr>
            <p:txBody>
              <a:bodyPr anchor="t"/>
              <a:lstStyle/>
              <a:p>
                <a:r>
                  <a:rPr lang="en-US" dirty="0">
                    <a:latin typeface="+mj-lt"/>
                  </a:rPr>
                  <a:t>The (arithmetic) average-rate call option has a terminal value given by</a:t>
                </a:r>
                <a:br>
                  <a:rPr lang="en-IN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Take a terminal price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j-lt"/>
                  </a:rPr>
                  <a:t>. Different paths to it such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) may lead to different averages and hence different payoffs. The binomial tree for averages does not combine.</a:t>
                </a:r>
              </a:p>
              <a:p>
                <a:r>
                  <a:rPr lang="en-US" dirty="0">
                    <a:latin typeface="+mj-lt"/>
                  </a:rPr>
                  <a:t>A simple Monte-Carlo simulation can be used to price an Asian.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5828" y="2222287"/>
                <a:ext cx="4971372" cy="4289349"/>
              </a:xfrm>
              <a:blipFill>
                <a:blip r:embed="rId2"/>
                <a:stretch>
                  <a:fillRect l="-368" t="-427" r="-1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330793" y="2248189"/>
            <a:ext cx="6585035" cy="41387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Simple Monte Carlo to price an average rate option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i="1" dirty="0">
                <a:solidFill>
                  <a:srgbClr val="408080"/>
                </a:solidFill>
                <a:latin typeface="Consolas" panose="020B0609020204030204" pitchFamily="49" charset="0"/>
              </a:rPr>
              <a:t># Simulate a lognormal random walk</a:t>
            </a:r>
            <a:br>
              <a:rPr lang="en-IN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S,mean,variance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gbm_mcs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(mu,sigma,S0,T,n,noOfPaths)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  <a:b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IN" b="1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B21FF"/>
                </a:solidFill>
                <a:latin typeface="Consolas" panose="020B0609020204030204" pitchFamily="49" charset="0"/>
              </a:rPr>
              <a:t>in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disc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disc 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</a:t>
            </a:r>
            <a:r>
              <a:rPr lang="en-IN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br>
              <a:rPr lang="en-IN" sz="1800" dirty="0"/>
            </a:b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3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trading and spread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6039288" cy="4377295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000" dirty="0">
                    <a:latin typeface="+mj-lt"/>
                  </a:rPr>
                  <a:t>The majority of the successful options traders engage in spread trading. Most successful option trading firms like Swiss Bank Corporation were started by spreaders.</a:t>
                </a:r>
              </a:p>
              <a:p>
                <a:r>
                  <a:rPr lang="en-US" sz="2000" dirty="0">
                    <a:latin typeface="+mj-lt"/>
                  </a:rPr>
                  <a:t>Example of spreads traded - Curve spreads aka </a:t>
                </a:r>
                <a:r>
                  <a:rPr lang="en-US" sz="2000" i="1" dirty="0" err="1">
                    <a:latin typeface="+mj-lt"/>
                  </a:rPr>
                  <a:t>steepeners</a:t>
                </a:r>
                <a:r>
                  <a:rPr lang="en-US" sz="2000" dirty="0">
                    <a:latin typeface="+mj-lt"/>
                  </a:rPr>
                  <a:t> or </a:t>
                </a:r>
                <a:r>
                  <a:rPr lang="en-US" sz="2000" i="1" dirty="0">
                    <a:latin typeface="+mj-lt"/>
                  </a:rPr>
                  <a:t>flatteners</a:t>
                </a:r>
                <a:r>
                  <a:rPr lang="en-US" sz="2000" dirty="0">
                    <a:latin typeface="+mj-lt"/>
                  </a:rPr>
                  <a:t>, crack spreads.</a:t>
                </a:r>
              </a:p>
              <a:p>
                <a:r>
                  <a:rPr lang="en-IN" sz="2000" dirty="0">
                    <a:latin typeface="+mj-lt"/>
                  </a:rPr>
                  <a:t>Suppose that we have access to </a:t>
                </a:r>
                <a:r>
                  <a:rPr lang="en-IN" sz="2000" dirty="0" err="1">
                    <a:latin typeface="+mj-lt"/>
                  </a:rPr>
                  <a:t>i.i.d</a:t>
                </a:r>
                <a:r>
                  <a:rPr lang="en-IN" sz="2000" dirty="0">
                    <a:latin typeface="+mj-lt"/>
                  </a:rPr>
                  <a:t> </a:t>
                </a:r>
                <a:r>
                  <a:rPr lang="en-IN" sz="2000" dirty="0" err="1">
                    <a:latin typeface="+mj-lt"/>
                  </a:rPr>
                  <a:t>r.v.s</a:t>
                </a:r>
                <a:r>
                  <a:rPr lang="en-IN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N" sz="2000" dirty="0">
                    <a:latin typeface="+mj-lt"/>
                  </a:rPr>
                  <a:t>, but we want to generate a Bivariate normal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2000" dirty="0">
                    <a:latin typeface="+mj-lt"/>
                  </a:rPr>
                  <a:t> marginally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Then, we can generate correlated deviates as:</a:t>
                </a:r>
                <a:br>
                  <a:rPr lang="en-US" sz="2000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6039288" cy="4377295"/>
              </a:xfrm>
              <a:blipFill>
                <a:blip r:embed="rId2"/>
                <a:stretch>
                  <a:fillRect l="-605" t="-1393" r="-1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222288"/>
            <a:ext cx="5067633" cy="34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and reward in options trading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+mj-lt"/>
              </a:rPr>
              <a:t>Say a $100 call option is trading at $2.70 and $100 put sells at $3.70. The profit and loss of calls and puts at expiration look like this.</a:t>
            </a:r>
            <a:endParaRPr lang="en-IN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6" y="3010078"/>
            <a:ext cx="5038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spread options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0793" y="2107096"/>
            <a:ext cx="6653103" cy="45454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3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Pricing a spread option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def </a:t>
            </a:r>
            <a:r>
              <a:rPr lang="en-IN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computeMCEuroSpreadOption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(S1,S2,K,r,sigma1,sigma2,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rho,T,n,noOfPaths,optType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sum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  <a:b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disc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	for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AB21FF"/>
                </a:solidFill>
                <a:latin typeface="Consolas" panose="020B0609020204030204" pitchFamily="49" charset="0"/>
              </a:rPr>
              <a:t>in 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dz1,dz2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genCorrelatedGaussianDeviates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rho,n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dB1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dz1</a:t>
            </a:r>
            <a:r>
              <a:rPr lang="en-IN" sz="2300" dirty="0">
                <a:latin typeface="Consolas" panose="020B0609020204030204" pitchFamily="49" charset="0"/>
              </a:rPr>
              <a:t> </a:t>
            </a:r>
            <a:br>
              <a:rPr lang="en-IN" sz="2300" dirty="0">
                <a:latin typeface="Consolas" panose="020B0609020204030204" pitchFamily="49" charset="0"/>
              </a:rPr>
            </a:br>
            <a:r>
              <a:rPr lang="en-IN" sz="2300" dirty="0">
                <a:latin typeface="Consolas" panose="020B0609020204030204" pitchFamily="49" charset="0"/>
              </a:rPr>
              <a:t>		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dB2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dz2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dX1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mu1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sigma1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dB1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dX2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mu2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sigma2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dB2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X1_t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cumsum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(dX1)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X2_t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cumsum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(dX2)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S1_t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S1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(X1_t)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S2_t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S2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IN" sz="23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(X2_t)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ClrTx/>
              <a:buNone/>
            </a:pP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		if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optType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IN" sz="2300" dirty="0">
                <a:solidFill>
                  <a:srgbClr val="BA2121"/>
                </a:solidFill>
                <a:latin typeface="Consolas" panose="020B0609020204030204" pitchFamily="49" charset="0"/>
              </a:rPr>
              <a:t>'C'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	value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(S1_t[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S2_t[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K,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2300" dirty="0" err="1">
                <a:solidFill>
                  <a:srgbClr val="008000"/>
                </a:solidFill>
                <a:latin typeface="Consolas" panose="020B0609020204030204" pitchFamily="49" charset="0"/>
              </a:rPr>
              <a:t>elif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optType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IN" sz="2300" dirty="0">
                <a:solidFill>
                  <a:srgbClr val="BA2121"/>
                </a:solidFill>
                <a:latin typeface="Consolas" panose="020B0609020204030204" pitchFamily="49" charset="0"/>
              </a:rPr>
              <a:t>'P'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	value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(K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S1_t[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S2_t[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ClrTx/>
              <a:buNone/>
            </a:pP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sum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sum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C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disc 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en-IN" sz="23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noOfPaths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endParaRPr lang="en-IN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41" y="2107095"/>
            <a:ext cx="4759829" cy="2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 Pricing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8765" y="2262043"/>
            <a:ext cx="5738191" cy="1302791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dirty="0">
                <a:latin typeface="+mj-lt"/>
              </a:rPr>
              <a:t>The Black-Scholes assumption of constant volatility for all options is wrong.</a:t>
            </a:r>
          </a:p>
          <a:p>
            <a:r>
              <a:rPr lang="en-US" sz="2000" dirty="0">
                <a:latin typeface="+mj-lt"/>
              </a:rPr>
              <a:t>Options with different </a:t>
            </a:r>
            <a:r>
              <a:rPr lang="en-US" sz="2000" i="1" dirty="0" err="1">
                <a:latin typeface="+mj-lt"/>
              </a:rPr>
              <a:t>moneyness</a:t>
            </a:r>
            <a:r>
              <a:rPr lang="en-US" sz="2000" dirty="0">
                <a:latin typeface="+mj-lt"/>
              </a:rPr>
              <a:t> levels and maturities have different volatilities.</a:t>
            </a:r>
          </a:p>
          <a:p>
            <a:r>
              <a:rPr lang="en-US" sz="2000" dirty="0">
                <a:latin typeface="+mj-lt"/>
              </a:rPr>
              <a:t>FX option traders construct the smile to price options correctly.</a:t>
            </a:r>
            <a:endParaRPr lang="en-IN" sz="20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0793" y="2248188"/>
            <a:ext cx="5712198" cy="448391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9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Root finding algorithm to solve for implied volatility</a:t>
            </a:r>
            <a:b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def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findImpliedVol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(S0,K,r,q,T,optType,Call_market):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Parameters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0.01</a:t>
            </a:r>
            <a:b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1.00</a:t>
            </a:r>
            <a:b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epsilon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0.001</a:t>
            </a:r>
            <a:b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BS(S0,K,r,q,T,sigma_Lo,optType)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BS(S0,K,r,q,T,sigma_Hi,optType)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Call_BS_Lo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# Iteratively find a root using bisection method</a:t>
            </a:r>
            <a:br>
              <a:rPr lang="en-IN" sz="1800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while abs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Call_market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epsilon: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\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Call_market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)\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-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BS(S0,K,r,q,T,sigma_i,optType)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if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Call_market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sigma_Hi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sigma_i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Call_BS_Lo </a:t>
            </a:r>
            <a:r>
              <a:rPr lang="it-IT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Call_BS_i</a:t>
            </a:r>
            <a:b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	sigma_Lo </a:t>
            </a:r>
            <a:r>
              <a:rPr lang="it-IT" sz="18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sigma_i</a:t>
            </a:r>
            <a:b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ClrTx/>
              <a:buNone/>
            </a:pPr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	return 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sigma_i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3" y="3395736"/>
            <a:ext cx="5632175" cy="32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1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Vanna-Volga method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9"/>
          <a:stretch/>
        </p:blipFill>
        <p:spPr>
          <a:xfrm>
            <a:off x="0" y="1771926"/>
            <a:ext cx="7705272" cy="486078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500729" y="2156026"/>
            <a:ext cx="4167809" cy="437729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b="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As stochastic volatility models are computationally demanding, FX option traders use a faster – the Vanna-Volga method to create the </a:t>
            </a:r>
            <a:r>
              <a:rPr lang="en-US" sz="2000" dirty="0" err="1">
                <a:latin typeface="+mj-lt"/>
              </a:rPr>
              <a:t>vol</a:t>
            </a:r>
            <a:r>
              <a:rPr lang="en-US" sz="2000" dirty="0">
                <a:latin typeface="+mj-lt"/>
              </a:rPr>
              <a:t> surface.</a:t>
            </a:r>
          </a:p>
          <a:p>
            <a:r>
              <a:rPr lang="en-US" sz="2000" dirty="0">
                <a:latin typeface="+mj-lt"/>
              </a:rPr>
              <a:t>The key idea is to add an analytical correction to the Black-Scholes price of the option.</a:t>
            </a:r>
          </a:p>
          <a:p>
            <a:r>
              <a:rPr lang="en-US" sz="2000" dirty="0">
                <a:latin typeface="+mj-lt"/>
              </a:rPr>
              <a:t>What’s the extra cost to make the option neutral to </a:t>
            </a:r>
            <a:r>
              <a:rPr lang="en-US" sz="2000" dirty="0" err="1">
                <a:latin typeface="+mj-lt"/>
              </a:rPr>
              <a:t>vol</a:t>
            </a:r>
            <a:r>
              <a:rPr lang="en-US" sz="2000" dirty="0">
                <a:latin typeface="+mj-lt"/>
              </a:rPr>
              <a:t> changes? The surface should arb free!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49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and reward in options trading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+mj-lt"/>
              </a:rPr>
              <a:t>Buyers of options have limited risk, potentially unlimited reward; sellers of options have limited reward, unlimited risk.</a:t>
            </a:r>
          </a:p>
          <a:p>
            <a:r>
              <a:rPr lang="en-US" sz="2000" dirty="0">
                <a:latin typeface="+mj-lt"/>
              </a:rPr>
              <a:t>Why would anyone ever want to do anything other than buy options? </a:t>
            </a:r>
          </a:p>
          <a:p>
            <a:r>
              <a:rPr lang="en-US" sz="2000" dirty="0">
                <a:latin typeface="+mj-lt"/>
              </a:rPr>
              <a:t>Option traders learn that unlimited risk/reward are not the only considerations. At-least as important, is the probability of unlimited profit or loss. </a:t>
            </a:r>
          </a:p>
          <a:p>
            <a:r>
              <a:rPr lang="en-US" sz="2000" dirty="0">
                <a:latin typeface="+mj-lt"/>
              </a:rPr>
              <a:t>The trader must consider the likelihood of various outcomes.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1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67498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</a:rPr>
              <a:t>Consider a roulette bet. The American Roulette has 38 pockets, numbered 1 through 36, and 0, 00.  Suppose a casino allows a player to choose a number.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22" y="2128423"/>
            <a:ext cx="3886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70" y="2222287"/>
            <a:ext cx="7596416" cy="3636511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+mj-lt"/>
              </a:rPr>
              <a:t>High-rollers or whales wager large sums of money, like a million dollars! </a:t>
            </a:r>
          </a:p>
          <a:p>
            <a:r>
              <a:rPr lang="en-US" sz="2000" dirty="0">
                <a:latin typeface="+mj-lt"/>
              </a:rPr>
              <a:t>The croupier spins the wheel in one direction and spins the ball in the opposite direction.</a:t>
            </a:r>
            <a:endParaRPr lang="en-IN" sz="2000" dirty="0">
              <a:latin typeface="+mj-lt"/>
            </a:endParaRPr>
          </a:p>
        </p:txBody>
      </p:sp>
      <p:pic>
        <p:nvPicPr>
          <p:cNvPr id="2050" name="Picture 2" descr="Image result for american roulette number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22287"/>
            <a:ext cx="23526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48027"/>
              </p:ext>
            </p:extLst>
          </p:nvPr>
        </p:nvGraphicFramePr>
        <p:xfrm>
          <a:off x="3662018" y="4151979"/>
          <a:ext cx="8127999" cy="239268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493077">
                  <a:extLst>
                    <a:ext uri="{9D8B030D-6E8A-4147-A177-3AD203B41FA5}">
                      <a16:colId xmlns:a16="http://schemas.microsoft.com/office/drawing/2014/main" val="40247472"/>
                    </a:ext>
                  </a:extLst>
                </a:gridCol>
                <a:gridCol w="3925589">
                  <a:extLst>
                    <a:ext uri="{9D8B030D-6E8A-4147-A177-3AD203B41FA5}">
                      <a16:colId xmlns:a16="http://schemas.microsoft.com/office/drawing/2014/main" val="2149314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8283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Bet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Winning Spaces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Payout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8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Straight up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Any single number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36:1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5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Split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Any two adjoining numbers vertical/horizontal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17:1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Any three numbers horizontal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12:1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6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Corner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Any four adjoining numbers in a block(e.g. 1,2,4,5)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10:1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5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0" y="2551369"/>
            <a:ext cx="5068958" cy="395544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latin typeface="+mj-lt"/>
              </a:rPr>
              <a:t>How much would you pay for the </a:t>
            </a:r>
            <a:r>
              <a:rPr lang="en-US" sz="2000" dirty="0" err="1">
                <a:latin typeface="+mj-lt"/>
              </a:rPr>
              <a:t>priviledge</a:t>
            </a:r>
            <a:r>
              <a:rPr lang="en-US" sz="2000" dirty="0">
                <a:latin typeface="+mj-lt"/>
              </a:rPr>
              <a:t> of picking a number at the roulette table?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Of course, no casino will let you buy such a bet for $0.95. Under those conditions, the casino would make no profit. In the real world, the player who wants to purchase such a bet will have to pay more, typically $1. </a:t>
            </a:r>
            <a:endParaRPr lang="en-IN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0076" y="3679757"/>
                <a:ext cx="157895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×36=0.95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6" y="3679757"/>
                <a:ext cx="157895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94" y="2448856"/>
            <a:ext cx="6071567" cy="40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Price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+mj-lt"/>
              </a:rPr>
              <a:t>The value of a proposition is the price one would expect to pay in order to break even in the long run.</a:t>
            </a:r>
          </a:p>
          <a:p>
            <a:r>
              <a:rPr lang="en-US" sz="2000" dirty="0">
                <a:latin typeface="+mj-lt"/>
              </a:rPr>
              <a:t>How might we adapt the concepts of expected return to the pricing of options?</a:t>
            </a:r>
          </a:p>
          <a:p>
            <a:r>
              <a:rPr lang="en-US" sz="2000" dirty="0">
                <a:latin typeface="+mj-lt"/>
              </a:rPr>
              <a:t>Option pricing models propose a series of prices and the possible probabilities for the underlying.</a:t>
            </a:r>
          </a:p>
        </p:txBody>
      </p:sp>
    </p:spTree>
    <p:extLst>
      <p:ext uri="{BB962C8B-B14F-4D97-AF65-F5344CB8AC3E}">
        <p14:creationId xmlns:p14="http://schemas.microsoft.com/office/powerpoint/2010/main" val="40831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 algorithm – vanilla options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3" y="2222287"/>
                <a:ext cx="5927470" cy="4138756"/>
              </a:xfrm>
            </p:spPr>
            <p:txBody>
              <a:bodyPr anchor="t">
                <a:normAutofit fontScale="92500" lnSpcReduction="10000"/>
              </a:bodyPr>
              <a:lstStyle/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Over one time period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𝑡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if the </a:t>
                </a: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underlying price moves up, </a:t>
                </a: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𝑆𝑢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𝑝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and if it moves down, the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𝑆𝑑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1−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𝑝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</a:t>
                </a:r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Define u:success, d:failure. The underlying price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𝑆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en-IN" sz="2000" dirty="0" err="1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r.v</a:t>
                </a: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.</a:t>
                </a:r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𝑁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be the total number of time periods.</a:t>
                </a:r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</a:t>
                </a: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he probability </a:t>
                </a: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𝑘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successes in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𝑁</m:t>
                    </m:r>
                  </m:oMath>
                </a14:m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en-IN" sz="2000" dirty="0" err="1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bernoulli</a:t>
                </a: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trials is</a:t>
                </a:r>
                <a:b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Open Sans Light" panose="020B0306030504020204" pitchFamily="34" charset="0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Open Sans Light" panose="020B0306030504020204" pitchFamily="34" charset="0"/>
                                  <a:cs typeface="Open Sans Light" panose="020B0306030504020204" pitchFamily="34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000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>
                  <a:buClrTx/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</a:t>
                </a:r>
                <a:r>
                  <a:rPr lang="en-IN" sz="2000" dirty="0">
                    <a:latin typeface="+mj-lt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he underlying follows a binomial random walk.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222287"/>
                <a:ext cx="5927470" cy="4138756"/>
              </a:xfrm>
              <a:blipFill>
                <a:blip r:embed="rId2"/>
                <a:stretch>
                  <a:fillRect l="-822" t="-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864434" y="3588328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7980216" y="2782958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869379" y="4362376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869379" y="5167746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9082143" y="1991443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9082143" y="2796813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8985161" y="3557006"/>
            <a:ext cx="1115782" cy="805370"/>
          </a:xfrm>
          <a:prstGeom prst="line">
            <a:avLst/>
          </a:prstGeom>
          <a:ln w="158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8902162" y="5136424"/>
            <a:ext cx="1115782" cy="805370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902162" y="5941794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992152" y="4362376"/>
            <a:ext cx="1018800" cy="774048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857571" y="4390989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966361" y="3586522"/>
            <a:ext cx="1018800" cy="774048"/>
          </a:xfrm>
          <a:prstGeom prst="line">
            <a:avLst/>
          </a:prstGeom>
          <a:ln w="15875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69460" y="3664912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60" y="3664912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06624" y="4778013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624" y="4778013"/>
                <a:ext cx="196143" cy="276999"/>
              </a:xfrm>
              <a:prstGeom prst="rect">
                <a:avLst/>
              </a:prstGeom>
              <a:blipFill>
                <a:blip r:embed="rId4"/>
                <a:stretch>
                  <a:fillRect l="-28125" r="-21875"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45727" y="2971800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27" y="2971800"/>
                <a:ext cx="145168" cy="276999"/>
              </a:xfrm>
              <a:prstGeom prst="rect">
                <a:avLst/>
              </a:prstGeom>
              <a:blipFill>
                <a:blip r:embed="rId5"/>
                <a:stretch>
                  <a:fillRect l="-37500" r="-2916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75761" y="4595240"/>
                <a:ext cx="11004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61" y="4595240"/>
                <a:ext cx="1100456" cy="276999"/>
              </a:xfrm>
              <a:prstGeom prst="rect">
                <a:avLst/>
              </a:prstGeom>
              <a:blipFill>
                <a:blip r:embed="rId6"/>
                <a:stretch>
                  <a:fillRect b="-4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4357" y="3399870"/>
                <a:ext cx="16365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57" y="3399870"/>
                <a:ext cx="1636587" cy="276999"/>
              </a:xfrm>
              <a:prstGeom prst="rect">
                <a:avLst/>
              </a:prstGeom>
              <a:blipFill>
                <a:blip r:embed="rId7"/>
                <a:stretch>
                  <a:fillRect r="-743" b="-4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54528" y="4984069"/>
                <a:ext cx="16365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528" y="4984069"/>
                <a:ext cx="1636587" cy="276999"/>
              </a:xfrm>
              <a:prstGeom prst="rect">
                <a:avLst/>
              </a:prstGeom>
              <a:blipFill>
                <a:blip r:embed="rId8"/>
                <a:stretch>
                  <a:fillRect b="-4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FFFFFF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9074</TotalTime>
  <Words>1872</Words>
  <Application>Microsoft Office PowerPoint</Application>
  <PresentationFormat>Widescreen</PresentationFormat>
  <Paragraphs>244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 Math</vt:lpstr>
      <vt:lpstr>Century Gothic</vt:lpstr>
      <vt:lpstr>Consolas</vt:lpstr>
      <vt:lpstr>Courier New</vt:lpstr>
      <vt:lpstr>Open Sans Light</vt:lpstr>
      <vt:lpstr>Open Sans Semibold</vt:lpstr>
      <vt:lpstr>Segoe Script</vt:lpstr>
      <vt:lpstr>Wingdings 2</vt:lpstr>
      <vt:lpstr>Quotable</vt:lpstr>
      <vt:lpstr>Options pricing with Python</vt:lpstr>
      <vt:lpstr>The language of options</vt:lpstr>
      <vt:lpstr>The risk and reward in options trading </vt:lpstr>
      <vt:lpstr>The risk and reward in options trading</vt:lpstr>
      <vt:lpstr>Games of chance</vt:lpstr>
      <vt:lpstr>Games of chance</vt:lpstr>
      <vt:lpstr>Games of chance</vt:lpstr>
      <vt:lpstr>Option Price</vt:lpstr>
      <vt:lpstr>Binomial tree algorithm – vanilla options</vt:lpstr>
      <vt:lpstr>Binomial tree algorithm – vanilla options</vt:lpstr>
      <vt:lpstr>Binomial tree algorithm – vanilla options</vt:lpstr>
      <vt:lpstr>Binomial tree algorithm – vanilla options</vt:lpstr>
      <vt:lpstr>Binomial tree algorithm – vanilla options</vt:lpstr>
      <vt:lpstr>Binomial tree algorithm – vanilla options</vt:lpstr>
      <vt:lpstr>Exotic options</vt:lpstr>
      <vt:lpstr>Barrier Options</vt:lpstr>
      <vt:lpstr>Pricing down-and-in barrier options</vt:lpstr>
      <vt:lpstr>Reflection principle and pricing barrier options</vt:lpstr>
      <vt:lpstr>Reflection principle and pricing barrier options</vt:lpstr>
      <vt:lpstr>Pricing down-and-in barrier options</vt:lpstr>
      <vt:lpstr>Binomial tree algorithm – down and in barrier options </vt:lpstr>
      <vt:lpstr>Monte Carlo method</vt:lpstr>
      <vt:lpstr>Generating normal deviates</vt:lpstr>
      <vt:lpstr>Generating normal deviates</vt:lpstr>
      <vt:lpstr>Chance fluctuations</vt:lpstr>
      <vt:lpstr>Chance fluctuations</vt:lpstr>
      <vt:lpstr>Implementing GBM</vt:lpstr>
      <vt:lpstr>Pricing Asian(average-rate) options</vt:lpstr>
      <vt:lpstr>Spread trading and spread options</vt:lpstr>
      <vt:lpstr>Pricing spread options</vt:lpstr>
      <vt:lpstr>Smile Pricing</vt:lpstr>
      <vt:lpstr>The Vanna-Volga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using Python</dc:title>
  <dc:creator>Quasar Chunawala</dc:creator>
  <cp:lastModifiedBy>Quasar Chunawala</cp:lastModifiedBy>
  <cp:revision>171</cp:revision>
  <dcterms:created xsi:type="dcterms:W3CDTF">2017-05-09T18:13:43Z</dcterms:created>
  <dcterms:modified xsi:type="dcterms:W3CDTF">2017-05-26T14:38:49Z</dcterms:modified>
</cp:coreProperties>
</file>