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-5"/>
      </p:cViewPr>
      <p:guideLst>
        <p:guide orient="horz" pos="2376"/>
        <p:guide pos="14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620D3-5866-44FA-81BD-0C4A3CFD0860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2A947-F6F3-4CFE-BED3-24B58ACB8F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97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2A947-F6F3-4CFE-BED3-24B58ACB8F7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53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9C0222-9749-52EC-E0E1-7652CAD150AE}"/>
              </a:ext>
            </a:extLst>
          </p:cNvPr>
          <p:cNvGrpSpPr/>
          <p:nvPr/>
        </p:nvGrpSpPr>
        <p:grpSpPr>
          <a:xfrm>
            <a:off x="193040" y="-81280"/>
            <a:ext cx="8869680" cy="6991949"/>
            <a:chOff x="193040" y="-81280"/>
            <a:chExt cx="8869680" cy="69919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E418795-11AD-9440-5185-0E83D09D5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8791" t="5658" r="17758" b="7880"/>
            <a:stretch/>
          </p:blipFill>
          <p:spPr>
            <a:xfrm>
              <a:off x="4653280" y="662893"/>
              <a:ext cx="4409440" cy="181241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DF0C340-464C-587C-CB1A-5FBF6D6E6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17621" t="5658" r="16588" b="7880"/>
            <a:stretch/>
          </p:blipFill>
          <p:spPr>
            <a:xfrm>
              <a:off x="6350000" y="1535011"/>
              <a:ext cx="2286000" cy="90620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439FFD-286E-89A1-5B48-58589713B64E}"/>
                </a:ext>
              </a:extLst>
            </p:cNvPr>
            <p:cNvSpPr txBox="1"/>
            <p:nvPr/>
          </p:nvSpPr>
          <p:spPr>
            <a:xfrm>
              <a:off x="193040" y="-81280"/>
              <a:ext cx="467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ptos Display" panose="020B0004020202020204" pitchFamily="34" charset="0"/>
                </a:rPr>
                <a:t>A</a:t>
              </a:r>
              <a:endParaRPr lang="en-CA" sz="1400" b="1" dirty="0">
                <a:latin typeface="Aptos Display" panose="020B00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8E238F-C766-55F9-5203-2A89085BD3D6}"/>
                </a:ext>
              </a:extLst>
            </p:cNvPr>
            <p:cNvSpPr txBox="1"/>
            <p:nvPr/>
          </p:nvSpPr>
          <p:spPr>
            <a:xfrm>
              <a:off x="4780649" y="-81280"/>
              <a:ext cx="467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ptos Display" panose="020B0004020202020204" pitchFamily="34" charset="0"/>
                </a:rPr>
                <a:t>B</a:t>
              </a:r>
              <a:endParaRPr lang="en-CA" sz="1400" b="1" dirty="0">
                <a:latin typeface="Aptos Display" panose="020B0004020202020204" pitchFamily="34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D812663-9AE9-F98F-7B7E-820530A55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7412" t="5658" r="16163" b="7880"/>
            <a:stretch/>
          </p:blipFill>
          <p:spPr>
            <a:xfrm>
              <a:off x="1270000" y="662893"/>
              <a:ext cx="2052320" cy="180836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417F86-7720-29F4-E072-DCDB0E0E8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17412" t="5658" r="16163" b="7880"/>
            <a:stretch/>
          </p:blipFill>
          <p:spPr>
            <a:xfrm>
              <a:off x="1838960" y="1639844"/>
              <a:ext cx="904977" cy="79740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6D258D-2422-188A-AA04-AC0A06C2A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 l="17412" t="5658" r="16163" b="7880"/>
            <a:stretch/>
          </p:blipFill>
          <p:spPr>
            <a:xfrm>
              <a:off x="1528711" y="1639843"/>
              <a:ext cx="904977" cy="79740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493013-26A4-B90F-A000-D57C6A702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17412" t="5658" r="16163" b="7880"/>
            <a:stretch/>
          </p:blipFill>
          <p:spPr>
            <a:xfrm>
              <a:off x="2139930" y="1639844"/>
              <a:ext cx="904977" cy="797406"/>
            </a:xfrm>
            <a:prstGeom prst="rect">
              <a:avLst/>
            </a:prstGeom>
          </p:spPr>
        </p:pic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10694201-DA9C-3721-BF39-2EE6A31CF584}"/>
                </a:ext>
              </a:extLst>
            </p:cNvPr>
            <p:cNvSpPr/>
            <p:nvPr/>
          </p:nvSpPr>
          <p:spPr>
            <a:xfrm rot="5400000">
              <a:off x="2181839" y="1607605"/>
              <a:ext cx="228641" cy="2052320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ACD0A7-48EA-D19C-08D6-1A10035B5A06}"/>
                </a:ext>
              </a:extLst>
            </p:cNvPr>
            <p:cNvSpPr txBox="1"/>
            <p:nvPr/>
          </p:nvSpPr>
          <p:spPr>
            <a:xfrm>
              <a:off x="877152" y="2797986"/>
              <a:ext cx="2858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ptos Display" panose="020B0004020202020204" pitchFamily="34" charset="0"/>
                </a:rPr>
                <a:t>Narrow population variance</a:t>
              </a:r>
            </a:p>
            <a:p>
              <a:pPr algn="ctr"/>
              <a:r>
                <a:rPr lang="en-US" sz="1200" dirty="0">
                  <a:latin typeface="Aptos Display" panose="020B0004020202020204" pitchFamily="34" charset="0"/>
                </a:rPr>
                <a:t>Different means (tactics)</a:t>
              </a:r>
            </a:p>
            <a:p>
              <a:pPr algn="ctr"/>
              <a:r>
                <a:rPr lang="en-US" sz="1200" dirty="0">
                  <a:latin typeface="Aptos Display" panose="020B0004020202020204" pitchFamily="34" charset="0"/>
                </a:rPr>
                <a:t>Similar IIV (specialisation)</a:t>
              </a:r>
              <a:endParaRPr lang="en-CA" sz="1200" dirty="0">
                <a:latin typeface="Aptos Display" panose="020B0004020202020204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7DBB4A8-5F5C-5C09-42C0-8F718B052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 l="17621" t="5658" r="16588" b="7880"/>
            <a:stretch/>
          </p:blipFill>
          <p:spPr>
            <a:xfrm>
              <a:off x="5034649" y="1535011"/>
              <a:ext cx="2286000" cy="90620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0412A94-F395-646F-7D1C-E82470B5A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17621" t="5658" r="16588" b="7880"/>
            <a:stretch/>
          </p:blipFill>
          <p:spPr>
            <a:xfrm>
              <a:off x="5689600" y="1535011"/>
              <a:ext cx="2286000" cy="906207"/>
            </a:xfrm>
            <a:prstGeom prst="rect">
              <a:avLst/>
            </a:prstGeom>
          </p:spPr>
        </p:pic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30D4FAC7-0193-1710-772D-69805F210EC1}"/>
                </a:ext>
              </a:extLst>
            </p:cNvPr>
            <p:cNvSpPr/>
            <p:nvPr/>
          </p:nvSpPr>
          <p:spPr>
            <a:xfrm rot="5400000">
              <a:off x="6718024" y="633888"/>
              <a:ext cx="229152" cy="3999391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B2033F-9B60-C0C6-0DCB-2FDE000EFD21}"/>
                </a:ext>
              </a:extLst>
            </p:cNvPr>
            <p:cNvSpPr txBox="1"/>
            <p:nvPr/>
          </p:nvSpPr>
          <p:spPr>
            <a:xfrm>
              <a:off x="5418672" y="2799778"/>
              <a:ext cx="2858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ptos Display" panose="020B0004020202020204" pitchFamily="34" charset="0"/>
                </a:rPr>
                <a:t>Wide population variance</a:t>
              </a:r>
            </a:p>
            <a:p>
              <a:pPr algn="ctr"/>
              <a:r>
                <a:rPr lang="en-US" sz="1200" dirty="0">
                  <a:latin typeface="Aptos Display" panose="020B0004020202020204" pitchFamily="34" charset="0"/>
                </a:rPr>
                <a:t>Different means (tactics)</a:t>
              </a:r>
            </a:p>
            <a:p>
              <a:pPr algn="ctr"/>
              <a:r>
                <a:rPr lang="en-US" sz="1200" dirty="0">
                  <a:latin typeface="Aptos Display" panose="020B0004020202020204" pitchFamily="34" charset="0"/>
                </a:rPr>
                <a:t>Similar IIV (specialisation)</a:t>
              </a:r>
              <a:endParaRPr lang="en-CA" sz="1200" dirty="0">
                <a:latin typeface="Aptos Display" panose="020B00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E8CF036-F568-BF99-F996-37B9CCFE3B0E}"/>
                </a:ext>
              </a:extLst>
            </p:cNvPr>
            <p:cNvSpPr txBox="1"/>
            <p:nvPr/>
          </p:nvSpPr>
          <p:spPr>
            <a:xfrm>
              <a:off x="374354" y="255955"/>
              <a:ext cx="3804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ptos Display" panose="020B0004020202020204" pitchFamily="34" charset="0"/>
                </a:rPr>
                <a:t>All predators encounter similar prey</a:t>
              </a:r>
              <a:endParaRPr lang="en-CA" sz="1400" b="1" dirty="0">
                <a:latin typeface="Aptos Display" panose="020B00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E0C67D-1769-FBD9-608C-27E9F129AD6A}"/>
                </a:ext>
              </a:extLst>
            </p:cNvPr>
            <p:cNvSpPr txBox="1"/>
            <p:nvPr/>
          </p:nvSpPr>
          <p:spPr>
            <a:xfrm>
              <a:off x="4930377" y="257202"/>
              <a:ext cx="3804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ptos Display" panose="020B0004020202020204" pitchFamily="34" charset="0"/>
                </a:rPr>
                <a:t>All predators encounter diverse prey</a:t>
              </a:r>
              <a:endParaRPr lang="en-CA" sz="1400" b="1" dirty="0">
                <a:latin typeface="Aptos Display" panose="020B0004020202020204" pitchFamily="34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51DCA8D-6C1D-BE8B-CBF3-45F83305C1FC}"/>
                </a:ext>
              </a:extLst>
            </p:cNvPr>
            <p:cNvCxnSpPr>
              <a:cxnSpLocks/>
            </p:cNvCxnSpPr>
            <p:nvPr/>
          </p:nvCxnSpPr>
          <p:spPr>
            <a:xfrm>
              <a:off x="2281288" y="1660836"/>
              <a:ext cx="0" cy="766254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E4EC2D-3E1C-3393-CEEB-9FE0B1B590F8}"/>
                </a:ext>
              </a:extLst>
            </p:cNvPr>
            <p:cNvCxnSpPr>
              <a:cxnSpLocks/>
            </p:cNvCxnSpPr>
            <p:nvPr/>
          </p:nvCxnSpPr>
          <p:spPr>
            <a:xfrm>
              <a:off x="1981199" y="1660836"/>
              <a:ext cx="0" cy="766254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DE82DF5-A5EB-7771-07A7-008A93314E8A}"/>
                </a:ext>
              </a:extLst>
            </p:cNvPr>
            <p:cNvCxnSpPr>
              <a:cxnSpLocks/>
            </p:cNvCxnSpPr>
            <p:nvPr/>
          </p:nvCxnSpPr>
          <p:spPr>
            <a:xfrm>
              <a:off x="2593873" y="1674964"/>
              <a:ext cx="0" cy="766254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85A6F3-3851-2C39-AC72-C73FEBAF681C}"/>
                </a:ext>
              </a:extLst>
            </p:cNvPr>
            <p:cNvCxnSpPr>
              <a:cxnSpLocks/>
            </p:cNvCxnSpPr>
            <p:nvPr/>
          </p:nvCxnSpPr>
          <p:spPr>
            <a:xfrm>
              <a:off x="6164414" y="1568110"/>
              <a:ext cx="0" cy="842879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A5DFF3-4206-B81B-2FE1-072BEDEAB7B8}"/>
                </a:ext>
              </a:extLst>
            </p:cNvPr>
            <p:cNvCxnSpPr>
              <a:cxnSpLocks/>
            </p:cNvCxnSpPr>
            <p:nvPr/>
          </p:nvCxnSpPr>
          <p:spPr>
            <a:xfrm>
              <a:off x="7492999" y="1582238"/>
              <a:ext cx="0" cy="842879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7D0713A-13E5-F806-5E55-EDC1CDFDBFE6}"/>
                </a:ext>
              </a:extLst>
            </p:cNvPr>
            <p:cNvCxnSpPr>
              <a:cxnSpLocks/>
            </p:cNvCxnSpPr>
            <p:nvPr/>
          </p:nvCxnSpPr>
          <p:spPr>
            <a:xfrm>
              <a:off x="6819365" y="1568110"/>
              <a:ext cx="0" cy="842879"/>
            </a:xfrm>
            <a:prstGeom prst="lin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A1640B7-6740-9510-7B9E-7FAF3021AE17}"/>
                </a:ext>
              </a:extLst>
            </p:cNvPr>
            <p:cNvSpPr txBox="1"/>
            <p:nvPr/>
          </p:nvSpPr>
          <p:spPr>
            <a:xfrm>
              <a:off x="205978" y="3362960"/>
              <a:ext cx="467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ptos Display" panose="020B0004020202020204" pitchFamily="34" charset="0"/>
                </a:rPr>
                <a:t>C</a:t>
              </a:r>
              <a:endParaRPr lang="en-CA" sz="1400" b="1" dirty="0">
                <a:latin typeface="Aptos Display" panose="020B0004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72C3A8-3EAA-7B7B-8D69-E9F86403EA28}"/>
                </a:ext>
              </a:extLst>
            </p:cNvPr>
            <p:cNvSpPr txBox="1"/>
            <p:nvPr/>
          </p:nvSpPr>
          <p:spPr>
            <a:xfrm>
              <a:off x="1509700" y="3691022"/>
              <a:ext cx="6127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ptos Display" panose="020B0004020202020204" pitchFamily="34" charset="0"/>
                </a:rPr>
                <a:t>Some predators encounter similar prey, others encounter diverse prey</a:t>
              </a:r>
              <a:endParaRPr lang="en-CA" sz="1400" b="1" dirty="0">
                <a:latin typeface="Aptos Display" panose="020B0004020202020204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E0861C1-4231-15DC-5540-8C586D016155}"/>
                </a:ext>
              </a:extLst>
            </p:cNvPr>
            <p:cNvGrpSpPr/>
            <p:nvPr/>
          </p:nvGrpSpPr>
          <p:grpSpPr>
            <a:xfrm>
              <a:off x="375920" y="3729168"/>
              <a:ext cx="7761272" cy="3181501"/>
              <a:chOff x="91440" y="3729168"/>
              <a:chExt cx="7761272" cy="3181501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1087CFD4-6954-418B-818B-0A90B9415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8699" t="5658" r="18141" b="7880"/>
              <a:stretch/>
            </p:blipFill>
            <p:spPr>
              <a:xfrm>
                <a:off x="91440" y="4127453"/>
                <a:ext cx="4389120" cy="1812415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85255D5-3B22-17CF-9009-0D1FA94EA3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rcRect l="17621" t="5658" r="16588" b="7880"/>
              <a:stretch/>
            </p:blipFill>
            <p:spPr>
              <a:xfrm>
                <a:off x="786655" y="5016616"/>
                <a:ext cx="3267554" cy="906207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4BFE767A-41C0-A0AD-260E-18B466E48C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</a:blip>
              <a:srcRect l="17621" t="5658" r="16588" b="7880"/>
              <a:stretch/>
            </p:blipFill>
            <p:spPr>
              <a:xfrm>
                <a:off x="702659" y="5009730"/>
                <a:ext cx="1806861" cy="906208"/>
              </a:xfrm>
              <a:prstGeom prst="rect">
                <a:avLst/>
              </a:prstGeom>
            </p:spPr>
          </p:pic>
          <p:sp>
            <p:nvSpPr>
              <p:cNvPr id="52" name="Right Brace 51">
                <a:extLst>
                  <a:ext uri="{FF2B5EF4-FFF2-40B4-BE49-F238E27FC236}">
                    <a16:creationId xmlns:a16="http://schemas.microsoft.com/office/drawing/2014/main" id="{D6A57C26-E801-7288-36BF-DF61896AE016}"/>
                  </a:ext>
                </a:extLst>
              </p:cNvPr>
              <p:cNvSpPr/>
              <p:nvPr/>
            </p:nvSpPr>
            <p:spPr>
              <a:xfrm rot="5400000">
                <a:off x="2162514" y="4098448"/>
                <a:ext cx="229152" cy="3999391"/>
              </a:xfrm>
              <a:prstGeom prst="rightBrace">
                <a:avLst>
                  <a:gd name="adj1" fmla="val 0"/>
                  <a:gd name="adj2" fmla="val 50000"/>
                </a:avLst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B5597B-E939-840D-0547-131F3A1BA29C}"/>
                  </a:ext>
                </a:extLst>
              </p:cNvPr>
              <p:cNvSpPr txBox="1"/>
              <p:nvPr/>
            </p:nvSpPr>
            <p:spPr>
              <a:xfrm>
                <a:off x="863162" y="6264338"/>
                <a:ext cx="2858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 Display" panose="020B0004020202020204" pitchFamily="34" charset="0"/>
                  </a:rPr>
                  <a:t>Wide population variance</a:t>
                </a:r>
              </a:p>
              <a:p>
                <a:pPr algn="ctr"/>
                <a:r>
                  <a:rPr lang="en-US" sz="1200" dirty="0">
                    <a:latin typeface="Aptos Display" panose="020B0004020202020204" pitchFamily="34" charset="0"/>
                  </a:rPr>
                  <a:t>Different means (tactics)</a:t>
                </a:r>
              </a:p>
              <a:p>
                <a:pPr algn="ctr"/>
                <a:r>
                  <a:rPr lang="en-US" sz="1200" dirty="0">
                    <a:latin typeface="Aptos Display" panose="020B0004020202020204" pitchFamily="34" charset="0"/>
                  </a:rPr>
                  <a:t>Differences in IIV (specialisation)</a:t>
                </a:r>
                <a:endParaRPr lang="en-CA" sz="1200" dirty="0">
                  <a:latin typeface="Aptos Display" panose="020B0004020202020204" pitchFamily="34" charset="0"/>
                </a:endParaRP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3557525-E920-BB5F-A22D-5ED7E53CE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 l="17621" t="5658" r="16588" b="7880"/>
              <a:stretch/>
            </p:blipFill>
            <p:spPr>
              <a:xfrm>
                <a:off x="2748649" y="5009730"/>
                <a:ext cx="660047" cy="906207"/>
              </a:xfrm>
              <a:prstGeom prst="rect">
                <a:avLst/>
              </a:prstGeom>
            </p:spPr>
          </p:pic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EDA58B1-85F6-0F04-30F1-4A1A5ABFC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7703" y="5055656"/>
                <a:ext cx="0" cy="842879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02BCB19-1097-FB68-62B7-0214745B7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5374" y="5055656"/>
                <a:ext cx="0" cy="842879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1627D63-D5F2-14E3-F8F1-7BF8E6234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8848" y="5069784"/>
                <a:ext cx="0" cy="842879"/>
              </a:xfrm>
              <a:prstGeom prst="line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81EB96E-1D85-879F-BC16-9D091041EEFC}"/>
                  </a:ext>
                </a:extLst>
              </p:cNvPr>
              <p:cNvGrpSpPr/>
              <p:nvPr/>
            </p:nvGrpSpPr>
            <p:grpSpPr>
              <a:xfrm>
                <a:off x="4994377" y="3729168"/>
                <a:ext cx="2858335" cy="2858335"/>
                <a:chOff x="4994377" y="3729168"/>
                <a:chExt cx="2858335" cy="2858335"/>
              </a:xfrm>
            </p:grpSpPr>
            <p:pic>
              <p:nvPicPr>
                <p:cNvPr id="38" name="Picture 37" descr="A dotted diagram with a line&#10;&#10;AI-generated content may be incorrect.">
                  <a:extLst>
                    <a:ext uri="{FF2B5EF4-FFF2-40B4-BE49-F238E27FC236}">
                      <a16:creationId xmlns:a16="http://schemas.microsoft.com/office/drawing/2014/main" id="{937CA3B4-F935-287B-25A8-AB93B725FB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12688" y="4127454"/>
                  <a:ext cx="2027014" cy="2027014"/>
                </a:xfrm>
                <a:prstGeom prst="rect">
                  <a:avLst/>
                </a:prstGeom>
              </p:spPr>
            </p:pic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2346356-5021-FC7D-C700-17E90A386CD0}"/>
                    </a:ext>
                  </a:extLst>
                </p:cNvPr>
                <p:cNvSpPr txBox="1"/>
                <p:nvPr/>
              </p:nvSpPr>
              <p:spPr>
                <a:xfrm>
                  <a:off x="4994377" y="6170406"/>
                  <a:ext cx="285833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ptos Display" panose="020B0004020202020204" pitchFamily="34" charset="0"/>
                    </a:rPr>
                    <a:t>IIV (specialisation)</a:t>
                  </a:r>
                  <a:endParaRPr lang="en-CA" sz="1200" dirty="0">
                    <a:latin typeface="Aptos Display" panose="020B0004020202020204" pitchFamily="34" charset="0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C1FC199-B256-3953-FA82-194D01BC8E86}"/>
                    </a:ext>
                  </a:extLst>
                </p:cNvPr>
                <p:cNvSpPr txBox="1"/>
                <p:nvPr/>
              </p:nvSpPr>
              <p:spPr>
                <a:xfrm rot="16200000">
                  <a:off x="3826490" y="5019836"/>
                  <a:ext cx="285833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ptos Display" panose="020B0004020202020204" pitchFamily="34" charset="0"/>
                    </a:rPr>
                    <a:t>Hunting success</a:t>
                  </a:r>
                  <a:endParaRPr lang="en-CA" sz="1200" dirty="0">
                    <a:latin typeface="Aptos Display" panose="020B0004020202020204" pitchFamily="34" charset="0"/>
                  </a:endParaRPr>
                </a:p>
              </p:txBody>
            </p:sp>
          </p:grp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A7DCE8E-82FF-2B81-B3C4-5BBEE197D115}"/>
                </a:ext>
              </a:extLst>
            </p:cNvPr>
            <p:cNvCxnSpPr/>
            <p:nvPr/>
          </p:nvCxnSpPr>
          <p:spPr>
            <a:xfrm>
              <a:off x="3901440" y="5080000"/>
              <a:ext cx="1346569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6CBFAEC-A23A-8C04-DB8E-9ECEC9F4B44D}"/>
                </a:ext>
              </a:extLst>
            </p:cNvPr>
            <p:cNvSpPr txBox="1"/>
            <p:nvPr/>
          </p:nvSpPr>
          <p:spPr>
            <a:xfrm>
              <a:off x="7724182" y="4289659"/>
              <a:ext cx="1225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ptos Display" panose="020B0004020202020204" pitchFamily="34" charset="0"/>
                </a:rPr>
                <a:t>Learned to hunt according to prey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2B11523-2B60-ED2F-A737-F64A03219E97}"/>
                </a:ext>
              </a:extLst>
            </p:cNvPr>
            <p:cNvSpPr txBox="1"/>
            <p:nvPr/>
          </p:nvSpPr>
          <p:spPr>
            <a:xfrm>
              <a:off x="7747758" y="5289977"/>
              <a:ext cx="1225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ptos Display" panose="020B0004020202020204" pitchFamily="34" charset="0"/>
                </a:rPr>
                <a:t>Did not learn to hunt according to prey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84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Maxico</dc:creator>
  <cp:keywords/>
  <dc:description>generated using python-pptx</dc:description>
  <cp:lastModifiedBy>Maxime Fraser Franco</cp:lastModifiedBy>
  <cp:revision>9</cp:revision>
  <dcterms:created xsi:type="dcterms:W3CDTF">2013-01-27T09:14:16Z</dcterms:created>
  <dcterms:modified xsi:type="dcterms:W3CDTF">2025-04-07T23:21:05Z</dcterms:modified>
  <cp:category/>
</cp:coreProperties>
</file>