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9" r:id="rId8"/>
    <p:sldId id="263" r:id="rId9"/>
    <p:sldId id="262" r:id="rId10"/>
    <p:sldId id="264" r:id="rId11"/>
    <p:sldId id="265" r:id="rId12"/>
    <p:sldId id="266" r:id="rId13"/>
    <p:sldId id="267" r:id="rId14"/>
    <p:sldId id="273" r:id="rId15"/>
    <p:sldId id="268" r:id="rId16"/>
    <p:sldId id="270" r:id="rId17"/>
    <p:sldId id="271" r:id="rId18"/>
    <p:sldId id="274" r:id="rId19"/>
    <p:sldId id="275" r:id="rId20"/>
    <p:sldId id="272" r:id="rId21"/>
    <p:sldId id="282" r:id="rId22"/>
    <p:sldId id="280" r:id="rId23"/>
    <p:sldId id="295" r:id="rId24"/>
    <p:sldId id="297" r:id="rId25"/>
    <p:sldId id="299" r:id="rId26"/>
    <p:sldId id="279" r:id="rId27"/>
    <p:sldId id="283" r:id="rId28"/>
    <p:sldId id="278" r:id="rId29"/>
    <p:sldId id="277" r:id="rId30"/>
    <p:sldId id="287" r:id="rId31"/>
    <p:sldId id="286" r:id="rId32"/>
    <p:sldId id="288" r:id="rId33"/>
    <p:sldId id="289" r:id="rId34"/>
    <p:sldId id="285" r:id="rId35"/>
    <p:sldId id="293" r:id="rId36"/>
    <p:sldId id="284" r:id="rId37"/>
    <p:sldId id="294" r:id="rId38"/>
    <p:sldId id="29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1369" autoAdjust="0"/>
  </p:normalViewPr>
  <p:slideViewPr>
    <p:cSldViewPr>
      <p:cViewPr varScale="1">
        <p:scale>
          <a:sx n="80" d="100"/>
          <a:sy n="80" d="100"/>
        </p:scale>
        <p:origin x="5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B035F-C49A-42A0-80A0-7D89F7B9EED1}" type="datetimeFigureOut">
              <a:rPr lang="en-GB" smtClean="0"/>
              <a:t>24/10/2017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31063-1E9A-4CCC-B307-2E6BA084B225}" type="slidenum">
              <a:rPr lang="en-GB" smtClean="0"/>
              <a:t>‹#›</a:t>
            </a:fld>
            <a:endParaRPr lang="en-GB"/>
          </a:p>
        </p:txBody>
      </p:sp>
    </p:spTree>
    <p:extLst>
      <p:ext uri="{BB962C8B-B14F-4D97-AF65-F5344CB8AC3E}">
        <p14:creationId xmlns:p14="http://schemas.microsoft.com/office/powerpoint/2010/main" val="77044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preferable</a:t>
            </a:r>
            <a:r>
              <a:rPr lang="en-GB" baseline="0" dirty="0" smtClean="0"/>
              <a:t> to place ELM-master in root directory of a hard drive, especially when you are operating this software in a system of other languages.</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5</a:t>
            </a:fld>
            <a:endParaRPr lang="en-GB"/>
          </a:p>
        </p:txBody>
      </p:sp>
    </p:spTree>
    <p:extLst>
      <p:ext uri="{BB962C8B-B14F-4D97-AF65-F5344CB8AC3E}">
        <p14:creationId xmlns:p14="http://schemas.microsoft.com/office/powerpoint/2010/main" val="140791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.csv is</a:t>
            </a:r>
            <a:r>
              <a:rPr lang="en-GB" baseline="0" dirty="0" smtClean="0"/>
              <a:t> comma-separated values (CSV) files.</a:t>
            </a:r>
          </a:p>
          <a:p>
            <a:r>
              <a:rPr lang="en-GB" baseline="0" dirty="0" smtClean="0"/>
              <a:t>It is not standard .</a:t>
            </a:r>
            <a:r>
              <a:rPr lang="en-GB" baseline="0" dirty="0" err="1" smtClean="0"/>
              <a:t>xls</a:t>
            </a:r>
            <a:r>
              <a:rPr lang="en-GB" baseline="0" dirty="0" smtClean="0"/>
              <a:t> or .</a:t>
            </a:r>
            <a:r>
              <a:rPr lang="en-GB" baseline="0" dirty="0" err="1" smtClean="0"/>
              <a:t>xlsx</a:t>
            </a:r>
            <a:r>
              <a:rPr lang="en-GB" baseline="0" dirty="0" smtClean="0"/>
              <a:t> files.</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16</a:t>
            </a:fld>
            <a:endParaRPr lang="en-GB"/>
          </a:p>
        </p:txBody>
      </p:sp>
    </p:spTree>
    <p:extLst>
      <p:ext uri="{BB962C8B-B14F-4D97-AF65-F5344CB8AC3E}">
        <p14:creationId xmlns:p14="http://schemas.microsoft.com/office/powerpoint/2010/main" val="4093138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Radius controls the range of circle radius, in pixel widths, which is searched for by the </a:t>
            </a:r>
            <a:r>
              <a:rPr lang="en-GB" dirty="0" err="1" smtClean="0"/>
              <a:t>imfindcircles</a:t>
            </a:r>
            <a:r>
              <a:rPr lang="en-GB" dirty="0" smtClean="0"/>
              <a:t>() function in the segmentation step.</a:t>
            </a:r>
          </a:p>
          <a:p>
            <a:endParaRPr lang="en-GB" dirty="0" smtClean="0"/>
          </a:p>
          <a:p>
            <a:r>
              <a:rPr lang="en-GB" dirty="0" smtClean="0"/>
              <a:t>Hough sensitivity controls the sensitivity of the </a:t>
            </a:r>
            <a:r>
              <a:rPr lang="en-GB" dirty="0" err="1" smtClean="0"/>
              <a:t>imfindcircles</a:t>
            </a:r>
            <a:r>
              <a:rPr lang="en-GB" dirty="0" smtClean="0"/>
              <a:t>() function. Higher values will detect more candidates, but probably also more spurious candidates.</a:t>
            </a:r>
          </a:p>
          <a:p>
            <a:endParaRPr lang="en-GB" dirty="0" smtClean="0"/>
          </a:p>
          <a:p>
            <a:r>
              <a:rPr lang="en-GB" dirty="0" smtClean="0"/>
              <a:t>Segmentation size controls the half-width of the square segments that are selected for analysis around each candidate centre. A square of side-length 1 + 2*Segmentation size will be analysed for each candidate. For example, if the segmentation size is 13, the software will crop a region of interest of 27*27 pixels around each candidate spore location found by </a:t>
            </a:r>
            <a:r>
              <a:rPr lang="en-GB" dirty="0" err="1" smtClean="0"/>
              <a:t>imfindcircles</a:t>
            </a:r>
            <a:r>
              <a:rPr lang="en-GB" dirty="0" smtClean="0"/>
              <a:t>().</a:t>
            </a:r>
          </a:p>
          <a:p>
            <a:endParaRPr lang="en-GB" dirty="0" smtClean="0"/>
          </a:p>
          <a:p>
            <a:r>
              <a:rPr lang="en-GB" dirty="0" smtClean="0"/>
              <a:t>Image border This many pixels around the edge of the </a:t>
            </a:r>
            <a:r>
              <a:rPr lang="en-GB" dirty="0" err="1" smtClean="0"/>
              <a:t>microcopy</a:t>
            </a:r>
            <a:r>
              <a:rPr lang="en-GB" dirty="0" smtClean="0"/>
              <a:t> image data are excluded from analysis. If any candidate segment requires pixels from this area, it is discarded.</a:t>
            </a:r>
          </a:p>
          <a:p>
            <a:endParaRPr lang="en-GB" dirty="0" smtClean="0"/>
          </a:p>
          <a:p>
            <a:r>
              <a:rPr lang="en-GB" dirty="0" smtClean="0"/>
              <a:t>RNG seed This sets the random number generator seed, which means that the Monte Carlo models of ellipsoidal shells should be generated consistently in repeat analyses.</a:t>
            </a:r>
          </a:p>
          <a:p>
            <a:endParaRPr lang="en-GB" dirty="0" smtClean="0"/>
          </a:p>
          <a:p>
            <a:r>
              <a:rPr lang="en-GB" dirty="0" err="1" smtClean="0"/>
              <a:t>Num</a:t>
            </a:r>
            <a:r>
              <a:rPr lang="en-GB" dirty="0" smtClean="0"/>
              <a:t> fluorophores Sets the number of fluorophores simulated on each ellipsoidal spore model. Smaller numbers will be faster to process, but this has not been extensively tested. The number should be big enough for the modelled images to be suitably uniform.</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27</a:t>
            </a:fld>
            <a:endParaRPr lang="en-GB"/>
          </a:p>
        </p:txBody>
      </p:sp>
    </p:spTree>
    <p:extLst>
      <p:ext uri="{BB962C8B-B14F-4D97-AF65-F5344CB8AC3E}">
        <p14:creationId xmlns:p14="http://schemas.microsoft.com/office/powerpoint/2010/main" val="235886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usually happens when you try</a:t>
            </a:r>
            <a:r>
              <a:rPr lang="en-GB" baseline="0" dirty="0" smtClean="0"/>
              <a:t> to run a file which is not in your working folder.</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7</a:t>
            </a:fld>
            <a:endParaRPr lang="en-GB"/>
          </a:p>
        </p:txBody>
      </p:sp>
    </p:spTree>
    <p:extLst>
      <p:ext uri="{BB962C8B-B14F-4D97-AF65-F5344CB8AC3E}">
        <p14:creationId xmlns:p14="http://schemas.microsoft.com/office/powerpoint/2010/main" val="79626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images</a:t>
            </a:r>
            <a:r>
              <a:rPr lang="en-GB" baseline="0" dirty="0" smtClean="0"/>
              <a:t> in one folder will take more time. </a:t>
            </a:r>
          </a:p>
          <a:p>
            <a:r>
              <a:rPr lang="en-GB" baseline="0" dirty="0" smtClean="0"/>
              <a:t>It is not possible to process files in sub-folders of this folder, only files directly in this folder will be processed.</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9</a:t>
            </a:fld>
            <a:endParaRPr lang="en-GB"/>
          </a:p>
        </p:txBody>
      </p:sp>
    </p:spTree>
    <p:extLst>
      <p:ext uri="{BB962C8B-B14F-4D97-AF65-F5344CB8AC3E}">
        <p14:creationId xmlns:p14="http://schemas.microsoft.com/office/powerpoint/2010/main" val="339091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ELM</a:t>
            </a:r>
            <a:r>
              <a:rPr lang="en-GB" baseline="0" dirty="0" smtClean="0"/>
              <a:t> has provided 2 files for your testing: Spherical and Ellipsoidal spore images.</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10</a:t>
            </a:fld>
            <a:endParaRPr lang="en-GB"/>
          </a:p>
        </p:txBody>
      </p:sp>
    </p:spTree>
    <p:extLst>
      <p:ext uri="{BB962C8B-B14F-4D97-AF65-F5344CB8AC3E}">
        <p14:creationId xmlns:p14="http://schemas.microsoft.com/office/powerpoint/2010/main" val="33029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Avoid</a:t>
            </a:r>
            <a:r>
              <a:rPr lang="en-GB" baseline="0" dirty="0" smtClean="0"/>
              <a:t> choosing the input folder as the output folder. It would be very messy.</a:t>
            </a:r>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11</a:t>
            </a:fld>
            <a:endParaRPr lang="en-GB"/>
          </a:p>
        </p:txBody>
      </p:sp>
    </p:spTree>
    <p:extLst>
      <p:ext uri="{BB962C8B-B14F-4D97-AF65-F5344CB8AC3E}">
        <p14:creationId xmlns:p14="http://schemas.microsoft.com/office/powerpoint/2010/main" val="260467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Width</a:t>
            </a:r>
            <a:r>
              <a:rPr lang="en-GB" sz="1400" baseline="0" dirty="0" smtClean="0"/>
              <a:t> of the pixels</a:t>
            </a:r>
            <a:r>
              <a:rPr lang="en-GB" sz="1400" dirty="0" smtClean="0"/>
              <a:t> is 74 nm in the sample data, and a</a:t>
            </a:r>
            <a:r>
              <a:rPr lang="en-GB" sz="1400" baseline="0" dirty="0" smtClean="0"/>
              <a:t>n image containing spherical spore is used for this guide</a:t>
            </a:r>
            <a:r>
              <a:rPr lang="en-GB" sz="14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smtClean="0"/>
              <a:t>The ELM software should work OK if spore coats (radius ~ 500 nm) are imaged with a pixel width in about the range 50 nm to 100 nm, but this has not been explored much by the authors. Note that this length scale is not actually needed to run the ELM analysis, since parameters are saved in units of pixel widths. However this length scale needs to be known for later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cylindrical model is implemented in the fluorescent shell analysis repository. It will be incorporated into the ELM GUI in a slightly different way, and should not be selected in the current version.</a:t>
            </a:r>
          </a:p>
          <a:p>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12</a:t>
            </a:fld>
            <a:endParaRPr lang="en-GB"/>
          </a:p>
        </p:txBody>
      </p:sp>
    </p:spTree>
    <p:extLst>
      <p:ext uri="{BB962C8B-B14F-4D97-AF65-F5344CB8AC3E}">
        <p14:creationId xmlns:p14="http://schemas.microsoft.com/office/powerpoint/2010/main" val="255090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should take a few seconds for the spherical model with its sample data, or a few minutes for the ellipsoidal model with its sample data.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Large folders of ellipsoidal spore images are best processed overnight.</a:t>
            </a:r>
          </a:p>
          <a:p>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13</a:t>
            </a:fld>
            <a:endParaRPr lang="en-GB"/>
          </a:p>
        </p:txBody>
      </p:sp>
    </p:spTree>
    <p:extLst>
      <p:ext uri="{BB962C8B-B14F-4D97-AF65-F5344CB8AC3E}">
        <p14:creationId xmlns:p14="http://schemas.microsoft.com/office/powerpoint/2010/main" val="356762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31063-1E9A-4CCC-B307-2E6BA084B225}" type="slidenum">
              <a:rPr lang="en-GB" smtClean="0"/>
              <a:t>14</a:t>
            </a:fld>
            <a:endParaRPr lang="en-GB"/>
          </a:p>
        </p:txBody>
      </p:sp>
    </p:spTree>
    <p:extLst>
      <p:ext uri="{BB962C8B-B14F-4D97-AF65-F5344CB8AC3E}">
        <p14:creationId xmlns:p14="http://schemas.microsoft.com/office/powerpoint/2010/main" val="88534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4 images shows</a:t>
            </a:r>
            <a:r>
              <a:rPr lang="en-GB" baseline="0" dirty="0" smtClean="0"/>
              <a:t> stages of process.</a:t>
            </a:r>
          </a:p>
          <a:p>
            <a:r>
              <a:rPr lang="en-GB" baseline="0" dirty="0" smtClean="0"/>
              <a:t>_raw is the raw images unprocessed.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_fits is the fitting of spore images identified.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_</a:t>
            </a:r>
            <a:r>
              <a:rPr lang="en-GB" baseline="0" dirty="0" err="1" smtClean="0"/>
              <a:t>sr</a:t>
            </a:r>
            <a:r>
              <a:rPr lang="en-GB" baseline="0" dirty="0" smtClean="0"/>
              <a:t> is the super-resolved spore images identified.</a:t>
            </a:r>
            <a:endParaRPr lang="en-GB" dirty="0" smtClean="0"/>
          </a:p>
          <a:p>
            <a:r>
              <a:rPr lang="en-GB" baseline="0" dirty="0" smtClean="0"/>
              <a:t>_recon is the reconstruction of whole image.</a:t>
            </a:r>
          </a:p>
        </p:txBody>
      </p:sp>
      <p:sp>
        <p:nvSpPr>
          <p:cNvPr id="4" name="Slide Number Placeholder 3"/>
          <p:cNvSpPr>
            <a:spLocks noGrp="1"/>
          </p:cNvSpPr>
          <p:nvPr>
            <p:ph type="sldNum" sz="quarter" idx="10"/>
          </p:nvPr>
        </p:nvSpPr>
        <p:spPr/>
        <p:txBody>
          <a:bodyPr/>
          <a:lstStyle/>
          <a:p>
            <a:fld id="{C1831063-1E9A-4CCC-B307-2E6BA084B225}" type="slidenum">
              <a:rPr lang="en-GB" smtClean="0"/>
              <a:t>15</a:t>
            </a:fld>
            <a:endParaRPr lang="en-GB"/>
          </a:p>
        </p:txBody>
      </p:sp>
    </p:spTree>
    <p:extLst>
      <p:ext uri="{BB962C8B-B14F-4D97-AF65-F5344CB8AC3E}">
        <p14:creationId xmlns:p14="http://schemas.microsoft.com/office/powerpoint/2010/main" val="91408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38965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37194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332673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74834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161108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67689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89032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67203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57052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287945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4AD9EF-DDEB-4DE9-857E-900B502915EC}" type="datetimeFigureOut">
              <a:rPr lang="zh-CN" altLang="en-US" smtClean="0"/>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412174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AD9EF-DDEB-4DE9-857E-900B502915EC}" type="datetimeFigureOut">
              <a:rPr lang="zh-CN" altLang="en-US" smtClean="0"/>
              <a:t>2017/10/24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A7CE8-972C-4B45-962B-ADF643AF9C5B}" type="slidenum">
              <a:rPr lang="zh-CN" altLang="en-US" smtClean="0"/>
              <a:t>‹#›</a:t>
            </a:fld>
            <a:endParaRPr lang="zh-CN" altLang="en-US"/>
          </a:p>
        </p:txBody>
      </p:sp>
    </p:spTree>
    <p:extLst>
      <p:ext uri="{BB962C8B-B14F-4D97-AF65-F5344CB8AC3E}">
        <p14:creationId xmlns:p14="http://schemas.microsoft.com/office/powerpoint/2010/main" val="420518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9.png"/><Relationship Id="rId4" Type="http://schemas.openxmlformats.org/officeDocument/2006/relationships/slide" Target="slide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6.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26.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4.xml"/><Relationship Id="rId7"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6.xml"/><Relationship Id="rId9" Type="http://schemas.openxmlformats.org/officeDocument/2006/relationships/slide" Target="slide3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4.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slide" Target="slide2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2.xml"/><Relationship Id="rId4" Type="http://schemas.openxmlformats.org/officeDocument/2006/relationships/slide" Target="slid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26.xml"/></Relationships>
</file>

<file path=ppt/slides/_rels/slide2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https://github.com/quantitativeimaging/ELM"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26.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github.com/quantitativeimaging/EL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1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8.xml"/><Relationship Id="rId4" Type="http://schemas.openxmlformats.org/officeDocument/2006/relationships/slide" Target="slide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ELM user guide</a:t>
            </a:r>
            <a:endParaRPr lang="zh-CN" altLang="en-US" dirty="0"/>
          </a:p>
        </p:txBody>
      </p:sp>
      <p:sp>
        <p:nvSpPr>
          <p:cNvPr id="3" name="副标题 2"/>
          <p:cNvSpPr>
            <a:spLocks noGrp="1"/>
          </p:cNvSpPr>
          <p:nvPr>
            <p:ph type="subTitle" idx="1"/>
          </p:nvPr>
        </p:nvSpPr>
        <p:spPr/>
        <p:txBody>
          <a:bodyPr/>
          <a:lstStyle/>
          <a:p>
            <a:r>
              <a:rPr lang="en-US" altLang="zh-CN" dirty="0" smtClean="0"/>
              <a:t>Available at</a:t>
            </a:r>
          </a:p>
          <a:p>
            <a:r>
              <a:rPr lang="en-US" altLang="zh-CN" dirty="0" smtClean="0"/>
              <a:t> </a:t>
            </a:r>
            <a:r>
              <a:rPr lang="en-US" altLang="zh-CN" sz="2400" dirty="0" smtClean="0"/>
              <a:t>https://github.com/quantitativeimaging/ELM </a:t>
            </a:r>
          </a:p>
          <a:p>
            <a:r>
              <a:rPr lang="en-US" altLang="zh-CN" sz="2400" dirty="0" smtClean="0"/>
              <a:t>Updated to 2017/09/22 version</a:t>
            </a:r>
            <a:endParaRPr lang="zh-CN" altLang="en-US" sz="2400" dirty="0"/>
          </a:p>
        </p:txBody>
      </p:sp>
    </p:spTree>
    <p:extLst>
      <p:ext uri="{BB962C8B-B14F-4D97-AF65-F5344CB8AC3E}">
        <p14:creationId xmlns:p14="http://schemas.microsoft.com/office/powerpoint/2010/main" val="675182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34635" y="2654004"/>
            <a:ext cx="5610225" cy="2647950"/>
          </a:xfrm>
          <a:prstGeom prst="rect">
            <a:avLst/>
          </a:prstGeom>
        </p:spPr>
      </p:pic>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a:xfrm>
            <a:off x="457200" y="1600201"/>
            <a:ext cx="8229600" cy="1252736"/>
          </a:xfrm>
        </p:spPr>
        <p:txBody>
          <a:bodyPr/>
          <a:lstStyle/>
          <a:p>
            <a:pPr marL="0" indent="0">
              <a:buNone/>
            </a:pPr>
            <a:r>
              <a:rPr lang="en-US" altLang="zh-CN" dirty="0" smtClean="0"/>
              <a:t>5. </a:t>
            </a:r>
            <a:r>
              <a:rPr lang="en-US" altLang="zh-CN" dirty="0"/>
              <a:t>In the Input field, enter the location of a folder of images that you want to process. </a:t>
            </a: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2-7</a:t>
            </a:r>
          </a:p>
        </p:txBody>
      </p:sp>
      <p:sp>
        <p:nvSpPr>
          <p:cNvPr id="9" name="右箭头 7"/>
          <p:cNvSpPr/>
          <p:nvPr/>
        </p:nvSpPr>
        <p:spPr>
          <a:xfrm rot="10800000">
            <a:off x="4944542" y="3250799"/>
            <a:ext cx="129614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300192" y="3068960"/>
            <a:ext cx="2592288" cy="2862322"/>
          </a:xfrm>
          <a:prstGeom prst="rect">
            <a:avLst/>
          </a:prstGeom>
          <a:noFill/>
        </p:spPr>
        <p:txBody>
          <a:bodyPr wrap="square" rtlCol="0">
            <a:spAutoFit/>
          </a:bodyPr>
          <a:lstStyle/>
          <a:p>
            <a:r>
              <a:rPr lang="en-US" altLang="zh-CN" dirty="0"/>
              <a:t>You can use the </a:t>
            </a:r>
            <a:r>
              <a:rPr lang="en-US" altLang="zh-CN" b="1" dirty="0">
                <a:solidFill>
                  <a:srgbClr val="FF0000"/>
                </a:solidFill>
              </a:rPr>
              <a:t>Browse</a:t>
            </a:r>
            <a:r>
              <a:rPr lang="en-US" altLang="zh-CN" dirty="0"/>
              <a:t> button to select a </a:t>
            </a:r>
            <a:r>
              <a:rPr lang="en-US" altLang="zh-CN" dirty="0" smtClean="0"/>
              <a:t>folder, </a:t>
            </a:r>
            <a:r>
              <a:rPr lang="en-US" altLang="zh-CN" dirty="0"/>
              <a:t>o</a:t>
            </a:r>
            <a:r>
              <a:rPr lang="en-US" altLang="zh-CN" dirty="0" smtClean="0"/>
              <a:t>r manually key in the address.</a:t>
            </a:r>
          </a:p>
          <a:p>
            <a:endParaRPr lang="en-US" altLang="zh-CN" dirty="0"/>
          </a:p>
          <a:p>
            <a:r>
              <a:rPr lang="en-US" altLang="zh-CN" dirty="0" smtClean="0"/>
              <a:t>Remember, you are selecting a folder, not a single file.</a:t>
            </a:r>
            <a:endParaRPr lang="zh-CN" altLang="en-US" dirty="0"/>
          </a:p>
          <a:p>
            <a:endParaRPr lang="en-GB" dirty="0"/>
          </a:p>
        </p:txBody>
      </p:sp>
      <p:sp>
        <p:nvSpPr>
          <p:cNvPr id="11" name="TextBox 10"/>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5" name="TextBox 14"/>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203658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6. </a:t>
            </a:r>
            <a:r>
              <a:rPr lang="en-US" altLang="zh-CN" dirty="0"/>
              <a:t>In the Output field, select a folder where you want to save the </a:t>
            </a:r>
            <a:r>
              <a:rPr lang="en-US" altLang="zh-CN" dirty="0" smtClean="0"/>
              <a:t>results.</a:t>
            </a:r>
            <a:endParaRPr lang="en-US" altLang="zh-CN"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2-8</a:t>
            </a:r>
          </a:p>
        </p:txBody>
      </p:sp>
      <p:pic>
        <p:nvPicPr>
          <p:cNvPr id="8" name="Picture 7"/>
          <p:cNvPicPr>
            <a:picLocks noChangeAspect="1"/>
          </p:cNvPicPr>
          <p:nvPr/>
        </p:nvPicPr>
        <p:blipFill>
          <a:blip r:embed="rId3"/>
          <a:stretch>
            <a:fillRect/>
          </a:stretch>
        </p:blipFill>
        <p:spPr>
          <a:xfrm>
            <a:off x="0" y="2564904"/>
            <a:ext cx="5895975" cy="2819400"/>
          </a:xfrm>
          <a:prstGeom prst="rect">
            <a:avLst/>
          </a:prstGeom>
        </p:spPr>
      </p:pic>
      <p:sp>
        <p:nvSpPr>
          <p:cNvPr id="9" name="TextBox 8"/>
          <p:cNvSpPr txBox="1"/>
          <p:nvPr/>
        </p:nvSpPr>
        <p:spPr>
          <a:xfrm>
            <a:off x="6300192" y="3068960"/>
            <a:ext cx="2592288" cy="2862322"/>
          </a:xfrm>
          <a:prstGeom prst="rect">
            <a:avLst/>
          </a:prstGeom>
          <a:noFill/>
        </p:spPr>
        <p:txBody>
          <a:bodyPr wrap="square" rtlCol="0">
            <a:spAutoFit/>
          </a:bodyPr>
          <a:lstStyle/>
          <a:p>
            <a:r>
              <a:rPr lang="en-US" altLang="zh-CN" dirty="0" smtClean="0"/>
              <a:t>Similarly, you </a:t>
            </a:r>
            <a:r>
              <a:rPr lang="en-US" altLang="zh-CN" dirty="0"/>
              <a:t>can use the </a:t>
            </a:r>
            <a:r>
              <a:rPr lang="en-US" altLang="zh-CN" b="1" dirty="0">
                <a:solidFill>
                  <a:srgbClr val="FF0000"/>
                </a:solidFill>
              </a:rPr>
              <a:t>Browse</a:t>
            </a:r>
            <a:r>
              <a:rPr lang="en-US" altLang="zh-CN" dirty="0"/>
              <a:t> button to select a </a:t>
            </a:r>
            <a:r>
              <a:rPr lang="en-US" altLang="zh-CN" dirty="0" smtClean="0"/>
              <a:t>folder, or manually key in the address for output.</a:t>
            </a:r>
          </a:p>
          <a:p>
            <a:endParaRPr lang="en-US" altLang="zh-CN" dirty="0"/>
          </a:p>
          <a:p>
            <a:r>
              <a:rPr lang="en-US" altLang="zh-CN" dirty="0" smtClean="0"/>
              <a:t>Remember, you are selecting a folder, not a single file.</a:t>
            </a:r>
            <a:endParaRPr lang="zh-CN" altLang="en-US" dirty="0"/>
          </a:p>
          <a:p>
            <a:endParaRPr lang="en-GB" dirty="0"/>
          </a:p>
        </p:txBody>
      </p:sp>
      <p:sp>
        <p:nvSpPr>
          <p:cNvPr id="10" name="右箭头 7"/>
          <p:cNvSpPr/>
          <p:nvPr/>
        </p:nvSpPr>
        <p:spPr>
          <a:xfrm rot="10800000">
            <a:off x="4981760" y="3545871"/>
            <a:ext cx="129614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493005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a:xfrm>
            <a:off x="457200" y="1600200"/>
            <a:ext cx="8229600" cy="1612775"/>
          </a:xfrm>
        </p:spPr>
        <p:txBody>
          <a:bodyPr>
            <a:normAutofit/>
          </a:bodyPr>
          <a:lstStyle/>
          <a:p>
            <a:pPr marL="0" indent="0">
              <a:buNone/>
            </a:pPr>
            <a:r>
              <a:rPr lang="en-GB" altLang="zh-CN" dirty="0" smtClean="0"/>
              <a:t>7. </a:t>
            </a:r>
            <a:r>
              <a:rPr lang="en-GB" dirty="0"/>
              <a:t>Enter the width of the pixels on the microscopy </a:t>
            </a:r>
            <a:r>
              <a:rPr lang="en-GB" dirty="0" smtClean="0"/>
              <a:t>sample</a:t>
            </a:r>
            <a:r>
              <a:rPr lang="en-GB" dirty="0"/>
              <a:t> </a:t>
            </a:r>
            <a:r>
              <a:rPr lang="en-GB" dirty="0" smtClean="0"/>
              <a:t>and select the spore shape.</a:t>
            </a:r>
            <a:endParaRPr lang="en-GB" dirty="0"/>
          </a:p>
          <a:p>
            <a:pPr marL="0" indent="0">
              <a:buNone/>
            </a:pP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2-9</a:t>
            </a:r>
          </a:p>
        </p:txBody>
      </p:sp>
      <p:sp>
        <p:nvSpPr>
          <p:cNvPr id="11" name="TextBox 10"/>
          <p:cNvSpPr txBox="1"/>
          <p:nvPr/>
        </p:nvSpPr>
        <p:spPr>
          <a:xfrm>
            <a:off x="5868144" y="2688009"/>
            <a:ext cx="2664296" cy="3693319"/>
          </a:xfrm>
          <a:prstGeom prst="rect">
            <a:avLst/>
          </a:prstGeom>
          <a:noFill/>
        </p:spPr>
        <p:txBody>
          <a:bodyPr wrap="square" rtlCol="0">
            <a:spAutoFit/>
          </a:bodyPr>
          <a:lstStyle/>
          <a:p>
            <a:r>
              <a:rPr lang="en-GB" dirty="0" smtClean="0"/>
              <a:t>More information provided in Note of this page.</a:t>
            </a:r>
          </a:p>
          <a:p>
            <a:endParaRPr lang="en-GB" dirty="0" smtClean="0"/>
          </a:p>
          <a:p>
            <a:r>
              <a:rPr lang="en-GB" dirty="0" smtClean="0"/>
              <a:t>Cylindrical spore image cannot be processed by selecting model here in this version. </a:t>
            </a:r>
          </a:p>
          <a:p>
            <a:r>
              <a:rPr lang="en-GB" dirty="0" smtClean="0"/>
              <a:t>For </a:t>
            </a:r>
            <a:r>
              <a:rPr lang="en-GB" b="1" dirty="0">
                <a:solidFill>
                  <a:srgbClr val="FF0000"/>
                </a:solidFill>
              </a:rPr>
              <a:t>C</a:t>
            </a:r>
            <a:r>
              <a:rPr lang="en-GB" b="1" dirty="0" smtClean="0">
                <a:solidFill>
                  <a:srgbClr val="FF0000"/>
                </a:solidFill>
              </a:rPr>
              <a:t>ylindrical</a:t>
            </a:r>
            <a:r>
              <a:rPr lang="en-GB" dirty="0" smtClean="0">
                <a:solidFill>
                  <a:srgbClr val="FF0000"/>
                </a:solidFill>
              </a:rPr>
              <a:t> </a:t>
            </a:r>
            <a:r>
              <a:rPr lang="en-GB" dirty="0" smtClean="0"/>
              <a:t>spore</a:t>
            </a:r>
            <a:r>
              <a:rPr lang="en-GB" dirty="0" smtClean="0">
                <a:solidFill>
                  <a:srgbClr val="FF0000"/>
                </a:solidFill>
              </a:rPr>
              <a:t> </a:t>
            </a:r>
            <a:r>
              <a:rPr lang="en-GB" dirty="0" smtClean="0"/>
              <a:t>image guide, click </a:t>
            </a:r>
            <a:r>
              <a:rPr lang="en-GB" dirty="0" smtClean="0">
                <a:hlinkClick r:id="rId3" action="ppaction://hlinksldjump"/>
              </a:rPr>
              <a:t>here</a:t>
            </a:r>
            <a:r>
              <a:rPr lang="en-GB" dirty="0" smtClean="0"/>
              <a:t>.</a:t>
            </a:r>
          </a:p>
          <a:p>
            <a:endParaRPr lang="en-GB" dirty="0"/>
          </a:p>
          <a:p>
            <a:r>
              <a:rPr lang="en-GB" dirty="0" smtClean="0"/>
              <a:t>For </a:t>
            </a:r>
            <a:r>
              <a:rPr lang="en-GB" b="1" dirty="0" smtClean="0">
                <a:solidFill>
                  <a:srgbClr val="FF0000"/>
                </a:solidFill>
              </a:rPr>
              <a:t>Advanced</a:t>
            </a:r>
            <a:r>
              <a:rPr lang="en-GB" dirty="0" smtClean="0">
                <a:solidFill>
                  <a:srgbClr val="FF0000"/>
                </a:solidFill>
              </a:rPr>
              <a:t> </a:t>
            </a:r>
            <a:r>
              <a:rPr lang="en-GB" dirty="0" smtClean="0"/>
              <a:t>settings</a:t>
            </a:r>
            <a:r>
              <a:rPr lang="en-GB" dirty="0" smtClean="0">
                <a:solidFill>
                  <a:srgbClr val="FF0000"/>
                </a:solidFill>
              </a:rPr>
              <a:t> </a:t>
            </a:r>
            <a:r>
              <a:rPr lang="en-GB" dirty="0" smtClean="0"/>
              <a:t>guide, click </a:t>
            </a:r>
            <a:r>
              <a:rPr lang="en-GB" dirty="0" smtClean="0">
                <a:hlinkClick r:id="rId4" action="ppaction://hlinksldjump"/>
              </a:rPr>
              <a:t>here</a:t>
            </a:r>
            <a:r>
              <a:rPr lang="en-GB" dirty="0" smtClean="0"/>
              <a:t>.</a:t>
            </a:r>
            <a:endParaRPr lang="en-GB" dirty="0"/>
          </a:p>
        </p:txBody>
      </p:sp>
      <p:grpSp>
        <p:nvGrpSpPr>
          <p:cNvPr id="14" name="Group 13"/>
          <p:cNvGrpSpPr/>
          <p:nvPr/>
        </p:nvGrpSpPr>
        <p:grpSpPr>
          <a:xfrm>
            <a:off x="0" y="2564904"/>
            <a:ext cx="5895975" cy="2819400"/>
            <a:chOff x="0" y="2564904"/>
            <a:chExt cx="5895975" cy="2819400"/>
          </a:xfrm>
        </p:grpSpPr>
        <p:pic>
          <p:nvPicPr>
            <p:cNvPr id="8" name="Picture 7"/>
            <p:cNvPicPr>
              <a:picLocks noChangeAspect="1"/>
            </p:cNvPicPr>
            <p:nvPr/>
          </p:nvPicPr>
          <p:blipFill>
            <a:blip r:embed="rId5"/>
            <a:stretch>
              <a:fillRect/>
            </a:stretch>
          </p:blipFill>
          <p:spPr>
            <a:xfrm>
              <a:off x="0" y="2564904"/>
              <a:ext cx="5895975" cy="2819400"/>
            </a:xfrm>
            <a:prstGeom prst="rect">
              <a:avLst/>
            </a:prstGeom>
          </p:spPr>
        </p:pic>
        <p:sp>
          <p:nvSpPr>
            <p:cNvPr id="9" name="图文框 9"/>
            <p:cNvSpPr/>
            <p:nvPr/>
          </p:nvSpPr>
          <p:spPr>
            <a:xfrm>
              <a:off x="2411760" y="3823417"/>
              <a:ext cx="1656183" cy="36004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图文框 9"/>
            <p:cNvSpPr/>
            <p:nvPr/>
          </p:nvSpPr>
          <p:spPr>
            <a:xfrm>
              <a:off x="1134528" y="3955691"/>
              <a:ext cx="972108" cy="282489"/>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Multiply 12"/>
            <p:cNvSpPr/>
            <p:nvPr/>
          </p:nvSpPr>
          <p:spPr>
            <a:xfrm>
              <a:off x="835505" y="4380757"/>
              <a:ext cx="1568334" cy="420960"/>
            </a:xfrm>
            <a:prstGeom prst="mathMultiply">
              <a:avLst>
                <a:gd name="adj1" fmla="val 994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179512" y="6294015"/>
            <a:ext cx="1944216" cy="369332"/>
          </a:xfrm>
          <a:prstGeom prst="rect">
            <a:avLst/>
          </a:prstGeom>
          <a:noFill/>
        </p:spPr>
        <p:txBody>
          <a:bodyPr wrap="square" rtlCol="0">
            <a:spAutoFit/>
          </a:bodyPr>
          <a:lstStyle/>
          <a:p>
            <a:r>
              <a:rPr lang="zh-CN" altLang="en-US" dirty="0">
                <a:hlinkClick r:id="rId6" action="ppaction://hlinksldjump"/>
              </a:rPr>
              <a:t>←</a:t>
            </a:r>
            <a:r>
              <a:rPr lang="en-US" altLang="zh-CN" dirty="0" smtClean="0">
                <a:hlinkClick r:id="rId6" action="ppaction://hlinksldjump"/>
              </a:rPr>
              <a:t>Previous section</a:t>
            </a:r>
            <a:endParaRPr lang="zh-CN" altLang="en-US" dirty="0"/>
          </a:p>
        </p:txBody>
      </p:sp>
      <p:sp>
        <p:nvSpPr>
          <p:cNvPr id="18" name="TextBox 17"/>
          <p:cNvSpPr txBox="1"/>
          <p:nvPr/>
        </p:nvSpPr>
        <p:spPr>
          <a:xfrm>
            <a:off x="7452320" y="6309320"/>
            <a:ext cx="1584176" cy="369332"/>
          </a:xfrm>
          <a:prstGeom prst="rect">
            <a:avLst/>
          </a:prstGeom>
          <a:noFill/>
        </p:spPr>
        <p:txBody>
          <a:bodyPr wrap="square" rtlCol="0">
            <a:spAutoFit/>
          </a:bodyPr>
          <a:lstStyle/>
          <a:p>
            <a:r>
              <a:rPr lang="en-US" altLang="zh-CN" dirty="0">
                <a:hlinkClick r:id="rId7" action="ppaction://hlinksldjump"/>
              </a:rPr>
              <a:t>Next</a:t>
            </a:r>
            <a:r>
              <a:rPr lang="en-US" altLang="zh-CN" dirty="0" smtClean="0">
                <a:hlinkClick r:id="rId7" action="ppaction://hlinksldjump"/>
              </a:rPr>
              <a:t> section</a:t>
            </a:r>
            <a:r>
              <a:rPr lang="zh-CN" altLang="en-US" dirty="0" smtClean="0">
                <a:hlinkClick r:id="rId7" action="ppaction://hlinksldjump"/>
              </a:rPr>
              <a:t>→</a:t>
            </a:r>
            <a:endParaRPr lang="zh-CN" altLang="en-US" dirty="0"/>
          </a:p>
        </p:txBody>
      </p:sp>
    </p:spTree>
    <p:extLst>
      <p:ext uri="{BB962C8B-B14F-4D97-AF65-F5344CB8AC3E}">
        <p14:creationId xmlns:p14="http://schemas.microsoft.com/office/powerpoint/2010/main" val="3578811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p:txBody>
          <a:bodyPr/>
          <a:lstStyle/>
          <a:p>
            <a:pPr marL="0" indent="0">
              <a:buNone/>
            </a:pPr>
            <a:r>
              <a:rPr lang="en-GB" altLang="zh-CN" dirty="0" smtClean="0"/>
              <a:t>8</a:t>
            </a:r>
            <a:r>
              <a:rPr lang="en-GB" altLang="zh-CN" dirty="0"/>
              <a:t>. Click the Process button. </a:t>
            </a:r>
            <a:r>
              <a:rPr lang="en-GB" altLang="zh-CN" dirty="0" smtClean="0"/>
              <a:t>ELM </a:t>
            </a:r>
            <a:r>
              <a:rPr lang="en-GB" altLang="zh-CN" dirty="0"/>
              <a:t>will then try to process all the image data and save the results.</a:t>
            </a:r>
            <a:endParaRPr lang="zh-CN" altLang="en-US" dirty="0"/>
          </a:p>
        </p:txBody>
      </p:sp>
      <p:sp>
        <p:nvSpPr>
          <p:cNvPr id="6" name="TextBox 5"/>
          <p:cNvSpPr txBox="1"/>
          <p:nvPr/>
        </p:nvSpPr>
        <p:spPr>
          <a:xfrm>
            <a:off x="4264918" y="6309320"/>
            <a:ext cx="648072" cy="369332"/>
          </a:xfrm>
          <a:prstGeom prst="rect">
            <a:avLst/>
          </a:prstGeom>
          <a:noFill/>
        </p:spPr>
        <p:txBody>
          <a:bodyPr wrap="square" rtlCol="0">
            <a:spAutoFit/>
          </a:bodyPr>
          <a:lstStyle/>
          <a:p>
            <a:pPr algn="ctr"/>
            <a:r>
              <a:rPr lang="en-US" altLang="zh-CN" dirty="0" smtClean="0"/>
              <a:t>2-10</a:t>
            </a:r>
          </a:p>
        </p:txBody>
      </p:sp>
      <p:grpSp>
        <p:nvGrpSpPr>
          <p:cNvPr id="11" name="Group 10"/>
          <p:cNvGrpSpPr/>
          <p:nvPr/>
        </p:nvGrpSpPr>
        <p:grpSpPr>
          <a:xfrm>
            <a:off x="1556345" y="2564904"/>
            <a:ext cx="5895975" cy="2819400"/>
            <a:chOff x="1556345" y="2564904"/>
            <a:chExt cx="5895975" cy="2819400"/>
          </a:xfrm>
        </p:grpSpPr>
        <p:pic>
          <p:nvPicPr>
            <p:cNvPr id="9" name="Picture 8"/>
            <p:cNvPicPr>
              <a:picLocks noChangeAspect="1"/>
            </p:cNvPicPr>
            <p:nvPr/>
          </p:nvPicPr>
          <p:blipFill>
            <a:blip r:embed="rId3"/>
            <a:stretch>
              <a:fillRect/>
            </a:stretch>
          </p:blipFill>
          <p:spPr>
            <a:xfrm>
              <a:off x="1556345" y="2564904"/>
              <a:ext cx="5895975" cy="2819400"/>
            </a:xfrm>
            <a:prstGeom prst="rect">
              <a:avLst/>
            </a:prstGeom>
          </p:spPr>
        </p:pic>
        <p:sp>
          <p:nvSpPr>
            <p:cNvPr id="10" name="图文框 9"/>
            <p:cNvSpPr/>
            <p:nvPr/>
          </p:nvSpPr>
          <p:spPr>
            <a:xfrm>
              <a:off x="4112121" y="4499595"/>
              <a:ext cx="1440160" cy="36004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TextBox 13"/>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5" name="TextBox 14"/>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3671561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p:txBody>
          <a:bodyPr/>
          <a:lstStyle/>
          <a:p>
            <a:pPr marL="0" indent="0">
              <a:buNone/>
            </a:pPr>
            <a:r>
              <a:rPr lang="en-GB" altLang="zh-CN" dirty="0" smtClean="0"/>
              <a:t>8</a:t>
            </a:r>
            <a:r>
              <a:rPr lang="en-GB" altLang="zh-CN" dirty="0"/>
              <a:t>. Click the Process button. </a:t>
            </a:r>
            <a:r>
              <a:rPr lang="en-GB" altLang="zh-CN" dirty="0" smtClean="0"/>
              <a:t>ELM </a:t>
            </a:r>
            <a:r>
              <a:rPr lang="en-GB" altLang="zh-CN" dirty="0"/>
              <a:t>will then try to process all the image data and save the results.</a:t>
            </a:r>
            <a:endParaRPr lang="zh-CN" altLang="en-US" dirty="0"/>
          </a:p>
        </p:txBody>
      </p:sp>
      <p:pic>
        <p:nvPicPr>
          <p:cNvPr id="7" name="Picture 6"/>
          <p:cNvPicPr>
            <a:picLocks noChangeAspect="1"/>
          </p:cNvPicPr>
          <p:nvPr/>
        </p:nvPicPr>
        <p:blipFill>
          <a:blip r:embed="rId3"/>
          <a:stretch>
            <a:fillRect/>
          </a:stretch>
        </p:blipFill>
        <p:spPr>
          <a:xfrm>
            <a:off x="539552" y="2996952"/>
            <a:ext cx="4610100" cy="2238375"/>
          </a:xfrm>
          <a:prstGeom prst="rect">
            <a:avLst/>
          </a:prstGeom>
        </p:spPr>
      </p:pic>
      <p:sp>
        <p:nvSpPr>
          <p:cNvPr id="8" name="TextBox 7"/>
          <p:cNvSpPr txBox="1"/>
          <p:nvPr/>
        </p:nvSpPr>
        <p:spPr>
          <a:xfrm>
            <a:off x="5364088" y="3501008"/>
            <a:ext cx="3094756" cy="1200329"/>
          </a:xfrm>
          <a:prstGeom prst="rect">
            <a:avLst/>
          </a:prstGeom>
          <a:noFill/>
        </p:spPr>
        <p:txBody>
          <a:bodyPr wrap="square" rtlCol="0">
            <a:spAutoFit/>
          </a:bodyPr>
          <a:lstStyle/>
          <a:p>
            <a:r>
              <a:rPr lang="en-GB" dirty="0" smtClean="0"/>
              <a:t>This </a:t>
            </a:r>
            <a:r>
              <a:rPr lang="en-GB" dirty="0" err="1"/>
              <a:t>waitbar</a:t>
            </a:r>
            <a:r>
              <a:rPr lang="en-GB" dirty="0"/>
              <a:t> </a:t>
            </a:r>
            <a:r>
              <a:rPr lang="en-GB" dirty="0" smtClean="0"/>
              <a:t>will appear when you click Process, and will </a:t>
            </a:r>
            <a:r>
              <a:rPr lang="en-GB" dirty="0"/>
              <a:t>update every time the program moves on to a new file.</a:t>
            </a:r>
          </a:p>
        </p:txBody>
      </p:sp>
      <p:sp>
        <p:nvSpPr>
          <p:cNvPr id="13" name="TextBox 12"/>
          <p:cNvSpPr txBox="1"/>
          <p:nvPr/>
        </p:nvSpPr>
        <p:spPr>
          <a:xfrm>
            <a:off x="4264918" y="6309320"/>
            <a:ext cx="648072" cy="369332"/>
          </a:xfrm>
          <a:prstGeom prst="rect">
            <a:avLst/>
          </a:prstGeom>
          <a:noFill/>
        </p:spPr>
        <p:txBody>
          <a:bodyPr wrap="square" rtlCol="0">
            <a:spAutoFit/>
          </a:bodyPr>
          <a:lstStyle/>
          <a:p>
            <a:pPr algn="ctr"/>
            <a:r>
              <a:rPr lang="en-US" altLang="zh-CN" dirty="0" smtClean="0"/>
              <a:t>2-11</a:t>
            </a:r>
          </a:p>
        </p:txBody>
      </p:sp>
      <p:sp>
        <p:nvSpPr>
          <p:cNvPr id="9" name="TextBox 8"/>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0" name="TextBox 9"/>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3108250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23527" y="2708920"/>
            <a:ext cx="6181475" cy="3312368"/>
          </a:xfrm>
          <a:prstGeom prst="rect">
            <a:avLst/>
          </a:prstGeom>
        </p:spPr>
      </p:pic>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en-GB" altLang="zh-CN" sz="2400" dirty="0" smtClean="0"/>
              <a:t>9</a:t>
            </a:r>
            <a:r>
              <a:rPr lang="en-GB" altLang="zh-CN" sz="2400" dirty="0"/>
              <a:t>. For each input file, the GUI will save </a:t>
            </a:r>
            <a:r>
              <a:rPr lang="en-GB" altLang="zh-CN" sz="2400" dirty="0" smtClean="0"/>
              <a:t>4 </a:t>
            </a:r>
            <a:r>
              <a:rPr lang="en-GB" altLang="zh-CN" sz="2400" dirty="0"/>
              <a:t>images to the output folder, as well as an (excel-readable) .CSV file with numerical results, and a .MAT file of </a:t>
            </a:r>
            <a:r>
              <a:rPr lang="en-GB" altLang="zh-CN" sz="2400" dirty="0" err="1"/>
              <a:t>Matlab</a:t>
            </a:r>
            <a:r>
              <a:rPr lang="en-GB" altLang="zh-CN" sz="2400" dirty="0"/>
              <a:t>-readable results</a:t>
            </a:r>
            <a:r>
              <a:rPr lang="en-GB" altLang="zh-CN" sz="2400" dirty="0" smtClean="0"/>
              <a:t>.</a:t>
            </a:r>
          </a:p>
        </p:txBody>
      </p:sp>
      <p:sp>
        <p:nvSpPr>
          <p:cNvPr id="10" name="TextBox 9"/>
          <p:cNvSpPr txBox="1"/>
          <p:nvPr/>
        </p:nvSpPr>
        <p:spPr>
          <a:xfrm>
            <a:off x="6372200" y="3179516"/>
            <a:ext cx="2376264" cy="1754326"/>
          </a:xfrm>
          <a:prstGeom prst="rect">
            <a:avLst/>
          </a:prstGeom>
          <a:noFill/>
        </p:spPr>
        <p:txBody>
          <a:bodyPr wrap="square" rtlCol="0">
            <a:spAutoFit/>
          </a:bodyPr>
          <a:lstStyle/>
          <a:p>
            <a:r>
              <a:rPr lang="en-GB" altLang="zh-CN" dirty="0"/>
              <a:t>These output files will start with the same name as the corresponding input file.</a:t>
            </a:r>
            <a:endParaRPr lang="zh-CN" altLang="en-US" dirty="0"/>
          </a:p>
          <a:p>
            <a:endParaRPr lang="en-GB" dirty="0"/>
          </a:p>
        </p:txBody>
      </p:sp>
      <p:sp>
        <p:nvSpPr>
          <p:cNvPr id="11" name="TextBox 10"/>
          <p:cNvSpPr txBox="1"/>
          <p:nvPr/>
        </p:nvSpPr>
        <p:spPr>
          <a:xfrm>
            <a:off x="4264918" y="6309320"/>
            <a:ext cx="648072" cy="369332"/>
          </a:xfrm>
          <a:prstGeom prst="rect">
            <a:avLst/>
          </a:prstGeom>
          <a:noFill/>
        </p:spPr>
        <p:txBody>
          <a:bodyPr wrap="square" rtlCol="0">
            <a:spAutoFit/>
          </a:bodyPr>
          <a:lstStyle/>
          <a:p>
            <a:pPr algn="ctr"/>
            <a:r>
              <a:rPr lang="en-US" altLang="zh-CN" dirty="0" smtClean="0"/>
              <a:t>2-12</a:t>
            </a:r>
          </a:p>
        </p:txBody>
      </p:sp>
      <p:sp>
        <p:nvSpPr>
          <p:cNvPr id="14" name="TextBox 13"/>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5" name="TextBox 14"/>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
        <p:nvSpPr>
          <p:cNvPr id="17" name="TextBox 16"/>
          <p:cNvSpPr txBox="1"/>
          <p:nvPr/>
        </p:nvSpPr>
        <p:spPr>
          <a:xfrm>
            <a:off x="7452320" y="5949600"/>
            <a:ext cx="1584176" cy="369332"/>
          </a:xfrm>
          <a:prstGeom prst="rect">
            <a:avLst/>
          </a:prstGeom>
          <a:noFill/>
        </p:spPr>
        <p:txBody>
          <a:bodyPr wrap="square" rtlCol="0">
            <a:spAutoFit/>
          </a:bodyPr>
          <a:lstStyle/>
          <a:p>
            <a:r>
              <a:rPr lang="en-GB" altLang="zh-CN" dirty="0" smtClean="0"/>
              <a:t>Back to </a:t>
            </a:r>
            <a:r>
              <a:rPr lang="en-GB" altLang="zh-CN" dirty="0" smtClean="0">
                <a:hlinkClick r:id="rId6" action="ppaction://hlinksldjump"/>
              </a:rPr>
              <a:t>menu</a:t>
            </a:r>
            <a:endParaRPr lang="zh-CN" altLang="en-US" dirty="0"/>
          </a:p>
        </p:txBody>
      </p:sp>
    </p:spTree>
    <p:extLst>
      <p:ext uri="{BB962C8B-B14F-4D97-AF65-F5344CB8AC3E}">
        <p14:creationId xmlns:p14="http://schemas.microsoft.com/office/powerpoint/2010/main" val="497477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a:t>
            </a:r>
            <a:r>
              <a:rPr lang="en-US" altLang="zh-CN" sz="3200" dirty="0" smtClean="0"/>
              <a:t>software - .csv file</a:t>
            </a:r>
            <a:endParaRPr lang="en-US" altLang="zh-CN" sz="3200" dirty="0"/>
          </a:p>
        </p:txBody>
      </p:sp>
      <p:sp>
        <p:nvSpPr>
          <p:cNvPr id="3" name="内容占位符 2"/>
          <p:cNvSpPr>
            <a:spLocks noGrp="1"/>
          </p:cNvSpPr>
          <p:nvPr>
            <p:ph idx="1"/>
          </p:nvPr>
        </p:nvSpPr>
        <p:spPr/>
        <p:txBody>
          <a:bodyPr>
            <a:normAutofit/>
          </a:bodyPr>
          <a:lstStyle/>
          <a:p>
            <a:pPr marL="0" indent="0">
              <a:buNone/>
            </a:pPr>
            <a:r>
              <a:rPr lang="en-GB" altLang="zh-CN" sz="2800" dirty="0"/>
              <a:t>The simplest way to review the numerical results is to open the .CSV results file in Excel or some other spreadsheet. The top row of the spreadsheet gives the parameter names saved by the ELM software, and each row of numerical data underneath gives the inferred values for one candidate spore.</a:t>
            </a:r>
            <a:endParaRPr lang="zh-CN" altLang="en-US" sz="28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3-1</a:t>
            </a:r>
          </a:p>
        </p:txBody>
      </p:sp>
      <p:pic>
        <p:nvPicPr>
          <p:cNvPr id="8" name="Picture 7"/>
          <p:cNvPicPr>
            <a:picLocks noChangeAspect="1"/>
          </p:cNvPicPr>
          <p:nvPr/>
        </p:nvPicPr>
        <p:blipFill>
          <a:blip r:embed="rId3"/>
          <a:stretch>
            <a:fillRect/>
          </a:stretch>
        </p:blipFill>
        <p:spPr>
          <a:xfrm>
            <a:off x="1763688" y="4160260"/>
            <a:ext cx="1445890" cy="1965903"/>
          </a:xfrm>
          <a:prstGeom prst="rect">
            <a:avLst/>
          </a:prstGeom>
        </p:spPr>
      </p:pic>
      <p:pic>
        <p:nvPicPr>
          <p:cNvPr id="9" name="Picture 8"/>
          <p:cNvPicPr>
            <a:picLocks noChangeAspect="1"/>
          </p:cNvPicPr>
          <p:nvPr/>
        </p:nvPicPr>
        <p:blipFill>
          <a:blip r:embed="rId4"/>
          <a:stretch>
            <a:fillRect/>
          </a:stretch>
        </p:blipFill>
        <p:spPr>
          <a:xfrm>
            <a:off x="3635896" y="4196705"/>
            <a:ext cx="2952328" cy="2045448"/>
          </a:xfrm>
          <a:prstGeom prst="rect">
            <a:avLst/>
          </a:prstGeom>
        </p:spPr>
      </p:pic>
      <p:sp>
        <p:nvSpPr>
          <p:cNvPr id="10" name="TextBox 9"/>
          <p:cNvSpPr txBox="1"/>
          <p:nvPr/>
        </p:nvSpPr>
        <p:spPr>
          <a:xfrm>
            <a:off x="6804248" y="4653136"/>
            <a:ext cx="1944216" cy="646331"/>
          </a:xfrm>
          <a:prstGeom prst="rect">
            <a:avLst/>
          </a:prstGeom>
          <a:noFill/>
        </p:spPr>
        <p:txBody>
          <a:bodyPr wrap="square" rtlCol="0">
            <a:spAutoFit/>
          </a:bodyPr>
          <a:lstStyle/>
          <a:p>
            <a:r>
              <a:rPr lang="en-GB" dirty="0" smtClean="0"/>
              <a:t>Detailed explained next page.</a:t>
            </a:r>
            <a:endParaRPr lang="en-GB" dirty="0"/>
          </a:p>
        </p:txBody>
      </p:sp>
      <p:sp>
        <p:nvSpPr>
          <p:cNvPr id="11" name="TextBox 10"/>
          <p:cNvSpPr txBox="1"/>
          <p:nvPr/>
        </p:nvSpPr>
        <p:spPr>
          <a:xfrm>
            <a:off x="179512" y="6294015"/>
            <a:ext cx="1944216" cy="369332"/>
          </a:xfrm>
          <a:prstGeom prst="rect">
            <a:avLst/>
          </a:prstGeom>
          <a:noFill/>
        </p:spPr>
        <p:txBody>
          <a:bodyPr wrap="square" rtlCol="0">
            <a:spAutoFit/>
          </a:bodyPr>
          <a:lstStyle/>
          <a:p>
            <a:r>
              <a:rPr lang="zh-CN" altLang="en-US" dirty="0">
                <a:hlinkClick r:id="rId5" action="ppaction://hlinksldjump"/>
              </a:rPr>
              <a:t>←</a:t>
            </a:r>
            <a:r>
              <a:rPr lang="en-US" altLang="zh-CN" dirty="0" smtClean="0">
                <a:hlinkClick r:id="rId5" action="ppaction://hlinksldjump"/>
              </a:rPr>
              <a:t>Previous section</a:t>
            </a:r>
            <a:endParaRPr lang="zh-CN" altLang="en-US" dirty="0"/>
          </a:p>
        </p:txBody>
      </p:sp>
      <p:sp>
        <p:nvSpPr>
          <p:cNvPr id="12" name="TextBox 11"/>
          <p:cNvSpPr txBox="1"/>
          <p:nvPr/>
        </p:nvSpPr>
        <p:spPr>
          <a:xfrm>
            <a:off x="7452320" y="6309320"/>
            <a:ext cx="1584176" cy="369332"/>
          </a:xfrm>
          <a:prstGeom prst="rect">
            <a:avLst/>
          </a:prstGeom>
          <a:noFill/>
        </p:spPr>
        <p:txBody>
          <a:bodyPr wrap="square" rtlCol="0">
            <a:spAutoFit/>
          </a:bodyPr>
          <a:lstStyle/>
          <a:p>
            <a:r>
              <a:rPr lang="en-US" altLang="zh-CN" dirty="0">
                <a:hlinkClick r:id="rId6" action="ppaction://hlinksldjump"/>
              </a:rPr>
              <a:t>Next</a:t>
            </a:r>
            <a:r>
              <a:rPr lang="en-US" altLang="zh-CN" dirty="0" smtClean="0">
                <a:hlinkClick r:id="rId6" action="ppaction://hlinksldjump"/>
              </a:rPr>
              <a:t> section</a:t>
            </a:r>
            <a:r>
              <a:rPr lang="zh-CN" altLang="en-US" dirty="0" smtClean="0">
                <a:hlinkClick r:id="rId6" action="ppaction://hlinksldjump"/>
              </a:rPr>
              <a:t>→</a:t>
            </a:r>
            <a:endParaRPr lang="zh-CN" altLang="en-US" dirty="0"/>
          </a:p>
        </p:txBody>
      </p:sp>
    </p:spTree>
    <p:extLst>
      <p:ext uri="{BB962C8B-B14F-4D97-AF65-F5344CB8AC3E}">
        <p14:creationId xmlns:p14="http://schemas.microsoft.com/office/powerpoint/2010/main" val="3662828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.csv file</a:t>
            </a:r>
            <a:endParaRPr lang="zh-CN" altLang="en-US" sz="3200" dirty="0"/>
          </a:p>
        </p:txBody>
      </p:sp>
      <p:sp>
        <p:nvSpPr>
          <p:cNvPr id="3" name="内容占位符 2"/>
          <p:cNvSpPr>
            <a:spLocks noGrp="1"/>
          </p:cNvSpPr>
          <p:nvPr>
            <p:ph idx="1"/>
          </p:nvPr>
        </p:nvSpPr>
        <p:spPr/>
        <p:txBody>
          <a:bodyPr>
            <a:noAutofit/>
          </a:bodyPr>
          <a:lstStyle/>
          <a:p>
            <a:pPr marL="0" indent="0">
              <a:buNone/>
            </a:pPr>
            <a:r>
              <a:rPr lang="en-GB" altLang="zh-CN" sz="1400" dirty="0"/>
              <a:t>Columns 1 and 2. </a:t>
            </a:r>
            <a:r>
              <a:rPr lang="en-GB" altLang="zh-CN" sz="1400" b="1" dirty="0">
                <a:solidFill>
                  <a:srgbClr val="FF0000"/>
                </a:solidFill>
              </a:rPr>
              <a:t>x segment </a:t>
            </a:r>
            <a:r>
              <a:rPr lang="en-GB" altLang="zh-CN" sz="1400" b="1" dirty="0" err="1" smtClean="0">
                <a:solidFill>
                  <a:srgbClr val="FF0000"/>
                </a:solidFill>
              </a:rPr>
              <a:t>pos</a:t>
            </a:r>
            <a:r>
              <a:rPr lang="en-GB" altLang="zh-CN" sz="1400" b="1" dirty="0" smtClean="0">
                <a:solidFill>
                  <a:srgbClr val="FF0000"/>
                </a:solidFill>
              </a:rPr>
              <a:t> </a:t>
            </a:r>
            <a:r>
              <a:rPr lang="en-GB" altLang="zh-CN" sz="1400" dirty="0" smtClean="0"/>
              <a:t>(A) and </a:t>
            </a:r>
            <a:r>
              <a:rPr lang="en-GB" altLang="zh-CN" sz="1400" b="1" dirty="0">
                <a:solidFill>
                  <a:srgbClr val="FF0000"/>
                </a:solidFill>
              </a:rPr>
              <a:t>y segment </a:t>
            </a:r>
            <a:r>
              <a:rPr lang="en-GB" altLang="zh-CN" sz="1400" b="1" dirty="0" err="1">
                <a:solidFill>
                  <a:srgbClr val="FF0000"/>
                </a:solidFill>
              </a:rPr>
              <a:t>pos</a:t>
            </a:r>
            <a:r>
              <a:rPr lang="en-GB" altLang="zh-CN" sz="1400" b="1" dirty="0">
                <a:solidFill>
                  <a:srgbClr val="FF0000"/>
                </a:solidFill>
              </a:rPr>
              <a:t> </a:t>
            </a:r>
            <a:r>
              <a:rPr lang="en-GB" altLang="zh-CN" sz="1400" dirty="0" smtClean="0"/>
              <a:t>(B)are </a:t>
            </a:r>
            <a:r>
              <a:rPr lang="en-GB" altLang="zh-CN" sz="1400" dirty="0"/>
              <a:t>the rough XY-coordinates of the spore centre, estimated by the segmentation step of the image analysis. Units are pixel widths.</a:t>
            </a:r>
          </a:p>
          <a:p>
            <a:pPr marL="0" indent="0">
              <a:buNone/>
            </a:pPr>
            <a:endParaRPr lang="en-GB" altLang="zh-CN" sz="1400" dirty="0"/>
          </a:p>
          <a:p>
            <a:pPr marL="0" indent="0">
              <a:buNone/>
            </a:pPr>
            <a:r>
              <a:rPr lang="en-GB" altLang="zh-CN" sz="1400" dirty="0"/>
              <a:t>Columns 3 and 4. </a:t>
            </a:r>
            <a:r>
              <a:rPr lang="en-GB" altLang="zh-CN" sz="1400" b="1" dirty="0">
                <a:solidFill>
                  <a:srgbClr val="FF0000"/>
                </a:solidFill>
              </a:rPr>
              <a:t>x shift </a:t>
            </a:r>
            <a:r>
              <a:rPr lang="en-GB" altLang="zh-CN" sz="1400" dirty="0" smtClean="0"/>
              <a:t>(C) and </a:t>
            </a:r>
            <a:r>
              <a:rPr lang="en-GB" altLang="zh-CN" sz="1400" b="1" dirty="0">
                <a:solidFill>
                  <a:srgbClr val="FF0000"/>
                </a:solidFill>
              </a:rPr>
              <a:t>y shift </a:t>
            </a:r>
            <a:r>
              <a:rPr lang="en-GB" altLang="zh-CN" sz="1400" dirty="0" smtClean="0"/>
              <a:t>(D) </a:t>
            </a:r>
            <a:r>
              <a:rPr lang="en-GB" altLang="zh-CN" sz="1400" dirty="0"/>
              <a:t>are the XY-offsets to the exact centre position of the spore, obtained by the fitting step of the image analysis. Units are pixel widths.</a:t>
            </a:r>
          </a:p>
          <a:p>
            <a:pPr marL="0" indent="0">
              <a:buNone/>
            </a:pPr>
            <a:endParaRPr lang="en-GB" altLang="zh-CN" sz="1400" dirty="0"/>
          </a:p>
          <a:p>
            <a:pPr marL="0" indent="0">
              <a:buNone/>
            </a:pPr>
            <a:r>
              <a:rPr lang="en-GB" altLang="zh-CN" sz="1400" dirty="0"/>
              <a:t>Column 5. </a:t>
            </a:r>
            <a:r>
              <a:rPr lang="en-GB" altLang="zh-CN" sz="1400" b="1" dirty="0">
                <a:solidFill>
                  <a:srgbClr val="FF0000"/>
                </a:solidFill>
              </a:rPr>
              <a:t>orientation </a:t>
            </a:r>
            <a:r>
              <a:rPr lang="en-GB" altLang="zh-CN" sz="1400" dirty="0" smtClean="0"/>
              <a:t>(E) </a:t>
            </a:r>
            <a:r>
              <a:rPr lang="en-GB" altLang="zh-CN" sz="1400" dirty="0"/>
              <a:t>is the azimuth orientation inferred by the ellipsoidal model for a </a:t>
            </a:r>
            <a:r>
              <a:rPr lang="en-GB" altLang="zh-CN" sz="1400" dirty="0" err="1"/>
              <a:t>prolate</a:t>
            </a:r>
            <a:r>
              <a:rPr lang="en-GB" altLang="zh-CN" sz="1400" dirty="0"/>
              <a:t> ellipsoid of revolution with its long axis lying in the XY plane. This parameter is in radians, and a value of zero is recorded by default for spherical models.</a:t>
            </a:r>
          </a:p>
          <a:p>
            <a:pPr marL="0" indent="0">
              <a:buNone/>
            </a:pPr>
            <a:endParaRPr lang="en-GB" altLang="zh-CN" sz="1400" dirty="0"/>
          </a:p>
          <a:p>
            <a:pPr marL="0" indent="0">
              <a:buNone/>
            </a:pPr>
            <a:r>
              <a:rPr lang="en-GB" altLang="zh-CN" sz="1400" dirty="0"/>
              <a:t>Column 6. </a:t>
            </a:r>
            <a:r>
              <a:rPr lang="en-GB" altLang="zh-CN" sz="1400" b="1" dirty="0" err="1">
                <a:solidFill>
                  <a:srgbClr val="FF0000"/>
                </a:solidFill>
              </a:rPr>
              <a:t>semiminor</a:t>
            </a:r>
            <a:r>
              <a:rPr lang="en-GB" altLang="zh-CN" sz="1400" b="1" dirty="0">
                <a:solidFill>
                  <a:srgbClr val="FF0000"/>
                </a:solidFill>
              </a:rPr>
              <a:t> axis </a:t>
            </a:r>
            <a:r>
              <a:rPr lang="en-GB" altLang="zh-CN" sz="1400" dirty="0" smtClean="0"/>
              <a:t>(F) </a:t>
            </a:r>
            <a:r>
              <a:rPr lang="en-GB" altLang="zh-CN" sz="1400" dirty="0"/>
              <a:t>is the radius of a spherical shell, or the semi-minor axis of an ellipsoidal shell. Units are pixel widths.</a:t>
            </a:r>
            <a:endParaRPr lang="zh-CN" altLang="en-US" sz="1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a:t>3</a:t>
            </a:r>
            <a:r>
              <a:rPr lang="en-US" altLang="zh-CN" dirty="0" smtClean="0"/>
              <a:t>-2</a:t>
            </a:r>
          </a:p>
        </p:txBody>
      </p:sp>
      <p:pic>
        <p:nvPicPr>
          <p:cNvPr id="10" name="Picture 9"/>
          <p:cNvPicPr>
            <a:picLocks noChangeAspect="1"/>
          </p:cNvPicPr>
          <p:nvPr/>
        </p:nvPicPr>
        <p:blipFill>
          <a:blip r:embed="rId2"/>
          <a:stretch>
            <a:fillRect/>
          </a:stretch>
        </p:blipFill>
        <p:spPr>
          <a:xfrm>
            <a:off x="315619" y="4509667"/>
            <a:ext cx="8512762" cy="1633611"/>
          </a:xfrm>
          <a:prstGeom prst="rect">
            <a:avLst/>
          </a:prstGeom>
        </p:spPr>
      </p:pic>
      <p:sp>
        <p:nvSpPr>
          <p:cNvPr id="8" name="TextBox 7"/>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9" name="TextBox 8"/>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2940655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.csv file</a:t>
            </a:r>
            <a:endParaRPr lang="zh-CN" altLang="en-US" sz="3200" dirty="0"/>
          </a:p>
        </p:txBody>
      </p:sp>
      <p:sp>
        <p:nvSpPr>
          <p:cNvPr id="3" name="内容占位符 2"/>
          <p:cNvSpPr>
            <a:spLocks noGrp="1"/>
          </p:cNvSpPr>
          <p:nvPr>
            <p:ph idx="1"/>
          </p:nvPr>
        </p:nvSpPr>
        <p:spPr/>
        <p:txBody>
          <a:bodyPr>
            <a:noAutofit/>
          </a:bodyPr>
          <a:lstStyle/>
          <a:p>
            <a:pPr marL="0" indent="0">
              <a:buNone/>
            </a:pPr>
            <a:r>
              <a:rPr lang="en-GB" altLang="zh-CN" sz="1400" dirty="0"/>
              <a:t>Column 7. </a:t>
            </a:r>
            <a:r>
              <a:rPr lang="en-GB" altLang="zh-CN" sz="1400" b="1" dirty="0">
                <a:solidFill>
                  <a:srgbClr val="FF0000"/>
                </a:solidFill>
              </a:rPr>
              <a:t>PSF variance </a:t>
            </a:r>
            <a:r>
              <a:rPr lang="en-GB" altLang="zh-CN" sz="1400" dirty="0" smtClean="0"/>
              <a:t>(G) </a:t>
            </a:r>
            <a:r>
              <a:rPr lang="en-GB" altLang="zh-CN" sz="1400" dirty="0"/>
              <a:t>describes the size of the point spread function (blur radius of the model microscope) fitted to the image data. Units are (pixel widths) squared. This is a useful parameter for quality control of the analysis. Fits with a PSF variance much larger than the value expected due to diffraction-limited microscope optics should be treated with caution or discarded.</a:t>
            </a:r>
          </a:p>
          <a:p>
            <a:pPr marL="0" indent="0">
              <a:buNone/>
            </a:pPr>
            <a:endParaRPr lang="en-GB" altLang="zh-CN" sz="1400" dirty="0"/>
          </a:p>
          <a:p>
            <a:pPr marL="0" indent="0">
              <a:buNone/>
            </a:pPr>
            <a:r>
              <a:rPr lang="en-GB" altLang="zh-CN" sz="1400" dirty="0"/>
              <a:t>Column 8. </a:t>
            </a:r>
            <a:r>
              <a:rPr lang="en-GB" altLang="zh-CN" sz="1400" b="1" dirty="0">
                <a:solidFill>
                  <a:srgbClr val="FF0000"/>
                </a:solidFill>
              </a:rPr>
              <a:t>brightness</a:t>
            </a:r>
            <a:r>
              <a:rPr lang="en-GB" altLang="zh-CN" sz="1400" dirty="0" smtClean="0"/>
              <a:t> (H) </a:t>
            </a:r>
            <a:r>
              <a:rPr lang="en-GB" altLang="zh-CN" sz="1400" dirty="0"/>
              <a:t>describes the fluorescence brightness of the spore. It is useful for comparing different spores.</a:t>
            </a:r>
          </a:p>
          <a:p>
            <a:pPr marL="0" indent="0">
              <a:buNone/>
            </a:pPr>
            <a:endParaRPr lang="en-GB" altLang="zh-CN" sz="1400" dirty="0"/>
          </a:p>
          <a:p>
            <a:pPr marL="0" indent="0">
              <a:buNone/>
            </a:pPr>
            <a:r>
              <a:rPr lang="en-GB" altLang="zh-CN" sz="1400" dirty="0"/>
              <a:t>Column 9. </a:t>
            </a:r>
            <a:r>
              <a:rPr lang="en-GB" altLang="zh-CN" sz="1400" b="1" dirty="0" err="1">
                <a:solidFill>
                  <a:srgbClr val="FF0000"/>
                </a:solidFill>
              </a:rPr>
              <a:t>aspectRatioMinusOne</a:t>
            </a:r>
            <a:r>
              <a:rPr lang="en-GB" altLang="zh-CN" sz="1400" dirty="0"/>
              <a:t> </a:t>
            </a:r>
            <a:r>
              <a:rPr lang="en-GB" altLang="zh-CN" sz="1400" dirty="0" smtClean="0"/>
              <a:t>(I) is </a:t>
            </a:r>
            <a:r>
              <a:rPr lang="en-GB" altLang="zh-CN" sz="1400" dirty="0"/>
              <a:t>needed to handle ellipsoidal spores. If the long </a:t>
            </a:r>
            <a:r>
              <a:rPr lang="en-GB" altLang="zh-CN" sz="1400" dirty="0" err="1"/>
              <a:t>semiaxis</a:t>
            </a:r>
            <a:r>
              <a:rPr lang="en-GB" altLang="zh-CN" sz="1400" dirty="0"/>
              <a:t> length is b and the short </a:t>
            </a:r>
            <a:r>
              <a:rPr lang="en-GB" altLang="zh-CN" sz="1400" dirty="0" err="1"/>
              <a:t>semiaxis</a:t>
            </a:r>
            <a:r>
              <a:rPr lang="en-GB" altLang="zh-CN" sz="1400" dirty="0"/>
              <a:t> length is a then the parameter records (b/a) - 1. A value of zero is recorded for a sphere, naturally</a:t>
            </a:r>
            <a:r>
              <a:rPr lang="en-GB" altLang="zh-CN" sz="1400" dirty="0" smtClean="0"/>
              <a:t>.</a:t>
            </a:r>
            <a:endParaRPr lang="en-GB" altLang="zh-CN" sz="1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3-3</a:t>
            </a:r>
          </a:p>
        </p:txBody>
      </p:sp>
      <p:pic>
        <p:nvPicPr>
          <p:cNvPr id="7" name="Picture 6"/>
          <p:cNvPicPr>
            <a:picLocks noChangeAspect="1"/>
          </p:cNvPicPr>
          <p:nvPr/>
        </p:nvPicPr>
        <p:blipFill>
          <a:blip r:embed="rId2"/>
          <a:stretch>
            <a:fillRect/>
          </a:stretch>
        </p:blipFill>
        <p:spPr>
          <a:xfrm>
            <a:off x="443293" y="4803850"/>
            <a:ext cx="8257414" cy="1289446"/>
          </a:xfrm>
          <a:prstGeom prst="rect">
            <a:avLst/>
          </a:prstGeom>
        </p:spPr>
      </p:pic>
      <p:sp>
        <p:nvSpPr>
          <p:cNvPr id="8" name="TextBox 7"/>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9" name="TextBox 8"/>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109112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43293" y="4803850"/>
            <a:ext cx="8257414" cy="1289446"/>
          </a:xfrm>
          <a:prstGeom prst="rect">
            <a:avLst/>
          </a:prstGeom>
        </p:spPr>
      </p:pic>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.csv file</a:t>
            </a:r>
            <a:endParaRPr lang="zh-CN" altLang="en-US" sz="3200" dirty="0"/>
          </a:p>
        </p:txBody>
      </p:sp>
      <p:sp>
        <p:nvSpPr>
          <p:cNvPr id="3" name="内容占位符 2"/>
          <p:cNvSpPr>
            <a:spLocks noGrp="1"/>
          </p:cNvSpPr>
          <p:nvPr>
            <p:ph idx="1"/>
          </p:nvPr>
        </p:nvSpPr>
        <p:spPr/>
        <p:txBody>
          <a:bodyPr>
            <a:noAutofit/>
          </a:bodyPr>
          <a:lstStyle/>
          <a:p>
            <a:pPr marL="0" indent="0">
              <a:buNone/>
            </a:pPr>
            <a:r>
              <a:rPr lang="en-GB" altLang="zh-CN" sz="1400" dirty="0" smtClean="0"/>
              <a:t>Column </a:t>
            </a:r>
            <a:r>
              <a:rPr lang="en-GB" altLang="zh-CN" sz="1400" dirty="0"/>
              <a:t>10. </a:t>
            </a:r>
            <a:r>
              <a:rPr lang="en-GB" altLang="zh-CN" sz="1400" b="1" dirty="0" err="1">
                <a:solidFill>
                  <a:srgbClr val="FF0000"/>
                </a:solidFill>
              </a:rPr>
              <a:t>equatorialty</a:t>
            </a:r>
            <a:r>
              <a:rPr lang="en-GB" altLang="zh-CN" sz="1400" dirty="0"/>
              <a:t> </a:t>
            </a:r>
            <a:r>
              <a:rPr lang="en-GB" altLang="zh-CN" sz="1400" dirty="0" smtClean="0"/>
              <a:t>(J) allows </a:t>
            </a:r>
            <a:r>
              <a:rPr lang="en-GB" altLang="zh-CN" sz="1400" dirty="0"/>
              <a:t>for ellipsoidal spores to have non-uniform fluorescence brightness per unit of their surface area, and to be brighter at the poles (if negative) or equator (if positive). The name 'polarity' was avoided in the programming, as that name may have various biological meanings.</a:t>
            </a:r>
          </a:p>
          <a:p>
            <a:pPr marL="0" indent="0">
              <a:buNone/>
            </a:pPr>
            <a:endParaRPr lang="en-GB" altLang="zh-CN" sz="1400" dirty="0"/>
          </a:p>
          <a:p>
            <a:pPr marL="0" indent="0">
              <a:buNone/>
            </a:pPr>
            <a:r>
              <a:rPr lang="en-GB" altLang="zh-CN" sz="1400" dirty="0"/>
              <a:t>Column 11. </a:t>
            </a:r>
            <a:r>
              <a:rPr lang="en-GB" altLang="zh-CN" sz="1400" b="1" dirty="0">
                <a:solidFill>
                  <a:srgbClr val="FF0000"/>
                </a:solidFill>
              </a:rPr>
              <a:t>residual</a:t>
            </a:r>
            <a:r>
              <a:rPr lang="en-GB" altLang="zh-CN" sz="1400" dirty="0"/>
              <a:t> </a:t>
            </a:r>
            <a:r>
              <a:rPr lang="en-GB" altLang="zh-CN" sz="1400" dirty="0" smtClean="0"/>
              <a:t>(K) is </a:t>
            </a:r>
            <a:r>
              <a:rPr lang="en-GB" altLang="zh-CN" sz="1400" dirty="0"/>
              <a:t>the sum of squared differences between the fitted pixel values and the actual values in the image data. (Actual values are after uniform background subtraction, and fitted values are fitted to the background-subtracted data.) A useful way of quantifying the error of the fit is by expressing this residual as a percentage of the sum of squared signal (total fluorescence) of the sample, which is recorded in the next column. Frequently, fitting errors less that 5% or 10% seem to be of 'good quality' whereas larger values indicate that the data is not so well described by the fitted model.</a:t>
            </a:r>
          </a:p>
          <a:p>
            <a:pPr marL="0" indent="0">
              <a:buNone/>
            </a:pPr>
            <a:endParaRPr lang="en-GB" altLang="zh-CN" sz="1400" dirty="0"/>
          </a:p>
          <a:p>
            <a:pPr marL="0" indent="0">
              <a:buNone/>
            </a:pPr>
            <a:r>
              <a:rPr lang="en-GB" altLang="zh-CN" sz="1400" dirty="0"/>
              <a:t>Column 12.</a:t>
            </a:r>
            <a:r>
              <a:rPr lang="en-GB" altLang="zh-CN" sz="1400" b="1" dirty="0">
                <a:solidFill>
                  <a:srgbClr val="FF0000"/>
                </a:solidFill>
              </a:rPr>
              <a:t> </a:t>
            </a:r>
            <a:r>
              <a:rPr lang="en-GB" altLang="zh-CN" sz="1400" b="1" dirty="0" err="1">
                <a:solidFill>
                  <a:srgbClr val="FF0000"/>
                </a:solidFill>
              </a:rPr>
              <a:t>sum_square_signal</a:t>
            </a:r>
            <a:r>
              <a:rPr lang="en-GB" altLang="zh-CN" sz="1400" dirty="0" smtClean="0"/>
              <a:t> (L) </a:t>
            </a:r>
            <a:r>
              <a:rPr lang="en-GB" altLang="zh-CN" sz="1400" dirty="0"/>
              <a:t>is the sum of squared pixel values (</a:t>
            </a:r>
            <a:r>
              <a:rPr lang="en-GB" altLang="zh-CN" sz="1400" dirty="0" err="1"/>
              <a:t>brightnesses</a:t>
            </a:r>
            <a:r>
              <a:rPr lang="en-GB" altLang="zh-CN" sz="1400" dirty="0"/>
              <a:t>) in the image data, after uniform background </a:t>
            </a:r>
            <a:r>
              <a:rPr lang="en-GB" altLang="zh-CN" sz="1400" dirty="0" err="1"/>
              <a:t>subtration</a:t>
            </a:r>
            <a:r>
              <a:rPr lang="en-GB" altLang="zh-CN" sz="1400" dirty="0"/>
              <a:t>.</a:t>
            </a:r>
            <a:endParaRPr lang="zh-CN" altLang="en-US" sz="1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3-4</a:t>
            </a:r>
          </a:p>
        </p:txBody>
      </p:sp>
      <p:sp>
        <p:nvSpPr>
          <p:cNvPr id="8" name="TextBox 7"/>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9" name="TextBox 8"/>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
        <p:nvSpPr>
          <p:cNvPr id="10" name="TextBox 9"/>
          <p:cNvSpPr txBox="1"/>
          <p:nvPr/>
        </p:nvSpPr>
        <p:spPr>
          <a:xfrm>
            <a:off x="7236296" y="6033076"/>
            <a:ext cx="1800200" cy="369332"/>
          </a:xfrm>
          <a:prstGeom prst="rect">
            <a:avLst/>
          </a:prstGeom>
          <a:noFill/>
        </p:spPr>
        <p:txBody>
          <a:bodyPr wrap="square" rtlCol="0">
            <a:spAutoFit/>
          </a:bodyPr>
          <a:lstStyle/>
          <a:p>
            <a:r>
              <a:rPr lang="en-GB" altLang="zh-CN" dirty="0" smtClean="0"/>
              <a:t>Back to </a:t>
            </a:r>
            <a:r>
              <a:rPr lang="en-GB" altLang="zh-CN" dirty="0" smtClean="0">
                <a:hlinkClick r:id="rId5" action="ppaction://hlinksldjump"/>
              </a:rPr>
              <a:t>page 3-6</a:t>
            </a:r>
            <a:endParaRPr lang="zh-CN" altLang="en-US" dirty="0"/>
          </a:p>
        </p:txBody>
      </p:sp>
    </p:spTree>
    <p:extLst>
      <p:ext uri="{BB962C8B-B14F-4D97-AF65-F5344CB8AC3E}">
        <p14:creationId xmlns:p14="http://schemas.microsoft.com/office/powerpoint/2010/main" val="227772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GB" altLang="zh-CN" dirty="0" smtClean="0"/>
              <a:t>Table of contents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hlinkClick r:id="rId2" action="ppaction://hlinksldjump"/>
              </a:rPr>
              <a:t>General information</a:t>
            </a:r>
            <a:endParaRPr lang="en-US" altLang="zh-CN" dirty="0" smtClean="0"/>
          </a:p>
          <a:p>
            <a:pPr marL="514350" indent="-514350">
              <a:buFont typeface="+mj-lt"/>
              <a:buAutoNum type="arabicPeriod"/>
            </a:pPr>
            <a:r>
              <a:rPr lang="en-US" altLang="zh-CN" dirty="0">
                <a:hlinkClick r:id="rId3" action="ppaction://hlinksldjump"/>
              </a:rPr>
              <a:t>How to use this ELM software</a:t>
            </a:r>
            <a:endParaRPr lang="en-US" altLang="zh-CN" dirty="0"/>
          </a:p>
          <a:p>
            <a:pPr marL="514350" indent="-514350">
              <a:buFont typeface="+mj-lt"/>
              <a:buAutoNum type="arabicPeriod"/>
            </a:pPr>
            <a:r>
              <a:rPr lang="en-US" altLang="zh-CN" dirty="0"/>
              <a:t>How to read and interpret the numerical results of the ELM </a:t>
            </a:r>
            <a:r>
              <a:rPr lang="en-US" altLang="zh-CN" dirty="0" smtClean="0"/>
              <a:t>software :</a:t>
            </a:r>
            <a:r>
              <a:rPr lang="en-US" altLang="zh-CN" dirty="0" smtClean="0">
                <a:hlinkClick r:id="rId4" action="ppaction://hlinksldjump"/>
              </a:rPr>
              <a:t>.csv</a:t>
            </a:r>
            <a:r>
              <a:rPr lang="en-US" altLang="zh-CN" dirty="0" smtClean="0"/>
              <a:t>, </a:t>
            </a:r>
            <a:r>
              <a:rPr lang="en-US" altLang="zh-CN" dirty="0" smtClean="0">
                <a:hlinkClick r:id="rId5" action="ppaction://hlinksldjump"/>
              </a:rPr>
              <a:t>.mat</a:t>
            </a:r>
            <a:r>
              <a:rPr lang="en-US" altLang="zh-CN" dirty="0" smtClean="0"/>
              <a:t> &amp; </a:t>
            </a:r>
            <a:r>
              <a:rPr lang="en-US" altLang="zh-CN" dirty="0" smtClean="0">
                <a:hlinkClick r:id="rId6" action="ppaction://hlinksldjump"/>
              </a:rPr>
              <a:t>how to </a:t>
            </a:r>
            <a:r>
              <a:rPr lang="en-US" altLang="zh-CN" dirty="0" err="1" smtClean="0">
                <a:hlinkClick r:id="rId6" action="ppaction://hlinksldjump"/>
              </a:rPr>
              <a:t>analyse</a:t>
            </a:r>
            <a:r>
              <a:rPr lang="en-US" altLang="zh-CN" dirty="0" smtClean="0">
                <a:hlinkClick r:id="rId6" action="ppaction://hlinksldjump"/>
              </a:rPr>
              <a:t> data</a:t>
            </a:r>
            <a:endParaRPr lang="en-US" altLang="zh-CN" dirty="0" smtClean="0"/>
          </a:p>
          <a:p>
            <a:pPr marL="514350" indent="-514350">
              <a:buFont typeface="+mj-lt"/>
              <a:buAutoNum type="arabicPeriod"/>
            </a:pPr>
            <a:r>
              <a:rPr lang="en-US" altLang="zh-CN" dirty="0" smtClean="0">
                <a:hlinkClick r:id="rId7" action="ppaction://hlinksldjump"/>
              </a:rPr>
              <a:t>Advanced settings</a:t>
            </a:r>
            <a:endParaRPr lang="en-US" altLang="zh-CN" dirty="0"/>
          </a:p>
          <a:p>
            <a:pPr marL="514350" indent="-514350">
              <a:buFont typeface="+mj-lt"/>
              <a:buAutoNum type="arabicPeriod"/>
            </a:pPr>
            <a:r>
              <a:rPr lang="en-US" altLang="zh-CN" dirty="0">
                <a:hlinkClick r:id="rId8" action="ppaction://hlinksldjump"/>
              </a:rPr>
              <a:t>How to use the cylindrical shell </a:t>
            </a:r>
            <a:r>
              <a:rPr lang="en-US" altLang="zh-CN" dirty="0" smtClean="0">
                <a:hlinkClick r:id="rId8" action="ppaction://hlinksldjump"/>
              </a:rPr>
              <a:t>analysis</a:t>
            </a:r>
            <a:endParaRPr lang="en-US" altLang="zh-CN" dirty="0" smtClean="0"/>
          </a:p>
          <a:p>
            <a:pPr marL="514350" indent="-514350">
              <a:buFont typeface="+mj-lt"/>
              <a:buAutoNum type="arabicPeriod"/>
            </a:pPr>
            <a:r>
              <a:rPr lang="en-US" altLang="zh-CN" dirty="0" smtClean="0">
                <a:hlinkClick r:id="rId9" action="ppaction://hlinksldjump"/>
              </a:rPr>
              <a:t>Other notes</a:t>
            </a:r>
            <a:endParaRPr lang="en-US" altLang="zh-CN" dirty="0"/>
          </a:p>
        </p:txBody>
      </p:sp>
    </p:spTree>
    <p:extLst>
      <p:ext uri="{BB962C8B-B14F-4D97-AF65-F5344CB8AC3E}">
        <p14:creationId xmlns:p14="http://schemas.microsoft.com/office/powerpoint/2010/main" val="4195453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a:t>
            </a:r>
            <a:r>
              <a:rPr lang="en-US" altLang="zh-CN" sz="3200" dirty="0" smtClean="0"/>
              <a:t>.mat </a:t>
            </a:r>
            <a:r>
              <a:rPr lang="en-US" altLang="zh-CN" sz="3200" dirty="0"/>
              <a:t>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400" dirty="0"/>
              <a:t>The same data recorded in the spreadsheet is also saved in a more </a:t>
            </a:r>
            <a:r>
              <a:rPr lang="en-GB" altLang="zh-CN" sz="2400" dirty="0" err="1"/>
              <a:t>Matlab</a:t>
            </a:r>
            <a:r>
              <a:rPr lang="en-GB" altLang="zh-CN" sz="2400" dirty="0"/>
              <a:t>-compatible .mat file. To read the data in </a:t>
            </a:r>
            <a:r>
              <a:rPr lang="en-GB" altLang="zh-CN" sz="2400" dirty="0" err="1"/>
              <a:t>Matlab</a:t>
            </a:r>
            <a:r>
              <a:rPr lang="en-GB" altLang="zh-CN" sz="2400" dirty="0"/>
              <a:t>, drop the .mat file onto the </a:t>
            </a:r>
            <a:r>
              <a:rPr lang="en-GB" altLang="zh-CN" sz="2400" dirty="0" err="1"/>
              <a:t>Matlab</a:t>
            </a:r>
            <a:r>
              <a:rPr lang="en-GB" altLang="zh-CN" sz="2400" dirty="0"/>
              <a:t> </a:t>
            </a:r>
            <a:r>
              <a:rPr lang="en-GB" altLang="zh-CN" sz="2400" dirty="0" smtClean="0"/>
              <a:t>console.</a:t>
            </a:r>
            <a:endParaRPr lang="zh-CN" altLang="en-US" sz="2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3-5</a:t>
            </a:r>
          </a:p>
        </p:txBody>
      </p:sp>
      <p:pic>
        <p:nvPicPr>
          <p:cNvPr id="7" name="Picture 6"/>
          <p:cNvPicPr>
            <a:picLocks noChangeAspect="1"/>
          </p:cNvPicPr>
          <p:nvPr/>
        </p:nvPicPr>
        <p:blipFill>
          <a:blip r:embed="rId2"/>
          <a:stretch>
            <a:fillRect/>
          </a:stretch>
        </p:blipFill>
        <p:spPr>
          <a:xfrm>
            <a:off x="4042990" y="2708920"/>
            <a:ext cx="4561458" cy="3438114"/>
          </a:xfrm>
          <a:prstGeom prst="rect">
            <a:avLst/>
          </a:prstGeom>
        </p:spPr>
      </p:pic>
      <p:pic>
        <p:nvPicPr>
          <p:cNvPr id="8" name="Picture 7"/>
          <p:cNvPicPr>
            <a:picLocks noChangeAspect="1"/>
          </p:cNvPicPr>
          <p:nvPr/>
        </p:nvPicPr>
        <p:blipFill>
          <a:blip r:embed="rId3"/>
          <a:stretch>
            <a:fillRect/>
          </a:stretch>
        </p:blipFill>
        <p:spPr>
          <a:xfrm>
            <a:off x="2051720" y="3068960"/>
            <a:ext cx="1815455" cy="2399558"/>
          </a:xfrm>
          <a:prstGeom prst="rect">
            <a:avLst/>
          </a:prstGeom>
        </p:spPr>
      </p:pic>
      <p:sp>
        <p:nvSpPr>
          <p:cNvPr id="9" name="TextBox 8"/>
          <p:cNvSpPr txBox="1"/>
          <p:nvPr/>
        </p:nvSpPr>
        <p:spPr>
          <a:xfrm>
            <a:off x="179512" y="2942942"/>
            <a:ext cx="2088232" cy="2862322"/>
          </a:xfrm>
          <a:prstGeom prst="rect">
            <a:avLst/>
          </a:prstGeom>
          <a:noFill/>
        </p:spPr>
        <p:txBody>
          <a:bodyPr wrap="square" rtlCol="0">
            <a:spAutoFit/>
          </a:bodyPr>
          <a:lstStyle/>
          <a:p>
            <a:r>
              <a:rPr lang="en-GB" dirty="0" smtClean="0"/>
              <a:t>This .</a:t>
            </a:r>
            <a:r>
              <a:rPr lang="en-GB" dirty="0" err="1" smtClean="0"/>
              <a:t>ms</a:t>
            </a:r>
            <a:r>
              <a:rPr lang="en-GB" dirty="0" smtClean="0"/>
              <a:t> file is considered as a access table shortcut on some PC, but it is not.</a:t>
            </a:r>
          </a:p>
          <a:p>
            <a:endParaRPr lang="en-GB" dirty="0" smtClean="0"/>
          </a:p>
          <a:p>
            <a:r>
              <a:rPr lang="en-GB" dirty="0" smtClean="0"/>
              <a:t>Drag and drop it into command window and data will be loaded.</a:t>
            </a:r>
            <a:endParaRPr lang="en-GB" dirty="0"/>
          </a:p>
        </p:txBody>
      </p:sp>
      <p:sp>
        <p:nvSpPr>
          <p:cNvPr id="11" name="图文框 9"/>
          <p:cNvSpPr/>
          <p:nvPr/>
        </p:nvSpPr>
        <p:spPr>
          <a:xfrm>
            <a:off x="5013574" y="3522215"/>
            <a:ext cx="2599654" cy="2470498"/>
          </a:xfrm>
          <a:prstGeom prst="frame">
            <a:avLst>
              <a:gd name="adj1" fmla="val 170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Curved Down Arrow 9"/>
          <p:cNvSpPr/>
          <p:nvPr/>
        </p:nvSpPr>
        <p:spPr>
          <a:xfrm rot="592241">
            <a:off x="3395500" y="3416405"/>
            <a:ext cx="3725823" cy="9361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TextBox 11"/>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3" name="TextBox 12"/>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2870347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a:t>
            </a:r>
            <a:r>
              <a:rPr lang="en-US" altLang="zh-CN" sz="3200" dirty="0" smtClean="0"/>
              <a:t>.mat </a:t>
            </a:r>
            <a:r>
              <a:rPr lang="en-US" altLang="zh-CN" sz="3200" dirty="0"/>
              <a:t>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400" dirty="0" smtClean="0"/>
              <a:t>A </a:t>
            </a:r>
            <a:r>
              <a:rPr lang="en-GB" altLang="zh-CN" sz="2400" dirty="0"/>
              <a:t>copy of the same data is saved with the header names in the string </a:t>
            </a:r>
            <a:r>
              <a:rPr lang="en-GB" altLang="zh-CN" sz="2400" dirty="0" err="1"/>
              <a:t>fitsHdr</a:t>
            </a:r>
            <a:r>
              <a:rPr lang="en-GB" altLang="zh-CN" sz="2400" dirty="0"/>
              <a:t> and the numerical parameters for each spore stored as rows in </a:t>
            </a:r>
            <a:r>
              <a:rPr lang="en-GB" altLang="zh-CN" sz="2400" dirty="0" err="1"/>
              <a:t>fitData</a:t>
            </a:r>
            <a:r>
              <a:rPr lang="en-GB" altLang="zh-CN" sz="2400" dirty="0"/>
              <a:t>.</a:t>
            </a:r>
            <a:endParaRPr lang="zh-CN" altLang="en-US" sz="2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3-6</a:t>
            </a:r>
          </a:p>
        </p:txBody>
      </p:sp>
      <p:pic>
        <p:nvPicPr>
          <p:cNvPr id="11" name="Picture 10"/>
          <p:cNvPicPr>
            <a:picLocks noChangeAspect="1"/>
          </p:cNvPicPr>
          <p:nvPr/>
        </p:nvPicPr>
        <p:blipFill>
          <a:blip r:embed="rId2"/>
          <a:stretch>
            <a:fillRect/>
          </a:stretch>
        </p:blipFill>
        <p:spPr>
          <a:xfrm>
            <a:off x="457200" y="2924944"/>
            <a:ext cx="4588202" cy="2520280"/>
          </a:xfrm>
          <a:prstGeom prst="rect">
            <a:avLst/>
          </a:prstGeom>
        </p:spPr>
      </p:pic>
      <p:pic>
        <p:nvPicPr>
          <p:cNvPr id="12" name="Picture 11"/>
          <p:cNvPicPr>
            <a:picLocks noChangeAspect="1"/>
          </p:cNvPicPr>
          <p:nvPr/>
        </p:nvPicPr>
        <p:blipFill>
          <a:blip r:embed="rId3"/>
          <a:stretch>
            <a:fillRect/>
          </a:stretch>
        </p:blipFill>
        <p:spPr>
          <a:xfrm>
            <a:off x="5490677" y="2924944"/>
            <a:ext cx="3196123" cy="1976983"/>
          </a:xfrm>
          <a:prstGeom prst="rect">
            <a:avLst/>
          </a:prstGeom>
        </p:spPr>
      </p:pic>
      <p:sp>
        <p:nvSpPr>
          <p:cNvPr id="13" name="TextBox 12"/>
          <p:cNvSpPr txBox="1"/>
          <p:nvPr/>
        </p:nvSpPr>
        <p:spPr>
          <a:xfrm>
            <a:off x="457200" y="5515481"/>
            <a:ext cx="4762872" cy="923330"/>
          </a:xfrm>
          <a:prstGeom prst="rect">
            <a:avLst/>
          </a:prstGeom>
          <a:noFill/>
        </p:spPr>
        <p:txBody>
          <a:bodyPr wrap="square" rtlCol="0">
            <a:spAutoFit/>
          </a:bodyPr>
          <a:lstStyle/>
          <a:p>
            <a:r>
              <a:rPr lang="en-GB" dirty="0" smtClean="0"/>
              <a:t>You can key in </a:t>
            </a:r>
            <a:r>
              <a:rPr lang="en-GB" dirty="0" err="1" smtClean="0"/>
              <a:t>fitsHdr</a:t>
            </a:r>
            <a:r>
              <a:rPr lang="en-GB" dirty="0" smtClean="0"/>
              <a:t> and </a:t>
            </a:r>
            <a:r>
              <a:rPr lang="en-GB" dirty="0" err="1" smtClean="0"/>
              <a:t>fitData</a:t>
            </a:r>
            <a:r>
              <a:rPr lang="en-GB" dirty="0" smtClean="0"/>
              <a:t> then press Enter to check values. Click </a:t>
            </a:r>
            <a:r>
              <a:rPr lang="en-GB" dirty="0" smtClean="0">
                <a:hlinkClick r:id="rId4" action="ppaction://hlinksldjump"/>
              </a:rPr>
              <a:t>here</a:t>
            </a:r>
            <a:r>
              <a:rPr lang="en-GB" dirty="0" smtClean="0"/>
              <a:t> to check detailed explanation for each column. </a:t>
            </a:r>
            <a:endParaRPr lang="en-GB" dirty="0"/>
          </a:p>
        </p:txBody>
      </p:sp>
      <p:sp>
        <p:nvSpPr>
          <p:cNvPr id="14" name="TextBox 13"/>
          <p:cNvSpPr txBox="1"/>
          <p:nvPr/>
        </p:nvSpPr>
        <p:spPr>
          <a:xfrm>
            <a:off x="5508104" y="5513715"/>
            <a:ext cx="3466728" cy="646331"/>
          </a:xfrm>
          <a:prstGeom prst="rect">
            <a:avLst/>
          </a:prstGeom>
          <a:noFill/>
        </p:spPr>
        <p:txBody>
          <a:bodyPr wrap="square" rtlCol="0">
            <a:spAutoFit/>
          </a:bodyPr>
          <a:lstStyle/>
          <a:p>
            <a:r>
              <a:rPr lang="en-GB" dirty="0" smtClean="0"/>
              <a:t>Or double click the value column labelled.</a:t>
            </a:r>
            <a:endParaRPr lang="en-GB" dirty="0"/>
          </a:p>
        </p:txBody>
      </p:sp>
      <p:sp>
        <p:nvSpPr>
          <p:cNvPr id="15" name="图文框 9"/>
          <p:cNvSpPr/>
          <p:nvPr/>
        </p:nvSpPr>
        <p:spPr>
          <a:xfrm>
            <a:off x="4344387" y="3277273"/>
            <a:ext cx="696254" cy="21535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a:off x="179512" y="6294015"/>
            <a:ext cx="1944216" cy="369332"/>
          </a:xfrm>
          <a:prstGeom prst="rect">
            <a:avLst/>
          </a:prstGeom>
          <a:noFill/>
        </p:spPr>
        <p:txBody>
          <a:bodyPr wrap="square" rtlCol="0">
            <a:spAutoFit/>
          </a:bodyPr>
          <a:lstStyle/>
          <a:p>
            <a:r>
              <a:rPr lang="zh-CN" altLang="en-US" dirty="0">
                <a:hlinkClick r:id="rId5" action="ppaction://hlinksldjump"/>
              </a:rPr>
              <a:t>←</a:t>
            </a:r>
            <a:r>
              <a:rPr lang="en-US" altLang="zh-CN" dirty="0" smtClean="0">
                <a:hlinkClick r:id="rId5" action="ppaction://hlinksldjump"/>
              </a:rPr>
              <a:t>Previous section</a:t>
            </a:r>
            <a:endParaRPr lang="zh-CN" altLang="en-US" dirty="0"/>
          </a:p>
        </p:txBody>
      </p:sp>
      <p:sp>
        <p:nvSpPr>
          <p:cNvPr id="17" name="TextBox 16"/>
          <p:cNvSpPr txBox="1"/>
          <p:nvPr/>
        </p:nvSpPr>
        <p:spPr>
          <a:xfrm>
            <a:off x="7452320" y="6309320"/>
            <a:ext cx="1584176" cy="369332"/>
          </a:xfrm>
          <a:prstGeom prst="rect">
            <a:avLst/>
          </a:prstGeom>
          <a:noFill/>
        </p:spPr>
        <p:txBody>
          <a:bodyPr wrap="square" rtlCol="0">
            <a:spAutoFit/>
          </a:bodyPr>
          <a:lstStyle/>
          <a:p>
            <a:r>
              <a:rPr lang="en-US" altLang="zh-CN" dirty="0">
                <a:hlinkClick r:id="rId6" action="ppaction://hlinksldjump"/>
              </a:rPr>
              <a:t>Next</a:t>
            </a:r>
            <a:r>
              <a:rPr lang="en-US" altLang="zh-CN" dirty="0" smtClean="0">
                <a:hlinkClick r:id="rId6" action="ppaction://hlinksldjump"/>
              </a:rPr>
              <a:t> section</a:t>
            </a:r>
            <a:r>
              <a:rPr lang="zh-CN" altLang="en-US" dirty="0" smtClean="0">
                <a:hlinkClick r:id="rId6" action="ppaction://hlinksldjump"/>
              </a:rPr>
              <a:t>→</a:t>
            </a:r>
            <a:endParaRPr lang="zh-CN" altLang="en-US" dirty="0"/>
          </a:p>
        </p:txBody>
      </p:sp>
    </p:spTree>
    <p:extLst>
      <p:ext uri="{BB962C8B-B14F-4D97-AF65-F5344CB8AC3E}">
        <p14:creationId xmlns:p14="http://schemas.microsoft.com/office/powerpoint/2010/main" val="2555643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How to read and interpret the numerical results of the ELM software - .mat 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000" dirty="0"/>
              <a:t>The </a:t>
            </a:r>
            <a:r>
              <a:rPr lang="en-GB" altLang="zh-CN" sz="2000" dirty="0" err="1"/>
              <a:t>Matlab</a:t>
            </a:r>
            <a:r>
              <a:rPr lang="en-GB" altLang="zh-CN" sz="2000" dirty="0"/>
              <a:t> script </a:t>
            </a:r>
            <a:r>
              <a:rPr lang="en-GB" altLang="zh-CN" sz="2000" i="1" dirty="0" smtClean="0"/>
              <a:t>\</a:t>
            </a:r>
            <a:r>
              <a:rPr lang="en-GB" altLang="zh-CN" sz="2000" i="1" dirty="0" err="1" smtClean="0"/>
              <a:t>analyse_ELM_results.m</a:t>
            </a:r>
            <a:r>
              <a:rPr lang="en-GB" altLang="zh-CN" sz="2000" i="1" dirty="0" smtClean="0"/>
              <a:t> </a:t>
            </a:r>
            <a:r>
              <a:rPr lang="en-GB" altLang="zh-CN" sz="2000" dirty="0"/>
              <a:t>reads all the MAT files in an output folder and can provide a summary of the combined results of all the spores in each </a:t>
            </a:r>
            <a:r>
              <a:rPr lang="en-GB" altLang="zh-CN" sz="2000" dirty="0" smtClean="0"/>
              <a:t>image.</a:t>
            </a:r>
            <a:endParaRPr lang="en-GB" altLang="zh-CN" sz="20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3-7</a:t>
            </a:r>
          </a:p>
        </p:txBody>
      </p:sp>
      <p:sp>
        <p:nvSpPr>
          <p:cNvPr id="7" name="TextBox 6"/>
          <p:cNvSpPr txBox="1"/>
          <p:nvPr/>
        </p:nvSpPr>
        <p:spPr>
          <a:xfrm>
            <a:off x="179512" y="6294015"/>
            <a:ext cx="1944216" cy="369332"/>
          </a:xfrm>
          <a:prstGeom prst="rect">
            <a:avLst/>
          </a:prstGeom>
          <a:noFill/>
        </p:spPr>
        <p:txBody>
          <a:bodyPr wrap="square" rtlCol="0">
            <a:spAutoFit/>
          </a:bodyPr>
          <a:lstStyle/>
          <a:p>
            <a:r>
              <a:rPr lang="zh-CN" altLang="en-US" dirty="0">
                <a:hlinkClick r:id="rId2" action="ppaction://hlinksldjump"/>
              </a:rPr>
              <a:t>←</a:t>
            </a:r>
            <a:r>
              <a:rPr lang="en-US" altLang="zh-CN" dirty="0" smtClean="0">
                <a:hlinkClick r:id="rId2" action="ppaction://hlinksldjump"/>
              </a:rPr>
              <a:t>Previous section</a:t>
            </a:r>
            <a:endParaRPr lang="zh-CN" altLang="en-US" dirty="0"/>
          </a:p>
        </p:txBody>
      </p:sp>
      <p:sp>
        <p:nvSpPr>
          <p:cNvPr id="8" name="TextBox 7"/>
          <p:cNvSpPr txBox="1"/>
          <p:nvPr/>
        </p:nvSpPr>
        <p:spPr>
          <a:xfrm>
            <a:off x="7452320" y="6309320"/>
            <a:ext cx="1584176" cy="369332"/>
          </a:xfrm>
          <a:prstGeom prst="rect">
            <a:avLst/>
          </a:prstGeom>
          <a:noFill/>
        </p:spPr>
        <p:txBody>
          <a:bodyPr wrap="square" rtlCol="0">
            <a:spAutoFit/>
          </a:bodyPr>
          <a:lstStyle/>
          <a:p>
            <a:r>
              <a:rPr lang="en-US" altLang="zh-CN" dirty="0">
                <a:hlinkClick r:id="rId3" action="ppaction://hlinksldjump"/>
              </a:rPr>
              <a:t>Next</a:t>
            </a:r>
            <a:r>
              <a:rPr lang="en-US" altLang="zh-CN" dirty="0" smtClean="0">
                <a:hlinkClick r:id="rId3" action="ppaction://hlinksldjump"/>
              </a:rPr>
              <a:t> section</a:t>
            </a:r>
            <a:r>
              <a:rPr lang="zh-CN" altLang="en-US" dirty="0" smtClean="0">
                <a:hlinkClick r:id="rId3" action="ppaction://hlinksldjump"/>
              </a:rPr>
              <a:t>→</a:t>
            </a:r>
            <a:endParaRPr lang="zh-CN" altLang="en-US" dirty="0"/>
          </a:p>
        </p:txBody>
      </p:sp>
      <p:pic>
        <p:nvPicPr>
          <p:cNvPr id="4" name="Picture 3"/>
          <p:cNvPicPr>
            <a:picLocks noChangeAspect="1"/>
          </p:cNvPicPr>
          <p:nvPr/>
        </p:nvPicPr>
        <p:blipFill>
          <a:blip r:embed="rId4"/>
          <a:stretch>
            <a:fillRect/>
          </a:stretch>
        </p:blipFill>
        <p:spPr>
          <a:xfrm>
            <a:off x="827584" y="2636912"/>
            <a:ext cx="1738536" cy="3247585"/>
          </a:xfrm>
          <a:prstGeom prst="rect">
            <a:avLst/>
          </a:prstGeom>
        </p:spPr>
      </p:pic>
      <p:sp>
        <p:nvSpPr>
          <p:cNvPr id="10" name="TextBox 9"/>
          <p:cNvSpPr txBox="1"/>
          <p:nvPr/>
        </p:nvSpPr>
        <p:spPr>
          <a:xfrm>
            <a:off x="3563888" y="2837835"/>
            <a:ext cx="4464496" cy="2031325"/>
          </a:xfrm>
          <a:prstGeom prst="rect">
            <a:avLst/>
          </a:prstGeom>
          <a:noFill/>
        </p:spPr>
        <p:txBody>
          <a:bodyPr wrap="square" rtlCol="0">
            <a:spAutoFit/>
          </a:bodyPr>
          <a:lstStyle/>
          <a:p>
            <a:r>
              <a:rPr lang="en-US" altLang="zh-CN" dirty="0" smtClean="0"/>
              <a:t>Very similar to </a:t>
            </a:r>
            <a:r>
              <a:rPr lang="en-US" altLang="zh-CN" dirty="0" smtClean="0">
                <a:hlinkClick r:id="rId5" action="ppaction://hlinksldjump"/>
              </a:rPr>
              <a:t>page 2-3</a:t>
            </a:r>
            <a:r>
              <a:rPr lang="en-US" altLang="zh-CN" dirty="0" smtClean="0"/>
              <a:t>,</a:t>
            </a:r>
            <a:r>
              <a:rPr lang="en-US" altLang="zh-CN" dirty="0"/>
              <a:t> y</a:t>
            </a:r>
            <a:r>
              <a:rPr lang="en-US" altLang="zh-CN" dirty="0" smtClean="0"/>
              <a:t>ou can double click </a:t>
            </a:r>
            <a:r>
              <a:rPr lang="en-GB" altLang="zh-CN" i="1" dirty="0" err="1"/>
              <a:t>analyse_ELM_results.m</a:t>
            </a:r>
            <a:r>
              <a:rPr lang="zh-CN" altLang="en-US" i="1" dirty="0" smtClean="0"/>
              <a:t> </a:t>
            </a:r>
            <a:r>
              <a:rPr lang="en-US" altLang="zh-CN" dirty="0" smtClean="0"/>
              <a:t>file in Current </a:t>
            </a:r>
            <a:r>
              <a:rPr lang="en-US" altLang="zh-CN" dirty="0"/>
              <a:t>F</a:t>
            </a:r>
            <a:r>
              <a:rPr lang="en-US" altLang="zh-CN" dirty="0" smtClean="0"/>
              <a:t>older if you have set ELM-master as your </a:t>
            </a:r>
            <a:r>
              <a:rPr lang="en-US" altLang="zh-CN" dirty="0" err="1"/>
              <a:t>Matlab</a:t>
            </a:r>
            <a:r>
              <a:rPr lang="en-US" altLang="zh-CN" dirty="0"/>
              <a:t> working </a:t>
            </a:r>
            <a:r>
              <a:rPr lang="en-US" altLang="zh-CN" dirty="0" smtClean="0"/>
              <a:t>folder.</a:t>
            </a:r>
          </a:p>
          <a:p>
            <a:r>
              <a:rPr lang="en-GB" altLang="zh-CN" dirty="0" smtClean="0"/>
              <a:t> </a:t>
            </a:r>
            <a:endParaRPr lang="en-US" altLang="zh-CN" dirty="0"/>
          </a:p>
          <a:p>
            <a:r>
              <a:rPr lang="en-US" altLang="zh-CN" dirty="0" smtClean="0"/>
              <a:t>Or you can key in </a:t>
            </a:r>
            <a:r>
              <a:rPr lang="en-GB" altLang="zh-CN" i="1" dirty="0" err="1" smtClean="0"/>
              <a:t>analyse_ELM_results</a:t>
            </a:r>
            <a:r>
              <a:rPr lang="en-US" altLang="zh-CN" dirty="0" smtClean="0"/>
              <a:t> then press enter.</a:t>
            </a:r>
            <a:endParaRPr lang="zh-CN" altLang="en-US" dirty="0"/>
          </a:p>
        </p:txBody>
      </p:sp>
    </p:spTree>
    <p:extLst>
      <p:ext uri="{BB962C8B-B14F-4D97-AF65-F5344CB8AC3E}">
        <p14:creationId xmlns:p14="http://schemas.microsoft.com/office/powerpoint/2010/main" val="3304948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smtClean="0"/>
              <a:t>How to read and interpret the numerical results of the ELM software - .mat 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000" smtClean="0"/>
              <a:t>The Matlab script </a:t>
            </a:r>
            <a:r>
              <a:rPr lang="en-GB" altLang="zh-CN" sz="2000" i="1" smtClean="0"/>
              <a:t>\analyse_ELM_results.m </a:t>
            </a:r>
            <a:r>
              <a:rPr lang="en-GB" altLang="zh-CN" sz="2000" smtClean="0"/>
              <a:t>reads all the MAT files in an output folder and can provide a summary of the combined results of all the spores in each image.</a:t>
            </a:r>
            <a:endParaRPr lang="en-GB" altLang="zh-CN" sz="20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3-8</a:t>
            </a:r>
          </a:p>
        </p:txBody>
      </p:sp>
      <p:sp>
        <p:nvSpPr>
          <p:cNvPr id="7" name="TextBox 6"/>
          <p:cNvSpPr txBox="1"/>
          <p:nvPr/>
        </p:nvSpPr>
        <p:spPr>
          <a:xfrm>
            <a:off x="179512" y="6294015"/>
            <a:ext cx="1944216" cy="369332"/>
          </a:xfrm>
          <a:prstGeom prst="rect">
            <a:avLst/>
          </a:prstGeom>
          <a:noFill/>
        </p:spPr>
        <p:txBody>
          <a:bodyPr wrap="square" rtlCol="0">
            <a:spAutoFit/>
          </a:bodyPr>
          <a:lstStyle/>
          <a:p>
            <a:r>
              <a:rPr lang="zh-CN" altLang="en-US" dirty="0">
                <a:hlinkClick r:id="rId2" action="ppaction://hlinksldjump"/>
              </a:rPr>
              <a:t>←</a:t>
            </a:r>
            <a:r>
              <a:rPr lang="en-US" altLang="zh-CN" dirty="0" smtClean="0">
                <a:hlinkClick r:id="rId2" action="ppaction://hlinksldjump"/>
              </a:rPr>
              <a:t>Previous section</a:t>
            </a:r>
            <a:endParaRPr lang="zh-CN" altLang="en-US" dirty="0"/>
          </a:p>
        </p:txBody>
      </p:sp>
      <p:sp>
        <p:nvSpPr>
          <p:cNvPr id="8" name="TextBox 7"/>
          <p:cNvSpPr txBox="1"/>
          <p:nvPr/>
        </p:nvSpPr>
        <p:spPr>
          <a:xfrm>
            <a:off x="7452320" y="6309320"/>
            <a:ext cx="1584176" cy="369332"/>
          </a:xfrm>
          <a:prstGeom prst="rect">
            <a:avLst/>
          </a:prstGeom>
          <a:noFill/>
        </p:spPr>
        <p:txBody>
          <a:bodyPr wrap="square" rtlCol="0">
            <a:spAutoFit/>
          </a:bodyPr>
          <a:lstStyle/>
          <a:p>
            <a:r>
              <a:rPr lang="en-US" altLang="zh-CN" dirty="0">
                <a:hlinkClick r:id="rId3" action="ppaction://hlinksldjump"/>
              </a:rPr>
              <a:t>Next</a:t>
            </a:r>
            <a:r>
              <a:rPr lang="en-US" altLang="zh-CN" dirty="0" smtClean="0">
                <a:hlinkClick r:id="rId3" action="ppaction://hlinksldjump"/>
              </a:rPr>
              <a:t> section</a:t>
            </a:r>
            <a:r>
              <a:rPr lang="zh-CN" altLang="en-US" dirty="0" smtClean="0">
                <a:hlinkClick r:id="rId3" action="ppaction://hlinksldjump"/>
              </a:rPr>
              <a:t>→</a:t>
            </a:r>
            <a:endParaRPr lang="zh-CN" altLang="en-US" dirty="0"/>
          </a:p>
        </p:txBody>
      </p:sp>
      <p:sp>
        <p:nvSpPr>
          <p:cNvPr id="10" name="TextBox 9"/>
          <p:cNvSpPr txBox="1"/>
          <p:nvPr/>
        </p:nvSpPr>
        <p:spPr>
          <a:xfrm>
            <a:off x="5399958" y="2837835"/>
            <a:ext cx="2988466" cy="2308324"/>
          </a:xfrm>
          <a:prstGeom prst="rect">
            <a:avLst/>
          </a:prstGeom>
          <a:noFill/>
        </p:spPr>
        <p:txBody>
          <a:bodyPr wrap="square" rtlCol="0">
            <a:spAutoFit/>
          </a:bodyPr>
          <a:lstStyle/>
          <a:p>
            <a:r>
              <a:rPr lang="en-GB" altLang="zh-CN" dirty="0" smtClean="0"/>
              <a:t>You will be asked to select a folder for analysis. Choose a folder where .mat files are located.</a:t>
            </a:r>
          </a:p>
          <a:p>
            <a:endParaRPr lang="en-GB" altLang="zh-CN" dirty="0" smtClean="0"/>
          </a:p>
          <a:p>
            <a:r>
              <a:rPr lang="en-US" altLang="zh-CN" dirty="0"/>
              <a:t>Remember, you are selecting a folder, not a single file.</a:t>
            </a:r>
            <a:endParaRPr lang="zh-CN" altLang="en-US" dirty="0"/>
          </a:p>
          <a:p>
            <a:endParaRPr lang="zh-CN" altLang="en-US" dirty="0"/>
          </a:p>
        </p:txBody>
      </p:sp>
      <p:pic>
        <p:nvPicPr>
          <p:cNvPr id="11" name="Picture 10"/>
          <p:cNvPicPr>
            <a:picLocks noChangeAspect="1"/>
          </p:cNvPicPr>
          <p:nvPr/>
        </p:nvPicPr>
        <p:blipFill>
          <a:blip r:embed="rId4"/>
          <a:stretch>
            <a:fillRect/>
          </a:stretch>
        </p:blipFill>
        <p:spPr>
          <a:xfrm>
            <a:off x="457200" y="2636912"/>
            <a:ext cx="4582718" cy="3198862"/>
          </a:xfrm>
          <a:prstGeom prst="rect">
            <a:avLst/>
          </a:prstGeom>
        </p:spPr>
      </p:pic>
    </p:spTree>
    <p:extLst>
      <p:ext uri="{BB962C8B-B14F-4D97-AF65-F5344CB8AC3E}">
        <p14:creationId xmlns:p14="http://schemas.microsoft.com/office/powerpoint/2010/main" val="4171028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smtClean="0"/>
              <a:t>How to read and interpret the numerical results of the ELM software - .mat 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000" dirty="0" smtClean="0"/>
              <a:t>The </a:t>
            </a:r>
            <a:r>
              <a:rPr lang="en-GB" altLang="zh-CN" sz="2000" dirty="0" err="1" smtClean="0"/>
              <a:t>Matlab</a:t>
            </a:r>
            <a:r>
              <a:rPr lang="en-GB" altLang="zh-CN" sz="2000" dirty="0" smtClean="0"/>
              <a:t> script </a:t>
            </a:r>
            <a:r>
              <a:rPr lang="en-GB" altLang="zh-CN" sz="2000" i="1" dirty="0" smtClean="0"/>
              <a:t>\</a:t>
            </a:r>
            <a:r>
              <a:rPr lang="en-GB" altLang="zh-CN" sz="2000" i="1" dirty="0" err="1" smtClean="0"/>
              <a:t>analyse_ELM_results.m</a:t>
            </a:r>
            <a:r>
              <a:rPr lang="en-GB" altLang="zh-CN" sz="2000" i="1" dirty="0" smtClean="0"/>
              <a:t> </a:t>
            </a:r>
            <a:r>
              <a:rPr lang="en-GB" altLang="zh-CN" sz="2000" dirty="0" smtClean="0"/>
              <a:t>reads all the MAT files in an output folder and can provide a summary of the combined results of all the spores in each image.</a:t>
            </a:r>
            <a:endParaRPr lang="en-GB" altLang="zh-CN" sz="20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3-9</a:t>
            </a:r>
          </a:p>
        </p:txBody>
      </p:sp>
      <p:sp>
        <p:nvSpPr>
          <p:cNvPr id="7" name="TextBox 6"/>
          <p:cNvSpPr txBox="1"/>
          <p:nvPr/>
        </p:nvSpPr>
        <p:spPr>
          <a:xfrm>
            <a:off x="179512" y="6294015"/>
            <a:ext cx="1944216" cy="369332"/>
          </a:xfrm>
          <a:prstGeom prst="rect">
            <a:avLst/>
          </a:prstGeom>
          <a:noFill/>
        </p:spPr>
        <p:txBody>
          <a:bodyPr wrap="square" rtlCol="0">
            <a:spAutoFit/>
          </a:bodyPr>
          <a:lstStyle/>
          <a:p>
            <a:r>
              <a:rPr lang="zh-CN" altLang="en-US" dirty="0">
                <a:hlinkClick r:id="rId2" action="ppaction://hlinksldjump"/>
              </a:rPr>
              <a:t>←</a:t>
            </a:r>
            <a:r>
              <a:rPr lang="en-US" altLang="zh-CN" dirty="0" smtClean="0">
                <a:hlinkClick r:id="rId2" action="ppaction://hlinksldjump"/>
              </a:rPr>
              <a:t>Previous section</a:t>
            </a:r>
            <a:endParaRPr lang="zh-CN" altLang="en-US" dirty="0"/>
          </a:p>
        </p:txBody>
      </p:sp>
      <p:sp>
        <p:nvSpPr>
          <p:cNvPr id="8" name="TextBox 7"/>
          <p:cNvSpPr txBox="1"/>
          <p:nvPr/>
        </p:nvSpPr>
        <p:spPr>
          <a:xfrm>
            <a:off x="7452320" y="6309320"/>
            <a:ext cx="1584176" cy="369332"/>
          </a:xfrm>
          <a:prstGeom prst="rect">
            <a:avLst/>
          </a:prstGeom>
          <a:noFill/>
        </p:spPr>
        <p:txBody>
          <a:bodyPr wrap="square" rtlCol="0">
            <a:spAutoFit/>
          </a:bodyPr>
          <a:lstStyle/>
          <a:p>
            <a:r>
              <a:rPr lang="en-US" altLang="zh-CN" dirty="0">
                <a:hlinkClick r:id="rId3" action="ppaction://hlinksldjump"/>
              </a:rPr>
              <a:t>Next</a:t>
            </a:r>
            <a:r>
              <a:rPr lang="en-US" altLang="zh-CN" dirty="0" smtClean="0">
                <a:hlinkClick r:id="rId3" action="ppaction://hlinksldjump"/>
              </a:rPr>
              <a:t> section</a:t>
            </a:r>
            <a:r>
              <a:rPr lang="zh-CN" altLang="en-US" dirty="0" smtClean="0">
                <a:hlinkClick r:id="rId3" action="ppaction://hlinksldjump"/>
              </a:rPr>
              <a:t>→</a:t>
            </a:r>
            <a:endParaRPr lang="zh-CN" altLang="en-US" dirty="0"/>
          </a:p>
        </p:txBody>
      </p:sp>
      <p:sp>
        <p:nvSpPr>
          <p:cNvPr id="10" name="TextBox 9"/>
          <p:cNvSpPr txBox="1"/>
          <p:nvPr/>
        </p:nvSpPr>
        <p:spPr>
          <a:xfrm>
            <a:off x="4788024" y="2837835"/>
            <a:ext cx="2988466" cy="1754326"/>
          </a:xfrm>
          <a:prstGeom prst="rect">
            <a:avLst/>
          </a:prstGeom>
          <a:noFill/>
        </p:spPr>
        <p:txBody>
          <a:bodyPr wrap="square" rtlCol="0">
            <a:spAutoFit/>
          </a:bodyPr>
          <a:lstStyle/>
          <a:p>
            <a:r>
              <a:rPr lang="en-GB" altLang="zh-CN" dirty="0" smtClean="0"/>
              <a:t>You will be asked to provide the relevant parameters. For example image, all values are correct by default.</a:t>
            </a:r>
          </a:p>
          <a:p>
            <a:endParaRPr lang="en-GB" altLang="zh-CN" dirty="0" smtClean="0"/>
          </a:p>
          <a:p>
            <a:endParaRPr lang="zh-CN" altLang="en-US" dirty="0"/>
          </a:p>
        </p:txBody>
      </p:sp>
      <p:pic>
        <p:nvPicPr>
          <p:cNvPr id="4" name="Picture 3"/>
          <p:cNvPicPr>
            <a:picLocks noChangeAspect="1"/>
          </p:cNvPicPr>
          <p:nvPr/>
        </p:nvPicPr>
        <p:blipFill>
          <a:blip r:embed="rId4"/>
          <a:stretch>
            <a:fillRect/>
          </a:stretch>
        </p:blipFill>
        <p:spPr>
          <a:xfrm>
            <a:off x="1115616" y="2629921"/>
            <a:ext cx="2736304" cy="3541099"/>
          </a:xfrm>
          <a:prstGeom prst="rect">
            <a:avLst/>
          </a:prstGeom>
        </p:spPr>
      </p:pic>
    </p:spTree>
    <p:extLst>
      <p:ext uri="{BB962C8B-B14F-4D97-AF65-F5344CB8AC3E}">
        <p14:creationId xmlns:p14="http://schemas.microsoft.com/office/powerpoint/2010/main" val="674125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smtClean="0"/>
              <a:t>How to read and interpret the numerical results of the ELM software - .mat file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GB" altLang="zh-CN" sz="2000" dirty="0" smtClean="0"/>
              <a:t>The </a:t>
            </a:r>
            <a:r>
              <a:rPr lang="en-GB" altLang="zh-CN" sz="2000" dirty="0" err="1" smtClean="0"/>
              <a:t>Matlab</a:t>
            </a:r>
            <a:r>
              <a:rPr lang="en-GB" altLang="zh-CN" sz="2000" dirty="0" smtClean="0"/>
              <a:t> script </a:t>
            </a:r>
            <a:r>
              <a:rPr lang="en-GB" altLang="zh-CN" sz="2000" i="1" dirty="0" smtClean="0"/>
              <a:t>\</a:t>
            </a:r>
            <a:r>
              <a:rPr lang="en-GB" altLang="zh-CN" sz="2000" i="1" dirty="0" err="1" smtClean="0"/>
              <a:t>analyse_ELM_results.m</a:t>
            </a:r>
            <a:r>
              <a:rPr lang="en-GB" altLang="zh-CN" sz="2000" i="1" dirty="0" smtClean="0"/>
              <a:t> </a:t>
            </a:r>
            <a:r>
              <a:rPr lang="en-GB" altLang="zh-CN" sz="2000" dirty="0" smtClean="0"/>
              <a:t>reads all the MAT files in an output folder and can provide a summary of the combined results of all the spores in each image.</a:t>
            </a:r>
            <a:endParaRPr lang="en-GB" altLang="zh-CN" sz="2000" dirty="0"/>
          </a:p>
        </p:txBody>
      </p:sp>
      <p:sp>
        <p:nvSpPr>
          <p:cNvPr id="6" name="TextBox 5"/>
          <p:cNvSpPr txBox="1"/>
          <p:nvPr/>
        </p:nvSpPr>
        <p:spPr>
          <a:xfrm>
            <a:off x="4211960" y="6309320"/>
            <a:ext cx="648072" cy="369332"/>
          </a:xfrm>
          <a:prstGeom prst="rect">
            <a:avLst/>
          </a:prstGeom>
          <a:noFill/>
        </p:spPr>
        <p:txBody>
          <a:bodyPr wrap="square" rtlCol="0">
            <a:spAutoFit/>
          </a:bodyPr>
          <a:lstStyle/>
          <a:p>
            <a:pPr algn="ctr"/>
            <a:r>
              <a:rPr lang="en-US" altLang="zh-CN" dirty="0" smtClean="0"/>
              <a:t>3-10</a:t>
            </a:r>
          </a:p>
        </p:txBody>
      </p:sp>
      <p:sp>
        <p:nvSpPr>
          <p:cNvPr id="7" name="TextBox 6"/>
          <p:cNvSpPr txBox="1"/>
          <p:nvPr/>
        </p:nvSpPr>
        <p:spPr>
          <a:xfrm>
            <a:off x="179512" y="6294015"/>
            <a:ext cx="1944216" cy="369332"/>
          </a:xfrm>
          <a:prstGeom prst="rect">
            <a:avLst/>
          </a:prstGeom>
          <a:noFill/>
        </p:spPr>
        <p:txBody>
          <a:bodyPr wrap="square" rtlCol="0">
            <a:spAutoFit/>
          </a:bodyPr>
          <a:lstStyle/>
          <a:p>
            <a:r>
              <a:rPr lang="zh-CN" altLang="en-US" dirty="0">
                <a:hlinkClick r:id="rId2" action="ppaction://hlinksldjump"/>
              </a:rPr>
              <a:t>←</a:t>
            </a:r>
            <a:r>
              <a:rPr lang="en-US" altLang="zh-CN" dirty="0" smtClean="0">
                <a:hlinkClick r:id="rId2" action="ppaction://hlinksldjump"/>
              </a:rPr>
              <a:t>Previous section</a:t>
            </a:r>
            <a:endParaRPr lang="zh-CN" altLang="en-US" dirty="0"/>
          </a:p>
        </p:txBody>
      </p:sp>
      <p:sp>
        <p:nvSpPr>
          <p:cNvPr id="8" name="TextBox 7"/>
          <p:cNvSpPr txBox="1"/>
          <p:nvPr/>
        </p:nvSpPr>
        <p:spPr>
          <a:xfrm>
            <a:off x="7452320" y="6309320"/>
            <a:ext cx="1584176" cy="369332"/>
          </a:xfrm>
          <a:prstGeom prst="rect">
            <a:avLst/>
          </a:prstGeom>
          <a:noFill/>
        </p:spPr>
        <p:txBody>
          <a:bodyPr wrap="square" rtlCol="0">
            <a:spAutoFit/>
          </a:bodyPr>
          <a:lstStyle/>
          <a:p>
            <a:r>
              <a:rPr lang="en-US" altLang="zh-CN" dirty="0">
                <a:hlinkClick r:id="rId3" action="ppaction://hlinksldjump"/>
              </a:rPr>
              <a:t>Next</a:t>
            </a:r>
            <a:r>
              <a:rPr lang="en-US" altLang="zh-CN" dirty="0" smtClean="0">
                <a:hlinkClick r:id="rId3" action="ppaction://hlinksldjump"/>
              </a:rPr>
              <a:t> section</a:t>
            </a:r>
            <a:r>
              <a:rPr lang="zh-CN" altLang="en-US" dirty="0" smtClean="0">
                <a:hlinkClick r:id="rId3" action="ppaction://hlinksldjump"/>
              </a:rPr>
              <a:t>→</a:t>
            </a:r>
            <a:endParaRPr lang="zh-CN" altLang="en-US" dirty="0"/>
          </a:p>
        </p:txBody>
      </p:sp>
      <p:sp>
        <p:nvSpPr>
          <p:cNvPr id="11" name="TextBox 10"/>
          <p:cNvSpPr txBox="1"/>
          <p:nvPr/>
        </p:nvSpPr>
        <p:spPr>
          <a:xfrm>
            <a:off x="4783827" y="2564904"/>
            <a:ext cx="3920240" cy="3693319"/>
          </a:xfrm>
          <a:prstGeom prst="rect">
            <a:avLst/>
          </a:prstGeom>
          <a:noFill/>
        </p:spPr>
        <p:txBody>
          <a:bodyPr wrap="square" rtlCol="0">
            <a:spAutoFit/>
          </a:bodyPr>
          <a:lstStyle/>
          <a:p>
            <a:r>
              <a:rPr lang="en-GB" dirty="0" smtClean="0"/>
              <a:t>Two figures will be produced. You can save the figures by click File – Save / Save as, or click the Save button directly.</a:t>
            </a:r>
          </a:p>
          <a:p>
            <a:endParaRPr lang="en-GB" dirty="0"/>
          </a:p>
          <a:p>
            <a:r>
              <a:rPr lang="en-GB" dirty="0" smtClean="0"/>
              <a:t>Figures will be saved as .fig file by default, which is a </a:t>
            </a:r>
            <a:r>
              <a:rPr lang="en-GB" dirty="0" err="1" smtClean="0"/>
              <a:t>matlab</a:t>
            </a:r>
            <a:r>
              <a:rPr lang="en-GB" dirty="0" smtClean="0"/>
              <a:t>-readable file. You can also save in other format, such as .jpg or .</a:t>
            </a:r>
            <a:r>
              <a:rPr lang="en-GB" dirty="0" err="1" smtClean="0"/>
              <a:t>png</a:t>
            </a:r>
            <a:r>
              <a:rPr lang="en-GB" dirty="0" smtClean="0"/>
              <a:t>.</a:t>
            </a:r>
          </a:p>
          <a:p>
            <a:endParaRPr lang="en-GB" dirty="0"/>
          </a:p>
          <a:p>
            <a:r>
              <a:rPr lang="en-GB" dirty="0" smtClean="0"/>
              <a:t>You can also edit the figure before saving. Check </a:t>
            </a:r>
            <a:r>
              <a:rPr lang="en-GB" b="1" dirty="0" smtClean="0">
                <a:solidFill>
                  <a:srgbClr val="FF0000"/>
                </a:solidFill>
              </a:rPr>
              <a:t>Help</a:t>
            </a:r>
            <a:r>
              <a:rPr lang="en-GB" dirty="0" smtClean="0"/>
              <a:t> in </a:t>
            </a:r>
            <a:r>
              <a:rPr lang="en-GB" dirty="0" err="1" smtClean="0"/>
              <a:t>Matlab</a:t>
            </a:r>
            <a:r>
              <a:rPr lang="en-GB" dirty="0" smtClean="0"/>
              <a:t> for more information.</a:t>
            </a:r>
            <a:endParaRPr lang="en-GB" dirty="0"/>
          </a:p>
        </p:txBody>
      </p:sp>
      <p:grpSp>
        <p:nvGrpSpPr>
          <p:cNvPr id="9" name="Group 8"/>
          <p:cNvGrpSpPr/>
          <p:nvPr/>
        </p:nvGrpSpPr>
        <p:grpSpPr>
          <a:xfrm>
            <a:off x="539552" y="2568576"/>
            <a:ext cx="3896451" cy="3526904"/>
            <a:chOff x="539552" y="2568576"/>
            <a:chExt cx="3896451" cy="3526904"/>
          </a:xfrm>
        </p:grpSpPr>
        <p:pic>
          <p:nvPicPr>
            <p:cNvPr id="5" name="Picture 4"/>
            <p:cNvPicPr>
              <a:picLocks noChangeAspect="1"/>
            </p:cNvPicPr>
            <p:nvPr/>
          </p:nvPicPr>
          <p:blipFill>
            <a:blip r:embed="rId4"/>
            <a:stretch>
              <a:fillRect/>
            </a:stretch>
          </p:blipFill>
          <p:spPr>
            <a:xfrm>
              <a:off x="539552" y="2568576"/>
              <a:ext cx="3896451" cy="3526904"/>
            </a:xfrm>
            <a:prstGeom prst="rect">
              <a:avLst/>
            </a:prstGeom>
          </p:spPr>
        </p:pic>
        <p:sp>
          <p:nvSpPr>
            <p:cNvPr id="12" name="图文框 6"/>
            <p:cNvSpPr/>
            <p:nvPr/>
          </p:nvSpPr>
          <p:spPr>
            <a:xfrm>
              <a:off x="926751" y="3024111"/>
              <a:ext cx="216024" cy="191939"/>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TextBox 12"/>
          <p:cNvSpPr txBox="1"/>
          <p:nvPr/>
        </p:nvSpPr>
        <p:spPr>
          <a:xfrm>
            <a:off x="7452320" y="5949600"/>
            <a:ext cx="1584176" cy="369332"/>
          </a:xfrm>
          <a:prstGeom prst="rect">
            <a:avLst/>
          </a:prstGeom>
          <a:noFill/>
        </p:spPr>
        <p:txBody>
          <a:bodyPr wrap="square" rtlCol="0">
            <a:spAutoFit/>
          </a:bodyPr>
          <a:lstStyle/>
          <a:p>
            <a:r>
              <a:rPr lang="en-GB" altLang="zh-CN" dirty="0" smtClean="0"/>
              <a:t>Back to </a:t>
            </a:r>
            <a:r>
              <a:rPr lang="en-GB" altLang="zh-CN" dirty="0" smtClean="0">
                <a:hlinkClick r:id="rId5" action="ppaction://hlinksldjump"/>
              </a:rPr>
              <a:t>menu</a:t>
            </a:r>
            <a:endParaRPr lang="zh-CN" altLang="en-US" dirty="0"/>
          </a:p>
        </p:txBody>
      </p:sp>
    </p:spTree>
    <p:extLst>
      <p:ext uri="{BB962C8B-B14F-4D97-AF65-F5344CB8AC3E}">
        <p14:creationId xmlns:p14="http://schemas.microsoft.com/office/powerpoint/2010/main" val="3500841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Advanced settings</a:t>
            </a:r>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4-1</a:t>
            </a:r>
          </a:p>
        </p:txBody>
      </p:sp>
      <p:pic>
        <p:nvPicPr>
          <p:cNvPr id="8" name="Picture 7"/>
          <p:cNvPicPr>
            <a:picLocks noChangeAspect="1"/>
          </p:cNvPicPr>
          <p:nvPr/>
        </p:nvPicPr>
        <p:blipFill>
          <a:blip r:embed="rId2"/>
          <a:stretch>
            <a:fillRect/>
          </a:stretch>
        </p:blipFill>
        <p:spPr>
          <a:xfrm>
            <a:off x="0" y="2564904"/>
            <a:ext cx="5895975" cy="2819400"/>
          </a:xfrm>
          <a:prstGeom prst="rect">
            <a:avLst/>
          </a:prstGeom>
        </p:spPr>
      </p:pic>
      <p:sp>
        <p:nvSpPr>
          <p:cNvPr id="9" name="图文框 9"/>
          <p:cNvSpPr/>
          <p:nvPr/>
        </p:nvSpPr>
        <p:spPr>
          <a:xfrm>
            <a:off x="2493497" y="4178264"/>
            <a:ext cx="1584175" cy="36004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13"/>
          <p:cNvSpPr txBox="1"/>
          <p:nvPr/>
        </p:nvSpPr>
        <p:spPr>
          <a:xfrm>
            <a:off x="5686766" y="2384326"/>
            <a:ext cx="2952328" cy="2862322"/>
          </a:xfrm>
          <a:prstGeom prst="rect">
            <a:avLst/>
          </a:prstGeom>
          <a:noFill/>
        </p:spPr>
        <p:txBody>
          <a:bodyPr wrap="square" rtlCol="0">
            <a:spAutoFit/>
          </a:bodyPr>
          <a:lstStyle/>
          <a:p>
            <a:r>
              <a:rPr lang="en-GB" dirty="0"/>
              <a:t>The </a:t>
            </a:r>
            <a:r>
              <a:rPr lang="en-GB" b="1" dirty="0">
                <a:solidFill>
                  <a:srgbClr val="FF0000"/>
                </a:solidFill>
              </a:rPr>
              <a:t>Advanced</a:t>
            </a:r>
            <a:r>
              <a:rPr lang="en-GB" dirty="0"/>
              <a:t> button </a:t>
            </a:r>
            <a:r>
              <a:rPr lang="en-GB" dirty="0" smtClean="0"/>
              <a:t>appears on the GUI opens </a:t>
            </a:r>
            <a:r>
              <a:rPr lang="en-GB" dirty="0"/>
              <a:t>a panel in which some image analysis settings can be adjusted. </a:t>
            </a:r>
            <a:endParaRPr lang="en-GB" dirty="0" smtClean="0"/>
          </a:p>
          <a:p>
            <a:endParaRPr lang="en-GB" dirty="0"/>
          </a:p>
          <a:p>
            <a:r>
              <a:rPr lang="en-GB" dirty="0" smtClean="0"/>
              <a:t>This </a:t>
            </a:r>
            <a:r>
              <a:rPr lang="en-GB" dirty="0"/>
              <a:t>may be necessary for images with somewhat different scale or brightness to the sample data</a:t>
            </a:r>
            <a:r>
              <a:rPr lang="en-GB" dirty="0" smtClean="0"/>
              <a:t>.</a:t>
            </a:r>
            <a:endParaRPr lang="en-GB" dirty="0"/>
          </a:p>
        </p:txBody>
      </p:sp>
      <p:sp>
        <p:nvSpPr>
          <p:cNvPr id="17" name="TextBox 16"/>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8" name="TextBox 17"/>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26627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Advanced settings</a:t>
            </a:r>
          </a:p>
        </p:txBody>
      </p:sp>
      <p:sp>
        <p:nvSpPr>
          <p:cNvPr id="3" name="内容占位符 2"/>
          <p:cNvSpPr>
            <a:spLocks noGrp="1"/>
          </p:cNvSpPr>
          <p:nvPr>
            <p:ph idx="1"/>
          </p:nvPr>
        </p:nvSpPr>
        <p:spPr>
          <a:xfrm>
            <a:off x="3419872" y="1600200"/>
            <a:ext cx="5266928" cy="4525963"/>
          </a:xfrm>
        </p:spPr>
        <p:txBody>
          <a:bodyPr>
            <a:normAutofit fontScale="40000" lnSpcReduction="20000"/>
          </a:bodyPr>
          <a:lstStyle/>
          <a:p>
            <a:pPr marL="0" indent="0">
              <a:buNone/>
            </a:pPr>
            <a:r>
              <a:rPr lang="en-GB" altLang="zh-CN" b="1" dirty="0">
                <a:solidFill>
                  <a:srgbClr val="FF0000"/>
                </a:solidFill>
              </a:rPr>
              <a:t>Radius</a:t>
            </a:r>
            <a:r>
              <a:rPr lang="en-GB" altLang="zh-CN" dirty="0"/>
              <a:t> controls the range of circle radius, in pixel </a:t>
            </a:r>
            <a:r>
              <a:rPr lang="en-GB" altLang="zh-CN" dirty="0" smtClean="0"/>
              <a:t>widths.</a:t>
            </a:r>
            <a:endParaRPr lang="en-GB" altLang="zh-CN" dirty="0"/>
          </a:p>
          <a:p>
            <a:pPr marL="0" indent="0">
              <a:buNone/>
            </a:pPr>
            <a:endParaRPr lang="en-GB" altLang="zh-CN" dirty="0"/>
          </a:p>
          <a:p>
            <a:pPr marL="0" indent="0">
              <a:buNone/>
            </a:pPr>
            <a:r>
              <a:rPr lang="en-GB" altLang="zh-CN" sz="3300" b="1" dirty="0">
                <a:solidFill>
                  <a:srgbClr val="FF0000"/>
                </a:solidFill>
              </a:rPr>
              <a:t>Hough sensitivity</a:t>
            </a:r>
            <a:r>
              <a:rPr lang="en-GB" altLang="zh-CN" dirty="0"/>
              <a:t> controls the sensitivity </a:t>
            </a:r>
            <a:r>
              <a:rPr lang="en-GB" altLang="zh-CN" dirty="0" smtClean="0"/>
              <a:t>spore detecting function</a:t>
            </a:r>
            <a:r>
              <a:rPr lang="en-GB" altLang="zh-CN" dirty="0"/>
              <a:t>. Higher values will detect more candidates, but probably also more spurious candidates.</a:t>
            </a:r>
          </a:p>
          <a:p>
            <a:pPr marL="0" indent="0">
              <a:buNone/>
            </a:pPr>
            <a:endParaRPr lang="en-GB" altLang="zh-CN" dirty="0"/>
          </a:p>
          <a:p>
            <a:pPr marL="0" indent="0">
              <a:buNone/>
            </a:pPr>
            <a:r>
              <a:rPr lang="en-GB" altLang="zh-CN" sz="3300" b="1" dirty="0">
                <a:solidFill>
                  <a:srgbClr val="FF0000"/>
                </a:solidFill>
              </a:rPr>
              <a:t>Segmentation size </a:t>
            </a:r>
            <a:r>
              <a:rPr lang="en-GB" altLang="zh-CN" dirty="0"/>
              <a:t>controls the half-width of the square segments that are selected for analysis around each candidate </a:t>
            </a:r>
            <a:r>
              <a:rPr lang="en-GB" altLang="zh-CN" dirty="0" smtClean="0"/>
              <a:t>centre.</a:t>
            </a:r>
            <a:endParaRPr lang="en-GB" altLang="zh-CN" dirty="0"/>
          </a:p>
          <a:p>
            <a:pPr marL="0" indent="0">
              <a:buNone/>
            </a:pPr>
            <a:endParaRPr lang="en-GB" altLang="zh-CN" dirty="0"/>
          </a:p>
          <a:p>
            <a:pPr marL="0" indent="0">
              <a:buNone/>
            </a:pPr>
            <a:r>
              <a:rPr lang="en-GB" altLang="zh-CN" sz="3300" dirty="0"/>
              <a:t>Bigger </a:t>
            </a:r>
            <a:r>
              <a:rPr lang="en-GB" altLang="zh-CN" sz="3300" b="1" dirty="0">
                <a:solidFill>
                  <a:srgbClr val="FF0000"/>
                </a:solidFill>
              </a:rPr>
              <a:t>Image border </a:t>
            </a:r>
            <a:r>
              <a:rPr lang="en-GB" altLang="zh-CN" dirty="0" smtClean="0"/>
              <a:t>value will result a smaller area of detection.</a:t>
            </a:r>
            <a:endParaRPr lang="en-GB" altLang="zh-CN" dirty="0"/>
          </a:p>
          <a:p>
            <a:pPr marL="0" indent="0">
              <a:buNone/>
            </a:pPr>
            <a:endParaRPr lang="en-GB" altLang="zh-CN" dirty="0"/>
          </a:p>
          <a:p>
            <a:pPr marL="0" indent="0">
              <a:buNone/>
            </a:pPr>
            <a:r>
              <a:rPr lang="en-GB" altLang="zh-CN" sz="3300" b="1" dirty="0">
                <a:solidFill>
                  <a:srgbClr val="FF0000"/>
                </a:solidFill>
              </a:rPr>
              <a:t>RNG seed </a:t>
            </a:r>
            <a:r>
              <a:rPr lang="en-GB" altLang="zh-CN" dirty="0"/>
              <a:t>sets the random number generator </a:t>
            </a:r>
            <a:r>
              <a:rPr lang="en-GB" altLang="zh-CN" dirty="0" smtClean="0"/>
              <a:t>seed.</a:t>
            </a:r>
          </a:p>
          <a:p>
            <a:pPr marL="0" indent="0">
              <a:buNone/>
            </a:pPr>
            <a:endParaRPr lang="en-GB" altLang="zh-CN" dirty="0"/>
          </a:p>
          <a:p>
            <a:pPr marL="0" indent="0">
              <a:buNone/>
            </a:pPr>
            <a:r>
              <a:rPr lang="en-GB" altLang="zh-CN" sz="3300" b="1" dirty="0" err="1">
                <a:solidFill>
                  <a:srgbClr val="FF0000"/>
                </a:solidFill>
              </a:rPr>
              <a:t>Num</a:t>
            </a:r>
            <a:r>
              <a:rPr lang="en-GB" altLang="zh-CN" sz="3300" b="1" dirty="0">
                <a:solidFill>
                  <a:srgbClr val="FF0000"/>
                </a:solidFill>
              </a:rPr>
              <a:t> fluorophores </a:t>
            </a:r>
            <a:r>
              <a:rPr lang="en-GB" altLang="zh-CN" dirty="0" smtClean="0"/>
              <a:t>sets </a:t>
            </a:r>
            <a:r>
              <a:rPr lang="en-GB" altLang="zh-CN" dirty="0"/>
              <a:t>the number of fluorophores simulated on each ellipsoidal spore model. </a:t>
            </a:r>
            <a:endParaRPr lang="en-GB" altLang="zh-CN" dirty="0" smtClean="0"/>
          </a:p>
          <a:p>
            <a:pPr marL="0" indent="0">
              <a:buNone/>
            </a:pPr>
            <a:endParaRPr lang="en-GB" altLang="zh-CN" dirty="0"/>
          </a:p>
          <a:p>
            <a:pPr marL="0" indent="0">
              <a:buNone/>
            </a:pPr>
            <a:r>
              <a:rPr lang="en-GB" altLang="zh-CN" dirty="0" smtClean="0"/>
              <a:t>In most cases, </a:t>
            </a:r>
            <a:r>
              <a:rPr lang="en-GB" altLang="zh-CN" sz="3300" b="1" dirty="0">
                <a:solidFill>
                  <a:srgbClr val="FF0000"/>
                </a:solidFill>
              </a:rPr>
              <a:t>D</a:t>
            </a:r>
            <a:r>
              <a:rPr lang="en-GB" altLang="zh-CN" sz="3300" b="1" dirty="0" smtClean="0">
                <a:solidFill>
                  <a:srgbClr val="FF0000"/>
                </a:solidFill>
              </a:rPr>
              <a:t>efaults</a:t>
            </a:r>
            <a:r>
              <a:rPr lang="en-GB" altLang="zh-CN" dirty="0" smtClean="0"/>
              <a:t> setting is good enough to begin with. Adjusting </a:t>
            </a:r>
            <a:r>
              <a:rPr lang="en-GB" altLang="zh-CN" sz="3300" b="1" dirty="0">
                <a:solidFill>
                  <a:srgbClr val="FF0000"/>
                </a:solidFill>
              </a:rPr>
              <a:t>Hough sensitivity </a:t>
            </a:r>
            <a:r>
              <a:rPr lang="en-GB" altLang="zh-CN" dirty="0" smtClean="0"/>
              <a:t>and </a:t>
            </a:r>
            <a:r>
              <a:rPr lang="en-GB" altLang="zh-CN" sz="3300" b="1" dirty="0">
                <a:solidFill>
                  <a:srgbClr val="FF0000"/>
                </a:solidFill>
              </a:rPr>
              <a:t>Image border </a:t>
            </a:r>
            <a:r>
              <a:rPr lang="en-GB" altLang="zh-CN" dirty="0" smtClean="0"/>
              <a:t>can be the second step.</a:t>
            </a:r>
          </a:p>
          <a:p>
            <a:pPr marL="0" indent="0">
              <a:buNone/>
            </a:pPr>
            <a:endParaRPr lang="en-GB" altLang="zh-CN" dirty="0"/>
          </a:p>
          <a:p>
            <a:pPr marL="0" indent="0">
              <a:buNone/>
            </a:pPr>
            <a:r>
              <a:rPr lang="en-GB" altLang="zh-CN" dirty="0" smtClean="0"/>
              <a:t>For more information, please check Note of this page.</a:t>
            </a: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4-2</a:t>
            </a:r>
          </a:p>
        </p:txBody>
      </p:sp>
      <p:pic>
        <p:nvPicPr>
          <p:cNvPr id="7" name="Picture 6"/>
          <p:cNvPicPr>
            <a:picLocks noChangeAspect="1"/>
          </p:cNvPicPr>
          <p:nvPr/>
        </p:nvPicPr>
        <p:blipFill>
          <a:blip r:embed="rId3"/>
          <a:stretch>
            <a:fillRect/>
          </a:stretch>
        </p:blipFill>
        <p:spPr>
          <a:xfrm>
            <a:off x="323528" y="2225024"/>
            <a:ext cx="3200400" cy="2676525"/>
          </a:xfrm>
          <a:prstGeom prst="rect">
            <a:avLst/>
          </a:prstGeom>
        </p:spPr>
      </p:pic>
      <p:sp>
        <p:nvSpPr>
          <p:cNvPr id="11" name="TextBox 10"/>
          <p:cNvSpPr txBox="1"/>
          <p:nvPr/>
        </p:nvSpPr>
        <p:spPr>
          <a:xfrm>
            <a:off x="7236296" y="6033076"/>
            <a:ext cx="1800200" cy="369332"/>
          </a:xfrm>
          <a:prstGeom prst="rect">
            <a:avLst/>
          </a:prstGeom>
          <a:noFill/>
        </p:spPr>
        <p:txBody>
          <a:bodyPr wrap="square" rtlCol="0">
            <a:spAutoFit/>
          </a:bodyPr>
          <a:lstStyle/>
          <a:p>
            <a:r>
              <a:rPr lang="en-GB" altLang="zh-CN" dirty="0" smtClean="0"/>
              <a:t>Back to </a:t>
            </a:r>
            <a:r>
              <a:rPr lang="en-GB" altLang="zh-CN" dirty="0" smtClean="0">
                <a:hlinkClick r:id="rId4" action="ppaction://hlinksldjump"/>
              </a:rPr>
              <a:t>page 2-9</a:t>
            </a:r>
            <a:endParaRPr lang="zh-CN" altLang="en-US" dirty="0"/>
          </a:p>
        </p:txBody>
      </p:sp>
      <p:sp>
        <p:nvSpPr>
          <p:cNvPr id="12" name="TextBox 11"/>
          <p:cNvSpPr txBox="1"/>
          <p:nvPr/>
        </p:nvSpPr>
        <p:spPr>
          <a:xfrm>
            <a:off x="7236296" y="5751362"/>
            <a:ext cx="1584176" cy="369332"/>
          </a:xfrm>
          <a:prstGeom prst="rect">
            <a:avLst/>
          </a:prstGeom>
          <a:noFill/>
        </p:spPr>
        <p:txBody>
          <a:bodyPr wrap="square" rtlCol="0">
            <a:spAutoFit/>
          </a:bodyPr>
          <a:lstStyle/>
          <a:p>
            <a:r>
              <a:rPr lang="en-GB" altLang="zh-CN" dirty="0" smtClean="0"/>
              <a:t>Back to </a:t>
            </a:r>
            <a:r>
              <a:rPr lang="en-GB" altLang="zh-CN" dirty="0" smtClean="0">
                <a:hlinkClick r:id="rId5" action="ppaction://hlinksldjump"/>
              </a:rPr>
              <a:t>menu</a:t>
            </a:r>
            <a:endParaRPr lang="zh-CN" altLang="en-US" dirty="0"/>
          </a:p>
        </p:txBody>
      </p:sp>
      <p:sp>
        <p:nvSpPr>
          <p:cNvPr id="13" name="TextBox 12"/>
          <p:cNvSpPr txBox="1"/>
          <p:nvPr/>
        </p:nvSpPr>
        <p:spPr>
          <a:xfrm>
            <a:off x="179512" y="6294015"/>
            <a:ext cx="1944216" cy="369332"/>
          </a:xfrm>
          <a:prstGeom prst="rect">
            <a:avLst/>
          </a:prstGeom>
          <a:noFill/>
        </p:spPr>
        <p:txBody>
          <a:bodyPr wrap="square" rtlCol="0">
            <a:spAutoFit/>
          </a:bodyPr>
          <a:lstStyle/>
          <a:p>
            <a:r>
              <a:rPr lang="zh-CN" altLang="en-US" dirty="0">
                <a:hlinkClick r:id="rId6" action="ppaction://hlinksldjump"/>
              </a:rPr>
              <a:t>←</a:t>
            </a:r>
            <a:r>
              <a:rPr lang="en-US" altLang="zh-CN" dirty="0" smtClean="0">
                <a:hlinkClick r:id="rId6"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7" action="ppaction://hlinksldjump"/>
              </a:rPr>
              <a:t>Next</a:t>
            </a:r>
            <a:r>
              <a:rPr lang="en-US" altLang="zh-CN" dirty="0" smtClean="0">
                <a:hlinkClick r:id="rId7" action="ppaction://hlinksldjump"/>
              </a:rPr>
              <a:t> section</a:t>
            </a:r>
            <a:r>
              <a:rPr lang="zh-CN" altLang="en-US" dirty="0" smtClean="0">
                <a:hlinkClick r:id="rId7" action="ppaction://hlinksldjump"/>
              </a:rPr>
              <a:t>→</a:t>
            </a:r>
            <a:endParaRPr lang="zh-CN" altLang="en-US" dirty="0"/>
          </a:p>
        </p:txBody>
      </p:sp>
    </p:spTree>
    <p:extLst>
      <p:ext uri="{BB962C8B-B14F-4D97-AF65-F5344CB8AC3E}">
        <p14:creationId xmlns:p14="http://schemas.microsoft.com/office/powerpoint/2010/main" val="193083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p>
        </p:txBody>
      </p:sp>
      <p:sp>
        <p:nvSpPr>
          <p:cNvPr id="3" name="内容占位符 2"/>
          <p:cNvSpPr>
            <a:spLocks noGrp="1"/>
          </p:cNvSpPr>
          <p:nvPr>
            <p:ph idx="1"/>
          </p:nvPr>
        </p:nvSpPr>
        <p:spPr/>
        <p:txBody>
          <a:bodyPr>
            <a:normAutofit/>
          </a:bodyPr>
          <a:lstStyle/>
          <a:p>
            <a:pPr marL="0" indent="0">
              <a:buNone/>
            </a:pPr>
            <a:r>
              <a:rPr lang="en-GB" altLang="zh-CN" sz="2000" dirty="0" smtClean="0"/>
              <a:t>1. In </a:t>
            </a:r>
            <a:r>
              <a:rPr lang="en-GB" altLang="zh-CN" sz="2000" dirty="0" err="1"/>
              <a:t>Matlab</a:t>
            </a:r>
            <a:r>
              <a:rPr lang="en-GB" altLang="zh-CN" sz="2000" dirty="0"/>
              <a:t>, open the folder </a:t>
            </a:r>
            <a:r>
              <a:rPr lang="en-GB" altLang="zh-CN" sz="2000" i="1" dirty="0"/>
              <a:t>\</a:t>
            </a:r>
            <a:r>
              <a:rPr lang="en-GB" altLang="zh-CN" sz="2000" i="1" dirty="0" err="1"/>
              <a:t>cylindrical_analysis</a:t>
            </a:r>
            <a:r>
              <a:rPr lang="en-GB" altLang="zh-CN" sz="2000" i="1" dirty="0"/>
              <a:t>\</a:t>
            </a:r>
            <a:r>
              <a:rPr lang="en-GB" altLang="zh-CN" sz="2000" dirty="0"/>
              <a:t> and run the script </a:t>
            </a:r>
            <a:r>
              <a:rPr lang="en-GB" altLang="zh-CN" sz="2000" i="1" dirty="0" err="1" smtClean="0"/>
              <a:t>cylindrical_analysis.m</a:t>
            </a:r>
            <a:r>
              <a:rPr lang="en-GB" altLang="zh-CN" sz="2000" i="1" dirty="0" smtClean="0"/>
              <a:t>.</a:t>
            </a:r>
            <a:endParaRPr lang="zh-CN" altLang="en-US" sz="2000" i="1"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a:t>5</a:t>
            </a:r>
            <a:r>
              <a:rPr lang="en-US" altLang="zh-CN" dirty="0" smtClean="0"/>
              <a:t>-1</a:t>
            </a:r>
          </a:p>
        </p:txBody>
      </p:sp>
      <p:sp>
        <p:nvSpPr>
          <p:cNvPr id="10" name="TextBox 9"/>
          <p:cNvSpPr txBox="1"/>
          <p:nvPr/>
        </p:nvSpPr>
        <p:spPr>
          <a:xfrm>
            <a:off x="3635896" y="2300957"/>
            <a:ext cx="4464496" cy="3416320"/>
          </a:xfrm>
          <a:prstGeom prst="rect">
            <a:avLst/>
          </a:prstGeom>
          <a:noFill/>
        </p:spPr>
        <p:txBody>
          <a:bodyPr wrap="square" rtlCol="0">
            <a:spAutoFit/>
          </a:bodyPr>
          <a:lstStyle/>
          <a:p>
            <a:r>
              <a:rPr lang="en-US" altLang="zh-CN" dirty="0" smtClean="0"/>
              <a:t>Very similar to </a:t>
            </a:r>
            <a:r>
              <a:rPr lang="en-US" altLang="zh-CN" dirty="0" smtClean="0">
                <a:hlinkClick r:id="rId2" action="ppaction://hlinksldjump"/>
              </a:rPr>
              <a:t>page 2-3</a:t>
            </a:r>
            <a:r>
              <a:rPr lang="en-US" altLang="zh-CN" dirty="0" smtClean="0"/>
              <a:t>,</a:t>
            </a:r>
            <a:r>
              <a:rPr lang="en-US" altLang="zh-CN" dirty="0"/>
              <a:t> y</a:t>
            </a:r>
            <a:r>
              <a:rPr lang="en-US" altLang="zh-CN" dirty="0" smtClean="0"/>
              <a:t>ou can double click </a:t>
            </a:r>
            <a:r>
              <a:rPr lang="en-GB" altLang="zh-CN" i="1" dirty="0" err="1" smtClean="0"/>
              <a:t>cylindrical_analysis.m</a:t>
            </a:r>
            <a:r>
              <a:rPr lang="zh-CN" altLang="en-US" i="1" dirty="0"/>
              <a:t> </a:t>
            </a:r>
            <a:r>
              <a:rPr lang="en-US" altLang="zh-CN" dirty="0" smtClean="0"/>
              <a:t>file in Current </a:t>
            </a:r>
            <a:r>
              <a:rPr lang="en-US" altLang="zh-CN" dirty="0"/>
              <a:t>F</a:t>
            </a:r>
            <a:r>
              <a:rPr lang="en-US" altLang="zh-CN" dirty="0" smtClean="0"/>
              <a:t>older if you have set ELM-master as your </a:t>
            </a:r>
            <a:r>
              <a:rPr lang="en-US" altLang="zh-CN" dirty="0" err="1"/>
              <a:t>Matlab</a:t>
            </a:r>
            <a:r>
              <a:rPr lang="en-US" altLang="zh-CN" dirty="0"/>
              <a:t> working </a:t>
            </a:r>
            <a:r>
              <a:rPr lang="en-US" altLang="zh-CN" dirty="0" smtClean="0"/>
              <a:t>folder.</a:t>
            </a:r>
          </a:p>
          <a:p>
            <a:endParaRPr lang="en-US" altLang="zh-CN" dirty="0"/>
          </a:p>
          <a:p>
            <a:r>
              <a:rPr lang="en-US" altLang="zh-CN" dirty="0" smtClean="0"/>
              <a:t>Remember, you will need to change the working folder to </a:t>
            </a:r>
          </a:p>
          <a:p>
            <a:r>
              <a:rPr lang="en-US" altLang="zh-CN" i="1" dirty="0" smtClean="0"/>
              <a:t>\ELM-master</a:t>
            </a:r>
            <a:r>
              <a:rPr lang="en-GB" altLang="zh-CN" i="1" dirty="0" smtClean="0"/>
              <a:t>\</a:t>
            </a:r>
            <a:r>
              <a:rPr lang="en-GB" altLang="zh-CN" i="1" dirty="0" err="1" smtClean="0"/>
              <a:t>cylindrical_analysis</a:t>
            </a:r>
            <a:r>
              <a:rPr lang="en-GB" altLang="zh-CN" i="1" dirty="0" smtClean="0"/>
              <a:t>\ </a:t>
            </a:r>
          </a:p>
          <a:p>
            <a:r>
              <a:rPr lang="en-GB" altLang="zh-CN" dirty="0" smtClean="0"/>
              <a:t>before you run this script.</a:t>
            </a:r>
          </a:p>
          <a:p>
            <a:r>
              <a:rPr lang="en-GB" altLang="zh-CN" dirty="0" smtClean="0"/>
              <a:t> </a:t>
            </a:r>
            <a:endParaRPr lang="en-US" altLang="zh-CN" dirty="0"/>
          </a:p>
          <a:p>
            <a:r>
              <a:rPr lang="en-US" altLang="zh-CN" dirty="0" smtClean="0"/>
              <a:t>Or you can change the working folder first then key in </a:t>
            </a:r>
            <a:r>
              <a:rPr lang="en-US" altLang="zh-CN" i="1" dirty="0" err="1" smtClean="0"/>
              <a:t>cylindrical_analysis</a:t>
            </a:r>
            <a:r>
              <a:rPr lang="en-US" altLang="zh-CN" dirty="0" smtClean="0"/>
              <a:t> then enter.</a:t>
            </a:r>
            <a:endParaRPr lang="zh-CN" altLang="en-US" dirty="0"/>
          </a:p>
        </p:txBody>
      </p:sp>
      <p:grpSp>
        <p:nvGrpSpPr>
          <p:cNvPr id="12" name="Group 11"/>
          <p:cNvGrpSpPr/>
          <p:nvPr/>
        </p:nvGrpSpPr>
        <p:grpSpPr>
          <a:xfrm>
            <a:off x="683568" y="2291904"/>
            <a:ext cx="2597714" cy="3834259"/>
            <a:chOff x="683568" y="2291904"/>
            <a:chExt cx="2597714" cy="3834259"/>
          </a:xfrm>
        </p:grpSpPr>
        <p:pic>
          <p:nvPicPr>
            <p:cNvPr id="9" name="Picture 8"/>
            <p:cNvPicPr>
              <a:picLocks noChangeAspect="1"/>
            </p:cNvPicPr>
            <p:nvPr/>
          </p:nvPicPr>
          <p:blipFill>
            <a:blip r:embed="rId3"/>
            <a:stretch>
              <a:fillRect/>
            </a:stretch>
          </p:blipFill>
          <p:spPr>
            <a:xfrm>
              <a:off x="683568" y="2300957"/>
              <a:ext cx="2597714" cy="3825206"/>
            </a:xfrm>
            <a:prstGeom prst="rect">
              <a:avLst/>
            </a:prstGeom>
          </p:spPr>
        </p:pic>
        <p:sp>
          <p:nvSpPr>
            <p:cNvPr id="11" name="图文框 6"/>
            <p:cNvSpPr/>
            <p:nvPr/>
          </p:nvSpPr>
          <p:spPr>
            <a:xfrm>
              <a:off x="1340693" y="2291904"/>
              <a:ext cx="288032" cy="263947"/>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TextBox 14"/>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6" name="TextBox 15"/>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2046192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400" dirty="0" smtClean="0"/>
              <a:t>2. You </a:t>
            </a:r>
            <a:r>
              <a:rPr lang="en-GB" altLang="zh-CN" sz="2400" dirty="0"/>
              <a:t>will be prompted to select a </a:t>
            </a:r>
            <a:r>
              <a:rPr lang="en-GB" altLang="zh-CN" sz="2400" dirty="0" err="1"/>
              <a:t>tif</a:t>
            </a:r>
            <a:r>
              <a:rPr lang="en-GB" altLang="zh-CN" sz="2400" dirty="0"/>
              <a:t> file showing some cylindrical fluorescent shells. </a:t>
            </a:r>
            <a:r>
              <a:rPr lang="en-GB" altLang="zh-CN" sz="2400" dirty="0" smtClean="0"/>
              <a:t>Also you need to select a folder for output.</a:t>
            </a:r>
            <a:endParaRPr lang="zh-CN" altLang="en-US" sz="2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5-2</a:t>
            </a:r>
          </a:p>
        </p:txBody>
      </p:sp>
      <p:pic>
        <p:nvPicPr>
          <p:cNvPr id="7" name="Picture 6"/>
          <p:cNvPicPr>
            <a:picLocks noChangeAspect="1"/>
          </p:cNvPicPr>
          <p:nvPr/>
        </p:nvPicPr>
        <p:blipFill>
          <a:blip r:embed="rId2"/>
          <a:stretch>
            <a:fillRect/>
          </a:stretch>
        </p:blipFill>
        <p:spPr>
          <a:xfrm>
            <a:off x="535508" y="2780928"/>
            <a:ext cx="4036492" cy="2802603"/>
          </a:xfrm>
          <a:prstGeom prst="rect">
            <a:avLst/>
          </a:prstGeom>
        </p:spPr>
      </p:pic>
      <p:sp>
        <p:nvSpPr>
          <p:cNvPr id="8" name="TextBox 7"/>
          <p:cNvSpPr txBox="1"/>
          <p:nvPr/>
        </p:nvSpPr>
        <p:spPr>
          <a:xfrm>
            <a:off x="5004048" y="2780928"/>
            <a:ext cx="2736304" cy="1754326"/>
          </a:xfrm>
          <a:prstGeom prst="rect">
            <a:avLst/>
          </a:prstGeom>
          <a:noFill/>
        </p:spPr>
        <p:txBody>
          <a:bodyPr wrap="square" rtlCol="0">
            <a:spAutoFit/>
          </a:bodyPr>
          <a:lstStyle/>
          <a:p>
            <a:r>
              <a:rPr lang="en-GB" dirty="0" smtClean="0"/>
              <a:t>This is the example file provided in the master folder. </a:t>
            </a:r>
          </a:p>
          <a:p>
            <a:endParaRPr lang="en-GB" dirty="0" smtClean="0"/>
          </a:p>
          <a:p>
            <a:r>
              <a:rPr lang="en-GB" dirty="0" smtClean="0"/>
              <a:t>This file will be used for illustration in this guide.</a:t>
            </a:r>
            <a:endParaRPr lang="en-GB" dirty="0"/>
          </a:p>
        </p:txBody>
      </p:sp>
      <p:sp>
        <p:nvSpPr>
          <p:cNvPr id="9" name="TextBox 8"/>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0" name="TextBox 9"/>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4063439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General information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smtClean="0"/>
              <a:t>Ellipsoid </a:t>
            </a:r>
            <a:r>
              <a:rPr lang="en-US" altLang="zh-CN" sz="2800" dirty="0" err="1" smtClean="0"/>
              <a:t>localisation</a:t>
            </a:r>
            <a:r>
              <a:rPr lang="en-US" altLang="zh-CN" sz="2800" dirty="0" smtClean="0"/>
              <a:t> microscopy (ELM) can be downloaded at </a:t>
            </a:r>
            <a:r>
              <a:rPr lang="en-US" altLang="zh-CN" sz="2800" dirty="0" smtClean="0">
                <a:hlinkClick r:id="rId2"/>
              </a:rPr>
              <a:t>here</a:t>
            </a:r>
            <a:r>
              <a:rPr lang="en-US" altLang="zh-CN" sz="2800" dirty="0" smtClean="0"/>
              <a:t>.</a:t>
            </a:r>
          </a:p>
          <a:p>
            <a:r>
              <a:rPr lang="en-US" altLang="zh-CN" sz="2800" dirty="0" err="1" smtClean="0"/>
              <a:t>Matlab</a:t>
            </a:r>
            <a:r>
              <a:rPr lang="en-US" altLang="zh-CN" sz="2800" dirty="0" smtClean="0"/>
              <a:t> version </a:t>
            </a:r>
            <a:r>
              <a:rPr lang="en-US" altLang="zh-CN" sz="2800" dirty="0"/>
              <a:t>2016a was used for </a:t>
            </a:r>
            <a:r>
              <a:rPr lang="en-US" altLang="zh-CN" sz="2800" dirty="0" smtClean="0"/>
              <a:t>ELM development, but ELM may also </a:t>
            </a:r>
            <a:r>
              <a:rPr lang="en-US" altLang="zh-CN" sz="2800" dirty="0"/>
              <a:t>work with </a:t>
            </a:r>
            <a:r>
              <a:rPr lang="en-US" altLang="zh-CN" sz="2800" dirty="0" smtClean="0"/>
              <a:t>older </a:t>
            </a:r>
            <a:r>
              <a:rPr lang="en-US" altLang="zh-CN" sz="2800" dirty="0"/>
              <a:t>versions</a:t>
            </a:r>
            <a:r>
              <a:rPr lang="en-US" altLang="zh-CN" sz="2800" dirty="0" smtClean="0"/>
              <a:t>.</a:t>
            </a:r>
          </a:p>
          <a:p>
            <a:r>
              <a:rPr lang="en-US" altLang="zh-CN" sz="2800" dirty="0" smtClean="0"/>
              <a:t>.</a:t>
            </a:r>
            <a:r>
              <a:rPr lang="en-US" altLang="zh-CN" sz="2800" dirty="0" err="1" smtClean="0"/>
              <a:t>tif</a:t>
            </a:r>
            <a:r>
              <a:rPr lang="en-US" altLang="zh-CN" sz="2800" dirty="0" smtClean="0"/>
              <a:t> files are preferable for input.</a:t>
            </a:r>
          </a:p>
          <a:p>
            <a:r>
              <a:rPr lang="en-US" altLang="zh-CN" sz="2800" dirty="0" smtClean="0"/>
              <a:t>Some extra information are provided in Note in this guide.</a:t>
            </a:r>
          </a:p>
          <a:p>
            <a:r>
              <a:rPr lang="en-US" altLang="zh-CN" sz="2800" dirty="0" smtClean="0"/>
              <a:t>This guide contains hyperlinks to help moving between pages.</a:t>
            </a:r>
            <a:endParaRPr lang="zh-CN" altLang="en-US" sz="2800" dirty="0"/>
          </a:p>
        </p:txBody>
      </p:sp>
      <p:sp>
        <p:nvSpPr>
          <p:cNvPr id="5" name="TextBox 4"/>
          <p:cNvSpPr txBox="1"/>
          <p:nvPr/>
        </p:nvSpPr>
        <p:spPr>
          <a:xfrm>
            <a:off x="7452320" y="6309320"/>
            <a:ext cx="1584176" cy="369332"/>
          </a:xfrm>
          <a:prstGeom prst="rect">
            <a:avLst/>
          </a:prstGeom>
          <a:noFill/>
        </p:spPr>
        <p:txBody>
          <a:bodyPr wrap="square" rtlCol="0">
            <a:spAutoFit/>
          </a:bodyPr>
          <a:lstStyle/>
          <a:p>
            <a:r>
              <a:rPr lang="en-US" altLang="zh-CN" dirty="0">
                <a:hlinkClick r:id="rId3" action="ppaction://hlinksldjump"/>
              </a:rPr>
              <a:t>Next</a:t>
            </a:r>
            <a:r>
              <a:rPr lang="en-US" altLang="zh-CN" dirty="0" smtClean="0">
                <a:hlinkClick r:id="rId3" action="ppaction://hlinksldjump"/>
              </a:rPr>
              <a:t> section</a:t>
            </a:r>
            <a:r>
              <a:rPr lang="zh-CN" altLang="en-US" dirty="0" smtClean="0">
                <a:hlinkClick r:id="rId3" action="ppaction://hlinksldjump"/>
              </a:rPr>
              <a:t>→</a:t>
            </a: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1-1</a:t>
            </a:r>
          </a:p>
        </p:txBody>
      </p:sp>
      <p:sp>
        <p:nvSpPr>
          <p:cNvPr id="7" name="TextBox 6"/>
          <p:cNvSpPr txBox="1"/>
          <p:nvPr/>
        </p:nvSpPr>
        <p:spPr>
          <a:xfrm>
            <a:off x="7452320" y="5949600"/>
            <a:ext cx="1584176" cy="369332"/>
          </a:xfrm>
          <a:prstGeom prst="rect">
            <a:avLst/>
          </a:prstGeom>
          <a:noFill/>
        </p:spPr>
        <p:txBody>
          <a:bodyPr wrap="square" rtlCol="0">
            <a:spAutoFit/>
          </a:bodyPr>
          <a:lstStyle/>
          <a:p>
            <a:r>
              <a:rPr lang="en-GB" altLang="zh-CN" dirty="0" smtClean="0"/>
              <a:t>Back to </a:t>
            </a:r>
            <a:r>
              <a:rPr lang="en-GB" altLang="zh-CN" dirty="0" smtClean="0">
                <a:hlinkClick r:id="rId4" action="ppaction://hlinksldjump"/>
              </a:rPr>
              <a:t>menu</a:t>
            </a:r>
            <a:endParaRPr lang="zh-CN" altLang="en-US" dirty="0"/>
          </a:p>
        </p:txBody>
      </p:sp>
    </p:spTree>
    <p:extLst>
      <p:ext uri="{BB962C8B-B14F-4D97-AF65-F5344CB8AC3E}">
        <p14:creationId xmlns:p14="http://schemas.microsoft.com/office/powerpoint/2010/main" val="1692931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400" dirty="0" smtClean="0"/>
              <a:t>2. You </a:t>
            </a:r>
            <a:r>
              <a:rPr lang="en-GB" altLang="zh-CN" sz="2400" dirty="0"/>
              <a:t>will be prompted to select a </a:t>
            </a:r>
            <a:r>
              <a:rPr lang="en-GB" altLang="zh-CN" sz="2400" dirty="0" err="1"/>
              <a:t>tif</a:t>
            </a:r>
            <a:r>
              <a:rPr lang="en-GB" altLang="zh-CN" sz="2400" dirty="0"/>
              <a:t> file showing some cylindrical fluorescent shells. </a:t>
            </a:r>
            <a:r>
              <a:rPr lang="en-GB" altLang="zh-CN" sz="2400" dirty="0" smtClean="0"/>
              <a:t>Also you need to select a folder for output.</a:t>
            </a:r>
            <a:endParaRPr lang="zh-CN" altLang="en-US" sz="24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5-3</a:t>
            </a:r>
          </a:p>
        </p:txBody>
      </p:sp>
      <p:sp>
        <p:nvSpPr>
          <p:cNvPr id="8" name="TextBox 7"/>
          <p:cNvSpPr txBox="1"/>
          <p:nvPr/>
        </p:nvSpPr>
        <p:spPr>
          <a:xfrm>
            <a:off x="5004048" y="2780928"/>
            <a:ext cx="2736304" cy="2862322"/>
          </a:xfrm>
          <a:prstGeom prst="rect">
            <a:avLst/>
          </a:prstGeom>
          <a:noFill/>
        </p:spPr>
        <p:txBody>
          <a:bodyPr wrap="square" rtlCol="0">
            <a:spAutoFit/>
          </a:bodyPr>
          <a:lstStyle/>
          <a:p>
            <a:r>
              <a:rPr lang="en-GB" dirty="0" smtClean="0"/>
              <a:t>This is the default output folder.</a:t>
            </a:r>
          </a:p>
          <a:p>
            <a:endParaRPr lang="en-GB" dirty="0"/>
          </a:p>
          <a:p>
            <a:r>
              <a:rPr lang="en-GB" dirty="0" smtClean="0"/>
              <a:t>You can select another one, or create a new one.</a:t>
            </a:r>
          </a:p>
          <a:p>
            <a:endParaRPr lang="en-GB" dirty="0"/>
          </a:p>
          <a:p>
            <a:r>
              <a:rPr lang="en-US" altLang="zh-CN" dirty="0"/>
              <a:t>Remember, you are selecting a folder, not a single file.</a:t>
            </a:r>
            <a:endParaRPr lang="zh-CN" altLang="en-US" dirty="0"/>
          </a:p>
          <a:p>
            <a:endParaRPr lang="en-GB" dirty="0"/>
          </a:p>
        </p:txBody>
      </p:sp>
      <p:pic>
        <p:nvPicPr>
          <p:cNvPr id="9" name="Picture 8"/>
          <p:cNvPicPr>
            <a:picLocks noChangeAspect="1"/>
          </p:cNvPicPr>
          <p:nvPr/>
        </p:nvPicPr>
        <p:blipFill>
          <a:blip r:embed="rId2"/>
          <a:stretch>
            <a:fillRect/>
          </a:stretch>
        </p:blipFill>
        <p:spPr>
          <a:xfrm>
            <a:off x="501451" y="2745132"/>
            <a:ext cx="4052443" cy="2829297"/>
          </a:xfrm>
          <a:prstGeom prst="rect">
            <a:avLst/>
          </a:prstGeom>
        </p:spPr>
      </p:pic>
      <p:sp>
        <p:nvSpPr>
          <p:cNvPr id="10" name="TextBox 9"/>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1" name="TextBox 10"/>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437162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800" dirty="0" smtClean="0"/>
              <a:t>3. You </a:t>
            </a:r>
            <a:r>
              <a:rPr lang="en-GB" altLang="zh-CN" sz="2800" dirty="0"/>
              <a:t>will be prompted to specify how many regions of interest you will manually select from the </a:t>
            </a:r>
            <a:r>
              <a:rPr lang="en-GB" altLang="zh-CN" sz="2800" dirty="0" smtClean="0"/>
              <a:t>image.</a:t>
            </a:r>
            <a:endParaRPr lang="zh-CN" altLang="en-US" sz="28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5-4</a:t>
            </a:r>
          </a:p>
        </p:txBody>
      </p:sp>
      <p:pic>
        <p:nvPicPr>
          <p:cNvPr id="7" name="Picture 6"/>
          <p:cNvPicPr>
            <a:picLocks noChangeAspect="1"/>
          </p:cNvPicPr>
          <p:nvPr/>
        </p:nvPicPr>
        <p:blipFill>
          <a:blip r:embed="rId2"/>
          <a:stretch>
            <a:fillRect/>
          </a:stretch>
        </p:blipFill>
        <p:spPr>
          <a:xfrm>
            <a:off x="457200" y="3140968"/>
            <a:ext cx="3672408" cy="2532695"/>
          </a:xfrm>
          <a:prstGeom prst="rect">
            <a:avLst/>
          </a:prstGeom>
        </p:spPr>
      </p:pic>
      <p:sp>
        <p:nvSpPr>
          <p:cNvPr id="8" name="TextBox 7"/>
          <p:cNvSpPr txBox="1"/>
          <p:nvPr/>
        </p:nvSpPr>
        <p:spPr>
          <a:xfrm>
            <a:off x="5148064" y="3718773"/>
            <a:ext cx="2664296" cy="646331"/>
          </a:xfrm>
          <a:prstGeom prst="rect">
            <a:avLst/>
          </a:prstGeom>
          <a:noFill/>
        </p:spPr>
        <p:txBody>
          <a:bodyPr wrap="square" rtlCol="0">
            <a:spAutoFit/>
          </a:bodyPr>
          <a:lstStyle/>
          <a:p>
            <a:r>
              <a:rPr lang="en-GB" altLang="zh-CN" dirty="0" smtClean="0"/>
              <a:t>Try </a:t>
            </a:r>
            <a:r>
              <a:rPr lang="en-GB" altLang="zh-CN" dirty="0"/>
              <a:t>leaving this at the default value of 1</a:t>
            </a:r>
            <a:r>
              <a:rPr lang="en-GB" altLang="zh-CN" dirty="0" smtClean="0"/>
              <a:t>.</a:t>
            </a:r>
          </a:p>
        </p:txBody>
      </p:sp>
      <p:sp>
        <p:nvSpPr>
          <p:cNvPr id="11" name="TextBox 10"/>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2" name="TextBox 11"/>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308709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800" dirty="0" smtClean="0"/>
              <a:t>4. Use </a:t>
            </a:r>
            <a:r>
              <a:rPr lang="en-GB" altLang="zh-CN" sz="2800" dirty="0"/>
              <a:t>the cursor on the figure showing the image file to select regions of </a:t>
            </a:r>
            <a:r>
              <a:rPr lang="en-GB" altLang="zh-CN" sz="2800" dirty="0" smtClean="0"/>
              <a:t>interest.</a:t>
            </a:r>
            <a:endParaRPr lang="zh-CN" altLang="en-US" sz="28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5-5</a:t>
            </a:r>
          </a:p>
        </p:txBody>
      </p:sp>
      <p:sp>
        <p:nvSpPr>
          <p:cNvPr id="8" name="TextBox 7"/>
          <p:cNvSpPr txBox="1"/>
          <p:nvPr/>
        </p:nvSpPr>
        <p:spPr>
          <a:xfrm>
            <a:off x="5076056" y="2660130"/>
            <a:ext cx="2664296" cy="3139321"/>
          </a:xfrm>
          <a:prstGeom prst="rect">
            <a:avLst/>
          </a:prstGeom>
          <a:noFill/>
        </p:spPr>
        <p:txBody>
          <a:bodyPr wrap="square" rtlCol="0">
            <a:spAutoFit/>
          </a:bodyPr>
          <a:lstStyle/>
          <a:p>
            <a:r>
              <a:rPr lang="en-GB" altLang="zh-CN" dirty="0" smtClean="0"/>
              <a:t>If you set the value of 1 in last step, you will only need to select 1 section to analyse.</a:t>
            </a:r>
          </a:p>
          <a:p>
            <a:endParaRPr lang="en-GB" altLang="zh-CN" dirty="0"/>
          </a:p>
          <a:p>
            <a:r>
              <a:rPr lang="en-GB" altLang="zh-CN" dirty="0" smtClean="0"/>
              <a:t>Zoom in can be useful in selecting the region of interest.</a:t>
            </a:r>
          </a:p>
          <a:p>
            <a:endParaRPr lang="en-GB" altLang="zh-CN" dirty="0"/>
          </a:p>
          <a:p>
            <a:r>
              <a:rPr lang="en-GB" altLang="zh-CN" dirty="0" smtClean="0"/>
              <a:t>Selecting method on next page.</a:t>
            </a:r>
          </a:p>
        </p:txBody>
      </p:sp>
      <p:grpSp>
        <p:nvGrpSpPr>
          <p:cNvPr id="11" name="Group 10"/>
          <p:cNvGrpSpPr/>
          <p:nvPr/>
        </p:nvGrpSpPr>
        <p:grpSpPr>
          <a:xfrm>
            <a:off x="683568" y="2636912"/>
            <a:ext cx="3348141" cy="2994873"/>
            <a:chOff x="683568" y="2636912"/>
            <a:chExt cx="3348141" cy="2994873"/>
          </a:xfrm>
        </p:grpSpPr>
        <p:pic>
          <p:nvPicPr>
            <p:cNvPr id="9" name="Picture 8"/>
            <p:cNvPicPr>
              <a:picLocks noChangeAspect="1"/>
            </p:cNvPicPr>
            <p:nvPr/>
          </p:nvPicPr>
          <p:blipFill>
            <a:blip r:embed="rId2"/>
            <a:stretch>
              <a:fillRect/>
            </a:stretch>
          </p:blipFill>
          <p:spPr>
            <a:xfrm>
              <a:off x="683568" y="2636912"/>
              <a:ext cx="3348141" cy="2994873"/>
            </a:xfrm>
            <a:prstGeom prst="rect">
              <a:avLst/>
            </a:prstGeom>
          </p:spPr>
        </p:pic>
        <p:sp>
          <p:nvSpPr>
            <p:cNvPr id="10" name="图文框 6"/>
            <p:cNvSpPr/>
            <p:nvPr/>
          </p:nvSpPr>
          <p:spPr>
            <a:xfrm>
              <a:off x="1484709" y="3047780"/>
              <a:ext cx="216024" cy="191939"/>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TextBox 11"/>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3" name="TextBox 12"/>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3897636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800" dirty="0" smtClean="0"/>
              <a:t>4. Use </a:t>
            </a:r>
            <a:r>
              <a:rPr lang="en-GB" altLang="zh-CN" sz="2800" dirty="0"/>
              <a:t>the cursor on the figure showing the image file to select regions of </a:t>
            </a:r>
            <a:r>
              <a:rPr lang="en-GB" altLang="zh-CN" sz="2800" dirty="0" smtClean="0"/>
              <a:t>interest.</a:t>
            </a:r>
            <a:endParaRPr lang="zh-CN" altLang="en-US" sz="28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5-6</a:t>
            </a:r>
          </a:p>
        </p:txBody>
      </p:sp>
      <p:sp>
        <p:nvSpPr>
          <p:cNvPr id="8" name="TextBox 7"/>
          <p:cNvSpPr txBox="1"/>
          <p:nvPr/>
        </p:nvSpPr>
        <p:spPr>
          <a:xfrm>
            <a:off x="5004048" y="2593935"/>
            <a:ext cx="3240360" cy="3139321"/>
          </a:xfrm>
          <a:prstGeom prst="rect">
            <a:avLst/>
          </a:prstGeom>
          <a:noFill/>
        </p:spPr>
        <p:txBody>
          <a:bodyPr wrap="square" rtlCol="0">
            <a:spAutoFit/>
          </a:bodyPr>
          <a:lstStyle/>
          <a:p>
            <a:r>
              <a:rPr lang="en-GB" altLang="zh-CN" dirty="0" smtClean="0"/>
              <a:t>If you zoomed in, remember to click the button again to quit Zoom in mode.</a:t>
            </a:r>
          </a:p>
          <a:p>
            <a:endParaRPr lang="en-GB" altLang="zh-CN" dirty="0"/>
          </a:p>
          <a:p>
            <a:r>
              <a:rPr lang="en-GB" altLang="zh-CN" dirty="0" smtClean="0"/>
              <a:t>You can select the region by </a:t>
            </a:r>
            <a:r>
              <a:rPr lang="en-GB" dirty="0" smtClean="0"/>
              <a:t>left-click </a:t>
            </a:r>
            <a:r>
              <a:rPr lang="en-GB" dirty="0"/>
              <a:t>on the first three corners of your region of interest, then double-click on the fourth to close the quadrilateral, then right-click on it and select</a:t>
            </a:r>
            <a:r>
              <a:rPr lang="en-GB" b="1" dirty="0">
                <a:solidFill>
                  <a:srgbClr val="FF0000"/>
                </a:solidFill>
              </a:rPr>
              <a:t> </a:t>
            </a:r>
            <a:r>
              <a:rPr lang="en-GB" b="1" dirty="0" smtClean="0">
                <a:solidFill>
                  <a:srgbClr val="FF0000"/>
                </a:solidFill>
              </a:rPr>
              <a:t>Create Mask</a:t>
            </a:r>
            <a:r>
              <a:rPr lang="en-GB" dirty="0" smtClean="0"/>
              <a:t> from </a:t>
            </a:r>
            <a:r>
              <a:rPr lang="en-GB" dirty="0"/>
              <a:t>the menu.</a:t>
            </a:r>
            <a:endParaRPr lang="en-GB" altLang="zh-CN" dirty="0" smtClean="0"/>
          </a:p>
        </p:txBody>
      </p:sp>
      <p:pic>
        <p:nvPicPr>
          <p:cNvPr id="12" name="Picture 11"/>
          <p:cNvPicPr>
            <a:picLocks noChangeAspect="1"/>
          </p:cNvPicPr>
          <p:nvPr/>
        </p:nvPicPr>
        <p:blipFill>
          <a:blip r:embed="rId2"/>
          <a:stretch>
            <a:fillRect/>
          </a:stretch>
        </p:blipFill>
        <p:spPr>
          <a:xfrm>
            <a:off x="674146" y="2688591"/>
            <a:ext cx="3247700" cy="2901065"/>
          </a:xfrm>
          <a:prstGeom prst="rect">
            <a:avLst/>
          </a:prstGeom>
        </p:spPr>
      </p:pic>
      <p:sp>
        <p:nvSpPr>
          <p:cNvPr id="13" name="TextBox 12"/>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674316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GB" altLang="zh-CN" dirty="0" smtClean="0"/>
              <a:t>5. The </a:t>
            </a:r>
            <a:r>
              <a:rPr lang="en-GB" altLang="zh-CN" dirty="0"/>
              <a:t>software will fit the cylindrical model to each specified segment</a:t>
            </a:r>
            <a:r>
              <a:rPr lang="en-GB" altLang="zh-CN" dirty="0" smtClean="0"/>
              <a:t>.</a:t>
            </a:r>
          </a:p>
          <a:p>
            <a:pPr marL="0" indent="0">
              <a:buNone/>
            </a:pP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5-7</a:t>
            </a:r>
          </a:p>
        </p:txBody>
      </p:sp>
      <p:sp>
        <p:nvSpPr>
          <p:cNvPr id="10" name="标题 1"/>
          <p:cNvSpPr>
            <a:spLocks noGrp="1"/>
          </p:cNvSpPr>
          <p:nvPr>
            <p:ph type="title"/>
          </p:nvPr>
        </p:nvSpPr>
        <p:spPr>
          <a:xfrm>
            <a:off x="457200" y="274638"/>
            <a:ext cx="8229600" cy="1143000"/>
          </a:xfrm>
        </p:spPr>
        <p:txBody>
          <a:bodyPr>
            <a:normAutofit/>
          </a:bodyPr>
          <a:lstStyle/>
          <a:p>
            <a:pPr algn="l"/>
            <a:r>
              <a:rPr lang="en-US" altLang="zh-CN" sz="3600" dirty="0"/>
              <a:t>How to use the cylindrical shell analysis</a:t>
            </a:r>
            <a:endParaRPr lang="zh-CN" altLang="en-US" sz="3600" dirty="0"/>
          </a:p>
        </p:txBody>
      </p:sp>
      <p:pic>
        <p:nvPicPr>
          <p:cNvPr id="11" name="Picture 10"/>
          <p:cNvPicPr>
            <a:picLocks noChangeAspect="1"/>
          </p:cNvPicPr>
          <p:nvPr/>
        </p:nvPicPr>
        <p:blipFill>
          <a:blip r:embed="rId2"/>
          <a:stretch>
            <a:fillRect/>
          </a:stretch>
        </p:blipFill>
        <p:spPr>
          <a:xfrm>
            <a:off x="228600" y="2992368"/>
            <a:ext cx="8686800" cy="868680"/>
          </a:xfrm>
          <a:prstGeom prst="rect">
            <a:avLst/>
          </a:prstGeom>
        </p:spPr>
      </p:pic>
      <p:sp>
        <p:nvSpPr>
          <p:cNvPr id="12" name="TextBox 11"/>
          <p:cNvSpPr txBox="1"/>
          <p:nvPr/>
        </p:nvSpPr>
        <p:spPr>
          <a:xfrm>
            <a:off x="1907704" y="4366845"/>
            <a:ext cx="5256584" cy="646331"/>
          </a:xfrm>
          <a:prstGeom prst="rect">
            <a:avLst/>
          </a:prstGeom>
          <a:noFill/>
        </p:spPr>
        <p:txBody>
          <a:bodyPr wrap="square" rtlCol="0">
            <a:spAutoFit/>
          </a:bodyPr>
          <a:lstStyle/>
          <a:p>
            <a:r>
              <a:rPr lang="en-GB" dirty="0" smtClean="0"/>
              <a:t>This process will produce a series of figures, you can save the ones you are interested in.</a:t>
            </a:r>
            <a:endParaRPr lang="en-GB" dirty="0"/>
          </a:p>
        </p:txBody>
      </p:sp>
      <p:sp>
        <p:nvSpPr>
          <p:cNvPr id="13" name="TextBox 12"/>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2173320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GB" altLang="zh-CN" dirty="0" smtClean="0"/>
              <a:t>5. The </a:t>
            </a:r>
            <a:r>
              <a:rPr lang="en-GB" altLang="zh-CN" dirty="0"/>
              <a:t>software will fit the cylindrical model to each specified segment</a:t>
            </a:r>
            <a:r>
              <a:rPr lang="en-GB" altLang="zh-CN" dirty="0" smtClean="0"/>
              <a:t>.</a:t>
            </a:r>
          </a:p>
          <a:p>
            <a:pPr marL="0" indent="0">
              <a:buNone/>
            </a:pP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5-8</a:t>
            </a:r>
          </a:p>
        </p:txBody>
      </p:sp>
      <p:sp>
        <p:nvSpPr>
          <p:cNvPr id="10" name="标题 1"/>
          <p:cNvSpPr>
            <a:spLocks noGrp="1"/>
          </p:cNvSpPr>
          <p:nvPr>
            <p:ph type="title"/>
          </p:nvPr>
        </p:nvSpPr>
        <p:spPr>
          <a:xfrm>
            <a:off x="457200" y="274638"/>
            <a:ext cx="8229600" cy="1143000"/>
          </a:xfrm>
        </p:spPr>
        <p:txBody>
          <a:bodyPr>
            <a:normAutofit/>
          </a:bodyPr>
          <a:lstStyle/>
          <a:p>
            <a:pPr algn="l"/>
            <a:r>
              <a:rPr lang="en-US" altLang="zh-CN" sz="3600" dirty="0"/>
              <a:t>How to use the cylindrical shell analysis</a:t>
            </a:r>
            <a:endParaRPr lang="zh-CN" altLang="en-US" sz="3600" dirty="0"/>
          </a:p>
        </p:txBody>
      </p:sp>
      <p:sp>
        <p:nvSpPr>
          <p:cNvPr id="12" name="TextBox 11"/>
          <p:cNvSpPr txBox="1"/>
          <p:nvPr/>
        </p:nvSpPr>
        <p:spPr>
          <a:xfrm>
            <a:off x="4783827" y="2564904"/>
            <a:ext cx="3920240" cy="3416320"/>
          </a:xfrm>
          <a:prstGeom prst="rect">
            <a:avLst/>
          </a:prstGeom>
          <a:noFill/>
        </p:spPr>
        <p:txBody>
          <a:bodyPr wrap="square" rtlCol="0">
            <a:spAutoFit/>
          </a:bodyPr>
          <a:lstStyle/>
          <a:p>
            <a:r>
              <a:rPr lang="en-GB" dirty="0" smtClean="0"/>
              <a:t>You can save the figure by click File – Save / Save as, or click the Save button directly.</a:t>
            </a:r>
          </a:p>
          <a:p>
            <a:endParaRPr lang="en-GB" dirty="0"/>
          </a:p>
          <a:p>
            <a:r>
              <a:rPr lang="en-GB" dirty="0" smtClean="0"/>
              <a:t>Figures will be saved as .fig file by default, which is a </a:t>
            </a:r>
            <a:r>
              <a:rPr lang="en-GB" dirty="0" err="1" smtClean="0"/>
              <a:t>matlab</a:t>
            </a:r>
            <a:r>
              <a:rPr lang="en-GB" dirty="0" smtClean="0"/>
              <a:t>-readable file. You can also save in other format, such as .jpg or .</a:t>
            </a:r>
            <a:r>
              <a:rPr lang="en-GB" dirty="0" err="1" smtClean="0"/>
              <a:t>png</a:t>
            </a:r>
            <a:r>
              <a:rPr lang="en-GB" dirty="0" smtClean="0"/>
              <a:t>.</a:t>
            </a:r>
          </a:p>
          <a:p>
            <a:endParaRPr lang="en-GB" dirty="0"/>
          </a:p>
          <a:p>
            <a:r>
              <a:rPr lang="en-GB" dirty="0" smtClean="0"/>
              <a:t>You can also edit the figure before saving. Check </a:t>
            </a:r>
            <a:r>
              <a:rPr lang="en-GB" b="1" dirty="0" smtClean="0">
                <a:solidFill>
                  <a:srgbClr val="FF0000"/>
                </a:solidFill>
              </a:rPr>
              <a:t>Help</a:t>
            </a:r>
            <a:r>
              <a:rPr lang="en-GB" dirty="0" smtClean="0"/>
              <a:t> in </a:t>
            </a:r>
            <a:r>
              <a:rPr lang="en-GB" dirty="0" err="1" smtClean="0"/>
              <a:t>Matlab</a:t>
            </a:r>
            <a:r>
              <a:rPr lang="en-GB" dirty="0" smtClean="0"/>
              <a:t> for more information.</a:t>
            </a:r>
            <a:endParaRPr lang="en-GB" dirty="0"/>
          </a:p>
        </p:txBody>
      </p:sp>
      <p:grpSp>
        <p:nvGrpSpPr>
          <p:cNvPr id="4" name="Group 3"/>
          <p:cNvGrpSpPr/>
          <p:nvPr/>
        </p:nvGrpSpPr>
        <p:grpSpPr>
          <a:xfrm>
            <a:off x="531636" y="2610169"/>
            <a:ext cx="3968356" cy="3503416"/>
            <a:chOff x="531636" y="2610169"/>
            <a:chExt cx="3968356" cy="3503416"/>
          </a:xfrm>
        </p:grpSpPr>
        <p:pic>
          <p:nvPicPr>
            <p:cNvPr id="2" name="Picture 1"/>
            <p:cNvPicPr>
              <a:picLocks noChangeAspect="1"/>
            </p:cNvPicPr>
            <p:nvPr/>
          </p:nvPicPr>
          <p:blipFill>
            <a:blip r:embed="rId2"/>
            <a:stretch>
              <a:fillRect/>
            </a:stretch>
          </p:blipFill>
          <p:spPr>
            <a:xfrm>
              <a:off x="531636" y="2610169"/>
              <a:ext cx="3968356" cy="3503416"/>
            </a:xfrm>
            <a:prstGeom prst="rect">
              <a:avLst/>
            </a:prstGeom>
          </p:spPr>
        </p:pic>
        <p:sp>
          <p:nvSpPr>
            <p:cNvPr id="13" name="图文框 6"/>
            <p:cNvSpPr/>
            <p:nvPr/>
          </p:nvSpPr>
          <p:spPr>
            <a:xfrm>
              <a:off x="935804" y="3033164"/>
              <a:ext cx="216024" cy="191939"/>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TextBox 13"/>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5" name="TextBox 14"/>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374396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800" dirty="0"/>
              <a:t>6. The reconstructed images </a:t>
            </a:r>
            <a:r>
              <a:rPr lang="en-GB" altLang="zh-CN" sz="2800" dirty="0" smtClean="0"/>
              <a:t>will </a:t>
            </a:r>
            <a:r>
              <a:rPr lang="en-GB" altLang="zh-CN" sz="2800" dirty="0"/>
              <a:t>be saved, and the fitted parameters are available in the </a:t>
            </a:r>
            <a:r>
              <a:rPr lang="en-GB" altLang="zh-CN" sz="2800" dirty="0" err="1"/>
              <a:t>Matlab</a:t>
            </a:r>
            <a:r>
              <a:rPr lang="en-GB" altLang="zh-CN" sz="2800" dirty="0"/>
              <a:t> workspace.</a:t>
            </a:r>
            <a:endParaRPr lang="zh-CN" altLang="en-US" sz="2800"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5-9</a:t>
            </a:r>
          </a:p>
        </p:txBody>
      </p:sp>
      <p:sp>
        <p:nvSpPr>
          <p:cNvPr id="8" name="TextBox 7"/>
          <p:cNvSpPr txBox="1"/>
          <p:nvPr/>
        </p:nvSpPr>
        <p:spPr>
          <a:xfrm>
            <a:off x="5220072" y="3330858"/>
            <a:ext cx="3388573" cy="1754326"/>
          </a:xfrm>
          <a:prstGeom prst="rect">
            <a:avLst/>
          </a:prstGeom>
          <a:noFill/>
        </p:spPr>
        <p:txBody>
          <a:bodyPr wrap="square" rtlCol="0">
            <a:spAutoFit/>
          </a:bodyPr>
          <a:lstStyle/>
          <a:p>
            <a:r>
              <a:rPr lang="en-GB" dirty="0" smtClean="0"/>
              <a:t>The reconstructed image is automatically saved in the output folder you selected in step 2.</a:t>
            </a:r>
          </a:p>
          <a:p>
            <a:endParaRPr lang="en-GB" dirty="0"/>
          </a:p>
          <a:p>
            <a:r>
              <a:rPr lang="en-GB" dirty="0" smtClean="0"/>
              <a:t>Remember, this image is a PNG image, not a TIFF image.</a:t>
            </a:r>
            <a:endParaRPr lang="en-GB" dirty="0"/>
          </a:p>
        </p:txBody>
      </p:sp>
      <p:grpSp>
        <p:nvGrpSpPr>
          <p:cNvPr id="11" name="Group 10"/>
          <p:cNvGrpSpPr/>
          <p:nvPr/>
        </p:nvGrpSpPr>
        <p:grpSpPr>
          <a:xfrm>
            <a:off x="457200" y="3068960"/>
            <a:ext cx="4392488" cy="2585844"/>
            <a:chOff x="457200" y="3068960"/>
            <a:chExt cx="4392488" cy="2585844"/>
          </a:xfrm>
        </p:grpSpPr>
        <p:pic>
          <p:nvPicPr>
            <p:cNvPr id="9" name="Picture 8"/>
            <p:cNvPicPr>
              <a:picLocks noChangeAspect="1"/>
            </p:cNvPicPr>
            <p:nvPr/>
          </p:nvPicPr>
          <p:blipFill>
            <a:blip r:embed="rId2"/>
            <a:stretch>
              <a:fillRect/>
            </a:stretch>
          </p:blipFill>
          <p:spPr>
            <a:xfrm>
              <a:off x="457200" y="3068960"/>
              <a:ext cx="4392488" cy="2585844"/>
            </a:xfrm>
            <a:prstGeom prst="rect">
              <a:avLst/>
            </a:prstGeom>
          </p:spPr>
        </p:pic>
        <p:sp>
          <p:nvSpPr>
            <p:cNvPr id="10" name="图文框 6"/>
            <p:cNvSpPr/>
            <p:nvPr/>
          </p:nvSpPr>
          <p:spPr>
            <a:xfrm>
              <a:off x="1259632" y="5256359"/>
              <a:ext cx="648072" cy="216024"/>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TextBox 11"/>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3" name="TextBox 12"/>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63545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How to use the cylindrical shell analysis</a:t>
            </a:r>
            <a:endParaRPr lang="zh-CN" altLang="en-US" sz="3600" dirty="0"/>
          </a:p>
        </p:txBody>
      </p:sp>
      <p:sp>
        <p:nvSpPr>
          <p:cNvPr id="3" name="内容占位符 2"/>
          <p:cNvSpPr>
            <a:spLocks noGrp="1"/>
          </p:cNvSpPr>
          <p:nvPr>
            <p:ph idx="1"/>
          </p:nvPr>
        </p:nvSpPr>
        <p:spPr/>
        <p:txBody>
          <a:bodyPr>
            <a:normAutofit/>
          </a:bodyPr>
          <a:lstStyle/>
          <a:p>
            <a:pPr marL="0" indent="0">
              <a:buNone/>
            </a:pPr>
            <a:r>
              <a:rPr lang="en-GB" altLang="zh-CN" sz="2800" dirty="0"/>
              <a:t>6. The reconstructed images </a:t>
            </a:r>
            <a:r>
              <a:rPr lang="en-GB" altLang="zh-CN" sz="2800" dirty="0" smtClean="0"/>
              <a:t>will </a:t>
            </a:r>
            <a:r>
              <a:rPr lang="en-GB" altLang="zh-CN" sz="2800" dirty="0"/>
              <a:t>be saved, and the fitted parameters are available in the </a:t>
            </a:r>
            <a:r>
              <a:rPr lang="en-GB" altLang="zh-CN" sz="2800" dirty="0" err="1"/>
              <a:t>Matlab</a:t>
            </a:r>
            <a:r>
              <a:rPr lang="en-GB" altLang="zh-CN" sz="2800" dirty="0"/>
              <a:t> workspace.</a:t>
            </a:r>
            <a:endParaRPr lang="zh-CN" altLang="en-US" sz="2800" dirty="0"/>
          </a:p>
        </p:txBody>
      </p:sp>
      <p:sp>
        <p:nvSpPr>
          <p:cNvPr id="6" name="TextBox 5"/>
          <p:cNvSpPr txBox="1"/>
          <p:nvPr/>
        </p:nvSpPr>
        <p:spPr>
          <a:xfrm>
            <a:off x="4211960" y="6309320"/>
            <a:ext cx="648072" cy="369332"/>
          </a:xfrm>
          <a:prstGeom prst="rect">
            <a:avLst/>
          </a:prstGeom>
          <a:noFill/>
        </p:spPr>
        <p:txBody>
          <a:bodyPr wrap="square" rtlCol="0">
            <a:spAutoFit/>
          </a:bodyPr>
          <a:lstStyle/>
          <a:p>
            <a:pPr algn="ctr"/>
            <a:r>
              <a:rPr lang="en-US" altLang="zh-CN" dirty="0" smtClean="0"/>
              <a:t>5-10</a:t>
            </a:r>
          </a:p>
        </p:txBody>
      </p:sp>
      <p:sp>
        <p:nvSpPr>
          <p:cNvPr id="8" name="TextBox 7"/>
          <p:cNvSpPr txBox="1"/>
          <p:nvPr/>
        </p:nvSpPr>
        <p:spPr>
          <a:xfrm>
            <a:off x="4716016" y="3330858"/>
            <a:ext cx="3388573" cy="1477328"/>
          </a:xfrm>
          <a:prstGeom prst="rect">
            <a:avLst/>
          </a:prstGeom>
          <a:noFill/>
        </p:spPr>
        <p:txBody>
          <a:bodyPr wrap="square" rtlCol="0">
            <a:spAutoFit/>
          </a:bodyPr>
          <a:lstStyle/>
          <a:p>
            <a:r>
              <a:rPr lang="en-GB" dirty="0" smtClean="0"/>
              <a:t>You can access to the parameters in workspace if interested.</a:t>
            </a:r>
          </a:p>
          <a:p>
            <a:endParaRPr lang="en-GB" dirty="0"/>
          </a:p>
          <a:p>
            <a:r>
              <a:rPr lang="en-GB" dirty="0" smtClean="0"/>
              <a:t>You can save it by right-click in workspace an click Save.</a:t>
            </a:r>
            <a:endParaRPr lang="en-GB" dirty="0"/>
          </a:p>
        </p:txBody>
      </p:sp>
      <p:pic>
        <p:nvPicPr>
          <p:cNvPr id="12" name="Picture 11"/>
          <p:cNvPicPr>
            <a:picLocks noChangeAspect="1"/>
          </p:cNvPicPr>
          <p:nvPr/>
        </p:nvPicPr>
        <p:blipFill>
          <a:blip r:embed="rId2"/>
          <a:stretch>
            <a:fillRect/>
          </a:stretch>
        </p:blipFill>
        <p:spPr>
          <a:xfrm>
            <a:off x="1058391" y="2996952"/>
            <a:ext cx="2577505" cy="2989460"/>
          </a:xfrm>
          <a:prstGeom prst="rect">
            <a:avLst/>
          </a:prstGeom>
        </p:spPr>
      </p:pic>
      <p:sp>
        <p:nvSpPr>
          <p:cNvPr id="13" name="TextBox 12"/>
          <p:cNvSpPr txBox="1"/>
          <p:nvPr/>
        </p:nvSpPr>
        <p:spPr>
          <a:xfrm>
            <a:off x="7452320" y="5949600"/>
            <a:ext cx="1584176" cy="369332"/>
          </a:xfrm>
          <a:prstGeom prst="rect">
            <a:avLst/>
          </a:prstGeom>
          <a:noFill/>
        </p:spPr>
        <p:txBody>
          <a:bodyPr wrap="square" rtlCol="0">
            <a:spAutoFit/>
          </a:bodyPr>
          <a:lstStyle/>
          <a:p>
            <a:r>
              <a:rPr lang="en-GB" altLang="zh-CN" dirty="0" smtClean="0"/>
              <a:t>Back to </a:t>
            </a:r>
            <a:r>
              <a:rPr lang="en-GB" altLang="zh-CN" dirty="0" smtClean="0">
                <a:hlinkClick r:id="rId3" action="ppaction://hlinksldjump"/>
              </a:rPr>
              <a:t>menu</a:t>
            </a:r>
            <a:endParaRPr lang="zh-CN" altLang="en-US" dirty="0"/>
          </a:p>
        </p:txBody>
      </p:sp>
      <p:sp>
        <p:nvSpPr>
          <p:cNvPr id="14" name="TextBox 13"/>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5" name="TextBox 14"/>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278425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Other notes</a:t>
            </a:r>
            <a:endParaRPr lang="zh-CN" altLang="en-US" dirty="0"/>
          </a:p>
        </p:txBody>
      </p:sp>
      <p:sp>
        <p:nvSpPr>
          <p:cNvPr id="3" name="内容占位符 2"/>
          <p:cNvSpPr>
            <a:spLocks noGrp="1"/>
          </p:cNvSpPr>
          <p:nvPr>
            <p:ph idx="1"/>
          </p:nvPr>
        </p:nvSpPr>
        <p:spPr/>
        <p:txBody>
          <a:bodyPr>
            <a:normAutofit fontScale="92500"/>
          </a:bodyPr>
          <a:lstStyle/>
          <a:p>
            <a:r>
              <a:rPr lang="en-GB" altLang="zh-CN" dirty="0"/>
              <a:t>The image segmentation step may miss a few spore images. The sensitivity parameter can be adjusted (increased) to capture more candidates, but this might introduce false positive candidates.</a:t>
            </a:r>
          </a:p>
          <a:p>
            <a:r>
              <a:rPr lang="en-GB" altLang="zh-CN" dirty="0"/>
              <a:t>The image segmentation step uses </a:t>
            </a:r>
            <a:r>
              <a:rPr lang="en-GB" altLang="zh-CN" dirty="0" err="1"/>
              <a:t>imfindcircles</a:t>
            </a:r>
            <a:r>
              <a:rPr lang="en-GB" altLang="zh-CN" dirty="0"/>
              <a:t> which often returns a warning (that the function is looking for overly small circles). With the sample data, this warning is over-cautious and can be ignored.</a:t>
            </a:r>
            <a:endParaRPr lang="zh-CN" altLang="en-US" dirty="0"/>
          </a:p>
        </p:txBody>
      </p:sp>
      <p:sp>
        <p:nvSpPr>
          <p:cNvPr id="4" name="TextBox 3"/>
          <p:cNvSpPr txBox="1"/>
          <p:nvPr/>
        </p:nvSpPr>
        <p:spPr>
          <a:xfrm>
            <a:off x="179512" y="6294015"/>
            <a:ext cx="1944216" cy="369332"/>
          </a:xfrm>
          <a:prstGeom prst="rect">
            <a:avLst/>
          </a:prstGeom>
          <a:noFill/>
        </p:spPr>
        <p:txBody>
          <a:bodyPr wrap="square" rtlCol="0">
            <a:spAutoFit/>
          </a:bodyPr>
          <a:lstStyle/>
          <a:p>
            <a:r>
              <a:rPr lang="zh-CN" altLang="en-US" dirty="0">
                <a:hlinkClick r:id="rId2" action="ppaction://hlinksldjump"/>
              </a:rPr>
              <a:t>←</a:t>
            </a:r>
            <a:r>
              <a:rPr lang="en-US" altLang="zh-CN" dirty="0" smtClean="0">
                <a:hlinkClick r:id="rId2" action="ppaction://hlinksldjump"/>
              </a:rPr>
              <a:t>Previous section</a:t>
            </a: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a:t>6</a:t>
            </a:r>
            <a:r>
              <a:rPr lang="en-US" altLang="zh-CN" dirty="0" smtClean="0"/>
              <a:t>-1</a:t>
            </a:r>
          </a:p>
        </p:txBody>
      </p:sp>
      <p:sp>
        <p:nvSpPr>
          <p:cNvPr id="9" name="TextBox 8"/>
          <p:cNvSpPr txBox="1"/>
          <p:nvPr/>
        </p:nvSpPr>
        <p:spPr>
          <a:xfrm>
            <a:off x="7469227" y="6309320"/>
            <a:ext cx="1584176" cy="369332"/>
          </a:xfrm>
          <a:prstGeom prst="rect">
            <a:avLst/>
          </a:prstGeom>
          <a:noFill/>
        </p:spPr>
        <p:txBody>
          <a:bodyPr wrap="square" rtlCol="0">
            <a:spAutoFit/>
          </a:bodyPr>
          <a:lstStyle/>
          <a:p>
            <a:r>
              <a:rPr lang="en-GB" altLang="zh-CN" dirty="0" smtClean="0"/>
              <a:t>Back to </a:t>
            </a:r>
            <a:r>
              <a:rPr lang="en-GB" altLang="zh-CN" dirty="0" smtClean="0">
                <a:hlinkClick r:id="rId3" action="ppaction://hlinksldjump"/>
              </a:rPr>
              <a:t>menu</a:t>
            </a:r>
            <a:endParaRPr lang="zh-CN" altLang="en-US" dirty="0"/>
          </a:p>
        </p:txBody>
      </p:sp>
    </p:spTree>
    <p:extLst>
      <p:ext uri="{BB962C8B-B14F-4D97-AF65-F5344CB8AC3E}">
        <p14:creationId xmlns:p14="http://schemas.microsoft.com/office/powerpoint/2010/main" val="299070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How to use this ELM software</a:t>
            </a:r>
            <a:endParaRPr lang="en-US" altLang="zh-CN" dirty="0"/>
          </a:p>
        </p:txBody>
      </p:sp>
      <p:sp>
        <p:nvSpPr>
          <p:cNvPr id="3" name="内容占位符 2"/>
          <p:cNvSpPr>
            <a:spLocks noGrp="1"/>
          </p:cNvSpPr>
          <p:nvPr>
            <p:ph idx="1"/>
          </p:nvPr>
        </p:nvSpPr>
        <p:spPr/>
        <p:txBody>
          <a:bodyPr/>
          <a:lstStyle/>
          <a:p>
            <a:pPr marL="0" indent="0">
              <a:buNone/>
            </a:pPr>
            <a:r>
              <a:rPr lang="en-US" altLang="zh-CN" dirty="0" smtClean="0"/>
              <a:t>1. Download </a:t>
            </a:r>
            <a:r>
              <a:rPr lang="en-US" altLang="zh-CN" dirty="0"/>
              <a:t>the entire ELM folder from its </a:t>
            </a:r>
            <a:r>
              <a:rPr lang="en-US" altLang="zh-CN" dirty="0" err="1" smtClean="0">
                <a:hlinkClick r:id="rId2"/>
              </a:rPr>
              <a:t>Github</a:t>
            </a:r>
            <a:r>
              <a:rPr lang="en-US" altLang="zh-CN" dirty="0" smtClean="0">
                <a:hlinkClick r:id="rId2"/>
              </a:rPr>
              <a:t> repository</a:t>
            </a:r>
            <a:r>
              <a:rPr lang="en-US" altLang="zh-CN" dirty="0"/>
              <a:t> </a:t>
            </a:r>
            <a:r>
              <a:rPr lang="en-US" altLang="zh-CN" dirty="0" smtClean="0"/>
              <a:t>and unzip it.</a:t>
            </a:r>
          </a:p>
          <a:p>
            <a:pPr marL="0" indent="0">
              <a:buNone/>
            </a:pPr>
            <a:endParaRPr lang="zh-CN" altLang="en-US" dirty="0"/>
          </a:p>
        </p:txBody>
      </p:sp>
      <p:sp>
        <p:nvSpPr>
          <p:cNvPr id="4" name="TextBox 3"/>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5" name="TextBox 4"/>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a:t>2</a:t>
            </a:r>
            <a:r>
              <a:rPr lang="en-US" altLang="zh-CN" dirty="0" smtClean="0"/>
              <a:t>-1</a:t>
            </a:r>
          </a:p>
        </p:txBody>
      </p:sp>
      <p:grpSp>
        <p:nvGrpSpPr>
          <p:cNvPr id="14" name="组合 13"/>
          <p:cNvGrpSpPr/>
          <p:nvPr/>
        </p:nvGrpSpPr>
        <p:grpSpPr>
          <a:xfrm>
            <a:off x="0" y="2708920"/>
            <a:ext cx="9324528" cy="3209841"/>
            <a:chOff x="0" y="2708920"/>
            <a:chExt cx="9324528" cy="3209841"/>
          </a:xfrm>
        </p:grpSpPr>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08920"/>
              <a:ext cx="9144000" cy="3209841"/>
            </a:xfrm>
            <a:prstGeom prst="rect">
              <a:avLst/>
            </a:prstGeom>
          </p:spPr>
        </p:pic>
        <p:sp>
          <p:nvSpPr>
            <p:cNvPr id="10" name="右箭头 9"/>
            <p:cNvSpPr/>
            <p:nvPr/>
          </p:nvSpPr>
          <p:spPr>
            <a:xfrm rot="1830382">
              <a:off x="6321345" y="3125971"/>
              <a:ext cx="180020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830382">
              <a:off x="5961768" y="4536135"/>
              <a:ext cx="180020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135513" y="2924944"/>
              <a:ext cx="2189015" cy="369332"/>
            </a:xfrm>
            <a:prstGeom prst="rect">
              <a:avLst/>
            </a:prstGeom>
            <a:noFill/>
          </p:spPr>
          <p:txBody>
            <a:bodyPr wrap="square" rtlCol="0">
              <a:spAutoFit/>
            </a:bodyPr>
            <a:lstStyle/>
            <a:p>
              <a:r>
                <a:rPr lang="en-US" altLang="zh-CN" b="1" dirty="0" smtClean="0"/>
                <a:t>Click here</a:t>
              </a:r>
              <a:endParaRPr lang="zh-CN" altLang="en-US" b="1" dirty="0"/>
            </a:p>
          </p:txBody>
        </p:sp>
        <p:sp>
          <p:nvSpPr>
            <p:cNvPr id="13" name="TextBox 12"/>
            <p:cNvSpPr txBox="1"/>
            <p:nvPr/>
          </p:nvSpPr>
          <p:spPr>
            <a:xfrm>
              <a:off x="5695353" y="4941168"/>
              <a:ext cx="2189015" cy="369332"/>
            </a:xfrm>
            <a:prstGeom prst="rect">
              <a:avLst/>
            </a:prstGeom>
            <a:noFill/>
          </p:spPr>
          <p:txBody>
            <a:bodyPr wrap="square" rtlCol="0">
              <a:spAutoFit/>
            </a:bodyPr>
            <a:lstStyle/>
            <a:p>
              <a:r>
                <a:rPr lang="en-US" altLang="zh-CN" b="1" dirty="0" smtClean="0"/>
                <a:t>Then click here</a:t>
              </a:r>
              <a:endParaRPr lang="zh-CN" altLang="en-US" b="1" dirty="0"/>
            </a:p>
          </p:txBody>
        </p:sp>
      </p:grpSp>
    </p:spTree>
    <p:extLst>
      <p:ext uri="{BB962C8B-B14F-4D97-AF65-F5344CB8AC3E}">
        <p14:creationId xmlns:p14="http://schemas.microsoft.com/office/powerpoint/2010/main" val="381952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580980" y="2196318"/>
            <a:ext cx="4392488" cy="3211175"/>
          </a:xfrm>
          <a:prstGeom prst="rect">
            <a:avLst/>
          </a:prstGeom>
        </p:spPr>
      </p:pic>
      <p:sp>
        <p:nvSpPr>
          <p:cNvPr id="2" name="标题 1"/>
          <p:cNvSpPr>
            <a:spLocks noGrp="1"/>
          </p:cNvSpPr>
          <p:nvPr>
            <p:ph type="title"/>
          </p:nvPr>
        </p:nvSpPr>
        <p:spPr/>
        <p:txBody>
          <a:bodyPr>
            <a:normAutofit/>
          </a:bodyPr>
          <a:lstStyle/>
          <a:p>
            <a:pPr algn="l"/>
            <a:r>
              <a:rPr lang="en-US" altLang="zh-CN" dirty="0" smtClean="0"/>
              <a:t>How to use this ELM software</a:t>
            </a:r>
            <a:endParaRPr lang="zh-CN" altLang="en-US" dirty="0"/>
          </a:p>
        </p:txBody>
      </p:sp>
      <p:sp>
        <p:nvSpPr>
          <p:cNvPr id="3" name="内容占位符 2"/>
          <p:cNvSpPr>
            <a:spLocks noGrp="1"/>
          </p:cNvSpPr>
          <p:nvPr>
            <p:ph idx="1"/>
          </p:nvPr>
        </p:nvSpPr>
        <p:spPr>
          <a:xfrm>
            <a:off x="457200" y="1600200"/>
            <a:ext cx="8229600" cy="1324743"/>
          </a:xfrm>
        </p:spPr>
        <p:txBody>
          <a:bodyPr>
            <a:normAutofit/>
          </a:bodyPr>
          <a:lstStyle/>
          <a:p>
            <a:pPr marL="0" indent="0">
              <a:buNone/>
            </a:pPr>
            <a:r>
              <a:rPr lang="en-US" altLang="zh-CN" dirty="0" smtClean="0"/>
              <a:t>2. </a:t>
            </a:r>
            <a:r>
              <a:rPr lang="en-US" altLang="zh-CN" dirty="0"/>
              <a:t>Start </a:t>
            </a:r>
            <a:r>
              <a:rPr lang="en-US" altLang="zh-CN" dirty="0" err="1" smtClean="0"/>
              <a:t>Matlab</a:t>
            </a:r>
            <a:r>
              <a:rPr lang="en-US" altLang="zh-CN" dirty="0" smtClean="0"/>
              <a:t>. Set </a:t>
            </a:r>
            <a:r>
              <a:rPr lang="en-US" altLang="zh-CN" dirty="0"/>
              <a:t>the ELM folder as the working </a:t>
            </a:r>
            <a:r>
              <a:rPr lang="en-US" altLang="zh-CN" dirty="0" smtClean="0"/>
              <a:t>folder.</a:t>
            </a:r>
            <a:endParaRPr lang="en-US" altLang="zh-CN"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2-2</a:t>
            </a:r>
          </a:p>
        </p:txBody>
      </p:sp>
      <p:sp>
        <p:nvSpPr>
          <p:cNvPr id="7" name="图文框 6"/>
          <p:cNvSpPr/>
          <p:nvPr/>
        </p:nvSpPr>
        <p:spPr>
          <a:xfrm>
            <a:off x="4860033" y="4725144"/>
            <a:ext cx="504056" cy="432048"/>
          </a:xfrm>
          <a:prstGeom prst="fram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右箭头 7"/>
          <p:cNvSpPr/>
          <p:nvPr/>
        </p:nvSpPr>
        <p:spPr>
          <a:xfrm>
            <a:off x="3559374" y="4761148"/>
            <a:ext cx="129614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88082" y="3034695"/>
            <a:ext cx="2947814" cy="2862322"/>
          </a:xfrm>
          <a:prstGeom prst="rect">
            <a:avLst/>
          </a:prstGeom>
          <a:noFill/>
        </p:spPr>
        <p:txBody>
          <a:bodyPr wrap="square" rtlCol="0">
            <a:spAutoFit/>
          </a:bodyPr>
          <a:lstStyle/>
          <a:p>
            <a:r>
              <a:rPr lang="en-US" altLang="zh-CN" sz="2000" dirty="0" smtClean="0"/>
              <a:t>You may place ELM-master folder in any drive. In this guide, it is located at </a:t>
            </a:r>
            <a:r>
              <a:rPr lang="en-US" altLang="zh-CN" sz="2000" i="1" dirty="0" smtClean="0"/>
              <a:t>C:\ELM-master\.</a:t>
            </a:r>
          </a:p>
          <a:p>
            <a:endParaRPr lang="en-US" altLang="zh-CN" sz="2000" dirty="0"/>
          </a:p>
          <a:p>
            <a:r>
              <a:rPr lang="en-US" altLang="zh-CN" sz="2000" dirty="0" smtClean="0"/>
              <a:t> You can set ELM folder by click this button. It will open a folder browser.</a:t>
            </a:r>
          </a:p>
          <a:p>
            <a:endParaRPr lang="zh-CN" altLang="en-US" sz="2000" dirty="0"/>
          </a:p>
        </p:txBody>
      </p:sp>
      <p:sp>
        <p:nvSpPr>
          <p:cNvPr id="11" name="TextBox 10"/>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3819528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97395" y="3084126"/>
            <a:ext cx="4003601" cy="2361098"/>
          </a:xfrm>
          <a:prstGeom prst="rect">
            <a:avLst/>
          </a:prstGeom>
        </p:spPr>
      </p:pic>
      <p:sp>
        <p:nvSpPr>
          <p:cNvPr id="2" name="标题 1"/>
          <p:cNvSpPr>
            <a:spLocks noGrp="1"/>
          </p:cNvSpPr>
          <p:nvPr>
            <p:ph type="title"/>
          </p:nvPr>
        </p:nvSpPr>
        <p:spPr/>
        <p:txBody>
          <a:bodyPr>
            <a:normAutofit/>
          </a:bodyPr>
          <a:lstStyle/>
          <a:p>
            <a:pPr algn="l"/>
            <a:r>
              <a:rPr lang="en-US" altLang="zh-CN" dirty="0" smtClean="0"/>
              <a:t>How to use this ELM software</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en-US" altLang="zh-CN" dirty="0"/>
              <a:t>Run the file </a:t>
            </a:r>
            <a:r>
              <a:rPr lang="en-US" altLang="zh-CN" i="1" dirty="0" err="1"/>
              <a:t>ELM.m</a:t>
            </a:r>
            <a:r>
              <a:rPr lang="en-US" altLang="zh-CN" dirty="0"/>
              <a:t> or start it from the </a:t>
            </a:r>
            <a:r>
              <a:rPr lang="en-US" altLang="zh-CN" dirty="0" err="1"/>
              <a:t>Matlab</a:t>
            </a:r>
            <a:r>
              <a:rPr lang="en-US" altLang="zh-CN" dirty="0"/>
              <a:t> console with the command </a:t>
            </a:r>
            <a:r>
              <a:rPr lang="en-US" altLang="zh-CN" i="1" dirty="0"/>
              <a:t>&gt;&gt;ELM</a:t>
            </a:r>
            <a:r>
              <a:rPr lang="en-US" altLang="zh-CN" dirty="0"/>
              <a:t>. This will start the graphical user interface (GUI</a:t>
            </a:r>
            <a:r>
              <a:rPr lang="en-US" altLang="zh-CN" dirty="0" smtClean="0"/>
              <a:t>).</a:t>
            </a:r>
            <a:endParaRPr lang="en-US" altLang="zh-CN"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2-3</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768" y="3140968"/>
            <a:ext cx="3248260" cy="179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图文框 6"/>
          <p:cNvSpPr/>
          <p:nvPr/>
        </p:nvSpPr>
        <p:spPr>
          <a:xfrm>
            <a:off x="611560" y="5169097"/>
            <a:ext cx="1728192" cy="100580"/>
          </a:xfrm>
          <a:prstGeom prst="frame">
            <a:avLst>
              <a:gd name="adj1" fmla="val 2197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图文框 9"/>
          <p:cNvSpPr/>
          <p:nvPr/>
        </p:nvSpPr>
        <p:spPr>
          <a:xfrm>
            <a:off x="3330772" y="3403362"/>
            <a:ext cx="216024" cy="36004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395536" y="5445224"/>
            <a:ext cx="4464496" cy="646331"/>
          </a:xfrm>
          <a:prstGeom prst="rect">
            <a:avLst/>
          </a:prstGeom>
          <a:noFill/>
        </p:spPr>
        <p:txBody>
          <a:bodyPr wrap="square" rtlCol="0">
            <a:spAutoFit/>
          </a:bodyPr>
          <a:lstStyle/>
          <a:p>
            <a:r>
              <a:rPr lang="en-US" altLang="zh-CN" dirty="0" smtClean="0"/>
              <a:t>You can double click the </a:t>
            </a:r>
            <a:r>
              <a:rPr lang="en-US" altLang="zh-CN" i="1" dirty="0" err="1" smtClean="0"/>
              <a:t>ELM.m</a:t>
            </a:r>
            <a:r>
              <a:rPr lang="en-US" altLang="zh-CN" dirty="0" smtClean="0"/>
              <a:t> file in Current folder then click Run.</a:t>
            </a:r>
            <a:endParaRPr lang="zh-CN" altLang="en-US" dirty="0"/>
          </a:p>
        </p:txBody>
      </p:sp>
      <p:sp>
        <p:nvSpPr>
          <p:cNvPr id="9" name="TextBox 8"/>
          <p:cNvSpPr txBox="1"/>
          <p:nvPr/>
        </p:nvSpPr>
        <p:spPr>
          <a:xfrm>
            <a:off x="5292080" y="5445224"/>
            <a:ext cx="3096344" cy="646331"/>
          </a:xfrm>
          <a:prstGeom prst="rect">
            <a:avLst/>
          </a:prstGeom>
          <a:noFill/>
        </p:spPr>
        <p:txBody>
          <a:bodyPr wrap="square" rtlCol="0">
            <a:spAutoFit/>
          </a:bodyPr>
          <a:lstStyle/>
          <a:p>
            <a:r>
              <a:rPr lang="en-US" altLang="zh-CN" dirty="0" smtClean="0"/>
              <a:t>Or key in </a:t>
            </a:r>
            <a:r>
              <a:rPr lang="en-US" altLang="zh-CN" i="1" dirty="0" smtClean="0"/>
              <a:t>ELM</a:t>
            </a:r>
            <a:r>
              <a:rPr lang="en-US" altLang="zh-CN" dirty="0" smtClean="0"/>
              <a:t> in Command Window then press Enter.</a:t>
            </a:r>
            <a:endParaRPr lang="zh-CN" altLang="en-US" dirty="0"/>
          </a:p>
        </p:txBody>
      </p:sp>
      <p:sp>
        <p:nvSpPr>
          <p:cNvPr id="13" name="TextBox 12"/>
          <p:cNvSpPr txBox="1"/>
          <p:nvPr/>
        </p:nvSpPr>
        <p:spPr>
          <a:xfrm>
            <a:off x="6660232" y="6033076"/>
            <a:ext cx="2376264" cy="369332"/>
          </a:xfrm>
          <a:prstGeom prst="rect">
            <a:avLst/>
          </a:prstGeom>
          <a:noFill/>
        </p:spPr>
        <p:txBody>
          <a:bodyPr wrap="square" rtlCol="0">
            <a:spAutoFit/>
          </a:bodyPr>
          <a:lstStyle/>
          <a:p>
            <a:r>
              <a:rPr lang="en-GB" altLang="zh-CN" dirty="0" smtClean="0"/>
              <a:t>Back to page </a:t>
            </a:r>
            <a:r>
              <a:rPr lang="en-GB" altLang="zh-CN" dirty="0" smtClean="0">
                <a:hlinkClick r:id="rId4" action="ppaction://hlinksldjump"/>
              </a:rPr>
              <a:t>3-7</a:t>
            </a:r>
            <a:r>
              <a:rPr lang="en-GB" altLang="zh-CN" dirty="0" smtClean="0"/>
              <a:t> or </a:t>
            </a:r>
            <a:r>
              <a:rPr lang="en-GB" altLang="zh-CN" dirty="0" smtClean="0">
                <a:hlinkClick r:id="rId5" action="ppaction://hlinksldjump"/>
              </a:rPr>
              <a:t>5-1</a:t>
            </a:r>
            <a:endParaRPr lang="zh-CN" altLang="en-US" dirty="0"/>
          </a:p>
        </p:txBody>
      </p:sp>
      <p:sp>
        <p:nvSpPr>
          <p:cNvPr id="16" name="TextBox 15"/>
          <p:cNvSpPr txBox="1"/>
          <p:nvPr/>
        </p:nvSpPr>
        <p:spPr>
          <a:xfrm>
            <a:off x="179512" y="6294015"/>
            <a:ext cx="1944216" cy="369332"/>
          </a:xfrm>
          <a:prstGeom prst="rect">
            <a:avLst/>
          </a:prstGeom>
          <a:noFill/>
        </p:spPr>
        <p:txBody>
          <a:bodyPr wrap="square" rtlCol="0">
            <a:spAutoFit/>
          </a:bodyPr>
          <a:lstStyle/>
          <a:p>
            <a:r>
              <a:rPr lang="zh-CN" altLang="en-US" dirty="0">
                <a:hlinkClick r:id="rId6" action="ppaction://hlinksldjump"/>
              </a:rPr>
              <a:t>←</a:t>
            </a:r>
            <a:r>
              <a:rPr lang="en-US" altLang="zh-CN" dirty="0" smtClean="0">
                <a:hlinkClick r:id="rId6" action="ppaction://hlinksldjump"/>
              </a:rPr>
              <a:t>Previous section</a:t>
            </a:r>
            <a:endParaRPr lang="zh-CN" altLang="en-US" dirty="0"/>
          </a:p>
        </p:txBody>
      </p:sp>
      <p:sp>
        <p:nvSpPr>
          <p:cNvPr id="17" name="TextBox 16"/>
          <p:cNvSpPr txBox="1"/>
          <p:nvPr/>
        </p:nvSpPr>
        <p:spPr>
          <a:xfrm>
            <a:off x="7452320" y="6309320"/>
            <a:ext cx="1584176" cy="369332"/>
          </a:xfrm>
          <a:prstGeom prst="rect">
            <a:avLst/>
          </a:prstGeom>
          <a:noFill/>
        </p:spPr>
        <p:txBody>
          <a:bodyPr wrap="square" rtlCol="0">
            <a:spAutoFit/>
          </a:bodyPr>
          <a:lstStyle/>
          <a:p>
            <a:r>
              <a:rPr lang="en-US" altLang="zh-CN" dirty="0">
                <a:hlinkClick r:id="rId7" action="ppaction://hlinksldjump"/>
              </a:rPr>
              <a:t>Next</a:t>
            </a:r>
            <a:r>
              <a:rPr lang="en-US" altLang="zh-CN" dirty="0" smtClean="0">
                <a:hlinkClick r:id="rId7" action="ppaction://hlinksldjump"/>
              </a:rPr>
              <a:t> section</a:t>
            </a:r>
            <a:r>
              <a:rPr lang="zh-CN" altLang="en-US" dirty="0" smtClean="0">
                <a:hlinkClick r:id="rId7" action="ppaction://hlinksldjump"/>
              </a:rPr>
              <a:t>→</a:t>
            </a:r>
            <a:endParaRPr lang="zh-CN" altLang="en-US" dirty="0"/>
          </a:p>
        </p:txBody>
      </p:sp>
    </p:spTree>
    <p:extLst>
      <p:ext uri="{BB962C8B-B14F-4D97-AF65-F5344CB8AC3E}">
        <p14:creationId xmlns:p14="http://schemas.microsoft.com/office/powerpoint/2010/main" val="3819528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t>How to use this ELM software</a:t>
            </a:r>
            <a:endParaRPr lang="zh-CN" altLang="en-US" dirty="0"/>
          </a:p>
        </p:txBody>
      </p:sp>
      <p:sp>
        <p:nvSpPr>
          <p:cNvPr id="3" name="内容占位符 2"/>
          <p:cNvSpPr>
            <a:spLocks noGrp="1"/>
          </p:cNvSpPr>
          <p:nvPr>
            <p:ph idx="1"/>
          </p:nvPr>
        </p:nvSpPr>
        <p:spPr>
          <a:xfrm>
            <a:off x="457200" y="1600201"/>
            <a:ext cx="8229600" cy="1900808"/>
          </a:xfrm>
        </p:spPr>
        <p:txBody>
          <a:bodyPr/>
          <a:lstStyle/>
          <a:p>
            <a:pPr marL="0" indent="0">
              <a:buNone/>
            </a:pPr>
            <a:r>
              <a:rPr lang="en-US" altLang="zh-CN" dirty="0"/>
              <a:t>3. Run the file </a:t>
            </a:r>
            <a:r>
              <a:rPr lang="en-US" altLang="zh-CN" i="1" dirty="0" err="1"/>
              <a:t>ELM.m</a:t>
            </a:r>
            <a:r>
              <a:rPr lang="en-US" altLang="zh-CN" dirty="0"/>
              <a:t> or start it from the </a:t>
            </a:r>
            <a:r>
              <a:rPr lang="en-US" altLang="zh-CN" dirty="0" err="1"/>
              <a:t>Matlab</a:t>
            </a:r>
            <a:r>
              <a:rPr lang="en-US" altLang="zh-CN" dirty="0"/>
              <a:t> console with the command </a:t>
            </a:r>
            <a:r>
              <a:rPr lang="en-US" altLang="zh-CN" i="1" dirty="0"/>
              <a:t>&gt;&gt;ELM</a:t>
            </a:r>
            <a:r>
              <a:rPr lang="en-US" altLang="zh-CN" dirty="0"/>
              <a:t>. This will start the graphical user interface (GUI).</a:t>
            </a:r>
          </a:p>
          <a:p>
            <a:pPr marL="0" indent="0">
              <a:buNone/>
            </a:pP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2-4</a:t>
            </a:r>
          </a:p>
        </p:txBody>
      </p:sp>
      <p:pic>
        <p:nvPicPr>
          <p:cNvPr id="7" name="Picture 6"/>
          <p:cNvPicPr>
            <a:picLocks noChangeAspect="1"/>
          </p:cNvPicPr>
          <p:nvPr/>
        </p:nvPicPr>
        <p:blipFill>
          <a:blip r:embed="rId3"/>
          <a:stretch>
            <a:fillRect/>
          </a:stretch>
        </p:blipFill>
        <p:spPr>
          <a:xfrm>
            <a:off x="611560" y="3356992"/>
            <a:ext cx="4543425" cy="1666875"/>
          </a:xfrm>
          <a:prstGeom prst="rect">
            <a:avLst/>
          </a:prstGeom>
        </p:spPr>
      </p:pic>
      <p:sp>
        <p:nvSpPr>
          <p:cNvPr id="8" name="TextBox 7"/>
          <p:cNvSpPr txBox="1"/>
          <p:nvPr/>
        </p:nvSpPr>
        <p:spPr>
          <a:xfrm>
            <a:off x="5580112" y="3284984"/>
            <a:ext cx="3106688" cy="1477328"/>
          </a:xfrm>
          <a:prstGeom prst="rect">
            <a:avLst/>
          </a:prstGeom>
          <a:noFill/>
        </p:spPr>
        <p:txBody>
          <a:bodyPr wrap="square" rtlCol="0">
            <a:spAutoFit/>
          </a:bodyPr>
          <a:lstStyle/>
          <a:p>
            <a:r>
              <a:rPr lang="en-GB" dirty="0" smtClean="0"/>
              <a:t>If this window appears, it means the working folder is not the ELM-master folder. You can correct the setting by click </a:t>
            </a:r>
            <a:r>
              <a:rPr lang="en-GB" b="1" dirty="0" smtClean="0">
                <a:solidFill>
                  <a:srgbClr val="FF0000"/>
                </a:solidFill>
              </a:rPr>
              <a:t>Change Folder</a:t>
            </a:r>
            <a:r>
              <a:rPr lang="en-GB" dirty="0" smtClean="0"/>
              <a:t>.</a:t>
            </a:r>
            <a:endParaRPr lang="en-GB" dirty="0"/>
          </a:p>
        </p:txBody>
      </p:sp>
      <p:sp>
        <p:nvSpPr>
          <p:cNvPr id="11" name="TextBox 10"/>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2" name="TextBox 11"/>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613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How to use this ELM software</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en-US" altLang="zh-CN" dirty="0"/>
              <a:t>Run the file </a:t>
            </a:r>
            <a:r>
              <a:rPr lang="en-US" altLang="zh-CN" i="1" dirty="0" err="1"/>
              <a:t>ELM.m</a:t>
            </a:r>
            <a:r>
              <a:rPr lang="en-US" altLang="zh-CN" dirty="0"/>
              <a:t> or start it from the </a:t>
            </a:r>
            <a:r>
              <a:rPr lang="en-US" altLang="zh-CN" dirty="0" err="1"/>
              <a:t>Matlab</a:t>
            </a:r>
            <a:r>
              <a:rPr lang="en-US" altLang="zh-CN" dirty="0"/>
              <a:t> console with the command</a:t>
            </a:r>
            <a:r>
              <a:rPr lang="en-US" altLang="zh-CN" i="1" dirty="0"/>
              <a:t> &gt;&gt;ELM</a:t>
            </a:r>
            <a:r>
              <a:rPr lang="en-US" altLang="zh-CN" dirty="0"/>
              <a:t>. This will start the graphical user interface (GUI</a:t>
            </a:r>
            <a:r>
              <a:rPr lang="en-US" altLang="zh-CN" dirty="0" smtClean="0"/>
              <a:t>).</a:t>
            </a:r>
            <a:endParaRPr lang="en-US" altLang="zh-CN"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2-5</a:t>
            </a:r>
          </a:p>
        </p:txBody>
      </p:sp>
      <p:sp>
        <p:nvSpPr>
          <p:cNvPr id="11" name="TextBox 10"/>
          <p:cNvSpPr txBox="1"/>
          <p:nvPr/>
        </p:nvSpPr>
        <p:spPr>
          <a:xfrm>
            <a:off x="5940152" y="3513782"/>
            <a:ext cx="2520280" cy="923330"/>
          </a:xfrm>
          <a:prstGeom prst="rect">
            <a:avLst/>
          </a:prstGeom>
          <a:noFill/>
        </p:spPr>
        <p:txBody>
          <a:bodyPr wrap="square" rtlCol="0">
            <a:spAutoFit/>
          </a:bodyPr>
          <a:lstStyle/>
          <a:p>
            <a:r>
              <a:rPr lang="en-US" altLang="zh-CN" dirty="0" smtClean="0"/>
              <a:t>This is the graphical user interface (GUI) with default parameters. </a:t>
            </a:r>
            <a:endParaRPr lang="zh-CN" altLang="en-US" dirty="0"/>
          </a:p>
        </p:txBody>
      </p:sp>
      <p:pic>
        <p:nvPicPr>
          <p:cNvPr id="7" name="Picture 6"/>
          <p:cNvPicPr>
            <a:picLocks noChangeAspect="1"/>
          </p:cNvPicPr>
          <p:nvPr/>
        </p:nvPicPr>
        <p:blipFill>
          <a:blip r:embed="rId2"/>
          <a:stretch>
            <a:fillRect/>
          </a:stretch>
        </p:blipFill>
        <p:spPr>
          <a:xfrm>
            <a:off x="24083" y="3141712"/>
            <a:ext cx="5743575" cy="2590800"/>
          </a:xfrm>
          <a:prstGeom prst="rect">
            <a:avLst/>
          </a:prstGeom>
        </p:spPr>
      </p:pic>
      <p:sp>
        <p:nvSpPr>
          <p:cNvPr id="9" name="TextBox 8"/>
          <p:cNvSpPr txBox="1"/>
          <p:nvPr/>
        </p:nvSpPr>
        <p:spPr>
          <a:xfrm>
            <a:off x="179512" y="6294015"/>
            <a:ext cx="1944216" cy="369332"/>
          </a:xfrm>
          <a:prstGeom prst="rect">
            <a:avLst/>
          </a:prstGeom>
          <a:noFill/>
        </p:spPr>
        <p:txBody>
          <a:bodyPr wrap="square" rtlCol="0">
            <a:spAutoFit/>
          </a:bodyPr>
          <a:lstStyle/>
          <a:p>
            <a:r>
              <a:rPr lang="zh-CN" altLang="en-US" dirty="0">
                <a:hlinkClick r:id="rId3" action="ppaction://hlinksldjump"/>
              </a:rPr>
              <a:t>←</a:t>
            </a:r>
            <a:r>
              <a:rPr lang="en-US" altLang="zh-CN" dirty="0" smtClean="0">
                <a:hlinkClick r:id="rId3" action="ppaction://hlinksldjump"/>
              </a:rPr>
              <a:t>Previous section</a:t>
            </a:r>
            <a:endParaRPr lang="zh-CN" altLang="en-US" dirty="0"/>
          </a:p>
        </p:txBody>
      </p:sp>
      <p:sp>
        <p:nvSpPr>
          <p:cNvPr id="13" name="TextBox 12"/>
          <p:cNvSpPr txBox="1"/>
          <p:nvPr/>
        </p:nvSpPr>
        <p:spPr>
          <a:xfrm>
            <a:off x="7452320" y="6309320"/>
            <a:ext cx="1584176" cy="369332"/>
          </a:xfrm>
          <a:prstGeom prst="rect">
            <a:avLst/>
          </a:prstGeom>
          <a:noFill/>
        </p:spPr>
        <p:txBody>
          <a:bodyPr wrap="square" rtlCol="0">
            <a:spAutoFit/>
          </a:bodyPr>
          <a:lstStyle/>
          <a:p>
            <a:r>
              <a:rPr lang="en-US" altLang="zh-CN" dirty="0">
                <a:hlinkClick r:id="rId4" action="ppaction://hlinksldjump"/>
              </a:rPr>
              <a:t>Next</a:t>
            </a:r>
            <a:r>
              <a:rPr lang="en-US" altLang="zh-CN" dirty="0" smtClean="0">
                <a:hlinkClick r:id="rId4" action="ppaction://hlinksldjump"/>
              </a:rPr>
              <a:t> section</a:t>
            </a:r>
            <a:r>
              <a:rPr lang="zh-CN" altLang="en-US" dirty="0" smtClean="0">
                <a:hlinkClick r:id="rId4" action="ppaction://hlinksldjump"/>
              </a:rPr>
              <a:t>→</a:t>
            </a:r>
            <a:endParaRPr lang="zh-CN" altLang="en-US" dirty="0"/>
          </a:p>
        </p:txBody>
      </p:sp>
    </p:spTree>
    <p:extLst>
      <p:ext uri="{BB962C8B-B14F-4D97-AF65-F5344CB8AC3E}">
        <p14:creationId xmlns:p14="http://schemas.microsoft.com/office/powerpoint/2010/main" val="307649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How to use this ELM software</a:t>
            </a:r>
            <a:endParaRPr lang="zh-CN" altLang="en-US" dirty="0"/>
          </a:p>
        </p:txBody>
      </p:sp>
      <p:sp>
        <p:nvSpPr>
          <p:cNvPr id="3" name="内容占位符 2"/>
          <p:cNvSpPr>
            <a:spLocks noGrp="1"/>
          </p:cNvSpPr>
          <p:nvPr>
            <p:ph idx="1"/>
          </p:nvPr>
        </p:nvSpPr>
        <p:spPr>
          <a:xfrm>
            <a:off x="457200" y="1600201"/>
            <a:ext cx="8229600" cy="1324744"/>
          </a:xfrm>
        </p:spPr>
        <p:txBody>
          <a:bodyPr>
            <a:normAutofit/>
          </a:bodyPr>
          <a:lstStyle/>
          <a:p>
            <a:pPr marL="0" indent="0">
              <a:buNone/>
            </a:pPr>
            <a:r>
              <a:rPr lang="en-US" altLang="zh-CN" dirty="0" smtClean="0"/>
              <a:t>4. </a:t>
            </a:r>
            <a:r>
              <a:rPr lang="en-US" altLang="zh-CN" dirty="0"/>
              <a:t>Prepare a folder containing only the images to be </a:t>
            </a:r>
            <a:r>
              <a:rPr lang="en-US" altLang="zh-CN" dirty="0" err="1"/>
              <a:t>analysed</a:t>
            </a:r>
            <a:r>
              <a:rPr lang="en-US" altLang="zh-CN" dirty="0"/>
              <a:t>. </a:t>
            </a:r>
          </a:p>
          <a:p>
            <a:pPr marL="0" indent="0">
              <a:buNone/>
            </a:pPr>
            <a:endParaRPr lang="zh-CN" altLang="en-US" dirty="0"/>
          </a:p>
        </p:txBody>
      </p:sp>
      <p:sp>
        <p:nvSpPr>
          <p:cNvPr id="6" name="TextBox 5"/>
          <p:cNvSpPr txBox="1"/>
          <p:nvPr/>
        </p:nvSpPr>
        <p:spPr>
          <a:xfrm>
            <a:off x="4283968" y="6309320"/>
            <a:ext cx="504056" cy="369332"/>
          </a:xfrm>
          <a:prstGeom prst="rect">
            <a:avLst/>
          </a:prstGeom>
          <a:noFill/>
        </p:spPr>
        <p:txBody>
          <a:bodyPr wrap="square" rtlCol="0">
            <a:spAutoFit/>
          </a:bodyPr>
          <a:lstStyle/>
          <a:p>
            <a:pPr algn="ctr"/>
            <a:r>
              <a:rPr lang="en-US" altLang="zh-CN" dirty="0" smtClean="0"/>
              <a:t>2-6</a:t>
            </a:r>
          </a:p>
        </p:txBody>
      </p:sp>
      <p:sp>
        <p:nvSpPr>
          <p:cNvPr id="9" name="TextBox 8"/>
          <p:cNvSpPr txBox="1"/>
          <p:nvPr/>
        </p:nvSpPr>
        <p:spPr>
          <a:xfrm>
            <a:off x="5796136" y="2852936"/>
            <a:ext cx="2736304" cy="2862322"/>
          </a:xfrm>
          <a:prstGeom prst="rect">
            <a:avLst/>
          </a:prstGeom>
          <a:noFill/>
        </p:spPr>
        <p:txBody>
          <a:bodyPr wrap="square" rtlCol="0">
            <a:spAutoFit/>
          </a:bodyPr>
          <a:lstStyle/>
          <a:p>
            <a:r>
              <a:rPr lang="en-GB" dirty="0" smtClean="0"/>
              <a:t>.TIF </a:t>
            </a:r>
            <a:r>
              <a:rPr lang="en-GB" dirty="0"/>
              <a:t>files are the intended format for input, but other image formats may </a:t>
            </a:r>
            <a:r>
              <a:rPr lang="en-GB" dirty="0" smtClean="0"/>
              <a:t>work.</a:t>
            </a:r>
          </a:p>
          <a:p>
            <a:endParaRPr lang="en-GB" dirty="0" smtClean="0"/>
          </a:p>
          <a:p>
            <a:r>
              <a:rPr lang="en-GB" dirty="0" smtClean="0"/>
              <a:t>This is the example file provided in the master folder. It is possible to have multiple images in the same folder, they will be processed in sequence.</a:t>
            </a:r>
            <a:endParaRPr lang="en-GB" dirty="0"/>
          </a:p>
        </p:txBody>
      </p:sp>
      <p:pic>
        <p:nvPicPr>
          <p:cNvPr id="11" name="Picture 10"/>
          <p:cNvPicPr>
            <a:picLocks noChangeAspect="1"/>
          </p:cNvPicPr>
          <p:nvPr/>
        </p:nvPicPr>
        <p:blipFill>
          <a:blip r:embed="rId3"/>
          <a:stretch>
            <a:fillRect/>
          </a:stretch>
        </p:blipFill>
        <p:spPr>
          <a:xfrm>
            <a:off x="592962" y="2636912"/>
            <a:ext cx="4771126" cy="3535083"/>
          </a:xfrm>
          <a:prstGeom prst="rect">
            <a:avLst/>
          </a:prstGeom>
        </p:spPr>
      </p:pic>
      <p:sp>
        <p:nvSpPr>
          <p:cNvPr id="10" name="TextBox 9"/>
          <p:cNvSpPr txBox="1"/>
          <p:nvPr/>
        </p:nvSpPr>
        <p:spPr>
          <a:xfrm>
            <a:off x="179512" y="6294015"/>
            <a:ext cx="1944216" cy="369332"/>
          </a:xfrm>
          <a:prstGeom prst="rect">
            <a:avLst/>
          </a:prstGeom>
          <a:noFill/>
        </p:spPr>
        <p:txBody>
          <a:bodyPr wrap="square" rtlCol="0">
            <a:spAutoFit/>
          </a:bodyPr>
          <a:lstStyle/>
          <a:p>
            <a:r>
              <a:rPr lang="zh-CN" altLang="en-US" dirty="0">
                <a:hlinkClick r:id="rId4" action="ppaction://hlinksldjump"/>
              </a:rPr>
              <a:t>←</a:t>
            </a:r>
            <a:r>
              <a:rPr lang="en-US" altLang="zh-CN" dirty="0" smtClean="0">
                <a:hlinkClick r:id="rId4" action="ppaction://hlinksldjump"/>
              </a:rPr>
              <a:t>Previous section</a:t>
            </a:r>
            <a:endParaRPr lang="zh-CN" altLang="en-US" dirty="0"/>
          </a:p>
        </p:txBody>
      </p:sp>
      <p:sp>
        <p:nvSpPr>
          <p:cNvPr id="14" name="TextBox 13"/>
          <p:cNvSpPr txBox="1"/>
          <p:nvPr/>
        </p:nvSpPr>
        <p:spPr>
          <a:xfrm>
            <a:off x="7452320" y="6309320"/>
            <a:ext cx="1584176" cy="369332"/>
          </a:xfrm>
          <a:prstGeom prst="rect">
            <a:avLst/>
          </a:prstGeom>
          <a:noFill/>
        </p:spPr>
        <p:txBody>
          <a:bodyPr wrap="square" rtlCol="0">
            <a:spAutoFit/>
          </a:bodyPr>
          <a:lstStyle/>
          <a:p>
            <a:r>
              <a:rPr lang="en-US" altLang="zh-CN" dirty="0">
                <a:hlinkClick r:id="rId5" action="ppaction://hlinksldjump"/>
              </a:rPr>
              <a:t>Next</a:t>
            </a:r>
            <a:r>
              <a:rPr lang="en-US" altLang="zh-CN" dirty="0" smtClean="0">
                <a:hlinkClick r:id="rId5" action="ppaction://hlinksldjump"/>
              </a:rPr>
              <a:t> section</a:t>
            </a:r>
            <a:r>
              <a:rPr lang="zh-CN" altLang="en-US" dirty="0" smtClean="0">
                <a:hlinkClick r:id="rId5" action="ppaction://hlinksldjump"/>
              </a:rPr>
              <a:t>→</a:t>
            </a:r>
            <a:endParaRPr lang="zh-CN" altLang="en-US" dirty="0"/>
          </a:p>
        </p:txBody>
      </p:sp>
    </p:spTree>
    <p:extLst>
      <p:ext uri="{BB962C8B-B14F-4D97-AF65-F5344CB8AC3E}">
        <p14:creationId xmlns:p14="http://schemas.microsoft.com/office/powerpoint/2010/main" val="381952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3493</Words>
  <Application>Microsoft Office PowerPoint</Application>
  <PresentationFormat>On-screen Show (4:3)</PresentationFormat>
  <Paragraphs>356</Paragraphs>
  <Slides>38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宋体</vt:lpstr>
      <vt:lpstr>Arial</vt:lpstr>
      <vt:lpstr>Calibri</vt:lpstr>
      <vt:lpstr>Office 主题​​</vt:lpstr>
      <vt:lpstr>ELM user guide</vt:lpstr>
      <vt:lpstr>Table of contents</vt:lpstr>
      <vt:lpstr>General information</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use this ELM software</vt:lpstr>
      <vt:lpstr>How to read and interpret the numerical results of the ELM software - .csv file</vt:lpstr>
      <vt:lpstr>How to read and interpret the numerical results of the ELM software - .csv file</vt:lpstr>
      <vt:lpstr>How to read and interpret the numerical results of the ELM software - .csv file</vt:lpstr>
      <vt:lpstr>How to read and interpret the numerical results of the ELM software - .csv file</vt:lpstr>
      <vt:lpstr>How to read and interpret the numerical results of the ELM software - .mat file</vt:lpstr>
      <vt:lpstr>How to read and interpret the numerical results of the ELM software - .mat file</vt:lpstr>
      <vt:lpstr>How to read and interpret the numerical results of the ELM software - .mat file</vt:lpstr>
      <vt:lpstr>How to read and interpret the numerical results of the ELM software - .mat file</vt:lpstr>
      <vt:lpstr>How to read and interpret the numerical results of the ELM software - .mat file</vt:lpstr>
      <vt:lpstr>How to read and interpret the numerical results of the ELM software - .mat file</vt:lpstr>
      <vt:lpstr>Advanced settings</vt:lpstr>
      <vt:lpstr>Advanced settings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How to use the cylindrical shell analysis</vt:lpstr>
      <vt:lpstr>Other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 user guide</dc:title>
  <dc:creator>Yao</dc:creator>
  <cp:lastModifiedBy>Eric Rees</cp:lastModifiedBy>
  <cp:revision>53</cp:revision>
  <dcterms:created xsi:type="dcterms:W3CDTF">2017-09-25T09:15:27Z</dcterms:created>
  <dcterms:modified xsi:type="dcterms:W3CDTF">2017-10-24T13:23:12Z</dcterms:modified>
</cp:coreProperties>
</file>