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508-D08B-5B14-F425-DE596347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23411-F53A-D999-05DE-A0A24D58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FA8-DBC7-0F8E-05D8-F08136A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55E3-BE6A-CCDC-42F7-907E4619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B688-A163-0E41-100C-1ACB887D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1D9-19C4-8083-6AB7-FBA5590A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031D6-C990-98C4-4161-378722FD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A71D-BDE0-BCAE-B49B-6715A40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6D6F1-C433-EF35-7E51-1A61B14E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22AF-3B88-38BA-F031-B8A5864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10071-9945-DC89-3E4E-0C6B518DE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21EB-8773-DE29-3A1F-2ECC4701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5715-7AFE-0F58-E1B8-6EA3D68D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184A-CAA9-4A85-E21D-FF9CB5D7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502A-A258-9C4F-FF72-05F6D7F6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E34B-A923-1D52-B932-DA3845AF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E8D0-CFD6-478B-CA19-8DFB04B1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4960-28A7-3EAD-354E-E648B4FE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6ED3-808C-CF40-C915-8DE74E44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2A7A-4D65-9C43-27FC-D562B993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D362-A08B-0415-6DD0-4A081707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E7693-4B30-E793-F4CB-7D3B49AE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31AD-D72A-6D44-4C6C-CB148CC4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6ABD-5F7A-15D5-A0E6-5CC6F83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DC4B-45B9-F761-68CD-AC5899E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2C9A-67C7-37EE-A72A-A340154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1109-7BDA-898C-34E9-461EBE776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D1CA9-EDB7-7ECF-7CA3-E6C7C305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CAB53-139E-01CC-0EEC-C86DEC43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A79B3-4EE6-B273-0F1B-DE64CDF4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EAD-9158-5A8F-D45A-9BD7D2EB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EDD-1F01-8B92-C970-3D45ADB2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6AF78-E6F6-106C-AB35-00CE829E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D05D-A3C7-A952-28F3-84E67067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274AE-67C8-0763-8FAA-E2866A5C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5EEF-D10C-3A48-22C2-EE8AE20C2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DEC86-2FCF-B6A7-63E5-485D88D9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F467F-AC82-2A1B-5E3D-F98219B4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EB33F-95D5-F847-3C71-B03E779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2637-3AF5-6982-0001-E3D0AF37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3302B-E52A-02AD-F38C-8C6CA931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03E89-25CC-34B4-F2B3-B5C4510F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E02A-E24F-006E-2557-9CD992B1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8E380-C14C-69AA-89E3-3B94A1D8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50885-4921-0602-3384-579493E0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EFBEC-6E56-D37C-B823-1FB25FA1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1AF2-B591-B836-E9F4-D4142522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34EA-07B3-108F-447C-F36A416F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364E-FC6D-9938-67F0-2FCB76F4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56E9E-5ED4-EF3C-4C2C-ED85F188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DFEB3-E9C0-B63F-38DB-50C48A43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46AE-61F8-84D8-118A-092F0F3C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D05-5ADB-F7BC-7258-D32A035D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B2F08-CAD0-242E-7513-D199F84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59FD-0F60-7928-1932-6DF967106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2E8F-E886-CAAF-7587-A3E8A6A7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7312-7555-B66E-28D3-904416E9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0B65-A0AA-E028-404C-29602A3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49680-D0DE-0AEC-5C57-286F40C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4C009-1D9B-0B85-C7C2-07A5B456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E8D7-5058-9118-3A4B-B52D4E38B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DD11-E3AB-3C49-AC50-8BD0DB3B25D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6DD7-D0AD-EE53-20D7-0AD6165A2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F887-1AC1-3B06-8CF5-9E629DB6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E36B-3840-0A43-8C7C-0ECE31E3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2A29-3811-BF6B-9CB4-A9966126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 for Relative Value Volatility </a:t>
            </a:r>
            <a:r>
              <a:rPr lang="en-US" dirty="0" err="1"/>
              <a:t>Vonstruction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B0977-AEDC-8890-6E1D-93E37B867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1" y="1022351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2" y="837746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1" y="640895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9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7" y="635717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424B-20D8-5585-EDD8-E4A89726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Data provided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D350B23-6A3A-94F7-985C-26E64E62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07" y="636399"/>
            <a:ext cx="3343407" cy="17636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2787-1B69-3C45-557E-989887B5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1"/>
            <a:ext cx="5773883" cy="3563159"/>
          </a:xfrm>
        </p:spPr>
        <p:txBody>
          <a:bodyPr>
            <a:normAutofit/>
          </a:bodyPr>
          <a:lstStyle/>
          <a:p>
            <a:r>
              <a:rPr lang="en-US" sz="2400" dirty="0"/>
              <a:t>The data provided is in SABR parameter space. </a:t>
            </a:r>
          </a:p>
          <a:p>
            <a:r>
              <a:rPr lang="en-US" sz="2400" dirty="0"/>
              <a:t>In particular to note is a clear term structure on the skew parameters.</a:t>
            </a:r>
          </a:p>
          <a:p>
            <a:r>
              <a:rPr lang="en-US" sz="2400" dirty="0"/>
              <a:t>There is a break and non-smoothness on the atm term structure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36A6D-3433-3BA8-A88A-10B9A872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72" y="2529758"/>
            <a:ext cx="2998763" cy="1833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BB01C-911E-2674-EED0-9A627D90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60" y="4490560"/>
            <a:ext cx="3305251" cy="17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B93C28-7143-4F8D-D565-3135C27A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1218C-CA14-B968-7C67-D2A6E1127FD2}"/>
              </a:ext>
            </a:extLst>
          </p:cNvPr>
          <p:cNvSpPr txBox="1"/>
          <p:nvPr/>
        </p:nvSpPr>
        <p:spPr>
          <a:xfrm>
            <a:off x="1492999" y="2115869"/>
            <a:ext cx="89537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do a statistically motivated calibration; as a basis to smooth out the fit.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quality of the fit to come up with an optimal position management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Exemplify, why a good volatility model is beneficial to this process, and bring back some drawbacks of the most common models </a:t>
            </a:r>
            <a:r>
              <a:rPr lang="en-US" dirty="0">
                <a:sym typeface="Wingdings" pitchFamily="2" charset="2"/>
              </a:rPr>
              <a:t> correlation – vol. of vol. 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7D63C-8EE4-ABBC-2A69-CCE3C9EA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57" y="488415"/>
            <a:ext cx="4500451" cy="1121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ATM Vol. Model Fit</a:t>
            </a: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1" y="73153"/>
            <a:ext cx="1178967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007CF59A-889E-F8BB-B50A-5C63207E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0" y="1645204"/>
            <a:ext cx="11090869" cy="25508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826B-991B-B91C-5734-0D126D16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20" y="3255543"/>
            <a:ext cx="6684563" cy="32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7D63C-8EE4-ABBC-2A69-CCE3C9EA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16" y="608074"/>
            <a:ext cx="3807165" cy="787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600" dirty="0"/>
              <a:t>Positioning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71815-38DD-2AED-5DCF-32C9C614F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6647" y="1112108"/>
                <a:ext cx="10436773" cy="432174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Positioning Problem for a given time horizon: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𝐕𝐚𝐫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𝐹𝑤𝑑𝐸𝑑𝑔𝑒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𝐹𝑤𝑑𝐸𝑑𝑔𝑒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is the same problem as the one for standard portfolio optimization </a:t>
                </a:r>
                <a:r>
                  <a:rPr lang="en-US" sz="2000" dirty="0">
                    <a:sym typeface="Wingdings" pitchFamily="2" charset="2"/>
                  </a:rPr>
                  <a:t> Positioning is another form of portfolio management.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requires the design of a correlation matrix  Use the model parameters instead of the naked market  Dimensionality reduction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71815-38DD-2AED-5DCF-32C9C614F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647" y="1112108"/>
                <a:ext cx="10436773" cy="4321740"/>
              </a:xfr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BC4B4-B477-8B82-15F4-56FD8EF5F51A}"/>
                  </a:ext>
                </a:extLst>
              </p:cNvPr>
              <p:cNvSpPr txBox="1"/>
              <p:nvPr/>
            </p:nvSpPr>
            <p:spPr>
              <a:xfrm>
                <a:off x="3047999" y="506451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ov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𝑚𝑜𝑑𝑒𝑙𝑃𝑎𝑟𝑎𝑚𝑠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BC4B4-B477-8B82-15F4-56FD8EF5F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5064517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2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25CB22-9E4A-DE25-2DF0-43D2538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E4608-A8BF-FB7D-B287-B5469B3E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0090"/>
            <a:ext cx="7772400" cy="37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7D63C-8EE4-ABBC-2A69-CCE3C9EA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88720" y="1331973"/>
            <a:ext cx="9709939" cy="347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600" dirty="0"/>
              <a:t>Further importance of the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2F230-0A7F-0CB7-D827-F7BD0B8D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88" y="1858342"/>
            <a:ext cx="10436773" cy="432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Numerical Stability: </a:t>
            </a:r>
            <a:r>
              <a:rPr lang="en-US" sz="2000" dirty="0"/>
              <a:t>The more orthogonal the components of the matrix, the better behaved the covariance matrices are for numerical inversion.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Large range for fit: </a:t>
            </a:r>
            <a:r>
              <a:rPr lang="en-US" sz="2000" dirty="0"/>
              <a:t>The more orthogonal the components of the matrix, the better behaved the correlations are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SABR type models satisfy the second condition but not the first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61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C45B6B-5DA1-2A9B-B2A2-518959A8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09" y="1005915"/>
            <a:ext cx="7772400" cy="5636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5ED6C-CDA5-B6A5-5374-40478FC7FAAD}"/>
              </a:ext>
            </a:extLst>
          </p:cNvPr>
          <p:cNvSpPr txBox="1"/>
          <p:nvPr/>
        </p:nvSpPr>
        <p:spPr>
          <a:xfrm>
            <a:off x="2631989" y="556054"/>
            <a:ext cx="26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for the far tail</a:t>
            </a:r>
          </a:p>
        </p:txBody>
      </p:sp>
    </p:spTree>
    <p:extLst>
      <p:ext uri="{BB962C8B-B14F-4D97-AF65-F5344CB8AC3E}">
        <p14:creationId xmlns:p14="http://schemas.microsoft.com/office/powerpoint/2010/main" val="240749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236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 Case Study for Relative Value Volatility Vonstruction</vt:lpstr>
      <vt:lpstr>Data provided</vt:lpstr>
      <vt:lpstr>Idea</vt:lpstr>
      <vt:lpstr>ATM Vol. Model Fit</vt:lpstr>
      <vt:lpstr>Positioning</vt:lpstr>
      <vt:lpstr>PowerPoint Presentation</vt:lpstr>
      <vt:lpstr>Further importance of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for Relative Value volatility construction</dc:title>
  <dc:creator>Sergio Almada</dc:creator>
  <cp:lastModifiedBy>Sergio Almada</cp:lastModifiedBy>
  <cp:revision>3</cp:revision>
  <dcterms:created xsi:type="dcterms:W3CDTF">2023-01-18T19:14:21Z</dcterms:created>
  <dcterms:modified xsi:type="dcterms:W3CDTF">2023-01-20T15:49:07Z</dcterms:modified>
</cp:coreProperties>
</file>