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embeddedFontLst>
    <p:embeddedFont>
      <p:font typeface="Raleway"/>
      <p:regular r:id="rId13"/>
    </p:embeddedFont>
    <p:embeddedFont>
      <p:font typeface="Raleway"/>
      <p:regular r:id="rId14"/>
    </p:embeddedFont>
    <p:embeddedFont>
      <p:font typeface="Raleway"/>
      <p:regular r:id="rId15"/>
    </p:embeddedFont>
    <p:embeddedFont>
      <p:font typeface="Raleway"/>
      <p:regular r:id="rId16"/>
    </p:embeddedFont>
    <p:embeddedFont>
      <p:font typeface="Roboto"/>
      <p:regular r:id="rId17"/>
    </p:embeddedFont>
    <p:embeddedFont>
      <p:font typeface="Roboto"/>
      <p:regular r:id="rId18"/>
    </p:embeddedFont>
    <p:embeddedFont>
      <p:font typeface="Roboto"/>
      <p:regular r:id="rId19"/>
    </p:embeddedFont>
    <p:embeddedFont>
      <p:font typeface="Robot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 Id="rId19" Type="http://schemas.openxmlformats.org/officeDocument/2006/relationships/font" Target="fonts/font7.fntdata"/><Relationship Id="rId20"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svg"/><Relationship Id="rId3" Type="http://schemas.openxmlformats.org/officeDocument/2006/relationships/image" Target="../media/image-2-3.png"/><Relationship Id="rId4" Type="http://schemas.openxmlformats.org/officeDocument/2006/relationships/image" Target="../media/image-2-4.svg"/><Relationship Id="rId5" Type="http://schemas.openxmlformats.org/officeDocument/2006/relationships/image" Target="../media/image-2-5.png"/><Relationship Id="rId6" Type="http://schemas.openxmlformats.org/officeDocument/2006/relationships/image" Target="../media/image-2-6.svg"/><Relationship Id="rId7" Type="http://schemas.openxmlformats.org/officeDocument/2006/relationships/image" Target="../media/image-2-7.png"/><Relationship Id="rId8" Type="http://schemas.openxmlformats.org/officeDocument/2006/relationships/slideLayout" Target="../slideLayouts/slideLayout3.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svg"/><Relationship Id="rId3" Type="http://schemas.openxmlformats.org/officeDocument/2006/relationships/image" Target="../media/image-3-3.png"/><Relationship Id="rId4" Type="http://schemas.openxmlformats.org/officeDocument/2006/relationships/image" Target="../media/image-3-4.svg"/><Relationship Id="rId5" Type="http://schemas.openxmlformats.org/officeDocument/2006/relationships/image" Target="../media/image-3-5.png"/><Relationship Id="rId6" Type="http://schemas.openxmlformats.org/officeDocument/2006/relationships/image" Target="../media/image-3-6.svg"/><Relationship Id="rId7" Type="http://schemas.openxmlformats.org/officeDocument/2006/relationships/image" Target="../media/image-3-7.png"/><Relationship Id="rId8" Type="http://schemas.openxmlformats.org/officeDocument/2006/relationships/image" Target="../media/image-3-8.svg"/><Relationship Id="rId9" Type="http://schemas.openxmlformats.org/officeDocument/2006/relationships/slideLayout" Target="../slideLayouts/slideLayout4.xml"/><Relationship Id="rId1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691527"/>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B1B27"/>
                </a:solidFill>
                <a:latin typeface="Raleway" pitchFamily="34" charset="0"/>
                <a:ea typeface="Raleway" pitchFamily="34" charset="-122"/>
                <a:cs typeface="Raleway" pitchFamily="34" charset="-120"/>
              </a:rPr>
              <a:t>Employee Onboarding Assistant</a:t>
            </a:r>
            <a:endParaRPr lang="en-US" sz="4450" dirty="0"/>
          </a:p>
        </p:txBody>
      </p:sp>
      <p:sp>
        <p:nvSpPr>
          <p:cNvPr id="4" name="Text 1"/>
          <p:cNvSpPr/>
          <p:nvPr/>
        </p:nvSpPr>
        <p:spPr>
          <a:xfrm>
            <a:off x="793790" y="4449247"/>
            <a:ext cx="7556421" cy="1088708"/>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Dự án nhằm chuẩn hóa và tự động hóa quy trình Onboarding, nâng cao trải nghiệm nhân viên mới và tối ưu hóa hiệu quả hoạt động của các phòng ban liên quan.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37567" y="422434"/>
            <a:ext cx="3736062" cy="383977"/>
          </a:xfrm>
          <a:prstGeom prst="rect">
            <a:avLst/>
          </a:prstGeom>
          <a:noFill/>
          <a:ln/>
        </p:spPr>
        <p:txBody>
          <a:bodyPr wrap="none" lIns="0" tIns="0" rIns="0" bIns="0" rtlCol="0" anchor="t"/>
          <a:lstStyle/>
          <a:p>
            <a:pPr algn="l" indent="0" marL="0">
              <a:lnSpc>
                <a:spcPts val="3000"/>
              </a:lnSpc>
              <a:buNone/>
            </a:pPr>
            <a:r>
              <a:rPr lang="en-US" sz="2400" dirty="0">
                <a:solidFill>
                  <a:srgbClr val="1B1B27"/>
                </a:solidFill>
                <a:latin typeface="Raleway" pitchFamily="34" charset="0"/>
                <a:ea typeface="Raleway" pitchFamily="34" charset="-122"/>
                <a:cs typeface="Raleway" pitchFamily="34" charset="-120"/>
              </a:rPr>
              <a:t>1) Tiêu đề &amp; Phạm vi Dự án</a:t>
            </a:r>
            <a:endParaRPr lang="en-US" sz="2400" dirty="0"/>
          </a:p>
        </p:txBody>
      </p:sp>
      <p:sp>
        <p:nvSpPr>
          <p:cNvPr id="3" name="Shape 1"/>
          <p:cNvSpPr/>
          <p:nvPr/>
        </p:nvSpPr>
        <p:spPr>
          <a:xfrm>
            <a:off x="537567" y="1113592"/>
            <a:ext cx="4416028" cy="1760458"/>
          </a:xfrm>
          <a:prstGeom prst="roundRect">
            <a:avLst>
              <a:gd name="adj" fmla="val 3665"/>
            </a:avLst>
          </a:prstGeom>
          <a:solidFill>
            <a:srgbClr val="E1E1EA"/>
          </a:solidFill>
          <a:ln w="7620">
            <a:solidFill>
              <a:srgbClr val="C7C7D0"/>
            </a:solidFill>
            <a:prstDash val="solid"/>
          </a:ln>
        </p:spPr>
      </p:sp>
      <p:sp>
        <p:nvSpPr>
          <p:cNvPr id="4" name="Shape 2"/>
          <p:cNvSpPr/>
          <p:nvPr/>
        </p:nvSpPr>
        <p:spPr>
          <a:xfrm>
            <a:off x="698778" y="1274802"/>
            <a:ext cx="460772" cy="460772"/>
          </a:xfrm>
          <a:prstGeom prst="roundRect">
            <a:avLst>
              <a:gd name="adj" fmla="val 19842971"/>
            </a:avLst>
          </a:prstGeom>
          <a:solidFill>
            <a:srgbClr val="1B1B27"/>
          </a:solidFill>
          <a:ln/>
        </p:spPr>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25460" y="1401485"/>
            <a:ext cx="207288" cy="207288"/>
          </a:xfrm>
          <a:prstGeom prst="rect">
            <a:avLst/>
          </a:prstGeom>
        </p:spPr>
      </p:pic>
      <p:sp>
        <p:nvSpPr>
          <p:cNvPr id="6" name="Text 3"/>
          <p:cNvSpPr/>
          <p:nvPr/>
        </p:nvSpPr>
        <p:spPr>
          <a:xfrm>
            <a:off x="698778" y="1889165"/>
            <a:ext cx="1920121" cy="240030"/>
          </a:xfrm>
          <a:prstGeom prst="rect">
            <a:avLst/>
          </a:prstGeom>
          <a:noFill/>
          <a:ln/>
        </p:spPr>
        <p:txBody>
          <a:bodyPr wrap="none" lIns="0" tIns="0" rIns="0" bIns="0" rtlCol="0" anchor="t"/>
          <a:lstStyle/>
          <a:p>
            <a:pPr algn="l" indent="0" marL="0">
              <a:lnSpc>
                <a:spcPts val="1850"/>
              </a:lnSpc>
              <a:buNone/>
            </a:pPr>
            <a:r>
              <a:rPr lang="en-US" sz="1500" dirty="0">
                <a:solidFill>
                  <a:srgbClr val="3C3939"/>
                </a:solidFill>
                <a:latin typeface="Raleway" pitchFamily="34" charset="0"/>
                <a:ea typeface="Raleway" pitchFamily="34" charset="-122"/>
                <a:cs typeface="Raleway" pitchFamily="34" charset="-120"/>
              </a:rPr>
              <a:t>Mục tiêu Trọng tâm</a:t>
            </a:r>
            <a:endParaRPr lang="en-US" sz="1500" dirty="0"/>
          </a:p>
        </p:txBody>
      </p:sp>
      <p:sp>
        <p:nvSpPr>
          <p:cNvPr id="7" name="Text 4"/>
          <p:cNvSpPr/>
          <p:nvPr/>
        </p:nvSpPr>
        <p:spPr>
          <a:xfrm>
            <a:off x="698778" y="2221349"/>
            <a:ext cx="4093607" cy="491490"/>
          </a:xfrm>
          <a:prstGeom prst="rect">
            <a:avLst/>
          </a:prstGeom>
          <a:noFill/>
          <a:ln/>
        </p:spPr>
        <p:txBody>
          <a:bodyPr wrap="square" lIns="0" tIns="0" rIns="0" bIns="0" rtlCol="0" anchor="t"/>
          <a:lstStyle/>
          <a:p>
            <a:pPr algn="l" indent="0" marL="0">
              <a:lnSpc>
                <a:spcPts val="1900"/>
              </a:lnSpc>
              <a:buNone/>
            </a:pPr>
            <a:r>
              <a:rPr lang="en-US" sz="1200" dirty="0">
                <a:solidFill>
                  <a:srgbClr val="3C3939"/>
                </a:solidFill>
                <a:latin typeface="Roboto" pitchFamily="34" charset="0"/>
                <a:ea typeface="Roboto" pitchFamily="34" charset="-122"/>
                <a:cs typeface="Roboto" pitchFamily="34" charset="-120"/>
              </a:rPr>
              <a:t>Chuẩn hóa và tự động hóa toàn diện quy trình Onboarding, tạo ấn tượng chuyên nghiệp ngay từ đầu.</a:t>
            </a:r>
            <a:endParaRPr lang="en-US" sz="1200" dirty="0"/>
          </a:p>
        </p:txBody>
      </p:sp>
      <p:sp>
        <p:nvSpPr>
          <p:cNvPr id="8" name="Shape 5"/>
          <p:cNvSpPr/>
          <p:nvPr/>
        </p:nvSpPr>
        <p:spPr>
          <a:xfrm>
            <a:off x="5107186" y="1113592"/>
            <a:ext cx="4416028" cy="1760458"/>
          </a:xfrm>
          <a:prstGeom prst="roundRect">
            <a:avLst>
              <a:gd name="adj" fmla="val 3665"/>
            </a:avLst>
          </a:prstGeom>
          <a:solidFill>
            <a:srgbClr val="E1E1EA"/>
          </a:solidFill>
          <a:ln w="7620">
            <a:solidFill>
              <a:srgbClr val="C7C7D0"/>
            </a:solidFill>
            <a:prstDash val="solid"/>
          </a:ln>
        </p:spPr>
      </p:sp>
      <p:sp>
        <p:nvSpPr>
          <p:cNvPr id="9" name="Shape 6"/>
          <p:cNvSpPr/>
          <p:nvPr/>
        </p:nvSpPr>
        <p:spPr>
          <a:xfrm>
            <a:off x="5268397" y="1274802"/>
            <a:ext cx="460772" cy="460772"/>
          </a:xfrm>
          <a:prstGeom prst="roundRect">
            <a:avLst>
              <a:gd name="adj" fmla="val 19842971"/>
            </a:avLst>
          </a:prstGeom>
          <a:solidFill>
            <a:srgbClr val="1B1B27"/>
          </a:solidFill>
          <a:ln/>
        </p:spPr>
      </p:sp>
      <p:pic>
        <p:nvPicPr>
          <p:cNvPr id="10"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5079" y="1401485"/>
            <a:ext cx="207288" cy="207288"/>
          </a:xfrm>
          <a:prstGeom prst="rect">
            <a:avLst/>
          </a:prstGeom>
        </p:spPr>
      </p:pic>
      <p:sp>
        <p:nvSpPr>
          <p:cNvPr id="11" name="Text 7"/>
          <p:cNvSpPr/>
          <p:nvPr/>
        </p:nvSpPr>
        <p:spPr>
          <a:xfrm>
            <a:off x="5268397" y="1889165"/>
            <a:ext cx="1920121" cy="240030"/>
          </a:xfrm>
          <a:prstGeom prst="rect">
            <a:avLst/>
          </a:prstGeom>
          <a:noFill/>
          <a:ln/>
        </p:spPr>
        <p:txBody>
          <a:bodyPr wrap="none" lIns="0" tIns="0" rIns="0" bIns="0" rtlCol="0" anchor="t"/>
          <a:lstStyle/>
          <a:p>
            <a:pPr algn="l" indent="0" marL="0">
              <a:lnSpc>
                <a:spcPts val="1850"/>
              </a:lnSpc>
              <a:buNone/>
            </a:pPr>
            <a:r>
              <a:rPr lang="en-US" sz="1500" dirty="0">
                <a:solidFill>
                  <a:srgbClr val="3C3939"/>
                </a:solidFill>
                <a:latin typeface="Raleway" pitchFamily="34" charset="0"/>
                <a:ea typeface="Raleway" pitchFamily="34" charset="-122"/>
                <a:cs typeface="Raleway" pitchFamily="34" charset="-120"/>
              </a:rPr>
              <a:t>Phạm vi Thực hiện</a:t>
            </a:r>
            <a:endParaRPr lang="en-US" sz="1500" dirty="0"/>
          </a:p>
        </p:txBody>
      </p:sp>
      <p:sp>
        <p:nvSpPr>
          <p:cNvPr id="12" name="Text 8"/>
          <p:cNvSpPr/>
          <p:nvPr/>
        </p:nvSpPr>
        <p:spPr>
          <a:xfrm>
            <a:off x="5268397" y="2221349"/>
            <a:ext cx="4093607" cy="491490"/>
          </a:xfrm>
          <a:prstGeom prst="rect">
            <a:avLst/>
          </a:prstGeom>
          <a:noFill/>
          <a:ln/>
        </p:spPr>
        <p:txBody>
          <a:bodyPr wrap="square" lIns="0" tIns="0" rIns="0" bIns="0" rtlCol="0" anchor="t"/>
          <a:lstStyle/>
          <a:p>
            <a:pPr algn="l" indent="0" marL="0">
              <a:lnSpc>
                <a:spcPts val="1900"/>
              </a:lnSpc>
              <a:buNone/>
            </a:pPr>
            <a:r>
              <a:rPr lang="en-US" sz="1200" dirty="0">
                <a:solidFill>
                  <a:srgbClr val="3C3939"/>
                </a:solidFill>
                <a:latin typeface="Roboto" pitchFamily="34" charset="0"/>
                <a:ea typeface="Roboto" pitchFamily="34" charset="-122"/>
                <a:cs typeface="Roboto" pitchFamily="34" charset="-120"/>
              </a:rPr>
              <a:t>Bao gồm toàn bộ hành trình: Pre-boarding (trước ngày làm việc) → Day 1 (ngày đầu tiên) → 90 ngày hòa nhập.</a:t>
            </a:r>
            <a:endParaRPr lang="en-US" sz="1200" dirty="0"/>
          </a:p>
        </p:txBody>
      </p:sp>
      <p:sp>
        <p:nvSpPr>
          <p:cNvPr id="13" name="Shape 9"/>
          <p:cNvSpPr/>
          <p:nvPr/>
        </p:nvSpPr>
        <p:spPr>
          <a:xfrm>
            <a:off x="9676805" y="1113592"/>
            <a:ext cx="4416028" cy="1760458"/>
          </a:xfrm>
          <a:prstGeom prst="roundRect">
            <a:avLst>
              <a:gd name="adj" fmla="val 3665"/>
            </a:avLst>
          </a:prstGeom>
          <a:solidFill>
            <a:srgbClr val="E1E1EA"/>
          </a:solidFill>
          <a:ln w="7620">
            <a:solidFill>
              <a:srgbClr val="C7C7D0"/>
            </a:solidFill>
            <a:prstDash val="solid"/>
          </a:ln>
        </p:spPr>
      </p:sp>
      <p:sp>
        <p:nvSpPr>
          <p:cNvPr id="14" name="Shape 10"/>
          <p:cNvSpPr/>
          <p:nvPr/>
        </p:nvSpPr>
        <p:spPr>
          <a:xfrm>
            <a:off x="9838015" y="1274802"/>
            <a:ext cx="460772" cy="460772"/>
          </a:xfrm>
          <a:prstGeom prst="roundRect">
            <a:avLst>
              <a:gd name="adj" fmla="val 19842971"/>
            </a:avLst>
          </a:prstGeom>
          <a:solidFill>
            <a:srgbClr val="1B1B27"/>
          </a:solidFill>
          <a:ln/>
        </p:spPr>
      </p:sp>
      <p:pic>
        <p:nvPicPr>
          <p:cNvPr id="15"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4698" y="1401485"/>
            <a:ext cx="207288" cy="207288"/>
          </a:xfrm>
          <a:prstGeom prst="rect">
            <a:avLst/>
          </a:prstGeom>
        </p:spPr>
      </p:pic>
      <p:sp>
        <p:nvSpPr>
          <p:cNvPr id="16" name="Text 11"/>
          <p:cNvSpPr/>
          <p:nvPr/>
        </p:nvSpPr>
        <p:spPr>
          <a:xfrm>
            <a:off x="9838015" y="1889165"/>
            <a:ext cx="1920121" cy="240030"/>
          </a:xfrm>
          <a:prstGeom prst="rect">
            <a:avLst/>
          </a:prstGeom>
          <a:noFill/>
          <a:ln/>
        </p:spPr>
        <p:txBody>
          <a:bodyPr wrap="none" lIns="0" tIns="0" rIns="0" bIns="0" rtlCol="0" anchor="t"/>
          <a:lstStyle/>
          <a:p>
            <a:pPr algn="l" indent="0" marL="0">
              <a:lnSpc>
                <a:spcPts val="1850"/>
              </a:lnSpc>
              <a:buNone/>
            </a:pPr>
            <a:r>
              <a:rPr lang="en-US" sz="1500" dirty="0">
                <a:solidFill>
                  <a:srgbClr val="3C3939"/>
                </a:solidFill>
                <a:latin typeface="Raleway" pitchFamily="34" charset="0"/>
                <a:ea typeface="Raleway" pitchFamily="34" charset="-122"/>
                <a:cs typeface="Raleway" pitchFamily="34" charset="-120"/>
              </a:rPr>
              <a:t>Đối tượng Thụ hưởng</a:t>
            </a:r>
            <a:endParaRPr lang="en-US" sz="1500" dirty="0"/>
          </a:p>
        </p:txBody>
      </p:sp>
      <p:sp>
        <p:nvSpPr>
          <p:cNvPr id="17" name="Text 12"/>
          <p:cNvSpPr/>
          <p:nvPr/>
        </p:nvSpPr>
        <p:spPr>
          <a:xfrm>
            <a:off x="9838015" y="2221349"/>
            <a:ext cx="4093607" cy="491490"/>
          </a:xfrm>
          <a:prstGeom prst="rect">
            <a:avLst/>
          </a:prstGeom>
          <a:noFill/>
          <a:ln/>
        </p:spPr>
        <p:txBody>
          <a:bodyPr wrap="square" lIns="0" tIns="0" rIns="0" bIns="0" rtlCol="0" anchor="t"/>
          <a:lstStyle/>
          <a:p>
            <a:pPr algn="l" indent="0" marL="0">
              <a:lnSpc>
                <a:spcPts val="1900"/>
              </a:lnSpc>
              <a:buNone/>
            </a:pPr>
            <a:r>
              <a:rPr lang="en-US" sz="1200" dirty="0">
                <a:solidFill>
                  <a:srgbClr val="3C3939"/>
                </a:solidFill>
                <a:latin typeface="Roboto" pitchFamily="34" charset="0"/>
                <a:ea typeface="Roboto" pitchFamily="34" charset="-122"/>
                <a:cs typeface="Roboto" pitchFamily="34" charset="-120"/>
              </a:rPr>
              <a:t>Nhân viên mới (New Hire), Quản lý trực tiếp (Manager), HR, IT, và đội ngũ An ninh (Security).</a:t>
            </a:r>
            <a:endParaRPr lang="en-US" sz="1200" dirty="0"/>
          </a:p>
        </p:txBody>
      </p:sp>
      <p:sp>
        <p:nvSpPr>
          <p:cNvPr id="18" name="Text 13"/>
          <p:cNvSpPr/>
          <p:nvPr/>
        </p:nvSpPr>
        <p:spPr>
          <a:xfrm>
            <a:off x="537567" y="3200400"/>
            <a:ext cx="1920121" cy="240030"/>
          </a:xfrm>
          <a:prstGeom prst="rect">
            <a:avLst/>
          </a:prstGeom>
          <a:noFill/>
          <a:ln/>
        </p:spPr>
        <p:txBody>
          <a:bodyPr wrap="none" lIns="0" tIns="0" rIns="0" bIns="0" rtlCol="0" anchor="t"/>
          <a:lstStyle/>
          <a:p>
            <a:pPr algn="l" indent="0" marL="0">
              <a:lnSpc>
                <a:spcPts val="1850"/>
              </a:lnSpc>
              <a:buNone/>
            </a:pPr>
            <a:r>
              <a:rPr lang="en-US" sz="1500" dirty="0">
                <a:solidFill>
                  <a:srgbClr val="1B1B27"/>
                </a:solidFill>
                <a:latin typeface="Raleway" pitchFamily="34" charset="0"/>
                <a:ea typeface="Raleway" pitchFamily="34" charset="-122"/>
                <a:cs typeface="Raleway" pitchFamily="34" charset="-120"/>
              </a:rPr>
              <a:t>Nền tảng Công nghệ</a:t>
            </a:r>
            <a:endParaRPr lang="en-US" sz="1500" dirty="0"/>
          </a:p>
        </p:txBody>
      </p:sp>
      <p:sp>
        <p:nvSpPr>
          <p:cNvPr id="19" name="Text 14"/>
          <p:cNvSpPr/>
          <p:nvPr/>
        </p:nvSpPr>
        <p:spPr>
          <a:xfrm>
            <a:off x="537567" y="3594021"/>
            <a:ext cx="7983141" cy="245745"/>
          </a:xfrm>
          <a:prstGeom prst="rect">
            <a:avLst/>
          </a:prstGeom>
          <a:noFill/>
          <a:ln/>
        </p:spPr>
        <p:txBody>
          <a:bodyPr wrap="none" lIns="0" tIns="0" rIns="0" bIns="0" rtlCol="0" anchor="t"/>
          <a:lstStyle/>
          <a:p>
            <a:pPr algn="l" marL="342900" indent="-342900">
              <a:lnSpc>
                <a:spcPts val="1900"/>
              </a:lnSpc>
              <a:buSzPct val="100000"/>
              <a:buChar char="•"/>
            </a:pPr>
            <a:r>
              <a:rPr lang="en-US" sz="1200" b="1" dirty="0">
                <a:solidFill>
                  <a:srgbClr val="3C3939"/>
                </a:solidFill>
                <a:latin typeface="Roboto" pitchFamily="34" charset="0"/>
                <a:ea typeface="Roboto" pitchFamily="34" charset="-122"/>
                <a:cs typeface="Roboto" pitchFamily="34" charset="-120"/>
              </a:rPr>
              <a:t>Backend:</a:t>
            </a:r>
            <a:pPr algn="l" indent="0" marL="0">
              <a:lnSpc>
                <a:spcPts val="1900"/>
              </a:lnSpc>
              <a:buNone/>
            </a:pPr>
            <a:r>
              <a:rPr lang="en-US" sz="1200" dirty="0">
                <a:solidFill>
                  <a:srgbClr val="3C3939"/>
                </a:solidFill>
                <a:latin typeface="Roboto" pitchFamily="34" charset="0"/>
                <a:ea typeface="Roboto" pitchFamily="34" charset="-122"/>
                <a:cs typeface="Roboto" pitchFamily="34" charset="-120"/>
              </a:rPr>
              <a:t> Python cho sự ổn định và hiệu suất.</a:t>
            </a:r>
            <a:endParaRPr lang="en-US" sz="1200" dirty="0"/>
          </a:p>
        </p:txBody>
      </p:sp>
      <p:sp>
        <p:nvSpPr>
          <p:cNvPr id="20" name="Text 15"/>
          <p:cNvSpPr/>
          <p:nvPr/>
        </p:nvSpPr>
        <p:spPr>
          <a:xfrm>
            <a:off x="537567" y="3893463"/>
            <a:ext cx="7983141" cy="245745"/>
          </a:xfrm>
          <a:prstGeom prst="rect">
            <a:avLst/>
          </a:prstGeom>
          <a:noFill/>
          <a:ln/>
        </p:spPr>
        <p:txBody>
          <a:bodyPr wrap="none" lIns="0" tIns="0" rIns="0" bIns="0" rtlCol="0" anchor="t"/>
          <a:lstStyle/>
          <a:p>
            <a:pPr algn="l" marL="342900" indent="-342900">
              <a:lnSpc>
                <a:spcPts val="1900"/>
              </a:lnSpc>
              <a:buSzPct val="100000"/>
              <a:buChar char="•"/>
            </a:pPr>
            <a:r>
              <a:rPr lang="en-US" sz="1200" b="1" dirty="0">
                <a:solidFill>
                  <a:srgbClr val="3C3939"/>
                </a:solidFill>
                <a:latin typeface="Roboto" pitchFamily="34" charset="0"/>
                <a:ea typeface="Roboto" pitchFamily="34" charset="-122"/>
                <a:cs typeface="Roboto" pitchFamily="34" charset="-120"/>
              </a:rPr>
              <a:t>Frontend:</a:t>
            </a:r>
            <a:pPr algn="l" indent="0" marL="0">
              <a:lnSpc>
                <a:spcPts val="1900"/>
              </a:lnSpc>
              <a:buNone/>
            </a:pPr>
            <a:r>
              <a:rPr lang="en-US" sz="1200" dirty="0">
                <a:solidFill>
                  <a:srgbClr val="3C3939"/>
                </a:solidFill>
                <a:latin typeface="Roboto" pitchFamily="34" charset="0"/>
                <a:ea typeface="Roboto" pitchFamily="34" charset="-122"/>
                <a:cs typeface="Roboto" pitchFamily="34" charset="-120"/>
              </a:rPr>
              <a:t> React cho giao diện người dùng hiện đại và tương tác cao.</a:t>
            </a:r>
            <a:endParaRPr lang="en-US" sz="1200" dirty="0"/>
          </a:p>
        </p:txBody>
      </p:sp>
      <p:sp>
        <p:nvSpPr>
          <p:cNvPr id="21" name="Text 16"/>
          <p:cNvSpPr/>
          <p:nvPr/>
        </p:nvSpPr>
        <p:spPr>
          <a:xfrm>
            <a:off x="537567" y="4192905"/>
            <a:ext cx="7983141" cy="245745"/>
          </a:xfrm>
          <a:prstGeom prst="rect">
            <a:avLst/>
          </a:prstGeom>
          <a:noFill/>
          <a:ln/>
        </p:spPr>
        <p:txBody>
          <a:bodyPr wrap="none" lIns="0" tIns="0" rIns="0" bIns="0" rtlCol="0" anchor="t"/>
          <a:lstStyle/>
          <a:p>
            <a:pPr algn="l" marL="342900" indent="-342900">
              <a:lnSpc>
                <a:spcPts val="1900"/>
              </a:lnSpc>
              <a:buSzPct val="100000"/>
              <a:buChar char="•"/>
            </a:pPr>
            <a:r>
              <a:rPr lang="en-US" sz="1200" b="1" dirty="0">
                <a:solidFill>
                  <a:srgbClr val="3C3939"/>
                </a:solidFill>
                <a:latin typeface="Roboto" pitchFamily="34" charset="0"/>
                <a:ea typeface="Roboto" pitchFamily="34" charset="-122"/>
                <a:cs typeface="Roboto" pitchFamily="34" charset="-120"/>
              </a:rPr>
              <a:t>Hỗ trợ thông minh:</a:t>
            </a:r>
            <a:pPr algn="l" indent="0" marL="0">
              <a:lnSpc>
                <a:spcPts val="1900"/>
              </a:lnSpc>
              <a:buNone/>
            </a:pPr>
            <a:r>
              <a:rPr lang="en-US" sz="1200" dirty="0">
                <a:solidFill>
                  <a:srgbClr val="3C3939"/>
                </a:solidFill>
                <a:latin typeface="Roboto" pitchFamily="34" charset="0"/>
                <a:ea typeface="Roboto" pitchFamily="34" charset="-122"/>
                <a:cs typeface="Roboto" pitchFamily="34" charset="-120"/>
              </a:rPr>
              <a:t> Tích hợp OpenAI để cung cấp trải nghiệm trợ lý ảo vượt trội.</a:t>
            </a:r>
            <a:endParaRPr lang="en-US" sz="1200" dirty="0"/>
          </a:p>
        </p:txBody>
      </p:sp>
      <p:sp>
        <p:nvSpPr>
          <p:cNvPr id="22" name="Text 17"/>
          <p:cNvSpPr/>
          <p:nvPr/>
        </p:nvSpPr>
        <p:spPr>
          <a:xfrm>
            <a:off x="537567" y="4576882"/>
            <a:ext cx="7983141" cy="393144"/>
          </a:xfrm>
          <a:prstGeom prst="rect">
            <a:avLst/>
          </a:prstGeom>
          <a:noFill/>
          <a:ln/>
        </p:spPr>
        <p:txBody>
          <a:bodyPr wrap="square" lIns="0" tIns="0" rIns="0" bIns="0" rtlCol="0" anchor="t"/>
          <a:lstStyle/>
          <a:p>
            <a:pPr algn="l" indent="0" marL="0">
              <a:lnSpc>
                <a:spcPts val="1500"/>
              </a:lnSpc>
              <a:buNone/>
            </a:pPr>
            <a:r>
              <a:rPr lang="en-US" sz="950" dirty="0">
                <a:solidFill>
                  <a:srgbClr val="3C3939"/>
                </a:solidFill>
                <a:latin typeface="Roboto" pitchFamily="34" charset="0"/>
                <a:ea typeface="Roboto" pitchFamily="34" charset="-122"/>
                <a:cs typeface="Roboto" pitchFamily="34" charset="-120"/>
              </a:rPr>
              <a:t>Nêu bối cảnh hiện tại của công ty trong 1–2 câu: </a:t>
            </a:r>
            <a:pPr algn="l" indent="0" marL="0">
              <a:lnSpc>
                <a:spcPts val="1500"/>
              </a:lnSpc>
              <a:buNone/>
            </a:pPr>
            <a:r>
              <a:rPr lang="en-US" sz="950" dirty="0">
                <a:solidFill>
                  <a:srgbClr val="1B1B27"/>
                </a:solidFill>
                <a:latin typeface="Roboto" pitchFamily="34" charset="0"/>
                <a:ea typeface="Roboto" pitchFamily="34" charset="-122"/>
                <a:cs typeface="Roboto" pitchFamily="34" charset="-120"/>
              </a:rPr>
              <a:t>Hiện tại, quy trình onboarding phụ thuộc nhiều vào trao đổi thủ công, dẫn đến sự thiếu nhất quán và chậm trễ trong cấp phát tài nguyên thiết yếu.</a:t>
            </a:r>
            <a:endParaRPr lang="en-US" sz="950" dirty="0"/>
          </a:p>
        </p:txBody>
      </p:sp>
      <p:pic>
        <p:nvPicPr>
          <p:cNvPr id="23" name="Image 3" descr="preencoded.png">    </p:cNvPr>
          <p:cNvPicPr>
            <a:picLocks noChangeAspect="1"/>
          </p:cNvPicPr>
          <p:nvPr/>
        </p:nvPicPr>
        <p:blipFill>
          <a:blip r:embed="rId7"/>
          <a:stretch>
            <a:fillRect/>
          </a:stretch>
        </p:blipFill>
        <p:spPr>
          <a:xfrm>
            <a:off x="8903137" y="3219569"/>
            <a:ext cx="5197197" cy="51971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48621"/>
            <a:ext cx="5037177" cy="566976"/>
          </a:xfrm>
          <a:prstGeom prst="rect">
            <a:avLst/>
          </a:prstGeom>
          <a:noFill/>
          <a:ln/>
        </p:spPr>
        <p:txBody>
          <a:bodyPr wrap="none" lIns="0" tIns="0" rIns="0" bIns="0" rtlCol="0" anchor="t"/>
          <a:lstStyle/>
          <a:p>
            <a:pPr algn="l" indent="0" marL="0">
              <a:lnSpc>
                <a:spcPts val="4450"/>
              </a:lnSpc>
              <a:buNone/>
            </a:pPr>
            <a:r>
              <a:rPr lang="en-US" sz="3550" dirty="0">
                <a:solidFill>
                  <a:srgbClr val="1B1B27"/>
                </a:solidFill>
                <a:latin typeface="Raleway" pitchFamily="34" charset="0"/>
                <a:ea typeface="Raleway" pitchFamily="34" charset="-122"/>
                <a:cs typeface="Raleway" pitchFamily="34" charset="-120"/>
              </a:rPr>
              <a:t>2) Vấn đề Hiện tại (As-Is)</a:t>
            </a:r>
            <a:endParaRPr lang="en-US" sz="355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78800" y="2376249"/>
            <a:ext cx="340162" cy="340162"/>
          </a:xfrm>
          <a:prstGeom prst="rect">
            <a:avLst/>
          </a:prstGeom>
        </p:spPr>
      </p:pic>
      <p:sp>
        <p:nvSpPr>
          <p:cNvPr id="4" name="Text 1"/>
          <p:cNvSpPr/>
          <p:nvPr/>
        </p:nvSpPr>
        <p:spPr>
          <a:xfrm>
            <a:off x="1530906" y="2369225"/>
            <a:ext cx="5195292"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Câu hỏi Lặp lại, Trả lời Không Nhất quán</a:t>
            </a:r>
            <a:endParaRPr lang="en-US" sz="2200" dirty="0"/>
          </a:p>
        </p:txBody>
      </p:sp>
      <p:sp>
        <p:nvSpPr>
          <p:cNvPr id="5" name="Text 2"/>
          <p:cNvSpPr/>
          <p:nvPr/>
        </p:nvSpPr>
        <p:spPr>
          <a:xfrm>
            <a:off x="1530906" y="2859643"/>
            <a:ext cx="5642491" cy="1088708"/>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Nhân viên mới liên tục hỏi các câu hỏi chính sách cơ bản, và câu trả lời từ các nguồn khác nhau thường mâu thuẫn.</a:t>
            </a:r>
            <a:endParaRPr lang="en-US" sz="1750"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1895" y="2376249"/>
            <a:ext cx="340162" cy="340162"/>
          </a:xfrm>
          <a:prstGeom prst="rect">
            <a:avLst/>
          </a:prstGeom>
        </p:spPr>
      </p:pic>
      <p:sp>
        <p:nvSpPr>
          <p:cNvPr id="7" name="Text 3"/>
          <p:cNvSpPr/>
          <p:nvPr/>
        </p:nvSpPr>
        <p:spPr>
          <a:xfrm>
            <a:off x="8194000" y="2369225"/>
            <a:ext cx="3889296"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Cấp quyền/Thiết bị Chậm Trễ</a:t>
            </a:r>
            <a:endParaRPr lang="en-US" sz="2200" dirty="0"/>
          </a:p>
        </p:txBody>
      </p:sp>
      <p:sp>
        <p:nvSpPr>
          <p:cNvPr id="8" name="Text 4"/>
          <p:cNvSpPr/>
          <p:nvPr/>
        </p:nvSpPr>
        <p:spPr>
          <a:xfrm>
            <a:off x="8194000" y="285964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Thiếu tính minh bạch về trạng thái cấp phát thiết bị và tài khoản, gây khó khăn cho nhân viên trong việc bắt đầu công việc.</a:t>
            </a:r>
            <a:endParaRPr lang="en-US" sz="1750"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8800" y="4409003"/>
            <a:ext cx="340162" cy="340162"/>
          </a:xfrm>
          <a:prstGeom prst="rect">
            <a:avLst/>
          </a:prstGeom>
        </p:spPr>
      </p:pic>
      <p:sp>
        <p:nvSpPr>
          <p:cNvPr id="10" name="Text 5"/>
          <p:cNvSpPr/>
          <p:nvPr/>
        </p:nvSpPr>
        <p:spPr>
          <a:xfrm>
            <a:off x="1530906" y="4401979"/>
            <a:ext cx="3566517"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Quy trình Phê duyệt Rời rạc</a:t>
            </a:r>
            <a:endParaRPr lang="en-US" sz="2200" dirty="0"/>
          </a:p>
        </p:txBody>
      </p:sp>
      <p:sp>
        <p:nvSpPr>
          <p:cNvPr id="11" name="Text 6"/>
          <p:cNvSpPr/>
          <p:nvPr/>
        </p:nvSpPr>
        <p:spPr>
          <a:xfrm>
            <a:off x="1530906" y="4892397"/>
            <a:ext cx="5642491" cy="72580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Phê duyệt bị phân mảnh và không đồng bộ giữa HR, IT, Security, và Quản lý trực tiếp, kéo dài thời gian chờ đợi.</a:t>
            </a:r>
            <a:endParaRPr lang="en-US" sz="1750" dirty="0"/>
          </a:p>
        </p:txBody>
      </p:sp>
      <p:pic>
        <p:nvPicPr>
          <p:cNvPr id="12"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41895" y="4409003"/>
            <a:ext cx="340162" cy="340162"/>
          </a:xfrm>
          <a:prstGeom prst="rect">
            <a:avLst/>
          </a:prstGeom>
        </p:spPr>
      </p:pic>
      <p:sp>
        <p:nvSpPr>
          <p:cNvPr id="13" name="Text 7"/>
          <p:cNvSpPr/>
          <p:nvPr/>
        </p:nvSpPr>
        <p:spPr>
          <a:xfrm>
            <a:off x="8194000" y="4401979"/>
            <a:ext cx="5642610" cy="708660"/>
          </a:xfrm>
          <a:prstGeom prst="rect">
            <a:avLst/>
          </a:prstGeom>
          <a:noFill/>
          <a:ln/>
        </p:spPr>
        <p:txBody>
          <a:bodyPr wrap="squar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Khó khăn trong Đo lường Hiệu suất Onboarding</a:t>
            </a:r>
            <a:endParaRPr lang="en-US" sz="2200" dirty="0"/>
          </a:p>
        </p:txBody>
      </p:sp>
      <p:sp>
        <p:nvSpPr>
          <p:cNvPr id="14" name="Text 8"/>
          <p:cNvSpPr/>
          <p:nvPr/>
        </p:nvSpPr>
        <p:spPr>
          <a:xfrm>
            <a:off x="8194000" y="5246727"/>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Các KPI quan trọng như Thời gian để có giá trị (TTV), tỷ lệ hoàn tất đào tạo, và tỷ lệ trễ cấp quyền khó được đo lường chính xác.</a:t>
            </a:r>
            <a:endParaRPr lang="en-US" sz="1750" dirty="0"/>
          </a:p>
        </p:txBody>
      </p:sp>
      <p:sp>
        <p:nvSpPr>
          <p:cNvPr id="15" name="Text 9"/>
          <p:cNvSpPr/>
          <p:nvPr/>
        </p:nvSpPr>
        <p:spPr>
          <a:xfrm>
            <a:off x="793790" y="6590586"/>
            <a:ext cx="13042821" cy="290274"/>
          </a:xfrm>
          <a:prstGeom prst="rect">
            <a:avLst/>
          </a:prstGeom>
          <a:noFill/>
          <a:ln/>
        </p:spPr>
        <p:txBody>
          <a:bodyPr wrap="none" lIns="0" tIns="0" rIns="0" bIns="0" rtlCol="0" anchor="t"/>
          <a:lstStyle/>
          <a:p>
            <a:pPr algn="l" indent="0" marL="0">
              <a:lnSpc>
                <a:spcPts val="2250"/>
              </a:lnSpc>
              <a:buNone/>
            </a:pPr>
            <a:r>
              <a:rPr lang="en-US" sz="1400" dirty="0">
                <a:solidFill>
                  <a:srgbClr val="3C3939"/>
                </a:solidFill>
                <a:latin typeface="Roboto" pitchFamily="34" charset="0"/>
                <a:ea typeface="Roboto" pitchFamily="34" charset="-122"/>
                <a:cs typeface="Roboto" pitchFamily="34" charset="-120"/>
              </a:rPr>
              <a:t>Ví dụ minh họa: Tình trạng chậm trễ trong việc cấp tài khoản đã ảnh hưởng tiêu cực đến ngày làm việc đầu tiên của nhân viên mới.</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410295"/>
            <a:ext cx="5427702" cy="566976"/>
          </a:xfrm>
          <a:prstGeom prst="rect">
            <a:avLst/>
          </a:prstGeom>
          <a:noFill/>
          <a:ln/>
        </p:spPr>
        <p:txBody>
          <a:bodyPr wrap="none" lIns="0" tIns="0" rIns="0" bIns="0" rtlCol="0" anchor="t"/>
          <a:lstStyle/>
          <a:p>
            <a:pPr algn="l" indent="0" marL="0">
              <a:lnSpc>
                <a:spcPts val="4450"/>
              </a:lnSpc>
              <a:buNone/>
            </a:pPr>
            <a:r>
              <a:rPr lang="en-US" sz="3550" dirty="0">
                <a:solidFill>
                  <a:srgbClr val="1B1B27"/>
                </a:solidFill>
                <a:latin typeface="Raleway" pitchFamily="34" charset="0"/>
                <a:ea typeface="Raleway" pitchFamily="34" charset="-122"/>
                <a:cs typeface="Raleway" pitchFamily="34" charset="-120"/>
              </a:rPr>
              <a:t>3) Giá trị Mang Lại (To-Be) </a:t>
            </a:r>
            <a:endParaRPr lang="en-US" sz="3550" dirty="0"/>
          </a:p>
        </p:txBody>
      </p:sp>
      <p:sp>
        <p:nvSpPr>
          <p:cNvPr id="3" name="Text 1"/>
          <p:cNvSpPr/>
          <p:nvPr/>
        </p:nvSpPr>
        <p:spPr>
          <a:xfrm>
            <a:off x="793790" y="2544247"/>
            <a:ext cx="4950023" cy="425291"/>
          </a:xfrm>
          <a:prstGeom prst="rect">
            <a:avLst/>
          </a:prstGeom>
          <a:noFill/>
          <a:ln/>
        </p:spPr>
        <p:txBody>
          <a:bodyPr wrap="none" lIns="0" tIns="0" rIns="0" bIns="0" rtlCol="0" anchor="t"/>
          <a:lstStyle/>
          <a:p>
            <a:pPr algn="l" indent="0" marL="0">
              <a:lnSpc>
                <a:spcPts val="3300"/>
              </a:lnSpc>
              <a:buNone/>
            </a:pPr>
            <a:r>
              <a:rPr lang="en-US" sz="2650" dirty="0">
                <a:solidFill>
                  <a:srgbClr val="1B1B27"/>
                </a:solidFill>
                <a:latin typeface="Raleway" pitchFamily="34" charset="0"/>
                <a:ea typeface="Raleway" pitchFamily="34" charset="-122"/>
                <a:cs typeface="Raleway" pitchFamily="34" charset="-120"/>
              </a:rPr>
              <a:t>Trải Nghiệm Onboarding Tối Ưu</a:t>
            </a:r>
            <a:endParaRPr lang="en-US" sz="2650" dirty="0"/>
          </a:p>
        </p:txBody>
      </p:sp>
      <p:sp>
        <p:nvSpPr>
          <p:cNvPr id="4" name="Text 2"/>
          <p:cNvSpPr/>
          <p:nvPr/>
        </p:nvSpPr>
        <p:spPr>
          <a:xfrm>
            <a:off x="793790" y="3196352"/>
            <a:ext cx="11003280"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Cung cấp câu trả lời chính sách tức thời, với nguồn tham chiếu rõ ràng và đáng tin cậy.</a:t>
            </a:r>
            <a:endParaRPr lang="en-US" sz="1750" dirty="0"/>
          </a:p>
        </p:txBody>
      </p:sp>
      <p:sp>
        <p:nvSpPr>
          <p:cNvPr id="5" name="Text 3"/>
          <p:cNvSpPr/>
          <p:nvPr/>
        </p:nvSpPr>
        <p:spPr>
          <a:xfrm>
            <a:off x="793790" y="3638550"/>
            <a:ext cx="11003280"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Tạo </a:t>
            </a:r>
            <a:pPr algn="l" indent="0" marL="0">
              <a:lnSpc>
                <a:spcPts val="2850"/>
              </a:lnSpc>
              <a:buNone/>
            </a:pPr>
            <a:r>
              <a:rPr lang="en-US" sz="1750" b="1" dirty="0">
                <a:solidFill>
                  <a:srgbClr val="3C3939"/>
                </a:solidFill>
                <a:latin typeface="Roboto" pitchFamily="34" charset="0"/>
                <a:ea typeface="Roboto" pitchFamily="34" charset="-122"/>
                <a:cs typeface="Roboto" pitchFamily="34" charset="-120"/>
              </a:rPr>
              <a:t>Checklist cá nhân hóa</a:t>
            </a:r>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 dựa trên vai trò, bộ phận và địa điểm làm việc của nhân viên.</a:t>
            </a:r>
            <a:endParaRPr lang="en-US" sz="1750" dirty="0"/>
          </a:p>
        </p:txBody>
      </p:sp>
      <p:sp>
        <p:nvSpPr>
          <p:cNvPr id="6" name="Text 4"/>
          <p:cNvSpPr/>
          <p:nvPr/>
        </p:nvSpPr>
        <p:spPr>
          <a:xfrm>
            <a:off x="793790" y="4080748"/>
            <a:ext cx="11003280"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Hệ thống cấp quyền và thiết bị tự động theo </a:t>
            </a:r>
            <a:pPr algn="l" indent="0" marL="0">
              <a:lnSpc>
                <a:spcPts val="2850"/>
              </a:lnSpc>
              <a:buNone/>
            </a:pPr>
            <a:r>
              <a:rPr lang="en-US" sz="1750" b="1" dirty="0">
                <a:solidFill>
                  <a:srgbClr val="3C3939"/>
                </a:solidFill>
                <a:latin typeface="Roboto" pitchFamily="34" charset="0"/>
                <a:ea typeface="Roboto" pitchFamily="34" charset="-122"/>
                <a:cs typeface="Roboto" pitchFamily="34" charset="-120"/>
              </a:rPr>
              <a:t>ma trận đã được phê duyệt</a:t>
            </a:r>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 trước, giảm thiểu sai sót thủ công.</a:t>
            </a:r>
            <a:endParaRPr lang="en-US" sz="1750" dirty="0"/>
          </a:p>
        </p:txBody>
      </p:sp>
      <p:sp>
        <p:nvSpPr>
          <p:cNvPr id="7" name="Text 5"/>
          <p:cNvSpPr/>
          <p:nvPr/>
        </p:nvSpPr>
        <p:spPr>
          <a:xfrm>
            <a:off x="793790" y="4885849"/>
            <a:ext cx="11003280"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Tự động nhắc nhở nhân viên về các hạn chót quan trọng (đào tạo bắt buộc, giấy tờ hành chính).</a:t>
            </a:r>
            <a:endParaRPr lang="en-US" sz="1750" dirty="0"/>
          </a:p>
        </p:txBody>
      </p:sp>
      <p:sp>
        <p:nvSpPr>
          <p:cNvPr id="8" name="Text 6"/>
          <p:cNvSpPr/>
          <p:nvPr/>
        </p:nvSpPr>
        <p:spPr>
          <a:xfrm>
            <a:off x="12358092" y="2544247"/>
            <a:ext cx="1486019" cy="425291"/>
          </a:xfrm>
          <a:prstGeom prst="rect">
            <a:avLst/>
          </a:prstGeom>
          <a:noFill/>
          <a:ln/>
        </p:spPr>
        <p:txBody>
          <a:bodyPr wrap="none" lIns="0" tIns="0" rIns="0" bIns="0" rtlCol="0" anchor="t"/>
          <a:lstStyle/>
          <a:p>
            <a:pPr algn="l" indent="0" marL="0">
              <a:lnSpc>
                <a:spcPts val="3300"/>
              </a:lnSpc>
              <a:buNone/>
            </a:pPr>
            <a:endParaRPr lang="en-US" sz="2650" dirty="0"/>
          </a:p>
        </p:txBody>
      </p:sp>
      <p:sp>
        <p:nvSpPr>
          <p:cNvPr id="9" name="Text 7"/>
          <p:cNvSpPr/>
          <p:nvPr/>
        </p:nvSpPr>
        <p:spPr>
          <a:xfrm>
            <a:off x="1133951" y="5838349"/>
            <a:ext cx="12702659" cy="725805"/>
          </a:xfrm>
          <a:prstGeom prst="rect">
            <a:avLst/>
          </a:prstGeom>
          <a:noFill/>
          <a:ln/>
        </p:spPr>
        <p:txBody>
          <a:bodyPr wrap="square" lIns="0" tIns="0" rIns="0" bIns="0" rtlCol="0" anchor="t"/>
          <a:lstStyle/>
          <a:p>
            <a:pPr algn="l" indent="0" marL="0">
              <a:lnSpc>
                <a:spcPts val="2850"/>
              </a:lnSpc>
              <a:buNone/>
            </a:pPr>
            <a:r>
              <a:rPr lang="en-US" sz="1750" b="1" dirty="0">
                <a:solidFill>
                  <a:srgbClr val="1B1B27"/>
                </a:solidFill>
                <a:latin typeface="Roboto" pitchFamily="34" charset="0"/>
                <a:ea typeface="Roboto" pitchFamily="34" charset="-122"/>
                <a:cs typeface="Roboto" pitchFamily="34" charset="-120"/>
              </a:rPr>
              <a:t>Nhấn mạnh:</a:t>
            </a:r>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 Đảm bảo nhân viên có đủ mọi quyền hạn và thiết bị cần thiết ngay trong ngày làm việc đầu tiên để đạt hiệu quả công việc tối đa.</a:t>
            </a:r>
            <a:endParaRPr lang="en-US" sz="1750" dirty="0"/>
          </a:p>
        </p:txBody>
      </p:sp>
      <p:sp>
        <p:nvSpPr>
          <p:cNvPr id="10" name="Shape 8"/>
          <p:cNvSpPr/>
          <p:nvPr/>
        </p:nvSpPr>
        <p:spPr>
          <a:xfrm>
            <a:off x="793790" y="5583198"/>
            <a:ext cx="30480" cy="1236107"/>
          </a:xfrm>
          <a:prstGeom prst="rect">
            <a:avLst/>
          </a:prstGeom>
          <a:solidFill>
            <a:srgbClr val="1B1B27"/>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6869" y="523875"/>
            <a:ext cx="8034218" cy="476369"/>
          </a:xfrm>
          <a:prstGeom prst="rect">
            <a:avLst/>
          </a:prstGeom>
          <a:noFill/>
          <a:ln/>
        </p:spPr>
        <p:txBody>
          <a:bodyPr wrap="none" lIns="0" tIns="0" rIns="0" bIns="0" rtlCol="0" anchor="t"/>
          <a:lstStyle/>
          <a:p>
            <a:pPr algn="l" indent="0" marL="0">
              <a:lnSpc>
                <a:spcPts val="3750"/>
              </a:lnSpc>
              <a:buNone/>
            </a:pPr>
            <a:r>
              <a:rPr lang="en-US" sz="3000" dirty="0">
                <a:solidFill>
                  <a:srgbClr val="1B1B27"/>
                </a:solidFill>
                <a:latin typeface="Raleway" pitchFamily="34" charset="0"/>
                <a:ea typeface="Raleway" pitchFamily="34" charset="-122"/>
                <a:cs typeface="Raleway" pitchFamily="34" charset="-120"/>
              </a:rPr>
              <a:t>4) Tính năng Cốt lõi &amp; Trải nghiệm Người dùng</a:t>
            </a:r>
            <a:endParaRPr lang="en-US" sz="3000" dirty="0"/>
          </a:p>
        </p:txBody>
      </p:sp>
      <p:pic>
        <p:nvPicPr>
          <p:cNvPr id="3" name="Image 0" descr="preencoded.png">    </p:cNvPr>
          <p:cNvPicPr>
            <a:picLocks noChangeAspect="1"/>
          </p:cNvPicPr>
          <p:nvPr/>
        </p:nvPicPr>
        <p:blipFill>
          <a:blip r:embed="rId1"/>
          <a:stretch>
            <a:fillRect/>
          </a:stretch>
        </p:blipFill>
        <p:spPr>
          <a:xfrm>
            <a:off x="6286262" y="1381244"/>
            <a:ext cx="2057757" cy="2057757"/>
          </a:xfrm>
          <a:prstGeom prst="rect">
            <a:avLst/>
          </a:prstGeom>
        </p:spPr>
      </p:pic>
      <p:sp>
        <p:nvSpPr>
          <p:cNvPr id="4" name="Text 1"/>
          <p:cNvSpPr/>
          <p:nvPr/>
        </p:nvSpPr>
        <p:spPr>
          <a:xfrm>
            <a:off x="5179457" y="3677126"/>
            <a:ext cx="4271486" cy="357307"/>
          </a:xfrm>
          <a:prstGeom prst="rect">
            <a:avLst/>
          </a:prstGeom>
          <a:noFill/>
          <a:ln/>
        </p:spPr>
        <p:txBody>
          <a:bodyPr wrap="none" lIns="0" tIns="0" rIns="0" bIns="0" rtlCol="0" anchor="t"/>
          <a:lstStyle/>
          <a:p>
            <a:pPr algn="ctr" indent="0" marL="0">
              <a:lnSpc>
                <a:spcPts val="2800"/>
              </a:lnSpc>
              <a:buNone/>
            </a:pPr>
            <a:r>
              <a:rPr lang="en-US" sz="2250" dirty="0">
                <a:solidFill>
                  <a:srgbClr val="3C3939"/>
                </a:solidFill>
                <a:latin typeface="Raleway" pitchFamily="34" charset="0"/>
                <a:ea typeface="Raleway" pitchFamily="34" charset="-122"/>
                <a:cs typeface="Raleway" pitchFamily="34" charset="-120"/>
              </a:rPr>
              <a:t>Hỏi-Đáp Chính sách Thông minh</a:t>
            </a:r>
            <a:endParaRPr lang="en-US" sz="2250" dirty="0"/>
          </a:p>
        </p:txBody>
      </p:sp>
      <p:sp>
        <p:nvSpPr>
          <p:cNvPr id="5" name="Text 2"/>
          <p:cNvSpPr/>
          <p:nvPr/>
        </p:nvSpPr>
        <p:spPr>
          <a:xfrm>
            <a:off x="666869" y="4148733"/>
            <a:ext cx="13296662" cy="304800"/>
          </a:xfrm>
          <a:prstGeom prst="rect">
            <a:avLst/>
          </a:prstGeom>
          <a:noFill/>
          <a:ln/>
        </p:spPr>
        <p:txBody>
          <a:bodyPr wrap="none" lIns="0" tIns="0" rIns="0" bIns="0" rtlCol="0" anchor="t"/>
          <a:lstStyle/>
          <a:p>
            <a:pPr algn="ctr" indent="0" marL="0">
              <a:lnSpc>
                <a:spcPts val="2400"/>
              </a:lnSpc>
              <a:buNone/>
            </a:pPr>
            <a:r>
              <a:rPr lang="en-US" sz="1500" dirty="0">
                <a:solidFill>
                  <a:srgbClr val="3C3939"/>
                </a:solidFill>
                <a:latin typeface="Roboto" pitchFamily="34" charset="0"/>
                <a:ea typeface="Roboto" pitchFamily="34" charset="-122"/>
                <a:cs typeface="Roboto" pitchFamily="34" charset="-120"/>
              </a:rPr>
              <a:t>Hỗ trợ tức thời các thắc mắc về nghỉ phép, chính sách WFH, bảo mật dữ liệu, và quy định sử dụng thiết bị.</a:t>
            </a:r>
            <a:endParaRPr lang="en-US" sz="1500" dirty="0"/>
          </a:p>
        </p:txBody>
      </p:sp>
      <p:sp>
        <p:nvSpPr>
          <p:cNvPr id="6" name="Shape 3"/>
          <p:cNvSpPr/>
          <p:nvPr/>
        </p:nvSpPr>
        <p:spPr>
          <a:xfrm>
            <a:off x="666869" y="4763106"/>
            <a:ext cx="13296662" cy="31433"/>
          </a:xfrm>
          <a:prstGeom prst="rect">
            <a:avLst/>
          </a:prstGeom>
          <a:solidFill>
            <a:srgbClr val="3C3939">
              <a:alpha val="50000"/>
            </a:srgbClr>
          </a:solidFill>
          <a:ln/>
        </p:spPr>
      </p:sp>
      <p:sp>
        <p:nvSpPr>
          <p:cNvPr id="7" name="Text 4"/>
          <p:cNvSpPr/>
          <p:nvPr/>
        </p:nvSpPr>
        <p:spPr>
          <a:xfrm>
            <a:off x="666869" y="5080278"/>
            <a:ext cx="2523649" cy="297656"/>
          </a:xfrm>
          <a:prstGeom prst="rect">
            <a:avLst/>
          </a:prstGeom>
          <a:noFill/>
          <a:ln/>
        </p:spPr>
        <p:txBody>
          <a:bodyPr wrap="none" lIns="0" tIns="0" rIns="0" bIns="0" rtlCol="0" anchor="t"/>
          <a:lstStyle/>
          <a:p>
            <a:pPr algn="l" indent="0" marL="0">
              <a:lnSpc>
                <a:spcPts val="2300"/>
              </a:lnSpc>
              <a:buNone/>
            </a:pPr>
            <a:r>
              <a:rPr lang="en-US" sz="1850" dirty="0">
                <a:solidFill>
                  <a:srgbClr val="1B1B27"/>
                </a:solidFill>
                <a:latin typeface="Raleway" pitchFamily="34" charset="0"/>
                <a:ea typeface="Raleway" pitchFamily="34" charset="-122"/>
                <a:cs typeface="Raleway" pitchFamily="34" charset="-120"/>
              </a:rPr>
              <a:t>Mẫu Thoại Trải Nghiệm</a:t>
            </a:r>
            <a:endParaRPr lang="en-US" sz="1850" dirty="0"/>
          </a:p>
        </p:txBody>
      </p:sp>
      <p:pic>
        <p:nvPicPr>
          <p:cNvPr id="8" name="Image 1" descr="preencoded.png">    </p:cNvPr>
          <p:cNvPicPr>
            <a:picLocks noChangeAspect="1"/>
          </p:cNvPicPr>
          <p:nvPr/>
        </p:nvPicPr>
        <p:blipFill>
          <a:blip r:embed="rId2"/>
          <a:stretch>
            <a:fillRect/>
          </a:stretch>
        </p:blipFill>
        <p:spPr>
          <a:xfrm>
            <a:off x="666869" y="5663684"/>
            <a:ext cx="6553081" cy="1219200"/>
          </a:xfrm>
          <a:prstGeom prst="rect">
            <a:avLst/>
          </a:prstGeom>
        </p:spPr>
      </p:pic>
      <p:sp>
        <p:nvSpPr>
          <p:cNvPr id="9" name="Text 5"/>
          <p:cNvSpPr/>
          <p:nvPr/>
        </p:nvSpPr>
        <p:spPr>
          <a:xfrm>
            <a:off x="857369" y="5854184"/>
            <a:ext cx="6172081" cy="609600"/>
          </a:xfrm>
          <a:prstGeom prst="rect">
            <a:avLst/>
          </a:prstGeom>
          <a:noFill/>
          <a:ln/>
        </p:spPr>
        <p:txBody>
          <a:bodyPr wrap="square" lIns="0" tIns="0" rIns="0" bIns="0" rtlCol="0" anchor="t"/>
          <a:lstStyle/>
          <a:p>
            <a:pPr algn="l" indent="0" marL="0">
              <a:lnSpc>
                <a:spcPts val="2400"/>
              </a:lnSpc>
              <a:buNone/>
            </a:pPr>
            <a:r>
              <a:rPr lang="en-US" sz="1500" b="1" dirty="0">
                <a:solidFill>
                  <a:srgbClr val="3C3939"/>
                </a:solidFill>
                <a:latin typeface="Roboto" pitchFamily="34" charset="0"/>
                <a:ea typeface="Roboto" pitchFamily="34" charset="-122"/>
                <a:cs typeface="Roboto" pitchFamily="34" charset="-120"/>
              </a:rPr>
              <a:t>Nhân viên Mới (NH):</a:t>
            </a:r>
            <a:pPr algn="l" indent="0" marL="0">
              <a:lnSpc>
                <a:spcPts val="2400"/>
              </a:lnSpc>
              <a:buNone/>
            </a:pPr>
            <a:r>
              <a:rPr lang="en-US" sz="1500" dirty="0">
                <a:solidFill>
                  <a:srgbClr val="3C3939"/>
                </a:solidFill>
                <a:latin typeface="Roboto" pitchFamily="34" charset="0"/>
                <a:ea typeface="Roboto" pitchFamily="34" charset="-122"/>
                <a:cs typeface="Roboto" pitchFamily="34" charset="-120"/>
              </a:rPr>
              <a:t> "Em có được WFH trong thời gian thử việc không ạ?"</a:t>
            </a:r>
            <a:endParaRPr lang="en-US" sz="1500" dirty="0"/>
          </a:p>
        </p:txBody>
      </p:sp>
      <p:pic>
        <p:nvPicPr>
          <p:cNvPr id="10" name="Image 2" descr="preencoded.png">    </p:cNvPr>
          <p:cNvPicPr>
            <a:picLocks noChangeAspect="1"/>
          </p:cNvPicPr>
          <p:nvPr/>
        </p:nvPicPr>
        <p:blipFill>
          <a:blip r:embed="rId3"/>
          <a:stretch>
            <a:fillRect/>
          </a:stretch>
        </p:blipFill>
        <p:spPr>
          <a:xfrm>
            <a:off x="7410450" y="5663684"/>
            <a:ext cx="6553081" cy="1219200"/>
          </a:xfrm>
          <a:prstGeom prst="rect">
            <a:avLst/>
          </a:prstGeom>
        </p:spPr>
      </p:pic>
      <p:sp>
        <p:nvSpPr>
          <p:cNvPr id="11" name="Text 6"/>
          <p:cNvSpPr/>
          <p:nvPr/>
        </p:nvSpPr>
        <p:spPr>
          <a:xfrm>
            <a:off x="7600950" y="5854184"/>
            <a:ext cx="6172081" cy="609600"/>
          </a:xfrm>
          <a:prstGeom prst="rect">
            <a:avLst/>
          </a:prstGeom>
          <a:noFill/>
          <a:ln/>
        </p:spPr>
        <p:txBody>
          <a:bodyPr wrap="square" lIns="0" tIns="0" rIns="0" bIns="0" rtlCol="0" anchor="t"/>
          <a:lstStyle/>
          <a:p>
            <a:pPr algn="l" indent="0" marL="0">
              <a:lnSpc>
                <a:spcPts val="2400"/>
              </a:lnSpc>
              <a:buNone/>
            </a:pPr>
            <a:r>
              <a:rPr lang="en-US" sz="1500" b="1" dirty="0">
                <a:solidFill>
                  <a:srgbClr val="3C3939"/>
                </a:solidFill>
                <a:latin typeface="Roboto" pitchFamily="34" charset="0"/>
                <a:ea typeface="Roboto" pitchFamily="34" charset="-122"/>
                <a:cs typeface="Roboto" pitchFamily="34" charset="-120"/>
              </a:rPr>
              <a:t>Assistant:</a:t>
            </a:r>
            <a:pPr algn="l" indent="0" marL="0">
              <a:lnSpc>
                <a:spcPts val="2400"/>
              </a:lnSpc>
              <a:buNone/>
            </a:pPr>
            <a:r>
              <a:rPr lang="en-US" sz="1500" dirty="0">
                <a:solidFill>
                  <a:srgbClr val="3C3939"/>
                </a:solidFill>
                <a:latin typeface="Roboto" pitchFamily="34" charset="0"/>
                <a:ea typeface="Roboto" pitchFamily="34" charset="-122"/>
                <a:cs typeface="Roboto" pitchFamily="34" charset="-120"/>
              </a:rPr>
              <a:t> "Chính sách cho phép tối đa </a:t>
            </a:r>
            <a:pPr algn="l" indent="0" marL="0">
              <a:lnSpc>
                <a:spcPts val="2400"/>
              </a:lnSpc>
              <a:buNone/>
            </a:pPr>
            <a:r>
              <a:rPr lang="en-US" sz="1500" dirty="0">
                <a:solidFill>
                  <a:srgbClr val="1B1B27"/>
                </a:solidFill>
                <a:latin typeface="Roboto" pitchFamily="34" charset="0"/>
                <a:ea typeface="Roboto" pitchFamily="34" charset="-122"/>
                <a:cs typeface="Roboto" pitchFamily="34" charset="-120"/>
              </a:rPr>
              <a:t>2 ngày/tuần</a:t>
            </a:r>
            <a:pPr algn="l" indent="0" marL="0">
              <a:lnSpc>
                <a:spcPts val="2400"/>
              </a:lnSpc>
              <a:buNone/>
            </a:pPr>
            <a:r>
              <a:rPr lang="en-US" sz="1500" dirty="0">
                <a:solidFill>
                  <a:srgbClr val="3C3939"/>
                </a:solidFill>
                <a:latin typeface="Roboto" pitchFamily="34" charset="0"/>
                <a:ea typeface="Roboto" pitchFamily="34" charset="-122"/>
                <a:cs typeface="Roboto" pitchFamily="34" charset="-120"/>
              </a:rPr>
              <a:t>, nhưng cần Quản lý trực tiếp duyệt. Bạn có muốn tạo yêu cầu ngay bây giờ không?"</a:t>
            </a:r>
            <a:endParaRPr lang="en-US" sz="1500" dirty="0"/>
          </a:p>
        </p:txBody>
      </p:sp>
      <p:sp>
        <p:nvSpPr>
          <p:cNvPr id="12" name="Text 7"/>
          <p:cNvSpPr/>
          <p:nvPr/>
        </p:nvSpPr>
        <p:spPr>
          <a:xfrm>
            <a:off x="666869" y="7097197"/>
            <a:ext cx="13296662" cy="609600"/>
          </a:xfrm>
          <a:prstGeom prst="rect">
            <a:avLst/>
          </a:prstGeom>
          <a:noFill/>
          <a:ln/>
        </p:spPr>
        <p:txBody>
          <a:bodyPr wrap="square" lIns="0" tIns="0" rIns="0" bIns="0" rtlCol="0" anchor="t"/>
          <a:lstStyle/>
          <a:p>
            <a:pPr algn="l" indent="0" marL="0">
              <a:lnSpc>
                <a:spcPts val="2400"/>
              </a:lnSpc>
              <a:buNone/>
            </a:pPr>
            <a:r>
              <a:rPr lang="en-US" sz="1500" dirty="0">
                <a:solidFill>
                  <a:srgbClr val="3C3939"/>
                </a:solidFill>
                <a:latin typeface="Roboto" pitchFamily="34" charset="0"/>
                <a:ea typeface="Roboto" pitchFamily="34" charset="-122"/>
                <a:cs typeface="Roboto" pitchFamily="34" charset="-120"/>
              </a:rPr>
              <a:t>Ví dụ cho IT/Facilities: NH: “Máy tính của em chưa cài đặt VPN.” Assistant: “Tôi đã tạo ticket P1 tới IT. Trạng thái hiện tại: Đang xử lý. Ước tính hoàn thành trong 30 phút.”</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41007" y="346472"/>
            <a:ext cx="5580698" cy="315039"/>
          </a:xfrm>
          <a:prstGeom prst="rect">
            <a:avLst/>
          </a:prstGeom>
          <a:noFill/>
          <a:ln/>
        </p:spPr>
        <p:txBody>
          <a:bodyPr wrap="none" lIns="0" tIns="0" rIns="0" bIns="0" rtlCol="0" anchor="t"/>
          <a:lstStyle/>
          <a:p>
            <a:pPr algn="l" indent="0" marL="0">
              <a:lnSpc>
                <a:spcPts val="2450"/>
              </a:lnSpc>
              <a:buNone/>
            </a:pPr>
            <a:r>
              <a:rPr lang="en-US" sz="1950" dirty="0">
                <a:solidFill>
                  <a:srgbClr val="1B1B27"/>
                </a:solidFill>
                <a:latin typeface="Raleway" pitchFamily="34" charset="0"/>
                <a:ea typeface="Raleway" pitchFamily="34" charset="-122"/>
                <a:cs typeface="Raleway" pitchFamily="34" charset="-120"/>
              </a:rPr>
              <a:t>5) Kiến trúc Tổng quan (High-Level Architecture)</a:t>
            </a:r>
            <a:endParaRPr lang="en-US" sz="1950" dirty="0"/>
          </a:p>
        </p:txBody>
      </p:sp>
      <p:pic>
        <p:nvPicPr>
          <p:cNvPr id="3" name="Image 0" descr="preencoded.png">    </p:cNvPr>
          <p:cNvPicPr>
            <a:picLocks noChangeAspect="1"/>
          </p:cNvPicPr>
          <p:nvPr/>
        </p:nvPicPr>
        <p:blipFill>
          <a:blip r:embed="rId1"/>
          <a:stretch>
            <a:fillRect/>
          </a:stretch>
        </p:blipFill>
        <p:spPr>
          <a:xfrm>
            <a:off x="441007" y="913448"/>
            <a:ext cx="13748385" cy="6291858"/>
          </a:xfrm>
          <a:prstGeom prst="rect">
            <a:avLst/>
          </a:prstGeom>
        </p:spPr>
      </p:pic>
      <p:sp>
        <p:nvSpPr>
          <p:cNvPr id="4" name="Text 1"/>
          <p:cNvSpPr/>
          <p:nvPr/>
        </p:nvSpPr>
        <p:spPr>
          <a:xfrm>
            <a:off x="10511743" y="1710903"/>
            <a:ext cx="3041272" cy="380159"/>
          </a:xfrm>
          <a:prstGeom prst="rect">
            <a:avLst/>
          </a:prstGeom>
          <a:noFill/>
          <a:ln/>
        </p:spPr>
        <p:txBody>
          <a:bodyPr wrap="none" lIns="0" tIns="0" rIns="0" bIns="0" rtlCol="0" anchor="t"/>
          <a:lstStyle/>
          <a:p>
            <a:pPr algn="l" indent="0" marL="0">
              <a:lnSpc>
                <a:spcPts val="1650"/>
              </a:lnSpc>
              <a:buNone/>
            </a:pPr>
            <a:r>
              <a:rPr lang="en-US" sz="1350" dirty="0">
                <a:solidFill>
                  <a:srgbClr val="3C3939"/>
                </a:solidFill>
                <a:latin typeface="Raleway" pitchFamily="34" charset="0"/>
                <a:ea typeface="Raleway" pitchFamily="34" charset="-122"/>
                <a:cs typeface="Raleway" pitchFamily="34" charset="-120"/>
              </a:rPr>
              <a:t>Dữ liệu &amp; Dịch vụ</a:t>
            </a:r>
            <a:endParaRPr lang="en-US" sz="1350" dirty="0"/>
          </a:p>
        </p:txBody>
      </p:sp>
      <p:sp>
        <p:nvSpPr>
          <p:cNvPr id="5" name="Text 2"/>
          <p:cNvSpPr/>
          <p:nvPr/>
        </p:nvSpPr>
        <p:spPr>
          <a:xfrm>
            <a:off x="10511743" y="2199196"/>
            <a:ext cx="3352157" cy="608254"/>
          </a:xfrm>
          <a:prstGeom prst="rect">
            <a:avLst/>
          </a:prstGeom>
          <a:noFill/>
          <a:ln/>
        </p:spPr>
        <p:txBody>
          <a:bodyPr wrap="square" lIns="0" tIns="0" rIns="0" bIns="0" rtlCol="0" anchor="t"/>
          <a:lstStyle/>
          <a:p>
            <a:pPr algn="l" indent="0" marL="0">
              <a:lnSpc>
                <a:spcPts val="1350"/>
              </a:lnSpc>
              <a:buNone/>
            </a:pPr>
            <a:r>
              <a:rPr lang="en-US" sz="1050" dirty="0">
                <a:solidFill>
                  <a:srgbClr val="3C3939"/>
                </a:solidFill>
                <a:latin typeface="Roboto" pitchFamily="34" charset="0"/>
                <a:ea typeface="Roboto" pitchFamily="34" charset="-122"/>
                <a:cs typeface="Roboto" pitchFamily="34" charset="-120"/>
              </a:rPr>
              <a:t>HRIS, ITSM, SSO, MDM, Postgres, Redis, RAG</a:t>
            </a:r>
            <a:endParaRPr lang="en-US" sz="1050" dirty="0"/>
          </a:p>
        </p:txBody>
      </p:sp>
      <p:sp>
        <p:nvSpPr>
          <p:cNvPr id="6" name="Text 3"/>
          <p:cNvSpPr/>
          <p:nvPr/>
        </p:nvSpPr>
        <p:spPr>
          <a:xfrm>
            <a:off x="806706" y="3778968"/>
            <a:ext cx="3041272" cy="380159"/>
          </a:xfrm>
          <a:prstGeom prst="rect">
            <a:avLst/>
          </a:prstGeom>
          <a:noFill/>
          <a:ln/>
        </p:spPr>
        <p:txBody>
          <a:bodyPr wrap="none" lIns="0" tIns="0" rIns="0" bIns="0" rtlCol="0" anchor="t"/>
          <a:lstStyle/>
          <a:p>
            <a:pPr algn="r" indent="0" marL="0">
              <a:lnSpc>
                <a:spcPts val="1650"/>
              </a:lnSpc>
              <a:buNone/>
            </a:pPr>
            <a:r>
              <a:rPr lang="en-US" sz="1350" dirty="0">
                <a:solidFill>
                  <a:srgbClr val="3C3939"/>
                </a:solidFill>
                <a:latin typeface="Raleway" pitchFamily="34" charset="0"/>
                <a:ea typeface="Raleway" pitchFamily="34" charset="-122"/>
                <a:cs typeface="Raleway" pitchFamily="34" charset="-120"/>
              </a:rPr>
              <a:t>Backend</a:t>
            </a:r>
            <a:endParaRPr lang="en-US" sz="1350" dirty="0"/>
          </a:p>
        </p:txBody>
      </p:sp>
      <p:sp>
        <p:nvSpPr>
          <p:cNvPr id="7" name="Text 4"/>
          <p:cNvSpPr/>
          <p:nvPr/>
        </p:nvSpPr>
        <p:spPr>
          <a:xfrm>
            <a:off x="766156" y="4267261"/>
            <a:ext cx="3081822" cy="608255"/>
          </a:xfrm>
          <a:prstGeom prst="rect">
            <a:avLst/>
          </a:prstGeom>
          <a:noFill/>
          <a:ln/>
        </p:spPr>
        <p:txBody>
          <a:bodyPr wrap="square" lIns="0" tIns="0" rIns="0" bIns="0" rtlCol="0" anchor="t"/>
          <a:lstStyle/>
          <a:p>
            <a:pPr algn="r" indent="0" marL="0">
              <a:lnSpc>
                <a:spcPts val="1350"/>
              </a:lnSpc>
              <a:buNone/>
            </a:pPr>
            <a:r>
              <a:rPr lang="en-US" sz="1050" dirty="0">
                <a:solidFill>
                  <a:srgbClr val="3C3939"/>
                </a:solidFill>
                <a:latin typeface="Roboto" pitchFamily="34" charset="0"/>
                <a:ea typeface="Roboto" pitchFamily="34" charset="-122"/>
                <a:cs typeface="Roboto" pitchFamily="34" charset="-120"/>
              </a:rPr>
              <a:t>Python/FastAPI và điều phối hệ thống</a:t>
            </a:r>
            <a:endParaRPr lang="en-US" sz="1050" dirty="0"/>
          </a:p>
        </p:txBody>
      </p:sp>
      <p:sp>
        <p:nvSpPr>
          <p:cNvPr id="8" name="Text 5"/>
          <p:cNvSpPr/>
          <p:nvPr/>
        </p:nvSpPr>
        <p:spPr>
          <a:xfrm>
            <a:off x="10511743" y="4998856"/>
            <a:ext cx="3041272" cy="380159"/>
          </a:xfrm>
          <a:prstGeom prst="rect">
            <a:avLst/>
          </a:prstGeom>
          <a:noFill/>
          <a:ln/>
        </p:spPr>
        <p:txBody>
          <a:bodyPr wrap="none" lIns="0" tIns="0" rIns="0" bIns="0" rtlCol="0" anchor="t"/>
          <a:lstStyle/>
          <a:p>
            <a:pPr algn="l" indent="0" marL="0">
              <a:lnSpc>
                <a:spcPts val="1650"/>
              </a:lnSpc>
              <a:buNone/>
            </a:pPr>
            <a:r>
              <a:rPr lang="en-US" sz="1350" dirty="0">
                <a:solidFill>
                  <a:srgbClr val="3C3939"/>
                </a:solidFill>
                <a:latin typeface="Raleway" pitchFamily="34" charset="0"/>
                <a:ea typeface="Raleway" pitchFamily="34" charset="-122"/>
                <a:cs typeface="Raleway" pitchFamily="34" charset="-120"/>
              </a:rPr>
              <a:t>Giao diện</a:t>
            </a:r>
            <a:endParaRPr lang="en-US" sz="1350" dirty="0"/>
          </a:p>
        </p:txBody>
      </p:sp>
      <p:sp>
        <p:nvSpPr>
          <p:cNvPr id="9" name="Text 6"/>
          <p:cNvSpPr/>
          <p:nvPr/>
        </p:nvSpPr>
        <p:spPr>
          <a:xfrm>
            <a:off x="10511743" y="5487149"/>
            <a:ext cx="3352157" cy="304127"/>
          </a:xfrm>
          <a:prstGeom prst="rect">
            <a:avLst/>
          </a:prstGeom>
          <a:noFill/>
          <a:ln/>
        </p:spPr>
        <p:txBody>
          <a:bodyPr wrap="none" lIns="0" tIns="0" rIns="0" bIns="0" rtlCol="0" anchor="t"/>
          <a:lstStyle/>
          <a:p>
            <a:pPr algn="l" indent="0" marL="0">
              <a:lnSpc>
                <a:spcPts val="1350"/>
              </a:lnSpc>
              <a:buNone/>
            </a:pPr>
            <a:r>
              <a:rPr lang="en-US" sz="1050" dirty="0">
                <a:solidFill>
                  <a:srgbClr val="3C3939"/>
                </a:solidFill>
                <a:latin typeface="Roboto" pitchFamily="34" charset="0"/>
                <a:ea typeface="Roboto" pitchFamily="34" charset="-122"/>
                <a:cs typeface="Roboto" pitchFamily="34" charset="-120"/>
              </a:rPr>
              <a:t>React: Dashboard &amp; Chat</a:t>
            </a:r>
            <a:endParaRPr lang="en-US" sz="1050" dirty="0"/>
          </a:p>
        </p:txBody>
      </p:sp>
      <p:sp>
        <p:nvSpPr>
          <p:cNvPr id="10" name="Shape 7"/>
          <p:cNvSpPr/>
          <p:nvPr/>
        </p:nvSpPr>
        <p:spPr>
          <a:xfrm>
            <a:off x="441007" y="7346990"/>
            <a:ext cx="6811208" cy="957739"/>
          </a:xfrm>
          <a:prstGeom prst="roundRect">
            <a:avLst>
              <a:gd name="adj" fmla="val 7638"/>
            </a:avLst>
          </a:prstGeom>
          <a:solidFill>
            <a:srgbClr val="FFFFFF">
              <a:alpha val="95000"/>
            </a:srgbClr>
          </a:solidFill>
          <a:ln w="15240">
            <a:solidFill>
              <a:srgbClr val="C7C7D0"/>
            </a:solidFill>
            <a:prstDash val="solid"/>
          </a:ln>
        </p:spPr>
      </p:sp>
      <p:sp>
        <p:nvSpPr>
          <p:cNvPr id="11" name="Shape 8"/>
          <p:cNvSpPr/>
          <p:nvPr/>
        </p:nvSpPr>
        <p:spPr>
          <a:xfrm>
            <a:off x="425768" y="7346990"/>
            <a:ext cx="60960" cy="957739"/>
          </a:xfrm>
          <a:prstGeom prst="roundRect">
            <a:avLst>
              <a:gd name="adj" fmla="val 86819"/>
            </a:avLst>
          </a:prstGeom>
          <a:solidFill>
            <a:srgbClr val="1B1B27"/>
          </a:solidFill>
          <a:ln/>
        </p:spPr>
      </p:sp>
      <p:sp>
        <p:nvSpPr>
          <p:cNvPr id="12" name="Text 9"/>
          <p:cNvSpPr/>
          <p:nvPr/>
        </p:nvSpPr>
        <p:spPr>
          <a:xfrm>
            <a:off x="627936" y="7488198"/>
            <a:ext cx="1575078" cy="196810"/>
          </a:xfrm>
          <a:prstGeom prst="rect">
            <a:avLst/>
          </a:prstGeom>
          <a:noFill/>
          <a:ln/>
        </p:spPr>
        <p:txBody>
          <a:bodyPr wrap="none" lIns="0" tIns="0" rIns="0" bIns="0" rtlCol="0" anchor="t"/>
          <a:lstStyle/>
          <a:p>
            <a:pPr algn="l" indent="0" marL="0">
              <a:lnSpc>
                <a:spcPts val="1550"/>
              </a:lnSpc>
              <a:buNone/>
            </a:pPr>
            <a:r>
              <a:rPr lang="en-US" sz="1200" dirty="0">
                <a:solidFill>
                  <a:srgbClr val="3C3939"/>
                </a:solidFill>
                <a:latin typeface="Raleway" pitchFamily="34" charset="0"/>
                <a:ea typeface="Raleway" pitchFamily="34" charset="-122"/>
                <a:cs typeface="Raleway" pitchFamily="34" charset="-120"/>
              </a:rPr>
              <a:t>Frontend &amp; Backend</a:t>
            </a:r>
            <a:endParaRPr lang="en-US" sz="1200" dirty="0"/>
          </a:p>
        </p:txBody>
      </p:sp>
      <p:sp>
        <p:nvSpPr>
          <p:cNvPr id="13" name="Text 10"/>
          <p:cNvSpPr/>
          <p:nvPr/>
        </p:nvSpPr>
        <p:spPr>
          <a:xfrm>
            <a:off x="627936" y="7760613"/>
            <a:ext cx="6483072" cy="402908"/>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latin typeface="Roboto" pitchFamily="34" charset="0"/>
                <a:ea typeface="Roboto" pitchFamily="34" charset="-122"/>
                <a:cs typeface="Roboto" pitchFamily="34" charset="-120"/>
              </a:rPr>
              <a:t>Giao diện (React) tập trung vào trải nghiệm chat và dashboard quản lý tiến độ. Backend (Python/FastAPI) là trung tâm điều phối, chịu trách nhiệm tích hợp với các hệ thống hiện có.</a:t>
            </a:r>
            <a:endParaRPr lang="en-US" sz="950" dirty="0"/>
          </a:p>
        </p:txBody>
      </p:sp>
      <p:sp>
        <p:nvSpPr>
          <p:cNvPr id="14" name="Shape 11"/>
          <p:cNvSpPr/>
          <p:nvPr/>
        </p:nvSpPr>
        <p:spPr>
          <a:xfrm>
            <a:off x="7378184" y="7346990"/>
            <a:ext cx="6811208" cy="957739"/>
          </a:xfrm>
          <a:prstGeom prst="roundRect">
            <a:avLst>
              <a:gd name="adj" fmla="val 7638"/>
            </a:avLst>
          </a:prstGeom>
          <a:solidFill>
            <a:srgbClr val="FFFFFF">
              <a:alpha val="95000"/>
            </a:srgbClr>
          </a:solidFill>
          <a:ln w="15240">
            <a:solidFill>
              <a:srgbClr val="C7C7D0"/>
            </a:solidFill>
            <a:prstDash val="solid"/>
          </a:ln>
        </p:spPr>
      </p:sp>
      <p:sp>
        <p:nvSpPr>
          <p:cNvPr id="15" name="Shape 12"/>
          <p:cNvSpPr/>
          <p:nvPr/>
        </p:nvSpPr>
        <p:spPr>
          <a:xfrm>
            <a:off x="7362944" y="7346990"/>
            <a:ext cx="60960" cy="957739"/>
          </a:xfrm>
          <a:prstGeom prst="roundRect">
            <a:avLst>
              <a:gd name="adj" fmla="val 86819"/>
            </a:avLst>
          </a:prstGeom>
          <a:solidFill>
            <a:srgbClr val="1B1B27"/>
          </a:solidFill>
          <a:ln/>
        </p:spPr>
      </p:sp>
      <p:sp>
        <p:nvSpPr>
          <p:cNvPr id="16" name="Text 13"/>
          <p:cNvSpPr/>
          <p:nvPr/>
        </p:nvSpPr>
        <p:spPr>
          <a:xfrm>
            <a:off x="7565112" y="7488198"/>
            <a:ext cx="1819394" cy="196810"/>
          </a:xfrm>
          <a:prstGeom prst="rect">
            <a:avLst/>
          </a:prstGeom>
          <a:noFill/>
          <a:ln/>
        </p:spPr>
        <p:txBody>
          <a:bodyPr wrap="none" lIns="0" tIns="0" rIns="0" bIns="0" rtlCol="0" anchor="t"/>
          <a:lstStyle/>
          <a:p>
            <a:pPr algn="l" indent="0" marL="0">
              <a:lnSpc>
                <a:spcPts val="1550"/>
              </a:lnSpc>
              <a:buNone/>
            </a:pPr>
            <a:r>
              <a:rPr lang="en-US" sz="1200" dirty="0">
                <a:solidFill>
                  <a:srgbClr val="3C3939"/>
                </a:solidFill>
                <a:latin typeface="Raleway" pitchFamily="34" charset="0"/>
                <a:ea typeface="Raleway" pitchFamily="34" charset="-122"/>
                <a:cs typeface="Raleway" pitchFamily="34" charset="-120"/>
              </a:rPr>
              <a:t>Trí tuệ Nhân tạo (OpenAI)</a:t>
            </a:r>
            <a:endParaRPr lang="en-US" sz="1200" dirty="0"/>
          </a:p>
        </p:txBody>
      </p:sp>
      <p:sp>
        <p:nvSpPr>
          <p:cNvPr id="17" name="Text 14"/>
          <p:cNvSpPr/>
          <p:nvPr/>
        </p:nvSpPr>
        <p:spPr>
          <a:xfrm>
            <a:off x="7565112" y="7760613"/>
            <a:ext cx="6483072" cy="402908"/>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latin typeface="Roboto" pitchFamily="34" charset="0"/>
                <a:ea typeface="Roboto" pitchFamily="34" charset="-122"/>
                <a:cs typeface="Roboto" pitchFamily="34" charset="-120"/>
              </a:rPr>
              <a:t>Sử dụng mô hình ngôn ngữ lớn để hiểu câu hỏi, gọi "tool" (chức năng tích hợp hệ thống) một cách an toàn, và đảm bảo kiểm duyệt nội dung theo quy định công ty.</a:t>
            </a:r>
            <a:endParaRPr lang="en-US" sz="950" dirty="0"/>
          </a:p>
        </p:txBody>
      </p:sp>
      <p:sp>
        <p:nvSpPr>
          <p:cNvPr id="18" name="Shape 15"/>
          <p:cNvSpPr/>
          <p:nvPr/>
        </p:nvSpPr>
        <p:spPr>
          <a:xfrm>
            <a:off x="441007" y="8430697"/>
            <a:ext cx="6811208" cy="957739"/>
          </a:xfrm>
          <a:prstGeom prst="roundRect">
            <a:avLst>
              <a:gd name="adj" fmla="val 7638"/>
            </a:avLst>
          </a:prstGeom>
          <a:solidFill>
            <a:srgbClr val="FFFFFF">
              <a:alpha val="95000"/>
            </a:srgbClr>
          </a:solidFill>
          <a:ln w="15240">
            <a:solidFill>
              <a:srgbClr val="C7C7D0"/>
            </a:solidFill>
            <a:prstDash val="solid"/>
          </a:ln>
        </p:spPr>
      </p:sp>
      <p:sp>
        <p:nvSpPr>
          <p:cNvPr id="19" name="Shape 16"/>
          <p:cNvSpPr/>
          <p:nvPr/>
        </p:nvSpPr>
        <p:spPr>
          <a:xfrm>
            <a:off x="425768" y="8430697"/>
            <a:ext cx="60960" cy="957739"/>
          </a:xfrm>
          <a:prstGeom prst="roundRect">
            <a:avLst>
              <a:gd name="adj" fmla="val 86819"/>
            </a:avLst>
          </a:prstGeom>
          <a:solidFill>
            <a:srgbClr val="1B1B27"/>
          </a:solidFill>
          <a:ln/>
        </p:spPr>
      </p:sp>
      <p:sp>
        <p:nvSpPr>
          <p:cNvPr id="20" name="Text 17"/>
          <p:cNvSpPr/>
          <p:nvPr/>
        </p:nvSpPr>
        <p:spPr>
          <a:xfrm>
            <a:off x="627936" y="8571905"/>
            <a:ext cx="1686878" cy="196810"/>
          </a:xfrm>
          <a:prstGeom prst="rect">
            <a:avLst/>
          </a:prstGeom>
          <a:noFill/>
          <a:ln/>
        </p:spPr>
        <p:txBody>
          <a:bodyPr wrap="none" lIns="0" tIns="0" rIns="0" bIns="0" rtlCol="0" anchor="t"/>
          <a:lstStyle/>
          <a:p>
            <a:pPr algn="l" indent="0" marL="0">
              <a:lnSpc>
                <a:spcPts val="1550"/>
              </a:lnSpc>
              <a:buNone/>
            </a:pPr>
            <a:r>
              <a:rPr lang="en-US" sz="1200" dirty="0">
                <a:solidFill>
                  <a:srgbClr val="3C3939"/>
                </a:solidFill>
                <a:latin typeface="Raleway" pitchFamily="34" charset="0"/>
                <a:ea typeface="Raleway" pitchFamily="34" charset="-122"/>
                <a:cs typeface="Raleway" pitchFamily="34" charset="-120"/>
              </a:rPr>
              <a:t>Nền tảng Tri thức (RAG)</a:t>
            </a:r>
            <a:endParaRPr lang="en-US" sz="1200" dirty="0"/>
          </a:p>
        </p:txBody>
      </p:sp>
      <p:sp>
        <p:nvSpPr>
          <p:cNvPr id="21" name="Text 18"/>
          <p:cNvSpPr/>
          <p:nvPr/>
        </p:nvSpPr>
        <p:spPr>
          <a:xfrm>
            <a:off x="627936" y="8844320"/>
            <a:ext cx="6483072" cy="402908"/>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latin typeface="Roboto" pitchFamily="34" charset="0"/>
                <a:ea typeface="Roboto" pitchFamily="34" charset="-122"/>
                <a:cs typeface="Roboto" pitchFamily="34" charset="-120"/>
              </a:rPr>
              <a:t>Toàn bộ chính sách và FAQ của công ty được đưa vào hệ thống RAG (Retrieval-Augmented Generation) để cung cấp câu trả lời có nguồn tham khảo chính xác.</a:t>
            </a:r>
            <a:endParaRPr lang="en-US" sz="950" dirty="0"/>
          </a:p>
        </p:txBody>
      </p:sp>
      <p:sp>
        <p:nvSpPr>
          <p:cNvPr id="22" name="Shape 19"/>
          <p:cNvSpPr/>
          <p:nvPr/>
        </p:nvSpPr>
        <p:spPr>
          <a:xfrm>
            <a:off x="7378184" y="8430697"/>
            <a:ext cx="6811208" cy="957739"/>
          </a:xfrm>
          <a:prstGeom prst="roundRect">
            <a:avLst>
              <a:gd name="adj" fmla="val 7638"/>
            </a:avLst>
          </a:prstGeom>
          <a:solidFill>
            <a:srgbClr val="FFFFFF">
              <a:alpha val="95000"/>
            </a:srgbClr>
          </a:solidFill>
          <a:ln w="15240">
            <a:solidFill>
              <a:srgbClr val="C7C7D0"/>
            </a:solidFill>
            <a:prstDash val="solid"/>
          </a:ln>
        </p:spPr>
      </p:sp>
      <p:sp>
        <p:nvSpPr>
          <p:cNvPr id="23" name="Shape 20"/>
          <p:cNvSpPr/>
          <p:nvPr/>
        </p:nvSpPr>
        <p:spPr>
          <a:xfrm>
            <a:off x="7362944" y="8430697"/>
            <a:ext cx="60960" cy="957739"/>
          </a:xfrm>
          <a:prstGeom prst="roundRect">
            <a:avLst>
              <a:gd name="adj" fmla="val 86819"/>
            </a:avLst>
          </a:prstGeom>
          <a:solidFill>
            <a:srgbClr val="1B1B27"/>
          </a:solidFill>
          <a:ln/>
        </p:spPr>
      </p:sp>
      <p:sp>
        <p:nvSpPr>
          <p:cNvPr id="24" name="Text 21"/>
          <p:cNvSpPr/>
          <p:nvPr/>
        </p:nvSpPr>
        <p:spPr>
          <a:xfrm>
            <a:off x="7565112" y="8571905"/>
            <a:ext cx="1575078" cy="196810"/>
          </a:xfrm>
          <a:prstGeom prst="rect">
            <a:avLst/>
          </a:prstGeom>
          <a:noFill/>
          <a:ln/>
        </p:spPr>
        <p:txBody>
          <a:bodyPr wrap="none" lIns="0" tIns="0" rIns="0" bIns="0" rtlCol="0" anchor="t"/>
          <a:lstStyle/>
          <a:p>
            <a:pPr algn="l" indent="0" marL="0">
              <a:lnSpc>
                <a:spcPts val="1550"/>
              </a:lnSpc>
              <a:buNone/>
            </a:pPr>
            <a:r>
              <a:rPr lang="en-US" sz="1200" dirty="0">
                <a:solidFill>
                  <a:srgbClr val="3C3939"/>
                </a:solidFill>
                <a:latin typeface="Raleway" pitchFamily="34" charset="0"/>
                <a:ea typeface="Raleway" pitchFamily="34" charset="-122"/>
                <a:cs typeface="Raleway" pitchFamily="34" charset="-120"/>
              </a:rPr>
              <a:t>Tích hợp Hệ thống</a:t>
            </a:r>
            <a:endParaRPr lang="en-US" sz="1200" dirty="0"/>
          </a:p>
        </p:txBody>
      </p:sp>
      <p:sp>
        <p:nvSpPr>
          <p:cNvPr id="25" name="Text 22"/>
          <p:cNvSpPr/>
          <p:nvPr/>
        </p:nvSpPr>
        <p:spPr>
          <a:xfrm>
            <a:off x="7565112" y="8844320"/>
            <a:ext cx="6483072" cy="402908"/>
          </a:xfrm>
          <a:prstGeom prst="rect">
            <a:avLst/>
          </a:prstGeom>
          <a:noFill/>
          <a:ln/>
        </p:spPr>
        <p:txBody>
          <a:bodyPr wrap="square" lIns="0" tIns="0" rIns="0" bIns="0" rtlCol="0" anchor="t"/>
          <a:lstStyle/>
          <a:p>
            <a:pPr algn="l" indent="0" marL="0">
              <a:lnSpc>
                <a:spcPts val="1550"/>
              </a:lnSpc>
              <a:buNone/>
            </a:pPr>
            <a:r>
              <a:rPr lang="en-US" sz="950" dirty="0">
                <a:solidFill>
                  <a:srgbClr val="3C3939"/>
                </a:solidFill>
                <a:latin typeface="Roboto" pitchFamily="34" charset="0"/>
                <a:ea typeface="Roboto" pitchFamily="34" charset="-122"/>
                <a:cs typeface="Roboto" pitchFamily="34" charset="-120"/>
              </a:rPr>
              <a:t>Kết nối với HRIS, SSO, ITSM (quản lý ticket IT), và MDM (quản lý thiết bị di động) để tự động hóa cấp phát và theo dõi trạng thái.</a:t>
            </a:r>
            <a:endParaRPr lang="en-US" sz="9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2025-10-18T04:41:22Z</dcterms:created>
  <dcterms:modified xsi:type="dcterms:W3CDTF">2025-10-18T04:41:22Z</dcterms:modified>
</cp:coreProperties>
</file>