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9" r:id="rId2"/>
    <p:sldId id="271" r:id="rId3"/>
    <p:sldId id="310" r:id="rId4"/>
    <p:sldId id="312" r:id="rId5"/>
    <p:sldId id="311" r:id="rId6"/>
    <p:sldId id="287" r:id="rId7"/>
    <p:sldId id="290" r:id="rId8"/>
    <p:sldId id="293" r:id="rId9"/>
    <p:sldId id="292" r:id="rId10"/>
    <p:sldId id="296" r:id="rId11"/>
    <p:sldId id="286" r:id="rId12"/>
    <p:sldId id="302" r:id="rId13"/>
    <p:sldId id="295" r:id="rId14"/>
    <p:sldId id="303" r:id="rId15"/>
    <p:sldId id="288" r:id="rId16"/>
    <p:sldId id="283" r:id="rId17"/>
    <p:sldId id="258" r:id="rId18"/>
    <p:sldId id="259" r:id="rId19"/>
    <p:sldId id="275" r:id="rId20"/>
    <p:sldId id="276" r:id="rId21"/>
    <p:sldId id="277" r:id="rId22"/>
    <p:sldId id="284" r:id="rId23"/>
    <p:sldId id="285" r:id="rId24"/>
    <p:sldId id="306" r:id="rId25"/>
    <p:sldId id="294" r:id="rId26"/>
    <p:sldId id="305" r:id="rId27"/>
    <p:sldId id="307" r:id="rId28"/>
    <p:sldId id="280" r:id="rId29"/>
    <p:sldId id="308" r:id="rId30"/>
    <p:sldId id="281" r:id="rId31"/>
    <p:sldId id="309" r:id="rId32"/>
    <p:sldId id="282" r:id="rId33"/>
    <p:sldId id="30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BF9000"/>
    <a:srgbClr val="FF9900"/>
    <a:srgbClr val="009999"/>
    <a:srgbClr val="E3466F"/>
    <a:srgbClr val="DF9913"/>
    <a:srgbClr val="00A7B6"/>
    <a:srgbClr val="D314B1"/>
    <a:srgbClr val="2E75B6"/>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7538" autoAdjust="0"/>
  </p:normalViewPr>
  <p:slideViewPr>
    <p:cSldViewPr snapToGrid="0">
      <p:cViewPr varScale="1">
        <p:scale>
          <a:sx n="158" d="100"/>
          <a:sy n="158" d="100"/>
        </p:scale>
        <p:origin x="270" y="138"/>
      </p:cViewPr>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F68B58-C8B2-4E1A-BA24-58C5FBEBEC92}" type="datetimeFigureOut">
              <a:rPr lang="en-US" smtClean="0"/>
              <a:t>9/2/2022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6DBEB6-B873-4F58-9DB2-C66274E2F4DF}" type="slidenum">
              <a:rPr lang="en-US" smtClean="0"/>
              <a:t>‹#›</a:t>
            </a:fld>
            <a:endParaRPr lang="en-US"/>
          </a:p>
        </p:txBody>
      </p:sp>
    </p:spTree>
    <p:extLst>
      <p:ext uri="{BB962C8B-B14F-4D97-AF65-F5344CB8AC3E}">
        <p14:creationId xmlns:p14="http://schemas.microsoft.com/office/powerpoint/2010/main" val="973325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pPr>
            <a:r>
              <a:rPr lang="en-US" dirty="0"/>
              <a:t>Quality Control management</a:t>
            </a:r>
          </a:p>
          <a:p>
            <a:pPr>
              <a:lnSpc>
                <a:spcPct val="200000"/>
              </a:lnSpc>
            </a:pPr>
            <a:r>
              <a:rPr lang="en-US" dirty="0"/>
              <a:t>After Sales Support</a:t>
            </a:r>
          </a:p>
          <a:p>
            <a:pPr>
              <a:lnSpc>
                <a:spcPct val="200000"/>
              </a:lnSpc>
            </a:pPr>
            <a:r>
              <a:rPr lang="en-US" dirty="0"/>
              <a:t>CRM</a:t>
            </a:r>
          </a:p>
          <a:p>
            <a:pPr>
              <a:lnSpc>
                <a:spcPct val="200000"/>
              </a:lnSpc>
            </a:pPr>
            <a:r>
              <a:rPr lang="en-US" dirty="0"/>
              <a:t>Fleet maintenance &amp; Management</a:t>
            </a:r>
          </a:p>
          <a:p>
            <a:pPr>
              <a:lnSpc>
                <a:spcPct val="200000"/>
              </a:lnSpc>
            </a:pPr>
            <a:r>
              <a:rPr lang="en-US" dirty="0"/>
              <a:t>Project Management</a:t>
            </a:r>
          </a:p>
          <a:p>
            <a:pPr>
              <a:lnSpc>
                <a:spcPct val="200000"/>
              </a:lnSpc>
            </a:pPr>
            <a:r>
              <a:rPr lang="en-US" dirty="0"/>
              <a:t>Document management &amp; Work flow Solutions</a:t>
            </a:r>
          </a:p>
          <a:p>
            <a:pPr>
              <a:lnSpc>
                <a:spcPct val="200000"/>
              </a:lnSpc>
            </a:pPr>
            <a:r>
              <a:rPr lang="en-US" dirty="0"/>
              <a:t>Websites</a:t>
            </a:r>
          </a:p>
          <a:p>
            <a:endParaRPr lang="en-US" dirty="0"/>
          </a:p>
        </p:txBody>
      </p:sp>
      <p:sp>
        <p:nvSpPr>
          <p:cNvPr id="4" name="Slide Number Placeholder 3"/>
          <p:cNvSpPr>
            <a:spLocks noGrp="1"/>
          </p:cNvSpPr>
          <p:nvPr>
            <p:ph type="sldNum" sz="quarter" idx="5"/>
          </p:nvPr>
        </p:nvSpPr>
        <p:spPr/>
        <p:txBody>
          <a:bodyPr/>
          <a:lstStyle/>
          <a:p>
            <a:fld id="{AE6DBEB6-B873-4F58-9DB2-C66274E2F4DF}" type="slidenum">
              <a:rPr lang="en-US" smtClean="0"/>
              <a:t>8</a:t>
            </a:fld>
            <a:endParaRPr lang="en-US"/>
          </a:p>
        </p:txBody>
      </p:sp>
    </p:spTree>
    <p:extLst>
      <p:ext uri="{BB962C8B-B14F-4D97-AF65-F5344CB8AC3E}">
        <p14:creationId xmlns:p14="http://schemas.microsoft.com/office/powerpoint/2010/main" val="3551958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Asset management,  </a:t>
            </a:r>
            <a:r>
              <a:rPr lang="fr-FR" dirty="0" err="1"/>
              <a:t>inventory</a:t>
            </a:r>
            <a:r>
              <a:rPr lang="fr-FR" dirty="0"/>
              <a:t>, Pos, </a:t>
            </a:r>
            <a:r>
              <a:rPr lang="fr-FR" dirty="0" err="1"/>
              <a:t>fleet</a:t>
            </a:r>
            <a:r>
              <a:rPr lang="fr-FR" dirty="0"/>
              <a:t> management</a:t>
            </a:r>
            <a:endParaRPr lang="en-US" dirty="0"/>
          </a:p>
        </p:txBody>
      </p:sp>
      <p:sp>
        <p:nvSpPr>
          <p:cNvPr id="4" name="Slide Number Placeholder 3"/>
          <p:cNvSpPr>
            <a:spLocks noGrp="1"/>
          </p:cNvSpPr>
          <p:nvPr>
            <p:ph type="sldNum" sz="quarter" idx="5"/>
          </p:nvPr>
        </p:nvSpPr>
        <p:spPr/>
        <p:txBody>
          <a:bodyPr/>
          <a:lstStyle/>
          <a:p>
            <a:fld id="{AE6DBEB6-B873-4F58-9DB2-C66274E2F4DF}" type="slidenum">
              <a:rPr lang="en-US" smtClean="0"/>
              <a:t>11</a:t>
            </a:fld>
            <a:endParaRPr lang="en-US"/>
          </a:p>
        </p:txBody>
      </p:sp>
    </p:spTree>
    <p:extLst>
      <p:ext uri="{BB962C8B-B14F-4D97-AF65-F5344CB8AC3E}">
        <p14:creationId xmlns:p14="http://schemas.microsoft.com/office/powerpoint/2010/main" val="197895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Asset management,  </a:t>
            </a:r>
            <a:r>
              <a:rPr lang="fr-FR" dirty="0" err="1"/>
              <a:t>inventory</a:t>
            </a:r>
            <a:r>
              <a:rPr lang="fr-FR" dirty="0"/>
              <a:t>, Pos, </a:t>
            </a:r>
            <a:r>
              <a:rPr lang="fr-FR" dirty="0" err="1"/>
              <a:t>fleet</a:t>
            </a:r>
            <a:r>
              <a:rPr lang="fr-FR" dirty="0"/>
              <a:t> management</a:t>
            </a:r>
            <a:endParaRPr lang="en-US" dirty="0"/>
          </a:p>
        </p:txBody>
      </p:sp>
      <p:sp>
        <p:nvSpPr>
          <p:cNvPr id="4" name="Slide Number Placeholder 3"/>
          <p:cNvSpPr>
            <a:spLocks noGrp="1"/>
          </p:cNvSpPr>
          <p:nvPr>
            <p:ph type="sldNum" sz="quarter" idx="5"/>
          </p:nvPr>
        </p:nvSpPr>
        <p:spPr/>
        <p:txBody>
          <a:bodyPr/>
          <a:lstStyle/>
          <a:p>
            <a:fld id="{AE6DBEB6-B873-4F58-9DB2-C66274E2F4DF}" type="slidenum">
              <a:rPr lang="en-US" smtClean="0"/>
              <a:t>12</a:t>
            </a:fld>
            <a:endParaRPr lang="en-US"/>
          </a:p>
        </p:txBody>
      </p:sp>
    </p:spTree>
    <p:extLst>
      <p:ext uri="{BB962C8B-B14F-4D97-AF65-F5344CB8AC3E}">
        <p14:creationId xmlns:p14="http://schemas.microsoft.com/office/powerpoint/2010/main" val="1275841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4136-4796-4737-AA56-B8D1F80DA1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AB9E22-FCC8-4D4D-BF19-C4D151AFD2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88E0C6-B996-47B5-8FAA-F9B3EE8F2564}"/>
              </a:ext>
            </a:extLst>
          </p:cNvPr>
          <p:cNvSpPr>
            <a:spLocks noGrp="1"/>
          </p:cNvSpPr>
          <p:nvPr>
            <p:ph type="dt" sz="half" idx="10"/>
          </p:nvPr>
        </p:nvSpPr>
        <p:spPr/>
        <p:txBody>
          <a:bodyPr/>
          <a:lstStyle/>
          <a:p>
            <a:fld id="{92DD1645-9892-4135-B2B5-75AC00614A75}" type="datetimeFigureOut">
              <a:rPr lang="en-US" smtClean="0"/>
              <a:t>9/2/2022</a:t>
            </a:fld>
            <a:endParaRPr lang="en-US"/>
          </a:p>
        </p:txBody>
      </p:sp>
      <p:sp>
        <p:nvSpPr>
          <p:cNvPr id="5" name="Footer Placeholder 4">
            <a:extLst>
              <a:ext uri="{FF2B5EF4-FFF2-40B4-BE49-F238E27FC236}">
                <a16:creationId xmlns:a16="http://schemas.microsoft.com/office/drawing/2014/main" id="{2F98CB4F-7598-4897-99CD-04F766210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07251-0DFB-4188-AEA7-EAD5893C1E7B}"/>
              </a:ext>
            </a:extLst>
          </p:cNvPr>
          <p:cNvSpPr>
            <a:spLocks noGrp="1"/>
          </p:cNvSpPr>
          <p:nvPr>
            <p:ph type="sldNum" sz="quarter" idx="12"/>
          </p:nvPr>
        </p:nvSpPr>
        <p:spPr/>
        <p:txBody>
          <a:bodyPr/>
          <a:lstStyle/>
          <a:p>
            <a:fld id="{FC990D48-B752-4C8A-8943-A4C6EF59F06D}" type="slidenum">
              <a:rPr lang="en-US" smtClean="0"/>
              <a:t>‹#›</a:t>
            </a:fld>
            <a:endParaRPr lang="en-US"/>
          </a:p>
        </p:txBody>
      </p:sp>
    </p:spTree>
    <p:extLst>
      <p:ext uri="{BB962C8B-B14F-4D97-AF65-F5344CB8AC3E}">
        <p14:creationId xmlns:p14="http://schemas.microsoft.com/office/powerpoint/2010/main" val="305878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68AD-A281-4457-921D-9F617DEC0E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A7CF33-61D0-4018-AC07-39F16A4602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1DDB4-5571-444B-BF13-C7CF63201964}"/>
              </a:ext>
            </a:extLst>
          </p:cNvPr>
          <p:cNvSpPr>
            <a:spLocks noGrp="1"/>
          </p:cNvSpPr>
          <p:nvPr>
            <p:ph type="dt" sz="half" idx="10"/>
          </p:nvPr>
        </p:nvSpPr>
        <p:spPr/>
        <p:txBody>
          <a:bodyPr/>
          <a:lstStyle/>
          <a:p>
            <a:fld id="{92DD1645-9892-4135-B2B5-75AC00614A75}" type="datetimeFigureOut">
              <a:rPr lang="en-US" smtClean="0"/>
              <a:t>9/2/2022</a:t>
            </a:fld>
            <a:endParaRPr lang="en-US"/>
          </a:p>
        </p:txBody>
      </p:sp>
      <p:sp>
        <p:nvSpPr>
          <p:cNvPr id="5" name="Footer Placeholder 4">
            <a:extLst>
              <a:ext uri="{FF2B5EF4-FFF2-40B4-BE49-F238E27FC236}">
                <a16:creationId xmlns:a16="http://schemas.microsoft.com/office/drawing/2014/main" id="{006476A8-3577-408D-8368-B33359F8C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2D3D1-4ABB-4DC8-ADF7-3ED7D0F7E6E5}"/>
              </a:ext>
            </a:extLst>
          </p:cNvPr>
          <p:cNvSpPr>
            <a:spLocks noGrp="1"/>
          </p:cNvSpPr>
          <p:nvPr>
            <p:ph type="sldNum" sz="quarter" idx="12"/>
          </p:nvPr>
        </p:nvSpPr>
        <p:spPr/>
        <p:txBody>
          <a:bodyPr/>
          <a:lstStyle/>
          <a:p>
            <a:fld id="{FC990D48-B752-4C8A-8943-A4C6EF59F06D}" type="slidenum">
              <a:rPr lang="en-US" smtClean="0"/>
              <a:t>‹#›</a:t>
            </a:fld>
            <a:endParaRPr lang="en-US"/>
          </a:p>
        </p:txBody>
      </p:sp>
    </p:spTree>
    <p:extLst>
      <p:ext uri="{BB962C8B-B14F-4D97-AF65-F5344CB8AC3E}">
        <p14:creationId xmlns:p14="http://schemas.microsoft.com/office/powerpoint/2010/main" val="1973869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67332A-CF54-429E-B1C4-4EC440BC25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4D42EE-16F2-40C6-9A01-066853FCF1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57DDE-4E71-4116-9EC3-DB5B102F0B00}"/>
              </a:ext>
            </a:extLst>
          </p:cNvPr>
          <p:cNvSpPr>
            <a:spLocks noGrp="1"/>
          </p:cNvSpPr>
          <p:nvPr>
            <p:ph type="dt" sz="half" idx="10"/>
          </p:nvPr>
        </p:nvSpPr>
        <p:spPr/>
        <p:txBody>
          <a:bodyPr/>
          <a:lstStyle/>
          <a:p>
            <a:fld id="{92DD1645-9892-4135-B2B5-75AC00614A75}" type="datetimeFigureOut">
              <a:rPr lang="en-US" smtClean="0"/>
              <a:t>9/2/2022</a:t>
            </a:fld>
            <a:endParaRPr lang="en-US"/>
          </a:p>
        </p:txBody>
      </p:sp>
      <p:sp>
        <p:nvSpPr>
          <p:cNvPr id="5" name="Footer Placeholder 4">
            <a:extLst>
              <a:ext uri="{FF2B5EF4-FFF2-40B4-BE49-F238E27FC236}">
                <a16:creationId xmlns:a16="http://schemas.microsoft.com/office/drawing/2014/main" id="{A839289E-293E-42A3-A01E-C073673B9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02BCDD-D2A7-412E-B52C-1460B638EE13}"/>
              </a:ext>
            </a:extLst>
          </p:cNvPr>
          <p:cNvSpPr>
            <a:spLocks noGrp="1"/>
          </p:cNvSpPr>
          <p:nvPr>
            <p:ph type="sldNum" sz="quarter" idx="12"/>
          </p:nvPr>
        </p:nvSpPr>
        <p:spPr/>
        <p:txBody>
          <a:bodyPr/>
          <a:lstStyle/>
          <a:p>
            <a:fld id="{FC990D48-B752-4C8A-8943-A4C6EF59F06D}" type="slidenum">
              <a:rPr lang="en-US" smtClean="0"/>
              <a:t>‹#›</a:t>
            </a:fld>
            <a:endParaRPr lang="en-US"/>
          </a:p>
        </p:txBody>
      </p:sp>
    </p:spTree>
    <p:extLst>
      <p:ext uri="{BB962C8B-B14F-4D97-AF65-F5344CB8AC3E}">
        <p14:creationId xmlns:p14="http://schemas.microsoft.com/office/powerpoint/2010/main" val="383327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57A00-72EF-4D8D-87C9-6EDC208CCA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844BD4-F91F-4667-AB67-45C7ADEC72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7C747-652A-4BC8-80A2-C356F67A216B}"/>
              </a:ext>
            </a:extLst>
          </p:cNvPr>
          <p:cNvSpPr>
            <a:spLocks noGrp="1"/>
          </p:cNvSpPr>
          <p:nvPr>
            <p:ph type="dt" sz="half" idx="10"/>
          </p:nvPr>
        </p:nvSpPr>
        <p:spPr/>
        <p:txBody>
          <a:bodyPr/>
          <a:lstStyle/>
          <a:p>
            <a:fld id="{92DD1645-9892-4135-B2B5-75AC00614A75}" type="datetimeFigureOut">
              <a:rPr lang="en-US" smtClean="0"/>
              <a:t>9/2/2022</a:t>
            </a:fld>
            <a:endParaRPr lang="en-US"/>
          </a:p>
        </p:txBody>
      </p:sp>
      <p:sp>
        <p:nvSpPr>
          <p:cNvPr id="5" name="Footer Placeholder 4">
            <a:extLst>
              <a:ext uri="{FF2B5EF4-FFF2-40B4-BE49-F238E27FC236}">
                <a16:creationId xmlns:a16="http://schemas.microsoft.com/office/drawing/2014/main" id="{8B5463D4-A440-4C50-B1A4-74CB47DFB2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0D094-2675-4C44-8975-F85EA54C9B5B}"/>
              </a:ext>
            </a:extLst>
          </p:cNvPr>
          <p:cNvSpPr>
            <a:spLocks noGrp="1"/>
          </p:cNvSpPr>
          <p:nvPr>
            <p:ph type="sldNum" sz="quarter" idx="12"/>
          </p:nvPr>
        </p:nvSpPr>
        <p:spPr/>
        <p:txBody>
          <a:bodyPr/>
          <a:lstStyle/>
          <a:p>
            <a:fld id="{FC990D48-B752-4C8A-8943-A4C6EF59F06D}" type="slidenum">
              <a:rPr lang="en-US" smtClean="0"/>
              <a:t>‹#›</a:t>
            </a:fld>
            <a:endParaRPr lang="en-US"/>
          </a:p>
        </p:txBody>
      </p:sp>
    </p:spTree>
    <p:extLst>
      <p:ext uri="{BB962C8B-B14F-4D97-AF65-F5344CB8AC3E}">
        <p14:creationId xmlns:p14="http://schemas.microsoft.com/office/powerpoint/2010/main" val="84011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E9E21-B33B-4B2C-8D64-F8FDAE73FC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F0DCBF-6DCD-4446-9915-244620D11E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01000F-AA6F-4B9B-BB81-41269776E090}"/>
              </a:ext>
            </a:extLst>
          </p:cNvPr>
          <p:cNvSpPr>
            <a:spLocks noGrp="1"/>
          </p:cNvSpPr>
          <p:nvPr>
            <p:ph type="dt" sz="half" idx="10"/>
          </p:nvPr>
        </p:nvSpPr>
        <p:spPr/>
        <p:txBody>
          <a:bodyPr/>
          <a:lstStyle/>
          <a:p>
            <a:fld id="{92DD1645-9892-4135-B2B5-75AC00614A75}" type="datetimeFigureOut">
              <a:rPr lang="en-US" smtClean="0"/>
              <a:t>9/2/2022</a:t>
            </a:fld>
            <a:endParaRPr lang="en-US"/>
          </a:p>
        </p:txBody>
      </p:sp>
      <p:sp>
        <p:nvSpPr>
          <p:cNvPr id="5" name="Footer Placeholder 4">
            <a:extLst>
              <a:ext uri="{FF2B5EF4-FFF2-40B4-BE49-F238E27FC236}">
                <a16:creationId xmlns:a16="http://schemas.microsoft.com/office/drawing/2014/main" id="{2F4A283C-B7FA-42EA-80C0-6655E5DA6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29772-0E86-4CC6-A8B5-83D9A840EB6D}"/>
              </a:ext>
            </a:extLst>
          </p:cNvPr>
          <p:cNvSpPr>
            <a:spLocks noGrp="1"/>
          </p:cNvSpPr>
          <p:nvPr>
            <p:ph type="sldNum" sz="quarter" idx="12"/>
          </p:nvPr>
        </p:nvSpPr>
        <p:spPr/>
        <p:txBody>
          <a:bodyPr/>
          <a:lstStyle/>
          <a:p>
            <a:fld id="{FC990D48-B752-4C8A-8943-A4C6EF59F06D}" type="slidenum">
              <a:rPr lang="en-US" smtClean="0"/>
              <a:t>‹#›</a:t>
            </a:fld>
            <a:endParaRPr lang="en-US"/>
          </a:p>
        </p:txBody>
      </p:sp>
    </p:spTree>
    <p:extLst>
      <p:ext uri="{BB962C8B-B14F-4D97-AF65-F5344CB8AC3E}">
        <p14:creationId xmlns:p14="http://schemas.microsoft.com/office/powerpoint/2010/main" val="3786735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B7C9-A761-4DE1-950E-F177FBF2F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AD716C-4396-41A9-9F6C-BDD9F46251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9BDE08-0562-44ED-A436-D38BA6C456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514FA5-356E-4E79-A2F0-620BF7BA424E}"/>
              </a:ext>
            </a:extLst>
          </p:cNvPr>
          <p:cNvSpPr>
            <a:spLocks noGrp="1"/>
          </p:cNvSpPr>
          <p:nvPr>
            <p:ph type="dt" sz="half" idx="10"/>
          </p:nvPr>
        </p:nvSpPr>
        <p:spPr/>
        <p:txBody>
          <a:bodyPr/>
          <a:lstStyle/>
          <a:p>
            <a:fld id="{92DD1645-9892-4135-B2B5-75AC00614A75}" type="datetimeFigureOut">
              <a:rPr lang="en-US" smtClean="0"/>
              <a:t>9/2/2022</a:t>
            </a:fld>
            <a:endParaRPr lang="en-US"/>
          </a:p>
        </p:txBody>
      </p:sp>
      <p:sp>
        <p:nvSpPr>
          <p:cNvPr id="6" name="Footer Placeholder 5">
            <a:extLst>
              <a:ext uri="{FF2B5EF4-FFF2-40B4-BE49-F238E27FC236}">
                <a16:creationId xmlns:a16="http://schemas.microsoft.com/office/drawing/2014/main" id="{4EB0F1FE-1069-4E65-9645-8E002F5D0E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DBB721-5E43-432D-B060-283D4E898240}"/>
              </a:ext>
            </a:extLst>
          </p:cNvPr>
          <p:cNvSpPr>
            <a:spLocks noGrp="1"/>
          </p:cNvSpPr>
          <p:nvPr>
            <p:ph type="sldNum" sz="quarter" idx="12"/>
          </p:nvPr>
        </p:nvSpPr>
        <p:spPr/>
        <p:txBody>
          <a:bodyPr/>
          <a:lstStyle/>
          <a:p>
            <a:fld id="{FC990D48-B752-4C8A-8943-A4C6EF59F06D}" type="slidenum">
              <a:rPr lang="en-US" smtClean="0"/>
              <a:t>‹#›</a:t>
            </a:fld>
            <a:endParaRPr lang="en-US"/>
          </a:p>
        </p:txBody>
      </p:sp>
    </p:spTree>
    <p:extLst>
      <p:ext uri="{BB962C8B-B14F-4D97-AF65-F5344CB8AC3E}">
        <p14:creationId xmlns:p14="http://schemas.microsoft.com/office/powerpoint/2010/main" val="131220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0C1D-EB5A-4F4B-B78F-F65006C130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0A2DFB-8184-4674-A999-F5845EB92E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010099-5AF2-43CE-B0C5-B864E5B8A9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D45379-22F7-44C9-826C-0C0F9B4ED7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BD8360-3422-4E02-912F-482422D1D4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55DADA-D606-4104-9F5D-34B1D5B43857}"/>
              </a:ext>
            </a:extLst>
          </p:cNvPr>
          <p:cNvSpPr>
            <a:spLocks noGrp="1"/>
          </p:cNvSpPr>
          <p:nvPr>
            <p:ph type="dt" sz="half" idx="10"/>
          </p:nvPr>
        </p:nvSpPr>
        <p:spPr/>
        <p:txBody>
          <a:bodyPr/>
          <a:lstStyle/>
          <a:p>
            <a:fld id="{92DD1645-9892-4135-B2B5-75AC00614A75}" type="datetimeFigureOut">
              <a:rPr lang="en-US" smtClean="0"/>
              <a:t>9/2/2022</a:t>
            </a:fld>
            <a:endParaRPr lang="en-US"/>
          </a:p>
        </p:txBody>
      </p:sp>
      <p:sp>
        <p:nvSpPr>
          <p:cNvPr id="8" name="Footer Placeholder 7">
            <a:extLst>
              <a:ext uri="{FF2B5EF4-FFF2-40B4-BE49-F238E27FC236}">
                <a16:creationId xmlns:a16="http://schemas.microsoft.com/office/drawing/2014/main" id="{257F18D0-CDC3-40D4-9A28-A1CB8E16FF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001218-B23D-4F59-AA36-7D48D4BDA29A}"/>
              </a:ext>
            </a:extLst>
          </p:cNvPr>
          <p:cNvSpPr>
            <a:spLocks noGrp="1"/>
          </p:cNvSpPr>
          <p:nvPr>
            <p:ph type="sldNum" sz="quarter" idx="12"/>
          </p:nvPr>
        </p:nvSpPr>
        <p:spPr/>
        <p:txBody>
          <a:bodyPr/>
          <a:lstStyle/>
          <a:p>
            <a:fld id="{FC990D48-B752-4C8A-8943-A4C6EF59F06D}" type="slidenum">
              <a:rPr lang="en-US" smtClean="0"/>
              <a:t>‹#›</a:t>
            </a:fld>
            <a:endParaRPr lang="en-US"/>
          </a:p>
        </p:txBody>
      </p:sp>
    </p:spTree>
    <p:extLst>
      <p:ext uri="{BB962C8B-B14F-4D97-AF65-F5344CB8AC3E}">
        <p14:creationId xmlns:p14="http://schemas.microsoft.com/office/powerpoint/2010/main" val="233338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2DE6-F4D0-4592-875A-2A34E1FE2B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105D33-F956-47AA-8DC9-F0182A35EFB9}"/>
              </a:ext>
            </a:extLst>
          </p:cNvPr>
          <p:cNvSpPr>
            <a:spLocks noGrp="1"/>
          </p:cNvSpPr>
          <p:nvPr>
            <p:ph type="dt" sz="half" idx="10"/>
          </p:nvPr>
        </p:nvSpPr>
        <p:spPr/>
        <p:txBody>
          <a:bodyPr/>
          <a:lstStyle/>
          <a:p>
            <a:fld id="{92DD1645-9892-4135-B2B5-75AC00614A75}" type="datetimeFigureOut">
              <a:rPr lang="en-US" smtClean="0"/>
              <a:t>9/2/2022</a:t>
            </a:fld>
            <a:endParaRPr lang="en-US"/>
          </a:p>
        </p:txBody>
      </p:sp>
      <p:sp>
        <p:nvSpPr>
          <p:cNvPr id="4" name="Footer Placeholder 3">
            <a:extLst>
              <a:ext uri="{FF2B5EF4-FFF2-40B4-BE49-F238E27FC236}">
                <a16:creationId xmlns:a16="http://schemas.microsoft.com/office/drawing/2014/main" id="{7CF2A83F-18F4-4EE4-B218-33682E84D1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BACA52-7EE0-4781-8F34-3562411BBDE2}"/>
              </a:ext>
            </a:extLst>
          </p:cNvPr>
          <p:cNvSpPr>
            <a:spLocks noGrp="1"/>
          </p:cNvSpPr>
          <p:nvPr>
            <p:ph type="sldNum" sz="quarter" idx="12"/>
          </p:nvPr>
        </p:nvSpPr>
        <p:spPr/>
        <p:txBody>
          <a:bodyPr/>
          <a:lstStyle/>
          <a:p>
            <a:fld id="{FC990D48-B752-4C8A-8943-A4C6EF59F06D}" type="slidenum">
              <a:rPr lang="en-US" smtClean="0"/>
              <a:t>‹#›</a:t>
            </a:fld>
            <a:endParaRPr lang="en-US"/>
          </a:p>
        </p:txBody>
      </p:sp>
    </p:spTree>
    <p:extLst>
      <p:ext uri="{BB962C8B-B14F-4D97-AF65-F5344CB8AC3E}">
        <p14:creationId xmlns:p14="http://schemas.microsoft.com/office/powerpoint/2010/main" val="389065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063E84-07D5-4C7B-8F4F-7C5B7C144BD5}"/>
              </a:ext>
            </a:extLst>
          </p:cNvPr>
          <p:cNvSpPr>
            <a:spLocks noGrp="1"/>
          </p:cNvSpPr>
          <p:nvPr>
            <p:ph type="dt" sz="half" idx="10"/>
          </p:nvPr>
        </p:nvSpPr>
        <p:spPr/>
        <p:txBody>
          <a:bodyPr/>
          <a:lstStyle/>
          <a:p>
            <a:fld id="{92DD1645-9892-4135-B2B5-75AC00614A75}" type="datetimeFigureOut">
              <a:rPr lang="en-US" smtClean="0"/>
              <a:t>9/2/2022</a:t>
            </a:fld>
            <a:endParaRPr lang="en-US"/>
          </a:p>
        </p:txBody>
      </p:sp>
      <p:sp>
        <p:nvSpPr>
          <p:cNvPr id="3" name="Footer Placeholder 2">
            <a:extLst>
              <a:ext uri="{FF2B5EF4-FFF2-40B4-BE49-F238E27FC236}">
                <a16:creationId xmlns:a16="http://schemas.microsoft.com/office/drawing/2014/main" id="{8980341C-47C5-4DFD-AADC-EB4F87AFCD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0946A1-FC4F-4941-8D89-25613BCD8A0E}"/>
              </a:ext>
            </a:extLst>
          </p:cNvPr>
          <p:cNvSpPr>
            <a:spLocks noGrp="1"/>
          </p:cNvSpPr>
          <p:nvPr>
            <p:ph type="sldNum" sz="quarter" idx="12"/>
          </p:nvPr>
        </p:nvSpPr>
        <p:spPr/>
        <p:txBody>
          <a:bodyPr/>
          <a:lstStyle/>
          <a:p>
            <a:fld id="{FC990D48-B752-4C8A-8943-A4C6EF59F06D}" type="slidenum">
              <a:rPr lang="en-US" smtClean="0"/>
              <a:t>‹#›</a:t>
            </a:fld>
            <a:endParaRPr lang="en-US"/>
          </a:p>
        </p:txBody>
      </p:sp>
    </p:spTree>
    <p:extLst>
      <p:ext uri="{BB962C8B-B14F-4D97-AF65-F5344CB8AC3E}">
        <p14:creationId xmlns:p14="http://schemas.microsoft.com/office/powerpoint/2010/main" val="303058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969F-D398-463E-8CED-979F98251B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C7032F-B0AC-4133-AE79-4D95DDCBE7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F42E47-E8C5-4E9E-B2D4-E3AE967E1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97AF5-AFBA-496F-A01B-395934337AB6}"/>
              </a:ext>
            </a:extLst>
          </p:cNvPr>
          <p:cNvSpPr>
            <a:spLocks noGrp="1"/>
          </p:cNvSpPr>
          <p:nvPr>
            <p:ph type="dt" sz="half" idx="10"/>
          </p:nvPr>
        </p:nvSpPr>
        <p:spPr/>
        <p:txBody>
          <a:bodyPr/>
          <a:lstStyle/>
          <a:p>
            <a:fld id="{92DD1645-9892-4135-B2B5-75AC00614A75}" type="datetimeFigureOut">
              <a:rPr lang="en-US" smtClean="0"/>
              <a:t>9/2/2022</a:t>
            </a:fld>
            <a:endParaRPr lang="en-US"/>
          </a:p>
        </p:txBody>
      </p:sp>
      <p:sp>
        <p:nvSpPr>
          <p:cNvPr id="6" name="Footer Placeholder 5">
            <a:extLst>
              <a:ext uri="{FF2B5EF4-FFF2-40B4-BE49-F238E27FC236}">
                <a16:creationId xmlns:a16="http://schemas.microsoft.com/office/drawing/2014/main" id="{3841C40C-0192-42B2-9BB4-C0A4D192C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5128C-F27F-4DD2-A668-545F1C8857A1}"/>
              </a:ext>
            </a:extLst>
          </p:cNvPr>
          <p:cNvSpPr>
            <a:spLocks noGrp="1"/>
          </p:cNvSpPr>
          <p:nvPr>
            <p:ph type="sldNum" sz="quarter" idx="12"/>
          </p:nvPr>
        </p:nvSpPr>
        <p:spPr/>
        <p:txBody>
          <a:bodyPr/>
          <a:lstStyle/>
          <a:p>
            <a:fld id="{FC990D48-B752-4C8A-8943-A4C6EF59F06D}" type="slidenum">
              <a:rPr lang="en-US" smtClean="0"/>
              <a:t>‹#›</a:t>
            </a:fld>
            <a:endParaRPr lang="en-US"/>
          </a:p>
        </p:txBody>
      </p:sp>
    </p:spTree>
    <p:extLst>
      <p:ext uri="{BB962C8B-B14F-4D97-AF65-F5344CB8AC3E}">
        <p14:creationId xmlns:p14="http://schemas.microsoft.com/office/powerpoint/2010/main" val="2671125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E0ED9-EB8E-425A-868D-CC3D49E1CA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248EF0-48A4-433B-9E9F-1F6A263FF8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BB5434-E400-4648-8CFB-82BD35F75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5F0F3A-8010-40B6-88D8-E34AEDC1A263}"/>
              </a:ext>
            </a:extLst>
          </p:cNvPr>
          <p:cNvSpPr>
            <a:spLocks noGrp="1"/>
          </p:cNvSpPr>
          <p:nvPr>
            <p:ph type="dt" sz="half" idx="10"/>
          </p:nvPr>
        </p:nvSpPr>
        <p:spPr/>
        <p:txBody>
          <a:bodyPr/>
          <a:lstStyle/>
          <a:p>
            <a:fld id="{92DD1645-9892-4135-B2B5-75AC00614A75}" type="datetimeFigureOut">
              <a:rPr lang="en-US" smtClean="0"/>
              <a:t>9/2/2022</a:t>
            </a:fld>
            <a:endParaRPr lang="en-US"/>
          </a:p>
        </p:txBody>
      </p:sp>
      <p:sp>
        <p:nvSpPr>
          <p:cNvPr id="6" name="Footer Placeholder 5">
            <a:extLst>
              <a:ext uri="{FF2B5EF4-FFF2-40B4-BE49-F238E27FC236}">
                <a16:creationId xmlns:a16="http://schemas.microsoft.com/office/drawing/2014/main" id="{20C77049-3570-4F38-91C2-6C445901C6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68A1E0-6C45-4820-A968-E74CC93C5AE3}"/>
              </a:ext>
            </a:extLst>
          </p:cNvPr>
          <p:cNvSpPr>
            <a:spLocks noGrp="1"/>
          </p:cNvSpPr>
          <p:nvPr>
            <p:ph type="sldNum" sz="quarter" idx="12"/>
          </p:nvPr>
        </p:nvSpPr>
        <p:spPr/>
        <p:txBody>
          <a:bodyPr/>
          <a:lstStyle/>
          <a:p>
            <a:fld id="{FC990D48-B752-4C8A-8943-A4C6EF59F06D}" type="slidenum">
              <a:rPr lang="en-US" smtClean="0"/>
              <a:t>‹#›</a:t>
            </a:fld>
            <a:endParaRPr lang="en-US"/>
          </a:p>
        </p:txBody>
      </p:sp>
    </p:spTree>
    <p:extLst>
      <p:ext uri="{BB962C8B-B14F-4D97-AF65-F5344CB8AC3E}">
        <p14:creationId xmlns:p14="http://schemas.microsoft.com/office/powerpoint/2010/main" val="428149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B46BC5-4413-43D3-8446-CCBFF9200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CE4F22-139A-4ADD-AABF-339BF6097C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1156B-2FC8-4E68-BEC6-79068FE335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D1645-9892-4135-B2B5-75AC00614A75}" type="datetimeFigureOut">
              <a:rPr lang="en-US" smtClean="0"/>
              <a:t>9/2/2022</a:t>
            </a:fld>
            <a:endParaRPr lang="en-US"/>
          </a:p>
        </p:txBody>
      </p:sp>
      <p:sp>
        <p:nvSpPr>
          <p:cNvPr id="5" name="Footer Placeholder 4">
            <a:extLst>
              <a:ext uri="{FF2B5EF4-FFF2-40B4-BE49-F238E27FC236}">
                <a16:creationId xmlns:a16="http://schemas.microsoft.com/office/drawing/2014/main" id="{2070850C-53F4-4151-AB31-CB5E5FC24E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571EB7-8ACC-4229-BDDC-6E9A80BD62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90D48-B752-4C8A-8943-A4C6EF59F06D}" type="slidenum">
              <a:rPr lang="en-US" smtClean="0"/>
              <a:t>‹#›</a:t>
            </a:fld>
            <a:endParaRPr lang="en-US"/>
          </a:p>
        </p:txBody>
      </p:sp>
    </p:spTree>
    <p:extLst>
      <p:ext uri="{BB962C8B-B14F-4D97-AF65-F5344CB8AC3E}">
        <p14:creationId xmlns:p14="http://schemas.microsoft.com/office/powerpoint/2010/main" val="1341646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0.svg"/><Relationship Id="rId3" Type="http://schemas.openxmlformats.org/officeDocument/2006/relationships/image" Target="../media/image21.png"/><Relationship Id="rId7" Type="http://schemas.openxmlformats.org/officeDocument/2006/relationships/image" Target="../media/image15.png"/><Relationship Id="rId12" Type="http://schemas.openxmlformats.org/officeDocument/2006/relationships/image" Target="../media/image19.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1.svg"/><Relationship Id="rId11" Type="http://schemas.openxmlformats.org/officeDocument/2006/relationships/image" Target="../media/image54.png"/><Relationship Id="rId5" Type="http://schemas.openxmlformats.org/officeDocument/2006/relationships/image" Target="../media/image50.png"/><Relationship Id="rId10" Type="http://schemas.openxmlformats.org/officeDocument/2006/relationships/image" Target="../media/image53.png"/><Relationship Id="rId4" Type="http://schemas.openxmlformats.org/officeDocument/2006/relationships/image" Target="../media/image22.svg"/><Relationship Id="rId9" Type="http://schemas.openxmlformats.org/officeDocument/2006/relationships/image" Target="../media/image52.png"/></Relationships>
</file>

<file path=ppt/slides/_rels/slide11.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9.svg"/><Relationship Id="rId3" Type="http://schemas.openxmlformats.org/officeDocument/2006/relationships/image" Target="../media/image55.png"/><Relationship Id="rId7" Type="http://schemas.openxmlformats.org/officeDocument/2006/relationships/image" Target="../media/image57.png"/><Relationship Id="rId12" Type="http://schemas.openxmlformats.org/officeDocument/2006/relationships/image" Target="../media/image5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6.png"/><Relationship Id="rId11" Type="http://schemas.openxmlformats.org/officeDocument/2006/relationships/image" Target="../media/image20.svg"/><Relationship Id="rId5" Type="http://schemas.openxmlformats.org/officeDocument/2006/relationships/image" Target="../media/image14.svg"/><Relationship Id="rId15" Type="http://schemas.openxmlformats.org/officeDocument/2006/relationships/image" Target="../media/image61.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47.svg"/><Relationship Id="rId14" Type="http://schemas.openxmlformats.org/officeDocument/2006/relationships/image" Target="../media/image60.png"/></Relationships>
</file>

<file path=ppt/slides/_rels/slide12.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2.png"/><Relationship Id="rId7" Type="http://schemas.openxmlformats.org/officeDocument/2006/relationships/image" Target="../media/image24.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7.svg"/><Relationship Id="rId10" Type="http://schemas.openxmlformats.org/officeDocument/2006/relationships/image" Target="../media/image61.svg"/><Relationship Id="rId4" Type="http://schemas.openxmlformats.org/officeDocument/2006/relationships/image" Target="../media/image46.png"/><Relationship Id="rId9" Type="http://schemas.openxmlformats.org/officeDocument/2006/relationships/image" Target="../media/image60.png"/></Relationships>
</file>

<file path=ppt/slides/_rels/slide13.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61.svg"/><Relationship Id="rId3" Type="http://schemas.openxmlformats.org/officeDocument/2006/relationships/image" Target="../media/image15.png"/><Relationship Id="rId7" Type="http://schemas.openxmlformats.org/officeDocument/2006/relationships/image" Target="../media/image65.png"/><Relationship Id="rId12" Type="http://schemas.openxmlformats.org/officeDocument/2006/relationships/image" Target="../media/image60.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24.svg"/><Relationship Id="rId11" Type="http://schemas.openxmlformats.org/officeDocument/2006/relationships/image" Target="../media/image68.png"/><Relationship Id="rId5" Type="http://schemas.openxmlformats.org/officeDocument/2006/relationships/image" Target="../media/image23.png"/><Relationship Id="rId10" Type="http://schemas.openxmlformats.org/officeDocument/2006/relationships/image" Target="../media/image67.png"/><Relationship Id="rId4" Type="http://schemas.openxmlformats.org/officeDocument/2006/relationships/image" Target="../media/image16.svg"/><Relationship Id="rId9" Type="http://schemas.openxmlformats.org/officeDocument/2006/relationships/image" Target="../media/image66.png"/></Relationships>
</file>

<file path=ppt/slides/_rels/slide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5.png"/><Relationship Id="rId7" Type="http://schemas.openxmlformats.org/officeDocument/2006/relationships/image" Target="../media/image65.png"/><Relationship Id="rId2"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24.svg"/><Relationship Id="rId11" Type="http://schemas.openxmlformats.org/officeDocument/2006/relationships/image" Target="../media/image72.png"/><Relationship Id="rId5" Type="http://schemas.openxmlformats.org/officeDocument/2006/relationships/image" Target="../media/image23.png"/><Relationship Id="rId10" Type="http://schemas.openxmlformats.org/officeDocument/2006/relationships/image" Target="../media/image71.png"/><Relationship Id="rId4" Type="http://schemas.openxmlformats.org/officeDocument/2006/relationships/image" Target="../media/image16.svg"/><Relationship Id="rId9" Type="http://schemas.openxmlformats.org/officeDocument/2006/relationships/image" Target="../media/image7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82.png"/><Relationship Id="rId18" Type="http://schemas.openxmlformats.org/officeDocument/2006/relationships/image" Target="../media/image87.svg"/><Relationship Id="rId3" Type="http://schemas.openxmlformats.org/officeDocument/2006/relationships/image" Target="../media/image74.svg"/><Relationship Id="rId21" Type="http://schemas.openxmlformats.org/officeDocument/2006/relationships/image" Target="../media/image90.png"/><Relationship Id="rId7" Type="http://schemas.openxmlformats.org/officeDocument/2006/relationships/image" Target="../media/image21.png"/><Relationship Id="rId12" Type="http://schemas.openxmlformats.org/officeDocument/2006/relationships/image" Target="../media/image81.svg"/><Relationship Id="rId17" Type="http://schemas.openxmlformats.org/officeDocument/2006/relationships/image" Target="../media/image86.png"/><Relationship Id="rId2" Type="http://schemas.openxmlformats.org/officeDocument/2006/relationships/image" Target="../media/image73.png"/><Relationship Id="rId16" Type="http://schemas.openxmlformats.org/officeDocument/2006/relationships/image" Target="../media/image85.svg"/><Relationship Id="rId20" Type="http://schemas.openxmlformats.org/officeDocument/2006/relationships/image" Target="../media/image89.svg"/><Relationship Id="rId1" Type="http://schemas.openxmlformats.org/officeDocument/2006/relationships/slideLayout" Target="../slideLayouts/slideLayout1.xml"/><Relationship Id="rId6" Type="http://schemas.openxmlformats.org/officeDocument/2006/relationships/image" Target="../media/image77.PNG"/><Relationship Id="rId11" Type="http://schemas.openxmlformats.org/officeDocument/2006/relationships/image" Target="../media/image80.png"/><Relationship Id="rId24" Type="http://schemas.openxmlformats.org/officeDocument/2006/relationships/image" Target="../media/image93.svg"/><Relationship Id="rId5" Type="http://schemas.openxmlformats.org/officeDocument/2006/relationships/image" Target="../media/image76.svg"/><Relationship Id="rId15" Type="http://schemas.openxmlformats.org/officeDocument/2006/relationships/image" Target="../media/image84.png"/><Relationship Id="rId23" Type="http://schemas.openxmlformats.org/officeDocument/2006/relationships/image" Target="../media/image92.png"/><Relationship Id="rId10" Type="http://schemas.openxmlformats.org/officeDocument/2006/relationships/image" Target="../media/image79.svg"/><Relationship Id="rId19" Type="http://schemas.openxmlformats.org/officeDocument/2006/relationships/image" Target="../media/image88.png"/><Relationship Id="rId4" Type="http://schemas.openxmlformats.org/officeDocument/2006/relationships/image" Target="../media/image75.png"/><Relationship Id="rId9" Type="http://schemas.openxmlformats.org/officeDocument/2006/relationships/image" Target="../media/image78.png"/><Relationship Id="rId14" Type="http://schemas.openxmlformats.org/officeDocument/2006/relationships/image" Target="../media/image83.svg"/><Relationship Id="rId22" Type="http://schemas.openxmlformats.org/officeDocument/2006/relationships/image" Target="../media/image91.svg"/></Relationships>
</file>

<file path=ppt/slides/_rels/slide17.xml.rels><?xml version="1.0" encoding="UTF-8" standalone="yes"?>
<Relationships xmlns="http://schemas.openxmlformats.org/package/2006/relationships"><Relationship Id="rId8" Type="http://schemas.openxmlformats.org/officeDocument/2006/relationships/image" Target="../media/image81.svg"/><Relationship Id="rId13" Type="http://schemas.openxmlformats.org/officeDocument/2006/relationships/image" Target="../media/image99.png"/><Relationship Id="rId18" Type="http://schemas.openxmlformats.org/officeDocument/2006/relationships/image" Target="../media/image102.svg"/><Relationship Id="rId3" Type="http://schemas.openxmlformats.org/officeDocument/2006/relationships/image" Target="../media/image21.png"/><Relationship Id="rId21" Type="http://schemas.openxmlformats.org/officeDocument/2006/relationships/image" Target="../media/image15.png"/><Relationship Id="rId7" Type="http://schemas.openxmlformats.org/officeDocument/2006/relationships/image" Target="../media/image80.png"/><Relationship Id="rId12" Type="http://schemas.openxmlformats.org/officeDocument/2006/relationships/image" Target="../media/image98.svg"/><Relationship Id="rId17" Type="http://schemas.openxmlformats.org/officeDocument/2006/relationships/image" Target="../media/image101.png"/><Relationship Id="rId2" Type="http://schemas.openxmlformats.org/officeDocument/2006/relationships/image" Target="../media/image94.PNG"/><Relationship Id="rId16" Type="http://schemas.openxmlformats.org/officeDocument/2006/relationships/image" Target="../media/image91.svg"/><Relationship Id="rId20" Type="http://schemas.openxmlformats.org/officeDocument/2006/relationships/image" Target="../media/image104.svg"/><Relationship Id="rId1" Type="http://schemas.openxmlformats.org/officeDocument/2006/relationships/slideLayout" Target="../slideLayouts/slideLayout1.xml"/><Relationship Id="rId6" Type="http://schemas.openxmlformats.org/officeDocument/2006/relationships/image" Target="../media/image79.svg"/><Relationship Id="rId11" Type="http://schemas.openxmlformats.org/officeDocument/2006/relationships/image" Target="../media/image97.png"/><Relationship Id="rId24" Type="http://schemas.openxmlformats.org/officeDocument/2006/relationships/image" Target="../media/image106.svg"/><Relationship Id="rId5" Type="http://schemas.openxmlformats.org/officeDocument/2006/relationships/image" Target="../media/image78.png"/><Relationship Id="rId15" Type="http://schemas.openxmlformats.org/officeDocument/2006/relationships/image" Target="../media/image90.png"/><Relationship Id="rId23" Type="http://schemas.openxmlformats.org/officeDocument/2006/relationships/image" Target="../media/image105.png"/><Relationship Id="rId10" Type="http://schemas.openxmlformats.org/officeDocument/2006/relationships/image" Target="../media/image96.svg"/><Relationship Id="rId19" Type="http://schemas.openxmlformats.org/officeDocument/2006/relationships/image" Target="../media/image103.png"/><Relationship Id="rId4" Type="http://schemas.openxmlformats.org/officeDocument/2006/relationships/image" Target="../media/image22.svg"/><Relationship Id="rId9" Type="http://schemas.openxmlformats.org/officeDocument/2006/relationships/image" Target="../media/image95.png"/><Relationship Id="rId14" Type="http://schemas.openxmlformats.org/officeDocument/2006/relationships/image" Target="../media/image100.svg"/><Relationship Id="rId22" Type="http://schemas.openxmlformats.org/officeDocument/2006/relationships/image" Target="../media/image16.svg"/></Relationships>
</file>

<file path=ppt/slides/_rels/slide18.xml.rels><?xml version="1.0" encoding="UTF-8" standalone="yes"?>
<Relationships xmlns="http://schemas.openxmlformats.org/package/2006/relationships"><Relationship Id="rId8" Type="http://schemas.openxmlformats.org/officeDocument/2006/relationships/image" Target="../media/image79.svg"/><Relationship Id="rId13" Type="http://schemas.openxmlformats.org/officeDocument/2006/relationships/image" Target="../media/image108.png"/><Relationship Id="rId18" Type="http://schemas.openxmlformats.org/officeDocument/2006/relationships/image" Target="../media/image113.svg"/><Relationship Id="rId26" Type="http://schemas.openxmlformats.org/officeDocument/2006/relationships/image" Target="../media/image16.svg"/><Relationship Id="rId3" Type="http://schemas.openxmlformats.org/officeDocument/2006/relationships/image" Target="../media/image80.png"/><Relationship Id="rId21" Type="http://schemas.openxmlformats.org/officeDocument/2006/relationships/image" Target="../media/image116.png"/><Relationship Id="rId7" Type="http://schemas.openxmlformats.org/officeDocument/2006/relationships/image" Target="../media/image78.png"/><Relationship Id="rId12" Type="http://schemas.openxmlformats.org/officeDocument/2006/relationships/image" Target="../media/image91.svg"/><Relationship Id="rId17" Type="http://schemas.openxmlformats.org/officeDocument/2006/relationships/image" Target="../media/image112.png"/><Relationship Id="rId25" Type="http://schemas.openxmlformats.org/officeDocument/2006/relationships/image" Target="../media/image15.png"/><Relationship Id="rId2" Type="http://schemas.openxmlformats.org/officeDocument/2006/relationships/image" Target="../media/image107.PNG"/><Relationship Id="rId16" Type="http://schemas.openxmlformats.org/officeDocument/2006/relationships/image" Target="../media/image111.svg"/><Relationship Id="rId20" Type="http://schemas.openxmlformats.org/officeDocument/2006/relationships/image" Target="../media/image115.svg"/><Relationship Id="rId1" Type="http://schemas.openxmlformats.org/officeDocument/2006/relationships/slideLayout" Target="../slideLayouts/slideLayout1.xml"/><Relationship Id="rId6" Type="http://schemas.openxmlformats.org/officeDocument/2006/relationships/image" Target="../media/image22.svg"/><Relationship Id="rId11" Type="http://schemas.openxmlformats.org/officeDocument/2006/relationships/image" Target="../media/image90.png"/><Relationship Id="rId24" Type="http://schemas.openxmlformats.org/officeDocument/2006/relationships/image" Target="../media/image119.svg"/><Relationship Id="rId5" Type="http://schemas.openxmlformats.org/officeDocument/2006/relationships/image" Target="../media/image21.png"/><Relationship Id="rId15" Type="http://schemas.openxmlformats.org/officeDocument/2006/relationships/image" Target="../media/image110.png"/><Relationship Id="rId23" Type="http://schemas.openxmlformats.org/officeDocument/2006/relationships/image" Target="../media/image118.png"/><Relationship Id="rId10" Type="http://schemas.openxmlformats.org/officeDocument/2006/relationships/image" Target="../media/image51.svg"/><Relationship Id="rId19" Type="http://schemas.openxmlformats.org/officeDocument/2006/relationships/image" Target="../media/image114.png"/><Relationship Id="rId4" Type="http://schemas.openxmlformats.org/officeDocument/2006/relationships/image" Target="../media/image81.svg"/><Relationship Id="rId9" Type="http://schemas.openxmlformats.org/officeDocument/2006/relationships/image" Target="../media/image50.png"/><Relationship Id="rId14" Type="http://schemas.openxmlformats.org/officeDocument/2006/relationships/image" Target="../media/image109.svg"/><Relationship Id="rId22" Type="http://schemas.openxmlformats.org/officeDocument/2006/relationships/image" Target="../media/image117.svg"/></Relationships>
</file>

<file path=ppt/slides/_rels/slide19.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90.png"/><Relationship Id="rId18" Type="http://schemas.openxmlformats.org/officeDocument/2006/relationships/image" Target="../media/image126.svg"/><Relationship Id="rId3" Type="http://schemas.openxmlformats.org/officeDocument/2006/relationships/image" Target="../media/image80.png"/><Relationship Id="rId21" Type="http://schemas.openxmlformats.org/officeDocument/2006/relationships/image" Target="../media/image129.png"/><Relationship Id="rId7" Type="http://schemas.openxmlformats.org/officeDocument/2006/relationships/image" Target="../media/image21.png"/><Relationship Id="rId12" Type="http://schemas.openxmlformats.org/officeDocument/2006/relationships/image" Target="../media/image122.svg"/><Relationship Id="rId17" Type="http://schemas.openxmlformats.org/officeDocument/2006/relationships/image" Target="../media/image125.png"/><Relationship Id="rId2" Type="http://schemas.openxmlformats.org/officeDocument/2006/relationships/image" Target="../media/image120.PNG"/><Relationship Id="rId16" Type="http://schemas.openxmlformats.org/officeDocument/2006/relationships/image" Target="../media/image124.svg"/><Relationship Id="rId20" Type="http://schemas.openxmlformats.org/officeDocument/2006/relationships/image" Target="../media/image128.svg"/><Relationship Id="rId1" Type="http://schemas.openxmlformats.org/officeDocument/2006/relationships/slideLayout" Target="../slideLayouts/slideLayout1.xml"/><Relationship Id="rId6" Type="http://schemas.openxmlformats.org/officeDocument/2006/relationships/image" Target="../media/image79.svg"/><Relationship Id="rId11" Type="http://schemas.openxmlformats.org/officeDocument/2006/relationships/image" Target="../media/image121.png"/><Relationship Id="rId24" Type="http://schemas.openxmlformats.org/officeDocument/2006/relationships/image" Target="../media/image16.svg"/><Relationship Id="rId5" Type="http://schemas.openxmlformats.org/officeDocument/2006/relationships/image" Target="../media/image78.png"/><Relationship Id="rId15" Type="http://schemas.openxmlformats.org/officeDocument/2006/relationships/image" Target="../media/image123.png"/><Relationship Id="rId23" Type="http://schemas.openxmlformats.org/officeDocument/2006/relationships/image" Target="../media/image15.png"/><Relationship Id="rId10" Type="http://schemas.openxmlformats.org/officeDocument/2006/relationships/image" Target="../media/image51.svg"/><Relationship Id="rId19" Type="http://schemas.openxmlformats.org/officeDocument/2006/relationships/image" Target="../media/image127.png"/><Relationship Id="rId4" Type="http://schemas.openxmlformats.org/officeDocument/2006/relationships/image" Target="../media/image81.svg"/><Relationship Id="rId9" Type="http://schemas.openxmlformats.org/officeDocument/2006/relationships/image" Target="../media/image50.png"/><Relationship Id="rId14" Type="http://schemas.openxmlformats.org/officeDocument/2006/relationships/image" Target="../media/image91.svg"/><Relationship Id="rId22" Type="http://schemas.openxmlformats.org/officeDocument/2006/relationships/image" Target="../media/image130.sv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8" Type="http://schemas.openxmlformats.org/officeDocument/2006/relationships/image" Target="../media/image79.svg"/><Relationship Id="rId13" Type="http://schemas.openxmlformats.org/officeDocument/2006/relationships/image" Target="../media/image132.png"/><Relationship Id="rId18" Type="http://schemas.openxmlformats.org/officeDocument/2006/relationships/image" Target="../media/image137.svg"/><Relationship Id="rId26" Type="http://schemas.openxmlformats.org/officeDocument/2006/relationships/image" Target="../media/image143.svg"/><Relationship Id="rId3" Type="http://schemas.openxmlformats.org/officeDocument/2006/relationships/image" Target="../media/image50.png"/><Relationship Id="rId21" Type="http://schemas.openxmlformats.org/officeDocument/2006/relationships/image" Target="../media/image90.png"/><Relationship Id="rId7" Type="http://schemas.openxmlformats.org/officeDocument/2006/relationships/image" Target="../media/image78.png"/><Relationship Id="rId12" Type="http://schemas.openxmlformats.org/officeDocument/2006/relationships/image" Target="../media/image122.svg"/><Relationship Id="rId17" Type="http://schemas.openxmlformats.org/officeDocument/2006/relationships/image" Target="../media/image136.png"/><Relationship Id="rId25" Type="http://schemas.openxmlformats.org/officeDocument/2006/relationships/image" Target="../media/image142.png"/><Relationship Id="rId2" Type="http://schemas.openxmlformats.org/officeDocument/2006/relationships/image" Target="../media/image131.PNG"/><Relationship Id="rId16" Type="http://schemas.openxmlformats.org/officeDocument/2006/relationships/image" Target="../media/image135.svg"/><Relationship Id="rId20" Type="http://schemas.openxmlformats.org/officeDocument/2006/relationships/image" Target="../media/image139.svg"/><Relationship Id="rId29"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81.svg"/><Relationship Id="rId11" Type="http://schemas.openxmlformats.org/officeDocument/2006/relationships/image" Target="../media/image121.png"/><Relationship Id="rId24" Type="http://schemas.openxmlformats.org/officeDocument/2006/relationships/image" Target="../media/image141.svg"/><Relationship Id="rId5" Type="http://schemas.openxmlformats.org/officeDocument/2006/relationships/image" Target="../media/image80.png"/><Relationship Id="rId15" Type="http://schemas.openxmlformats.org/officeDocument/2006/relationships/image" Target="../media/image134.png"/><Relationship Id="rId23" Type="http://schemas.openxmlformats.org/officeDocument/2006/relationships/image" Target="../media/image140.png"/><Relationship Id="rId28" Type="http://schemas.openxmlformats.org/officeDocument/2006/relationships/image" Target="../media/image145.svg"/><Relationship Id="rId10" Type="http://schemas.openxmlformats.org/officeDocument/2006/relationships/image" Target="../media/image22.svg"/><Relationship Id="rId19" Type="http://schemas.openxmlformats.org/officeDocument/2006/relationships/image" Target="../media/image138.png"/><Relationship Id="rId4" Type="http://schemas.openxmlformats.org/officeDocument/2006/relationships/image" Target="../media/image51.svg"/><Relationship Id="rId9" Type="http://schemas.openxmlformats.org/officeDocument/2006/relationships/image" Target="../media/image21.png"/><Relationship Id="rId14" Type="http://schemas.openxmlformats.org/officeDocument/2006/relationships/image" Target="../media/image133.svg"/><Relationship Id="rId22" Type="http://schemas.openxmlformats.org/officeDocument/2006/relationships/image" Target="../media/image91.svg"/><Relationship Id="rId27" Type="http://schemas.openxmlformats.org/officeDocument/2006/relationships/image" Target="../media/image144.png"/><Relationship Id="rId30" Type="http://schemas.openxmlformats.org/officeDocument/2006/relationships/image" Target="../media/image16.svg"/></Relationships>
</file>

<file path=ppt/slides/_rels/slide21.xml.rels><?xml version="1.0" encoding="UTF-8" standalone="yes"?>
<Relationships xmlns="http://schemas.openxmlformats.org/package/2006/relationships"><Relationship Id="rId8" Type="http://schemas.openxmlformats.org/officeDocument/2006/relationships/image" Target="../media/image148.svg"/><Relationship Id="rId13" Type="http://schemas.openxmlformats.org/officeDocument/2006/relationships/image" Target="../media/image21.png"/><Relationship Id="rId18" Type="http://schemas.openxmlformats.org/officeDocument/2006/relationships/image" Target="../media/image150.svg"/><Relationship Id="rId26" Type="http://schemas.openxmlformats.org/officeDocument/2006/relationships/image" Target="../media/image158.svg"/><Relationship Id="rId3" Type="http://schemas.openxmlformats.org/officeDocument/2006/relationships/image" Target="../media/image121.png"/><Relationship Id="rId21" Type="http://schemas.openxmlformats.org/officeDocument/2006/relationships/image" Target="../media/image153.png"/><Relationship Id="rId7" Type="http://schemas.openxmlformats.org/officeDocument/2006/relationships/image" Target="../media/image147.png"/><Relationship Id="rId12" Type="http://schemas.openxmlformats.org/officeDocument/2006/relationships/image" Target="../media/image79.svg"/><Relationship Id="rId17" Type="http://schemas.openxmlformats.org/officeDocument/2006/relationships/image" Target="../media/image149.png"/><Relationship Id="rId25" Type="http://schemas.openxmlformats.org/officeDocument/2006/relationships/image" Target="../media/image157.png"/><Relationship Id="rId2" Type="http://schemas.openxmlformats.org/officeDocument/2006/relationships/image" Target="../media/image146.PNG"/><Relationship Id="rId16" Type="http://schemas.openxmlformats.org/officeDocument/2006/relationships/image" Target="../media/image91.svg"/><Relationship Id="rId20" Type="http://schemas.openxmlformats.org/officeDocument/2006/relationships/image" Target="../media/image152.svg"/><Relationship Id="rId29" Type="http://schemas.openxmlformats.org/officeDocument/2006/relationships/image" Target="../media/image161.png"/><Relationship Id="rId1" Type="http://schemas.openxmlformats.org/officeDocument/2006/relationships/slideLayout" Target="../slideLayouts/slideLayout1.xml"/><Relationship Id="rId6" Type="http://schemas.openxmlformats.org/officeDocument/2006/relationships/image" Target="../media/image51.svg"/><Relationship Id="rId11" Type="http://schemas.openxmlformats.org/officeDocument/2006/relationships/image" Target="../media/image78.png"/><Relationship Id="rId24" Type="http://schemas.openxmlformats.org/officeDocument/2006/relationships/image" Target="../media/image156.svg"/><Relationship Id="rId32" Type="http://schemas.openxmlformats.org/officeDocument/2006/relationships/image" Target="../media/image164.svg"/><Relationship Id="rId5" Type="http://schemas.openxmlformats.org/officeDocument/2006/relationships/image" Target="../media/image50.png"/><Relationship Id="rId15" Type="http://schemas.openxmlformats.org/officeDocument/2006/relationships/image" Target="../media/image90.png"/><Relationship Id="rId23" Type="http://schemas.openxmlformats.org/officeDocument/2006/relationships/image" Target="../media/image155.png"/><Relationship Id="rId28" Type="http://schemas.openxmlformats.org/officeDocument/2006/relationships/image" Target="../media/image160.svg"/><Relationship Id="rId10" Type="http://schemas.openxmlformats.org/officeDocument/2006/relationships/image" Target="../media/image81.svg"/><Relationship Id="rId19" Type="http://schemas.openxmlformats.org/officeDocument/2006/relationships/image" Target="../media/image151.png"/><Relationship Id="rId31" Type="http://schemas.openxmlformats.org/officeDocument/2006/relationships/image" Target="../media/image163.png"/><Relationship Id="rId4" Type="http://schemas.openxmlformats.org/officeDocument/2006/relationships/image" Target="../media/image122.svg"/><Relationship Id="rId9" Type="http://schemas.openxmlformats.org/officeDocument/2006/relationships/image" Target="../media/image80.png"/><Relationship Id="rId14" Type="http://schemas.openxmlformats.org/officeDocument/2006/relationships/image" Target="../media/image22.svg"/><Relationship Id="rId22" Type="http://schemas.openxmlformats.org/officeDocument/2006/relationships/image" Target="../media/image154.svg"/><Relationship Id="rId27" Type="http://schemas.openxmlformats.org/officeDocument/2006/relationships/image" Target="../media/image159.png"/><Relationship Id="rId30" Type="http://schemas.openxmlformats.org/officeDocument/2006/relationships/image" Target="../media/image162.svg"/></Relationships>
</file>

<file path=ppt/slides/_rels/slide22.xml.rels><?xml version="1.0" encoding="UTF-8" standalone="yes"?>
<Relationships xmlns="http://schemas.openxmlformats.org/package/2006/relationships"><Relationship Id="rId13" Type="http://schemas.openxmlformats.org/officeDocument/2006/relationships/image" Target="../media/image166.png"/><Relationship Id="rId18" Type="http://schemas.openxmlformats.org/officeDocument/2006/relationships/image" Target="../media/image169.png"/><Relationship Id="rId26" Type="http://schemas.openxmlformats.org/officeDocument/2006/relationships/image" Target="../media/image175.png"/><Relationship Id="rId3" Type="http://schemas.openxmlformats.org/officeDocument/2006/relationships/image" Target="../media/image50.png"/><Relationship Id="rId21" Type="http://schemas.openxmlformats.org/officeDocument/2006/relationships/image" Target="../media/image164.svg"/><Relationship Id="rId7" Type="http://schemas.openxmlformats.org/officeDocument/2006/relationships/image" Target="../media/image80.png"/><Relationship Id="rId12" Type="http://schemas.openxmlformats.org/officeDocument/2006/relationships/image" Target="../media/image22.svg"/><Relationship Id="rId17" Type="http://schemas.openxmlformats.org/officeDocument/2006/relationships/image" Target="../media/image122.svg"/><Relationship Id="rId25" Type="http://schemas.openxmlformats.org/officeDocument/2006/relationships/image" Target="../media/image174.svg"/><Relationship Id="rId33" Type="http://schemas.openxmlformats.org/officeDocument/2006/relationships/image" Target="../media/image91.svg"/><Relationship Id="rId2" Type="http://schemas.openxmlformats.org/officeDocument/2006/relationships/image" Target="../media/image165.PNG"/><Relationship Id="rId16" Type="http://schemas.openxmlformats.org/officeDocument/2006/relationships/image" Target="../media/image121.png"/><Relationship Id="rId20" Type="http://schemas.openxmlformats.org/officeDocument/2006/relationships/image" Target="../media/image163.png"/><Relationship Id="rId29" Type="http://schemas.openxmlformats.org/officeDocument/2006/relationships/image" Target="../media/image178.svg"/><Relationship Id="rId1" Type="http://schemas.openxmlformats.org/officeDocument/2006/relationships/slideLayout" Target="../slideLayouts/slideLayout1.xml"/><Relationship Id="rId6" Type="http://schemas.openxmlformats.org/officeDocument/2006/relationships/image" Target="../media/image148.svg"/><Relationship Id="rId11" Type="http://schemas.openxmlformats.org/officeDocument/2006/relationships/image" Target="../media/image21.png"/><Relationship Id="rId24" Type="http://schemas.openxmlformats.org/officeDocument/2006/relationships/image" Target="../media/image173.png"/><Relationship Id="rId32" Type="http://schemas.openxmlformats.org/officeDocument/2006/relationships/image" Target="../media/image90.png"/><Relationship Id="rId5" Type="http://schemas.openxmlformats.org/officeDocument/2006/relationships/image" Target="../media/image147.png"/><Relationship Id="rId15" Type="http://schemas.openxmlformats.org/officeDocument/2006/relationships/image" Target="../media/image168.png"/><Relationship Id="rId23" Type="http://schemas.openxmlformats.org/officeDocument/2006/relationships/image" Target="../media/image172.svg"/><Relationship Id="rId28" Type="http://schemas.openxmlformats.org/officeDocument/2006/relationships/image" Target="../media/image177.png"/><Relationship Id="rId10" Type="http://schemas.openxmlformats.org/officeDocument/2006/relationships/image" Target="../media/image79.svg"/><Relationship Id="rId19" Type="http://schemas.openxmlformats.org/officeDocument/2006/relationships/image" Target="../media/image170.svg"/><Relationship Id="rId31" Type="http://schemas.openxmlformats.org/officeDocument/2006/relationships/image" Target="../media/image180.svg"/><Relationship Id="rId4" Type="http://schemas.openxmlformats.org/officeDocument/2006/relationships/image" Target="../media/image51.svg"/><Relationship Id="rId9" Type="http://schemas.openxmlformats.org/officeDocument/2006/relationships/image" Target="../media/image78.png"/><Relationship Id="rId14" Type="http://schemas.openxmlformats.org/officeDocument/2006/relationships/image" Target="../media/image167.svg"/><Relationship Id="rId22" Type="http://schemas.openxmlformats.org/officeDocument/2006/relationships/image" Target="../media/image171.png"/><Relationship Id="rId27" Type="http://schemas.openxmlformats.org/officeDocument/2006/relationships/image" Target="../media/image176.svg"/><Relationship Id="rId30" Type="http://schemas.openxmlformats.org/officeDocument/2006/relationships/image" Target="../media/image179.png"/><Relationship Id="rId8" Type="http://schemas.openxmlformats.org/officeDocument/2006/relationships/image" Target="../media/image81.svg"/></Relationships>
</file>

<file path=ppt/slides/_rels/slide23.xml.rels><?xml version="1.0" encoding="UTF-8" standalone="yes"?>
<Relationships xmlns="http://schemas.openxmlformats.org/package/2006/relationships"><Relationship Id="rId8" Type="http://schemas.openxmlformats.org/officeDocument/2006/relationships/image" Target="../media/image81.svg"/><Relationship Id="rId13" Type="http://schemas.openxmlformats.org/officeDocument/2006/relationships/image" Target="../media/image166.png"/><Relationship Id="rId18" Type="http://schemas.openxmlformats.org/officeDocument/2006/relationships/image" Target="../media/image164.svg"/><Relationship Id="rId26" Type="http://schemas.openxmlformats.org/officeDocument/2006/relationships/image" Target="../media/image187.svg"/><Relationship Id="rId3" Type="http://schemas.openxmlformats.org/officeDocument/2006/relationships/image" Target="../media/image50.png"/><Relationship Id="rId21" Type="http://schemas.openxmlformats.org/officeDocument/2006/relationships/image" Target="../media/image184.png"/><Relationship Id="rId7" Type="http://schemas.openxmlformats.org/officeDocument/2006/relationships/image" Target="../media/image80.png"/><Relationship Id="rId12" Type="http://schemas.openxmlformats.org/officeDocument/2006/relationships/image" Target="../media/image22.svg"/><Relationship Id="rId17" Type="http://schemas.openxmlformats.org/officeDocument/2006/relationships/image" Target="../media/image163.png"/><Relationship Id="rId25" Type="http://schemas.openxmlformats.org/officeDocument/2006/relationships/image" Target="../media/image186.png"/><Relationship Id="rId2" Type="http://schemas.openxmlformats.org/officeDocument/2006/relationships/image" Target="../media/image181.PNG"/><Relationship Id="rId16" Type="http://schemas.openxmlformats.org/officeDocument/2006/relationships/image" Target="../media/image122.svg"/><Relationship Id="rId20" Type="http://schemas.openxmlformats.org/officeDocument/2006/relationships/image" Target="../media/image183.svg"/><Relationship Id="rId29" Type="http://schemas.openxmlformats.org/officeDocument/2006/relationships/image" Target="../media/image190.png"/><Relationship Id="rId1" Type="http://schemas.openxmlformats.org/officeDocument/2006/relationships/slideLayout" Target="../slideLayouts/slideLayout1.xml"/><Relationship Id="rId6" Type="http://schemas.openxmlformats.org/officeDocument/2006/relationships/image" Target="../media/image148.svg"/><Relationship Id="rId11" Type="http://schemas.openxmlformats.org/officeDocument/2006/relationships/image" Target="../media/image21.png"/><Relationship Id="rId24" Type="http://schemas.openxmlformats.org/officeDocument/2006/relationships/image" Target="../media/image91.svg"/><Relationship Id="rId5" Type="http://schemas.openxmlformats.org/officeDocument/2006/relationships/image" Target="../media/image147.png"/><Relationship Id="rId15" Type="http://schemas.openxmlformats.org/officeDocument/2006/relationships/image" Target="../media/image121.png"/><Relationship Id="rId23" Type="http://schemas.openxmlformats.org/officeDocument/2006/relationships/image" Target="../media/image90.png"/><Relationship Id="rId28" Type="http://schemas.openxmlformats.org/officeDocument/2006/relationships/image" Target="../media/image189.svg"/><Relationship Id="rId10" Type="http://schemas.openxmlformats.org/officeDocument/2006/relationships/image" Target="../media/image79.svg"/><Relationship Id="rId19" Type="http://schemas.openxmlformats.org/officeDocument/2006/relationships/image" Target="../media/image182.png"/><Relationship Id="rId4" Type="http://schemas.openxmlformats.org/officeDocument/2006/relationships/image" Target="../media/image51.svg"/><Relationship Id="rId9" Type="http://schemas.openxmlformats.org/officeDocument/2006/relationships/image" Target="../media/image78.png"/><Relationship Id="rId14" Type="http://schemas.openxmlformats.org/officeDocument/2006/relationships/image" Target="../media/image167.svg"/><Relationship Id="rId22" Type="http://schemas.openxmlformats.org/officeDocument/2006/relationships/image" Target="../media/image185.svg"/><Relationship Id="rId27" Type="http://schemas.openxmlformats.org/officeDocument/2006/relationships/image" Target="../media/image188.png"/><Relationship Id="rId30" Type="http://schemas.openxmlformats.org/officeDocument/2006/relationships/image" Target="../media/image191.sv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26.svg"/><Relationship Id="rId3" Type="http://schemas.openxmlformats.org/officeDocument/2006/relationships/image" Target="../media/image12.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5.png"/><Relationship Id="rId2" Type="http://schemas.openxmlformats.org/officeDocument/2006/relationships/image" Target="../media/image11.png"/><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5" Type="http://schemas.openxmlformats.org/officeDocument/2006/relationships/image" Target="../media/image2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svg"/><Relationship Id="rId18" Type="http://schemas.openxmlformats.org/officeDocument/2006/relationships/image" Target="../media/image42.png"/><Relationship Id="rId3" Type="http://schemas.openxmlformats.org/officeDocument/2006/relationships/image" Target="../media/image27.png"/><Relationship Id="rId21" Type="http://schemas.openxmlformats.org/officeDocument/2006/relationships/image" Target="../media/image45.svg"/><Relationship Id="rId7" Type="http://schemas.openxmlformats.org/officeDocument/2006/relationships/image" Target="../media/image31.svg"/><Relationship Id="rId12" Type="http://schemas.openxmlformats.org/officeDocument/2006/relationships/image" Target="../media/image36.png"/><Relationship Id="rId17" Type="http://schemas.openxmlformats.org/officeDocument/2006/relationships/image" Target="../media/image41.svg"/><Relationship Id="rId2" Type="http://schemas.openxmlformats.org/officeDocument/2006/relationships/notesSlide" Target="../notesSlides/notesSlide1.xml"/><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svg"/><Relationship Id="rId15" Type="http://schemas.openxmlformats.org/officeDocument/2006/relationships/image" Target="../media/image39.svg"/><Relationship Id="rId23" Type="http://schemas.openxmlformats.org/officeDocument/2006/relationships/image" Target="../media/image47.svg"/><Relationship Id="rId10" Type="http://schemas.openxmlformats.org/officeDocument/2006/relationships/image" Target="../media/image34.png"/><Relationship Id="rId19" Type="http://schemas.openxmlformats.org/officeDocument/2006/relationships/image" Target="../media/image43.svg"/><Relationship Id="rId4" Type="http://schemas.openxmlformats.org/officeDocument/2006/relationships/image" Target="../media/image28.png"/><Relationship Id="rId9" Type="http://schemas.openxmlformats.org/officeDocument/2006/relationships/image" Target="../media/image33.svg"/><Relationship Id="rId14" Type="http://schemas.openxmlformats.org/officeDocument/2006/relationships/image" Target="../media/image38.png"/><Relationship Id="rId22" Type="http://schemas.openxmlformats.org/officeDocument/2006/relationships/image" Target="../media/image46.png"/></Relationships>
</file>

<file path=ppt/slides/_rels/slide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 company name&#10;&#10;Description automatically generated">
            <a:extLst>
              <a:ext uri="{FF2B5EF4-FFF2-40B4-BE49-F238E27FC236}">
                <a16:creationId xmlns:a16="http://schemas.microsoft.com/office/drawing/2014/main" id="{EB0494A9-B053-00F2-08C5-8747A2DBA8F5}"/>
              </a:ext>
            </a:extLst>
          </p:cNvPr>
          <p:cNvPicPr>
            <a:picLocks noChangeAspect="1"/>
          </p:cNvPicPr>
          <p:nvPr/>
        </p:nvPicPr>
        <p:blipFill rotWithShape="1">
          <a:blip r:embed="rId2">
            <a:extLst>
              <a:ext uri="{28A0092B-C50C-407E-A947-70E740481C1C}">
                <a14:useLocalDpi xmlns:a14="http://schemas.microsoft.com/office/drawing/2010/main" val="0"/>
              </a:ext>
            </a:extLst>
          </a:blip>
          <a:srcRect l="15985" t="19764" r="12206" b="27323"/>
          <a:stretch/>
        </p:blipFill>
        <p:spPr>
          <a:xfrm>
            <a:off x="664688" y="69623"/>
            <a:ext cx="1368152" cy="1008112"/>
          </a:xfrm>
          <a:prstGeom prst="rect">
            <a:avLst/>
          </a:prstGeom>
        </p:spPr>
      </p:pic>
      <p:pic>
        <p:nvPicPr>
          <p:cNvPr id="14" name="Picture 13">
            <a:extLst>
              <a:ext uri="{FF2B5EF4-FFF2-40B4-BE49-F238E27FC236}">
                <a16:creationId xmlns:a16="http://schemas.microsoft.com/office/drawing/2014/main" id="{C5283532-8B54-589D-5968-CD34850E8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688" y="1781798"/>
            <a:ext cx="2563998" cy="482801"/>
          </a:xfrm>
          <a:prstGeom prst="rect">
            <a:avLst/>
          </a:prstGeom>
        </p:spPr>
      </p:pic>
      <p:sp>
        <p:nvSpPr>
          <p:cNvPr id="19" name="Freeform: Shape 18">
            <a:extLst>
              <a:ext uri="{FF2B5EF4-FFF2-40B4-BE49-F238E27FC236}">
                <a16:creationId xmlns:a16="http://schemas.microsoft.com/office/drawing/2014/main" id="{8A99C887-5864-6EA4-FE84-CE34E5FA4771}"/>
              </a:ext>
            </a:extLst>
          </p:cNvPr>
          <p:cNvSpPr/>
          <p:nvPr/>
        </p:nvSpPr>
        <p:spPr>
          <a:xfrm rot="19008763">
            <a:off x="4811676" y="867220"/>
            <a:ext cx="9702690" cy="7054219"/>
          </a:xfrm>
          <a:custGeom>
            <a:avLst/>
            <a:gdLst>
              <a:gd name="connsiteX0" fmla="*/ 7514525 w 9702690"/>
              <a:gd name="connsiteY0" fmla="*/ 0 h 7054219"/>
              <a:gd name="connsiteX1" fmla="*/ 9702690 w 9702690"/>
              <a:gd name="connsiteY1" fmla="*/ 2053910 h 7054219"/>
              <a:gd name="connsiteX2" fmla="*/ 5009176 w 9702690"/>
              <a:gd name="connsiteY2" fmla="*/ 7054219 h 7054219"/>
              <a:gd name="connsiteX3" fmla="*/ 0 w 9702690"/>
              <a:gd name="connsiteY3" fmla="*/ 2352382 h 7054219"/>
              <a:gd name="connsiteX4" fmla="*/ 0 w 9702690"/>
              <a:gd name="connsiteY4" fmla="*/ 1303410 h 7054219"/>
              <a:gd name="connsiteX5" fmla="*/ 1303410 w 9702690"/>
              <a:gd name="connsiteY5" fmla="*/ 0 h 7054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02690" h="7054219">
                <a:moveTo>
                  <a:pt x="7514525" y="0"/>
                </a:moveTo>
                <a:lnTo>
                  <a:pt x="9702690" y="2053910"/>
                </a:lnTo>
                <a:lnTo>
                  <a:pt x="5009176" y="7054219"/>
                </a:lnTo>
                <a:lnTo>
                  <a:pt x="0" y="2352382"/>
                </a:lnTo>
                <a:lnTo>
                  <a:pt x="0" y="1303410"/>
                </a:lnTo>
                <a:cubicBezTo>
                  <a:pt x="0" y="583557"/>
                  <a:pt x="583557" y="0"/>
                  <a:pt x="1303410" y="0"/>
                </a:cubicBezTo>
                <a:close/>
              </a:path>
            </a:pathLst>
          </a:cu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1" name="TextBox 20">
            <a:extLst>
              <a:ext uri="{FF2B5EF4-FFF2-40B4-BE49-F238E27FC236}">
                <a16:creationId xmlns:a16="http://schemas.microsoft.com/office/drawing/2014/main" id="{1388E4BA-3216-B39F-7668-1E8B37B62A5A}"/>
              </a:ext>
            </a:extLst>
          </p:cNvPr>
          <p:cNvSpPr txBox="1"/>
          <p:nvPr/>
        </p:nvSpPr>
        <p:spPr>
          <a:xfrm>
            <a:off x="558007" y="2890721"/>
            <a:ext cx="4190973" cy="646331"/>
          </a:xfrm>
          <a:prstGeom prst="rect">
            <a:avLst/>
          </a:prstGeom>
          <a:noFill/>
        </p:spPr>
        <p:txBody>
          <a:bodyPr wrap="square" rtlCol="0">
            <a:spAutoFit/>
          </a:bodyPr>
          <a:lstStyle/>
          <a:p>
            <a:r>
              <a:rPr lang="en-US" sz="3600" dirty="0">
                <a:latin typeface="Aharoni" panose="02010803020104030203" pitchFamily="2" charset="-79"/>
                <a:cs typeface="Aharoni" panose="02010803020104030203" pitchFamily="2" charset="-79"/>
              </a:rPr>
              <a:t>Product Profile</a:t>
            </a:r>
            <a:endParaRPr lang="en-IN" sz="3600" dirty="0">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C44F25F4-9B5B-967B-406D-EF8852FD2DA1}"/>
              </a:ext>
            </a:extLst>
          </p:cNvPr>
          <p:cNvSpPr txBox="1"/>
          <p:nvPr/>
        </p:nvSpPr>
        <p:spPr>
          <a:xfrm>
            <a:off x="558008" y="4394329"/>
            <a:ext cx="6099932" cy="369332"/>
          </a:xfrm>
          <a:prstGeom prst="rect">
            <a:avLst/>
          </a:prstGeom>
          <a:noFill/>
        </p:spPr>
        <p:txBody>
          <a:bodyPr wrap="square">
            <a:spAutoFit/>
          </a:bodyPr>
          <a:lstStyle/>
          <a:p>
            <a:r>
              <a:rPr lang="en-US" sz="1800" b="1" u="sng" dirty="0">
                <a:solidFill>
                  <a:srgbClr val="0089FF"/>
                </a:solidFill>
              </a:rPr>
              <a:t>Digital Venture Solutions (Z) Ltd</a:t>
            </a:r>
          </a:p>
        </p:txBody>
      </p:sp>
    </p:spTree>
    <p:extLst>
      <p:ext uri="{BB962C8B-B14F-4D97-AF65-F5344CB8AC3E}">
        <p14:creationId xmlns:p14="http://schemas.microsoft.com/office/powerpoint/2010/main" val="1927002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FF8E5515-EF36-1C47-AC11-01D295921E92}"/>
              </a:ext>
            </a:extLst>
          </p:cNvPr>
          <p:cNvPicPr>
            <a:picLocks noChangeAspect="1"/>
          </p:cNvPicPr>
          <p:nvPr/>
        </p:nvPicPr>
        <p:blipFill>
          <a:blip r:embed="rId2"/>
          <a:stretch>
            <a:fillRect/>
          </a:stretch>
        </p:blipFill>
        <p:spPr>
          <a:xfrm>
            <a:off x="20474" y="0"/>
            <a:ext cx="5203511" cy="6858000"/>
          </a:xfrm>
          <a:prstGeom prst="rect">
            <a:avLst/>
          </a:prstGeom>
        </p:spPr>
      </p:pic>
      <p:sp>
        <p:nvSpPr>
          <p:cNvPr id="4" name="Circle: Hollow 3">
            <a:extLst>
              <a:ext uri="{FF2B5EF4-FFF2-40B4-BE49-F238E27FC236}">
                <a16:creationId xmlns:a16="http://schemas.microsoft.com/office/drawing/2014/main" id="{51800735-66CA-4969-8E1D-3D056CEB77F4}"/>
              </a:ext>
            </a:extLst>
          </p:cNvPr>
          <p:cNvSpPr/>
          <p:nvPr/>
        </p:nvSpPr>
        <p:spPr>
          <a:xfrm rot="16200000">
            <a:off x="-4135581" y="-1413164"/>
            <a:ext cx="9684327" cy="9684327"/>
          </a:xfrm>
          <a:prstGeom prst="donut">
            <a:avLst>
              <a:gd name="adj" fmla="val 7940"/>
            </a:avLst>
          </a:prstGeom>
          <a:gradFill flip="none" rotWithShape="1">
            <a:gsLst>
              <a:gs pos="0">
                <a:srgbClr val="00CCFF"/>
              </a:gs>
              <a:gs pos="16000">
                <a:srgbClr val="009999"/>
              </a:gs>
              <a:gs pos="37000">
                <a:srgbClr val="FF9900"/>
              </a:gs>
              <a:gs pos="100000">
                <a:srgbClr val="0033CC"/>
              </a:gs>
              <a:gs pos="82000">
                <a:srgbClr val="9900FF"/>
              </a:gs>
              <a:gs pos="60000">
                <a:srgbClr val="CC00C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a:extLst>
              <a:ext uri="{FF2B5EF4-FFF2-40B4-BE49-F238E27FC236}">
                <a16:creationId xmlns:a16="http://schemas.microsoft.com/office/drawing/2014/main" id="{1AD8458E-8A29-49A8-BD75-AB67ACD00864}"/>
              </a:ext>
            </a:extLst>
          </p:cNvPr>
          <p:cNvSpPr/>
          <p:nvPr/>
        </p:nvSpPr>
        <p:spPr>
          <a:xfrm>
            <a:off x="-4835237" y="-2036619"/>
            <a:ext cx="10931237" cy="1093123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27C6B2C-294B-4D67-8344-4157A0F4A63A}"/>
              </a:ext>
            </a:extLst>
          </p:cNvPr>
          <p:cNvSpPr/>
          <p:nvPr/>
        </p:nvSpPr>
        <p:spPr>
          <a:xfrm>
            <a:off x="3239372" y="-1586343"/>
            <a:ext cx="914400" cy="9144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83D2FF7-AAED-4DF4-BD5D-D38DBEE61CDA}"/>
              </a:ext>
            </a:extLst>
          </p:cNvPr>
          <p:cNvSpPr/>
          <p:nvPr/>
        </p:nvSpPr>
        <p:spPr>
          <a:xfrm>
            <a:off x="5636837" y="2475037"/>
            <a:ext cx="914400" cy="91440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D0F257-2D8C-4FA7-8362-4EA44B5239CB}"/>
              </a:ext>
            </a:extLst>
          </p:cNvPr>
          <p:cNvSpPr txBox="1"/>
          <p:nvPr/>
        </p:nvSpPr>
        <p:spPr>
          <a:xfrm>
            <a:off x="6795655" y="2434930"/>
            <a:ext cx="4182762" cy="830997"/>
          </a:xfrm>
          <a:prstGeom prst="rect">
            <a:avLst/>
          </a:prstGeom>
          <a:noFill/>
        </p:spPr>
        <p:txBody>
          <a:bodyPr wrap="square" rtlCol="0">
            <a:spAutoFit/>
          </a:bodyPr>
          <a:lstStyle/>
          <a:p>
            <a:r>
              <a:rPr lang="en-US" sz="2400" b="1" dirty="0">
                <a:solidFill>
                  <a:srgbClr val="FF9900"/>
                </a:solidFill>
                <a:latin typeface="Candara" panose="020E0502030303020204" pitchFamily="34" charset="0"/>
                <a:ea typeface="Roboto" panose="02000000000000000000" pitchFamily="2" charset="0"/>
                <a:cs typeface="Roboto" panose="02000000000000000000" pitchFamily="2" charset="0"/>
              </a:rPr>
              <a:t>HR &amp; Payroll Management</a:t>
            </a:r>
          </a:p>
          <a:p>
            <a:endParaRPr lang="en-US" sz="2400" b="1" dirty="0">
              <a:solidFill>
                <a:srgbClr val="FF9900"/>
              </a:solidFill>
              <a:latin typeface="Roboto" panose="02000000000000000000" pitchFamily="2" charset="0"/>
              <a:ea typeface="Roboto" panose="02000000000000000000" pitchFamily="2" charset="0"/>
              <a:cs typeface="Roboto" panose="02000000000000000000" pitchFamily="2" charset="0"/>
            </a:endParaRPr>
          </a:p>
        </p:txBody>
      </p:sp>
      <p:sp>
        <p:nvSpPr>
          <p:cNvPr id="13" name="TextBox 12">
            <a:extLst>
              <a:ext uri="{FF2B5EF4-FFF2-40B4-BE49-F238E27FC236}">
                <a16:creationId xmlns:a16="http://schemas.microsoft.com/office/drawing/2014/main" id="{68109BEA-3120-44C6-9FCD-B1BD7BBB7DAF}"/>
              </a:ext>
            </a:extLst>
          </p:cNvPr>
          <p:cNvSpPr txBox="1"/>
          <p:nvPr/>
        </p:nvSpPr>
        <p:spPr>
          <a:xfrm>
            <a:off x="6785848" y="2942471"/>
            <a:ext cx="4261636" cy="1754326"/>
          </a:xfrm>
          <a:prstGeom prst="rect">
            <a:avLst/>
          </a:prstGeom>
          <a:noFill/>
        </p:spPr>
        <p:txBody>
          <a:bodyPr wrap="square" rtlCol="0">
            <a:spAutoFit/>
          </a:bodyPr>
          <a:lstStyle/>
          <a:p>
            <a:pPr algn="just"/>
            <a:r>
              <a:rPr lang="en-US" b="0" i="0" dirty="0">
                <a:solidFill>
                  <a:srgbClr val="74808B"/>
                </a:solidFill>
                <a:effectLst/>
                <a:latin typeface="Candara" panose="020E0502030303020204" pitchFamily="34" charset="0"/>
              </a:rPr>
              <a:t>Payroll processing is an important function of every enterprise HR. </a:t>
            </a:r>
            <a:r>
              <a:rPr lang="en-US" b="0" i="0" dirty="0" err="1">
                <a:solidFill>
                  <a:srgbClr val="74808B"/>
                </a:solidFill>
                <a:effectLst/>
                <a:latin typeface="Candara" panose="020E0502030303020204" pitchFamily="34" charset="0"/>
              </a:rPr>
              <a:t>ERPNext</a:t>
            </a:r>
            <a:r>
              <a:rPr lang="en-US" b="0" i="0" dirty="0">
                <a:solidFill>
                  <a:srgbClr val="74808B"/>
                </a:solidFill>
                <a:effectLst/>
                <a:latin typeface="Candara" panose="020E0502030303020204" pitchFamily="34" charset="0"/>
              </a:rPr>
              <a:t> greatly simplifies this process by offering an array of features that you can utilize from Salary Structure management to bulk processing Payroll of employees. </a:t>
            </a:r>
            <a:endParaRPr lang="en-US" dirty="0">
              <a:latin typeface="Candara" panose="020E0502030303020204" pitchFamily="34" charset="0"/>
            </a:endParaRPr>
          </a:p>
        </p:txBody>
      </p:sp>
      <p:sp>
        <p:nvSpPr>
          <p:cNvPr id="16" name="Oval 15">
            <a:extLst>
              <a:ext uri="{FF2B5EF4-FFF2-40B4-BE49-F238E27FC236}">
                <a16:creationId xmlns:a16="http://schemas.microsoft.com/office/drawing/2014/main" id="{46F31000-0A3E-440B-A0B7-4EBBA97720D7}"/>
              </a:ext>
            </a:extLst>
          </p:cNvPr>
          <p:cNvSpPr/>
          <p:nvPr/>
        </p:nvSpPr>
        <p:spPr>
          <a:xfrm>
            <a:off x="5091547" y="5425674"/>
            <a:ext cx="914400" cy="914400"/>
          </a:xfrm>
          <a:prstGeom prst="ellipse">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BDC18A36-A4C1-4A44-86BA-8E5F0594F042}"/>
              </a:ext>
            </a:extLst>
          </p:cNvPr>
          <p:cNvSpPr/>
          <p:nvPr/>
        </p:nvSpPr>
        <p:spPr>
          <a:xfrm>
            <a:off x="3571879" y="7232073"/>
            <a:ext cx="914400" cy="914400"/>
          </a:xfrm>
          <a:prstGeom prst="ellipse">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Factory">
            <a:extLst>
              <a:ext uri="{FF2B5EF4-FFF2-40B4-BE49-F238E27FC236}">
                <a16:creationId xmlns:a16="http://schemas.microsoft.com/office/drawing/2014/main" id="{71F5F400-2D58-B895-699C-AE692FAB38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51941" y="-1586343"/>
            <a:ext cx="716972" cy="716972"/>
          </a:xfrm>
          <a:prstGeom prst="rect">
            <a:avLst/>
          </a:prstGeom>
        </p:spPr>
      </p:pic>
      <p:pic>
        <p:nvPicPr>
          <p:cNvPr id="27" name="Graphic 26" descr="Classroom">
            <a:extLst>
              <a:ext uri="{FF2B5EF4-FFF2-40B4-BE49-F238E27FC236}">
                <a16:creationId xmlns:a16="http://schemas.microsoft.com/office/drawing/2014/main" id="{B1479A71-370B-A04A-8886-B6BD2E2923D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56562" y="7338836"/>
            <a:ext cx="690825" cy="690825"/>
          </a:xfrm>
          <a:prstGeom prst="rect">
            <a:avLst/>
          </a:prstGeom>
        </p:spPr>
      </p:pic>
      <p:sp>
        <p:nvSpPr>
          <p:cNvPr id="24" name="TextBox 23">
            <a:extLst>
              <a:ext uri="{FF2B5EF4-FFF2-40B4-BE49-F238E27FC236}">
                <a16:creationId xmlns:a16="http://schemas.microsoft.com/office/drawing/2014/main" id="{F1D9A6A7-A62A-CBB1-188D-150FDE339776}"/>
              </a:ext>
            </a:extLst>
          </p:cNvPr>
          <p:cNvSpPr txBox="1"/>
          <p:nvPr/>
        </p:nvSpPr>
        <p:spPr>
          <a:xfrm>
            <a:off x="6211727" y="1334925"/>
            <a:ext cx="1600200" cy="923330"/>
          </a:xfrm>
          <a:prstGeom prst="rect">
            <a:avLst/>
          </a:prstGeom>
          <a:noFill/>
        </p:spPr>
        <p:txBody>
          <a:bodyPr wrap="square" rtlCol="0">
            <a:spAutoFit/>
          </a:bodyPr>
          <a:lstStyle/>
          <a:p>
            <a:pPr algn="ctr"/>
            <a:r>
              <a:rPr lang="en-US" b="1" dirty="0">
                <a:solidFill>
                  <a:srgbClr val="FF9900"/>
                </a:solidFill>
                <a:latin typeface="Candara" panose="020E0502030303020204" pitchFamily="34" charset="0"/>
                <a:ea typeface="Roboto" panose="02000000000000000000" pitchFamily="2" charset="0"/>
                <a:cs typeface="Roboto" panose="02000000000000000000" pitchFamily="2" charset="0"/>
              </a:rPr>
              <a:t>Payroll &amp; Leave Management</a:t>
            </a:r>
          </a:p>
        </p:txBody>
      </p:sp>
      <p:sp>
        <p:nvSpPr>
          <p:cNvPr id="33" name="TextBox 32">
            <a:extLst>
              <a:ext uri="{FF2B5EF4-FFF2-40B4-BE49-F238E27FC236}">
                <a16:creationId xmlns:a16="http://schemas.microsoft.com/office/drawing/2014/main" id="{D43C6937-21F9-6C2E-FBCC-C88EA26E1ECA}"/>
              </a:ext>
            </a:extLst>
          </p:cNvPr>
          <p:cNvSpPr txBox="1"/>
          <p:nvPr/>
        </p:nvSpPr>
        <p:spPr>
          <a:xfrm>
            <a:off x="8104603" y="1334925"/>
            <a:ext cx="1600200" cy="369332"/>
          </a:xfrm>
          <a:prstGeom prst="rect">
            <a:avLst/>
          </a:prstGeom>
          <a:noFill/>
        </p:spPr>
        <p:txBody>
          <a:bodyPr wrap="square" rtlCol="0">
            <a:spAutoFit/>
          </a:bodyPr>
          <a:lstStyle/>
          <a:p>
            <a:pPr algn="ctr"/>
            <a:r>
              <a:rPr lang="en-US" b="1" dirty="0">
                <a:solidFill>
                  <a:srgbClr val="FF9900"/>
                </a:solidFill>
                <a:latin typeface="Candara" panose="020E0502030303020204" pitchFamily="34" charset="0"/>
                <a:ea typeface="Roboto" panose="02000000000000000000" pitchFamily="2" charset="0"/>
                <a:cs typeface="Roboto" panose="02000000000000000000" pitchFamily="2" charset="0"/>
              </a:rPr>
              <a:t>Performance</a:t>
            </a:r>
          </a:p>
        </p:txBody>
      </p:sp>
      <p:sp>
        <p:nvSpPr>
          <p:cNvPr id="36" name="TextBox 35">
            <a:extLst>
              <a:ext uri="{FF2B5EF4-FFF2-40B4-BE49-F238E27FC236}">
                <a16:creationId xmlns:a16="http://schemas.microsoft.com/office/drawing/2014/main" id="{EDA9462F-5D3E-3497-0864-F28BEAB26DDC}"/>
              </a:ext>
            </a:extLst>
          </p:cNvPr>
          <p:cNvSpPr txBox="1"/>
          <p:nvPr/>
        </p:nvSpPr>
        <p:spPr>
          <a:xfrm>
            <a:off x="9890760" y="1331491"/>
            <a:ext cx="1722120" cy="369332"/>
          </a:xfrm>
          <a:prstGeom prst="rect">
            <a:avLst/>
          </a:prstGeom>
          <a:noFill/>
        </p:spPr>
        <p:txBody>
          <a:bodyPr wrap="square" rtlCol="0">
            <a:spAutoFit/>
          </a:bodyPr>
          <a:lstStyle/>
          <a:p>
            <a:pPr algn="ctr"/>
            <a:r>
              <a:rPr lang="en-US" b="1" dirty="0">
                <a:solidFill>
                  <a:srgbClr val="FF9900"/>
                </a:solidFill>
                <a:latin typeface="Candara" panose="020E0502030303020204" pitchFamily="34" charset="0"/>
                <a:ea typeface="Roboto" panose="02000000000000000000" pitchFamily="2" charset="0"/>
                <a:cs typeface="Roboto" panose="02000000000000000000" pitchFamily="2" charset="0"/>
              </a:rPr>
              <a:t>Recruitment</a:t>
            </a:r>
          </a:p>
        </p:txBody>
      </p:sp>
      <p:pic>
        <p:nvPicPr>
          <p:cNvPr id="11" name="Graphic 10" descr="Shopping cart">
            <a:extLst>
              <a:ext uri="{FF2B5EF4-FFF2-40B4-BE49-F238E27FC236}">
                <a16:creationId xmlns:a16="http://schemas.microsoft.com/office/drawing/2014/main" id="{D7FC36AB-0D37-5995-47D0-E11BB0F4A54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74390" y="5564971"/>
            <a:ext cx="740273" cy="740273"/>
          </a:xfrm>
          <a:prstGeom prst="rect">
            <a:avLst/>
          </a:prstGeom>
        </p:spPr>
      </p:pic>
      <p:pic>
        <p:nvPicPr>
          <p:cNvPr id="25" name="Picture 24">
            <a:extLst>
              <a:ext uri="{FF2B5EF4-FFF2-40B4-BE49-F238E27FC236}">
                <a16:creationId xmlns:a16="http://schemas.microsoft.com/office/drawing/2014/main" id="{FF4152A9-E812-C13A-C240-F53E75DDFA9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80666" y="478671"/>
            <a:ext cx="742307" cy="742307"/>
          </a:xfrm>
          <a:prstGeom prst="rect">
            <a:avLst/>
          </a:prstGeom>
          <a:solidFill>
            <a:schemeClr val="bg1"/>
          </a:solidFill>
        </p:spPr>
      </p:pic>
      <p:pic>
        <p:nvPicPr>
          <p:cNvPr id="29" name="Picture 28">
            <a:extLst>
              <a:ext uri="{FF2B5EF4-FFF2-40B4-BE49-F238E27FC236}">
                <a16:creationId xmlns:a16="http://schemas.microsoft.com/office/drawing/2014/main" id="{421FE8A9-6EE9-647C-031C-046F16541F1B}"/>
              </a:ext>
            </a:extLst>
          </p:cNvPr>
          <p:cNvPicPr>
            <a:picLocks noChangeAspect="1"/>
          </p:cNvPicPr>
          <p:nvPr/>
        </p:nvPicPr>
        <p:blipFill>
          <a:blip r:embed="rId10"/>
          <a:stretch>
            <a:fillRect/>
          </a:stretch>
        </p:blipFill>
        <p:spPr>
          <a:xfrm>
            <a:off x="6604871" y="478671"/>
            <a:ext cx="813913" cy="813913"/>
          </a:xfrm>
          <a:prstGeom prst="rect">
            <a:avLst/>
          </a:prstGeom>
          <a:noFill/>
        </p:spPr>
      </p:pic>
      <p:pic>
        <p:nvPicPr>
          <p:cNvPr id="32" name="Picture 31">
            <a:extLst>
              <a:ext uri="{FF2B5EF4-FFF2-40B4-BE49-F238E27FC236}">
                <a16:creationId xmlns:a16="http://schemas.microsoft.com/office/drawing/2014/main" id="{8CAF9E94-6BDB-5957-7A4F-615C93287850}"/>
              </a:ext>
            </a:extLst>
          </p:cNvPr>
          <p:cNvPicPr>
            <a:picLocks noChangeAspect="1"/>
          </p:cNvPicPr>
          <p:nvPr/>
        </p:nvPicPr>
        <p:blipFill>
          <a:blip r:embed="rId11"/>
          <a:stretch>
            <a:fillRect/>
          </a:stretch>
        </p:blipFill>
        <p:spPr>
          <a:xfrm>
            <a:off x="8429835" y="378183"/>
            <a:ext cx="914401" cy="914401"/>
          </a:xfrm>
          <a:prstGeom prst="rect">
            <a:avLst/>
          </a:prstGeom>
        </p:spPr>
      </p:pic>
      <p:pic>
        <p:nvPicPr>
          <p:cNvPr id="42" name="Graphic 41" descr="Group of people">
            <a:extLst>
              <a:ext uri="{FF2B5EF4-FFF2-40B4-BE49-F238E27FC236}">
                <a16:creationId xmlns:a16="http://schemas.microsoft.com/office/drawing/2014/main" id="{30BF3759-0D91-AC5F-7CE5-CD07B7AFBAD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66070" y="2543163"/>
            <a:ext cx="655933" cy="655933"/>
          </a:xfrm>
          <a:prstGeom prst="rect">
            <a:avLst/>
          </a:prstGeom>
        </p:spPr>
      </p:pic>
    </p:spTree>
    <p:extLst>
      <p:ext uri="{BB962C8B-B14F-4D97-AF65-F5344CB8AC3E}">
        <p14:creationId xmlns:p14="http://schemas.microsoft.com/office/powerpoint/2010/main" val="3640717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CDEE63A-5171-3F0F-E657-822C05D4791C}"/>
              </a:ext>
            </a:extLst>
          </p:cNvPr>
          <p:cNvPicPr>
            <a:picLocks noChangeAspect="1"/>
          </p:cNvPicPr>
          <p:nvPr/>
        </p:nvPicPr>
        <p:blipFill>
          <a:blip r:embed="rId3"/>
          <a:stretch>
            <a:fillRect/>
          </a:stretch>
        </p:blipFill>
        <p:spPr>
          <a:xfrm>
            <a:off x="0" y="0"/>
            <a:ext cx="4987375" cy="6858000"/>
          </a:xfrm>
          <a:prstGeom prst="rect">
            <a:avLst/>
          </a:prstGeom>
        </p:spPr>
      </p:pic>
      <p:sp>
        <p:nvSpPr>
          <p:cNvPr id="2" name="TextBox 1">
            <a:extLst>
              <a:ext uri="{FF2B5EF4-FFF2-40B4-BE49-F238E27FC236}">
                <a16:creationId xmlns:a16="http://schemas.microsoft.com/office/drawing/2014/main" id="{9633652F-5326-4B92-89F3-18AF807AE9A4}"/>
              </a:ext>
            </a:extLst>
          </p:cNvPr>
          <p:cNvSpPr txBox="1"/>
          <p:nvPr/>
        </p:nvSpPr>
        <p:spPr>
          <a:xfrm>
            <a:off x="6751329" y="2617981"/>
            <a:ext cx="4131846" cy="461665"/>
          </a:xfrm>
          <a:prstGeom prst="rect">
            <a:avLst/>
          </a:prstGeom>
          <a:noFill/>
        </p:spPr>
        <p:txBody>
          <a:bodyPr wrap="square" rtlCol="0">
            <a:spAutoFit/>
          </a:bodyPr>
          <a:lstStyle/>
          <a:p>
            <a:r>
              <a:rPr lang="en-US" sz="2400" b="1" dirty="0">
                <a:solidFill>
                  <a:srgbClr val="00CCFF"/>
                </a:solidFill>
                <a:latin typeface="Candara" panose="020E0502030303020204" pitchFamily="34" charset="0"/>
                <a:ea typeface="Roboto" panose="02000000000000000000" pitchFamily="2" charset="0"/>
                <a:cs typeface="Roboto" panose="02000000000000000000" pitchFamily="2" charset="0"/>
              </a:rPr>
              <a:t>Fleet Management</a:t>
            </a:r>
          </a:p>
        </p:txBody>
      </p:sp>
      <p:sp>
        <p:nvSpPr>
          <p:cNvPr id="3" name="TextBox 2">
            <a:extLst>
              <a:ext uri="{FF2B5EF4-FFF2-40B4-BE49-F238E27FC236}">
                <a16:creationId xmlns:a16="http://schemas.microsoft.com/office/drawing/2014/main" id="{B931ACBA-A954-48C9-8B73-5739ABA01B95}"/>
              </a:ext>
            </a:extLst>
          </p:cNvPr>
          <p:cNvSpPr txBox="1"/>
          <p:nvPr/>
        </p:nvSpPr>
        <p:spPr>
          <a:xfrm>
            <a:off x="6799390" y="3031580"/>
            <a:ext cx="4640341" cy="1477328"/>
          </a:xfrm>
          <a:prstGeom prst="rect">
            <a:avLst/>
          </a:prstGeom>
          <a:noFill/>
        </p:spPr>
        <p:txBody>
          <a:bodyPr wrap="square" rtlCol="0">
            <a:spAutoFit/>
          </a:bodyPr>
          <a:lstStyle/>
          <a:p>
            <a:pPr algn="just"/>
            <a:r>
              <a:rPr lang="en-US" b="0" i="0" dirty="0">
                <a:solidFill>
                  <a:srgbClr val="74808B"/>
                </a:solidFill>
                <a:effectLst/>
                <a:latin typeface="Candara" panose="020E0502030303020204" pitchFamily="34" charset="0"/>
              </a:rPr>
              <a:t>Fleet management can enable a real-time view of vehicle movement and location, driver performance, fuel consumption and potential delays. It can ensure compliance with regional driving regulations before the start of a trip.</a:t>
            </a:r>
            <a:endParaRPr lang="en-US" dirty="0">
              <a:latin typeface="Candara" panose="020E0502030303020204" pitchFamily="34" charset="0"/>
            </a:endParaRPr>
          </a:p>
        </p:txBody>
      </p:sp>
      <p:sp>
        <p:nvSpPr>
          <p:cNvPr id="31" name="TextBox 30">
            <a:extLst>
              <a:ext uri="{FF2B5EF4-FFF2-40B4-BE49-F238E27FC236}">
                <a16:creationId xmlns:a16="http://schemas.microsoft.com/office/drawing/2014/main" id="{756F6913-3336-9413-57C8-0528621FC32E}"/>
              </a:ext>
            </a:extLst>
          </p:cNvPr>
          <p:cNvSpPr txBox="1"/>
          <p:nvPr/>
        </p:nvSpPr>
        <p:spPr>
          <a:xfrm>
            <a:off x="6130431" y="1263263"/>
            <a:ext cx="1775691" cy="646331"/>
          </a:xfrm>
          <a:prstGeom prst="rect">
            <a:avLst/>
          </a:prstGeom>
          <a:noFill/>
        </p:spPr>
        <p:txBody>
          <a:bodyPr wrap="square" rtlCol="0">
            <a:spAutoFit/>
          </a:bodyPr>
          <a:lstStyle/>
          <a:p>
            <a:pPr algn="ctr"/>
            <a:r>
              <a:rPr lang="en-US" b="1" dirty="0">
                <a:solidFill>
                  <a:srgbClr val="00CCFF"/>
                </a:solidFill>
                <a:latin typeface="Candara" panose="020E0502030303020204" pitchFamily="34" charset="0"/>
                <a:ea typeface="Roboto" panose="02000000000000000000" pitchFamily="2" charset="0"/>
                <a:cs typeface="Roboto" panose="02000000000000000000" pitchFamily="2" charset="0"/>
              </a:rPr>
              <a:t>Vehicle Management</a:t>
            </a:r>
          </a:p>
        </p:txBody>
      </p:sp>
      <p:sp>
        <p:nvSpPr>
          <p:cNvPr id="35" name="TextBox 34">
            <a:extLst>
              <a:ext uri="{FF2B5EF4-FFF2-40B4-BE49-F238E27FC236}">
                <a16:creationId xmlns:a16="http://schemas.microsoft.com/office/drawing/2014/main" id="{410F8656-18C5-43B4-CB16-DA43A1E47292}"/>
              </a:ext>
            </a:extLst>
          </p:cNvPr>
          <p:cNvSpPr txBox="1"/>
          <p:nvPr/>
        </p:nvSpPr>
        <p:spPr>
          <a:xfrm>
            <a:off x="8317130" y="1263263"/>
            <a:ext cx="1561301" cy="646331"/>
          </a:xfrm>
          <a:prstGeom prst="rect">
            <a:avLst/>
          </a:prstGeom>
          <a:noFill/>
        </p:spPr>
        <p:txBody>
          <a:bodyPr wrap="square" rtlCol="0">
            <a:spAutoFit/>
          </a:bodyPr>
          <a:lstStyle/>
          <a:p>
            <a:pPr algn="ctr"/>
            <a:r>
              <a:rPr lang="en-US" b="1" dirty="0">
                <a:solidFill>
                  <a:srgbClr val="00CCFF"/>
                </a:solidFill>
                <a:latin typeface="Candara" panose="020E0502030303020204" pitchFamily="34" charset="0"/>
                <a:ea typeface="Roboto" panose="02000000000000000000" pitchFamily="2" charset="0"/>
                <a:cs typeface="Roboto" panose="02000000000000000000" pitchFamily="2" charset="0"/>
              </a:rPr>
              <a:t>Fuel Consumption</a:t>
            </a:r>
          </a:p>
        </p:txBody>
      </p:sp>
      <p:sp>
        <p:nvSpPr>
          <p:cNvPr id="37" name="Circle: Hollow 36">
            <a:extLst>
              <a:ext uri="{FF2B5EF4-FFF2-40B4-BE49-F238E27FC236}">
                <a16:creationId xmlns:a16="http://schemas.microsoft.com/office/drawing/2014/main" id="{1448277B-7B0B-61E6-C8D3-A2F5A6CD238B}"/>
              </a:ext>
            </a:extLst>
          </p:cNvPr>
          <p:cNvSpPr/>
          <p:nvPr/>
        </p:nvSpPr>
        <p:spPr>
          <a:xfrm rot="19384507">
            <a:off x="-4135581" y="-1413164"/>
            <a:ext cx="9684327" cy="9684327"/>
          </a:xfrm>
          <a:prstGeom prst="donut">
            <a:avLst>
              <a:gd name="adj" fmla="val 7940"/>
            </a:avLst>
          </a:prstGeom>
          <a:gradFill flip="none" rotWithShape="1">
            <a:gsLst>
              <a:gs pos="0">
                <a:srgbClr val="00CCFF"/>
              </a:gs>
              <a:gs pos="16000">
                <a:srgbClr val="009999"/>
              </a:gs>
              <a:gs pos="37000">
                <a:srgbClr val="FF9900"/>
              </a:gs>
              <a:gs pos="100000">
                <a:srgbClr val="0033CC"/>
              </a:gs>
              <a:gs pos="82000">
                <a:srgbClr val="9900FF"/>
              </a:gs>
              <a:gs pos="60000">
                <a:srgbClr val="CC00C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ndara" panose="020E0502030303020204" pitchFamily="34" charset="0"/>
            </a:endParaRPr>
          </a:p>
        </p:txBody>
      </p:sp>
      <p:sp>
        <p:nvSpPr>
          <p:cNvPr id="39" name="Oval 38">
            <a:extLst>
              <a:ext uri="{FF2B5EF4-FFF2-40B4-BE49-F238E27FC236}">
                <a16:creationId xmlns:a16="http://schemas.microsoft.com/office/drawing/2014/main" id="{1FA9F527-173E-5676-8A08-4A087EEDDA7D}"/>
              </a:ext>
            </a:extLst>
          </p:cNvPr>
          <p:cNvSpPr/>
          <p:nvPr/>
        </p:nvSpPr>
        <p:spPr>
          <a:xfrm>
            <a:off x="-4835237" y="-2036619"/>
            <a:ext cx="10931237" cy="1093123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3" name="Oval 42">
            <a:extLst>
              <a:ext uri="{FF2B5EF4-FFF2-40B4-BE49-F238E27FC236}">
                <a16:creationId xmlns:a16="http://schemas.microsoft.com/office/drawing/2014/main" id="{151F49B6-108E-C242-B192-3135F13F2919}"/>
              </a:ext>
            </a:extLst>
          </p:cNvPr>
          <p:cNvSpPr/>
          <p:nvPr/>
        </p:nvSpPr>
        <p:spPr>
          <a:xfrm>
            <a:off x="5080141" y="5503722"/>
            <a:ext cx="914400" cy="914400"/>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63" name="TextBox 62">
            <a:extLst>
              <a:ext uri="{FF2B5EF4-FFF2-40B4-BE49-F238E27FC236}">
                <a16:creationId xmlns:a16="http://schemas.microsoft.com/office/drawing/2014/main" id="{7BBF26AC-D427-D1AE-7F1C-53A2588A8277}"/>
              </a:ext>
            </a:extLst>
          </p:cNvPr>
          <p:cNvSpPr txBox="1"/>
          <p:nvPr/>
        </p:nvSpPr>
        <p:spPr>
          <a:xfrm>
            <a:off x="9878431" y="1301053"/>
            <a:ext cx="1561301" cy="369332"/>
          </a:xfrm>
          <a:prstGeom prst="rect">
            <a:avLst/>
          </a:prstGeom>
          <a:noFill/>
        </p:spPr>
        <p:txBody>
          <a:bodyPr wrap="square" rtlCol="0">
            <a:spAutoFit/>
          </a:bodyPr>
          <a:lstStyle/>
          <a:p>
            <a:pPr algn="ctr"/>
            <a:r>
              <a:rPr lang="en-US" b="1" dirty="0">
                <a:solidFill>
                  <a:srgbClr val="00CCFF"/>
                </a:solidFill>
                <a:latin typeface="Candara" panose="020E0502030303020204" pitchFamily="34" charset="0"/>
                <a:ea typeface="Roboto" panose="02000000000000000000" pitchFamily="2" charset="0"/>
                <a:cs typeface="Roboto" panose="02000000000000000000" pitchFamily="2" charset="0"/>
              </a:rPr>
              <a:t>Compliance</a:t>
            </a:r>
          </a:p>
        </p:txBody>
      </p:sp>
      <p:pic>
        <p:nvPicPr>
          <p:cNvPr id="7" name="Graphic 6" descr="Credit card">
            <a:extLst>
              <a:ext uri="{FF2B5EF4-FFF2-40B4-BE49-F238E27FC236}">
                <a16:creationId xmlns:a16="http://schemas.microsoft.com/office/drawing/2014/main" id="{78FB3011-2759-740A-ECDC-87B10B8753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99174" y="5599950"/>
            <a:ext cx="686300" cy="686300"/>
          </a:xfrm>
          <a:prstGeom prst="rect">
            <a:avLst/>
          </a:prstGeom>
        </p:spPr>
      </p:pic>
      <p:pic>
        <p:nvPicPr>
          <p:cNvPr id="15" name="Picture 14">
            <a:extLst>
              <a:ext uri="{FF2B5EF4-FFF2-40B4-BE49-F238E27FC236}">
                <a16:creationId xmlns:a16="http://schemas.microsoft.com/office/drawing/2014/main" id="{EE408D92-69D3-CD43-FCF9-91751303318C}"/>
              </a:ext>
            </a:extLst>
          </p:cNvPr>
          <p:cNvPicPr>
            <a:picLocks noChangeAspect="1"/>
          </p:cNvPicPr>
          <p:nvPr/>
        </p:nvPicPr>
        <p:blipFill>
          <a:blip r:embed="rId6"/>
          <a:stretch>
            <a:fillRect/>
          </a:stretch>
        </p:blipFill>
        <p:spPr>
          <a:xfrm>
            <a:off x="8724674" y="601346"/>
            <a:ext cx="664823" cy="664823"/>
          </a:xfrm>
          <a:prstGeom prst="rect">
            <a:avLst/>
          </a:prstGeom>
        </p:spPr>
      </p:pic>
      <p:pic>
        <p:nvPicPr>
          <p:cNvPr id="2050" name="Picture 2" descr="30 Mot Check Illustrations &amp; Clip Art - iStock">
            <a:extLst>
              <a:ext uri="{FF2B5EF4-FFF2-40B4-BE49-F238E27FC236}">
                <a16:creationId xmlns:a16="http://schemas.microsoft.com/office/drawing/2014/main" id="{B1205454-3F26-C36C-5CD4-4D201ACB786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2805" t="25924" r="23282" b="20415"/>
          <a:stretch/>
        </p:blipFill>
        <p:spPr bwMode="auto">
          <a:xfrm>
            <a:off x="10266414" y="707744"/>
            <a:ext cx="664823" cy="661728"/>
          </a:xfrm>
          <a:prstGeom prst="rect">
            <a:avLst/>
          </a:prstGeom>
          <a:noFill/>
          <a:extLst>
            <a:ext uri="{909E8E84-426E-40DD-AFC4-6F175D3DCCD1}">
              <a14:hiddenFill xmlns:a14="http://schemas.microsoft.com/office/drawing/2010/main">
                <a:solidFill>
                  <a:srgbClr val="FFFFFF"/>
                </a:solidFill>
              </a14:hiddenFill>
            </a:ext>
          </a:extLst>
        </p:spPr>
      </p:pic>
      <p:sp>
        <p:nvSpPr>
          <p:cNvPr id="50" name="Oval 49">
            <a:extLst>
              <a:ext uri="{FF2B5EF4-FFF2-40B4-BE49-F238E27FC236}">
                <a16:creationId xmlns:a16="http://schemas.microsoft.com/office/drawing/2014/main" id="{35889725-2B84-71FC-0AE3-27CF0ABF55B7}"/>
              </a:ext>
            </a:extLst>
          </p:cNvPr>
          <p:cNvSpPr/>
          <p:nvPr/>
        </p:nvSpPr>
        <p:spPr>
          <a:xfrm>
            <a:off x="5638800" y="2994231"/>
            <a:ext cx="914400" cy="9144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pic>
        <p:nvPicPr>
          <p:cNvPr id="42" name="Graphic 41" descr="Dump truck">
            <a:extLst>
              <a:ext uri="{FF2B5EF4-FFF2-40B4-BE49-F238E27FC236}">
                <a16:creationId xmlns:a16="http://schemas.microsoft.com/office/drawing/2014/main" id="{33E8E194-501D-568E-70FC-C41CDC6EC10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46244" y="3154776"/>
            <a:ext cx="688033" cy="593309"/>
          </a:xfrm>
          <a:prstGeom prst="rect">
            <a:avLst/>
          </a:prstGeom>
        </p:spPr>
      </p:pic>
      <p:sp>
        <p:nvSpPr>
          <p:cNvPr id="54" name="Oval 53">
            <a:extLst>
              <a:ext uri="{FF2B5EF4-FFF2-40B4-BE49-F238E27FC236}">
                <a16:creationId xmlns:a16="http://schemas.microsoft.com/office/drawing/2014/main" id="{E2ADA341-CC1F-19E1-4617-59E9D0A0E84E}"/>
              </a:ext>
            </a:extLst>
          </p:cNvPr>
          <p:cNvSpPr/>
          <p:nvPr/>
        </p:nvSpPr>
        <p:spPr>
          <a:xfrm>
            <a:off x="4934192" y="250544"/>
            <a:ext cx="914400" cy="91440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Graphic 55" descr="Group of people">
            <a:extLst>
              <a:ext uri="{FF2B5EF4-FFF2-40B4-BE49-F238E27FC236}">
                <a16:creationId xmlns:a16="http://schemas.microsoft.com/office/drawing/2014/main" id="{827AD1E2-57DE-DDF5-8936-E0609F1E0BE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63425" y="318670"/>
            <a:ext cx="655933" cy="655933"/>
          </a:xfrm>
          <a:prstGeom prst="rect">
            <a:avLst/>
          </a:prstGeom>
        </p:spPr>
      </p:pic>
      <p:pic>
        <p:nvPicPr>
          <p:cNvPr id="57" name="Graphic 56" descr="Dump truck">
            <a:extLst>
              <a:ext uri="{FF2B5EF4-FFF2-40B4-BE49-F238E27FC236}">
                <a16:creationId xmlns:a16="http://schemas.microsoft.com/office/drawing/2014/main" id="{3B9ED410-7DDC-2034-367D-438527EAC88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46103" y="653160"/>
            <a:ext cx="763790" cy="658636"/>
          </a:xfrm>
          <a:prstGeom prst="rect">
            <a:avLst/>
          </a:prstGeom>
        </p:spPr>
      </p:pic>
      <p:sp>
        <p:nvSpPr>
          <p:cNvPr id="58" name="Oval 57">
            <a:extLst>
              <a:ext uri="{FF2B5EF4-FFF2-40B4-BE49-F238E27FC236}">
                <a16:creationId xmlns:a16="http://schemas.microsoft.com/office/drawing/2014/main" id="{AF3EA4A5-B3E2-73B2-6108-7E64432B1B28}"/>
              </a:ext>
            </a:extLst>
          </p:cNvPr>
          <p:cNvSpPr/>
          <p:nvPr/>
        </p:nvSpPr>
        <p:spPr>
          <a:xfrm>
            <a:off x="5081613" y="5539961"/>
            <a:ext cx="914400" cy="914400"/>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pic>
        <p:nvPicPr>
          <p:cNvPr id="59" name="Graphic 58" descr="Register">
            <a:extLst>
              <a:ext uri="{FF2B5EF4-FFF2-40B4-BE49-F238E27FC236}">
                <a16:creationId xmlns:a16="http://schemas.microsoft.com/office/drawing/2014/main" id="{E5532966-6AFF-4A0E-8B21-3965A583C06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199174" y="5583280"/>
            <a:ext cx="702970" cy="702970"/>
          </a:xfrm>
          <a:prstGeom prst="rect">
            <a:avLst/>
          </a:prstGeom>
        </p:spPr>
      </p:pic>
    </p:spTree>
    <p:extLst>
      <p:ext uri="{BB962C8B-B14F-4D97-AF65-F5344CB8AC3E}">
        <p14:creationId xmlns:p14="http://schemas.microsoft.com/office/powerpoint/2010/main" val="182989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OS Screen">
            <a:extLst>
              <a:ext uri="{FF2B5EF4-FFF2-40B4-BE49-F238E27FC236}">
                <a16:creationId xmlns:a16="http://schemas.microsoft.com/office/drawing/2014/main" id="{574917CF-F207-0EDE-EB3F-E7840A7876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149"/>
          <a:stretch/>
        </p:blipFill>
        <p:spPr bwMode="auto">
          <a:xfrm>
            <a:off x="0" y="0"/>
            <a:ext cx="507722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633652F-5326-4B92-89F3-18AF807AE9A4}"/>
              </a:ext>
            </a:extLst>
          </p:cNvPr>
          <p:cNvSpPr txBox="1"/>
          <p:nvPr/>
        </p:nvSpPr>
        <p:spPr>
          <a:xfrm>
            <a:off x="6751329" y="2617981"/>
            <a:ext cx="4131846" cy="461665"/>
          </a:xfrm>
          <a:prstGeom prst="rect">
            <a:avLst/>
          </a:prstGeom>
          <a:noFill/>
        </p:spPr>
        <p:txBody>
          <a:bodyPr wrap="square" rtlCol="0">
            <a:spAutoFit/>
          </a:bodyPr>
          <a:lstStyle/>
          <a:p>
            <a:r>
              <a:rPr lang="en-US" sz="2400" b="1" dirty="0">
                <a:solidFill>
                  <a:srgbClr val="009999"/>
                </a:solidFill>
                <a:latin typeface="Candara" panose="020E0502030303020204" pitchFamily="34" charset="0"/>
                <a:ea typeface="Roboto" panose="02000000000000000000" pitchFamily="2" charset="0"/>
                <a:cs typeface="Roboto" panose="02000000000000000000" pitchFamily="2" charset="0"/>
              </a:rPr>
              <a:t>Point of Sale</a:t>
            </a:r>
          </a:p>
        </p:txBody>
      </p:sp>
      <p:sp>
        <p:nvSpPr>
          <p:cNvPr id="3" name="TextBox 2">
            <a:extLst>
              <a:ext uri="{FF2B5EF4-FFF2-40B4-BE49-F238E27FC236}">
                <a16:creationId xmlns:a16="http://schemas.microsoft.com/office/drawing/2014/main" id="{B931ACBA-A954-48C9-8B73-5739ABA01B95}"/>
              </a:ext>
            </a:extLst>
          </p:cNvPr>
          <p:cNvSpPr txBox="1"/>
          <p:nvPr/>
        </p:nvSpPr>
        <p:spPr>
          <a:xfrm>
            <a:off x="6799390" y="3031580"/>
            <a:ext cx="4640341" cy="369332"/>
          </a:xfrm>
          <a:prstGeom prst="rect">
            <a:avLst/>
          </a:prstGeom>
          <a:noFill/>
        </p:spPr>
        <p:txBody>
          <a:bodyPr wrap="square" rtlCol="0">
            <a:spAutoFit/>
          </a:bodyPr>
          <a:lstStyle/>
          <a:p>
            <a:pPr algn="just"/>
            <a:r>
              <a:rPr lang="en-US" b="0" i="0" dirty="0">
                <a:solidFill>
                  <a:srgbClr val="74808B"/>
                </a:solidFill>
                <a:effectLst/>
                <a:latin typeface="Candara" panose="020E0502030303020204" pitchFamily="34" charset="0"/>
              </a:rPr>
              <a:t>… Let’s Discuss …</a:t>
            </a:r>
            <a:endParaRPr lang="en-US" dirty="0">
              <a:latin typeface="Candara" panose="020E0502030303020204" pitchFamily="34" charset="0"/>
            </a:endParaRPr>
          </a:p>
        </p:txBody>
      </p:sp>
      <p:sp>
        <p:nvSpPr>
          <p:cNvPr id="31" name="TextBox 30">
            <a:extLst>
              <a:ext uri="{FF2B5EF4-FFF2-40B4-BE49-F238E27FC236}">
                <a16:creationId xmlns:a16="http://schemas.microsoft.com/office/drawing/2014/main" id="{756F6913-3336-9413-57C8-0528621FC32E}"/>
              </a:ext>
            </a:extLst>
          </p:cNvPr>
          <p:cNvSpPr txBox="1"/>
          <p:nvPr/>
        </p:nvSpPr>
        <p:spPr>
          <a:xfrm>
            <a:off x="6130431" y="1263263"/>
            <a:ext cx="1775691" cy="369332"/>
          </a:xfrm>
          <a:prstGeom prst="rect">
            <a:avLst/>
          </a:prstGeom>
          <a:noFill/>
        </p:spPr>
        <p:txBody>
          <a:bodyPr wrap="square" rtlCol="0">
            <a:spAutoFit/>
          </a:bodyPr>
          <a:lstStyle/>
          <a:p>
            <a:pPr algn="ctr"/>
            <a:r>
              <a:rPr lang="en-US" b="1" dirty="0">
                <a:solidFill>
                  <a:srgbClr val="009999"/>
                </a:solidFill>
                <a:latin typeface="Candara" panose="020E0502030303020204" pitchFamily="34" charset="0"/>
                <a:ea typeface="Roboto" panose="02000000000000000000" pitchFamily="2" charset="0"/>
                <a:cs typeface="Roboto" panose="02000000000000000000" pitchFamily="2" charset="0"/>
              </a:rPr>
              <a:t>Tracking Sales</a:t>
            </a:r>
          </a:p>
        </p:txBody>
      </p:sp>
      <p:sp>
        <p:nvSpPr>
          <p:cNvPr id="35" name="TextBox 34">
            <a:extLst>
              <a:ext uri="{FF2B5EF4-FFF2-40B4-BE49-F238E27FC236}">
                <a16:creationId xmlns:a16="http://schemas.microsoft.com/office/drawing/2014/main" id="{410F8656-18C5-43B4-CB16-DA43A1E47292}"/>
              </a:ext>
            </a:extLst>
          </p:cNvPr>
          <p:cNvSpPr txBox="1"/>
          <p:nvPr/>
        </p:nvSpPr>
        <p:spPr>
          <a:xfrm>
            <a:off x="8111626" y="1258246"/>
            <a:ext cx="1561301" cy="646331"/>
          </a:xfrm>
          <a:prstGeom prst="rect">
            <a:avLst/>
          </a:prstGeom>
          <a:noFill/>
        </p:spPr>
        <p:txBody>
          <a:bodyPr wrap="square" rtlCol="0">
            <a:spAutoFit/>
          </a:bodyPr>
          <a:lstStyle/>
          <a:p>
            <a:pPr algn="ctr"/>
            <a:r>
              <a:rPr lang="en-US" b="1" dirty="0">
                <a:solidFill>
                  <a:srgbClr val="009999"/>
                </a:solidFill>
                <a:latin typeface="Candara" panose="020E0502030303020204" pitchFamily="34" charset="0"/>
                <a:ea typeface="Roboto" panose="02000000000000000000" pitchFamily="2" charset="0"/>
                <a:cs typeface="Roboto" panose="02000000000000000000" pitchFamily="2" charset="0"/>
              </a:rPr>
              <a:t>Planning Inventory</a:t>
            </a:r>
          </a:p>
        </p:txBody>
      </p:sp>
      <p:sp>
        <p:nvSpPr>
          <p:cNvPr id="37" name="Circle: Hollow 36">
            <a:extLst>
              <a:ext uri="{FF2B5EF4-FFF2-40B4-BE49-F238E27FC236}">
                <a16:creationId xmlns:a16="http://schemas.microsoft.com/office/drawing/2014/main" id="{1448277B-7B0B-61E6-C8D3-A2F5A6CD238B}"/>
              </a:ext>
            </a:extLst>
          </p:cNvPr>
          <p:cNvSpPr/>
          <p:nvPr/>
        </p:nvSpPr>
        <p:spPr>
          <a:xfrm rot="19384507">
            <a:off x="-4135581" y="-1413164"/>
            <a:ext cx="9684327" cy="9684327"/>
          </a:xfrm>
          <a:prstGeom prst="donut">
            <a:avLst>
              <a:gd name="adj" fmla="val 7940"/>
            </a:avLst>
          </a:prstGeom>
          <a:gradFill flip="none" rotWithShape="1">
            <a:gsLst>
              <a:gs pos="0">
                <a:srgbClr val="00CCFF"/>
              </a:gs>
              <a:gs pos="16000">
                <a:srgbClr val="009999"/>
              </a:gs>
              <a:gs pos="37000">
                <a:srgbClr val="FF9900"/>
              </a:gs>
              <a:gs pos="100000">
                <a:srgbClr val="0033CC"/>
              </a:gs>
              <a:gs pos="82000">
                <a:srgbClr val="9900FF"/>
              </a:gs>
              <a:gs pos="60000">
                <a:srgbClr val="CC00C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ndara" panose="020E0502030303020204" pitchFamily="34" charset="0"/>
            </a:endParaRPr>
          </a:p>
        </p:txBody>
      </p:sp>
      <p:sp>
        <p:nvSpPr>
          <p:cNvPr id="39" name="Oval 38">
            <a:extLst>
              <a:ext uri="{FF2B5EF4-FFF2-40B4-BE49-F238E27FC236}">
                <a16:creationId xmlns:a16="http://schemas.microsoft.com/office/drawing/2014/main" id="{1FA9F527-173E-5676-8A08-4A087EEDDA7D}"/>
              </a:ext>
            </a:extLst>
          </p:cNvPr>
          <p:cNvSpPr/>
          <p:nvPr/>
        </p:nvSpPr>
        <p:spPr>
          <a:xfrm>
            <a:off x="-4835237" y="-2036619"/>
            <a:ext cx="10931237" cy="1093123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63" name="TextBox 62">
            <a:extLst>
              <a:ext uri="{FF2B5EF4-FFF2-40B4-BE49-F238E27FC236}">
                <a16:creationId xmlns:a16="http://schemas.microsoft.com/office/drawing/2014/main" id="{7BBF26AC-D427-D1AE-7F1C-53A2588A8277}"/>
              </a:ext>
            </a:extLst>
          </p:cNvPr>
          <p:cNvSpPr txBox="1"/>
          <p:nvPr/>
        </p:nvSpPr>
        <p:spPr>
          <a:xfrm>
            <a:off x="9878431" y="1301053"/>
            <a:ext cx="1561301" cy="369332"/>
          </a:xfrm>
          <a:prstGeom prst="rect">
            <a:avLst/>
          </a:prstGeom>
          <a:noFill/>
        </p:spPr>
        <p:txBody>
          <a:bodyPr wrap="square" rtlCol="0">
            <a:spAutoFit/>
          </a:bodyPr>
          <a:lstStyle/>
          <a:p>
            <a:pPr algn="ctr"/>
            <a:r>
              <a:rPr lang="en-US" b="1" dirty="0">
                <a:solidFill>
                  <a:srgbClr val="009999"/>
                </a:solidFill>
                <a:latin typeface="Candara" panose="020E0502030303020204" pitchFamily="34" charset="0"/>
                <a:ea typeface="Roboto" panose="02000000000000000000" pitchFamily="2" charset="0"/>
                <a:cs typeface="Roboto" panose="02000000000000000000" pitchFamily="2" charset="0"/>
              </a:rPr>
              <a:t>Compliance</a:t>
            </a:r>
          </a:p>
        </p:txBody>
      </p:sp>
      <p:sp>
        <p:nvSpPr>
          <p:cNvPr id="50" name="Oval 49">
            <a:extLst>
              <a:ext uri="{FF2B5EF4-FFF2-40B4-BE49-F238E27FC236}">
                <a16:creationId xmlns:a16="http://schemas.microsoft.com/office/drawing/2014/main" id="{35889725-2B84-71FC-0AE3-27CF0ABF55B7}"/>
              </a:ext>
            </a:extLst>
          </p:cNvPr>
          <p:cNvSpPr/>
          <p:nvPr/>
        </p:nvSpPr>
        <p:spPr>
          <a:xfrm>
            <a:off x="5045847" y="366747"/>
            <a:ext cx="914400" cy="9144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pic>
        <p:nvPicPr>
          <p:cNvPr id="42" name="Graphic 41" descr="Dump truck">
            <a:extLst>
              <a:ext uri="{FF2B5EF4-FFF2-40B4-BE49-F238E27FC236}">
                <a16:creationId xmlns:a16="http://schemas.microsoft.com/office/drawing/2014/main" id="{33E8E194-501D-568E-70FC-C41CDC6EC1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53291" y="527292"/>
            <a:ext cx="688033" cy="593309"/>
          </a:xfrm>
          <a:prstGeom prst="rect">
            <a:avLst/>
          </a:prstGeom>
        </p:spPr>
      </p:pic>
      <p:sp>
        <p:nvSpPr>
          <p:cNvPr id="20" name="Oval 19">
            <a:extLst>
              <a:ext uri="{FF2B5EF4-FFF2-40B4-BE49-F238E27FC236}">
                <a16:creationId xmlns:a16="http://schemas.microsoft.com/office/drawing/2014/main" id="{116B0EA3-EE3B-EE16-8B88-96C009227E00}"/>
              </a:ext>
            </a:extLst>
          </p:cNvPr>
          <p:cNvSpPr/>
          <p:nvPr/>
        </p:nvSpPr>
        <p:spPr>
          <a:xfrm>
            <a:off x="5103595" y="5923722"/>
            <a:ext cx="801465" cy="67079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pic>
        <p:nvPicPr>
          <p:cNvPr id="21" name="Graphic 20" descr="Bar graph with upward trend">
            <a:extLst>
              <a:ext uri="{FF2B5EF4-FFF2-40B4-BE49-F238E27FC236}">
                <a16:creationId xmlns:a16="http://schemas.microsoft.com/office/drawing/2014/main" id="{279B2BBF-A41B-E52B-BD68-A5E9D3D9E0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71445" y="6030519"/>
            <a:ext cx="457200" cy="457200"/>
          </a:xfrm>
          <a:prstGeom prst="rect">
            <a:avLst/>
          </a:prstGeom>
        </p:spPr>
      </p:pic>
      <p:sp>
        <p:nvSpPr>
          <p:cNvPr id="22" name="Oval 21">
            <a:extLst>
              <a:ext uri="{FF2B5EF4-FFF2-40B4-BE49-F238E27FC236}">
                <a16:creationId xmlns:a16="http://schemas.microsoft.com/office/drawing/2014/main" id="{055787A4-8C9B-E089-2C61-84218F265EE6}"/>
              </a:ext>
            </a:extLst>
          </p:cNvPr>
          <p:cNvSpPr/>
          <p:nvPr/>
        </p:nvSpPr>
        <p:spPr>
          <a:xfrm>
            <a:off x="5095604" y="5923722"/>
            <a:ext cx="801465" cy="67079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pic>
        <p:nvPicPr>
          <p:cNvPr id="23" name="Graphic 22" descr="Bar graph with upward trend">
            <a:extLst>
              <a:ext uri="{FF2B5EF4-FFF2-40B4-BE49-F238E27FC236}">
                <a16:creationId xmlns:a16="http://schemas.microsoft.com/office/drawing/2014/main" id="{687CB249-D9FE-B235-29BA-08EC8F0BE0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63454" y="6030519"/>
            <a:ext cx="457200" cy="457200"/>
          </a:xfrm>
          <a:prstGeom prst="rect">
            <a:avLst/>
          </a:prstGeom>
        </p:spPr>
      </p:pic>
      <p:sp>
        <p:nvSpPr>
          <p:cNvPr id="24" name="Oval 23">
            <a:extLst>
              <a:ext uri="{FF2B5EF4-FFF2-40B4-BE49-F238E27FC236}">
                <a16:creationId xmlns:a16="http://schemas.microsoft.com/office/drawing/2014/main" id="{39276329-D245-7468-CD3B-C44FF8AEDCDE}"/>
              </a:ext>
            </a:extLst>
          </p:cNvPr>
          <p:cNvSpPr/>
          <p:nvPr/>
        </p:nvSpPr>
        <p:spPr>
          <a:xfrm>
            <a:off x="5690765" y="2971799"/>
            <a:ext cx="914400" cy="914400"/>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pic>
        <p:nvPicPr>
          <p:cNvPr id="17" name="Picture 16">
            <a:extLst>
              <a:ext uri="{FF2B5EF4-FFF2-40B4-BE49-F238E27FC236}">
                <a16:creationId xmlns:a16="http://schemas.microsoft.com/office/drawing/2014/main" id="{CA34FC91-0F03-A572-5D66-06384E1A41B9}"/>
              </a:ext>
            </a:extLst>
          </p:cNvPr>
          <p:cNvPicPr>
            <a:picLocks noChangeAspect="1"/>
          </p:cNvPicPr>
          <p:nvPr/>
        </p:nvPicPr>
        <p:blipFill>
          <a:blip r:embed="rId8"/>
          <a:stretch>
            <a:fillRect/>
          </a:stretch>
        </p:blipFill>
        <p:spPr>
          <a:xfrm>
            <a:off x="6700230" y="624341"/>
            <a:ext cx="633905" cy="633905"/>
          </a:xfrm>
          <a:prstGeom prst="rect">
            <a:avLst/>
          </a:prstGeom>
        </p:spPr>
      </p:pic>
      <p:pic>
        <p:nvPicPr>
          <p:cNvPr id="8" name="Graphic 7" descr="Register">
            <a:extLst>
              <a:ext uri="{FF2B5EF4-FFF2-40B4-BE49-F238E27FC236}">
                <a16:creationId xmlns:a16="http://schemas.microsoft.com/office/drawing/2014/main" id="{950DB6C0-384B-EB62-0CB6-14C1D99CA56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08326" y="3015118"/>
            <a:ext cx="702970" cy="702970"/>
          </a:xfrm>
          <a:prstGeom prst="rect">
            <a:avLst/>
          </a:prstGeom>
        </p:spPr>
      </p:pic>
    </p:spTree>
    <p:extLst>
      <p:ext uri="{BB962C8B-B14F-4D97-AF65-F5344CB8AC3E}">
        <p14:creationId xmlns:p14="http://schemas.microsoft.com/office/powerpoint/2010/main" val="3156274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E05C8AD2-344F-DC6B-64DE-4A9C0A193B49}"/>
              </a:ext>
            </a:extLst>
          </p:cNvPr>
          <p:cNvPicPr>
            <a:picLocks noChangeAspect="1"/>
          </p:cNvPicPr>
          <p:nvPr/>
        </p:nvPicPr>
        <p:blipFill>
          <a:blip r:embed="rId2"/>
          <a:stretch>
            <a:fillRect/>
          </a:stretch>
        </p:blipFill>
        <p:spPr>
          <a:xfrm>
            <a:off x="-13875" y="0"/>
            <a:ext cx="5069492" cy="6858000"/>
          </a:xfrm>
          <a:prstGeom prst="rect">
            <a:avLst/>
          </a:prstGeom>
        </p:spPr>
      </p:pic>
      <p:sp>
        <p:nvSpPr>
          <p:cNvPr id="4" name="Circle: Hollow 3">
            <a:extLst>
              <a:ext uri="{FF2B5EF4-FFF2-40B4-BE49-F238E27FC236}">
                <a16:creationId xmlns:a16="http://schemas.microsoft.com/office/drawing/2014/main" id="{51800735-66CA-4969-8E1D-3D056CEB77F4}"/>
              </a:ext>
            </a:extLst>
          </p:cNvPr>
          <p:cNvSpPr/>
          <p:nvPr/>
        </p:nvSpPr>
        <p:spPr>
          <a:xfrm rot="18278867">
            <a:off x="-4135581" y="-1413164"/>
            <a:ext cx="9684327" cy="9684327"/>
          </a:xfrm>
          <a:prstGeom prst="donut">
            <a:avLst>
              <a:gd name="adj" fmla="val 7940"/>
            </a:avLst>
          </a:prstGeom>
          <a:gradFill flip="none" rotWithShape="1">
            <a:gsLst>
              <a:gs pos="0">
                <a:srgbClr val="00CCFF"/>
              </a:gs>
              <a:gs pos="16000">
                <a:srgbClr val="009999"/>
              </a:gs>
              <a:gs pos="37000">
                <a:srgbClr val="FF9900"/>
              </a:gs>
              <a:gs pos="100000">
                <a:srgbClr val="0033CC"/>
              </a:gs>
              <a:gs pos="82000">
                <a:srgbClr val="9900FF"/>
              </a:gs>
              <a:gs pos="60000">
                <a:srgbClr val="CC00C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ndara" panose="020E0502030303020204" pitchFamily="34" charset="0"/>
            </a:endParaRPr>
          </a:p>
        </p:txBody>
      </p:sp>
      <p:sp>
        <p:nvSpPr>
          <p:cNvPr id="5" name="Oval 4">
            <a:extLst>
              <a:ext uri="{FF2B5EF4-FFF2-40B4-BE49-F238E27FC236}">
                <a16:creationId xmlns:a16="http://schemas.microsoft.com/office/drawing/2014/main" id="{1AD8458E-8A29-49A8-BD75-AB67ACD00864}"/>
              </a:ext>
            </a:extLst>
          </p:cNvPr>
          <p:cNvSpPr/>
          <p:nvPr/>
        </p:nvSpPr>
        <p:spPr>
          <a:xfrm>
            <a:off x="-4835237" y="-2036619"/>
            <a:ext cx="10931237" cy="1093123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7" name="Oval 6">
            <a:extLst>
              <a:ext uri="{FF2B5EF4-FFF2-40B4-BE49-F238E27FC236}">
                <a16:creationId xmlns:a16="http://schemas.microsoft.com/office/drawing/2014/main" id="{C83D2FF7-AAED-4DF4-BD5D-D38DBEE61CDA}"/>
              </a:ext>
            </a:extLst>
          </p:cNvPr>
          <p:cNvSpPr/>
          <p:nvPr/>
        </p:nvSpPr>
        <p:spPr>
          <a:xfrm>
            <a:off x="5040461" y="5476006"/>
            <a:ext cx="914400" cy="91440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2" name="TextBox 11">
            <a:extLst>
              <a:ext uri="{FF2B5EF4-FFF2-40B4-BE49-F238E27FC236}">
                <a16:creationId xmlns:a16="http://schemas.microsoft.com/office/drawing/2014/main" id="{41D0F257-2D8C-4FA7-8362-4EA44B5239CB}"/>
              </a:ext>
            </a:extLst>
          </p:cNvPr>
          <p:cNvSpPr txBox="1"/>
          <p:nvPr/>
        </p:nvSpPr>
        <p:spPr>
          <a:xfrm>
            <a:off x="6795657" y="2275766"/>
            <a:ext cx="4588623" cy="830997"/>
          </a:xfrm>
          <a:prstGeom prst="rect">
            <a:avLst/>
          </a:prstGeom>
          <a:noFill/>
        </p:spPr>
        <p:txBody>
          <a:bodyPr wrap="square" rtlCol="0">
            <a:spAutoFit/>
          </a:bodyPr>
          <a:lstStyle/>
          <a:p>
            <a:r>
              <a:rPr lang="en-US" sz="2400" b="1" dirty="0">
                <a:solidFill>
                  <a:srgbClr val="009999"/>
                </a:solidFill>
                <a:latin typeface="Candara" panose="020E0502030303020204" pitchFamily="34" charset="0"/>
                <a:ea typeface="Roboto" panose="02000000000000000000" pitchFamily="2" charset="0"/>
                <a:cs typeface="Roboto" panose="02000000000000000000" pitchFamily="2" charset="0"/>
              </a:rPr>
              <a:t>Asset Maintenance and management</a:t>
            </a:r>
          </a:p>
        </p:txBody>
      </p:sp>
      <p:sp>
        <p:nvSpPr>
          <p:cNvPr id="13" name="TextBox 12">
            <a:extLst>
              <a:ext uri="{FF2B5EF4-FFF2-40B4-BE49-F238E27FC236}">
                <a16:creationId xmlns:a16="http://schemas.microsoft.com/office/drawing/2014/main" id="{68109BEA-3120-44C6-9FCD-B1BD7BBB7DAF}"/>
              </a:ext>
            </a:extLst>
          </p:cNvPr>
          <p:cNvSpPr txBox="1"/>
          <p:nvPr/>
        </p:nvSpPr>
        <p:spPr>
          <a:xfrm>
            <a:off x="6795657" y="3049995"/>
            <a:ext cx="4242968" cy="1477328"/>
          </a:xfrm>
          <a:prstGeom prst="rect">
            <a:avLst/>
          </a:prstGeom>
          <a:noFill/>
        </p:spPr>
        <p:txBody>
          <a:bodyPr wrap="square" rtlCol="0">
            <a:spAutoFit/>
          </a:bodyPr>
          <a:lstStyle/>
          <a:p>
            <a:pPr algn="just"/>
            <a:r>
              <a:rPr lang="en-US" b="0" i="0" dirty="0">
                <a:solidFill>
                  <a:srgbClr val="74808B"/>
                </a:solidFill>
                <a:effectLst/>
                <a:latin typeface="Candara" panose="020E0502030303020204" pitchFamily="34" charset="0"/>
              </a:rPr>
              <a:t>Asset management manages the lifecycle of assets to maximize their use; save money; improve quality and efficiency; and safeguard health, safety and the environment.</a:t>
            </a:r>
          </a:p>
        </p:txBody>
      </p:sp>
      <p:sp>
        <p:nvSpPr>
          <p:cNvPr id="16" name="Oval 15">
            <a:extLst>
              <a:ext uri="{FF2B5EF4-FFF2-40B4-BE49-F238E27FC236}">
                <a16:creationId xmlns:a16="http://schemas.microsoft.com/office/drawing/2014/main" id="{46F31000-0A3E-440B-A0B7-4EBBA97720D7}"/>
              </a:ext>
            </a:extLst>
          </p:cNvPr>
          <p:cNvSpPr/>
          <p:nvPr/>
        </p:nvSpPr>
        <p:spPr>
          <a:xfrm>
            <a:off x="3114679" y="7585365"/>
            <a:ext cx="914400" cy="914400"/>
          </a:xfrm>
          <a:prstGeom prst="ellipse">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4" name="TextBox 13">
            <a:extLst>
              <a:ext uri="{FF2B5EF4-FFF2-40B4-BE49-F238E27FC236}">
                <a16:creationId xmlns:a16="http://schemas.microsoft.com/office/drawing/2014/main" id="{109DF048-7E50-42DF-5DA3-F3B06B66EA0F}"/>
              </a:ext>
            </a:extLst>
          </p:cNvPr>
          <p:cNvSpPr txBox="1"/>
          <p:nvPr/>
        </p:nvSpPr>
        <p:spPr>
          <a:xfrm>
            <a:off x="6309360" y="1316251"/>
            <a:ext cx="1346965" cy="646331"/>
          </a:xfrm>
          <a:prstGeom prst="rect">
            <a:avLst/>
          </a:prstGeom>
          <a:noFill/>
        </p:spPr>
        <p:txBody>
          <a:bodyPr wrap="square" rtlCol="0">
            <a:spAutoFit/>
          </a:bodyPr>
          <a:lstStyle/>
          <a:p>
            <a:pPr algn="ctr"/>
            <a:r>
              <a:rPr lang="en-US" b="1" dirty="0">
                <a:solidFill>
                  <a:srgbClr val="009999"/>
                </a:solidFill>
                <a:latin typeface="Candara" panose="020E0502030303020204" pitchFamily="34" charset="0"/>
                <a:ea typeface="Roboto" panose="02000000000000000000" pitchFamily="2" charset="0"/>
                <a:cs typeface="Roboto" panose="02000000000000000000" pitchFamily="2" charset="0"/>
              </a:rPr>
              <a:t>Manage Asset</a:t>
            </a:r>
          </a:p>
        </p:txBody>
      </p:sp>
      <p:sp>
        <p:nvSpPr>
          <p:cNvPr id="20" name="TextBox 19">
            <a:extLst>
              <a:ext uri="{FF2B5EF4-FFF2-40B4-BE49-F238E27FC236}">
                <a16:creationId xmlns:a16="http://schemas.microsoft.com/office/drawing/2014/main" id="{E79E4D90-2725-7346-066E-AA8D1B31D5EB}"/>
              </a:ext>
            </a:extLst>
          </p:cNvPr>
          <p:cNvSpPr txBox="1"/>
          <p:nvPr/>
        </p:nvSpPr>
        <p:spPr>
          <a:xfrm>
            <a:off x="8089686" y="1316251"/>
            <a:ext cx="1346965" cy="646331"/>
          </a:xfrm>
          <a:prstGeom prst="rect">
            <a:avLst/>
          </a:prstGeom>
          <a:noFill/>
        </p:spPr>
        <p:txBody>
          <a:bodyPr wrap="square" rtlCol="0">
            <a:spAutoFit/>
          </a:bodyPr>
          <a:lstStyle/>
          <a:p>
            <a:pPr algn="ctr"/>
            <a:r>
              <a:rPr lang="en-US" b="1" dirty="0">
                <a:solidFill>
                  <a:srgbClr val="009999"/>
                </a:solidFill>
                <a:latin typeface="Candara" panose="020E0502030303020204" pitchFamily="34" charset="0"/>
                <a:ea typeface="Roboto" panose="02000000000000000000" pitchFamily="2" charset="0"/>
                <a:cs typeface="Roboto" panose="02000000000000000000" pitchFamily="2" charset="0"/>
              </a:rPr>
              <a:t>Save Money</a:t>
            </a:r>
          </a:p>
        </p:txBody>
      </p:sp>
      <p:sp>
        <p:nvSpPr>
          <p:cNvPr id="26" name="TextBox 25">
            <a:extLst>
              <a:ext uri="{FF2B5EF4-FFF2-40B4-BE49-F238E27FC236}">
                <a16:creationId xmlns:a16="http://schemas.microsoft.com/office/drawing/2014/main" id="{AEAF7C24-631B-EC38-A924-BC40512C478B}"/>
              </a:ext>
            </a:extLst>
          </p:cNvPr>
          <p:cNvSpPr txBox="1"/>
          <p:nvPr/>
        </p:nvSpPr>
        <p:spPr>
          <a:xfrm>
            <a:off x="9801263" y="1413519"/>
            <a:ext cx="1583017" cy="923330"/>
          </a:xfrm>
          <a:prstGeom prst="rect">
            <a:avLst/>
          </a:prstGeom>
          <a:noFill/>
        </p:spPr>
        <p:txBody>
          <a:bodyPr wrap="square" rtlCol="0">
            <a:spAutoFit/>
          </a:bodyPr>
          <a:lstStyle/>
          <a:p>
            <a:pPr algn="ctr"/>
            <a:r>
              <a:rPr lang="en-US" b="1" dirty="0">
                <a:solidFill>
                  <a:srgbClr val="009999"/>
                </a:solidFill>
                <a:latin typeface="Candara" panose="020E0502030303020204" pitchFamily="34" charset="0"/>
                <a:ea typeface="Roboto" panose="02000000000000000000" pitchFamily="2" charset="0"/>
                <a:cs typeface="Roboto" panose="02000000000000000000" pitchFamily="2" charset="0"/>
              </a:rPr>
              <a:t>Maintenance and service scheduling</a:t>
            </a:r>
          </a:p>
        </p:txBody>
      </p:sp>
      <p:pic>
        <p:nvPicPr>
          <p:cNvPr id="11" name="Graphic 10" descr="Shopping cart">
            <a:extLst>
              <a:ext uri="{FF2B5EF4-FFF2-40B4-BE49-F238E27FC236}">
                <a16:creationId xmlns:a16="http://schemas.microsoft.com/office/drawing/2014/main" id="{BF34877D-99FD-914B-C042-0D9749F374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95119" y="7671564"/>
            <a:ext cx="740273" cy="740273"/>
          </a:xfrm>
          <a:prstGeom prst="rect">
            <a:avLst/>
          </a:prstGeom>
        </p:spPr>
      </p:pic>
      <p:sp>
        <p:nvSpPr>
          <p:cNvPr id="33" name="Oval 32">
            <a:extLst>
              <a:ext uri="{FF2B5EF4-FFF2-40B4-BE49-F238E27FC236}">
                <a16:creationId xmlns:a16="http://schemas.microsoft.com/office/drawing/2014/main" id="{3671BA7F-AF9B-92A1-62CC-B69CD5071D5E}"/>
              </a:ext>
            </a:extLst>
          </p:cNvPr>
          <p:cNvSpPr/>
          <p:nvPr/>
        </p:nvSpPr>
        <p:spPr>
          <a:xfrm>
            <a:off x="5725519" y="2758205"/>
            <a:ext cx="801465" cy="67079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pic>
        <p:nvPicPr>
          <p:cNvPr id="34" name="Graphic 33" descr="Bar graph with upward trend">
            <a:extLst>
              <a:ext uri="{FF2B5EF4-FFF2-40B4-BE49-F238E27FC236}">
                <a16:creationId xmlns:a16="http://schemas.microsoft.com/office/drawing/2014/main" id="{19905128-11EF-BBB3-7B0B-6D564F96A2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93369" y="2865002"/>
            <a:ext cx="457200" cy="457200"/>
          </a:xfrm>
          <a:prstGeom prst="rect">
            <a:avLst/>
          </a:prstGeom>
        </p:spPr>
      </p:pic>
      <p:pic>
        <p:nvPicPr>
          <p:cNvPr id="44" name="Picture 43">
            <a:extLst>
              <a:ext uri="{FF2B5EF4-FFF2-40B4-BE49-F238E27FC236}">
                <a16:creationId xmlns:a16="http://schemas.microsoft.com/office/drawing/2014/main" id="{7EFDBEFC-B345-A1F9-8B4A-6834DACE9C7E}"/>
              </a:ext>
            </a:extLst>
          </p:cNvPr>
          <p:cNvPicPr>
            <a:picLocks noChangeAspect="1"/>
          </p:cNvPicPr>
          <p:nvPr/>
        </p:nvPicPr>
        <p:blipFill>
          <a:blip r:embed="rId7">
            <a:duotone>
              <a:schemeClr val="bg2">
                <a:shade val="45000"/>
                <a:satMod val="135000"/>
              </a:schemeClr>
              <a:prstClr val="white"/>
            </a:duotone>
            <a:extLst>
              <a:ext uri="{BEBA8EAE-BF5A-486C-A8C5-ECC9F3942E4B}">
                <a14:imgProps xmlns:a14="http://schemas.microsoft.com/office/drawing/2010/main">
                  <a14:imgLayer r:embed="rId8">
                    <a14:imgEffect>
                      <a14:colorTemperature colorTemp="5972"/>
                    </a14:imgEffect>
                    <a14:imgEffect>
                      <a14:saturation sat="200000"/>
                    </a14:imgEffect>
                    <a14:imgEffect>
                      <a14:brightnessContrast bright="100000"/>
                    </a14:imgEffect>
                  </a14:imgLayer>
                </a14:imgProps>
              </a:ext>
            </a:extLst>
          </a:blip>
          <a:stretch>
            <a:fillRect/>
          </a:stretch>
        </p:blipFill>
        <p:spPr>
          <a:xfrm>
            <a:off x="5263430" y="5634224"/>
            <a:ext cx="483617" cy="483617"/>
          </a:xfrm>
          <a:prstGeom prst="rect">
            <a:avLst/>
          </a:prstGeom>
        </p:spPr>
      </p:pic>
      <p:sp>
        <p:nvSpPr>
          <p:cNvPr id="48" name="Oval 47">
            <a:extLst>
              <a:ext uri="{FF2B5EF4-FFF2-40B4-BE49-F238E27FC236}">
                <a16:creationId xmlns:a16="http://schemas.microsoft.com/office/drawing/2014/main" id="{E2077FA1-BE9A-0450-DD81-4BBDD2D368D2}"/>
              </a:ext>
            </a:extLst>
          </p:cNvPr>
          <p:cNvSpPr/>
          <p:nvPr/>
        </p:nvSpPr>
        <p:spPr>
          <a:xfrm>
            <a:off x="5074229" y="363102"/>
            <a:ext cx="914400" cy="914400"/>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pic>
        <p:nvPicPr>
          <p:cNvPr id="51" name="Picture 50">
            <a:extLst>
              <a:ext uri="{FF2B5EF4-FFF2-40B4-BE49-F238E27FC236}">
                <a16:creationId xmlns:a16="http://schemas.microsoft.com/office/drawing/2014/main" id="{4C9F7829-761C-1BA3-E880-F099BA80C862}"/>
              </a:ext>
            </a:extLst>
          </p:cNvPr>
          <p:cNvPicPr>
            <a:picLocks noChangeAspect="1"/>
          </p:cNvPicPr>
          <p:nvPr/>
        </p:nvPicPr>
        <p:blipFill>
          <a:blip r:embed="rId9"/>
          <a:stretch>
            <a:fillRect/>
          </a:stretch>
        </p:blipFill>
        <p:spPr>
          <a:xfrm>
            <a:off x="6582248" y="524772"/>
            <a:ext cx="791479" cy="791479"/>
          </a:xfrm>
          <a:prstGeom prst="rect">
            <a:avLst/>
          </a:prstGeom>
        </p:spPr>
      </p:pic>
      <p:pic>
        <p:nvPicPr>
          <p:cNvPr id="53" name="Picture 52">
            <a:extLst>
              <a:ext uri="{FF2B5EF4-FFF2-40B4-BE49-F238E27FC236}">
                <a16:creationId xmlns:a16="http://schemas.microsoft.com/office/drawing/2014/main" id="{95C7C483-1D37-43EC-1042-9E589F0D395A}"/>
              </a:ext>
            </a:extLst>
          </p:cNvPr>
          <p:cNvPicPr>
            <a:picLocks noChangeAspect="1"/>
          </p:cNvPicPr>
          <p:nvPr/>
        </p:nvPicPr>
        <p:blipFill>
          <a:blip r:embed="rId10"/>
          <a:stretch>
            <a:fillRect/>
          </a:stretch>
        </p:blipFill>
        <p:spPr>
          <a:xfrm>
            <a:off x="8479993" y="691218"/>
            <a:ext cx="566350" cy="566350"/>
          </a:xfrm>
          <a:prstGeom prst="rect">
            <a:avLst/>
          </a:prstGeom>
        </p:spPr>
      </p:pic>
      <p:pic>
        <p:nvPicPr>
          <p:cNvPr id="55" name="Picture 54">
            <a:extLst>
              <a:ext uri="{FF2B5EF4-FFF2-40B4-BE49-F238E27FC236}">
                <a16:creationId xmlns:a16="http://schemas.microsoft.com/office/drawing/2014/main" id="{102B164D-C6BD-FCC0-4C18-5F980D5618D2}"/>
              </a:ext>
            </a:extLst>
          </p:cNvPr>
          <p:cNvPicPr>
            <a:picLocks noChangeAspect="1"/>
          </p:cNvPicPr>
          <p:nvPr/>
        </p:nvPicPr>
        <p:blipFill>
          <a:blip r:embed="rId11"/>
          <a:stretch>
            <a:fillRect/>
          </a:stretch>
        </p:blipFill>
        <p:spPr>
          <a:xfrm>
            <a:off x="10309238" y="821855"/>
            <a:ext cx="566350" cy="566350"/>
          </a:xfrm>
          <a:prstGeom prst="rect">
            <a:avLst/>
          </a:prstGeom>
        </p:spPr>
      </p:pic>
      <p:pic>
        <p:nvPicPr>
          <p:cNvPr id="56" name="Graphic 55" descr="Register">
            <a:extLst>
              <a:ext uri="{FF2B5EF4-FFF2-40B4-BE49-F238E27FC236}">
                <a16:creationId xmlns:a16="http://schemas.microsoft.com/office/drawing/2014/main" id="{39029903-5001-1986-F0A4-D84BD851033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168830" y="456844"/>
            <a:ext cx="702970" cy="702970"/>
          </a:xfrm>
          <a:prstGeom prst="rect">
            <a:avLst/>
          </a:prstGeom>
        </p:spPr>
      </p:pic>
    </p:spTree>
    <p:extLst>
      <p:ext uri="{BB962C8B-B14F-4D97-AF65-F5344CB8AC3E}">
        <p14:creationId xmlns:p14="http://schemas.microsoft.com/office/powerpoint/2010/main" val="3900001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B95EDD-DB89-E694-658D-665F5FDE8CE2}"/>
              </a:ext>
            </a:extLst>
          </p:cNvPr>
          <p:cNvPicPr>
            <a:picLocks noChangeAspect="1"/>
          </p:cNvPicPr>
          <p:nvPr/>
        </p:nvPicPr>
        <p:blipFill>
          <a:blip r:embed="rId2"/>
          <a:stretch>
            <a:fillRect/>
          </a:stretch>
        </p:blipFill>
        <p:spPr>
          <a:xfrm>
            <a:off x="0" y="23468"/>
            <a:ext cx="4839246" cy="6834531"/>
          </a:xfrm>
          <a:prstGeom prst="rect">
            <a:avLst/>
          </a:prstGeom>
        </p:spPr>
      </p:pic>
      <p:sp>
        <p:nvSpPr>
          <p:cNvPr id="4" name="Circle: Hollow 3">
            <a:extLst>
              <a:ext uri="{FF2B5EF4-FFF2-40B4-BE49-F238E27FC236}">
                <a16:creationId xmlns:a16="http://schemas.microsoft.com/office/drawing/2014/main" id="{51800735-66CA-4969-8E1D-3D056CEB77F4}"/>
              </a:ext>
            </a:extLst>
          </p:cNvPr>
          <p:cNvSpPr/>
          <p:nvPr/>
        </p:nvSpPr>
        <p:spPr>
          <a:xfrm rot="18278867">
            <a:off x="-4135581" y="-1413164"/>
            <a:ext cx="9684327" cy="9684327"/>
          </a:xfrm>
          <a:prstGeom prst="donut">
            <a:avLst>
              <a:gd name="adj" fmla="val 7940"/>
            </a:avLst>
          </a:prstGeom>
          <a:gradFill flip="none" rotWithShape="1">
            <a:gsLst>
              <a:gs pos="0">
                <a:srgbClr val="00CCFF"/>
              </a:gs>
              <a:gs pos="16000">
                <a:srgbClr val="009999"/>
              </a:gs>
              <a:gs pos="37000">
                <a:srgbClr val="FF9900"/>
              </a:gs>
              <a:gs pos="100000">
                <a:srgbClr val="0033CC"/>
              </a:gs>
              <a:gs pos="82000">
                <a:srgbClr val="9900FF"/>
              </a:gs>
              <a:gs pos="60000">
                <a:srgbClr val="CC00C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ndara" panose="020E0502030303020204" pitchFamily="34" charset="0"/>
            </a:endParaRPr>
          </a:p>
        </p:txBody>
      </p:sp>
      <p:sp>
        <p:nvSpPr>
          <p:cNvPr id="5" name="Oval 4">
            <a:extLst>
              <a:ext uri="{FF2B5EF4-FFF2-40B4-BE49-F238E27FC236}">
                <a16:creationId xmlns:a16="http://schemas.microsoft.com/office/drawing/2014/main" id="{1AD8458E-8A29-49A8-BD75-AB67ACD00864}"/>
              </a:ext>
            </a:extLst>
          </p:cNvPr>
          <p:cNvSpPr/>
          <p:nvPr/>
        </p:nvSpPr>
        <p:spPr>
          <a:xfrm>
            <a:off x="-4835237" y="-2036619"/>
            <a:ext cx="10931237" cy="1093123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7" name="Oval 6">
            <a:extLst>
              <a:ext uri="{FF2B5EF4-FFF2-40B4-BE49-F238E27FC236}">
                <a16:creationId xmlns:a16="http://schemas.microsoft.com/office/drawing/2014/main" id="{C83D2FF7-AAED-4DF4-BD5D-D38DBEE61CDA}"/>
              </a:ext>
            </a:extLst>
          </p:cNvPr>
          <p:cNvSpPr/>
          <p:nvPr/>
        </p:nvSpPr>
        <p:spPr>
          <a:xfrm>
            <a:off x="5654674" y="3049995"/>
            <a:ext cx="914400" cy="91440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2" name="TextBox 11">
            <a:extLst>
              <a:ext uri="{FF2B5EF4-FFF2-40B4-BE49-F238E27FC236}">
                <a16:creationId xmlns:a16="http://schemas.microsoft.com/office/drawing/2014/main" id="{41D0F257-2D8C-4FA7-8362-4EA44B5239CB}"/>
              </a:ext>
            </a:extLst>
          </p:cNvPr>
          <p:cNvSpPr txBox="1"/>
          <p:nvPr/>
        </p:nvSpPr>
        <p:spPr>
          <a:xfrm>
            <a:off x="6795657" y="2569915"/>
            <a:ext cx="4588623" cy="461665"/>
          </a:xfrm>
          <a:prstGeom prst="rect">
            <a:avLst/>
          </a:prstGeom>
          <a:noFill/>
        </p:spPr>
        <p:txBody>
          <a:bodyPr wrap="square" rtlCol="0">
            <a:spAutoFit/>
          </a:bodyPr>
          <a:lstStyle/>
          <a:p>
            <a:r>
              <a:rPr lang="en-US" sz="2400" b="1" dirty="0">
                <a:solidFill>
                  <a:srgbClr val="FF9900"/>
                </a:solidFill>
                <a:latin typeface="Candara" panose="020E0502030303020204" pitchFamily="34" charset="0"/>
                <a:ea typeface="Roboto" panose="02000000000000000000" pitchFamily="2" charset="0"/>
                <a:cs typeface="Roboto" panose="02000000000000000000" pitchFamily="2" charset="0"/>
              </a:rPr>
              <a:t>Inventory Management</a:t>
            </a:r>
          </a:p>
        </p:txBody>
      </p:sp>
      <p:sp>
        <p:nvSpPr>
          <p:cNvPr id="16" name="Oval 15">
            <a:extLst>
              <a:ext uri="{FF2B5EF4-FFF2-40B4-BE49-F238E27FC236}">
                <a16:creationId xmlns:a16="http://schemas.microsoft.com/office/drawing/2014/main" id="{46F31000-0A3E-440B-A0B7-4EBBA97720D7}"/>
              </a:ext>
            </a:extLst>
          </p:cNvPr>
          <p:cNvSpPr/>
          <p:nvPr/>
        </p:nvSpPr>
        <p:spPr>
          <a:xfrm>
            <a:off x="3114679" y="7585365"/>
            <a:ext cx="914400" cy="914400"/>
          </a:xfrm>
          <a:prstGeom prst="ellipse">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4" name="TextBox 13">
            <a:extLst>
              <a:ext uri="{FF2B5EF4-FFF2-40B4-BE49-F238E27FC236}">
                <a16:creationId xmlns:a16="http://schemas.microsoft.com/office/drawing/2014/main" id="{109DF048-7E50-42DF-5DA3-F3B06B66EA0F}"/>
              </a:ext>
            </a:extLst>
          </p:cNvPr>
          <p:cNvSpPr txBox="1"/>
          <p:nvPr/>
        </p:nvSpPr>
        <p:spPr>
          <a:xfrm>
            <a:off x="6309360" y="1316251"/>
            <a:ext cx="1498217" cy="646331"/>
          </a:xfrm>
          <a:prstGeom prst="rect">
            <a:avLst/>
          </a:prstGeom>
          <a:noFill/>
        </p:spPr>
        <p:txBody>
          <a:bodyPr wrap="square" rtlCol="0">
            <a:spAutoFit/>
          </a:bodyPr>
          <a:lstStyle/>
          <a:p>
            <a:pPr algn="ctr"/>
            <a:r>
              <a:rPr lang="en-US" b="1" dirty="0">
                <a:solidFill>
                  <a:srgbClr val="FF9900"/>
                </a:solidFill>
                <a:latin typeface="Candara" panose="020E0502030303020204" pitchFamily="34" charset="0"/>
                <a:ea typeface="Roboto" panose="02000000000000000000" pitchFamily="2" charset="0"/>
                <a:cs typeface="Roboto" panose="02000000000000000000" pitchFamily="2" charset="0"/>
              </a:rPr>
              <a:t>Warehouse Management</a:t>
            </a:r>
          </a:p>
        </p:txBody>
      </p:sp>
      <p:sp>
        <p:nvSpPr>
          <p:cNvPr id="20" name="TextBox 19">
            <a:extLst>
              <a:ext uri="{FF2B5EF4-FFF2-40B4-BE49-F238E27FC236}">
                <a16:creationId xmlns:a16="http://schemas.microsoft.com/office/drawing/2014/main" id="{E79E4D90-2725-7346-066E-AA8D1B31D5EB}"/>
              </a:ext>
            </a:extLst>
          </p:cNvPr>
          <p:cNvSpPr txBox="1"/>
          <p:nvPr/>
        </p:nvSpPr>
        <p:spPr>
          <a:xfrm>
            <a:off x="8089686" y="1316251"/>
            <a:ext cx="1346965" cy="646331"/>
          </a:xfrm>
          <a:prstGeom prst="rect">
            <a:avLst/>
          </a:prstGeom>
          <a:noFill/>
        </p:spPr>
        <p:txBody>
          <a:bodyPr wrap="square" rtlCol="0">
            <a:spAutoFit/>
          </a:bodyPr>
          <a:lstStyle/>
          <a:p>
            <a:pPr algn="ctr"/>
            <a:r>
              <a:rPr lang="en-US" b="1" dirty="0">
                <a:solidFill>
                  <a:srgbClr val="FF9900"/>
                </a:solidFill>
                <a:latin typeface="Candara" panose="020E0502030303020204" pitchFamily="34" charset="0"/>
                <a:ea typeface="Roboto" panose="02000000000000000000" pitchFamily="2" charset="0"/>
                <a:cs typeface="Roboto" panose="02000000000000000000" pitchFamily="2" charset="0"/>
              </a:rPr>
              <a:t>Stock Tracking</a:t>
            </a:r>
          </a:p>
        </p:txBody>
      </p:sp>
      <p:sp>
        <p:nvSpPr>
          <p:cNvPr id="26" name="TextBox 25">
            <a:extLst>
              <a:ext uri="{FF2B5EF4-FFF2-40B4-BE49-F238E27FC236}">
                <a16:creationId xmlns:a16="http://schemas.microsoft.com/office/drawing/2014/main" id="{AEAF7C24-631B-EC38-A924-BC40512C478B}"/>
              </a:ext>
            </a:extLst>
          </p:cNvPr>
          <p:cNvSpPr txBox="1"/>
          <p:nvPr/>
        </p:nvSpPr>
        <p:spPr>
          <a:xfrm>
            <a:off x="9801263" y="1323419"/>
            <a:ext cx="1583017" cy="646331"/>
          </a:xfrm>
          <a:prstGeom prst="rect">
            <a:avLst/>
          </a:prstGeom>
          <a:noFill/>
        </p:spPr>
        <p:txBody>
          <a:bodyPr wrap="square" rtlCol="0">
            <a:spAutoFit/>
          </a:bodyPr>
          <a:lstStyle/>
          <a:p>
            <a:pPr algn="ctr"/>
            <a:r>
              <a:rPr lang="en-US" b="1" dirty="0">
                <a:solidFill>
                  <a:srgbClr val="FF9900"/>
                </a:solidFill>
                <a:latin typeface="Candara" panose="020E0502030303020204" pitchFamily="34" charset="0"/>
                <a:ea typeface="Roboto" panose="02000000000000000000" pitchFamily="2" charset="0"/>
                <a:cs typeface="Roboto" panose="02000000000000000000" pitchFamily="2" charset="0"/>
              </a:rPr>
              <a:t>Manage PO / Sales Orders</a:t>
            </a:r>
          </a:p>
        </p:txBody>
      </p:sp>
      <p:pic>
        <p:nvPicPr>
          <p:cNvPr id="11" name="Graphic 10" descr="Shopping cart">
            <a:extLst>
              <a:ext uri="{FF2B5EF4-FFF2-40B4-BE49-F238E27FC236}">
                <a16:creationId xmlns:a16="http://schemas.microsoft.com/office/drawing/2014/main" id="{BF34877D-99FD-914B-C042-0D9749F374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95119" y="7671564"/>
            <a:ext cx="740273" cy="740273"/>
          </a:xfrm>
          <a:prstGeom prst="rect">
            <a:avLst/>
          </a:prstGeom>
        </p:spPr>
      </p:pic>
      <p:sp>
        <p:nvSpPr>
          <p:cNvPr id="33" name="Oval 32">
            <a:extLst>
              <a:ext uri="{FF2B5EF4-FFF2-40B4-BE49-F238E27FC236}">
                <a16:creationId xmlns:a16="http://schemas.microsoft.com/office/drawing/2014/main" id="{3671BA7F-AF9B-92A1-62CC-B69CD5071D5E}"/>
              </a:ext>
            </a:extLst>
          </p:cNvPr>
          <p:cNvSpPr/>
          <p:nvPr/>
        </p:nvSpPr>
        <p:spPr>
          <a:xfrm>
            <a:off x="5104506" y="404761"/>
            <a:ext cx="801465" cy="67079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pic>
        <p:nvPicPr>
          <p:cNvPr id="34" name="Graphic 33" descr="Bar graph with upward trend">
            <a:extLst>
              <a:ext uri="{FF2B5EF4-FFF2-40B4-BE49-F238E27FC236}">
                <a16:creationId xmlns:a16="http://schemas.microsoft.com/office/drawing/2014/main" id="{19905128-11EF-BBB3-7B0B-6D564F96A2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72356" y="511558"/>
            <a:ext cx="457200" cy="457200"/>
          </a:xfrm>
          <a:prstGeom prst="rect">
            <a:avLst/>
          </a:prstGeom>
        </p:spPr>
      </p:pic>
      <p:pic>
        <p:nvPicPr>
          <p:cNvPr id="44" name="Picture 43">
            <a:extLst>
              <a:ext uri="{FF2B5EF4-FFF2-40B4-BE49-F238E27FC236}">
                <a16:creationId xmlns:a16="http://schemas.microsoft.com/office/drawing/2014/main" id="{7EFDBEFC-B345-A1F9-8B4A-6834DACE9C7E}"/>
              </a:ext>
            </a:extLst>
          </p:cNvPr>
          <p:cNvPicPr>
            <a:picLocks noChangeAspect="1"/>
          </p:cNvPicPr>
          <p:nvPr/>
        </p:nvPicPr>
        <p:blipFill>
          <a:blip r:embed="rId7">
            <a:duotone>
              <a:schemeClr val="bg2">
                <a:shade val="45000"/>
                <a:satMod val="135000"/>
              </a:schemeClr>
              <a:prstClr val="white"/>
            </a:duotone>
            <a:extLst>
              <a:ext uri="{BEBA8EAE-BF5A-486C-A8C5-ECC9F3942E4B}">
                <a14:imgProps xmlns:a14="http://schemas.microsoft.com/office/drawing/2010/main">
                  <a14:imgLayer r:embed="rId8">
                    <a14:imgEffect>
                      <a14:colorTemperature colorTemp="5972"/>
                    </a14:imgEffect>
                    <a14:imgEffect>
                      <a14:saturation sat="200000"/>
                    </a14:imgEffect>
                    <a14:imgEffect>
                      <a14:brightnessContrast bright="100000"/>
                    </a14:imgEffect>
                  </a14:imgLayer>
                </a14:imgProps>
              </a:ext>
            </a:extLst>
          </a:blip>
          <a:stretch>
            <a:fillRect/>
          </a:stretch>
        </p:blipFill>
        <p:spPr>
          <a:xfrm>
            <a:off x="5877643" y="3208213"/>
            <a:ext cx="483617" cy="483617"/>
          </a:xfrm>
          <a:prstGeom prst="rect">
            <a:avLst/>
          </a:prstGeom>
        </p:spPr>
      </p:pic>
      <p:sp>
        <p:nvSpPr>
          <p:cNvPr id="22" name="TextBox 21">
            <a:extLst>
              <a:ext uri="{FF2B5EF4-FFF2-40B4-BE49-F238E27FC236}">
                <a16:creationId xmlns:a16="http://schemas.microsoft.com/office/drawing/2014/main" id="{290FFA0B-22C6-5244-558C-0AFB6B343562}"/>
              </a:ext>
            </a:extLst>
          </p:cNvPr>
          <p:cNvSpPr txBox="1"/>
          <p:nvPr/>
        </p:nvSpPr>
        <p:spPr>
          <a:xfrm>
            <a:off x="6799390" y="3031580"/>
            <a:ext cx="4640341" cy="923330"/>
          </a:xfrm>
          <a:prstGeom prst="rect">
            <a:avLst/>
          </a:prstGeom>
          <a:noFill/>
        </p:spPr>
        <p:txBody>
          <a:bodyPr wrap="square" rtlCol="0">
            <a:spAutoFit/>
          </a:bodyPr>
          <a:lstStyle/>
          <a:p>
            <a:pPr algn="just"/>
            <a:r>
              <a:rPr lang="en-US" b="0" i="0" dirty="0">
                <a:solidFill>
                  <a:srgbClr val="74808B"/>
                </a:solidFill>
                <a:effectLst/>
                <a:latin typeface="Candara" panose="020E0502030303020204" pitchFamily="34" charset="0"/>
              </a:rPr>
              <a:t>Define entire inventory with item-wise rates while maintaining the level of inventory optimal for requirements.</a:t>
            </a:r>
            <a:endParaRPr lang="en-US" dirty="0">
              <a:latin typeface="Candara" panose="020E0502030303020204" pitchFamily="34" charset="0"/>
            </a:endParaRPr>
          </a:p>
        </p:txBody>
      </p:sp>
      <p:pic>
        <p:nvPicPr>
          <p:cNvPr id="9" name="Picture 8">
            <a:extLst>
              <a:ext uri="{FF2B5EF4-FFF2-40B4-BE49-F238E27FC236}">
                <a16:creationId xmlns:a16="http://schemas.microsoft.com/office/drawing/2014/main" id="{38E75811-06FA-7418-B4B2-A31717393072}"/>
              </a:ext>
            </a:extLst>
          </p:cNvPr>
          <p:cNvPicPr>
            <a:picLocks noChangeAspect="1"/>
          </p:cNvPicPr>
          <p:nvPr/>
        </p:nvPicPr>
        <p:blipFill>
          <a:blip r:embed="rId9"/>
          <a:stretch>
            <a:fillRect/>
          </a:stretch>
        </p:blipFill>
        <p:spPr>
          <a:xfrm>
            <a:off x="10178540" y="583458"/>
            <a:ext cx="647422" cy="647422"/>
          </a:xfrm>
          <a:prstGeom prst="rect">
            <a:avLst/>
          </a:prstGeom>
        </p:spPr>
      </p:pic>
      <p:pic>
        <p:nvPicPr>
          <p:cNvPr id="18" name="Picture 17">
            <a:extLst>
              <a:ext uri="{FF2B5EF4-FFF2-40B4-BE49-F238E27FC236}">
                <a16:creationId xmlns:a16="http://schemas.microsoft.com/office/drawing/2014/main" id="{64089A11-DAFD-66E7-D8C1-5CD76CCEA556}"/>
              </a:ext>
            </a:extLst>
          </p:cNvPr>
          <p:cNvPicPr>
            <a:picLocks noChangeAspect="1"/>
          </p:cNvPicPr>
          <p:nvPr/>
        </p:nvPicPr>
        <p:blipFill>
          <a:blip r:embed="rId10"/>
          <a:stretch>
            <a:fillRect/>
          </a:stretch>
        </p:blipFill>
        <p:spPr>
          <a:xfrm>
            <a:off x="8385780" y="511558"/>
            <a:ext cx="738197" cy="738197"/>
          </a:xfrm>
          <a:prstGeom prst="rect">
            <a:avLst/>
          </a:prstGeom>
        </p:spPr>
      </p:pic>
      <p:pic>
        <p:nvPicPr>
          <p:cNvPr id="23" name="Picture 22">
            <a:extLst>
              <a:ext uri="{FF2B5EF4-FFF2-40B4-BE49-F238E27FC236}">
                <a16:creationId xmlns:a16="http://schemas.microsoft.com/office/drawing/2014/main" id="{C78E4268-6B63-D265-B2CE-25DF434F8592}"/>
              </a:ext>
            </a:extLst>
          </p:cNvPr>
          <p:cNvPicPr>
            <a:picLocks noChangeAspect="1"/>
          </p:cNvPicPr>
          <p:nvPr/>
        </p:nvPicPr>
        <p:blipFill>
          <a:blip r:embed="rId11"/>
          <a:stretch>
            <a:fillRect/>
          </a:stretch>
        </p:blipFill>
        <p:spPr>
          <a:xfrm>
            <a:off x="6670081" y="631812"/>
            <a:ext cx="617943" cy="617943"/>
          </a:xfrm>
          <a:prstGeom prst="rect">
            <a:avLst/>
          </a:prstGeom>
        </p:spPr>
      </p:pic>
    </p:spTree>
    <p:extLst>
      <p:ext uri="{BB962C8B-B14F-4D97-AF65-F5344CB8AC3E}">
        <p14:creationId xmlns:p14="http://schemas.microsoft.com/office/powerpoint/2010/main" val="3624979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 company name&#10;&#10;Description automatically generated">
            <a:extLst>
              <a:ext uri="{FF2B5EF4-FFF2-40B4-BE49-F238E27FC236}">
                <a16:creationId xmlns:a16="http://schemas.microsoft.com/office/drawing/2014/main" id="{EB0494A9-B053-00F2-08C5-8747A2DBA8F5}"/>
              </a:ext>
            </a:extLst>
          </p:cNvPr>
          <p:cNvPicPr>
            <a:picLocks noChangeAspect="1"/>
          </p:cNvPicPr>
          <p:nvPr/>
        </p:nvPicPr>
        <p:blipFill rotWithShape="1">
          <a:blip r:embed="rId2">
            <a:extLst>
              <a:ext uri="{28A0092B-C50C-407E-A947-70E740481C1C}">
                <a14:useLocalDpi xmlns:a14="http://schemas.microsoft.com/office/drawing/2010/main" val="0"/>
              </a:ext>
            </a:extLst>
          </a:blip>
          <a:srcRect l="15985" t="19764" r="12206" b="27323"/>
          <a:stretch/>
        </p:blipFill>
        <p:spPr>
          <a:xfrm>
            <a:off x="664688" y="69623"/>
            <a:ext cx="1368152" cy="1008112"/>
          </a:xfrm>
          <a:prstGeom prst="rect">
            <a:avLst/>
          </a:prstGeom>
        </p:spPr>
      </p:pic>
      <p:pic>
        <p:nvPicPr>
          <p:cNvPr id="14" name="Picture 13">
            <a:extLst>
              <a:ext uri="{FF2B5EF4-FFF2-40B4-BE49-F238E27FC236}">
                <a16:creationId xmlns:a16="http://schemas.microsoft.com/office/drawing/2014/main" id="{C5283532-8B54-589D-5968-CD34850E8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688" y="1781798"/>
            <a:ext cx="2563998" cy="482801"/>
          </a:xfrm>
          <a:prstGeom prst="rect">
            <a:avLst/>
          </a:prstGeom>
        </p:spPr>
      </p:pic>
      <p:sp>
        <p:nvSpPr>
          <p:cNvPr id="19" name="Freeform: Shape 18">
            <a:extLst>
              <a:ext uri="{FF2B5EF4-FFF2-40B4-BE49-F238E27FC236}">
                <a16:creationId xmlns:a16="http://schemas.microsoft.com/office/drawing/2014/main" id="{8A99C887-5864-6EA4-FE84-CE34E5FA4771}"/>
              </a:ext>
            </a:extLst>
          </p:cNvPr>
          <p:cNvSpPr/>
          <p:nvPr/>
        </p:nvSpPr>
        <p:spPr>
          <a:xfrm rot="19008763">
            <a:off x="4811676" y="867220"/>
            <a:ext cx="9702690" cy="7054219"/>
          </a:xfrm>
          <a:custGeom>
            <a:avLst/>
            <a:gdLst>
              <a:gd name="connsiteX0" fmla="*/ 7514525 w 9702690"/>
              <a:gd name="connsiteY0" fmla="*/ 0 h 7054219"/>
              <a:gd name="connsiteX1" fmla="*/ 9702690 w 9702690"/>
              <a:gd name="connsiteY1" fmla="*/ 2053910 h 7054219"/>
              <a:gd name="connsiteX2" fmla="*/ 5009176 w 9702690"/>
              <a:gd name="connsiteY2" fmla="*/ 7054219 h 7054219"/>
              <a:gd name="connsiteX3" fmla="*/ 0 w 9702690"/>
              <a:gd name="connsiteY3" fmla="*/ 2352382 h 7054219"/>
              <a:gd name="connsiteX4" fmla="*/ 0 w 9702690"/>
              <a:gd name="connsiteY4" fmla="*/ 1303410 h 7054219"/>
              <a:gd name="connsiteX5" fmla="*/ 1303410 w 9702690"/>
              <a:gd name="connsiteY5" fmla="*/ 0 h 7054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02690" h="7054219">
                <a:moveTo>
                  <a:pt x="7514525" y="0"/>
                </a:moveTo>
                <a:lnTo>
                  <a:pt x="9702690" y="2053910"/>
                </a:lnTo>
                <a:lnTo>
                  <a:pt x="5009176" y="7054219"/>
                </a:lnTo>
                <a:lnTo>
                  <a:pt x="0" y="2352382"/>
                </a:lnTo>
                <a:lnTo>
                  <a:pt x="0" y="1303410"/>
                </a:lnTo>
                <a:cubicBezTo>
                  <a:pt x="0" y="583557"/>
                  <a:pt x="583557" y="0"/>
                  <a:pt x="1303410" y="0"/>
                </a:cubicBezTo>
                <a:close/>
              </a:path>
            </a:pathLst>
          </a:cu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1" name="TextBox 20">
            <a:extLst>
              <a:ext uri="{FF2B5EF4-FFF2-40B4-BE49-F238E27FC236}">
                <a16:creationId xmlns:a16="http://schemas.microsoft.com/office/drawing/2014/main" id="{1388E4BA-3216-B39F-7668-1E8B37B62A5A}"/>
              </a:ext>
            </a:extLst>
          </p:cNvPr>
          <p:cNvSpPr txBox="1"/>
          <p:nvPr/>
        </p:nvSpPr>
        <p:spPr>
          <a:xfrm>
            <a:off x="558008" y="2890721"/>
            <a:ext cx="3465352" cy="646331"/>
          </a:xfrm>
          <a:prstGeom prst="rect">
            <a:avLst/>
          </a:prstGeom>
          <a:noFill/>
        </p:spPr>
        <p:txBody>
          <a:bodyPr wrap="square" rtlCol="0">
            <a:spAutoFit/>
          </a:bodyPr>
          <a:lstStyle/>
          <a:p>
            <a:r>
              <a:rPr lang="en-US" sz="3600" dirty="0">
                <a:latin typeface="Aharoni" panose="02010803020104030203" pitchFamily="2" charset="-79"/>
                <a:cs typeface="Aharoni" panose="02010803020104030203" pitchFamily="2" charset="-79"/>
              </a:rPr>
              <a:t>Industries </a:t>
            </a:r>
            <a:endParaRPr lang="en-IN" sz="3600" dirty="0">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C44F25F4-9B5B-967B-406D-EF8852FD2DA1}"/>
              </a:ext>
            </a:extLst>
          </p:cNvPr>
          <p:cNvSpPr txBox="1"/>
          <p:nvPr/>
        </p:nvSpPr>
        <p:spPr>
          <a:xfrm>
            <a:off x="558008" y="4394329"/>
            <a:ext cx="6099932" cy="369332"/>
          </a:xfrm>
          <a:prstGeom prst="rect">
            <a:avLst/>
          </a:prstGeom>
          <a:noFill/>
        </p:spPr>
        <p:txBody>
          <a:bodyPr wrap="square">
            <a:spAutoFit/>
          </a:bodyPr>
          <a:lstStyle/>
          <a:p>
            <a:r>
              <a:rPr lang="en-US" sz="1800" b="1" u="sng" dirty="0">
                <a:solidFill>
                  <a:srgbClr val="0089FF"/>
                </a:solidFill>
              </a:rPr>
              <a:t>Digital Venture Solutions (Z) Ltd</a:t>
            </a:r>
          </a:p>
        </p:txBody>
      </p:sp>
    </p:spTree>
    <p:extLst>
      <p:ext uri="{BB962C8B-B14F-4D97-AF65-F5344CB8AC3E}">
        <p14:creationId xmlns:p14="http://schemas.microsoft.com/office/powerpoint/2010/main" val="2541998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33652F-5326-4B92-89F3-18AF807AE9A4}"/>
              </a:ext>
            </a:extLst>
          </p:cNvPr>
          <p:cNvSpPr txBox="1"/>
          <p:nvPr/>
        </p:nvSpPr>
        <p:spPr>
          <a:xfrm>
            <a:off x="6751329" y="2617981"/>
            <a:ext cx="2815135" cy="461665"/>
          </a:xfrm>
          <a:prstGeom prst="rect">
            <a:avLst/>
          </a:prstGeom>
          <a:noFill/>
        </p:spPr>
        <p:txBody>
          <a:bodyPr wrap="square" rtlCol="0">
            <a:spAutoFit/>
          </a:bodyPr>
          <a:lstStyle/>
          <a:p>
            <a:r>
              <a:rPr lang="en-US" sz="2400" b="1" dirty="0">
                <a:solidFill>
                  <a:srgbClr val="00CCFF"/>
                </a:solidFill>
                <a:latin typeface="Roboto" panose="02000000000000000000" pitchFamily="2" charset="0"/>
                <a:ea typeface="Roboto" panose="02000000000000000000" pitchFamily="2" charset="0"/>
                <a:cs typeface="Roboto" panose="02000000000000000000" pitchFamily="2" charset="0"/>
              </a:rPr>
              <a:t>MANUFACTURING</a:t>
            </a:r>
          </a:p>
        </p:txBody>
      </p:sp>
      <p:sp>
        <p:nvSpPr>
          <p:cNvPr id="3" name="TextBox 2">
            <a:extLst>
              <a:ext uri="{FF2B5EF4-FFF2-40B4-BE49-F238E27FC236}">
                <a16:creationId xmlns:a16="http://schemas.microsoft.com/office/drawing/2014/main" id="{B931ACBA-A954-48C9-8B73-5739ABA01B95}"/>
              </a:ext>
            </a:extLst>
          </p:cNvPr>
          <p:cNvSpPr txBox="1"/>
          <p:nvPr/>
        </p:nvSpPr>
        <p:spPr>
          <a:xfrm>
            <a:off x="6799391" y="3031580"/>
            <a:ext cx="4131846" cy="1754326"/>
          </a:xfrm>
          <a:prstGeom prst="rect">
            <a:avLst/>
          </a:prstGeom>
          <a:noFill/>
        </p:spPr>
        <p:txBody>
          <a:bodyPr wrap="square" rtlCol="0">
            <a:spAutoFit/>
          </a:bodyPr>
          <a:lstStyle/>
          <a:p>
            <a:pPr algn="just"/>
            <a:r>
              <a:rPr lang="en-US" b="0" i="0" dirty="0">
                <a:solidFill>
                  <a:srgbClr val="74808B"/>
                </a:solidFill>
                <a:effectLst/>
                <a:latin typeface="Inter"/>
              </a:rPr>
              <a:t>An open source, modern cloud manufacturing ERP software that simplifies the production cycle, helps track material consumption, exhibits capacity planning, handles subcontracting, and more!</a:t>
            </a:r>
            <a:endParaRPr lang="en-US" dirty="0"/>
          </a:p>
        </p:txBody>
      </p:sp>
      <p:pic>
        <p:nvPicPr>
          <p:cNvPr id="28" name="Graphic 27" descr="Money">
            <a:extLst>
              <a:ext uri="{FF2B5EF4-FFF2-40B4-BE49-F238E27FC236}">
                <a16:creationId xmlns:a16="http://schemas.microsoft.com/office/drawing/2014/main" id="{6D3AABCE-835D-4B26-D7B4-8C0842A78F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84959" y="406400"/>
            <a:ext cx="914400" cy="914400"/>
          </a:xfrm>
          <a:prstGeom prst="rect">
            <a:avLst/>
          </a:prstGeom>
        </p:spPr>
      </p:pic>
      <p:sp>
        <p:nvSpPr>
          <p:cNvPr id="31" name="TextBox 30">
            <a:extLst>
              <a:ext uri="{FF2B5EF4-FFF2-40B4-BE49-F238E27FC236}">
                <a16:creationId xmlns:a16="http://schemas.microsoft.com/office/drawing/2014/main" id="{756F6913-3336-9413-57C8-0528621FC32E}"/>
              </a:ext>
            </a:extLst>
          </p:cNvPr>
          <p:cNvSpPr txBox="1"/>
          <p:nvPr/>
        </p:nvSpPr>
        <p:spPr>
          <a:xfrm>
            <a:off x="6254313" y="1228539"/>
            <a:ext cx="1775691" cy="369332"/>
          </a:xfrm>
          <a:prstGeom prst="rect">
            <a:avLst/>
          </a:prstGeom>
          <a:noFill/>
        </p:spPr>
        <p:txBody>
          <a:bodyPr wrap="square" rtlCol="0">
            <a:spAutoFit/>
          </a:bodyPr>
          <a:lstStyle/>
          <a:p>
            <a:r>
              <a:rPr lang="en-US" b="1" dirty="0">
                <a:solidFill>
                  <a:srgbClr val="00CCFF"/>
                </a:solidFill>
                <a:latin typeface="Roboto" panose="02000000000000000000" pitchFamily="2" charset="0"/>
                <a:ea typeface="Roboto" panose="02000000000000000000" pitchFamily="2" charset="0"/>
                <a:cs typeface="Roboto" panose="02000000000000000000" pitchFamily="2" charset="0"/>
              </a:rPr>
              <a:t>Bill Of Material</a:t>
            </a:r>
          </a:p>
        </p:txBody>
      </p:sp>
      <p:pic>
        <p:nvPicPr>
          <p:cNvPr id="33" name="Graphic 32" descr="Store">
            <a:extLst>
              <a:ext uri="{FF2B5EF4-FFF2-40B4-BE49-F238E27FC236}">
                <a16:creationId xmlns:a16="http://schemas.microsoft.com/office/drawing/2014/main" id="{46B268A6-D4CA-CF42-E234-B2664C97F5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8401" y="444032"/>
            <a:ext cx="914400" cy="914400"/>
          </a:xfrm>
          <a:prstGeom prst="rect">
            <a:avLst/>
          </a:prstGeom>
        </p:spPr>
      </p:pic>
      <p:sp>
        <p:nvSpPr>
          <p:cNvPr id="35" name="TextBox 34">
            <a:extLst>
              <a:ext uri="{FF2B5EF4-FFF2-40B4-BE49-F238E27FC236}">
                <a16:creationId xmlns:a16="http://schemas.microsoft.com/office/drawing/2014/main" id="{410F8656-18C5-43B4-CB16-DA43A1E47292}"/>
              </a:ext>
            </a:extLst>
          </p:cNvPr>
          <p:cNvSpPr txBox="1"/>
          <p:nvPr/>
        </p:nvSpPr>
        <p:spPr>
          <a:xfrm>
            <a:off x="8317130" y="1263263"/>
            <a:ext cx="1561301" cy="646331"/>
          </a:xfrm>
          <a:prstGeom prst="rect">
            <a:avLst/>
          </a:prstGeom>
          <a:noFill/>
        </p:spPr>
        <p:txBody>
          <a:bodyPr wrap="square" rtlCol="0">
            <a:spAutoFit/>
          </a:bodyPr>
          <a:lstStyle/>
          <a:p>
            <a:pPr algn="ctr"/>
            <a:r>
              <a:rPr lang="en-US" b="1" dirty="0">
                <a:solidFill>
                  <a:srgbClr val="00CCFF"/>
                </a:solidFill>
                <a:latin typeface="Roboto" panose="02000000000000000000" pitchFamily="2" charset="0"/>
                <a:ea typeface="Roboto" panose="02000000000000000000" pitchFamily="2" charset="0"/>
                <a:cs typeface="Roboto" panose="02000000000000000000" pitchFamily="2" charset="0"/>
              </a:rPr>
              <a:t>Shop Floor Management</a:t>
            </a:r>
          </a:p>
        </p:txBody>
      </p:sp>
      <p:sp>
        <p:nvSpPr>
          <p:cNvPr id="37" name="Circle: Hollow 36">
            <a:extLst>
              <a:ext uri="{FF2B5EF4-FFF2-40B4-BE49-F238E27FC236}">
                <a16:creationId xmlns:a16="http://schemas.microsoft.com/office/drawing/2014/main" id="{1448277B-7B0B-61E6-C8D3-A2F5A6CD238B}"/>
              </a:ext>
            </a:extLst>
          </p:cNvPr>
          <p:cNvSpPr/>
          <p:nvPr/>
        </p:nvSpPr>
        <p:spPr>
          <a:xfrm rot="19384507">
            <a:off x="-4135581" y="-1413164"/>
            <a:ext cx="9684327" cy="9684327"/>
          </a:xfrm>
          <a:prstGeom prst="donut">
            <a:avLst>
              <a:gd name="adj" fmla="val 7940"/>
            </a:avLst>
          </a:prstGeom>
          <a:gradFill flip="none" rotWithShape="1">
            <a:gsLst>
              <a:gs pos="0">
                <a:srgbClr val="00CCFF"/>
              </a:gs>
              <a:gs pos="16000">
                <a:srgbClr val="009999"/>
              </a:gs>
              <a:gs pos="37000">
                <a:srgbClr val="FF9900"/>
              </a:gs>
              <a:gs pos="100000">
                <a:srgbClr val="0033CC"/>
              </a:gs>
              <a:gs pos="82000">
                <a:srgbClr val="9900FF"/>
              </a:gs>
              <a:gs pos="60000">
                <a:srgbClr val="CC00C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Oval 38">
            <a:extLst>
              <a:ext uri="{FF2B5EF4-FFF2-40B4-BE49-F238E27FC236}">
                <a16:creationId xmlns:a16="http://schemas.microsoft.com/office/drawing/2014/main" id="{1FA9F527-173E-5676-8A08-4A087EEDDA7D}"/>
              </a:ext>
            </a:extLst>
          </p:cNvPr>
          <p:cNvSpPr/>
          <p:nvPr/>
        </p:nvSpPr>
        <p:spPr>
          <a:xfrm>
            <a:off x="-4835237" y="-2036619"/>
            <a:ext cx="10931237" cy="1093123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89F191E0-EE17-19CC-94EF-6F446330C936}"/>
              </a:ext>
            </a:extLst>
          </p:cNvPr>
          <p:cNvSpPr/>
          <p:nvPr/>
        </p:nvSpPr>
        <p:spPr>
          <a:xfrm>
            <a:off x="5604512" y="2507206"/>
            <a:ext cx="914400" cy="9144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51F49B6-108E-C242-B192-3135F13F2919}"/>
              </a:ext>
            </a:extLst>
          </p:cNvPr>
          <p:cNvSpPr/>
          <p:nvPr/>
        </p:nvSpPr>
        <p:spPr>
          <a:xfrm>
            <a:off x="5080141" y="5503722"/>
            <a:ext cx="914400" cy="914400"/>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8AD486D2-282C-C1EA-549E-51964659507D}"/>
              </a:ext>
            </a:extLst>
          </p:cNvPr>
          <p:cNvSpPr/>
          <p:nvPr/>
        </p:nvSpPr>
        <p:spPr>
          <a:xfrm>
            <a:off x="0" y="0"/>
            <a:ext cx="4779811" cy="6858000"/>
          </a:xfrm>
          <a:custGeom>
            <a:avLst/>
            <a:gdLst>
              <a:gd name="connsiteX0" fmla="*/ 0 w 4779811"/>
              <a:gd name="connsiteY0" fmla="*/ 0 h 6858000"/>
              <a:gd name="connsiteX1" fmla="*/ 2903764 w 4779811"/>
              <a:gd name="connsiteY1" fmla="*/ 0 h 6858000"/>
              <a:gd name="connsiteX2" fmla="*/ 2983964 w 4779811"/>
              <a:gd name="connsiteY2" fmla="*/ 51415 h 6858000"/>
              <a:gd name="connsiteX3" fmla="*/ 4779811 w 4779811"/>
              <a:gd name="connsiteY3" fmla="*/ 3429000 h 6858000"/>
              <a:gd name="connsiteX4" fmla="*/ 2983964 w 4779811"/>
              <a:gd name="connsiteY4" fmla="*/ 6806585 h 6858000"/>
              <a:gd name="connsiteX5" fmla="*/ 2903764 w 4779811"/>
              <a:gd name="connsiteY5" fmla="*/ 6858000 h 6858000"/>
              <a:gd name="connsiteX6" fmla="*/ 0 w 4779811"/>
              <a:gd name="connsiteY6" fmla="*/ 6858000 h 6858000"/>
              <a:gd name="connsiteX7" fmla="*/ 0 w 4779811"/>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9811" h="6858000">
                <a:moveTo>
                  <a:pt x="0" y="0"/>
                </a:moveTo>
                <a:lnTo>
                  <a:pt x="2903764" y="0"/>
                </a:lnTo>
                <a:lnTo>
                  <a:pt x="2983964" y="51415"/>
                </a:lnTo>
                <a:cubicBezTo>
                  <a:pt x="4067449" y="783404"/>
                  <a:pt x="4779811" y="2023011"/>
                  <a:pt x="4779811" y="3429000"/>
                </a:cubicBezTo>
                <a:cubicBezTo>
                  <a:pt x="4779811" y="4834989"/>
                  <a:pt x="4067449" y="6074596"/>
                  <a:pt x="2983964" y="6806585"/>
                </a:cubicBezTo>
                <a:lnTo>
                  <a:pt x="2903764" y="6858000"/>
                </a:lnTo>
                <a:lnTo>
                  <a:pt x="0" y="6858000"/>
                </a:lnTo>
                <a:lnTo>
                  <a:pt x="0" y="0"/>
                </a:lnTo>
                <a:close/>
              </a:path>
            </a:pathLst>
          </a:custGeom>
          <a:blipFill dpi="0" rotWithShape="0">
            <a:blip r:embed="rId6"/>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7" name="Oval 46">
            <a:extLst>
              <a:ext uri="{FF2B5EF4-FFF2-40B4-BE49-F238E27FC236}">
                <a16:creationId xmlns:a16="http://schemas.microsoft.com/office/drawing/2014/main" id="{A02F892C-356F-85FA-5BD6-F2EB986FEACD}"/>
              </a:ext>
            </a:extLst>
          </p:cNvPr>
          <p:cNvSpPr/>
          <p:nvPr/>
        </p:nvSpPr>
        <p:spPr>
          <a:xfrm>
            <a:off x="2696933" y="7879556"/>
            <a:ext cx="914400" cy="91440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Graphic 50" descr="Factory">
            <a:extLst>
              <a:ext uri="{FF2B5EF4-FFF2-40B4-BE49-F238E27FC236}">
                <a16:creationId xmlns:a16="http://schemas.microsoft.com/office/drawing/2014/main" id="{C5667D39-B0A1-27DF-DAF8-57E2367EA5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16226" y="2526599"/>
            <a:ext cx="716972" cy="716972"/>
          </a:xfrm>
          <a:prstGeom prst="rect">
            <a:avLst/>
          </a:prstGeom>
        </p:spPr>
      </p:pic>
      <p:pic>
        <p:nvPicPr>
          <p:cNvPr id="53" name="Graphic 52" descr="Covered plate">
            <a:extLst>
              <a:ext uri="{FF2B5EF4-FFF2-40B4-BE49-F238E27FC236}">
                <a16:creationId xmlns:a16="http://schemas.microsoft.com/office/drawing/2014/main" id="{977D997A-63E0-7337-A544-3FE7061F344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172343" y="5524633"/>
            <a:ext cx="728613" cy="728613"/>
          </a:xfrm>
          <a:prstGeom prst="rect">
            <a:avLst/>
          </a:prstGeom>
        </p:spPr>
      </p:pic>
      <p:pic>
        <p:nvPicPr>
          <p:cNvPr id="55" name="Graphic 54" descr="Share with person">
            <a:extLst>
              <a:ext uri="{FF2B5EF4-FFF2-40B4-BE49-F238E27FC236}">
                <a16:creationId xmlns:a16="http://schemas.microsoft.com/office/drawing/2014/main" id="{AA4689B0-81CB-1D7E-B961-E0084FA0F97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656889" y="7879556"/>
            <a:ext cx="914400" cy="914400"/>
          </a:xfrm>
          <a:prstGeom prst="rect">
            <a:avLst/>
          </a:prstGeom>
        </p:spPr>
      </p:pic>
      <p:pic>
        <p:nvPicPr>
          <p:cNvPr id="61" name="Graphic 60" descr="Box">
            <a:extLst>
              <a:ext uri="{FF2B5EF4-FFF2-40B4-BE49-F238E27FC236}">
                <a16:creationId xmlns:a16="http://schemas.microsoft.com/office/drawing/2014/main" id="{7D3D1224-C282-02FE-BA4E-06BDCA46179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213271" y="498805"/>
            <a:ext cx="914400" cy="914400"/>
          </a:xfrm>
          <a:prstGeom prst="rect">
            <a:avLst/>
          </a:prstGeom>
        </p:spPr>
      </p:pic>
      <p:sp>
        <p:nvSpPr>
          <p:cNvPr id="63" name="TextBox 62">
            <a:extLst>
              <a:ext uri="{FF2B5EF4-FFF2-40B4-BE49-F238E27FC236}">
                <a16:creationId xmlns:a16="http://schemas.microsoft.com/office/drawing/2014/main" id="{7BBF26AC-D427-D1AE-7F1C-53A2588A8277}"/>
              </a:ext>
            </a:extLst>
          </p:cNvPr>
          <p:cNvSpPr txBox="1"/>
          <p:nvPr/>
        </p:nvSpPr>
        <p:spPr>
          <a:xfrm>
            <a:off x="9878431" y="1301053"/>
            <a:ext cx="1561301" cy="646331"/>
          </a:xfrm>
          <a:prstGeom prst="rect">
            <a:avLst/>
          </a:prstGeom>
          <a:noFill/>
        </p:spPr>
        <p:txBody>
          <a:bodyPr wrap="square" rtlCol="0">
            <a:spAutoFit/>
          </a:bodyPr>
          <a:lstStyle/>
          <a:p>
            <a:pPr algn="ctr"/>
            <a:r>
              <a:rPr lang="en-US" b="1" dirty="0">
                <a:solidFill>
                  <a:srgbClr val="00CCFF"/>
                </a:solidFill>
                <a:latin typeface="Roboto" panose="02000000000000000000" pitchFamily="2" charset="0"/>
                <a:ea typeface="Roboto" panose="02000000000000000000" pitchFamily="2" charset="0"/>
                <a:cs typeface="Roboto" panose="02000000000000000000" pitchFamily="2" charset="0"/>
              </a:rPr>
              <a:t>Batched Inventory</a:t>
            </a:r>
          </a:p>
        </p:txBody>
      </p:sp>
      <p:pic>
        <p:nvPicPr>
          <p:cNvPr id="76" name="Graphic 75" descr="Children">
            <a:extLst>
              <a:ext uri="{FF2B5EF4-FFF2-40B4-BE49-F238E27FC236}">
                <a16:creationId xmlns:a16="http://schemas.microsoft.com/office/drawing/2014/main" id="{5C6C6D2A-3138-DE94-97CE-CD454735EF7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609320" y="5028700"/>
            <a:ext cx="914400" cy="914400"/>
          </a:xfrm>
          <a:prstGeom prst="rect">
            <a:avLst/>
          </a:prstGeom>
        </p:spPr>
      </p:pic>
      <p:pic>
        <p:nvPicPr>
          <p:cNvPr id="78" name="Graphic 77" descr="Database">
            <a:extLst>
              <a:ext uri="{FF2B5EF4-FFF2-40B4-BE49-F238E27FC236}">
                <a16:creationId xmlns:a16="http://schemas.microsoft.com/office/drawing/2014/main" id="{047A1D15-B1D1-C94A-DF89-75A6FAAB4CD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357735" y="5151471"/>
            <a:ext cx="668857" cy="668857"/>
          </a:xfrm>
          <a:prstGeom prst="rect">
            <a:avLst/>
          </a:prstGeom>
        </p:spPr>
      </p:pic>
      <p:sp>
        <p:nvSpPr>
          <p:cNvPr id="80" name="TextBox 79">
            <a:extLst>
              <a:ext uri="{FF2B5EF4-FFF2-40B4-BE49-F238E27FC236}">
                <a16:creationId xmlns:a16="http://schemas.microsoft.com/office/drawing/2014/main" id="{4702DBB1-F6DC-3232-1B78-2658AE4AB0CA}"/>
              </a:ext>
            </a:extLst>
          </p:cNvPr>
          <p:cNvSpPr txBox="1"/>
          <p:nvPr/>
        </p:nvSpPr>
        <p:spPr>
          <a:xfrm>
            <a:off x="6404781" y="5742705"/>
            <a:ext cx="1561301" cy="646331"/>
          </a:xfrm>
          <a:prstGeom prst="rect">
            <a:avLst/>
          </a:prstGeom>
          <a:noFill/>
        </p:spPr>
        <p:txBody>
          <a:bodyPr wrap="square" rtlCol="0">
            <a:spAutoFit/>
          </a:bodyPr>
          <a:lstStyle/>
          <a:p>
            <a:pPr algn="ctr"/>
            <a:r>
              <a:rPr lang="en-US" b="1" dirty="0">
                <a:solidFill>
                  <a:srgbClr val="00CCFF"/>
                </a:solidFill>
                <a:latin typeface="Roboto" panose="02000000000000000000" pitchFamily="2" charset="0"/>
                <a:ea typeface="Roboto" panose="02000000000000000000" pitchFamily="2" charset="0"/>
                <a:cs typeface="Roboto" panose="02000000000000000000" pitchFamily="2" charset="0"/>
              </a:rPr>
              <a:t>Serialized  Inventory</a:t>
            </a:r>
          </a:p>
        </p:txBody>
      </p:sp>
      <p:pic>
        <p:nvPicPr>
          <p:cNvPr id="82" name="Graphic 81" descr="Battery charging">
            <a:extLst>
              <a:ext uri="{FF2B5EF4-FFF2-40B4-BE49-F238E27FC236}">
                <a16:creationId xmlns:a16="http://schemas.microsoft.com/office/drawing/2014/main" id="{87C3A5E8-7CDB-8C45-86EF-5FD0E346FAA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633394" y="5073929"/>
            <a:ext cx="914400" cy="914400"/>
          </a:xfrm>
          <a:prstGeom prst="rect">
            <a:avLst/>
          </a:prstGeom>
        </p:spPr>
      </p:pic>
      <p:sp>
        <p:nvSpPr>
          <p:cNvPr id="84" name="TextBox 83">
            <a:extLst>
              <a:ext uri="{FF2B5EF4-FFF2-40B4-BE49-F238E27FC236}">
                <a16:creationId xmlns:a16="http://schemas.microsoft.com/office/drawing/2014/main" id="{5CCBD78C-3C4D-1E17-4F0A-7A1BC699D87C}"/>
              </a:ext>
            </a:extLst>
          </p:cNvPr>
          <p:cNvSpPr txBox="1"/>
          <p:nvPr/>
        </p:nvSpPr>
        <p:spPr>
          <a:xfrm>
            <a:off x="8493153" y="5791305"/>
            <a:ext cx="1222282" cy="646331"/>
          </a:xfrm>
          <a:prstGeom prst="rect">
            <a:avLst/>
          </a:prstGeom>
          <a:noFill/>
        </p:spPr>
        <p:txBody>
          <a:bodyPr wrap="square" rtlCol="0">
            <a:spAutoFit/>
          </a:bodyPr>
          <a:lstStyle/>
          <a:p>
            <a:pPr algn="ctr"/>
            <a:r>
              <a:rPr lang="en-US" b="1" dirty="0">
                <a:solidFill>
                  <a:srgbClr val="00CCFF"/>
                </a:solidFill>
                <a:latin typeface="Roboto" panose="02000000000000000000" pitchFamily="2" charset="0"/>
                <a:ea typeface="Roboto" panose="02000000000000000000" pitchFamily="2" charset="0"/>
                <a:cs typeface="Roboto" panose="02000000000000000000" pitchFamily="2" charset="0"/>
              </a:rPr>
              <a:t>Capacity   Planning</a:t>
            </a:r>
          </a:p>
        </p:txBody>
      </p:sp>
      <p:pic>
        <p:nvPicPr>
          <p:cNvPr id="86" name="Graphic 85" descr="Tongue">
            <a:extLst>
              <a:ext uri="{FF2B5EF4-FFF2-40B4-BE49-F238E27FC236}">
                <a16:creationId xmlns:a16="http://schemas.microsoft.com/office/drawing/2014/main" id="{382E9E5D-64C8-E980-A617-E772C33A19F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087771" y="3101566"/>
            <a:ext cx="914400" cy="914400"/>
          </a:xfrm>
          <a:prstGeom prst="rect">
            <a:avLst/>
          </a:prstGeom>
        </p:spPr>
      </p:pic>
      <p:sp>
        <p:nvSpPr>
          <p:cNvPr id="88" name="TextBox 87">
            <a:extLst>
              <a:ext uri="{FF2B5EF4-FFF2-40B4-BE49-F238E27FC236}">
                <a16:creationId xmlns:a16="http://schemas.microsoft.com/office/drawing/2014/main" id="{25380F3E-6399-BE73-E555-9253266C929B}"/>
              </a:ext>
            </a:extLst>
          </p:cNvPr>
          <p:cNvSpPr txBox="1"/>
          <p:nvPr/>
        </p:nvSpPr>
        <p:spPr>
          <a:xfrm>
            <a:off x="10937312" y="3860334"/>
            <a:ext cx="1222282" cy="646331"/>
          </a:xfrm>
          <a:prstGeom prst="rect">
            <a:avLst/>
          </a:prstGeom>
          <a:noFill/>
        </p:spPr>
        <p:txBody>
          <a:bodyPr wrap="square" rtlCol="0">
            <a:spAutoFit/>
          </a:bodyPr>
          <a:lstStyle/>
          <a:p>
            <a:pPr algn="ctr"/>
            <a:r>
              <a:rPr lang="en-US" b="1" dirty="0">
                <a:solidFill>
                  <a:schemeClr val="accent2"/>
                </a:solidFill>
                <a:latin typeface="Roboto" panose="02000000000000000000" pitchFamily="2" charset="0"/>
                <a:ea typeface="Roboto" panose="02000000000000000000" pitchFamily="2" charset="0"/>
                <a:cs typeface="Roboto" panose="02000000000000000000" pitchFamily="2" charset="0"/>
              </a:rPr>
              <a:t>Multi Lingual</a:t>
            </a:r>
          </a:p>
        </p:txBody>
      </p:sp>
      <p:pic>
        <p:nvPicPr>
          <p:cNvPr id="90" name="Graphic 89" descr="Puzzle">
            <a:extLst>
              <a:ext uri="{FF2B5EF4-FFF2-40B4-BE49-F238E27FC236}">
                <a16:creationId xmlns:a16="http://schemas.microsoft.com/office/drawing/2014/main" id="{25E14BBB-61F7-82CD-547F-3CE1D2F10E8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202668" y="4735917"/>
            <a:ext cx="914400" cy="914400"/>
          </a:xfrm>
          <a:prstGeom prst="rect">
            <a:avLst/>
          </a:prstGeom>
        </p:spPr>
      </p:pic>
      <p:sp>
        <p:nvSpPr>
          <p:cNvPr id="92" name="TextBox 91">
            <a:extLst>
              <a:ext uri="{FF2B5EF4-FFF2-40B4-BE49-F238E27FC236}">
                <a16:creationId xmlns:a16="http://schemas.microsoft.com/office/drawing/2014/main" id="{F6FD66FD-75D9-0CA3-2BEE-F72CE37F4A44}"/>
              </a:ext>
            </a:extLst>
          </p:cNvPr>
          <p:cNvSpPr txBox="1"/>
          <p:nvPr/>
        </p:nvSpPr>
        <p:spPr>
          <a:xfrm>
            <a:off x="10009554" y="5528036"/>
            <a:ext cx="1222282" cy="923330"/>
          </a:xfrm>
          <a:prstGeom prst="rect">
            <a:avLst/>
          </a:prstGeom>
          <a:noFill/>
        </p:spPr>
        <p:txBody>
          <a:bodyPr wrap="square" rtlCol="0">
            <a:spAutoFit/>
          </a:bodyPr>
          <a:lstStyle/>
          <a:p>
            <a:pPr algn="ctr"/>
            <a:r>
              <a:rPr lang="en-US" b="1" dirty="0">
                <a:solidFill>
                  <a:srgbClr val="00CCFF"/>
                </a:solidFill>
                <a:latin typeface="Roboto" panose="02000000000000000000" pitchFamily="2" charset="0"/>
                <a:ea typeface="Roboto" panose="02000000000000000000" pitchFamily="2" charset="0"/>
                <a:cs typeface="Roboto" panose="02000000000000000000" pitchFamily="2" charset="0"/>
              </a:rPr>
              <a:t>Material Resource planning</a:t>
            </a:r>
          </a:p>
        </p:txBody>
      </p:sp>
    </p:spTree>
    <p:extLst>
      <p:ext uri="{BB962C8B-B14F-4D97-AF65-F5344CB8AC3E}">
        <p14:creationId xmlns:p14="http://schemas.microsoft.com/office/powerpoint/2010/main" val="2203474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ircle: Hollow 3">
            <a:extLst>
              <a:ext uri="{FF2B5EF4-FFF2-40B4-BE49-F238E27FC236}">
                <a16:creationId xmlns:a16="http://schemas.microsoft.com/office/drawing/2014/main" id="{51800735-66CA-4969-8E1D-3D056CEB77F4}"/>
              </a:ext>
            </a:extLst>
          </p:cNvPr>
          <p:cNvSpPr/>
          <p:nvPr/>
        </p:nvSpPr>
        <p:spPr>
          <a:xfrm rot="18278867">
            <a:off x="-4135581" y="-1413164"/>
            <a:ext cx="9684327" cy="9684327"/>
          </a:xfrm>
          <a:prstGeom prst="donut">
            <a:avLst>
              <a:gd name="adj" fmla="val 7940"/>
            </a:avLst>
          </a:prstGeom>
          <a:gradFill flip="none" rotWithShape="1">
            <a:gsLst>
              <a:gs pos="0">
                <a:srgbClr val="00CCFF"/>
              </a:gs>
              <a:gs pos="16000">
                <a:srgbClr val="009999"/>
              </a:gs>
              <a:gs pos="37000">
                <a:srgbClr val="FF9900"/>
              </a:gs>
              <a:gs pos="100000">
                <a:srgbClr val="0033CC"/>
              </a:gs>
              <a:gs pos="82000">
                <a:srgbClr val="9900FF"/>
              </a:gs>
              <a:gs pos="60000">
                <a:srgbClr val="CC00C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a:extLst>
              <a:ext uri="{FF2B5EF4-FFF2-40B4-BE49-F238E27FC236}">
                <a16:creationId xmlns:a16="http://schemas.microsoft.com/office/drawing/2014/main" id="{1AD8458E-8A29-49A8-BD75-AB67ACD00864}"/>
              </a:ext>
            </a:extLst>
          </p:cNvPr>
          <p:cNvSpPr/>
          <p:nvPr/>
        </p:nvSpPr>
        <p:spPr>
          <a:xfrm>
            <a:off x="-4835237" y="-2036619"/>
            <a:ext cx="10931237" cy="1093123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27C6B2C-294B-4D67-8344-4157A0F4A63A}"/>
              </a:ext>
            </a:extLst>
          </p:cNvPr>
          <p:cNvSpPr/>
          <p:nvPr/>
        </p:nvSpPr>
        <p:spPr>
          <a:xfrm>
            <a:off x="4998884" y="452354"/>
            <a:ext cx="914400" cy="9144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E47800C-4AB1-4276-AA7E-56707858FF2A}"/>
              </a:ext>
            </a:extLst>
          </p:cNvPr>
          <p:cNvSpPr/>
          <p:nvPr/>
        </p:nvSpPr>
        <p:spPr>
          <a:xfrm>
            <a:off x="5612644" y="2481356"/>
            <a:ext cx="914400" cy="914400"/>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6B9580B-68AB-442D-A8FF-8D757069C5DE}"/>
              </a:ext>
            </a:extLst>
          </p:cNvPr>
          <p:cNvSpPr/>
          <p:nvPr/>
        </p:nvSpPr>
        <p:spPr>
          <a:xfrm>
            <a:off x="0" y="0"/>
            <a:ext cx="4779811" cy="6858000"/>
          </a:xfrm>
          <a:custGeom>
            <a:avLst/>
            <a:gdLst>
              <a:gd name="connsiteX0" fmla="*/ 0 w 4779811"/>
              <a:gd name="connsiteY0" fmla="*/ 0 h 6858000"/>
              <a:gd name="connsiteX1" fmla="*/ 2903764 w 4779811"/>
              <a:gd name="connsiteY1" fmla="*/ 0 h 6858000"/>
              <a:gd name="connsiteX2" fmla="*/ 2983964 w 4779811"/>
              <a:gd name="connsiteY2" fmla="*/ 51415 h 6858000"/>
              <a:gd name="connsiteX3" fmla="*/ 4779811 w 4779811"/>
              <a:gd name="connsiteY3" fmla="*/ 3429000 h 6858000"/>
              <a:gd name="connsiteX4" fmla="*/ 2983964 w 4779811"/>
              <a:gd name="connsiteY4" fmla="*/ 6806585 h 6858000"/>
              <a:gd name="connsiteX5" fmla="*/ 2903764 w 4779811"/>
              <a:gd name="connsiteY5" fmla="*/ 6858000 h 6858000"/>
              <a:gd name="connsiteX6" fmla="*/ 0 w 4779811"/>
              <a:gd name="connsiteY6" fmla="*/ 6858000 h 6858000"/>
              <a:gd name="connsiteX7" fmla="*/ 0 w 4779811"/>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9811" h="6858000">
                <a:moveTo>
                  <a:pt x="0" y="0"/>
                </a:moveTo>
                <a:lnTo>
                  <a:pt x="2903764" y="0"/>
                </a:lnTo>
                <a:lnTo>
                  <a:pt x="2983964" y="51415"/>
                </a:lnTo>
                <a:cubicBezTo>
                  <a:pt x="4067449" y="783404"/>
                  <a:pt x="4779811" y="2023011"/>
                  <a:pt x="4779811" y="3429000"/>
                </a:cubicBezTo>
                <a:cubicBezTo>
                  <a:pt x="4779811" y="4834989"/>
                  <a:pt x="4067449" y="6074596"/>
                  <a:pt x="2983964" y="6806585"/>
                </a:cubicBezTo>
                <a:lnTo>
                  <a:pt x="2903764" y="6858000"/>
                </a:lnTo>
                <a:lnTo>
                  <a:pt x="0" y="6858000"/>
                </a:lnTo>
                <a:lnTo>
                  <a:pt x="0" y="0"/>
                </a:lnTo>
                <a:close/>
              </a:path>
            </a:pathLst>
          </a:custGeom>
          <a:blipFill dpi="0" rotWithShape="0">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 name="Oval 6">
            <a:extLst>
              <a:ext uri="{FF2B5EF4-FFF2-40B4-BE49-F238E27FC236}">
                <a16:creationId xmlns:a16="http://schemas.microsoft.com/office/drawing/2014/main" id="{C83D2FF7-AAED-4DF4-BD5D-D38DBEE61CDA}"/>
              </a:ext>
            </a:extLst>
          </p:cNvPr>
          <p:cNvSpPr/>
          <p:nvPr/>
        </p:nvSpPr>
        <p:spPr>
          <a:xfrm>
            <a:off x="5040461" y="5476006"/>
            <a:ext cx="914400" cy="91440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D0F257-2D8C-4FA7-8362-4EA44B5239CB}"/>
              </a:ext>
            </a:extLst>
          </p:cNvPr>
          <p:cNvSpPr txBox="1"/>
          <p:nvPr/>
        </p:nvSpPr>
        <p:spPr>
          <a:xfrm>
            <a:off x="6795657" y="2588330"/>
            <a:ext cx="1677784" cy="461665"/>
          </a:xfrm>
          <a:prstGeom prst="rect">
            <a:avLst/>
          </a:prstGeom>
          <a:noFill/>
        </p:spPr>
        <p:txBody>
          <a:bodyPr wrap="square" rtlCol="0">
            <a:spAutoFit/>
          </a:bodyPr>
          <a:lstStyle/>
          <a:p>
            <a:r>
              <a:rPr lang="en-US" sz="2400" b="1" dirty="0">
                <a:solidFill>
                  <a:srgbClr val="009999"/>
                </a:solidFill>
                <a:latin typeface="Roboto" panose="02000000000000000000" pitchFamily="2" charset="0"/>
                <a:ea typeface="Roboto" panose="02000000000000000000" pitchFamily="2" charset="0"/>
                <a:cs typeface="Roboto" panose="02000000000000000000" pitchFamily="2" charset="0"/>
              </a:rPr>
              <a:t>SERVICES</a:t>
            </a:r>
          </a:p>
        </p:txBody>
      </p:sp>
      <p:sp>
        <p:nvSpPr>
          <p:cNvPr id="13" name="TextBox 12">
            <a:extLst>
              <a:ext uri="{FF2B5EF4-FFF2-40B4-BE49-F238E27FC236}">
                <a16:creationId xmlns:a16="http://schemas.microsoft.com/office/drawing/2014/main" id="{68109BEA-3120-44C6-9FCD-B1BD7BBB7DAF}"/>
              </a:ext>
            </a:extLst>
          </p:cNvPr>
          <p:cNvSpPr txBox="1"/>
          <p:nvPr/>
        </p:nvSpPr>
        <p:spPr>
          <a:xfrm>
            <a:off x="6795657" y="3049995"/>
            <a:ext cx="4242968" cy="2031325"/>
          </a:xfrm>
          <a:prstGeom prst="rect">
            <a:avLst/>
          </a:prstGeom>
          <a:noFill/>
        </p:spPr>
        <p:txBody>
          <a:bodyPr wrap="square" rtlCol="0">
            <a:spAutoFit/>
          </a:bodyPr>
          <a:lstStyle/>
          <a:p>
            <a:pPr algn="just"/>
            <a:r>
              <a:rPr lang="en-US" b="0" i="0" dirty="0">
                <a:solidFill>
                  <a:srgbClr val="74808B"/>
                </a:solidFill>
                <a:effectLst/>
                <a:latin typeface="Inter"/>
              </a:rPr>
              <a:t>Run your services business better with </a:t>
            </a:r>
            <a:r>
              <a:rPr lang="en-US" b="0" i="0" dirty="0" err="1">
                <a:solidFill>
                  <a:srgbClr val="74808B"/>
                </a:solidFill>
                <a:effectLst/>
                <a:latin typeface="Inter"/>
              </a:rPr>
              <a:t>ERPNext</a:t>
            </a:r>
            <a:r>
              <a:rPr lang="en-US" b="0" i="0" dirty="0">
                <a:solidFill>
                  <a:srgbClr val="74808B"/>
                </a:solidFill>
                <a:effectLst/>
                <a:latin typeface="Inter"/>
              </a:rPr>
              <a:t>. Know your leads and customers, set up subscription plans for your services, build rapport with regular customers using a loyalty program, manage and bill multiple projects, set up maintenance schedules and visits, and much more.</a:t>
            </a:r>
          </a:p>
        </p:txBody>
      </p:sp>
      <p:sp>
        <p:nvSpPr>
          <p:cNvPr id="16" name="Oval 15">
            <a:extLst>
              <a:ext uri="{FF2B5EF4-FFF2-40B4-BE49-F238E27FC236}">
                <a16:creationId xmlns:a16="http://schemas.microsoft.com/office/drawing/2014/main" id="{46F31000-0A3E-440B-A0B7-4EBBA97720D7}"/>
              </a:ext>
            </a:extLst>
          </p:cNvPr>
          <p:cNvSpPr/>
          <p:nvPr/>
        </p:nvSpPr>
        <p:spPr>
          <a:xfrm>
            <a:off x="3114679" y="7585365"/>
            <a:ext cx="914400" cy="914400"/>
          </a:xfrm>
          <a:prstGeom prst="ellipse">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Factory">
            <a:extLst>
              <a:ext uri="{FF2B5EF4-FFF2-40B4-BE49-F238E27FC236}">
                <a16:creationId xmlns:a16="http://schemas.microsoft.com/office/drawing/2014/main" id="{1C2154FB-CAC2-C5AD-62F7-37B6E09C4E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10598" y="471747"/>
            <a:ext cx="716972" cy="716972"/>
          </a:xfrm>
          <a:prstGeom prst="rect">
            <a:avLst/>
          </a:prstGeom>
        </p:spPr>
      </p:pic>
      <p:pic>
        <p:nvPicPr>
          <p:cNvPr id="18" name="Graphic 17" descr="Covered plate">
            <a:extLst>
              <a:ext uri="{FF2B5EF4-FFF2-40B4-BE49-F238E27FC236}">
                <a16:creationId xmlns:a16="http://schemas.microsoft.com/office/drawing/2014/main" id="{48B7E25F-B76C-B2FF-4413-68DCD26501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04846" y="2502267"/>
            <a:ext cx="728613" cy="728613"/>
          </a:xfrm>
          <a:prstGeom prst="rect">
            <a:avLst/>
          </a:prstGeom>
        </p:spPr>
      </p:pic>
      <p:pic>
        <p:nvPicPr>
          <p:cNvPr id="21" name="Graphic 20" descr="Share with person">
            <a:extLst>
              <a:ext uri="{FF2B5EF4-FFF2-40B4-BE49-F238E27FC236}">
                <a16:creationId xmlns:a16="http://schemas.microsoft.com/office/drawing/2014/main" id="{A5DC3431-3F4E-F146-BE47-B826700261D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000417" y="5476006"/>
            <a:ext cx="914400" cy="914400"/>
          </a:xfrm>
          <a:prstGeom prst="rect">
            <a:avLst/>
          </a:prstGeom>
        </p:spPr>
      </p:pic>
      <p:pic>
        <p:nvPicPr>
          <p:cNvPr id="8" name="Graphic 7" descr="Customer review">
            <a:extLst>
              <a:ext uri="{FF2B5EF4-FFF2-40B4-BE49-F238E27FC236}">
                <a16:creationId xmlns:a16="http://schemas.microsoft.com/office/drawing/2014/main" id="{9E9CABBD-096D-81A5-3B1D-02336548F76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484332" y="471747"/>
            <a:ext cx="914400" cy="914400"/>
          </a:xfrm>
          <a:prstGeom prst="rect">
            <a:avLst/>
          </a:prstGeom>
        </p:spPr>
      </p:pic>
      <p:sp>
        <p:nvSpPr>
          <p:cNvPr id="14" name="TextBox 13">
            <a:extLst>
              <a:ext uri="{FF2B5EF4-FFF2-40B4-BE49-F238E27FC236}">
                <a16:creationId xmlns:a16="http://schemas.microsoft.com/office/drawing/2014/main" id="{109DF048-7E50-42DF-5DA3-F3B06B66EA0F}"/>
              </a:ext>
            </a:extLst>
          </p:cNvPr>
          <p:cNvSpPr txBox="1"/>
          <p:nvPr/>
        </p:nvSpPr>
        <p:spPr>
          <a:xfrm>
            <a:off x="6309360" y="1316251"/>
            <a:ext cx="1346965" cy="646331"/>
          </a:xfrm>
          <a:prstGeom prst="rect">
            <a:avLst/>
          </a:prstGeom>
          <a:noFill/>
        </p:spPr>
        <p:txBody>
          <a:bodyPr wrap="square" rtlCol="0">
            <a:spAutoFit/>
          </a:bodyPr>
          <a:lstStyle/>
          <a:p>
            <a:pPr algn="ctr"/>
            <a:r>
              <a:rPr lang="en-US" b="1" dirty="0">
                <a:solidFill>
                  <a:srgbClr val="009999"/>
                </a:solidFill>
                <a:latin typeface="Roboto" panose="02000000000000000000" pitchFamily="2" charset="0"/>
                <a:ea typeface="Roboto" panose="02000000000000000000" pitchFamily="2" charset="0"/>
                <a:cs typeface="Roboto" panose="02000000000000000000" pitchFamily="2" charset="0"/>
              </a:rPr>
              <a:t>Manage</a:t>
            </a:r>
            <a:r>
              <a:rPr lang="en-US" b="1" dirty="0">
                <a:solidFill>
                  <a:srgbClr val="00CCFF"/>
                </a:solidFill>
                <a:latin typeface="Roboto" panose="02000000000000000000" pitchFamily="2" charset="0"/>
                <a:ea typeface="Roboto" panose="02000000000000000000" pitchFamily="2" charset="0"/>
                <a:cs typeface="Roboto" panose="02000000000000000000" pitchFamily="2" charset="0"/>
              </a:rPr>
              <a:t> </a:t>
            </a:r>
            <a:r>
              <a:rPr lang="en-US" b="1" dirty="0">
                <a:solidFill>
                  <a:srgbClr val="009999"/>
                </a:solidFill>
                <a:latin typeface="Roboto" panose="02000000000000000000" pitchFamily="2" charset="0"/>
                <a:ea typeface="Roboto" panose="02000000000000000000" pitchFamily="2" charset="0"/>
                <a:cs typeface="Roboto" panose="02000000000000000000" pitchFamily="2" charset="0"/>
              </a:rPr>
              <a:t>Customers</a:t>
            </a:r>
          </a:p>
        </p:txBody>
      </p:sp>
      <p:pic>
        <p:nvPicPr>
          <p:cNvPr id="17" name="Graphic 16" descr="Hike">
            <a:extLst>
              <a:ext uri="{FF2B5EF4-FFF2-40B4-BE49-F238E27FC236}">
                <a16:creationId xmlns:a16="http://schemas.microsoft.com/office/drawing/2014/main" id="{D1B59BE8-5301-D844-2F0C-4DC5FF4E595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43900" y="471754"/>
            <a:ext cx="914400" cy="914400"/>
          </a:xfrm>
          <a:prstGeom prst="rect">
            <a:avLst/>
          </a:prstGeom>
        </p:spPr>
      </p:pic>
      <p:sp>
        <p:nvSpPr>
          <p:cNvPr id="20" name="TextBox 19">
            <a:extLst>
              <a:ext uri="{FF2B5EF4-FFF2-40B4-BE49-F238E27FC236}">
                <a16:creationId xmlns:a16="http://schemas.microsoft.com/office/drawing/2014/main" id="{E79E4D90-2725-7346-066E-AA8D1B31D5EB}"/>
              </a:ext>
            </a:extLst>
          </p:cNvPr>
          <p:cNvSpPr txBox="1"/>
          <p:nvPr/>
        </p:nvSpPr>
        <p:spPr>
          <a:xfrm>
            <a:off x="8089686" y="1316251"/>
            <a:ext cx="1346965" cy="369332"/>
          </a:xfrm>
          <a:prstGeom prst="rect">
            <a:avLst/>
          </a:prstGeom>
          <a:noFill/>
        </p:spPr>
        <p:txBody>
          <a:bodyPr wrap="square" rtlCol="0">
            <a:spAutoFit/>
          </a:bodyPr>
          <a:lstStyle/>
          <a:p>
            <a:pPr algn="ctr"/>
            <a:r>
              <a:rPr lang="en-US" b="1" dirty="0">
                <a:solidFill>
                  <a:srgbClr val="009999"/>
                </a:solidFill>
                <a:latin typeface="Roboto" panose="02000000000000000000" pitchFamily="2" charset="0"/>
                <a:ea typeface="Roboto" panose="02000000000000000000" pitchFamily="2" charset="0"/>
                <a:cs typeface="Roboto" panose="02000000000000000000" pitchFamily="2" charset="0"/>
              </a:rPr>
              <a:t>Campaigns</a:t>
            </a:r>
          </a:p>
        </p:txBody>
      </p:sp>
      <p:pic>
        <p:nvPicPr>
          <p:cNvPr id="24" name="Graphic 23" descr="List">
            <a:extLst>
              <a:ext uri="{FF2B5EF4-FFF2-40B4-BE49-F238E27FC236}">
                <a16:creationId xmlns:a16="http://schemas.microsoft.com/office/drawing/2014/main" id="{9CB2AC3A-FAE4-2F82-60FD-9AB16DAD8A7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124225" y="499119"/>
            <a:ext cx="914400" cy="914400"/>
          </a:xfrm>
          <a:prstGeom prst="rect">
            <a:avLst/>
          </a:prstGeom>
        </p:spPr>
      </p:pic>
      <p:sp>
        <p:nvSpPr>
          <p:cNvPr id="26" name="TextBox 25">
            <a:extLst>
              <a:ext uri="{FF2B5EF4-FFF2-40B4-BE49-F238E27FC236}">
                <a16:creationId xmlns:a16="http://schemas.microsoft.com/office/drawing/2014/main" id="{AEAF7C24-631B-EC38-A924-BC40512C478B}"/>
              </a:ext>
            </a:extLst>
          </p:cNvPr>
          <p:cNvSpPr txBox="1"/>
          <p:nvPr/>
        </p:nvSpPr>
        <p:spPr>
          <a:xfrm>
            <a:off x="9801263" y="1413519"/>
            <a:ext cx="1583017" cy="646331"/>
          </a:xfrm>
          <a:prstGeom prst="rect">
            <a:avLst/>
          </a:prstGeom>
          <a:noFill/>
        </p:spPr>
        <p:txBody>
          <a:bodyPr wrap="square" rtlCol="0">
            <a:spAutoFit/>
          </a:bodyPr>
          <a:lstStyle/>
          <a:p>
            <a:pPr algn="ctr"/>
            <a:r>
              <a:rPr lang="en-US" b="1" dirty="0">
                <a:solidFill>
                  <a:srgbClr val="009999"/>
                </a:solidFill>
                <a:latin typeface="Roboto" panose="02000000000000000000" pitchFamily="2" charset="0"/>
                <a:ea typeface="Roboto" panose="02000000000000000000" pitchFamily="2" charset="0"/>
                <a:cs typeface="Roboto" panose="02000000000000000000" pitchFamily="2" charset="0"/>
              </a:rPr>
              <a:t>Project Management</a:t>
            </a:r>
          </a:p>
        </p:txBody>
      </p:sp>
      <p:pic>
        <p:nvPicPr>
          <p:cNvPr id="28" name="Graphic 27" descr="Tongue">
            <a:extLst>
              <a:ext uri="{FF2B5EF4-FFF2-40B4-BE49-F238E27FC236}">
                <a16:creationId xmlns:a16="http://schemas.microsoft.com/office/drawing/2014/main" id="{AB783B7D-E733-9988-482C-714B3238A0C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087771" y="3101566"/>
            <a:ext cx="914400" cy="914400"/>
          </a:xfrm>
          <a:prstGeom prst="rect">
            <a:avLst/>
          </a:prstGeom>
        </p:spPr>
      </p:pic>
      <p:sp>
        <p:nvSpPr>
          <p:cNvPr id="30" name="TextBox 29">
            <a:extLst>
              <a:ext uri="{FF2B5EF4-FFF2-40B4-BE49-F238E27FC236}">
                <a16:creationId xmlns:a16="http://schemas.microsoft.com/office/drawing/2014/main" id="{2AA6D94B-D68E-6B1B-FD8A-0993379C3119}"/>
              </a:ext>
            </a:extLst>
          </p:cNvPr>
          <p:cNvSpPr txBox="1"/>
          <p:nvPr/>
        </p:nvSpPr>
        <p:spPr>
          <a:xfrm>
            <a:off x="10937312" y="3860334"/>
            <a:ext cx="1222282" cy="646331"/>
          </a:xfrm>
          <a:prstGeom prst="rect">
            <a:avLst/>
          </a:prstGeom>
          <a:noFill/>
        </p:spPr>
        <p:txBody>
          <a:bodyPr wrap="square" rtlCol="0">
            <a:spAutoFit/>
          </a:bodyPr>
          <a:lstStyle/>
          <a:p>
            <a:pPr algn="ctr"/>
            <a:r>
              <a:rPr lang="en-US" b="1" dirty="0">
                <a:solidFill>
                  <a:schemeClr val="accent2"/>
                </a:solidFill>
                <a:latin typeface="Roboto" panose="02000000000000000000" pitchFamily="2" charset="0"/>
                <a:ea typeface="Roboto" panose="02000000000000000000" pitchFamily="2" charset="0"/>
                <a:cs typeface="Roboto" panose="02000000000000000000" pitchFamily="2" charset="0"/>
              </a:rPr>
              <a:t>Multi Lingual</a:t>
            </a:r>
          </a:p>
        </p:txBody>
      </p:sp>
      <p:pic>
        <p:nvPicPr>
          <p:cNvPr id="32" name="Graphic 31" descr="DJ">
            <a:extLst>
              <a:ext uri="{FF2B5EF4-FFF2-40B4-BE49-F238E27FC236}">
                <a16:creationId xmlns:a16="http://schemas.microsoft.com/office/drawing/2014/main" id="{EDF9A441-5F96-63D9-C1B3-7090996247D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484332" y="5322227"/>
            <a:ext cx="914400" cy="914400"/>
          </a:xfrm>
          <a:prstGeom prst="rect">
            <a:avLst/>
          </a:prstGeom>
        </p:spPr>
      </p:pic>
      <p:sp>
        <p:nvSpPr>
          <p:cNvPr id="35" name="TextBox 34">
            <a:extLst>
              <a:ext uri="{FF2B5EF4-FFF2-40B4-BE49-F238E27FC236}">
                <a16:creationId xmlns:a16="http://schemas.microsoft.com/office/drawing/2014/main" id="{CA0A8BF7-ED7D-9D69-1068-6176BFCDDB81}"/>
              </a:ext>
            </a:extLst>
          </p:cNvPr>
          <p:cNvSpPr txBox="1"/>
          <p:nvPr/>
        </p:nvSpPr>
        <p:spPr>
          <a:xfrm>
            <a:off x="6295210" y="6139536"/>
            <a:ext cx="1361116" cy="369332"/>
          </a:xfrm>
          <a:prstGeom prst="rect">
            <a:avLst/>
          </a:prstGeom>
          <a:noFill/>
        </p:spPr>
        <p:txBody>
          <a:bodyPr wrap="square" rtlCol="0">
            <a:spAutoFit/>
          </a:bodyPr>
          <a:lstStyle/>
          <a:p>
            <a:pPr algn="ctr"/>
            <a:r>
              <a:rPr lang="en-US" b="1" dirty="0">
                <a:solidFill>
                  <a:srgbClr val="009999"/>
                </a:solidFill>
                <a:latin typeface="Roboto" panose="02000000000000000000" pitchFamily="2" charset="0"/>
                <a:ea typeface="Roboto" panose="02000000000000000000" pitchFamily="2" charset="0"/>
                <a:cs typeface="Roboto" panose="02000000000000000000" pitchFamily="2" charset="0"/>
              </a:rPr>
              <a:t>Help Desk</a:t>
            </a:r>
          </a:p>
        </p:txBody>
      </p:sp>
      <p:sp>
        <p:nvSpPr>
          <p:cNvPr id="43" name="TextBox 42">
            <a:extLst>
              <a:ext uri="{FF2B5EF4-FFF2-40B4-BE49-F238E27FC236}">
                <a16:creationId xmlns:a16="http://schemas.microsoft.com/office/drawing/2014/main" id="{1391B7F1-F049-7043-8920-2C2B0C6CC455}"/>
              </a:ext>
            </a:extLst>
          </p:cNvPr>
          <p:cNvSpPr txBox="1"/>
          <p:nvPr/>
        </p:nvSpPr>
        <p:spPr>
          <a:xfrm>
            <a:off x="10188611" y="6067240"/>
            <a:ext cx="1085389" cy="646331"/>
          </a:xfrm>
          <a:prstGeom prst="rect">
            <a:avLst/>
          </a:prstGeom>
          <a:noFill/>
        </p:spPr>
        <p:txBody>
          <a:bodyPr wrap="square" rtlCol="0">
            <a:spAutoFit/>
          </a:bodyPr>
          <a:lstStyle/>
          <a:p>
            <a:pPr algn="ctr"/>
            <a:r>
              <a:rPr lang="en-US" b="1" dirty="0">
                <a:solidFill>
                  <a:srgbClr val="009999"/>
                </a:solidFill>
                <a:latin typeface="Roboto" panose="02000000000000000000" pitchFamily="2" charset="0"/>
                <a:ea typeface="Roboto" panose="02000000000000000000" pitchFamily="2" charset="0"/>
                <a:cs typeface="Roboto" panose="02000000000000000000" pitchFamily="2" charset="0"/>
              </a:rPr>
              <a:t>Billing &amp; </a:t>
            </a:r>
          </a:p>
          <a:p>
            <a:pPr algn="ctr"/>
            <a:r>
              <a:rPr lang="en-US" b="1" dirty="0">
                <a:solidFill>
                  <a:srgbClr val="009999"/>
                </a:solidFill>
                <a:latin typeface="Roboto" panose="02000000000000000000" pitchFamily="2" charset="0"/>
                <a:ea typeface="Roboto" panose="02000000000000000000" pitchFamily="2" charset="0"/>
                <a:cs typeface="Roboto" panose="02000000000000000000" pitchFamily="2" charset="0"/>
              </a:rPr>
              <a:t>Pricing</a:t>
            </a:r>
          </a:p>
        </p:txBody>
      </p:sp>
      <p:pic>
        <p:nvPicPr>
          <p:cNvPr id="45" name="Graphic 44" descr="Calculator">
            <a:extLst>
              <a:ext uri="{FF2B5EF4-FFF2-40B4-BE49-F238E27FC236}">
                <a16:creationId xmlns:a16="http://schemas.microsoft.com/office/drawing/2014/main" id="{A1F9F777-2D1E-DBBD-1700-E35DF0C80962}"/>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384446" y="5306975"/>
            <a:ext cx="914400" cy="914400"/>
          </a:xfrm>
          <a:prstGeom prst="rect">
            <a:avLst/>
          </a:prstGeom>
        </p:spPr>
      </p:pic>
      <p:sp>
        <p:nvSpPr>
          <p:cNvPr id="46" name="TextBox 45">
            <a:extLst>
              <a:ext uri="{FF2B5EF4-FFF2-40B4-BE49-F238E27FC236}">
                <a16:creationId xmlns:a16="http://schemas.microsoft.com/office/drawing/2014/main" id="{6897F5A9-AE96-9EFD-7F85-E363C40532F4}"/>
              </a:ext>
            </a:extLst>
          </p:cNvPr>
          <p:cNvSpPr txBox="1"/>
          <p:nvPr/>
        </p:nvSpPr>
        <p:spPr>
          <a:xfrm>
            <a:off x="8120542" y="6172638"/>
            <a:ext cx="1361116" cy="369332"/>
          </a:xfrm>
          <a:prstGeom prst="rect">
            <a:avLst/>
          </a:prstGeom>
          <a:noFill/>
        </p:spPr>
        <p:txBody>
          <a:bodyPr wrap="square" rtlCol="0">
            <a:spAutoFit/>
          </a:bodyPr>
          <a:lstStyle/>
          <a:p>
            <a:pPr algn="ctr"/>
            <a:r>
              <a:rPr lang="en-US" b="1" dirty="0">
                <a:solidFill>
                  <a:srgbClr val="009999"/>
                </a:solidFill>
                <a:latin typeface="Roboto" panose="02000000000000000000" pitchFamily="2" charset="0"/>
                <a:ea typeface="Roboto" panose="02000000000000000000" pitchFamily="2" charset="0"/>
                <a:cs typeface="Roboto" panose="02000000000000000000" pitchFamily="2" charset="0"/>
              </a:rPr>
              <a:t>Accounting</a:t>
            </a:r>
          </a:p>
        </p:txBody>
      </p:sp>
      <p:pic>
        <p:nvPicPr>
          <p:cNvPr id="11" name="Graphic 10" descr="Shopping cart">
            <a:extLst>
              <a:ext uri="{FF2B5EF4-FFF2-40B4-BE49-F238E27FC236}">
                <a16:creationId xmlns:a16="http://schemas.microsoft.com/office/drawing/2014/main" id="{BF34877D-99FD-914B-C042-0D9749F3746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195119" y="7671564"/>
            <a:ext cx="740273" cy="740273"/>
          </a:xfrm>
          <a:prstGeom prst="rect">
            <a:avLst/>
          </a:prstGeom>
        </p:spPr>
      </p:pic>
      <p:pic>
        <p:nvPicPr>
          <p:cNvPr id="19" name="Graphic 18" descr="Checklist">
            <a:extLst>
              <a:ext uri="{FF2B5EF4-FFF2-40B4-BE49-F238E27FC236}">
                <a16:creationId xmlns:a16="http://schemas.microsoft.com/office/drawing/2014/main" id="{8FFF5AA4-3020-C527-61B0-6D433B366F09}"/>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238643" y="5232829"/>
            <a:ext cx="914400" cy="914400"/>
          </a:xfrm>
          <a:prstGeom prst="rect">
            <a:avLst/>
          </a:prstGeom>
        </p:spPr>
      </p:pic>
    </p:spTree>
    <p:extLst>
      <p:ext uri="{BB962C8B-B14F-4D97-AF65-F5344CB8AC3E}">
        <p14:creationId xmlns:p14="http://schemas.microsoft.com/office/powerpoint/2010/main" val="3116508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ircle: Hollow 3">
            <a:extLst>
              <a:ext uri="{FF2B5EF4-FFF2-40B4-BE49-F238E27FC236}">
                <a16:creationId xmlns:a16="http://schemas.microsoft.com/office/drawing/2014/main" id="{51800735-66CA-4969-8E1D-3D056CEB77F4}"/>
              </a:ext>
            </a:extLst>
          </p:cNvPr>
          <p:cNvSpPr/>
          <p:nvPr/>
        </p:nvSpPr>
        <p:spPr>
          <a:xfrm rot="16200000">
            <a:off x="-4135581" y="-1413164"/>
            <a:ext cx="9684327" cy="9684327"/>
          </a:xfrm>
          <a:prstGeom prst="donut">
            <a:avLst>
              <a:gd name="adj" fmla="val 7940"/>
            </a:avLst>
          </a:prstGeom>
          <a:gradFill flip="none" rotWithShape="1">
            <a:gsLst>
              <a:gs pos="0">
                <a:srgbClr val="00CCFF"/>
              </a:gs>
              <a:gs pos="16000">
                <a:srgbClr val="009999"/>
              </a:gs>
              <a:gs pos="37000">
                <a:srgbClr val="FF9900"/>
              </a:gs>
              <a:gs pos="100000">
                <a:srgbClr val="0033CC"/>
              </a:gs>
              <a:gs pos="82000">
                <a:srgbClr val="9900FF"/>
              </a:gs>
              <a:gs pos="60000">
                <a:srgbClr val="CC00C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a:extLst>
              <a:ext uri="{FF2B5EF4-FFF2-40B4-BE49-F238E27FC236}">
                <a16:creationId xmlns:a16="http://schemas.microsoft.com/office/drawing/2014/main" id="{1AD8458E-8A29-49A8-BD75-AB67ACD00864}"/>
              </a:ext>
            </a:extLst>
          </p:cNvPr>
          <p:cNvSpPr/>
          <p:nvPr/>
        </p:nvSpPr>
        <p:spPr>
          <a:xfrm>
            <a:off x="-4835237" y="-2036619"/>
            <a:ext cx="10931237" cy="1093123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27C6B2C-294B-4D67-8344-4157A0F4A63A}"/>
              </a:ext>
            </a:extLst>
          </p:cNvPr>
          <p:cNvSpPr/>
          <p:nvPr/>
        </p:nvSpPr>
        <p:spPr>
          <a:xfrm>
            <a:off x="3239372" y="-1586343"/>
            <a:ext cx="914400" cy="9144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E47800C-4AB1-4276-AA7E-56707858FF2A}"/>
              </a:ext>
            </a:extLst>
          </p:cNvPr>
          <p:cNvSpPr/>
          <p:nvPr/>
        </p:nvSpPr>
        <p:spPr>
          <a:xfrm>
            <a:off x="5001668" y="448807"/>
            <a:ext cx="914400" cy="914400"/>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6B9580B-68AB-442D-A8FF-8D757069C5DE}"/>
              </a:ext>
            </a:extLst>
          </p:cNvPr>
          <p:cNvSpPr/>
          <p:nvPr/>
        </p:nvSpPr>
        <p:spPr>
          <a:xfrm>
            <a:off x="0" y="0"/>
            <a:ext cx="4779811" cy="6858000"/>
          </a:xfrm>
          <a:custGeom>
            <a:avLst/>
            <a:gdLst>
              <a:gd name="connsiteX0" fmla="*/ 0 w 4779811"/>
              <a:gd name="connsiteY0" fmla="*/ 0 h 6858000"/>
              <a:gd name="connsiteX1" fmla="*/ 2903764 w 4779811"/>
              <a:gd name="connsiteY1" fmla="*/ 0 h 6858000"/>
              <a:gd name="connsiteX2" fmla="*/ 2983964 w 4779811"/>
              <a:gd name="connsiteY2" fmla="*/ 51415 h 6858000"/>
              <a:gd name="connsiteX3" fmla="*/ 4779811 w 4779811"/>
              <a:gd name="connsiteY3" fmla="*/ 3429000 h 6858000"/>
              <a:gd name="connsiteX4" fmla="*/ 2983964 w 4779811"/>
              <a:gd name="connsiteY4" fmla="*/ 6806585 h 6858000"/>
              <a:gd name="connsiteX5" fmla="*/ 2903764 w 4779811"/>
              <a:gd name="connsiteY5" fmla="*/ 6858000 h 6858000"/>
              <a:gd name="connsiteX6" fmla="*/ 0 w 4779811"/>
              <a:gd name="connsiteY6" fmla="*/ 6858000 h 6858000"/>
              <a:gd name="connsiteX7" fmla="*/ 0 w 4779811"/>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9811" h="6858000">
                <a:moveTo>
                  <a:pt x="0" y="0"/>
                </a:moveTo>
                <a:lnTo>
                  <a:pt x="2903764" y="0"/>
                </a:lnTo>
                <a:lnTo>
                  <a:pt x="2983964" y="51415"/>
                </a:lnTo>
                <a:cubicBezTo>
                  <a:pt x="4067449" y="783404"/>
                  <a:pt x="4779811" y="2023011"/>
                  <a:pt x="4779811" y="3429000"/>
                </a:cubicBezTo>
                <a:cubicBezTo>
                  <a:pt x="4779811" y="4834989"/>
                  <a:pt x="4067449" y="6074596"/>
                  <a:pt x="2983964" y="6806585"/>
                </a:cubicBezTo>
                <a:lnTo>
                  <a:pt x="2903764" y="6858000"/>
                </a:lnTo>
                <a:lnTo>
                  <a:pt x="0" y="6858000"/>
                </a:lnTo>
                <a:lnTo>
                  <a:pt x="0" y="0"/>
                </a:lnTo>
                <a:close/>
              </a:path>
            </a:pathLst>
          </a:custGeom>
          <a:blipFill dpi="0" rotWithShape="0">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 name="Oval 6">
            <a:extLst>
              <a:ext uri="{FF2B5EF4-FFF2-40B4-BE49-F238E27FC236}">
                <a16:creationId xmlns:a16="http://schemas.microsoft.com/office/drawing/2014/main" id="{C83D2FF7-AAED-4DF4-BD5D-D38DBEE61CDA}"/>
              </a:ext>
            </a:extLst>
          </p:cNvPr>
          <p:cNvSpPr/>
          <p:nvPr/>
        </p:nvSpPr>
        <p:spPr>
          <a:xfrm>
            <a:off x="5636837" y="2475037"/>
            <a:ext cx="914400" cy="91440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D0F257-2D8C-4FA7-8362-4EA44B5239CB}"/>
              </a:ext>
            </a:extLst>
          </p:cNvPr>
          <p:cNvSpPr txBox="1"/>
          <p:nvPr/>
        </p:nvSpPr>
        <p:spPr>
          <a:xfrm>
            <a:off x="6795655" y="2434930"/>
            <a:ext cx="2287385" cy="461665"/>
          </a:xfrm>
          <a:prstGeom prst="rect">
            <a:avLst/>
          </a:prstGeom>
          <a:noFill/>
        </p:spPr>
        <p:txBody>
          <a:bodyPr wrap="square" rtlCol="0">
            <a:spAutoFit/>
          </a:bodyPr>
          <a:lstStyle/>
          <a:p>
            <a:r>
              <a:rPr lang="en-US" sz="2400" b="1" dirty="0">
                <a:solidFill>
                  <a:srgbClr val="FF9900"/>
                </a:solidFill>
                <a:latin typeface="Roboto" panose="02000000000000000000" pitchFamily="2" charset="0"/>
                <a:ea typeface="Roboto" panose="02000000000000000000" pitchFamily="2" charset="0"/>
                <a:cs typeface="Roboto" panose="02000000000000000000" pitchFamily="2" charset="0"/>
              </a:rPr>
              <a:t>DISTRIBUTION</a:t>
            </a:r>
          </a:p>
        </p:txBody>
      </p:sp>
      <p:sp>
        <p:nvSpPr>
          <p:cNvPr id="13" name="TextBox 12">
            <a:extLst>
              <a:ext uri="{FF2B5EF4-FFF2-40B4-BE49-F238E27FC236}">
                <a16:creationId xmlns:a16="http://schemas.microsoft.com/office/drawing/2014/main" id="{68109BEA-3120-44C6-9FCD-B1BD7BBB7DAF}"/>
              </a:ext>
            </a:extLst>
          </p:cNvPr>
          <p:cNvSpPr txBox="1"/>
          <p:nvPr/>
        </p:nvSpPr>
        <p:spPr>
          <a:xfrm>
            <a:off x="6785848" y="2942471"/>
            <a:ext cx="4261636" cy="2095368"/>
          </a:xfrm>
          <a:prstGeom prst="rect">
            <a:avLst/>
          </a:prstGeom>
          <a:noFill/>
        </p:spPr>
        <p:txBody>
          <a:bodyPr wrap="square" rtlCol="0">
            <a:spAutoFit/>
          </a:bodyPr>
          <a:lstStyle/>
          <a:p>
            <a:pPr algn="just"/>
            <a:r>
              <a:rPr lang="en-US" b="0" i="0" dirty="0">
                <a:solidFill>
                  <a:srgbClr val="74808B"/>
                </a:solidFill>
                <a:effectLst/>
                <a:latin typeface="Inter"/>
              </a:rPr>
              <a:t>Intelligently track order fulfillment, reduce incorrect inventory procurement, control stock levels, apply promotional schemes and simplify your distribution business. Set up and integrate your Amazon, WooCommerce, or Shopify account, and start selling your merchandise.</a:t>
            </a:r>
            <a:endParaRPr lang="en-US" dirty="0"/>
          </a:p>
        </p:txBody>
      </p:sp>
      <p:sp>
        <p:nvSpPr>
          <p:cNvPr id="16" name="Oval 15">
            <a:extLst>
              <a:ext uri="{FF2B5EF4-FFF2-40B4-BE49-F238E27FC236}">
                <a16:creationId xmlns:a16="http://schemas.microsoft.com/office/drawing/2014/main" id="{46F31000-0A3E-440B-A0B7-4EBBA97720D7}"/>
              </a:ext>
            </a:extLst>
          </p:cNvPr>
          <p:cNvSpPr/>
          <p:nvPr/>
        </p:nvSpPr>
        <p:spPr>
          <a:xfrm>
            <a:off x="5091547" y="5425674"/>
            <a:ext cx="914400" cy="914400"/>
          </a:xfrm>
          <a:prstGeom prst="ellipse">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BDC18A36-A4C1-4A44-86BA-8E5F0594F042}"/>
              </a:ext>
            </a:extLst>
          </p:cNvPr>
          <p:cNvSpPr/>
          <p:nvPr/>
        </p:nvSpPr>
        <p:spPr>
          <a:xfrm>
            <a:off x="3571879" y="7232073"/>
            <a:ext cx="914400" cy="914400"/>
          </a:xfrm>
          <a:prstGeom prst="ellipse">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Share with person">
            <a:extLst>
              <a:ext uri="{FF2B5EF4-FFF2-40B4-BE49-F238E27FC236}">
                <a16:creationId xmlns:a16="http://schemas.microsoft.com/office/drawing/2014/main" id="{4DF8E826-5302-8BB6-26C7-4433CFF39E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357" y="2439395"/>
            <a:ext cx="914400" cy="914400"/>
          </a:xfrm>
          <a:prstGeom prst="rect">
            <a:avLst/>
          </a:prstGeom>
        </p:spPr>
      </p:pic>
      <p:pic>
        <p:nvPicPr>
          <p:cNvPr id="21" name="Graphic 20" descr="Factory">
            <a:extLst>
              <a:ext uri="{FF2B5EF4-FFF2-40B4-BE49-F238E27FC236}">
                <a16:creationId xmlns:a16="http://schemas.microsoft.com/office/drawing/2014/main" id="{71F5F400-2D58-B895-699C-AE692FAB3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51941" y="-1586343"/>
            <a:ext cx="716972" cy="716972"/>
          </a:xfrm>
          <a:prstGeom prst="rect">
            <a:avLst/>
          </a:prstGeom>
        </p:spPr>
      </p:pic>
      <p:pic>
        <p:nvPicPr>
          <p:cNvPr id="23" name="Graphic 22" descr="Covered plate">
            <a:extLst>
              <a:ext uri="{FF2B5EF4-FFF2-40B4-BE49-F238E27FC236}">
                <a16:creationId xmlns:a16="http://schemas.microsoft.com/office/drawing/2014/main" id="{A4A12290-B446-A760-D4E9-29B59E1CFB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094561" y="489365"/>
            <a:ext cx="728613" cy="728613"/>
          </a:xfrm>
          <a:prstGeom prst="rect">
            <a:avLst/>
          </a:prstGeom>
        </p:spPr>
      </p:pic>
      <p:pic>
        <p:nvPicPr>
          <p:cNvPr id="27" name="Graphic 26" descr="Classroom">
            <a:extLst>
              <a:ext uri="{FF2B5EF4-FFF2-40B4-BE49-F238E27FC236}">
                <a16:creationId xmlns:a16="http://schemas.microsoft.com/office/drawing/2014/main" id="{B1479A71-370B-A04A-8886-B6BD2E2923D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56562" y="7338836"/>
            <a:ext cx="690825" cy="690825"/>
          </a:xfrm>
          <a:prstGeom prst="rect">
            <a:avLst/>
          </a:prstGeom>
        </p:spPr>
      </p:pic>
      <p:pic>
        <p:nvPicPr>
          <p:cNvPr id="8" name="Graphic 7" descr="Tongue">
            <a:extLst>
              <a:ext uri="{FF2B5EF4-FFF2-40B4-BE49-F238E27FC236}">
                <a16:creationId xmlns:a16="http://schemas.microsoft.com/office/drawing/2014/main" id="{E1A73F90-FDA1-FF90-D5C9-6272880F4F1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087771" y="3101566"/>
            <a:ext cx="914400" cy="914400"/>
          </a:xfrm>
          <a:prstGeom prst="rect">
            <a:avLst/>
          </a:prstGeom>
        </p:spPr>
      </p:pic>
      <p:sp>
        <p:nvSpPr>
          <p:cNvPr id="14" name="TextBox 13">
            <a:extLst>
              <a:ext uri="{FF2B5EF4-FFF2-40B4-BE49-F238E27FC236}">
                <a16:creationId xmlns:a16="http://schemas.microsoft.com/office/drawing/2014/main" id="{33ABB32A-17A5-667C-10CA-A51E37BA2977}"/>
              </a:ext>
            </a:extLst>
          </p:cNvPr>
          <p:cNvSpPr txBox="1"/>
          <p:nvPr/>
        </p:nvSpPr>
        <p:spPr>
          <a:xfrm>
            <a:off x="10937312" y="3860334"/>
            <a:ext cx="1222282" cy="646331"/>
          </a:xfrm>
          <a:prstGeom prst="rect">
            <a:avLst/>
          </a:prstGeom>
          <a:noFill/>
        </p:spPr>
        <p:txBody>
          <a:bodyPr wrap="square" rtlCol="0">
            <a:spAutoFit/>
          </a:bodyPr>
          <a:lstStyle/>
          <a:p>
            <a:pPr algn="ctr"/>
            <a:r>
              <a:rPr lang="en-US" b="1" dirty="0">
                <a:solidFill>
                  <a:schemeClr val="accent2"/>
                </a:solidFill>
                <a:latin typeface="Roboto" panose="02000000000000000000" pitchFamily="2" charset="0"/>
                <a:ea typeface="Roboto" panose="02000000000000000000" pitchFamily="2" charset="0"/>
                <a:cs typeface="Roboto" panose="02000000000000000000" pitchFamily="2" charset="0"/>
              </a:rPr>
              <a:t>Multi Lingual</a:t>
            </a:r>
          </a:p>
        </p:txBody>
      </p:sp>
      <p:pic>
        <p:nvPicPr>
          <p:cNvPr id="20" name="Graphic 19" descr="Kiosk">
            <a:extLst>
              <a:ext uri="{FF2B5EF4-FFF2-40B4-BE49-F238E27FC236}">
                <a16:creationId xmlns:a16="http://schemas.microsoft.com/office/drawing/2014/main" id="{1B352508-3AE2-294D-73B2-82DD3EF4156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45135" y="360264"/>
            <a:ext cx="914400" cy="914400"/>
          </a:xfrm>
          <a:prstGeom prst="rect">
            <a:avLst/>
          </a:prstGeom>
        </p:spPr>
      </p:pic>
      <p:sp>
        <p:nvSpPr>
          <p:cNvPr id="24" name="TextBox 23">
            <a:extLst>
              <a:ext uri="{FF2B5EF4-FFF2-40B4-BE49-F238E27FC236}">
                <a16:creationId xmlns:a16="http://schemas.microsoft.com/office/drawing/2014/main" id="{F1D9A6A7-A62A-CBB1-188D-150FDE339776}"/>
              </a:ext>
            </a:extLst>
          </p:cNvPr>
          <p:cNvSpPr txBox="1"/>
          <p:nvPr/>
        </p:nvSpPr>
        <p:spPr>
          <a:xfrm>
            <a:off x="6172200" y="1316251"/>
            <a:ext cx="1600200" cy="646331"/>
          </a:xfrm>
          <a:prstGeom prst="rect">
            <a:avLst/>
          </a:prstGeom>
          <a:noFill/>
        </p:spPr>
        <p:txBody>
          <a:bodyPr wrap="square" rtlCol="0">
            <a:spAutoFit/>
          </a:bodyPr>
          <a:lstStyle/>
          <a:p>
            <a:pPr algn="ctr"/>
            <a:r>
              <a:rPr lang="en-US" b="1" dirty="0">
                <a:solidFill>
                  <a:srgbClr val="FF9900"/>
                </a:solidFill>
                <a:latin typeface="Roboto" panose="02000000000000000000" pitchFamily="2" charset="0"/>
                <a:ea typeface="Roboto" panose="02000000000000000000" pitchFamily="2" charset="0"/>
                <a:cs typeface="Roboto" panose="02000000000000000000" pitchFamily="2" charset="0"/>
              </a:rPr>
              <a:t>Multi-store</a:t>
            </a:r>
            <a:r>
              <a:rPr lang="en-US" b="1" dirty="0">
                <a:solidFill>
                  <a:srgbClr val="009999"/>
                </a:solidFill>
                <a:latin typeface="Roboto" panose="02000000000000000000" pitchFamily="2" charset="0"/>
                <a:ea typeface="Roboto" panose="02000000000000000000" pitchFamily="2" charset="0"/>
                <a:cs typeface="Roboto" panose="02000000000000000000" pitchFamily="2" charset="0"/>
              </a:rPr>
              <a:t> </a:t>
            </a:r>
            <a:r>
              <a:rPr lang="en-US" b="1" dirty="0">
                <a:solidFill>
                  <a:srgbClr val="00CCFF"/>
                </a:solidFill>
                <a:latin typeface="Roboto" panose="02000000000000000000" pitchFamily="2" charset="0"/>
                <a:ea typeface="Roboto" panose="02000000000000000000" pitchFamily="2" charset="0"/>
                <a:cs typeface="Roboto" panose="02000000000000000000" pitchFamily="2" charset="0"/>
              </a:rPr>
              <a:t> </a:t>
            </a:r>
            <a:r>
              <a:rPr lang="en-US" b="1" dirty="0">
                <a:solidFill>
                  <a:srgbClr val="FF9900"/>
                </a:solidFill>
                <a:latin typeface="Roboto" panose="02000000000000000000" pitchFamily="2" charset="0"/>
                <a:ea typeface="Roboto" panose="02000000000000000000" pitchFamily="2" charset="0"/>
                <a:cs typeface="Roboto" panose="02000000000000000000" pitchFamily="2" charset="0"/>
              </a:rPr>
              <a:t>Management</a:t>
            </a:r>
          </a:p>
        </p:txBody>
      </p:sp>
      <p:pic>
        <p:nvPicPr>
          <p:cNvPr id="26" name="Graphic 25" descr="Kiosk">
            <a:extLst>
              <a:ext uri="{FF2B5EF4-FFF2-40B4-BE49-F238E27FC236}">
                <a16:creationId xmlns:a16="http://schemas.microsoft.com/office/drawing/2014/main" id="{CB9490D0-9A52-8E20-A5F7-2CF5F0BE67B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19455" y="550797"/>
            <a:ext cx="914400" cy="914400"/>
          </a:xfrm>
          <a:prstGeom prst="rect">
            <a:avLst/>
          </a:prstGeom>
        </p:spPr>
      </p:pic>
      <p:pic>
        <p:nvPicPr>
          <p:cNvPr id="31" name="Graphic 30" descr="Television">
            <a:extLst>
              <a:ext uri="{FF2B5EF4-FFF2-40B4-BE49-F238E27FC236}">
                <a16:creationId xmlns:a16="http://schemas.microsoft.com/office/drawing/2014/main" id="{3F98A1F1-B473-57BE-9734-3EB59B23046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484525" y="441413"/>
            <a:ext cx="914400" cy="914400"/>
          </a:xfrm>
          <a:prstGeom prst="rect">
            <a:avLst/>
          </a:prstGeom>
        </p:spPr>
      </p:pic>
      <p:sp>
        <p:nvSpPr>
          <p:cNvPr id="33" name="TextBox 32">
            <a:extLst>
              <a:ext uri="{FF2B5EF4-FFF2-40B4-BE49-F238E27FC236}">
                <a16:creationId xmlns:a16="http://schemas.microsoft.com/office/drawing/2014/main" id="{D43C6937-21F9-6C2E-FBCC-C88EA26E1ECA}"/>
              </a:ext>
            </a:extLst>
          </p:cNvPr>
          <p:cNvSpPr txBox="1"/>
          <p:nvPr/>
        </p:nvSpPr>
        <p:spPr>
          <a:xfrm>
            <a:off x="8183880" y="1316251"/>
            <a:ext cx="1600200" cy="646331"/>
          </a:xfrm>
          <a:prstGeom prst="rect">
            <a:avLst/>
          </a:prstGeom>
          <a:noFill/>
        </p:spPr>
        <p:txBody>
          <a:bodyPr wrap="square" rtlCol="0">
            <a:spAutoFit/>
          </a:bodyPr>
          <a:lstStyle/>
          <a:p>
            <a:pPr algn="ctr"/>
            <a:r>
              <a:rPr lang="en-US" b="1" dirty="0">
                <a:solidFill>
                  <a:srgbClr val="FF9900"/>
                </a:solidFill>
                <a:latin typeface="Roboto" panose="02000000000000000000" pitchFamily="2" charset="0"/>
                <a:ea typeface="Roboto" panose="02000000000000000000" pitchFamily="2" charset="0"/>
                <a:cs typeface="Roboto" panose="02000000000000000000" pitchFamily="2" charset="0"/>
              </a:rPr>
              <a:t>Promotional Schemes</a:t>
            </a:r>
          </a:p>
        </p:txBody>
      </p:sp>
      <p:pic>
        <p:nvPicPr>
          <p:cNvPr id="35" name="Graphic 34" descr="Shopping bag">
            <a:extLst>
              <a:ext uri="{FF2B5EF4-FFF2-40B4-BE49-F238E27FC236}">
                <a16:creationId xmlns:a16="http://schemas.microsoft.com/office/drawing/2014/main" id="{35247692-C625-ED19-995F-3A345C37011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231582" y="437755"/>
            <a:ext cx="914400" cy="914400"/>
          </a:xfrm>
          <a:prstGeom prst="rect">
            <a:avLst/>
          </a:prstGeom>
        </p:spPr>
      </p:pic>
      <p:sp>
        <p:nvSpPr>
          <p:cNvPr id="36" name="TextBox 35">
            <a:extLst>
              <a:ext uri="{FF2B5EF4-FFF2-40B4-BE49-F238E27FC236}">
                <a16:creationId xmlns:a16="http://schemas.microsoft.com/office/drawing/2014/main" id="{EDA9462F-5D3E-3497-0864-F28BEAB26DDC}"/>
              </a:ext>
            </a:extLst>
          </p:cNvPr>
          <p:cNvSpPr txBox="1"/>
          <p:nvPr/>
        </p:nvSpPr>
        <p:spPr>
          <a:xfrm>
            <a:off x="9890760" y="1331491"/>
            <a:ext cx="1722120" cy="646331"/>
          </a:xfrm>
          <a:prstGeom prst="rect">
            <a:avLst/>
          </a:prstGeom>
          <a:noFill/>
        </p:spPr>
        <p:txBody>
          <a:bodyPr wrap="square" rtlCol="0">
            <a:spAutoFit/>
          </a:bodyPr>
          <a:lstStyle/>
          <a:p>
            <a:pPr algn="ctr"/>
            <a:r>
              <a:rPr lang="en-US" b="1" dirty="0">
                <a:solidFill>
                  <a:srgbClr val="FF9900"/>
                </a:solidFill>
                <a:latin typeface="Roboto" panose="02000000000000000000" pitchFamily="2" charset="0"/>
                <a:ea typeface="Roboto" panose="02000000000000000000" pitchFamily="2" charset="0"/>
                <a:cs typeface="Roboto" panose="02000000000000000000" pitchFamily="2" charset="0"/>
              </a:rPr>
              <a:t>Multi-channel Sales</a:t>
            </a:r>
          </a:p>
        </p:txBody>
      </p:sp>
      <p:pic>
        <p:nvPicPr>
          <p:cNvPr id="38" name="Graphic 37" descr="Credit card">
            <a:extLst>
              <a:ext uri="{FF2B5EF4-FFF2-40B4-BE49-F238E27FC236}">
                <a16:creationId xmlns:a16="http://schemas.microsoft.com/office/drawing/2014/main" id="{1BAE5DEC-0239-20B9-4B96-C39542D7891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612380" y="5066793"/>
            <a:ext cx="914400" cy="914400"/>
          </a:xfrm>
          <a:prstGeom prst="rect">
            <a:avLst/>
          </a:prstGeom>
        </p:spPr>
      </p:pic>
      <p:sp>
        <p:nvSpPr>
          <p:cNvPr id="39" name="TextBox 38">
            <a:extLst>
              <a:ext uri="{FF2B5EF4-FFF2-40B4-BE49-F238E27FC236}">
                <a16:creationId xmlns:a16="http://schemas.microsoft.com/office/drawing/2014/main" id="{58715FD1-6705-46E3-25C4-C80EC9BBA11C}"/>
              </a:ext>
            </a:extLst>
          </p:cNvPr>
          <p:cNvSpPr txBox="1"/>
          <p:nvPr/>
        </p:nvSpPr>
        <p:spPr>
          <a:xfrm>
            <a:off x="7269482" y="5936364"/>
            <a:ext cx="1600200" cy="646331"/>
          </a:xfrm>
          <a:prstGeom prst="rect">
            <a:avLst/>
          </a:prstGeom>
          <a:noFill/>
        </p:spPr>
        <p:txBody>
          <a:bodyPr wrap="square" rtlCol="0">
            <a:spAutoFit/>
          </a:bodyPr>
          <a:lstStyle/>
          <a:p>
            <a:pPr algn="ctr"/>
            <a:r>
              <a:rPr lang="en-US" b="1" dirty="0">
                <a:solidFill>
                  <a:srgbClr val="FF9900"/>
                </a:solidFill>
                <a:latin typeface="Roboto" panose="02000000000000000000" pitchFamily="2" charset="0"/>
                <a:ea typeface="Roboto" panose="02000000000000000000" pitchFamily="2" charset="0"/>
                <a:cs typeface="Roboto" panose="02000000000000000000" pitchFamily="2" charset="0"/>
              </a:rPr>
              <a:t>Credits &amp; Receivables</a:t>
            </a:r>
          </a:p>
        </p:txBody>
      </p:sp>
      <p:pic>
        <p:nvPicPr>
          <p:cNvPr id="41" name="Graphic 40" descr="Dollar">
            <a:extLst>
              <a:ext uri="{FF2B5EF4-FFF2-40B4-BE49-F238E27FC236}">
                <a16:creationId xmlns:a16="http://schemas.microsoft.com/office/drawing/2014/main" id="{7289092C-CBB4-CF09-810C-C3E8C171E6C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064017" y="5182870"/>
            <a:ext cx="914400" cy="914400"/>
          </a:xfrm>
          <a:prstGeom prst="rect">
            <a:avLst/>
          </a:prstGeom>
        </p:spPr>
      </p:pic>
      <p:pic>
        <p:nvPicPr>
          <p:cNvPr id="43" name="Graphic 42" descr="Euro">
            <a:extLst>
              <a:ext uri="{FF2B5EF4-FFF2-40B4-BE49-F238E27FC236}">
                <a16:creationId xmlns:a16="http://schemas.microsoft.com/office/drawing/2014/main" id="{92C5EED5-28CF-BD2F-5347-73BB84209BBD}"/>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600091" y="5159375"/>
            <a:ext cx="914400" cy="914400"/>
          </a:xfrm>
          <a:prstGeom prst="rect">
            <a:avLst/>
          </a:prstGeom>
        </p:spPr>
      </p:pic>
      <p:sp>
        <p:nvSpPr>
          <p:cNvPr id="46" name="TextBox 45">
            <a:extLst>
              <a:ext uri="{FF2B5EF4-FFF2-40B4-BE49-F238E27FC236}">
                <a16:creationId xmlns:a16="http://schemas.microsoft.com/office/drawing/2014/main" id="{0ABC11F9-820C-8E9A-CD7C-A750C8A706FB}"/>
              </a:ext>
            </a:extLst>
          </p:cNvPr>
          <p:cNvSpPr txBox="1"/>
          <p:nvPr/>
        </p:nvSpPr>
        <p:spPr>
          <a:xfrm>
            <a:off x="9738362" y="6012564"/>
            <a:ext cx="1798318" cy="646331"/>
          </a:xfrm>
          <a:prstGeom prst="rect">
            <a:avLst/>
          </a:prstGeom>
          <a:noFill/>
        </p:spPr>
        <p:txBody>
          <a:bodyPr wrap="square" rtlCol="0">
            <a:spAutoFit/>
          </a:bodyPr>
          <a:lstStyle/>
          <a:p>
            <a:pPr algn="ctr"/>
            <a:r>
              <a:rPr lang="en-US" b="1" dirty="0">
                <a:solidFill>
                  <a:srgbClr val="FF9900"/>
                </a:solidFill>
                <a:latin typeface="Roboto" panose="02000000000000000000" pitchFamily="2" charset="0"/>
                <a:ea typeface="Roboto" panose="02000000000000000000" pitchFamily="2" charset="0"/>
                <a:cs typeface="Roboto" panose="02000000000000000000" pitchFamily="2" charset="0"/>
              </a:rPr>
              <a:t>Multi-Currency Accounting</a:t>
            </a:r>
          </a:p>
        </p:txBody>
      </p:sp>
      <p:pic>
        <p:nvPicPr>
          <p:cNvPr id="11" name="Graphic 10" descr="Shopping cart">
            <a:extLst>
              <a:ext uri="{FF2B5EF4-FFF2-40B4-BE49-F238E27FC236}">
                <a16:creationId xmlns:a16="http://schemas.microsoft.com/office/drawing/2014/main" id="{D7FC36AB-0D37-5995-47D0-E11BB0F4A54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174390" y="5564971"/>
            <a:ext cx="740273" cy="740273"/>
          </a:xfrm>
          <a:prstGeom prst="rect">
            <a:avLst/>
          </a:prstGeom>
        </p:spPr>
      </p:pic>
    </p:spTree>
    <p:extLst>
      <p:ext uri="{BB962C8B-B14F-4D97-AF65-F5344CB8AC3E}">
        <p14:creationId xmlns:p14="http://schemas.microsoft.com/office/powerpoint/2010/main" val="461256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ircle: Hollow 3">
            <a:extLst>
              <a:ext uri="{FF2B5EF4-FFF2-40B4-BE49-F238E27FC236}">
                <a16:creationId xmlns:a16="http://schemas.microsoft.com/office/drawing/2014/main" id="{51800735-66CA-4969-8E1D-3D056CEB77F4}"/>
              </a:ext>
            </a:extLst>
          </p:cNvPr>
          <p:cNvSpPr/>
          <p:nvPr/>
        </p:nvSpPr>
        <p:spPr>
          <a:xfrm rot="13551216">
            <a:off x="-4135581" y="-1413164"/>
            <a:ext cx="9684327" cy="9684327"/>
          </a:xfrm>
          <a:prstGeom prst="donut">
            <a:avLst>
              <a:gd name="adj" fmla="val 7940"/>
            </a:avLst>
          </a:prstGeom>
          <a:gradFill flip="none" rotWithShape="1">
            <a:gsLst>
              <a:gs pos="0">
                <a:srgbClr val="00CCFF"/>
              </a:gs>
              <a:gs pos="16000">
                <a:srgbClr val="009999"/>
              </a:gs>
              <a:gs pos="37000">
                <a:srgbClr val="FF9900"/>
              </a:gs>
              <a:gs pos="100000">
                <a:srgbClr val="0033CC"/>
              </a:gs>
              <a:gs pos="82000">
                <a:srgbClr val="9900FF"/>
              </a:gs>
              <a:gs pos="60000">
                <a:srgbClr val="CC00C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a:extLst>
              <a:ext uri="{FF2B5EF4-FFF2-40B4-BE49-F238E27FC236}">
                <a16:creationId xmlns:a16="http://schemas.microsoft.com/office/drawing/2014/main" id="{1AD8458E-8A29-49A8-BD75-AB67ACD00864}"/>
              </a:ext>
            </a:extLst>
          </p:cNvPr>
          <p:cNvSpPr/>
          <p:nvPr/>
        </p:nvSpPr>
        <p:spPr>
          <a:xfrm>
            <a:off x="-4835237" y="-2036619"/>
            <a:ext cx="10931237" cy="1093123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27C6B2C-294B-4D67-8344-4157A0F4A63A}"/>
              </a:ext>
            </a:extLst>
          </p:cNvPr>
          <p:cNvSpPr/>
          <p:nvPr/>
        </p:nvSpPr>
        <p:spPr>
          <a:xfrm>
            <a:off x="288353" y="-2486889"/>
            <a:ext cx="914400" cy="9144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E47800C-4AB1-4276-AA7E-56707858FF2A}"/>
              </a:ext>
            </a:extLst>
          </p:cNvPr>
          <p:cNvSpPr/>
          <p:nvPr/>
        </p:nvSpPr>
        <p:spPr>
          <a:xfrm>
            <a:off x="3265976" y="-1520536"/>
            <a:ext cx="914400" cy="914400"/>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6B9580B-68AB-442D-A8FF-8D757069C5DE}"/>
              </a:ext>
            </a:extLst>
          </p:cNvPr>
          <p:cNvSpPr/>
          <p:nvPr/>
        </p:nvSpPr>
        <p:spPr>
          <a:xfrm>
            <a:off x="0" y="0"/>
            <a:ext cx="4779811" cy="6858000"/>
          </a:xfrm>
          <a:custGeom>
            <a:avLst/>
            <a:gdLst>
              <a:gd name="connsiteX0" fmla="*/ 0 w 4779811"/>
              <a:gd name="connsiteY0" fmla="*/ 0 h 6858000"/>
              <a:gd name="connsiteX1" fmla="*/ 2903764 w 4779811"/>
              <a:gd name="connsiteY1" fmla="*/ 0 h 6858000"/>
              <a:gd name="connsiteX2" fmla="*/ 2983964 w 4779811"/>
              <a:gd name="connsiteY2" fmla="*/ 51415 h 6858000"/>
              <a:gd name="connsiteX3" fmla="*/ 4779811 w 4779811"/>
              <a:gd name="connsiteY3" fmla="*/ 3429000 h 6858000"/>
              <a:gd name="connsiteX4" fmla="*/ 2983964 w 4779811"/>
              <a:gd name="connsiteY4" fmla="*/ 6806585 h 6858000"/>
              <a:gd name="connsiteX5" fmla="*/ 2903764 w 4779811"/>
              <a:gd name="connsiteY5" fmla="*/ 6858000 h 6858000"/>
              <a:gd name="connsiteX6" fmla="*/ 0 w 4779811"/>
              <a:gd name="connsiteY6" fmla="*/ 6858000 h 6858000"/>
              <a:gd name="connsiteX7" fmla="*/ 0 w 4779811"/>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9811" h="6858000">
                <a:moveTo>
                  <a:pt x="0" y="0"/>
                </a:moveTo>
                <a:lnTo>
                  <a:pt x="2903764" y="0"/>
                </a:lnTo>
                <a:lnTo>
                  <a:pt x="2983964" y="51415"/>
                </a:lnTo>
                <a:cubicBezTo>
                  <a:pt x="4067449" y="783404"/>
                  <a:pt x="4779811" y="2023011"/>
                  <a:pt x="4779811" y="3429000"/>
                </a:cubicBezTo>
                <a:cubicBezTo>
                  <a:pt x="4779811" y="4834989"/>
                  <a:pt x="4067449" y="6074596"/>
                  <a:pt x="2983964" y="6806585"/>
                </a:cubicBezTo>
                <a:lnTo>
                  <a:pt x="2903764" y="6858000"/>
                </a:lnTo>
                <a:lnTo>
                  <a:pt x="0" y="6858000"/>
                </a:lnTo>
                <a:lnTo>
                  <a:pt x="0" y="0"/>
                </a:lnTo>
                <a:close/>
              </a:path>
            </a:pathLst>
          </a:custGeom>
          <a:blipFill dpi="0" rotWithShape="0">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 name="Oval 6">
            <a:extLst>
              <a:ext uri="{FF2B5EF4-FFF2-40B4-BE49-F238E27FC236}">
                <a16:creationId xmlns:a16="http://schemas.microsoft.com/office/drawing/2014/main" id="{C83D2FF7-AAED-4DF4-BD5D-D38DBEE61CDA}"/>
              </a:ext>
            </a:extLst>
          </p:cNvPr>
          <p:cNvSpPr/>
          <p:nvPr/>
        </p:nvSpPr>
        <p:spPr>
          <a:xfrm>
            <a:off x="4983649" y="433721"/>
            <a:ext cx="914400" cy="91440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D0F257-2D8C-4FA7-8362-4EA44B5239CB}"/>
              </a:ext>
            </a:extLst>
          </p:cNvPr>
          <p:cNvSpPr txBox="1"/>
          <p:nvPr/>
        </p:nvSpPr>
        <p:spPr>
          <a:xfrm>
            <a:off x="6795656" y="2573090"/>
            <a:ext cx="3491345" cy="461665"/>
          </a:xfrm>
          <a:prstGeom prst="rect">
            <a:avLst/>
          </a:prstGeom>
          <a:noFill/>
        </p:spPr>
        <p:txBody>
          <a:bodyPr wrap="square" rtlCol="0">
            <a:spAutoFit/>
          </a:bodyPr>
          <a:lstStyle/>
          <a:p>
            <a:r>
              <a:rPr lang="en-US" sz="2400" b="1" dirty="0">
                <a:solidFill>
                  <a:srgbClr val="9900FF"/>
                </a:solidFill>
                <a:latin typeface="Roboto" panose="02000000000000000000" pitchFamily="2" charset="0"/>
                <a:ea typeface="Roboto" panose="02000000000000000000" pitchFamily="2" charset="0"/>
                <a:cs typeface="Roboto" panose="02000000000000000000" pitchFamily="2" charset="0"/>
              </a:rPr>
              <a:t>RETAIL</a:t>
            </a:r>
          </a:p>
        </p:txBody>
      </p:sp>
      <p:sp>
        <p:nvSpPr>
          <p:cNvPr id="13" name="TextBox 12">
            <a:extLst>
              <a:ext uri="{FF2B5EF4-FFF2-40B4-BE49-F238E27FC236}">
                <a16:creationId xmlns:a16="http://schemas.microsoft.com/office/drawing/2014/main" id="{68109BEA-3120-44C6-9FCD-B1BD7BBB7DAF}"/>
              </a:ext>
            </a:extLst>
          </p:cNvPr>
          <p:cNvSpPr txBox="1"/>
          <p:nvPr/>
        </p:nvSpPr>
        <p:spPr>
          <a:xfrm>
            <a:off x="6795657" y="3034755"/>
            <a:ext cx="4292114" cy="1477328"/>
          </a:xfrm>
          <a:prstGeom prst="rect">
            <a:avLst/>
          </a:prstGeom>
          <a:noFill/>
        </p:spPr>
        <p:txBody>
          <a:bodyPr wrap="square" rtlCol="0">
            <a:spAutoFit/>
          </a:bodyPr>
          <a:lstStyle/>
          <a:p>
            <a:pPr algn="just"/>
            <a:r>
              <a:rPr lang="en-US" b="0" i="0" dirty="0">
                <a:solidFill>
                  <a:srgbClr val="74808B"/>
                </a:solidFill>
                <a:effectLst/>
                <a:latin typeface="Inter"/>
              </a:rPr>
              <a:t>Measure, manage and sell more with a comprehensive cloud solution to help you streamline retail management, track inventory, manage customers, and increase business profitability.</a:t>
            </a:r>
            <a:endParaRPr lang="en-US" dirty="0"/>
          </a:p>
        </p:txBody>
      </p:sp>
      <p:sp>
        <p:nvSpPr>
          <p:cNvPr id="16" name="Oval 15">
            <a:extLst>
              <a:ext uri="{FF2B5EF4-FFF2-40B4-BE49-F238E27FC236}">
                <a16:creationId xmlns:a16="http://schemas.microsoft.com/office/drawing/2014/main" id="{46F31000-0A3E-440B-A0B7-4EBBA97720D7}"/>
              </a:ext>
            </a:extLst>
          </p:cNvPr>
          <p:cNvSpPr/>
          <p:nvPr/>
        </p:nvSpPr>
        <p:spPr>
          <a:xfrm>
            <a:off x="5638800" y="2481650"/>
            <a:ext cx="914400" cy="914400"/>
          </a:xfrm>
          <a:prstGeom prst="ellipse">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BDC18A36-A4C1-4A44-86BA-8E5F0594F042}"/>
              </a:ext>
            </a:extLst>
          </p:cNvPr>
          <p:cNvSpPr/>
          <p:nvPr/>
        </p:nvSpPr>
        <p:spPr>
          <a:xfrm>
            <a:off x="4920730" y="5571995"/>
            <a:ext cx="914400" cy="914400"/>
          </a:xfrm>
          <a:prstGeom prst="ellipse">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3B47D739-58EB-4D40-8FD1-F6B896E47DEB}"/>
              </a:ext>
            </a:extLst>
          </p:cNvPr>
          <p:cNvSpPr/>
          <p:nvPr/>
        </p:nvSpPr>
        <p:spPr>
          <a:xfrm>
            <a:off x="3403660" y="7419109"/>
            <a:ext cx="914400" cy="914400"/>
          </a:xfrm>
          <a:prstGeom prst="ellipse">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Share with person">
            <a:extLst>
              <a:ext uri="{FF2B5EF4-FFF2-40B4-BE49-F238E27FC236}">
                <a16:creationId xmlns:a16="http://schemas.microsoft.com/office/drawing/2014/main" id="{4606AC46-DC9D-B9A8-C12E-67F58E0D33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38098" y="398145"/>
            <a:ext cx="914400" cy="914400"/>
          </a:xfrm>
          <a:prstGeom prst="rect">
            <a:avLst/>
          </a:prstGeom>
        </p:spPr>
      </p:pic>
      <p:pic>
        <p:nvPicPr>
          <p:cNvPr id="27" name="Graphic 26" descr="Covered plate">
            <a:extLst>
              <a:ext uri="{FF2B5EF4-FFF2-40B4-BE49-F238E27FC236}">
                <a16:creationId xmlns:a16="http://schemas.microsoft.com/office/drawing/2014/main" id="{34AA13A7-895F-80AA-B561-C8041A1A5FB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42291" y="-1520536"/>
            <a:ext cx="728613" cy="728613"/>
          </a:xfrm>
          <a:prstGeom prst="rect">
            <a:avLst/>
          </a:prstGeom>
        </p:spPr>
      </p:pic>
      <p:pic>
        <p:nvPicPr>
          <p:cNvPr id="29" name="Graphic 28" descr="Factory">
            <a:extLst>
              <a:ext uri="{FF2B5EF4-FFF2-40B4-BE49-F238E27FC236}">
                <a16:creationId xmlns:a16="http://schemas.microsoft.com/office/drawing/2014/main" id="{21E708D9-B32A-EA57-4046-83D332518CF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7067" y="-2486889"/>
            <a:ext cx="716972" cy="716972"/>
          </a:xfrm>
          <a:prstGeom prst="rect">
            <a:avLst/>
          </a:prstGeom>
        </p:spPr>
      </p:pic>
      <p:pic>
        <p:nvPicPr>
          <p:cNvPr id="31" name="Graphic 30" descr="Classroom">
            <a:extLst>
              <a:ext uri="{FF2B5EF4-FFF2-40B4-BE49-F238E27FC236}">
                <a16:creationId xmlns:a16="http://schemas.microsoft.com/office/drawing/2014/main" id="{FA492C95-EC1C-6B72-F871-BDD254DB23C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21284" y="5683967"/>
            <a:ext cx="690825" cy="690825"/>
          </a:xfrm>
          <a:prstGeom prst="rect">
            <a:avLst/>
          </a:prstGeom>
        </p:spPr>
      </p:pic>
      <p:pic>
        <p:nvPicPr>
          <p:cNvPr id="33" name="Graphic 32" descr="Medical">
            <a:extLst>
              <a:ext uri="{FF2B5EF4-FFF2-40B4-BE49-F238E27FC236}">
                <a16:creationId xmlns:a16="http://schemas.microsoft.com/office/drawing/2014/main" id="{6D6B35EF-C482-0277-E860-F9B89121EA6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403660" y="7419109"/>
            <a:ext cx="914400" cy="914400"/>
          </a:xfrm>
          <a:prstGeom prst="rect">
            <a:avLst/>
          </a:prstGeom>
        </p:spPr>
      </p:pic>
      <p:pic>
        <p:nvPicPr>
          <p:cNvPr id="11" name="Graphic 10" descr="Tongue">
            <a:extLst>
              <a:ext uri="{FF2B5EF4-FFF2-40B4-BE49-F238E27FC236}">
                <a16:creationId xmlns:a16="http://schemas.microsoft.com/office/drawing/2014/main" id="{2EE8F59C-0E23-3625-67A6-3BA98161023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087771" y="3101566"/>
            <a:ext cx="914400" cy="914400"/>
          </a:xfrm>
          <a:prstGeom prst="rect">
            <a:avLst/>
          </a:prstGeom>
        </p:spPr>
      </p:pic>
      <p:sp>
        <p:nvSpPr>
          <p:cNvPr id="15" name="TextBox 14">
            <a:extLst>
              <a:ext uri="{FF2B5EF4-FFF2-40B4-BE49-F238E27FC236}">
                <a16:creationId xmlns:a16="http://schemas.microsoft.com/office/drawing/2014/main" id="{B9F13A22-B837-AB2F-D0DC-5B9D64DD1108}"/>
              </a:ext>
            </a:extLst>
          </p:cNvPr>
          <p:cNvSpPr txBox="1"/>
          <p:nvPr/>
        </p:nvSpPr>
        <p:spPr>
          <a:xfrm>
            <a:off x="10937312" y="3860334"/>
            <a:ext cx="1222282" cy="646331"/>
          </a:xfrm>
          <a:prstGeom prst="rect">
            <a:avLst/>
          </a:prstGeom>
          <a:noFill/>
        </p:spPr>
        <p:txBody>
          <a:bodyPr wrap="square" rtlCol="0">
            <a:spAutoFit/>
          </a:bodyPr>
          <a:lstStyle/>
          <a:p>
            <a:pPr algn="ctr"/>
            <a:r>
              <a:rPr lang="en-US" b="1" dirty="0">
                <a:solidFill>
                  <a:schemeClr val="accent2"/>
                </a:solidFill>
                <a:latin typeface="Roboto" panose="02000000000000000000" pitchFamily="2" charset="0"/>
                <a:ea typeface="Roboto" panose="02000000000000000000" pitchFamily="2" charset="0"/>
                <a:cs typeface="Roboto" panose="02000000000000000000" pitchFamily="2" charset="0"/>
              </a:rPr>
              <a:t>Multi Lingual</a:t>
            </a:r>
          </a:p>
        </p:txBody>
      </p:sp>
      <p:pic>
        <p:nvPicPr>
          <p:cNvPr id="18" name="Graphic 17" descr="House">
            <a:extLst>
              <a:ext uri="{FF2B5EF4-FFF2-40B4-BE49-F238E27FC236}">
                <a16:creationId xmlns:a16="http://schemas.microsoft.com/office/drawing/2014/main" id="{0CCF8460-732E-C68F-CDC4-07A67A67204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187914" y="293768"/>
            <a:ext cx="914400" cy="914400"/>
          </a:xfrm>
          <a:prstGeom prst="rect">
            <a:avLst/>
          </a:prstGeom>
        </p:spPr>
      </p:pic>
      <p:sp>
        <p:nvSpPr>
          <p:cNvPr id="21" name="TextBox 20">
            <a:extLst>
              <a:ext uri="{FF2B5EF4-FFF2-40B4-BE49-F238E27FC236}">
                <a16:creationId xmlns:a16="http://schemas.microsoft.com/office/drawing/2014/main" id="{58882644-3CA8-F513-879E-1794413714F2}"/>
              </a:ext>
            </a:extLst>
          </p:cNvPr>
          <p:cNvSpPr txBox="1"/>
          <p:nvPr/>
        </p:nvSpPr>
        <p:spPr>
          <a:xfrm>
            <a:off x="7254240" y="1300501"/>
            <a:ext cx="807720" cy="369332"/>
          </a:xfrm>
          <a:prstGeom prst="rect">
            <a:avLst/>
          </a:prstGeom>
          <a:noFill/>
        </p:spPr>
        <p:txBody>
          <a:bodyPr wrap="square" rtlCol="0">
            <a:spAutoFit/>
          </a:bodyPr>
          <a:lstStyle/>
          <a:p>
            <a:pPr algn="ctr"/>
            <a:r>
              <a:rPr lang="en-US" b="1" dirty="0">
                <a:solidFill>
                  <a:srgbClr val="9900FF"/>
                </a:solidFill>
                <a:latin typeface="Roboto" panose="02000000000000000000" pitchFamily="2" charset="0"/>
                <a:ea typeface="Roboto" panose="02000000000000000000" pitchFamily="2" charset="0"/>
                <a:cs typeface="Roboto" panose="02000000000000000000" pitchFamily="2" charset="0"/>
              </a:rPr>
              <a:t>Stock</a:t>
            </a:r>
          </a:p>
        </p:txBody>
      </p:sp>
      <p:pic>
        <p:nvPicPr>
          <p:cNvPr id="23" name="Graphic 22" descr="Handshake">
            <a:extLst>
              <a:ext uri="{FF2B5EF4-FFF2-40B4-BE49-F238E27FC236}">
                <a16:creationId xmlns:a16="http://schemas.microsoft.com/office/drawing/2014/main" id="{F4B1EC44-87ED-BADB-2EA1-45AE20F6F9B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428374" y="386101"/>
            <a:ext cx="914400" cy="914400"/>
          </a:xfrm>
          <a:prstGeom prst="rect">
            <a:avLst/>
          </a:prstGeom>
        </p:spPr>
      </p:pic>
      <p:sp>
        <p:nvSpPr>
          <p:cNvPr id="24" name="TextBox 23">
            <a:extLst>
              <a:ext uri="{FF2B5EF4-FFF2-40B4-BE49-F238E27FC236}">
                <a16:creationId xmlns:a16="http://schemas.microsoft.com/office/drawing/2014/main" id="{10304177-31B4-ED89-0DC5-C9B27119F61F}"/>
              </a:ext>
            </a:extLst>
          </p:cNvPr>
          <p:cNvSpPr txBox="1"/>
          <p:nvPr/>
        </p:nvSpPr>
        <p:spPr>
          <a:xfrm>
            <a:off x="8780674" y="1279587"/>
            <a:ext cx="2435966" cy="646331"/>
          </a:xfrm>
          <a:prstGeom prst="rect">
            <a:avLst/>
          </a:prstGeom>
          <a:noFill/>
        </p:spPr>
        <p:txBody>
          <a:bodyPr wrap="square" rtlCol="0">
            <a:spAutoFit/>
          </a:bodyPr>
          <a:lstStyle/>
          <a:p>
            <a:pPr algn="ctr"/>
            <a:r>
              <a:rPr lang="en-US" b="1" dirty="0">
                <a:solidFill>
                  <a:srgbClr val="9900FF"/>
                </a:solidFill>
                <a:latin typeface="Roboto" panose="02000000000000000000" pitchFamily="2" charset="0"/>
                <a:ea typeface="Roboto" panose="02000000000000000000" pitchFamily="2" charset="0"/>
                <a:cs typeface="Roboto" panose="02000000000000000000" pitchFamily="2" charset="0"/>
              </a:rPr>
              <a:t>Customer Acquisition and Loyalty</a:t>
            </a:r>
          </a:p>
        </p:txBody>
      </p:sp>
      <p:sp>
        <p:nvSpPr>
          <p:cNvPr id="32" name="TextBox 31">
            <a:extLst>
              <a:ext uri="{FF2B5EF4-FFF2-40B4-BE49-F238E27FC236}">
                <a16:creationId xmlns:a16="http://schemas.microsoft.com/office/drawing/2014/main" id="{39B0BCCE-2BE9-5554-9BEA-F5C05B3C81C4}"/>
              </a:ext>
            </a:extLst>
          </p:cNvPr>
          <p:cNvSpPr txBox="1"/>
          <p:nvPr/>
        </p:nvSpPr>
        <p:spPr>
          <a:xfrm>
            <a:off x="10142891" y="5731960"/>
            <a:ext cx="1085389" cy="646331"/>
          </a:xfrm>
          <a:prstGeom prst="rect">
            <a:avLst/>
          </a:prstGeom>
          <a:noFill/>
        </p:spPr>
        <p:txBody>
          <a:bodyPr wrap="square" rtlCol="0">
            <a:spAutoFit/>
          </a:bodyPr>
          <a:lstStyle>
            <a:defPPr>
              <a:defRPr lang="en-US"/>
            </a:defPPr>
            <a:lvl1pPr algn="ctr">
              <a:defRPr b="1">
                <a:solidFill>
                  <a:srgbClr val="9900FF"/>
                </a:solidFill>
                <a:latin typeface="Roboto" panose="02000000000000000000" pitchFamily="2" charset="0"/>
                <a:ea typeface="Roboto" panose="02000000000000000000" pitchFamily="2" charset="0"/>
                <a:cs typeface="Roboto" panose="02000000000000000000" pitchFamily="2" charset="0"/>
              </a:defRPr>
            </a:lvl1pPr>
          </a:lstStyle>
          <a:p>
            <a:r>
              <a:rPr lang="en-US" dirty="0"/>
              <a:t>Billing &amp; </a:t>
            </a:r>
          </a:p>
          <a:p>
            <a:r>
              <a:rPr lang="en-US" dirty="0"/>
              <a:t>Pricing</a:t>
            </a:r>
          </a:p>
        </p:txBody>
      </p:sp>
      <p:pic>
        <p:nvPicPr>
          <p:cNvPr id="35" name="Graphic 34" descr="Kiosk">
            <a:extLst>
              <a:ext uri="{FF2B5EF4-FFF2-40B4-BE49-F238E27FC236}">
                <a16:creationId xmlns:a16="http://schemas.microsoft.com/office/drawing/2014/main" id="{ECDC1331-A05D-C7AB-B54A-6BA04C81472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237615" y="4840824"/>
            <a:ext cx="914400" cy="914400"/>
          </a:xfrm>
          <a:prstGeom prst="rect">
            <a:avLst/>
          </a:prstGeom>
        </p:spPr>
      </p:pic>
      <p:sp>
        <p:nvSpPr>
          <p:cNvPr id="37" name="TextBox 36">
            <a:extLst>
              <a:ext uri="{FF2B5EF4-FFF2-40B4-BE49-F238E27FC236}">
                <a16:creationId xmlns:a16="http://schemas.microsoft.com/office/drawing/2014/main" id="{6C21C3BF-52BE-0562-AF44-A25171FB9369}"/>
              </a:ext>
            </a:extLst>
          </p:cNvPr>
          <p:cNvSpPr txBox="1"/>
          <p:nvPr/>
        </p:nvSpPr>
        <p:spPr>
          <a:xfrm>
            <a:off x="6751320" y="5842531"/>
            <a:ext cx="2164080" cy="646331"/>
          </a:xfrm>
          <a:prstGeom prst="rect">
            <a:avLst/>
          </a:prstGeom>
          <a:noFill/>
        </p:spPr>
        <p:txBody>
          <a:bodyPr wrap="square" rtlCol="0">
            <a:spAutoFit/>
          </a:bodyPr>
          <a:lstStyle>
            <a:defPPr>
              <a:defRPr lang="en-US"/>
            </a:defPPr>
            <a:lvl1pPr algn="ctr">
              <a:defRPr b="1">
                <a:solidFill>
                  <a:srgbClr val="9900FF"/>
                </a:solidFill>
                <a:latin typeface="Roboto" panose="02000000000000000000" pitchFamily="2" charset="0"/>
                <a:ea typeface="Roboto" panose="02000000000000000000" pitchFamily="2" charset="0"/>
                <a:cs typeface="Roboto" panose="02000000000000000000" pitchFamily="2" charset="0"/>
              </a:defRPr>
            </a:lvl1pPr>
          </a:lstStyle>
          <a:p>
            <a:r>
              <a:rPr lang="en-US" dirty="0"/>
              <a:t>Multi-store  Retail Management</a:t>
            </a:r>
          </a:p>
        </p:txBody>
      </p:sp>
      <p:pic>
        <p:nvPicPr>
          <p:cNvPr id="39" name="Graphic 38" descr="Kiosk">
            <a:extLst>
              <a:ext uri="{FF2B5EF4-FFF2-40B4-BE49-F238E27FC236}">
                <a16:creationId xmlns:a16="http://schemas.microsoft.com/office/drawing/2014/main" id="{914FDC31-EAB0-0A79-9346-5B81036CF73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511935" y="5031357"/>
            <a:ext cx="914400" cy="914400"/>
          </a:xfrm>
          <a:prstGeom prst="rect">
            <a:avLst/>
          </a:prstGeom>
        </p:spPr>
      </p:pic>
      <p:pic>
        <p:nvPicPr>
          <p:cNvPr id="14" name="Graphic 13" descr="Register">
            <a:extLst>
              <a:ext uri="{FF2B5EF4-FFF2-40B4-BE49-F238E27FC236}">
                <a16:creationId xmlns:a16="http://schemas.microsoft.com/office/drawing/2014/main" id="{452ED07F-3DBD-DD8B-841B-29118AA5119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174626" y="4849613"/>
            <a:ext cx="914400" cy="914400"/>
          </a:xfrm>
          <a:prstGeom prst="rect">
            <a:avLst/>
          </a:prstGeom>
        </p:spPr>
      </p:pic>
      <p:pic>
        <p:nvPicPr>
          <p:cNvPr id="20" name="Graphic 19" descr="Shopping cart">
            <a:extLst>
              <a:ext uri="{FF2B5EF4-FFF2-40B4-BE49-F238E27FC236}">
                <a16:creationId xmlns:a16="http://schemas.microsoft.com/office/drawing/2014/main" id="{7744ECAA-EE9A-DD54-DF16-2C09B043D4FF}"/>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729974" y="2578699"/>
            <a:ext cx="740273" cy="740273"/>
          </a:xfrm>
          <a:prstGeom prst="rect">
            <a:avLst/>
          </a:prstGeom>
        </p:spPr>
      </p:pic>
    </p:spTree>
    <p:extLst>
      <p:ext uri="{BB962C8B-B14F-4D97-AF65-F5344CB8AC3E}">
        <p14:creationId xmlns:p14="http://schemas.microsoft.com/office/powerpoint/2010/main" val="3015339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rPr>
              <a:t>Key Features</a:t>
            </a:r>
          </a:p>
        </p:txBody>
      </p:sp>
      <p:sp>
        <p:nvSpPr>
          <p:cNvPr id="4" name="Oval 3">
            <a:extLst>
              <a:ext uri="{FF2B5EF4-FFF2-40B4-BE49-F238E27FC236}">
                <a16:creationId xmlns:a16="http://schemas.microsoft.com/office/drawing/2014/main" id="{E0399AB4-6938-3950-040C-9174DB948613}"/>
              </a:ext>
            </a:extLst>
          </p:cNvPr>
          <p:cNvSpPr/>
          <p:nvPr/>
        </p:nvSpPr>
        <p:spPr>
          <a:xfrm>
            <a:off x="2046580" y="2514600"/>
            <a:ext cx="914400" cy="9144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D0E68DA-A0D6-69AD-88C0-51C45050CB57}"/>
              </a:ext>
            </a:extLst>
          </p:cNvPr>
          <p:cNvSpPr txBox="1"/>
          <p:nvPr/>
        </p:nvSpPr>
        <p:spPr>
          <a:xfrm>
            <a:off x="1469163" y="3437930"/>
            <a:ext cx="2171700" cy="461665"/>
          </a:xfrm>
          <a:prstGeom prst="rect">
            <a:avLst/>
          </a:prstGeom>
          <a:noFill/>
        </p:spPr>
        <p:txBody>
          <a:bodyPr wrap="square" rtlCol="0">
            <a:spAutoFit/>
          </a:bodyPr>
          <a:lstStyle/>
          <a:p>
            <a:pPr algn="ctr"/>
            <a:r>
              <a:rPr lang="en-US" sz="2400" dirty="0">
                <a:solidFill>
                  <a:srgbClr val="00CCFF"/>
                </a:solidFill>
                <a:latin typeface="Candara" panose="020E0502030303020204" pitchFamily="34" charset="0"/>
              </a:rPr>
              <a:t>Affordable</a:t>
            </a:r>
          </a:p>
        </p:txBody>
      </p:sp>
      <p:sp>
        <p:nvSpPr>
          <p:cNvPr id="7" name="TextBox 6">
            <a:extLst>
              <a:ext uri="{FF2B5EF4-FFF2-40B4-BE49-F238E27FC236}">
                <a16:creationId xmlns:a16="http://schemas.microsoft.com/office/drawing/2014/main" id="{86016BAE-31B4-46FF-DD4B-86E39DF8EDE7}"/>
              </a:ext>
            </a:extLst>
          </p:cNvPr>
          <p:cNvSpPr txBox="1"/>
          <p:nvPr/>
        </p:nvSpPr>
        <p:spPr>
          <a:xfrm>
            <a:off x="2220835" y="2505670"/>
            <a:ext cx="668356" cy="923330"/>
          </a:xfrm>
          <a:prstGeom prst="rect">
            <a:avLst/>
          </a:prstGeom>
          <a:noFill/>
        </p:spPr>
        <p:txBody>
          <a:bodyPr wrap="square" rtlCol="0">
            <a:spAutoFit/>
          </a:bodyPr>
          <a:lstStyle/>
          <a:p>
            <a:r>
              <a:rPr lang="en-US" sz="5400" dirty="0">
                <a:solidFill>
                  <a:schemeClr val="bg1"/>
                </a:solidFill>
                <a:latin typeface="Candara" panose="020E0502030303020204" pitchFamily="34" charset="0"/>
              </a:rPr>
              <a:t>K</a:t>
            </a:r>
          </a:p>
        </p:txBody>
      </p:sp>
      <p:sp>
        <p:nvSpPr>
          <p:cNvPr id="9" name="Oval 8">
            <a:extLst>
              <a:ext uri="{FF2B5EF4-FFF2-40B4-BE49-F238E27FC236}">
                <a16:creationId xmlns:a16="http://schemas.microsoft.com/office/drawing/2014/main" id="{EB17517A-FA95-CD75-AA15-3DA0B07F40AB}"/>
              </a:ext>
            </a:extLst>
          </p:cNvPr>
          <p:cNvSpPr/>
          <p:nvPr/>
        </p:nvSpPr>
        <p:spPr>
          <a:xfrm>
            <a:off x="4246002" y="2514600"/>
            <a:ext cx="914400" cy="9144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BD5BEB3-0E33-2A39-C01C-120AE7F824D2}"/>
              </a:ext>
            </a:extLst>
          </p:cNvPr>
          <p:cNvSpPr/>
          <p:nvPr/>
        </p:nvSpPr>
        <p:spPr>
          <a:xfrm>
            <a:off x="6445424" y="2514600"/>
            <a:ext cx="914400" cy="9144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Recycle sign">
            <a:extLst>
              <a:ext uri="{FF2B5EF4-FFF2-40B4-BE49-F238E27FC236}">
                <a16:creationId xmlns:a16="http://schemas.microsoft.com/office/drawing/2014/main" id="{328672BD-843B-6BE3-CB4E-805FE586BA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4380" y="2586725"/>
            <a:ext cx="729447" cy="729447"/>
          </a:xfrm>
          <a:prstGeom prst="rect">
            <a:avLst/>
          </a:prstGeom>
        </p:spPr>
      </p:pic>
      <p:pic>
        <p:nvPicPr>
          <p:cNvPr id="14" name="Graphic 13" descr="Gymnast Rings">
            <a:extLst>
              <a:ext uri="{FF2B5EF4-FFF2-40B4-BE49-F238E27FC236}">
                <a16:creationId xmlns:a16="http://schemas.microsoft.com/office/drawing/2014/main" id="{904DB450-9EBB-81D9-1857-B59B2B231D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5399" y="2662583"/>
            <a:ext cx="653589" cy="653589"/>
          </a:xfrm>
          <a:prstGeom prst="rect">
            <a:avLst/>
          </a:prstGeom>
        </p:spPr>
      </p:pic>
      <p:sp>
        <p:nvSpPr>
          <p:cNvPr id="15" name="Oval 14">
            <a:extLst>
              <a:ext uri="{FF2B5EF4-FFF2-40B4-BE49-F238E27FC236}">
                <a16:creationId xmlns:a16="http://schemas.microsoft.com/office/drawing/2014/main" id="{828A9BF2-8FF7-9D58-C8E8-9386955483EA}"/>
              </a:ext>
            </a:extLst>
          </p:cNvPr>
          <p:cNvSpPr/>
          <p:nvPr/>
        </p:nvSpPr>
        <p:spPr>
          <a:xfrm>
            <a:off x="8644846" y="2514600"/>
            <a:ext cx="914400" cy="914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Checklist RTL">
            <a:extLst>
              <a:ext uri="{FF2B5EF4-FFF2-40B4-BE49-F238E27FC236}">
                <a16:creationId xmlns:a16="http://schemas.microsoft.com/office/drawing/2014/main" id="{B6D2317D-9619-9D79-4D9E-6841DD2862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15528" y="2662583"/>
            <a:ext cx="573036" cy="573036"/>
          </a:xfrm>
          <a:prstGeom prst="rect">
            <a:avLst/>
          </a:prstGeom>
        </p:spPr>
      </p:pic>
      <p:sp>
        <p:nvSpPr>
          <p:cNvPr id="21" name="TextBox 20">
            <a:extLst>
              <a:ext uri="{FF2B5EF4-FFF2-40B4-BE49-F238E27FC236}">
                <a16:creationId xmlns:a16="http://schemas.microsoft.com/office/drawing/2014/main" id="{E16A4326-B733-CCFD-A390-15A8E1F5283A}"/>
              </a:ext>
            </a:extLst>
          </p:cNvPr>
          <p:cNvSpPr txBox="1"/>
          <p:nvPr/>
        </p:nvSpPr>
        <p:spPr>
          <a:xfrm>
            <a:off x="3532378" y="3456863"/>
            <a:ext cx="2171700" cy="461665"/>
          </a:xfrm>
          <a:prstGeom prst="rect">
            <a:avLst/>
          </a:prstGeom>
          <a:noFill/>
        </p:spPr>
        <p:txBody>
          <a:bodyPr wrap="square" rtlCol="0">
            <a:spAutoFit/>
          </a:bodyPr>
          <a:lstStyle/>
          <a:p>
            <a:pPr algn="ctr"/>
            <a:r>
              <a:rPr lang="en-US" sz="2400" dirty="0">
                <a:solidFill>
                  <a:srgbClr val="2E75B6"/>
                </a:solidFill>
                <a:latin typeface="Candara" panose="020E0502030303020204" pitchFamily="34" charset="0"/>
              </a:rPr>
              <a:t>Flexible</a:t>
            </a:r>
          </a:p>
        </p:txBody>
      </p:sp>
      <p:sp>
        <p:nvSpPr>
          <p:cNvPr id="22" name="TextBox 21">
            <a:extLst>
              <a:ext uri="{FF2B5EF4-FFF2-40B4-BE49-F238E27FC236}">
                <a16:creationId xmlns:a16="http://schemas.microsoft.com/office/drawing/2014/main" id="{534E8A3E-89F5-1000-1371-AC770B564898}"/>
              </a:ext>
            </a:extLst>
          </p:cNvPr>
          <p:cNvSpPr txBox="1"/>
          <p:nvPr/>
        </p:nvSpPr>
        <p:spPr>
          <a:xfrm>
            <a:off x="5727447" y="3457235"/>
            <a:ext cx="2171700" cy="461665"/>
          </a:xfrm>
          <a:prstGeom prst="rect">
            <a:avLst/>
          </a:prstGeom>
          <a:noFill/>
        </p:spPr>
        <p:txBody>
          <a:bodyPr wrap="square" rtlCol="0">
            <a:spAutoFit/>
          </a:bodyPr>
          <a:lstStyle/>
          <a:p>
            <a:pPr algn="ctr"/>
            <a:r>
              <a:rPr lang="en-US" sz="2400" dirty="0">
                <a:solidFill>
                  <a:srgbClr val="C55A11"/>
                </a:solidFill>
                <a:latin typeface="Candara" panose="020E0502030303020204" pitchFamily="34" charset="0"/>
              </a:rPr>
              <a:t>Efficient</a:t>
            </a:r>
          </a:p>
        </p:txBody>
      </p:sp>
      <p:sp>
        <p:nvSpPr>
          <p:cNvPr id="23" name="TextBox 22">
            <a:extLst>
              <a:ext uri="{FF2B5EF4-FFF2-40B4-BE49-F238E27FC236}">
                <a16:creationId xmlns:a16="http://schemas.microsoft.com/office/drawing/2014/main" id="{CE10A020-ACA9-A34F-47ED-D9D34771A7E0}"/>
              </a:ext>
            </a:extLst>
          </p:cNvPr>
          <p:cNvSpPr txBox="1"/>
          <p:nvPr/>
        </p:nvSpPr>
        <p:spPr>
          <a:xfrm>
            <a:off x="7920194" y="3455741"/>
            <a:ext cx="2231557" cy="461665"/>
          </a:xfrm>
          <a:prstGeom prst="rect">
            <a:avLst/>
          </a:prstGeom>
          <a:noFill/>
        </p:spPr>
        <p:txBody>
          <a:bodyPr wrap="square" rtlCol="0">
            <a:spAutoFit/>
          </a:bodyPr>
          <a:lstStyle/>
          <a:p>
            <a:pPr algn="ctr"/>
            <a:r>
              <a:rPr lang="en-US" sz="2400" dirty="0">
                <a:solidFill>
                  <a:srgbClr val="00B050"/>
                </a:solidFill>
                <a:latin typeface="Candara" panose="020E0502030303020204" pitchFamily="34" charset="0"/>
              </a:rPr>
              <a:t>Comprehensive</a:t>
            </a:r>
          </a:p>
        </p:txBody>
      </p:sp>
      <p:sp>
        <p:nvSpPr>
          <p:cNvPr id="29" name="Oval 28">
            <a:extLst>
              <a:ext uri="{FF2B5EF4-FFF2-40B4-BE49-F238E27FC236}">
                <a16:creationId xmlns:a16="http://schemas.microsoft.com/office/drawing/2014/main" id="{2746873A-3C3B-76F8-3702-1A2905743572}"/>
              </a:ext>
            </a:extLst>
          </p:cNvPr>
          <p:cNvSpPr/>
          <p:nvPr/>
        </p:nvSpPr>
        <p:spPr>
          <a:xfrm>
            <a:off x="5347129" y="4534989"/>
            <a:ext cx="914400" cy="9144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Ruler">
            <a:extLst>
              <a:ext uri="{FF2B5EF4-FFF2-40B4-BE49-F238E27FC236}">
                <a16:creationId xmlns:a16="http://schemas.microsoft.com/office/drawing/2014/main" id="{DD1F4297-90FF-D388-323B-46ED2CA368F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84289" y="4672149"/>
            <a:ext cx="640080" cy="640080"/>
          </a:xfrm>
          <a:prstGeom prst="rect">
            <a:avLst/>
          </a:prstGeom>
        </p:spPr>
      </p:pic>
      <p:sp>
        <p:nvSpPr>
          <p:cNvPr id="33" name="TextBox 32">
            <a:extLst>
              <a:ext uri="{FF2B5EF4-FFF2-40B4-BE49-F238E27FC236}">
                <a16:creationId xmlns:a16="http://schemas.microsoft.com/office/drawing/2014/main" id="{6E2B943A-C192-3E51-FE6D-A6686549C9B5}"/>
              </a:ext>
            </a:extLst>
          </p:cNvPr>
          <p:cNvSpPr txBox="1"/>
          <p:nvPr/>
        </p:nvSpPr>
        <p:spPr>
          <a:xfrm>
            <a:off x="4730960" y="5453870"/>
            <a:ext cx="2171700" cy="461665"/>
          </a:xfrm>
          <a:prstGeom prst="rect">
            <a:avLst/>
          </a:prstGeom>
          <a:noFill/>
        </p:spPr>
        <p:txBody>
          <a:bodyPr wrap="square" rtlCol="0">
            <a:spAutoFit/>
          </a:bodyPr>
          <a:lstStyle/>
          <a:p>
            <a:pPr algn="ctr"/>
            <a:r>
              <a:rPr lang="en-US" sz="2400" dirty="0">
                <a:solidFill>
                  <a:srgbClr val="BF9000"/>
                </a:solidFill>
                <a:latin typeface="Candara" panose="020E0502030303020204" pitchFamily="34" charset="0"/>
              </a:rPr>
              <a:t>Scalable</a:t>
            </a:r>
          </a:p>
        </p:txBody>
      </p:sp>
    </p:spTree>
    <p:extLst>
      <p:ext uri="{BB962C8B-B14F-4D97-AF65-F5344CB8AC3E}">
        <p14:creationId xmlns:p14="http://schemas.microsoft.com/office/powerpoint/2010/main" val="367985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ircle: Hollow 3">
            <a:extLst>
              <a:ext uri="{FF2B5EF4-FFF2-40B4-BE49-F238E27FC236}">
                <a16:creationId xmlns:a16="http://schemas.microsoft.com/office/drawing/2014/main" id="{51800735-66CA-4969-8E1D-3D056CEB77F4}"/>
              </a:ext>
            </a:extLst>
          </p:cNvPr>
          <p:cNvSpPr/>
          <p:nvPr/>
        </p:nvSpPr>
        <p:spPr>
          <a:xfrm rot="9651021">
            <a:off x="-4135581" y="-1413164"/>
            <a:ext cx="9684327" cy="9684327"/>
          </a:xfrm>
          <a:prstGeom prst="donut">
            <a:avLst>
              <a:gd name="adj" fmla="val 7940"/>
            </a:avLst>
          </a:prstGeom>
          <a:gradFill flip="none" rotWithShape="1">
            <a:gsLst>
              <a:gs pos="0">
                <a:srgbClr val="00CCFF"/>
              </a:gs>
              <a:gs pos="16000">
                <a:srgbClr val="009999"/>
              </a:gs>
              <a:gs pos="37000">
                <a:srgbClr val="FF9900"/>
              </a:gs>
              <a:gs pos="100000">
                <a:srgbClr val="0033CC"/>
              </a:gs>
              <a:gs pos="82000">
                <a:srgbClr val="9900FF"/>
              </a:gs>
              <a:gs pos="60000">
                <a:srgbClr val="CC00C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a:extLst>
              <a:ext uri="{FF2B5EF4-FFF2-40B4-BE49-F238E27FC236}">
                <a16:creationId xmlns:a16="http://schemas.microsoft.com/office/drawing/2014/main" id="{1AD8458E-8A29-49A8-BD75-AB67ACD00864}"/>
              </a:ext>
            </a:extLst>
          </p:cNvPr>
          <p:cNvSpPr/>
          <p:nvPr/>
        </p:nvSpPr>
        <p:spPr>
          <a:xfrm>
            <a:off x="-4835237" y="-2036619"/>
            <a:ext cx="10931237" cy="1093123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27C6B2C-294B-4D67-8344-4157A0F4A63A}"/>
              </a:ext>
            </a:extLst>
          </p:cNvPr>
          <p:cNvSpPr/>
          <p:nvPr/>
        </p:nvSpPr>
        <p:spPr>
          <a:xfrm>
            <a:off x="-3265338" y="-1371597"/>
            <a:ext cx="914400" cy="9144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E47800C-4AB1-4276-AA7E-56707858FF2A}"/>
              </a:ext>
            </a:extLst>
          </p:cNvPr>
          <p:cNvSpPr/>
          <p:nvPr/>
        </p:nvSpPr>
        <p:spPr>
          <a:xfrm>
            <a:off x="0" y="-2524991"/>
            <a:ext cx="914400" cy="914400"/>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6B9580B-68AB-442D-A8FF-8D757069C5DE}"/>
              </a:ext>
            </a:extLst>
          </p:cNvPr>
          <p:cNvSpPr/>
          <p:nvPr/>
        </p:nvSpPr>
        <p:spPr>
          <a:xfrm>
            <a:off x="0" y="0"/>
            <a:ext cx="4779811" cy="6858000"/>
          </a:xfrm>
          <a:custGeom>
            <a:avLst/>
            <a:gdLst>
              <a:gd name="connsiteX0" fmla="*/ 0 w 4779811"/>
              <a:gd name="connsiteY0" fmla="*/ 0 h 6858000"/>
              <a:gd name="connsiteX1" fmla="*/ 2903764 w 4779811"/>
              <a:gd name="connsiteY1" fmla="*/ 0 h 6858000"/>
              <a:gd name="connsiteX2" fmla="*/ 2983964 w 4779811"/>
              <a:gd name="connsiteY2" fmla="*/ 51415 h 6858000"/>
              <a:gd name="connsiteX3" fmla="*/ 4779811 w 4779811"/>
              <a:gd name="connsiteY3" fmla="*/ 3429000 h 6858000"/>
              <a:gd name="connsiteX4" fmla="*/ 2983964 w 4779811"/>
              <a:gd name="connsiteY4" fmla="*/ 6806585 h 6858000"/>
              <a:gd name="connsiteX5" fmla="*/ 2903764 w 4779811"/>
              <a:gd name="connsiteY5" fmla="*/ 6858000 h 6858000"/>
              <a:gd name="connsiteX6" fmla="*/ 0 w 4779811"/>
              <a:gd name="connsiteY6" fmla="*/ 6858000 h 6858000"/>
              <a:gd name="connsiteX7" fmla="*/ 0 w 4779811"/>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9811" h="6858000">
                <a:moveTo>
                  <a:pt x="0" y="0"/>
                </a:moveTo>
                <a:lnTo>
                  <a:pt x="2903764" y="0"/>
                </a:lnTo>
                <a:lnTo>
                  <a:pt x="2983964" y="51415"/>
                </a:lnTo>
                <a:cubicBezTo>
                  <a:pt x="4067449" y="783404"/>
                  <a:pt x="4779811" y="2023011"/>
                  <a:pt x="4779811" y="3429000"/>
                </a:cubicBezTo>
                <a:cubicBezTo>
                  <a:pt x="4779811" y="4834989"/>
                  <a:pt x="4067449" y="6074596"/>
                  <a:pt x="2983964" y="6806585"/>
                </a:cubicBezTo>
                <a:lnTo>
                  <a:pt x="2903764" y="6858000"/>
                </a:lnTo>
                <a:lnTo>
                  <a:pt x="0" y="6858000"/>
                </a:lnTo>
                <a:lnTo>
                  <a:pt x="0" y="0"/>
                </a:lnTo>
                <a:close/>
              </a:path>
            </a:pathLst>
          </a:custGeom>
          <a:blipFill dpi="0" rotWithShape="0">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 name="Oval 6">
            <a:extLst>
              <a:ext uri="{FF2B5EF4-FFF2-40B4-BE49-F238E27FC236}">
                <a16:creationId xmlns:a16="http://schemas.microsoft.com/office/drawing/2014/main" id="{C83D2FF7-AAED-4DF4-BD5D-D38DBEE61CDA}"/>
              </a:ext>
            </a:extLst>
          </p:cNvPr>
          <p:cNvSpPr/>
          <p:nvPr/>
        </p:nvSpPr>
        <p:spPr>
          <a:xfrm>
            <a:off x="3300956" y="-1538335"/>
            <a:ext cx="914400" cy="91440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D0F257-2D8C-4FA7-8362-4EA44B5239CB}"/>
              </a:ext>
            </a:extLst>
          </p:cNvPr>
          <p:cNvSpPr txBox="1"/>
          <p:nvPr/>
        </p:nvSpPr>
        <p:spPr>
          <a:xfrm>
            <a:off x="6795657" y="2613797"/>
            <a:ext cx="3491345" cy="461665"/>
          </a:xfrm>
          <a:prstGeom prst="rect">
            <a:avLst/>
          </a:prstGeom>
          <a:noFill/>
        </p:spPr>
        <p:txBody>
          <a:bodyPr wrap="square" rtlCol="0">
            <a:spAutoFit/>
          </a:bodyPr>
          <a:lstStyle/>
          <a:p>
            <a:r>
              <a:rPr lang="en-US" sz="2400" b="1" dirty="0">
                <a:solidFill>
                  <a:srgbClr val="CC00CC"/>
                </a:solidFill>
                <a:latin typeface="Candara" panose="020E0502030303020204" pitchFamily="34" charset="0"/>
                <a:ea typeface="Roboto" panose="02000000000000000000" pitchFamily="2" charset="0"/>
                <a:cs typeface="Roboto" panose="02000000000000000000" pitchFamily="2" charset="0"/>
              </a:rPr>
              <a:t>EDUCATION</a:t>
            </a:r>
          </a:p>
        </p:txBody>
      </p:sp>
      <p:sp>
        <p:nvSpPr>
          <p:cNvPr id="13" name="TextBox 12">
            <a:extLst>
              <a:ext uri="{FF2B5EF4-FFF2-40B4-BE49-F238E27FC236}">
                <a16:creationId xmlns:a16="http://schemas.microsoft.com/office/drawing/2014/main" id="{68109BEA-3120-44C6-9FCD-B1BD7BBB7DAF}"/>
              </a:ext>
            </a:extLst>
          </p:cNvPr>
          <p:cNvSpPr txBox="1"/>
          <p:nvPr/>
        </p:nvSpPr>
        <p:spPr>
          <a:xfrm>
            <a:off x="6795657" y="3080475"/>
            <a:ext cx="4292114" cy="2031325"/>
          </a:xfrm>
          <a:prstGeom prst="rect">
            <a:avLst/>
          </a:prstGeom>
          <a:noFill/>
        </p:spPr>
        <p:txBody>
          <a:bodyPr wrap="square" rtlCol="0">
            <a:spAutoFit/>
          </a:bodyPr>
          <a:lstStyle/>
          <a:p>
            <a:pPr algn="just"/>
            <a:r>
              <a:rPr lang="en-US" b="0" i="0" dirty="0" err="1">
                <a:solidFill>
                  <a:srgbClr val="74808B"/>
                </a:solidFill>
                <a:effectLst/>
                <a:latin typeface="Candara" panose="020E0502030303020204" pitchFamily="34" charset="0"/>
              </a:rPr>
              <a:t>ERPNext</a:t>
            </a:r>
            <a:r>
              <a:rPr lang="en-US" b="0" i="0" dirty="0">
                <a:solidFill>
                  <a:srgbClr val="74808B"/>
                </a:solidFill>
                <a:effectLst/>
                <a:latin typeface="Candara" panose="020E0502030303020204" pitchFamily="34" charset="0"/>
              </a:rPr>
              <a:t> is an open source, modern, DIY ERP software for educational institutes and schools. It helps schools of any size to manage students, teachers, courses, and academic programs with an interactive portal built on our platform, all out of the box.</a:t>
            </a:r>
            <a:endParaRPr lang="en-US" dirty="0">
              <a:latin typeface="Candara" panose="020E0502030303020204" pitchFamily="34" charset="0"/>
            </a:endParaRPr>
          </a:p>
        </p:txBody>
      </p:sp>
      <p:sp>
        <p:nvSpPr>
          <p:cNvPr id="16" name="Oval 15">
            <a:extLst>
              <a:ext uri="{FF2B5EF4-FFF2-40B4-BE49-F238E27FC236}">
                <a16:creationId xmlns:a16="http://schemas.microsoft.com/office/drawing/2014/main" id="{46F31000-0A3E-440B-A0B7-4EBBA97720D7}"/>
              </a:ext>
            </a:extLst>
          </p:cNvPr>
          <p:cNvSpPr/>
          <p:nvPr/>
        </p:nvSpPr>
        <p:spPr>
          <a:xfrm>
            <a:off x="5008952" y="363069"/>
            <a:ext cx="914400" cy="914400"/>
          </a:xfrm>
          <a:prstGeom prst="ellipse">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BDC18A36-A4C1-4A44-86BA-8E5F0594F042}"/>
              </a:ext>
            </a:extLst>
          </p:cNvPr>
          <p:cNvSpPr/>
          <p:nvPr/>
        </p:nvSpPr>
        <p:spPr>
          <a:xfrm>
            <a:off x="5626908" y="2483729"/>
            <a:ext cx="914400" cy="914400"/>
          </a:xfrm>
          <a:prstGeom prst="ellipse">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3B47D739-58EB-4D40-8FD1-F6B896E47DEB}"/>
              </a:ext>
            </a:extLst>
          </p:cNvPr>
          <p:cNvSpPr/>
          <p:nvPr/>
        </p:nvSpPr>
        <p:spPr>
          <a:xfrm>
            <a:off x="5041971" y="5473125"/>
            <a:ext cx="914400" cy="914400"/>
          </a:xfrm>
          <a:prstGeom prst="ellipse">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lassroom">
            <a:extLst>
              <a:ext uri="{FF2B5EF4-FFF2-40B4-BE49-F238E27FC236}">
                <a16:creationId xmlns:a16="http://schemas.microsoft.com/office/drawing/2014/main" id="{804D6F58-6E39-2B83-6FBB-F6C640552F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7857" y="2575510"/>
            <a:ext cx="690825" cy="690825"/>
          </a:xfrm>
          <a:prstGeom prst="rect">
            <a:avLst/>
          </a:prstGeom>
        </p:spPr>
      </p:pic>
      <p:pic>
        <p:nvPicPr>
          <p:cNvPr id="28" name="Graphic 27" descr="Share with person">
            <a:extLst>
              <a:ext uri="{FF2B5EF4-FFF2-40B4-BE49-F238E27FC236}">
                <a16:creationId xmlns:a16="http://schemas.microsoft.com/office/drawing/2014/main" id="{294B05D3-7654-E6A4-CF63-509C0ED556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00956" y="-1583150"/>
            <a:ext cx="914400" cy="914400"/>
          </a:xfrm>
          <a:prstGeom prst="rect">
            <a:avLst/>
          </a:prstGeom>
        </p:spPr>
      </p:pic>
      <p:pic>
        <p:nvPicPr>
          <p:cNvPr id="30" name="Graphic 29" descr="Covered plate">
            <a:extLst>
              <a:ext uri="{FF2B5EF4-FFF2-40B4-BE49-F238E27FC236}">
                <a16:creationId xmlns:a16="http://schemas.microsoft.com/office/drawing/2014/main" id="{0392BE64-5618-B4D0-96DE-8C983A410E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893" y="-2524991"/>
            <a:ext cx="728613" cy="728613"/>
          </a:xfrm>
          <a:prstGeom prst="rect">
            <a:avLst/>
          </a:prstGeom>
        </p:spPr>
      </p:pic>
      <p:pic>
        <p:nvPicPr>
          <p:cNvPr id="32" name="Graphic 31" descr="Factory">
            <a:extLst>
              <a:ext uri="{FF2B5EF4-FFF2-40B4-BE49-F238E27FC236}">
                <a16:creationId xmlns:a16="http://schemas.microsoft.com/office/drawing/2014/main" id="{ED4F7D9D-2E06-E66B-6D27-1179B31BA53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66624" y="-1365846"/>
            <a:ext cx="716972" cy="716972"/>
          </a:xfrm>
          <a:prstGeom prst="rect">
            <a:avLst/>
          </a:prstGeom>
        </p:spPr>
      </p:pic>
      <p:pic>
        <p:nvPicPr>
          <p:cNvPr id="34" name="Graphic 33" descr="Medical">
            <a:extLst>
              <a:ext uri="{FF2B5EF4-FFF2-40B4-BE49-F238E27FC236}">
                <a16:creationId xmlns:a16="http://schemas.microsoft.com/office/drawing/2014/main" id="{F9F873F0-3BEA-9794-16B0-BB14AC9C438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041971" y="5473125"/>
            <a:ext cx="914400" cy="914400"/>
          </a:xfrm>
          <a:prstGeom prst="rect">
            <a:avLst/>
          </a:prstGeom>
        </p:spPr>
      </p:pic>
      <p:pic>
        <p:nvPicPr>
          <p:cNvPr id="11" name="Graphic 10" descr="Classroom">
            <a:extLst>
              <a:ext uri="{FF2B5EF4-FFF2-40B4-BE49-F238E27FC236}">
                <a16:creationId xmlns:a16="http://schemas.microsoft.com/office/drawing/2014/main" id="{8EBECFDB-ACE7-87B2-8B47-B007B910B1D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964680" y="594360"/>
            <a:ext cx="914400" cy="914400"/>
          </a:xfrm>
          <a:prstGeom prst="rect">
            <a:avLst/>
          </a:prstGeom>
        </p:spPr>
      </p:pic>
      <p:sp>
        <p:nvSpPr>
          <p:cNvPr id="18" name="TextBox 17">
            <a:extLst>
              <a:ext uri="{FF2B5EF4-FFF2-40B4-BE49-F238E27FC236}">
                <a16:creationId xmlns:a16="http://schemas.microsoft.com/office/drawing/2014/main" id="{720A73F7-45AF-1EF1-D17B-780EBCD3F872}"/>
              </a:ext>
            </a:extLst>
          </p:cNvPr>
          <p:cNvSpPr txBox="1"/>
          <p:nvPr/>
        </p:nvSpPr>
        <p:spPr>
          <a:xfrm>
            <a:off x="6680726" y="1417453"/>
            <a:ext cx="1600200" cy="923330"/>
          </a:xfrm>
          <a:prstGeom prst="rect">
            <a:avLst/>
          </a:prstGeom>
          <a:noFill/>
        </p:spPr>
        <p:txBody>
          <a:bodyPr wrap="square" rtlCol="0">
            <a:spAutoFit/>
          </a:bodyPr>
          <a:lstStyle/>
          <a:p>
            <a:pPr algn="ctr"/>
            <a:r>
              <a:rPr lang="en-US" b="1" dirty="0">
                <a:solidFill>
                  <a:srgbClr val="CC00CC"/>
                </a:solidFill>
                <a:latin typeface="Roboto" panose="02000000000000000000" pitchFamily="2" charset="0"/>
                <a:ea typeface="Roboto" panose="02000000000000000000" pitchFamily="2" charset="0"/>
                <a:cs typeface="Roboto" panose="02000000000000000000" pitchFamily="2" charset="0"/>
              </a:rPr>
              <a:t>Learning Management System</a:t>
            </a:r>
          </a:p>
        </p:txBody>
      </p:sp>
      <p:pic>
        <p:nvPicPr>
          <p:cNvPr id="20" name="Graphic 19" descr="Document">
            <a:extLst>
              <a:ext uri="{FF2B5EF4-FFF2-40B4-BE49-F238E27FC236}">
                <a16:creationId xmlns:a16="http://schemas.microsoft.com/office/drawing/2014/main" id="{91BAD7AF-B33D-4982-2370-D4423E6174D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654588" y="594360"/>
            <a:ext cx="914400" cy="914400"/>
          </a:xfrm>
          <a:prstGeom prst="rect">
            <a:avLst/>
          </a:prstGeom>
        </p:spPr>
      </p:pic>
      <p:sp>
        <p:nvSpPr>
          <p:cNvPr id="22" name="TextBox 21">
            <a:extLst>
              <a:ext uri="{FF2B5EF4-FFF2-40B4-BE49-F238E27FC236}">
                <a16:creationId xmlns:a16="http://schemas.microsoft.com/office/drawing/2014/main" id="{2A7A60EC-5BDC-5417-3C41-F9BFAEB24764}"/>
              </a:ext>
            </a:extLst>
          </p:cNvPr>
          <p:cNvSpPr txBox="1"/>
          <p:nvPr/>
        </p:nvSpPr>
        <p:spPr>
          <a:xfrm>
            <a:off x="8601248" y="1432301"/>
            <a:ext cx="1030433" cy="369332"/>
          </a:xfrm>
          <a:prstGeom prst="rect">
            <a:avLst/>
          </a:prstGeom>
          <a:noFill/>
        </p:spPr>
        <p:txBody>
          <a:bodyPr wrap="square" rtlCol="0">
            <a:spAutoFit/>
          </a:bodyPr>
          <a:lstStyle/>
          <a:p>
            <a:pPr algn="ctr"/>
            <a:r>
              <a:rPr lang="en-US" b="1" dirty="0">
                <a:solidFill>
                  <a:srgbClr val="CC00CC"/>
                </a:solidFill>
                <a:latin typeface="Roboto" panose="02000000000000000000" pitchFamily="2" charset="0"/>
                <a:ea typeface="Roboto" panose="02000000000000000000" pitchFamily="2" charset="0"/>
                <a:cs typeface="Roboto" panose="02000000000000000000" pitchFamily="2" charset="0"/>
              </a:rPr>
              <a:t>Receipt</a:t>
            </a:r>
          </a:p>
        </p:txBody>
      </p:sp>
      <p:sp>
        <p:nvSpPr>
          <p:cNvPr id="31" name="TextBox 30">
            <a:extLst>
              <a:ext uri="{FF2B5EF4-FFF2-40B4-BE49-F238E27FC236}">
                <a16:creationId xmlns:a16="http://schemas.microsoft.com/office/drawing/2014/main" id="{3AD5E6A1-FB46-A00E-A54D-DF73FF44E74A}"/>
              </a:ext>
            </a:extLst>
          </p:cNvPr>
          <p:cNvSpPr txBox="1"/>
          <p:nvPr/>
        </p:nvSpPr>
        <p:spPr>
          <a:xfrm>
            <a:off x="6659880" y="5888761"/>
            <a:ext cx="1600200" cy="646331"/>
          </a:xfrm>
          <a:prstGeom prst="rect">
            <a:avLst/>
          </a:prstGeom>
          <a:noFill/>
        </p:spPr>
        <p:txBody>
          <a:bodyPr wrap="square" rtlCol="0">
            <a:spAutoFit/>
          </a:bodyPr>
          <a:lstStyle/>
          <a:p>
            <a:pPr algn="ctr"/>
            <a:r>
              <a:rPr lang="en-US" b="1" dirty="0">
                <a:solidFill>
                  <a:srgbClr val="CC00CC"/>
                </a:solidFill>
                <a:latin typeface="Roboto" panose="02000000000000000000" pitchFamily="2" charset="0"/>
                <a:ea typeface="Roboto" panose="02000000000000000000" pitchFamily="2" charset="0"/>
                <a:cs typeface="Roboto" panose="02000000000000000000" pitchFamily="2" charset="0"/>
              </a:rPr>
              <a:t>Student Attendance</a:t>
            </a:r>
          </a:p>
        </p:txBody>
      </p:sp>
      <p:pic>
        <p:nvPicPr>
          <p:cNvPr id="35" name="Graphic 34" descr="Theatre">
            <a:extLst>
              <a:ext uri="{FF2B5EF4-FFF2-40B4-BE49-F238E27FC236}">
                <a16:creationId xmlns:a16="http://schemas.microsoft.com/office/drawing/2014/main" id="{2F4C4397-EED6-CA09-73B9-298B7942E36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002780" y="5066566"/>
            <a:ext cx="914400" cy="914400"/>
          </a:xfrm>
          <a:prstGeom prst="rect">
            <a:avLst/>
          </a:prstGeom>
        </p:spPr>
      </p:pic>
      <p:pic>
        <p:nvPicPr>
          <p:cNvPr id="37" name="Graphic 36" descr="List RTL">
            <a:extLst>
              <a:ext uri="{FF2B5EF4-FFF2-40B4-BE49-F238E27FC236}">
                <a16:creationId xmlns:a16="http://schemas.microsoft.com/office/drawing/2014/main" id="{9553D540-8D85-F3A1-45A6-FBA00C133C3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854441" y="5066566"/>
            <a:ext cx="914400" cy="914400"/>
          </a:xfrm>
          <a:prstGeom prst="rect">
            <a:avLst/>
          </a:prstGeom>
        </p:spPr>
      </p:pic>
      <p:sp>
        <p:nvSpPr>
          <p:cNvPr id="38" name="TextBox 37">
            <a:extLst>
              <a:ext uri="{FF2B5EF4-FFF2-40B4-BE49-F238E27FC236}">
                <a16:creationId xmlns:a16="http://schemas.microsoft.com/office/drawing/2014/main" id="{5C70704D-106A-DE8A-6833-DE2E2AE7764A}"/>
              </a:ext>
            </a:extLst>
          </p:cNvPr>
          <p:cNvSpPr txBox="1"/>
          <p:nvPr/>
        </p:nvSpPr>
        <p:spPr>
          <a:xfrm>
            <a:off x="8496301" y="5875486"/>
            <a:ext cx="1600200" cy="646331"/>
          </a:xfrm>
          <a:prstGeom prst="rect">
            <a:avLst/>
          </a:prstGeom>
          <a:noFill/>
        </p:spPr>
        <p:txBody>
          <a:bodyPr wrap="square" rtlCol="0">
            <a:spAutoFit/>
          </a:bodyPr>
          <a:lstStyle/>
          <a:p>
            <a:pPr algn="ctr"/>
            <a:r>
              <a:rPr lang="en-US" b="1" dirty="0">
                <a:solidFill>
                  <a:srgbClr val="CC00CC"/>
                </a:solidFill>
                <a:latin typeface="Roboto" panose="02000000000000000000" pitchFamily="2" charset="0"/>
                <a:ea typeface="Roboto" panose="02000000000000000000" pitchFamily="2" charset="0"/>
                <a:cs typeface="Roboto" panose="02000000000000000000" pitchFamily="2" charset="0"/>
              </a:rPr>
              <a:t>Programs and Courses</a:t>
            </a:r>
          </a:p>
        </p:txBody>
      </p:sp>
      <p:pic>
        <p:nvPicPr>
          <p:cNvPr id="40" name="Graphic 39" descr="Tongue">
            <a:extLst>
              <a:ext uri="{FF2B5EF4-FFF2-40B4-BE49-F238E27FC236}">
                <a16:creationId xmlns:a16="http://schemas.microsoft.com/office/drawing/2014/main" id="{69B5E119-B2A9-2783-B74C-3DD656C7464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087771" y="3101566"/>
            <a:ext cx="914400" cy="914400"/>
          </a:xfrm>
          <a:prstGeom prst="rect">
            <a:avLst/>
          </a:prstGeom>
        </p:spPr>
      </p:pic>
      <p:sp>
        <p:nvSpPr>
          <p:cNvPr id="42" name="TextBox 41">
            <a:extLst>
              <a:ext uri="{FF2B5EF4-FFF2-40B4-BE49-F238E27FC236}">
                <a16:creationId xmlns:a16="http://schemas.microsoft.com/office/drawing/2014/main" id="{C238C548-7E94-E961-99B6-B2DB251CD277}"/>
              </a:ext>
            </a:extLst>
          </p:cNvPr>
          <p:cNvSpPr txBox="1"/>
          <p:nvPr/>
        </p:nvSpPr>
        <p:spPr>
          <a:xfrm>
            <a:off x="10937312" y="3860334"/>
            <a:ext cx="1222282" cy="646331"/>
          </a:xfrm>
          <a:prstGeom prst="rect">
            <a:avLst/>
          </a:prstGeom>
          <a:noFill/>
        </p:spPr>
        <p:txBody>
          <a:bodyPr wrap="square" rtlCol="0">
            <a:spAutoFit/>
          </a:bodyPr>
          <a:lstStyle/>
          <a:p>
            <a:pPr algn="ctr"/>
            <a:r>
              <a:rPr lang="en-US" b="1" dirty="0">
                <a:solidFill>
                  <a:schemeClr val="accent2"/>
                </a:solidFill>
                <a:latin typeface="Roboto" panose="02000000000000000000" pitchFamily="2" charset="0"/>
                <a:ea typeface="Roboto" panose="02000000000000000000" pitchFamily="2" charset="0"/>
                <a:cs typeface="Roboto" panose="02000000000000000000" pitchFamily="2" charset="0"/>
              </a:rPr>
              <a:t>Multi Lingual</a:t>
            </a:r>
          </a:p>
        </p:txBody>
      </p:sp>
      <p:sp>
        <p:nvSpPr>
          <p:cNvPr id="45" name="TextBox 44">
            <a:extLst>
              <a:ext uri="{FF2B5EF4-FFF2-40B4-BE49-F238E27FC236}">
                <a16:creationId xmlns:a16="http://schemas.microsoft.com/office/drawing/2014/main" id="{6655112C-565F-5142-B98B-877B8E25755F}"/>
              </a:ext>
            </a:extLst>
          </p:cNvPr>
          <p:cNvSpPr txBox="1"/>
          <p:nvPr/>
        </p:nvSpPr>
        <p:spPr>
          <a:xfrm>
            <a:off x="10094768" y="1447541"/>
            <a:ext cx="1350472" cy="646331"/>
          </a:xfrm>
          <a:prstGeom prst="rect">
            <a:avLst/>
          </a:prstGeom>
          <a:noFill/>
        </p:spPr>
        <p:txBody>
          <a:bodyPr wrap="square" rtlCol="0">
            <a:spAutoFit/>
          </a:bodyPr>
          <a:lstStyle/>
          <a:p>
            <a:pPr algn="ctr"/>
            <a:r>
              <a:rPr lang="en-US" b="1" dirty="0">
                <a:solidFill>
                  <a:srgbClr val="CC00CC"/>
                </a:solidFill>
                <a:latin typeface="Roboto" panose="02000000000000000000" pitchFamily="2" charset="0"/>
                <a:ea typeface="Roboto" panose="02000000000000000000" pitchFamily="2" charset="0"/>
                <a:cs typeface="Roboto" panose="02000000000000000000" pitchFamily="2" charset="0"/>
              </a:rPr>
              <a:t>Document Storage</a:t>
            </a:r>
          </a:p>
        </p:txBody>
      </p:sp>
      <p:pic>
        <p:nvPicPr>
          <p:cNvPr id="47" name="Graphic 46" descr="Paper">
            <a:extLst>
              <a:ext uri="{FF2B5EF4-FFF2-40B4-BE49-F238E27FC236}">
                <a16:creationId xmlns:a16="http://schemas.microsoft.com/office/drawing/2014/main" id="{AE8ADB62-6E3E-2AFB-C5D8-B8A08A4EDDE9}"/>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344496" y="578375"/>
            <a:ext cx="914400" cy="914400"/>
          </a:xfrm>
          <a:prstGeom prst="rect">
            <a:avLst/>
          </a:prstGeom>
        </p:spPr>
      </p:pic>
      <p:pic>
        <p:nvPicPr>
          <p:cNvPr id="49" name="Graphic 48" descr="School girl">
            <a:extLst>
              <a:ext uri="{FF2B5EF4-FFF2-40B4-BE49-F238E27FC236}">
                <a16:creationId xmlns:a16="http://schemas.microsoft.com/office/drawing/2014/main" id="{CC1B7010-7671-DA5E-6296-AD900BB7D2E5}"/>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302240" y="4937760"/>
            <a:ext cx="914400" cy="914400"/>
          </a:xfrm>
          <a:prstGeom prst="rect">
            <a:avLst/>
          </a:prstGeom>
        </p:spPr>
      </p:pic>
      <p:pic>
        <p:nvPicPr>
          <p:cNvPr id="51" name="Graphic 50" descr="School boy">
            <a:extLst>
              <a:ext uri="{FF2B5EF4-FFF2-40B4-BE49-F238E27FC236}">
                <a16:creationId xmlns:a16="http://schemas.microsoft.com/office/drawing/2014/main" id="{300F3CCB-4C9A-3F24-0663-AB6B470D682A}"/>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452240" y="5087760"/>
            <a:ext cx="914400" cy="914400"/>
          </a:xfrm>
          <a:prstGeom prst="rect">
            <a:avLst/>
          </a:prstGeom>
        </p:spPr>
      </p:pic>
      <p:sp>
        <p:nvSpPr>
          <p:cNvPr id="52" name="TextBox 51">
            <a:extLst>
              <a:ext uri="{FF2B5EF4-FFF2-40B4-BE49-F238E27FC236}">
                <a16:creationId xmlns:a16="http://schemas.microsoft.com/office/drawing/2014/main" id="{1D28CEFB-118D-3E0E-2E38-0237E3E270AC}"/>
              </a:ext>
            </a:extLst>
          </p:cNvPr>
          <p:cNvSpPr txBox="1"/>
          <p:nvPr/>
        </p:nvSpPr>
        <p:spPr>
          <a:xfrm>
            <a:off x="10081261" y="5890726"/>
            <a:ext cx="1600200" cy="646331"/>
          </a:xfrm>
          <a:prstGeom prst="rect">
            <a:avLst/>
          </a:prstGeom>
          <a:noFill/>
        </p:spPr>
        <p:txBody>
          <a:bodyPr wrap="square" rtlCol="0">
            <a:spAutoFit/>
          </a:bodyPr>
          <a:lstStyle/>
          <a:p>
            <a:pPr algn="ctr"/>
            <a:r>
              <a:rPr lang="en-US" b="1" dirty="0">
                <a:solidFill>
                  <a:srgbClr val="CC00CC"/>
                </a:solidFill>
                <a:latin typeface="Roboto" panose="02000000000000000000" pitchFamily="2" charset="0"/>
                <a:ea typeface="Roboto" panose="02000000000000000000" pitchFamily="2" charset="0"/>
                <a:cs typeface="Roboto" panose="02000000000000000000" pitchFamily="2" charset="0"/>
              </a:rPr>
              <a:t>Student Information</a:t>
            </a:r>
          </a:p>
        </p:txBody>
      </p:sp>
      <p:pic>
        <p:nvPicPr>
          <p:cNvPr id="14" name="Graphic 13" descr="Shopping cart">
            <a:extLst>
              <a:ext uri="{FF2B5EF4-FFF2-40B4-BE49-F238E27FC236}">
                <a16:creationId xmlns:a16="http://schemas.microsoft.com/office/drawing/2014/main" id="{4F7BD5BD-5724-94D6-D302-67EC7EDE76A1}"/>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5104943" y="472103"/>
            <a:ext cx="740273" cy="740273"/>
          </a:xfrm>
          <a:prstGeom prst="rect">
            <a:avLst/>
          </a:prstGeom>
        </p:spPr>
      </p:pic>
    </p:spTree>
    <p:extLst>
      <p:ext uri="{BB962C8B-B14F-4D97-AF65-F5344CB8AC3E}">
        <p14:creationId xmlns:p14="http://schemas.microsoft.com/office/powerpoint/2010/main" val="2449349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ircle: Hollow 3">
            <a:extLst>
              <a:ext uri="{FF2B5EF4-FFF2-40B4-BE49-F238E27FC236}">
                <a16:creationId xmlns:a16="http://schemas.microsoft.com/office/drawing/2014/main" id="{51800735-66CA-4969-8E1D-3D056CEB77F4}"/>
              </a:ext>
            </a:extLst>
          </p:cNvPr>
          <p:cNvSpPr/>
          <p:nvPr/>
        </p:nvSpPr>
        <p:spPr>
          <a:xfrm rot="6198813">
            <a:off x="-4135581" y="-1413164"/>
            <a:ext cx="9684327" cy="9684327"/>
          </a:xfrm>
          <a:prstGeom prst="donut">
            <a:avLst>
              <a:gd name="adj" fmla="val 7940"/>
            </a:avLst>
          </a:prstGeom>
          <a:gradFill flip="none" rotWithShape="1">
            <a:gsLst>
              <a:gs pos="0">
                <a:srgbClr val="00CCFF"/>
              </a:gs>
              <a:gs pos="16000">
                <a:srgbClr val="009999"/>
              </a:gs>
              <a:gs pos="37000">
                <a:srgbClr val="FF9900"/>
              </a:gs>
              <a:gs pos="100000">
                <a:srgbClr val="0033CC"/>
              </a:gs>
              <a:gs pos="82000">
                <a:srgbClr val="9900FF"/>
              </a:gs>
              <a:gs pos="60000">
                <a:srgbClr val="CC00C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a:extLst>
              <a:ext uri="{FF2B5EF4-FFF2-40B4-BE49-F238E27FC236}">
                <a16:creationId xmlns:a16="http://schemas.microsoft.com/office/drawing/2014/main" id="{1AD8458E-8A29-49A8-BD75-AB67ACD00864}"/>
              </a:ext>
            </a:extLst>
          </p:cNvPr>
          <p:cNvSpPr/>
          <p:nvPr/>
        </p:nvSpPr>
        <p:spPr>
          <a:xfrm>
            <a:off x="-4835237" y="-2036619"/>
            <a:ext cx="10931237" cy="1093123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27C6B2C-294B-4D67-8344-4157A0F4A63A}"/>
              </a:ext>
            </a:extLst>
          </p:cNvPr>
          <p:cNvSpPr/>
          <p:nvPr/>
        </p:nvSpPr>
        <p:spPr>
          <a:xfrm>
            <a:off x="-5256555" y="2440395"/>
            <a:ext cx="914400" cy="9144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E47800C-4AB1-4276-AA7E-56707858FF2A}"/>
              </a:ext>
            </a:extLst>
          </p:cNvPr>
          <p:cNvSpPr/>
          <p:nvPr/>
        </p:nvSpPr>
        <p:spPr>
          <a:xfrm>
            <a:off x="-3616037" y="-1081135"/>
            <a:ext cx="914400" cy="914400"/>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6B9580B-68AB-442D-A8FF-8D757069C5DE}"/>
              </a:ext>
            </a:extLst>
          </p:cNvPr>
          <p:cNvSpPr/>
          <p:nvPr/>
        </p:nvSpPr>
        <p:spPr>
          <a:xfrm>
            <a:off x="0" y="0"/>
            <a:ext cx="4779811" cy="6858000"/>
          </a:xfrm>
          <a:custGeom>
            <a:avLst/>
            <a:gdLst>
              <a:gd name="connsiteX0" fmla="*/ 0 w 4779811"/>
              <a:gd name="connsiteY0" fmla="*/ 0 h 6858000"/>
              <a:gd name="connsiteX1" fmla="*/ 2903764 w 4779811"/>
              <a:gd name="connsiteY1" fmla="*/ 0 h 6858000"/>
              <a:gd name="connsiteX2" fmla="*/ 2983964 w 4779811"/>
              <a:gd name="connsiteY2" fmla="*/ 51415 h 6858000"/>
              <a:gd name="connsiteX3" fmla="*/ 4779811 w 4779811"/>
              <a:gd name="connsiteY3" fmla="*/ 3429000 h 6858000"/>
              <a:gd name="connsiteX4" fmla="*/ 2983964 w 4779811"/>
              <a:gd name="connsiteY4" fmla="*/ 6806585 h 6858000"/>
              <a:gd name="connsiteX5" fmla="*/ 2903764 w 4779811"/>
              <a:gd name="connsiteY5" fmla="*/ 6858000 h 6858000"/>
              <a:gd name="connsiteX6" fmla="*/ 0 w 4779811"/>
              <a:gd name="connsiteY6" fmla="*/ 6858000 h 6858000"/>
              <a:gd name="connsiteX7" fmla="*/ 0 w 4779811"/>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9811" h="6858000">
                <a:moveTo>
                  <a:pt x="0" y="0"/>
                </a:moveTo>
                <a:lnTo>
                  <a:pt x="2903764" y="0"/>
                </a:lnTo>
                <a:lnTo>
                  <a:pt x="2983964" y="51415"/>
                </a:lnTo>
                <a:cubicBezTo>
                  <a:pt x="4067449" y="783404"/>
                  <a:pt x="4779811" y="2023011"/>
                  <a:pt x="4779811" y="3429000"/>
                </a:cubicBezTo>
                <a:cubicBezTo>
                  <a:pt x="4779811" y="4834989"/>
                  <a:pt x="4067449" y="6074596"/>
                  <a:pt x="2983964" y="6806585"/>
                </a:cubicBezTo>
                <a:lnTo>
                  <a:pt x="2903764" y="6858000"/>
                </a:lnTo>
                <a:lnTo>
                  <a:pt x="0" y="6858000"/>
                </a:lnTo>
                <a:lnTo>
                  <a:pt x="0" y="0"/>
                </a:lnTo>
                <a:close/>
              </a:path>
            </a:pathLst>
          </a:custGeom>
          <a:blipFill dpi="0" rotWithShape="0">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 name="Oval 6">
            <a:extLst>
              <a:ext uri="{FF2B5EF4-FFF2-40B4-BE49-F238E27FC236}">
                <a16:creationId xmlns:a16="http://schemas.microsoft.com/office/drawing/2014/main" id="{C83D2FF7-AAED-4DF4-BD5D-D38DBEE61CDA}"/>
              </a:ext>
            </a:extLst>
          </p:cNvPr>
          <p:cNvSpPr/>
          <p:nvPr/>
        </p:nvSpPr>
        <p:spPr>
          <a:xfrm>
            <a:off x="-459163" y="-2453353"/>
            <a:ext cx="914400" cy="91440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D0F257-2D8C-4FA7-8362-4EA44B5239CB}"/>
              </a:ext>
            </a:extLst>
          </p:cNvPr>
          <p:cNvSpPr txBox="1"/>
          <p:nvPr/>
        </p:nvSpPr>
        <p:spPr>
          <a:xfrm>
            <a:off x="6819102" y="2664530"/>
            <a:ext cx="3491345" cy="461665"/>
          </a:xfrm>
          <a:prstGeom prst="rect">
            <a:avLst/>
          </a:prstGeom>
          <a:noFill/>
        </p:spPr>
        <p:txBody>
          <a:bodyPr wrap="square" rtlCol="0">
            <a:spAutoFit/>
          </a:bodyPr>
          <a:lstStyle/>
          <a:p>
            <a:r>
              <a:rPr lang="en-US" sz="2400" b="1" dirty="0">
                <a:solidFill>
                  <a:srgbClr val="0033CC"/>
                </a:solidFill>
                <a:latin typeface="Roboto" panose="02000000000000000000" pitchFamily="2" charset="0"/>
                <a:ea typeface="Roboto" panose="02000000000000000000" pitchFamily="2" charset="0"/>
                <a:cs typeface="Roboto" panose="02000000000000000000" pitchFamily="2" charset="0"/>
              </a:rPr>
              <a:t>HEALTHCARE</a:t>
            </a:r>
          </a:p>
        </p:txBody>
      </p:sp>
      <p:sp>
        <p:nvSpPr>
          <p:cNvPr id="13" name="TextBox 12">
            <a:extLst>
              <a:ext uri="{FF2B5EF4-FFF2-40B4-BE49-F238E27FC236}">
                <a16:creationId xmlns:a16="http://schemas.microsoft.com/office/drawing/2014/main" id="{68109BEA-3120-44C6-9FCD-B1BD7BBB7DAF}"/>
              </a:ext>
            </a:extLst>
          </p:cNvPr>
          <p:cNvSpPr txBox="1"/>
          <p:nvPr/>
        </p:nvSpPr>
        <p:spPr>
          <a:xfrm>
            <a:off x="6819103" y="3126195"/>
            <a:ext cx="4056716" cy="927645"/>
          </a:xfrm>
          <a:prstGeom prst="rect">
            <a:avLst/>
          </a:prstGeom>
          <a:noFill/>
        </p:spPr>
        <p:txBody>
          <a:bodyPr wrap="square" rtlCol="0">
            <a:spAutoFit/>
          </a:bodyPr>
          <a:lstStyle/>
          <a:p>
            <a:pPr algn="just"/>
            <a:r>
              <a:rPr lang="en-US" b="0" i="0" dirty="0" err="1">
                <a:solidFill>
                  <a:srgbClr val="74808B"/>
                </a:solidFill>
                <a:effectLst/>
                <a:latin typeface="Inter"/>
              </a:rPr>
              <a:t>ERPNext</a:t>
            </a:r>
            <a:r>
              <a:rPr lang="en-US" b="0" i="0" dirty="0">
                <a:solidFill>
                  <a:srgbClr val="74808B"/>
                </a:solidFill>
                <a:effectLst/>
                <a:latin typeface="Inter"/>
              </a:rPr>
              <a:t> is an open, modern, DIY ERP software for hospitals, clinics, and dispensaries.</a:t>
            </a:r>
            <a:endParaRPr lang="en-US" dirty="0"/>
          </a:p>
        </p:txBody>
      </p:sp>
      <p:sp>
        <p:nvSpPr>
          <p:cNvPr id="16" name="Oval 15">
            <a:extLst>
              <a:ext uri="{FF2B5EF4-FFF2-40B4-BE49-F238E27FC236}">
                <a16:creationId xmlns:a16="http://schemas.microsoft.com/office/drawing/2014/main" id="{46F31000-0A3E-440B-A0B7-4EBBA97720D7}"/>
              </a:ext>
            </a:extLst>
          </p:cNvPr>
          <p:cNvSpPr/>
          <p:nvPr/>
        </p:nvSpPr>
        <p:spPr>
          <a:xfrm>
            <a:off x="3080326" y="-1683876"/>
            <a:ext cx="914400" cy="914400"/>
          </a:xfrm>
          <a:prstGeom prst="ellipse">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BDC18A36-A4C1-4A44-86BA-8E5F0594F042}"/>
              </a:ext>
            </a:extLst>
          </p:cNvPr>
          <p:cNvSpPr/>
          <p:nvPr/>
        </p:nvSpPr>
        <p:spPr>
          <a:xfrm>
            <a:off x="5004151" y="405982"/>
            <a:ext cx="914400" cy="914400"/>
          </a:xfrm>
          <a:prstGeom prst="ellipse">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DCDB3E5-008C-4BE4-B314-568638E51116}"/>
              </a:ext>
            </a:extLst>
          </p:cNvPr>
          <p:cNvSpPr/>
          <p:nvPr/>
        </p:nvSpPr>
        <p:spPr>
          <a:xfrm>
            <a:off x="5618463" y="2498675"/>
            <a:ext cx="914400" cy="914400"/>
          </a:xfrm>
          <a:prstGeom prst="ellipse">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Medical">
            <a:extLst>
              <a:ext uri="{FF2B5EF4-FFF2-40B4-BE49-F238E27FC236}">
                <a16:creationId xmlns:a16="http://schemas.microsoft.com/office/drawing/2014/main" id="{2E3B8A67-DEFE-7546-BACB-1681E051E0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9753" y="2506538"/>
            <a:ext cx="914400" cy="914400"/>
          </a:xfrm>
          <a:prstGeom prst="rect">
            <a:avLst/>
          </a:prstGeom>
        </p:spPr>
      </p:pic>
      <p:pic>
        <p:nvPicPr>
          <p:cNvPr id="23" name="Graphic 22" descr="Classroom">
            <a:extLst>
              <a:ext uri="{FF2B5EF4-FFF2-40B4-BE49-F238E27FC236}">
                <a16:creationId xmlns:a16="http://schemas.microsoft.com/office/drawing/2014/main" id="{2977A7FA-3B3B-5613-44F8-C589CFDD91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00699" y="480116"/>
            <a:ext cx="690825" cy="690825"/>
          </a:xfrm>
          <a:prstGeom prst="rect">
            <a:avLst/>
          </a:prstGeom>
        </p:spPr>
      </p:pic>
      <p:pic>
        <p:nvPicPr>
          <p:cNvPr id="25" name="Graphic 24" descr="Store">
            <a:extLst>
              <a:ext uri="{FF2B5EF4-FFF2-40B4-BE49-F238E27FC236}">
                <a16:creationId xmlns:a16="http://schemas.microsoft.com/office/drawing/2014/main" id="{080DFD6E-D3BB-B5E0-2EC4-21BD5464EC8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78857" y="-1585345"/>
            <a:ext cx="717338" cy="717338"/>
          </a:xfrm>
          <a:prstGeom prst="rect">
            <a:avLst/>
          </a:prstGeom>
        </p:spPr>
      </p:pic>
      <p:pic>
        <p:nvPicPr>
          <p:cNvPr id="27" name="Graphic 26" descr="Share with person">
            <a:extLst>
              <a:ext uri="{FF2B5EF4-FFF2-40B4-BE49-F238E27FC236}">
                <a16:creationId xmlns:a16="http://schemas.microsoft.com/office/drawing/2014/main" id="{F1C6F10E-83D8-20E6-50C2-7C2950751EC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9163" y="-2493819"/>
            <a:ext cx="914400" cy="914400"/>
          </a:xfrm>
          <a:prstGeom prst="rect">
            <a:avLst/>
          </a:prstGeom>
        </p:spPr>
      </p:pic>
      <p:pic>
        <p:nvPicPr>
          <p:cNvPr id="29" name="Graphic 28" descr="Covered plate">
            <a:extLst>
              <a:ext uri="{FF2B5EF4-FFF2-40B4-BE49-F238E27FC236}">
                <a16:creationId xmlns:a16="http://schemas.microsoft.com/office/drawing/2014/main" id="{D6A9AD04-A165-0EB7-8AF1-DDD69BD39C5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518108" y="-1064442"/>
            <a:ext cx="728613" cy="728613"/>
          </a:xfrm>
          <a:prstGeom prst="rect">
            <a:avLst/>
          </a:prstGeom>
        </p:spPr>
      </p:pic>
      <p:pic>
        <p:nvPicPr>
          <p:cNvPr id="31" name="Graphic 30" descr="Factory">
            <a:extLst>
              <a:ext uri="{FF2B5EF4-FFF2-40B4-BE49-F238E27FC236}">
                <a16:creationId xmlns:a16="http://schemas.microsoft.com/office/drawing/2014/main" id="{5C20E753-0E2A-15FE-8117-AD434229A59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151553" y="2467503"/>
            <a:ext cx="716972" cy="716972"/>
          </a:xfrm>
          <a:prstGeom prst="rect">
            <a:avLst/>
          </a:prstGeom>
        </p:spPr>
      </p:pic>
      <p:pic>
        <p:nvPicPr>
          <p:cNvPr id="8" name="Graphic 7" descr="Tongue">
            <a:extLst>
              <a:ext uri="{FF2B5EF4-FFF2-40B4-BE49-F238E27FC236}">
                <a16:creationId xmlns:a16="http://schemas.microsoft.com/office/drawing/2014/main" id="{08F54622-5F19-1C8E-5AC4-F05F534D5A3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087771" y="3101566"/>
            <a:ext cx="914400" cy="914400"/>
          </a:xfrm>
          <a:prstGeom prst="rect">
            <a:avLst/>
          </a:prstGeom>
        </p:spPr>
      </p:pic>
      <p:sp>
        <p:nvSpPr>
          <p:cNvPr id="14" name="TextBox 13">
            <a:extLst>
              <a:ext uri="{FF2B5EF4-FFF2-40B4-BE49-F238E27FC236}">
                <a16:creationId xmlns:a16="http://schemas.microsoft.com/office/drawing/2014/main" id="{2B16AEF8-A990-5DB0-A024-D61BA286D379}"/>
              </a:ext>
            </a:extLst>
          </p:cNvPr>
          <p:cNvSpPr txBox="1"/>
          <p:nvPr/>
        </p:nvSpPr>
        <p:spPr>
          <a:xfrm>
            <a:off x="10937312" y="3860334"/>
            <a:ext cx="1222282" cy="646331"/>
          </a:xfrm>
          <a:prstGeom prst="rect">
            <a:avLst/>
          </a:prstGeom>
          <a:noFill/>
        </p:spPr>
        <p:txBody>
          <a:bodyPr wrap="square" rtlCol="0">
            <a:spAutoFit/>
          </a:bodyPr>
          <a:lstStyle/>
          <a:p>
            <a:pPr algn="ctr"/>
            <a:r>
              <a:rPr lang="en-US" b="1" dirty="0">
                <a:solidFill>
                  <a:schemeClr val="accent2"/>
                </a:solidFill>
                <a:latin typeface="Roboto" panose="02000000000000000000" pitchFamily="2" charset="0"/>
                <a:ea typeface="Roboto" panose="02000000000000000000" pitchFamily="2" charset="0"/>
                <a:cs typeface="Roboto" panose="02000000000000000000" pitchFamily="2" charset="0"/>
              </a:rPr>
              <a:t>Multi Lingual</a:t>
            </a:r>
          </a:p>
        </p:txBody>
      </p:sp>
      <p:pic>
        <p:nvPicPr>
          <p:cNvPr id="17" name="Graphic 16" descr="Disk">
            <a:extLst>
              <a:ext uri="{FF2B5EF4-FFF2-40B4-BE49-F238E27FC236}">
                <a16:creationId xmlns:a16="http://schemas.microsoft.com/office/drawing/2014/main" id="{5D046315-E171-1E14-1646-DF3DABD9A75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564718" y="256541"/>
            <a:ext cx="914400" cy="914400"/>
          </a:xfrm>
          <a:prstGeom prst="rect">
            <a:avLst/>
          </a:prstGeom>
        </p:spPr>
      </p:pic>
      <p:sp>
        <p:nvSpPr>
          <p:cNvPr id="20" name="TextBox 19">
            <a:extLst>
              <a:ext uri="{FF2B5EF4-FFF2-40B4-BE49-F238E27FC236}">
                <a16:creationId xmlns:a16="http://schemas.microsoft.com/office/drawing/2014/main" id="{4629B36B-F23B-02A2-1EAD-A20CCA30EEA5}"/>
              </a:ext>
            </a:extLst>
          </p:cNvPr>
          <p:cNvSpPr txBox="1"/>
          <p:nvPr/>
        </p:nvSpPr>
        <p:spPr>
          <a:xfrm>
            <a:off x="6264035" y="1070212"/>
            <a:ext cx="1600200" cy="646331"/>
          </a:xfrm>
          <a:prstGeom prst="rect">
            <a:avLst/>
          </a:prstGeom>
          <a:noFill/>
        </p:spPr>
        <p:txBody>
          <a:bodyPr wrap="square" rtlCol="0">
            <a:spAutoFit/>
          </a:bodyPr>
          <a:lstStyle/>
          <a:p>
            <a:pPr algn="ctr"/>
            <a:r>
              <a:rPr lang="en-US" b="1" dirty="0">
                <a:solidFill>
                  <a:srgbClr val="0033CC"/>
                </a:solidFill>
                <a:latin typeface="Roboto" panose="02000000000000000000" pitchFamily="2" charset="0"/>
                <a:ea typeface="Roboto" panose="02000000000000000000" pitchFamily="2" charset="0"/>
                <a:cs typeface="Roboto" panose="02000000000000000000" pitchFamily="2" charset="0"/>
              </a:rPr>
              <a:t>Patient Repository</a:t>
            </a:r>
          </a:p>
        </p:txBody>
      </p:sp>
      <p:pic>
        <p:nvPicPr>
          <p:cNvPr id="24" name="Graphic 23" descr="Doctor">
            <a:extLst>
              <a:ext uri="{FF2B5EF4-FFF2-40B4-BE49-F238E27FC236}">
                <a16:creationId xmlns:a16="http://schemas.microsoft.com/office/drawing/2014/main" id="{9C70DEF5-892D-66DE-49C7-F5DDEC1070B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45471" y="264977"/>
            <a:ext cx="914400" cy="914400"/>
          </a:xfrm>
          <a:prstGeom prst="rect">
            <a:avLst/>
          </a:prstGeom>
        </p:spPr>
      </p:pic>
      <p:sp>
        <p:nvSpPr>
          <p:cNvPr id="26" name="TextBox 25">
            <a:extLst>
              <a:ext uri="{FF2B5EF4-FFF2-40B4-BE49-F238E27FC236}">
                <a16:creationId xmlns:a16="http://schemas.microsoft.com/office/drawing/2014/main" id="{9EC23594-5AD1-40E7-D9F1-6D71050ABD97}"/>
              </a:ext>
            </a:extLst>
          </p:cNvPr>
          <p:cNvSpPr txBox="1"/>
          <p:nvPr/>
        </p:nvSpPr>
        <p:spPr>
          <a:xfrm>
            <a:off x="8431709" y="1060562"/>
            <a:ext cx="1600200" cy="646331"/>
          </a:xfrm>
          <a:prstGeom prst="rect">
            <a:avLst/>
          </a:prstGeom>
          <a:noFill/>
        </p:spPr>
        <p:txBody>
          <a:bodyPr wrap="square" rtlCol="0">
            <a:spAutoFit/>
          </a:bodyPr>
          <a:lstStyle/>
          <a:p>
            <a:pPr algn="ctr"/>
            <a:r>
              <a:rPr lang="en-US" b="1" dirty="0">
                <a:solidFill>
                  <a:srgbClr val="0033CC"/>
                </a:solidFill>
                <a:latin typeface="Roboto" panose="02000000000000000000" pitchFamily="2" charset="0"/>
                <a:ea typeface="Roboto" panose="02000000000000000000" pitchFamily="2" charset="0"/>
                <a:cs typeface="Roboto" panose="02000000000000000000" pitchFamily="2" charset="0"/>
              </a:rPr>
              <a:t>Healthcare Practitioners</a:t>
            </a:r>
          </a:p>
        </p:txBody>
      </p:sp>
      <p:pic>
        <p:nvPicPr>
          <p:cNvPr id="34" name="Graphic 33" descr="Hourglass">
            <a:extLst>
              <a:ext uri="{FF2B5EF4-FFF2-40B4-BE49-F238E27FC236}">
                <a16:creationId xmlns:a16="http://schemas.microsoft.com/office/drawing/2014/main" id="{ECEA0C06-791D-AD98-5623-5ECB2760FF6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452759" y="342482"/>
            <a:ext cx="800100" cy="800100"/>
          </a:xfrm>
          <a:prstGeom prst="rect">
            <a:avLst/>
          </a:prstGeom>
        </p:spPr>
      </p:pic>
      <p:sp>
        <p:nvSpPr>
          <p:cNvPr id="36" name="TextBox 35">
            <a:extLst>
              <a:ext uri="{FF2B5EF4-FFF2-40B4-BE49-F238E27FC236}">
                <a16:creationId xmlns:a16="http://schemas.microsoft.com/office/drawing/2014/main" id="{C03C2D4F-0366-9F98-9592-B5849A548A88}"/>
              </a:ext>
            </a:extLst>
          </p:cNvPr>
          <p:cNvSpPr txBox="1"/>
          <p:nvPr/>
        </p:nvSpPr>
        <p:spPr>
          <a:xfrm>
            <a:off x="10082709" y="1047862"/>
            <a:ext cx="1600200" cy="646331"/>
          </a:xfrm>
          <a:prstGeom prst="rect">
            <a:avLst/>
          </a:prstGeom>
          <a:noFill/>
        </p:spPr>
        <p:txBody>
          <a:bodyPr wrap="square" rtlCol="0">
            <a:spAutoFit/>
          </a:bodyPr>
          <a:lstStyle/>
          <a:p>
            <a:pPr algn="ctr"/>
            <a:r>
              <a:rPr lang="en-US" b="1" dirty="0">
                <a:solidFill>
                  <a:srgbClr val="0033CC"/>
                </a:solidFill>
                <a:latin typeface="Roboto" panose="02000000000000000000" pitchFamily="2" charset="0"/>
                <a:ea typeface="Roboto" panose="02000000000000000000" pitchFamily="2" charset="0"/>
                <a:cs typeface="Roboto" panose="02000000000000000000" pitchFamily="2" charset="0"/>
              </a:rPr>
              <a:t>Practitioner Schedule</a:t>
            </a:r>
          </a:p>
        </p:txBody>
      </p:sp>
      <p:pic>
        <p:nvPicPr>
          <p:cNvPr id="38" name="Graphic 37" descr="Daily calendar">
            <a:extLst>
              <a:ext uri="{FF2B5EF4-FFF2-40B4-BE49-F238E27FC236}">
                <a16:creationId xmlns:a16="http://schemas.microsoft.com/office/drawing/2014/main" id="{029FCB0E-BECF-E979-6861-2DD0EA1A8C90}"/>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591300" y="4483100"/>
            <a:ext cx="914400" cy="914400"/>
          </a:xfrm>
          <a:prstGeom prst="rect">
            <a:avLst/>
          </a:prstGeom>
        </p:spPr>
      </p:pic>
      <p:sp>
        <p:nvSpPr>
          <p:cNvPr id="39" name="TextBox 38">
            <a:extLst>
              <a:ext uri="{FF2B5EF4-FFF2-40B4-BE49-F238E27FC236}">
                <a16:creationId xmlns:a16="http://schemas.microsoft.com/office/drawing/2014/main" id="{5B1336A2-77F9-3553-1689-987CA5592099}"/>
              </a:ext>
            </a:extLst>
          </p:cNvPr>
          <p:cNvSpPr txBox="1"/>
          <p:nvPr/>
        </p:nvSpPr>
        <p:spPr>
          <a:xfrm>
            <a:off x="6167730" y="5356312"/>
            <a:ext cx="1782469" cy="646331"/>
          </a:xfrm>
          <a:prstGeom prst="rect">
            <a:avLst/>
          </a:prstGeom>
          <a:noFill/>
        </p:spPr>
        <p:txBody>
          <a:bodyPr wrap="square" rtlCol="0">
            <a:spAutoFit/>
          </a:bodyPr>
          <a:lstStyle/>
          <a:p>
            <a:pPr algn="ctr"/>
            <a:r>
              <a:rPr lang="en-US" b="1" dirty="0">
                <a:solidFill>
                  <a:srgbClr val="0033CC"/>
                </a:solidFill>
                <a:latin typeface="Roboto" panose="02000000000000000000" pitchFamily="2" charset="0"/>
                <a:ea typeface="Roboto" panose="02000000000000000000" pitchFamily="2" charset="0"/>
                <a:cs typeface="Roboto" panose="02000000000000000000" pitchFamily="2" charset="0"/>
              </a:rPr>
              <a:t>Patient Appointments</a:t>
            </a:r>
          </a:p>
        </p:txBody>
      </p:sp>
      <p:pic>
        <p:nvPicPr>
          <p:cNvPr id="41" name="Graphic 40" descr="Clipboard">
            <a:extLst>
              <a:ext uri="{FF2B5EF4-FFF2-40B4-BE49-F238E27FC236}">
                <a16:creationId xmlns:a16="http://schemas.microsoft.com/office/drawing/2014/main" id="{45601933-706B-43C4-46F0-4FF74B3E45E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8763000" y="3937000"/>
            <a:ext cx="914400" cy="914400"/>
          </a:xfrm>
          <a:prstGeom prst="rect">
            <a:avLst/>
          </a:prstGeom>
        </p:spPr>
      </p:pic>
      <p:sp>
        <p:nvSpPr>
          <p:cNvPr id="42" name="TextBox 41">
            <a:extLst>
              <a:ext uri="{FF2B5EF4-FFF2-40B4-BE49-F238E27FC236}">
                <a16:creationId xmlns:a16="http://schemas.microsoft.com/office/drawing/2014/main" id="{6EB75FB4-CC42-03F2-E5AA-3095CC182EE9}"/>
              </a:ext>
            </a:extLst>
          </p:cNvPr>
          <p:cNvSpPr txBox="1"/>
          <p:nvPr/>
        </p:nvSpPr>
        <p:spPr>
          <a:xfrm>
            <a:off x="8301330" y="4810212"/>
            <a:ext cx="1782469" cy="369332"/>
          </a:xfrm>
          <a:prstGeom prst="rect">
            <a:avLst/>
          </a:prstGeom>
          <a:noFill/>
        </p:spPr>
        <p:txBody>
          <a:bodyPr wrap="square" rtlCol="0">
            <a:spAutoFit/>
          </a:bodyPr>
          <a:lstStyle/>
          <a:p>
            <a:pPr algn="ctr"/>
            <a:r>
              <a:rPr lang="en-US" b="1" dirty="0">
                <a:solidFill>
                  <a:srgbClr val="0033CC"/>
                </a:solidFill>
                <a:latin typeface="Roboto" panose="02000000000000000000" pitchFamily="2" charset="0"/>
                <a:ea typeface="Roboto" panose="02000000000000000000" pitchFamily="2" charset="0"/>
                <a:cs typeface="Roboto" panose="02000000000000000000" pitchFamily="2" charset="0"/>
              </a:rPr>
              <a:t>Prescriptions</a:t>
            </a:r>
          </a:p>
        </p:txBody>
      </p:sp>
      <p:pic>
        <p:nvPicPr>
          <p:cNvPr id="44" name="Graphic 43" descr="Medicine">
            <a:extLst>
              <a:ext uri="{FF2B5EF4-FFF2-40B4-BE49-F238E27FC236}">
                <a16:creationId xmlns:a16="http://schemas.microsoft.com/office/drawing/2014/main" id="{E68456E1-0FFB-5324-B5A2-F3C1B7881A90}"/>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545469" y="4558725"/>
            <a:ext cx="914400" cy="914400"/>
          </a:xfrm>
          <a:prstGeom prst="rect">
            <a:avLst/>
          </a:prstGeom>
        </p:spPr>
      </p:pic>
      <p:sp>
        <p:nvSpPr>
          <p:cNvPr id="45" name="TextBox 44">
            <a:extLst>
              <a:ext uri="{FF2B5EF4-FFF2-40B4-BE49-F238E27FC236}">
                <a16:creationId xmlns:a16="http://schemas.microsoft.com/office/drawing/2014/main" id="{AF3DA629-C56A-70FC-B11F-7FE67EF313BC}"/>
              </a:ext>
            </a:extLst>
          </p:cNvPr>
          <p:cNvSpPr txBox="1"/>
          <p:nvPr/>
        </p:nvSpPr>
        <p:spPr>
          <a:xfrm>
            <a:off x="10117430" y="5407112"/>
            <a:ext cx="1782469" cy="646331"/>
          </a:xfrm>
          <a:prstGeom prst="rect">
            <a:avLst/>
          </a:prstGeom>
          <a:noFill/>
        </p:spPr>
        <p:txBody>
          <a:bodyPr wrap="square" rtlCol="0">
            <a:spAutoFit/>
          </a:bodyPr>
          <a:lstStyle/>
          <a:p>
            <a:pPr algn="ctr"/>
            <a:r>
              <a:rPr lang="en-US" b="1" dirty="0">
                <a:solidFill>
                  <a:srgbClr val="0033CC"/>
                </a:solidFill>
                <a:latin typeface="Roboto" panose="02000000000000000000" pitchFamily="2" charset="0"/>
                <a:ea typeface="Roboto" panose="02000000000000000000" pitchFamily="2" charset="0"/>
                <a:cs typeface="Roboto" panose="02000000000000000000" pitchFamily="2" charset="0"/>
              </a:rPr>
              <a:t>Medicine &amp; Equipment's</a:t>
            </a:r>
          </a:p>
        </p:txBody>
      </p:sp>
      <p:pic>
        <p:nvPicPr>
          <p:cNvPr id="48" name="Graphic 47" descr="Envelope">
            <a:extLst>
              <a:ext uri="{FF2B5EF4-FFF2-40B4-BE49-F238E27FC236}">
                <a16:creationId xmlns:a16="http://schemas.microsoft.com/office/drawing/2014/main" id="{2D9EFE1F-D70F-B30A-9118-71E8A6C9C80D}"/>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8763000" y="5116105"/>
            <a:ext cx="914400" cy="914400"/>
          </a:xfrm>
          <a:prstGeom prst="rect">
            <a:avLst/>
          </a:prstGeom>
        </p:spPr>
      </p:pic>
      <p:sp>
        <p:nvSpPr>
          <p:cNvPr id="49" name="TextBox 48">
            <a:extLst>
              <a:ext uri="{FF2B5EF4-FFF2-40B4-BE49-F238E27FC236}">
                <a16:creationId xmlns:a16="http://schemas.microsoft.com/office/drawing/2014/main" id="{F94ADF97-4A98-FA17-6D72-A23B6088DC57}"/>
              </a:ext>
            </a:extLst>
          </p:cNvPr>
          <p:cNvSpPr txBox="1"/>
          <p:nvPr/>
        </p:nvSpPr>
        <p:spPr>
          <a:xfrm>
            <a:off x="8301330" y="5940512"/>
            <a:ext cx="1782469" cy="646331"/>
          </a:xfrm>
          <a:prstGeom prst="rect">
            <a:avLst/>
          </a:prstGeom>
          <a:noFill/>
        </p:spPr>
        <p:txBody>
          <a:bodyPr wrap="square" rtlCol="0">
            <a:spAutoFit/>
          </a:bodyPr>
          <a:lstStyle/>
          <a:p>
            <a:pPr algn="ctr"/>
            <a:r>
              <a:rPr lang="en-US" b="1" dirty="0">
                <a:solidFill>
                  <a:srgbClr val="0033CC"/>
                </a:solidFill>
                <a:latin typeface="Roboto" panose="02000000000000000000" pitchFamily="2" charset="0"/>
                <a:ea typeface="Roboto" panose="02000000000000000000" pitchFamily="2" charset="0"/>
                <a:cs typeface="Roboto" panose="02000000000000000000" pitchFamily="2" charset="0"/>
              </a:rPr>
              <a:t>Billing &amp; Pricing</a:t>
            </a:r>
          </a:p>
        </p:txBody>
      </p:sp>
      <p:sp>
        <p:nvSpPr>
          <p:cNvPr id="51" name="Oval 50">
            <a:extLst>
              <a:ext uri="{FF2B5EF4-FFF2-40B4-BE49-F238E27FC236}">
                <a16:creationId xmlns:a16="http://schemas.microsoft.com/office/drawing/2014/main" id="{349078DA-A414-3286-0EA2-12DE015B9E91}"/>
              </a:ext>
            </a:extLst>
          </p:cNvPr>
          <p:cNvSpPr/>
          <p:nvPr/>
        </p:nvSpPr>
        <p:spPr>
          <a:xfrm>
            <a:off x="5108335" y="5478167"/>
            <a:ext cx="914400" cy="9144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Graphic 52" descr="Grain">
            <a:extLst>
              <a:ext uri="{FF2B5EF4-FFF2-40B4-BE49-F238E27FC236}">
                <a16:creationId xmlns:a16="http://schemas.microsoft.com/office/drawing/2014/main" id="{89CE3524-848D-D2F0-126C-A3FB57438E43}"/>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5186670" y="5541302"/>
            <a:ext cx="723130" cy="723130"/>
          </a:xfrm>
          <a:prstGeom prst="rect">
            <a:avLst/>
          </a:prstGeom>
        </p:spPr>
      </p:pic>
    </p:spTree>
    <p:extLst>
      <p:ext uri="{BB962C8B-B14F-4D97-AF65-F5344CB8AC3E}">
        <p14:creationId xmlns:p14="http://schemas.microsoft.com/office/powerpoint/2010/main" val="3458871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ircle: Hollow 3">
            <a:extLst>
              <a:ext uri="{FF2B5EF4-FFF2-40B4-BE49-F238E27FC236}">
                <a16:creationId xmlns:a16="http://schemas.microsoft.com/office/drawing/2014/main" id="{51800735-66CA-4969-8E1D-3D056CEB77F4}"/>
              </a:ext>
            </a:extLst>
          </p:cNvPr>
          <p:cNvSpPr/>
          <p:nvPr/>
        </p:nvSpPr>
        <p:spPr>
          <a:xfrm rot="3063726">
            <a:off x="-4135581" y="-1413164"/>
            <a:ext cx="9684327" cy="9684327"/>
          </a:xfrm>
          <a:prstGeom prst="donut">
            <a:avLst>
              <a:gd name="adj" fmla="val 7940"/>
            </a:avLst>
          </a:prstGeom>
          <a:gradFill flip="none" rotWithShape="1">
            <a:gsLst>
              <a:gs pos="0">
                <a:srgbClr val="00CCFF"/>
              </a:gs>
              <a:gs pos="16000">
                <a:srgbClr val="009999"/>
              </a:gs>
              <a:gs pos="37000">
                <a:srgbClr val="FF9900"/>
              </a:gs>
              <a:gs pos="100000">
                <a:srgbClr val="0033CC"/>
              </a:gs>
              <a:gs pos="82000">
                <a:srgbClr val="9900FF"/>
              </a:gs>
              <a:gs pos="60000">
                <a:srgbClr val="CC00C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a:extLst>
              <a:ext uri="{FF2B5EF4-FFF2-40B4-BE49-F238E27FC236}">
                <a16:creationId xmlns:a16="http://schemas.microsoft.com/office/drawing/2014/main" id="{1AD8458E-8A29-49A8-BD75-AB67ACD00864}"/>
              </a:ext>
            </a:extLst>
          </p:cNvPr>
          <p:cNvSpPr/>
          <p:nvPr/>
        </p:nvSpPr>
        <p:spPr>
          <a:xfrm>
            <a:off x="-4835237" y="-2036619"/>
            <a:ext cx="10931237" cy="1093123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27C6B2C-294B-4D67-8344-4157A0F4A63A}"/>
              </a:ext>
            </a:extLst>
          </p:cNvPr>
          <p:cNvSpPr/>
          <p:nvPr/>
        </p:nvSpPr>
        <p:spPr>
          <a:xfrm>
            <a:off x="-4940239" y="4603460"/>
            <a:ext cx="914400" cy="9144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E47800C-4AB1-4276-AA7E-56707858FF2A}"/>
              </a:ext>
            </a:extLst>
          </p:cNvPr>
          <p:cNvSpPr/>
          <p:nvPr/>
        </p:nvSpPr>
        <p:spPr>
          <a:xfrm>
            <a:off x="-5097230" y="1493767"/>
            <a:ext cx="914400" cy="914400"/>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6B9580B-68AB-442D-A8FF-8D757069C5DE}"/>
              </a:ext>
            </a:extLst>
          </p:cNvPr>
          <p:cNvSpPr/>
          <p:nvPr/>
        </p:nvSpPr>
        <p:spPr>
          <a:xfrm>
            <a:off x="0" y="0"/>
            <a:ext cx="4779811" cy="6858000"/>
          </a:xfrm>
          <a:custGeom>
            <a:avLst/>
            <a:gdLst>
              <a:gd name="connsiteX0" fmla="*/ 0 w 4779811"/>
              <a:gd name="connsiteY0" fmla="*/ 0 h 6858000"/>
              <a:gd name="connsiteX1" fmla="*/ 2903764 w 4779811"/>
              <a:gd name="connsiteY1" fmla="*/ 0 h 6858000"/>
              <a:gd name="connsiteX2" fmla="*/ 2983964 w 4779811"/>
              <a:gd name="connsiteY2" fmla="*/ 51415 h 6858000"/>
              <a:gd name="connsiteX3" fmla="*/ 4779811 w 4779811"/>
              <a:gd name="connsiteY3" fmla="*/ 3429000 h 6858000"/>
              <a:gd name="connsiteX4" fmla="*/ 2983964 w 4779811"/>
              <a:gd name="connsiteY4" fmla="*/ 6806585 h 6858000"/>
              <a:gd name="connsiteX5" fmla="*/ 2903764 w 4779811"/>
              <a:gd name="connsiteY5" fmla="*/ 6858000 h 6858000"/>
              <a:gd name="connsiteX6" fmla="*/ 0 w 4779811"/>
              <a:gd name="connsiteY6" fmla="*/ 6858000 h 6858000"/>
              <a:gd name="connsiteX7" fmla="*/ 0 w 4779811"/>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9811" h="6858000">
                <a:moveTo>
                  <a:pt x="0" y="0"/>
                </a:moveTo>
                <a:lnTo>
                  <a:pt x="2903764" y="0"/>
                </a:lnTo>
                <a:lnTo>
                  <a:pt x="2983964" y="51415"/>
                </a:lnTo>
                <a:cubicBezTo>
                  <a:pt x="4067449" y="783404"/>
                  <a:pt x="4779811" y="2023011"/>
                  <a:pt x="4779811" y="3429000"/>
                </a:cubicBezTo>
                <a:cubicBezTo>
                  <a:pt x="4779811" y="4834989"/>
                  <a:pt x="4067449" y="6074596"/>
                  <a:pt x="2983964" y="6806585"/>
                </a:cubicBezTo>
                <a:lnTo>
                  <a:pt x="2903764" y="6858000"/>
                </a:lnTo>
                <a:lnTo>
                  <a:pt x="0" y="6858000"/>
                </a:lnTo>
                <a:lnTo>
                  <a:pt x="0" y="0"/>
                </a:lnTo>
                <a:close/>
              </a:path>
            </a:pathLst>
          </a:custGeom>
          <a:blipFill dpi="0" rotWithShape="0">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 name="Oval 6">
            <a:extLst>
              <a:ext uri="{FF2B5EF4-FFF2-40B4-BE49-F238E27FC236}">
                <a16:creationId xmlns:a16="http://schemas.microsoft.com/office/drawing/2014/main" id="{C83D2FF7-AAED-4DF4-BD5D-D38DBEE61CDA}"/>
              </a:ext>
            </a:extLst>
          </p:cNvPr>
          <p:cNvSpPr/>
          <p:nvPr/>
        </p:nvSpPr>
        <p:spPr>
          <a:xfrm>
            <a:off x="-3789218" y="-772706"/>
            <a:ext cx="914400" cy="91440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D0F257-2D8C-4FA7-8362-4EA44B5239CB}"/>
              </a:ext>
            </a:extLst>
          </p:cNvPr>
          <p:cNvSpPr txBox="1"/>
          <p:nvPr/>
        </p:nvSpPr>
        <p:spPr>
          <a:xfrm>
            <a:off x="6795656" y="2618810"/>
            <a:ext cx="3491345" cy="461665"/>
          </a:xfrm>
          <a:prstGeom prst="rect">
            <a:avLst/>
          </a:prstGeom>
          <a:noFill/>
        </p:spPr>
        <p:txBody>
          <a:bodyPr wrap="square" rtlCol="0">
            <a:spAutoFit/>
          </a:bodyPr>
          <a:lstStyle/>
          <a:p>
            <a:r>
              <a:rPr lang="en-US" sz="2400" b="1" dirty="0">
                <a:solidFill>
                  <a:schemeClr val="accent6">
                    <a:lumMod val="75000"/>
                  </a:schemeClr>
                </a:solidFill>
                <a:latin typeface="Roboto" panose="02000000000000000000" pitchFamily="2" charset="0"/>
                <a:ea typeface="Roboto" panose="02000000000000000000" pitchFamily="2" charset="0"/>
                <a:cs typeface="Roboto" panose="02000000000000000000" pitchFamily="2" charset="0"/>
              </a:rPr>
              <a:t>AGRICULTURE</a:t>
            </a:r>
          </a:p>
        </p:txBody>
      </p:sp>
      <p:sp>
        <p:nvSpPr>
          <p:cNvPr id="13" name="TextBox 12">
            <a:extLst>
              <a:ext uri="{FF2B5EF4-FFF2-40B4-BE49-F238E27FC236}">
                <a16:creationId xmlns:a16="http://schemas.microsoft.com/office/drawing/2014/main" id="{68109BEA-3120-44C6-9FCD-B1BD7BBB7DAF}"/>
              </a:ext>
            </a:extLst>
          </p:cNvPr>
          <p:cNvSpPr txBox="1"/>
          <p:nvPr/>
        </p:nvSpPr>
        <p:spPr>
          <a:xfrm>
            <a:off x="6795656" y="3080475"/>
            <a:ext cx="4135581" cy="923330"/>
          </a:xfrm>
          <a:prstGeom prst="rect">
            <a:avLst/>
          </a:prstGeom>
          <a:noFill/>
        </p:spPr>
        <p:txBody>
          <a:bodyPr wrap="square" rtlCol="0">
            <a:spAutoFit/>
          </a:bodyPr>
          <a:lstStyle/>
          <a:p>
            <a:pPr algn="just"/>
            <a:r>
              <a:rPr lang="en-US" b="0" i="0" dirty="0">
                <a:solidFill>
                  <a:srgbClr val="74808B"/>
                </a:solidFill>
                <a:effectLst/>
                <a:latin typeface="Inter"/>
              </a:rPr>
              <a:t>Manage your agriculture business with features for recording and tracking crop cycles, locations, diseases, and fertilizers.</a:t>
            </a:r>
            <a:endParaRPr lang="en-US" dirty="0"/>
          </a:p>
        </p:txBody>
      </p:sp>
      <p:sp>
        <p:nvSpPr>
          <p:cNvPr id="16" name="Oval 15">
            <a:extLst>
              <a:ext uri="{FF2B5EF4-FFF2-40B4-BE49-F238E27FC236}">
                <a16:creationId xmlns:a16="http://schemas.microsoft.com/office/drawing/2014/main" id="{46F31000-0A3E-440B-A0B7-4EBBA97720D7}"/>
              </a:ext>
            </a:extLst>
          </p:cNvPr>
          <p:cNvSpPr/>
          <p:nvPr/>
        </p:nvSpPr>
        <p:spPr>
          <a:xfrm>
            <a:off x="-1491674" y="-2175697"/>
            <a:ext cx="914400" cy="914400"/>
          </a:xfrm>
          <a:prstGeom prst="ellipse">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BDC18A36-A4C1-4A44-86BA-8E5F0594F042}"/>
              </a:ext>
            </a:extLst>
          </p:cNvPr>
          <p:cNvSpPr/>
          <p:nvPr/>
        </p:nvSpPr>
        <p:spPr>
          <a:xfrm>
            <a:off x="1733621" y="-2240468"/>
            <a:ext cx="914400" cy="914400"/>
          </a:xfrm>
          <a:prstGeom prst="ellipse">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DCDB3E5-008C-4BE4-B314-568638E51116}"/>
              </a:ext>
            </a:extLst>
          </p:cNvPr>
          <p:cNvSpPr/>
          <p:nvPr/>
        </p:nvSpPr>
        <p:spPr>
          <a:xfrm>
            <a:off x="5595017" y="2452955"/>
            <a:ext cx="914400" cy="9144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Classroom">
            <a:extLst>
              <a:ext uri="{FF2B5EF4-FFF2-40B4-BE49-F238E27FC236}">
                <a16:creationId xmlns:a16="http://schemas.microsoft.com/office/drawing/2014/main" id="{2977A7FA-3B3B-5613-44F8-C589CFDD91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30169" y="-2166334"/>
            <a:ext cx="690825" cy="690825"/>
          </a:xfrm>
          <a:prstGeom prst="rect">
            <a:avLst/>
          </a:prstGeom>
        </p:spPr>
      </p:pic>
      <p:pic>
        <p:nvPicPr>
          <p:cNvPr id="25" name="Graphic 24" descr="Store">
            <a:extLst>
              <a:ext uri="{FF2B5EF4-FFF2-40B4-BE49-F238E27FC236}">
                <a16:creationId xmlns:a16="http://schemas.microsoft.com/office/drawing/2014/main" id="{080DFD6E-D3BB-B5E0-2EC4-21BD5464EC8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93143" y="-2077166"/>
            <a:ext cx="717338" cy="717338"/>
          </a:xfrm>
          <a:prstGeom prst="rect">
            <a:avLst/>
          </a:prstGeom>
        </p:spPr>
      </p:pic>
      <p:pic>
        <p:nvPicPr>
          <p:cNvPr id="27" name="Graphic 26" descr="Share with person">
            <a:extLst>
              <a:ext uri="{FF2B5EF4-FFF2-40B4-BE49-F238E27FC236}">
                <a16:creationId xmlns:a16="http://schemas.microsoft.com/office/drawing/2014/main" id="{F1C6F10E-83D8-20E6-50C2-7C2950751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89218" y="-813172"/>
            <a:ext cx="914400" cy="914400"/>
          </a:xfrm>
          <a:prstGeom prst="rect">
            <a:avLst/>
          </a:prstGeom>
        </p:spPr>
      </p:pic>
      <p:pic>
        <p:nvPicPr>
          <p:cNvPr id="29" name="Graphic 28" descr="Covered plate">
            <a:extLst>
              <a:ext uri="{FF2B5EF4-FFF2-40B4-BE49-F238E27FC236}">
                <a16:creationId xmlns:a16="http://schemas.microsoft.com/office/drawing/2014/main" id="{D6A9AD04-A165-0EB7-8AF1-DDD69BD39C5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99301" y="1510460"/>
            <a:ext cx="728613" cy="728613"/>
          </a:xfrm>
          <a:prstGeom prst="rect">
            <a:avLst/>
          </a:prstGeom>
        </p:spPr>
      </p:pic>
      <p:pic>
        <p:nvPicPr>
          <p:cNvPr id="31" name="Graphic 30" descr="Factory">
            <a:extLst>
              <a:ext uri="{FF2B5EF4-FFF2-40B4-BE49-F238E27FC236}">
                <a16:creationId xmlns:a16="http://schemas.microsoft.com/office/drawing/2014/main" id="{5C20E753-0E2A-15FE-8117-AD434229A59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35237" y="4630568"/>
            <a:ext cx="716972" cy="716972"/>
          </a:xfrm>
          <a:prstGeom prst="rect">
            <a:avLst/>
          </a:prstGeom>
        </p:spPr>
      </p:pic>
      <p:sp>
        <p:nvSpPr>
          <p:cNvPr id="8" name="Oval 7">
            <a:extLst>
              <a:ext uri="{FF2B5EF4-FFF2-40B4-BE49-F238E27FC236}">
                <a16:creationId xmlns:a16="http://schemas.microsoft.com/office/drawing/2014/main" id="{B4ABD5B0-25DF-7089-57A4-36CE3258EB9B}"/>
              </a:ext>
            </a:extLst>
          </p:cNvPr>
          <p:cNvSpPr/>
          <p:nvPr/>
        </p:nvSpPr>
        <p:spPr>
          <a:xfrm>
            <a:off x="5041971" y="5473125"/>
            <a:ext cx="914400" cy="914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Coins">
            <a:extLst>
              <a:ext uri="{FF2B5EF4-FFF2-40B4-BE49-F238E27FC236}">
                <a16:creationId xmlns:a16="http://schemas.microsoft.com/office/drawing/2014/main" id="{B32BD1D5-9390-7365-6CDD-B0146EB8063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148651" y="5546718"/>
            <a:ext cx="726108" cy="726108"/>
          </a:xfrm>
          <a:prstGeom prst="rect">
            <a:avLst/>
          </a:prstGeom>
        </p:spPr>
      </p:pic>
      <p:pic>
        <p:nvPicPr>
          <p:cNvPr id="30" name="Picture 29">
            <a:extLst>
              <a:ext uri="{FF2B5EF4-FFF2-40B4-BE49-F238E27FC236}">
                <a16:creationId xmlns:a16="http://schemas.microsoft.com/office/drawing/2014/main" id="{35A4077D-FD1E-C1BB-041F-688E682995AD}"/>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6934668" y="5457659"/>
            <a:ext cx="3271410" cy="1530329"/>
          </a:xfrm>
          <a:prstGeom prst="rect">
            <a:avLst/>
          </a:prstGeom>
        </p:spPr>
      </p:pic>
      <p:sp>
        <p:nvSpPr>
          <p:cNvPr id="33" name="Oval 32">
            <a:extLst>
              <a:ext uri="{FF2B5EF4-FFF2-40B4-BE49-F238E27FC236}">
                <a16:creationId xmlns:a16="http://schemas.microsoft.com/office/drawing/2014/main" id="{CD685761-FCAD-28F7-F13D-275F2383FC60}"/>
              </a:ext>
            </a:extLst>
          </p:cNvPr>
          <p:cNvSpPr/>
          <p:nvPr/>
        </p:nvSpPr>
        <p:spPr>
          <a:xfrm>
            <a:off x="5050125" y="348509"/>
            <a:ext cx="914400" cy="914400"/>
          </a:xfrm>
          <a:prstGeom prst="ellipse">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descr="Medical">
            <a:extLst>
              <a:ext uri="{FF2B5EF4-FFF2-40B4-BE49-F238E27FC236}">
                <a16:creationId xmlns:a16="http://schemas.microsoft.com/office/drawing/2014/main" id="{65C2AE90-2D6E-D2F7-78BA-C4D4F6B621A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041119" y="344797"/>
            <a:ext cx="914400" cy="914400"/>
          </a:xfrm>
          <a:prstGeom prst="rect">
            <a:avLst/>
          </a:prstGeom>
        </p:spPr>
      </p:pic>
      <p:pic>
        <p:nvPicPr>
          <p:cNvPr id="11" name="Graphic 10" descr="Corn">
            <a:extLst>
              <a:ext uri="{FF2B5EF4-FFF2-40B4-BE49-F238E27FC236}">
                <a16:creationId xmlns:a16="http://schemas.microsoft.com/office/drawing/2014/main" id="{94303415-AFFD-52FB-A208-D13F04E78AD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385560" y="335280"/>
            <a:ext cx="914400" cy="914400"/>
          </a:xfrm>
          <a:prstGeom prst="rect">
            <a:avLst/>
          </a:prstGeom>
        </p:spPr>
      </p:pic>
      <p:sp>
        <p:nvSpPr>
          <p:cNvPr id="15" name="TextBox 14">
            <a:extLst>
              <a:ext uri="{FF2B5EF4-FFF2-40B4-BE49-F238E27FC236}">
                <a16:creationId xmlns:a16="http://schemas.microsoft.com/office/drawing/2014/main" id="{6D460FCF-35FA-D154-2EDD-A410C5AA8E95}"/>
              </a:ext>
            </a:extLst>
          </p:cNvPr>
          <p:cNvSpPr txBox="1"/>
          <p:nvPr/>
        </p:nvSpPr>
        <p:spPr>
          <a:xfrm>
            <a:off x="6060723" y="1156341"/>
            <a:ext cx="1600200" cy="369332"/>
          </a:xfrm>
          <a:prstGeom prst="rect">
            <a:avLst/>
          </a:prstGeom>
          <a:noFill/>
        </p:spPr>
        <p:txBody>
          <a:bodyPr wrap="square" rtlCol="0">
            <a:spAutoFit/>
          </a:bodyPr>
          <a:lstStyle/>
          <a:p>
            <a:pPr algn="ctr"/>
            <a:r>
              <a:rPr lang="en-US" b="1" dirty="0">
                <a:solidFill>
                  <a:schemeClr val="accent6">
                    <a:lumMod val="75000"/>
                  </a:schemeClr>
                </a:solidFill>
                <a:latin typeface="Roboto" panose="02000000000000000000" pitchFamily="2" charset="0"/>
                <a:ea typeface="Roboto" panose="02000000000000000000" pitchFamily="2" charset="0"/>
                <a:cs typeface="Roboto" panose="02000000000000000000" pitchFamily="2" charset="0"/>
              </a:rPr>
              <a:t>Manage Crop</a:t>
            </a:r>
          </a:p>
        </p:txBody>
      </p:sp>
      <p:pic>
        <p:nvPicPr>
          <p:cNvPr id="18" name="Graphic 17" descr="Grain">
            <a:extLst>
              <a:ext uri="{FF2B5EF4-FFF2-40B4-BE49-F238E27FC236}">
                <a16:creationId xmlns:a16="http://schemas.microsoft.com/office/drawing/2014/main" id="{7DD2EA4B-B448-D268-9D2B-99BCF198198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689590" y="2523782"/>
            <a:ext cx="723130" cy="723130"/>
          </a:xfrm>
          <a:prstGeom prst="rect">
            <a:avLst/>
          </a:prstGeom>
        </p:spPr>
      </p:pic>
      <p:pic>
        <p:nvPicPr>
          <p:cNvPr id="21" name="Graphic 20" descr="Seeds">
            <a:extLst>
              <a:ext uri="{FF2B5EF4-FFF2-40B4-BE49-F238E27FC236}">
                <a16:creationId xmlns:a16="http://schemas.microsoft.com/office/drawing/2014/main" id="{A0D75601-EB6C-4EA6-F93D-F1C57FD5B76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351520" y="289560"/>
            <a:ext cx="914400" cy="914400"/>
          </a:xfrm>
          <a:prstGeom prst="rect">
            <a:avLst/>
          </a:prstGeom>
        </p:spPr>
      </p:pic>
      <p:sp>
        <p:nvSpPr>
          <p:cNvPr id="24" name="TextBox 23">
            <a:extLst>
              <a:ext uri="{FF2B5EF4-FFF2-40B4-BE49-F238E27FC236}">
                <a16:creationId xmlns:a16="http://schemas.microsoft.com/office/drawing/2014/main" id="{F9578EA2-4049-2FAC-823E-DB795242125B}"/>
              </a:ext>
            </a:extLst>
          </p:cNvPr>
          <p:cNvSpPr txBox="1"/>
          <p:nvPr/>
        </p:nvSpPr>
        <p:spPr>
          <a:xfrm>
            <a:off x="7996203" y="1171581"/>
            <a:ext cx="1600200" cy="646331"/>
          </a:xfrm>
          <a:prstGeom prst="rect">
            <a:avLst/>
          </a:prstGeom>
          <a:noFill/>
        </p:spPr>
        <p:txBody>
          <a:bodyPr wrap="square" rtlCol="0">
            <a:spAutoFit/>
          </a:bodyPr>
          <a:lstStyle/>
          <a:p>
            <a:pPr algn="ctr"/>
            <a:r>
              <a:rPr lang="en-US" b="1" dirty="0">
                <a:solidFill>
                  <a:schemeClr val="accent6">
                    <a:lumMod val="75000"/>
                  </a:schemeClr>
                </a:solidFill>
                <a:latin typeface="Roboto" panose="02000000000000000000" pitchFamily="2" charset="0"/>
                <a:ea typeface="Roboto" panose="02000000000000000000" pitchFamily="2" charset="0"/>
                <a:cs typeface="Roboto" panose="02000000000000000000" pitchFamily="2" charset="0"/>
              </a:rPr>
              <a:t>Manage Fertilizers</a:t>
            </a:r>
          </a:p>
        </p:txBody>
      </p:sp>
      <p:pic>
        <p:nvPicPr>
          <p:cNvPr id="32" name="Graphic 31" descr="Research">
            <a:extLst>
              <a:ext uri="{FF2B5EF4-FFF2-40B4-BE49-F238E27FC236}">
                <a16:creationId xmlns:a16="http://schemas.microsoft.com/office/drawing/2014/main" id="{11E44485-3EDB-86C7-2F0E-D0ADB1B9624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0278830" y="351312"/>
            <a:ext cx="914400" cy="914400"/>
          </a:xfrm>
          <a:prstGeom prst="rect">
            <a:avLst/>
          </a:prstGeom>
        </p:spPr>
      </p:pic>
      <p:sp>
        <p:nvSpPr>
          <p:cNvPr id="34" name="TextBox 33">
            <a:extLst>
              <a:ext uri="{FF2B5EF4-FFF2-40B4-BE49-F238E27FC236}">
                <a16:creationId xmlns:a16="http://schemas.microsoft.com/office/drawing/2014/main" id="{EA05C9B9-C8CC-781C-C012-EB20F0DA8E79}"/>
              </a:ext>
            </a:extLst>
          </p:cNvPr>
          <p:cNvSpPr txBox="1"/>
          <p:nvPr/>
        </p:nvSpPr>
        <p:spPr>
          <a:xfrm>
            <a:off x="9885963" y="1171581"/>
            <a:ext cx="1600200" cy="646331"/>
          </a:xfrm>
          <a:prstGeom prst="rect">
            <a:avLst/>
          </a:prstGeom>
          <a:noFill/>
        </p:spPr>
        <p:txBody>
          <a:bodyPr wrap="square" rtlCol="0">
            <a:spAutoFit/>
          </a:bodyPr>
          <a:lstStyle/>
          <a:p>
            <a:pPr algn="ctr"/>
            <a:r>
              <a:rPr lang="en-US" b="1" dirty="0">
                <a:solidFill>
                  <a:schemeClr val="accent6">
                    <a:lumMod val="75000"/>
                  </a:schemeClr>
                </a:solidFill>
                <a:latin typeface="Roboto" panose="02000000000000000000" pitchFamily="2" charset="0"/>
                <a:ea typeface="Roboto" panose="02000000000000000000" pitchFamily="2" charset="0"/>
                <a:cs typeface="Roboto" panose="02000000000000000000" pitchFamily="2" charset="0"/>
              </a:rPr>
              <a:t>Plant Analysis</a:t>
            </a:r>
          </a:p>
        </p:txBody>
      </p:sp>
      <p:pic>
        <p:nvPicPr>
          <p:cNvPr id="37" name="Graphic 36" descr="Water">
            <a:extLst>
              <a:ext uri="{FF2B5EF4-FFF2-40B4-BE49-F238E27FC236}">
                <a16:creationId xmlns:a16="http://schemas.microsoft.com/office/drawing/2014/main" id="{CB0A8DAD-5E4E-2031-3711-0679CEC8DEB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400800" y="4130040"/>
            <a:ext cx="914400" cy="914400"/>
          </a:xfrm>
          <a:prstGeom prst="rect">
            <a:avLst/>
          </a:prstGeom>
        </p:spPr>
      </p:pic>
      <p:sp>
        <p:nvSpPr>
          <p:cNvPr id="38" name="TextBox 37">
            <a:extLst>
              <a:ext uri="{FF2B5EF4-FFF2-40B4-BE49-F238E27FC236}">
                <a16:creationId xmlns:a16="http://schemas.microsoft.com/office/drawing/2014/main" id="{4E1D79B3-DBA3-7780-529E-D8BF83DBEB91}"/>
              </a:ext>
            </a:extLst>
          </p:cNvPr>
          <p:cNvSpPr txBox="1"/>
          <p:nvPr/>
        </p:nvSpPr>
        <p:spPr>
          <a:xfrm>
            <a:off x="6030242" y="5057781"/>
            <a:ext cx="1747893" cy="369332"/>
          </a:xfrm>
          <a:prstGeom prst="rect">
            <a:avLst/>
          </a:prstGeom>
          <a:noFill/>
        </p:spPr>
        <p:txBody>
          <a:bodyPr wrap="square" rtlCol="0">
            <a:spAutoFit/>
          </a:bodyPr>
          <a:lstStyle/>
          <a:p>
            <a:pPr algn="ctr"/>
            <a:r>
              <a:rPr lang="en-US" b="1" dirty="0">
                <a:solidFill>
                  <a:schemeClr val="accent6">
                    <a:lumMod val="75000"/>
                  </a:schemeClr>
                </a:solidFill>
                <a:latin typeface="Roboto" panose="02000000000000000000" pitchFamily="2" charset="0"/>
                <a:ea typeface="Roboto" panose="02000000000000000000" pitchFamily="2" charset="0"/>
                <a:cs typeface="Roboto" panose="02000000000000000000" pitchFamily="2" charset="0"/>
              </a:rPr>
              <a:t>Water Analysis</a:t>
            </a:r>
          </a:p>
        </p:txBody>
      </p:sp>
      <p:pic>
        <p:nvPicPr>
          <p:cNvPr id="40" name="Graphic 39" descr="Rain">
            <a:extLst>
              <a:ext uri="{FF2B5EF4-FFF2-40B4-BE49-F238E27FC236}">
                <a16:creationId xmlns:a16="http://schemas.microsoft.com/office/drawing/2014/main" id="{564AA7CA-DAE3-A835-9745-4B9900F4C009}"/>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8503920" y="3992880"/>
            <a:ext cx="914400" cy="914400"/>
          </a:xfrm>
          <a:prstGeom prst="rect">
            <a:avLst/>
          </a:prstGeom>
        </p:spPr>
      </p:pic>
      <p:sp>
        <p:nvSpPr>
          <p:cNvPr id="41" name="TextBox 40">
            <a:extLst>
              <a:ext uri="{FF2B5EF4-FFF2-40B4-BE49-F238E27FC236}">
                <a16:creationId xmlns:a16="http://schemas.microsoft.com/office/drawing/2014/main" id="{033E0793-BB79-B67A-B195-FC8C47EB333B}"/>
              </a:ext>
            </a:extLst>
          </p:cNvPr>
          <p:cNvSpPr txBox="1"/>
          <p:nvPr/>
        </p:nvSpPr>
        <p:spPr>
          <a:xfrm>
            <a:off x="8087642" y="4951101"/>
            <a:ext cx="1747893" cy="646331"/>
          </a:xfrm>
          <a:prstGeom prst="rect">
            <a:avLst/>
          </a:prstGeom>
          <a:noFill/>
        </p:spPr>
        <p:txBody>
          <a:bodyPr wrap="square" rtlCol="0">
            <a:spAutoFit/>
          </a:bodyPr>
          <a:lstStyle/>
          <a:p>
            <a:pPr algn="ctr"/>
            <a:r>
              <a:rPr lang="en-US" b="1" dirty="0">
                <a:solidFill>
                  <a:schemeClr val="accent6">
                    <a:lumMod val="75000"/>
                  </a:schemeClr>
                </a:solidFill>
                <a:latin typeface="Roboto" panose="02000000000000000000" pitchFamily="2" charset="0"/>
                <a:ea typeface="Roboto" panose="02000000000000000000" pitchFamily="2" charset="0"/>
                <a:cs typeface="Roboto" panose="02000000000000000000" pitchFamily="2" charset="0"/>
              </a:rPr>
              <a:t>Weather Analysis</a:t>
            </a:r>
          </a:p>
        </p:txBody>
      </p:sp>
      <p:pic>
        <p:nvPicPr>
          <p:cNvPr id="43" name="Graphic 42" descr="Shopping bag">
            <a:extLst>
              <a:ext uri="{FF2B5EF4-FFF2-40B4-BE49-F238E27FC236}">
                <a16:creationId xmlns:a16="http://schemas.microsoft.com/office/drawing/2014/main" id="{F12C1756-C1E6-6024-C9BE-871EBB18591D}"/>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0226040" y="3962400"/>
            <a:ext cx="914400" cy="914400"/>
          </a:xfrm>
          <a:prstGeom prst="rect">
            <a:avLst/>
          </a:prstGeom>
        </p:spPr>
      </p:pic>
      <p:sp>
        <p:nvSpPr>
          <p:cNvPr id="44" name="TextBox 43">
            <a:extLst>
              <a:ext uri="{FF2B5EF4-FFF2-40B4-BE49-F238E27FC236}">
                <a16:creationId xmlns:a16="http://schemas.microsoft.com/office/drawing/2014/main" id="{4AE8E60F-636F-9F0F-894D-01E1B1B86379}"/>
              </a:ext>
            </a:extLst>
          </p:cNvPr>
          <p:cNvSpPr txBox="1"/>
          <p:nvPr/>
        </p:nvSpPr>
        <p:spPr>
          <a:xfrm>
            <a:off x="10068843" y="4935861"/>
            <a:ext cx="1250224" cy="646331"/>
          </a:xfrm>
          <a:prstGeom prst="rect">
            <a:avLst/>
          </a:prstGeom>
          <a:noFill/>
        </p:spPr>
        <p:txBody>
          <a:bodyPr wrap="square" rtlCol="0">
            <a:spAutoFit/>
          </a:bodyPr>
          <a:lstStyle/>
          <a:p>
            <a:pPr algn="ctr"/>
            <a:r>
              <a:rPr lang="en-US" b="1" dirty="0">
                <a:solidFill>
                  <a:schemeClr val="accent6">
                    <a:lumMod val="75000"/>
                  </a:schemeClr>
                </a:solidFill>
                <a:latin typeface="Roboto" panose="02000000000000000000" pitchFamily="2" charset="0"/>
                <a:ea typeface="Roboto" panose="02000000000000000000" pitchFamily="2" charset="0"/>
                <a:cs typeface="Roboto" panose="02000000000000000000" pitchFamily="2" charset="0"/>
              </a:rPr>
              <a:t>Sales &amp; Purchase</a:t>
            </a:r>
          </a:p>
        </p:txBody>
      </p:sp>
      <p:pic>
        <p:nvPicPr>
          <p:cNvPr id="46" name="Graphic 45" descr="Tongue">
            <a:extLst>
              <a:ext uri="{FF2B5EF4-FFF2-40B4-BE49-F238E27FC236}">
                <a16:creationId xmlns:a16="http://schemas.microsoft.com/office/drawing/2014/main" id="{C6E8E7C4-4902-DA9E-35B1-596F65EC3DA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1087771" y="3101566"/>
            <a:ext cx="914400" cy="914400"/>
          </a:xfrm>
          <a:prstGeom prst="rect">
            <a:avLst/>
          </a:prstGeom>
        </p:spPr>
      </p:pic>
      <p:sp>
        <p:nvSpPr>
          <p:cNvPr id="48" name="TextBox 47">
            <a:extLst>
              <a:ext uri="{FF2B5EF4-FFF2-40B4-BE49-F238E27FC236}">
                <a16:creationId xmlns:a16="http://schemas.microsoft.com/office/drawing/2014/main" id="{1BE5136B-D5EE-4B0B-8A96-305D5D094FFA}"/>
              </a:ext>
            </a:extLst>
          </p:cNvPr>
          <p:cNvSpPr txBox="1"/>
          <p:nvPr/>
        </p:nvSpPr>
        <p:spPr>
          <a:xfrm>
            <a:off x="10937312" y="3860334"/>
            <a:ext cx="1222282" cy="646331"/>
          </a:xfrm>
          <a:prstGeom prst="rect">
            <a:avLst/>
          </a:prstGeom>
          <a:noFill/>
        </p:spPr>
        <p:txBody>
          <a:bodyPr wrap="square" rtlCol="0">
            <a:spAutoFit/>
          </a:bodyPr>
          <a:lstStyle/>
          <a:p>
            <a:pPr algn="ctr"/>
            <a:r>
              <a:rPr lang="en-US" b="1" dirty="0">
                <a:solidFill>
                  <a:schemeClr val="accent2"/>
                </a:solidFill>
                <a:latin typeface="Roboto" panose="02000000000000000000" pitchFamily="2" charset="0"/>
                <a:ea typeface="Roboto" panose="02000000000000000000" pitchFamily="2" charset="0"/>
                <a:cs typeface="Roboto" panose="02000000000000000000" pitchFamily="2" charset="0"/>
              </a:rPr>
              <a:t>Multi Lingual</a:t>
            </a:r>
          </a:p>
        </p:txBody>
      </p:sp>
    </p:spTree>
    <p:extLst>
      <p:ext uri="{BB962C8B-B14F-4D97-AF65-F5344CB8AC3E}">
        <p14:creationId xmlns:p14="http://schemas.microsoft.com/office/powerpoint/2010/main" val="1155239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ircle: Hollow 3">
            <a:extLst>
              <a:ext uri="{FF2B5EF4-FFF2-40B4-BE49-F238E27FC236}">
                <a16:creationId xmlns:a16="http://schemas.microsoft.com/office/drawing/2014/main" id="{51800735-66CA-4969-8E1D-3D056CEB77F4}"/>
              </a:ext>
            </a:extLst>
          </p:cNvPr>
          <p:cNvSpPr/>
          <p:nvPr/>
        </p:nvSpPr>
        <p:spPr>
          <a:xfrm rot="4393231">
            <a:off x="-4135581" y="-1413164"/>
            <a:ext cx="9684327" cy="9684327"/>
          </a:xfrm>
          <a:prstGeom prst="donut">
            <a:avLst>
              <a:gd name="adj" fmla="val 7940"/>
            </a:avLst>
          </a:prstGeom>
          <a:gradFill flip="none" rotWithShape="1">
            <a:gsLst>
              <a:gs pos="0">
                <a:srgbClr val="00CCFF"/>
              </a:gs>
              <a:gs pos="16000">
                <a:srgbClr val="009999"/>
              </a:gs>
              <a:gs pos="37000">
                <a:srgbClr val="FF9900"/>
              </a:gs>
              <a:gs pos="100000">
                <a:srgbClr val="0033CC"/>
              </a:gs>
              <a:gs pos="82000">
                <a:srgbClr val="9900FF"/>
              </a:gs>
              <a:gs pos="60000">
                <a:srgbClr val="CC00C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a:extLst>
              <a:ext uri="{FF2B5EF4-FFF2-40B4-BE49-F238E27FC236}">
                <a16:creationId xmlns:a16="http://schemas.microsoft.com/office/drawing/2014/main" id="{1AD8458E-8A29-49A8-BD75-AB67ACD00864}"/>
              </a:ext>
            </a:extLst>
          </p:cNvPr>
          <p:cNvSpPr/>
          <p:nvPr/>
        </p:nvSpPr>
        <p:spPr>
          <a:xfrm>
            <a:off x="-4835237" y="-2036619"/>
            <a:ext cx="10931237" cy="1093123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27C6B2C-294B-4D67-8344-4157A0F4A63A}"/>
              </a:ext>
            </a:extLst>
          </p:cNvPr>
          <p:cNvSpPr/>
          <p:nvPr/>
        </p:nvSpPr>
        <p:spPr>
          <a:xfrm>
            <a:off x="-3789218" y="6858000"/>
            <a:ext cx="914400" cy="9144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E47800C-4AB1-4276-AA7E-56707858FF2A}"/>
              </a:ext>
            </a:extLst>
          </p:cNvPr>
          <p:cNvSpPr/>
          <p:nvPr/>
        </p:nvSpPr>
        <p:spPr>
          <a:xfrm>
            <a:off x="-5120498" y="4558725"/>
            <a:ext cx="914400" cy="914400"/>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6B9580B-68AB-442D-A8FF-8D757069C5DE}"/>
              </a:ext>
            </a:extLst>
          </p:cNvPr>
          <p:cNvSpPr/>
          <p:nvPr/>
        </p:nvSpPr>
        <p:spPr>
          <a:xfrm>
            <a:off x="0" y="0"/>
            <a:ext cx="4779811" cy="6858000"/>
          </a:xfrm>
          <a:custGeom>
            <a:avLst/>
            <a:gdLst>
              <a:gd name="connsiteX0" fmla="*/ 0 w 4779811"/>
              <a:gd name="connsiteY0" fmla="*/ 0 h 6858000"/>
              <a:gd name="connsiteX1" fmla="*/ 2903764 w 4779811"/>
              <a:gd name="connsiteY1" fmla="*/ 0 h 6858000"/>
              <a:gd name="connsiteX2" fmla="*/ 2983964 w 4779811"/>
              <a:gd name="connsiteY2" fmla="*/ 51415 h 6858000"/>
              <a:gd name="connsiteX3" fmla="*/ 4779811 w 4779811"/>
              <a:gd name="connsiteY3" fmla="*/ 3429000 h 6858000"/>
              <a:gd name="connsiteX4" fmla="*/ 2983964 w 4779811"/>
              <a:gd name="connsiteY4" fmla="*/ 6806585 h 6858000"/>
              <a:gd name="connsiteX5" fmla="*/ 2903764 w 4779811"/>
              <a:gd name="connsiteY5" fmla="*/ 6858000 h 6858000"/>
              <a:gd name="connsiteX6" fmla="*/ 0 w 4779811"/>
              <a:gd name="connsiteY6" fmla="*/ 6858000 h 6858000"/>
              <a:gd name="connsiteX7" fmla="*/ 0 w 4779811"/>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9811" h="6858000">
                <a:moveTo>
                  <a:pt x="0" y="0"/>
                </a:moveTo>
                <a:lnTo>
                  <a:pt x="2903764" y="0"/>
                </a:lnTo>
                <a:lnTo>
                  <a:pt x="2983964" y="51415"/>
                </a:lnTo>
                <a:cubicBezTo>
                  <a:pt x="4067449" y="783404"/>
                  <a:pt x="4779811" y="2023011"/>
                  <a:pt x="4779811" y="3429000"/>
                </a:cubicBezTo>
                <a:cubicBezTo>
                  <a:pt x="4779811" y="4834989"/>
                  <a:pt x="4067449" y="6074596"/>
                  <a:pt x="2983964" y="6806585"/>
                </a:cubicBezTo>
                <a:lnTo>
                  <a:pt x="2903764" y="6858000"/>
                </a:lnTo>
                <a:lnTo>
                  <a:pt x="0" y="6858000"/>
                </a:lnTo>
                <a:lnTo>
                  <a:pt x="0" y="0"/>
                </a:lnTo>
                <a:close/>
              </a:path>
            </a:pathLst>
          </a:custGeom>
          <a:blipFill dpi="0" rotWithShape="0">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 name="Oval 6">
            <a:extLst>
              <a:ext uri="{FF2B5EF4-FFF2-40B4-BE49-F238E27FC236}">
                <a16:creationId xmlns:a16="http://schemas.microsoft.com/office/drawing/2014/main" id="{C83D2FF7-AAED-4DF4-BD5D-D38DBEE61CDA}"/>
              </a:ext>
            </a:extLst>
          </p:cNvPr>
          <p:cNvSpPr/>
          <p:nvPr/>
        </p:nvSpPr>
        <p:spPr>
          <a:xfrm>
            <a:off x="-5123162" y="1812875"/>
            <a:ext cx="914400" cy="91440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D0F257-2D8C-4FA7-8362-4EA44B5239CB}"/>
              </a:ext>
            </a:extLst>
          </p:cNvPr>
          <p:cNvSpPr txBox="1"/>
          <p:nvPr/>
        </p:nvSpPr>
        <p:spPr>
          <a:xfrm>
            <a:off x="6810896" y="2634050"/>
            <a:ext cx="3491345" cy="461665"/>
          </a:xfrm>
          <a:prstGeom prst="rect">
            <a:avLst/>
          </a:prstGeom>
          <a:noFill/>
        </p:spPr>
        <p:txBody>
          <a:bodyPr wrap="square" rtlCol="0">
            <a:spAutoFit/>
          </a:bodyPr>
          <a:lstStyle/>
          <a:p>
            <a:r>
              <a:rPr lang="en-US" sz="2400" b="1" dirty="0">
                <a:solidFill>
                  <a:srgbClr val="FFC000"/>
                </a:solidFill>
                <a:latin typeface="Roboto" panose="02000000000000000000" pitchFamily="2" charset="0"/>
                <a:ea typeface="Roboto" panose="02000000000000000000" pitchFamily="2" charset="0"/>
                <a:cs typeface="Roboto" panose="02000000000000000000" pitchFamily="2" charset="0"/>
              </a:rPr>
              <a:t>NON PROFIT</a:t>
            </a:r>
          </a:p>
        </p:txBody>
      </p:sp>
      <p:sp>
        <p:nvSpPr>
          <p:cNvPr id="13" name="TextBox 12">
            <a:extLst>
              <a:ext uri="{FF2B5EF4-FFF2-40B4-BE49-F238E27FC236}">
                <a16:creationId xmlns:a16="http://schemas.microsoft.com/office/drawing/2014/main" id="{68109BEA-3120-44C6-9FCD-B1BD7BBB7DAF}"/>
              </a:ext>
            </a:extLst>
          </p:cNvPr>
          <p:cNvSpPr txBox="1"/>
          <p:nvPr/>
        </p:nvSpPr>
        <p:spPr>
          <a:xfrm>
            <a:off x="6810896" y="3095715"/>
            <a:ext cx="4120341" cy="1200329"/>
          </a:xfrm>
          <a:prstGeom prst="rect">
            <a:avLst/>
          </a:prstGeom>
          <a:noFill/>
        </p:spPr>
        <p:txBody>
          <a:bodyPr wrap="square" rtlCol="0">
            <a:spAutoFit/>
          </a:bodyPr>
          <a:lstStyle/>
          <a:p>
            <a:pPr algn="just"/>
            <a:r>
              <a:rPr lang="en-US" b="0" i="0" dirty="0">
                <a:solidFill>
                  <a:srgbClr val="74808B"/>
                </a:solidFill>
                <a:effectLst/>
                <a:latin typeface="Inter"/>
              </a:rPr>
              <a:t>Run your nonprofit organization smoothly by tracking members, memberships, volunteers, donors, and grant applications.</a:t>
            </a:r>
            <a:endParaRPr lang="en-US" dirty="0"/>
          </a:p>
        </p:txBody>
      </p:sp>
      <p:sp>
        <p:nvSpPr>
          <p:cNvPr id="16" name="Oval 15">
            <a:extLst>
              <a:ext uri="{FF2B5EF4-FFF2-40B4-BE49-F238E27FC236}">
                <a16:creationId xmlns:a16="http://schemas.microsoft.com/office/drawing/2014/main" id="{46F31000-0A3E-440B-A0B7-4EBBA97720D7}"/>
              </a:ext>
            </a:extLst>
          </p:cNvPr>
          <p:cNvSpPr/>
          <p:nvPr/>
        </p:nvSpPr>
        <p:spPr>
          <a:xfrm>
            <a:off x="-4141416" y="-457200"/>
            <a:ext cx="914400" cy="914400"/>
          </a:xfrm>
          <a:prstGeom prst="ellipse">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BDC18A36-A4C1-4A44-86BA-8E5F0594F042}"/>
              </a:ext>
            </a:extLst>
          </p:cNvPr>
          <p:cNvSpPr/>
          <p:nvPr/>
        </p:nvSpPr>
        <p:spPr>
          <a:xfrm>
            <a:off x="-1830195" y="-2036619"/>
            <a:ext cx="914400" cy="914400"/>
          </a:xfrm>
          <a:prstGeom prst="ellipse">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DCDB3E5-008C-4BE4-B314-568638E51116}"/>
              </a:ext>
            </a:extLst>
          </p:cNvPr>
          <p:cNvSpPr/>
          <p:nvPr/>
        </p:nvSpPr>
        <p:spPr>
          <a:xfrm>
            <a:off x="5001655" y="418487"/>
            <a:ext cx="914400" cy="9144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Classroom">
            <a:extLst>
              <a:ext uri="{FF2B5EF4-FFF2-40B4-BE49-F238E27FC236}">
                <a16:creationId xmlns:a16="http://schemas.microsoft.com/office/drawing/2014/main" id="{2977A7FA-3B3B-5613-44F8-C589CFDD91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33647" y="-1962485"/>
            <a:ext cx="690825" cy="690825"/>
          </a:xfrm>
          <a:prstGeom prst="rect">
            <a:avLst/>
          </a:prstGeom>
        </p:spPr>
      </p:pic>
      <p:pic>
        <p:nvPicPr>
          <p:cNvPr id="25" name="Graphic 24" descr="Store">
            <a:extLst>
              <a:ext uri="{FF2B5EF4-FFF2-40B4-BE49-F238E27FC236}">
                <a16:creationId xmlns:a16="http://schemas.microsoft.com/office/drawing/2014/main" id="{080DFD6E-D3BB-B5E0-2EC4-21BD5464EC8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42885" y="-358669"/>
            <a:ext cx="717338" cy="717338"/>
          </a:xfrm>
          <a:prstGeom prst="rect">
            <a:avLst/>
          </a:prstGeom>
        </p:spPr>
      </p:pic>
      <p:pic>
        <p:nvPicPr>
          <p:cNvPr id="27" name="Graphic 26" descr="Share with person">
            <a:extLst>
              <a:ext uri="{FF2B5EF4-FFF2-40B4-BE49-F238E27FC236}">
                <a16:creationId xmlns:a16="http://schemas.microsoft.com/office/drawing/2014/main" id="{F1C6F10E-83D8-20E6-50C2-7C2950751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23162" y="1772409"/>
            <a:ext cx="914400" cy="914400"/>
          </a:xfrm>
          <a:prstGeom prst="rect">
            <a:avLst/>
          </a:prstGeom>
        </p:spPr>
      </p:pic>
      <p:pic>
        <p:nvPicPr>
          <p:cNvPr id="29" name="Graphic 28" descr="Covered plate">
            <a:extLst>
              <a:ext uri="{FF2B5EF4-FFF2-40B4-BE49-F238E27FC236}">
                <a16:creationId xmlns:a16="http://schemas.microsoft.com/office/drawing/2014/main" id="{D6A9AD04-A165-0EB7-8AF1-DDD69BD39C5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22569" y="4575418"/>
            <a:ext cx="728613" cy="728613"/>
          </a:xfrm>
          <a:prstGeom prst="rect">
            <a:avLst/>
          </a:prstGeom>
        </p:spPr>
      </p:pic>
      <p:pic>
        <p:nvPicPr>
          <p:cNvPr id="31" name="Graphic 30" descr="Factory">
            <a:extLst>
              <a:ext uri="{FF2B5EF4-FFF2-40B4-BE49-F238E27FC236}">
                <a16:creationId xmlns:a16="http://schemas.microsoft.com/office/drawing/2014/main" id="{5C20E753-0E2A-15FE-8117-AD434229A59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684216" y="6885108"/>
            <a:ext cx="716972" cy="716972"/>
          </a:xfrm>
          <a:prstGeom prst="rect">
            <a:avLst/>
          </a:prstGeom>
        </p:spPr>
      </p:pic>
      <p:sp>
        <p:nvSpPr>
          <p:cNvPr id="8" name="Oval 7">
            <a:extLst>
              <a:ext uri="{FF2B5EF4-FFF2-40B4-BE49-F238E27FC236}">
                <a16:creationId xmlns:a16="http://schemas.microsoft.com/office/drawing/2014/main" id="{B4ABD5B0-25DF-7089-57A4-36CE3258EB9B}"/>
              </a:ext>
            </a:extLst>
          </p:cNvPr>
          <p:cNvSpPr/>
          <p:nvPr/>
        </p:nvSpPr>
        <p:spPr>
          <a:xfrm>
            <a:off x="5641502" y="2487228"/>
            <a:ext cx="914400" cy="914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Coins">
            <a:extLst>
              <a:ext uri="{FF2B5EF4-FFF2-40B4-BE49-F238E27FC236}">
                <a16:creationId xmlns:a16="http://schemas.microsoft.com/office/drawing/2014/main" id="{B32BD1D5-9390-7365-6CDD-B0146EB8063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748186" y="2563026"/>
            <a:ext cx="726108" cy="726108"/>
          </a:xfrm>
          <a:prstGeom prst="rect">
            <a:avLst/>
          </a:prstGeom>
        </p:spPr>
      </p:pic>
      <p:sp>
        <p:nvSpPr>
          <p:cNvPr id="33" name="Oval 32">
            <a:extLst>
              <a:ext uri="{FF2B5EF4-FFF2-40B4-BE49-F238E27FC236}">
                <a16:creationId xmlns:a16="http://schemas.microsoft.com/office/drawing/2014/main" id="{CD685761-FCAD-28F7-F13D-275F2383FC60}"/>
              </a:ext>
            </a:extLst>
          </p:cNvPr>
          <p:cNvSpPr/>
          <p:nvPr/>
        </p:nvSpPr>
        <p:spPr>
          <a:xfrm>
            <a:off x="1641053" y="-2228081"/>
            <a:ext cx="914400" cy="914400"/>
          </a:xfrm>
          <a:prstGeom prst="ellipse">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descr="Medical">
            <a:extLst>
              <a:ext uri="{FF2B5EF4-FFF2-40B4-BE49-F238E27FC236}">
                <a16:creationId xmlns:a16="http://schemas.microsoft.com/office/drawing/2014/main" id="{65C2AE90-2D6E-D2F7-78BA-C4D4F6B621A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32047" y="-2231793"/>
            <a:ext cx="914400" cy="914400"/>
          </a:xfrm>
          <a:prstGeom prst="rect">
            <a:avLst/>
          </a:prstGeom>
        </p:spPr>
      </p:pic>
      <p:pic>
        <p:nvPicPr>
          <p:cNvPr id="11" name="Graphic 10" descr="Grain">
            <a:extLst>
              <a:ext uri="{FF2B5EF4-FFF2-40B4-BE49-F238E27FC236}">
                <a16:creationId xmlns:a16="http://schemas.microsoft.com/office/drawing/2014/main" id="{5D03671E-89D7-E176-9FD0-4C90B0C48B0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079990" y="481622"/>
            <a:ext cx="723130" cy="723130"/>
          </a:xfrm>
          <a:prstGeom prst="rect">
            <a:avLst/>
          </a:prstGeom>
        </p:spPr>
      </p:pic>
      <p:pic>
        <p:nvPicPr>
          <p:cNvPr id="17" name="Graphic 16" descr="Piggy Bank">
            <a:extLst>
              <a:ext uri="{FF2B5EF4-FFF2-40B4-BE49-F238E27FC236}">
                <a16:creationId xmlns:a16="http://schemas.microsoft.com/office/drawing/2014/main" id="{70EEEF9A-827E-B16E-16B1-011C45915B5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394183" y="244573"/>
            <a:ext cx="914400" cy="914400"/>
          </a:xfrm>
          <a:prstGeom prst="rect">
            <a:avLst/>
          </a:prstGeom>
        </p:spPr>
      </p:pic>
      <p:sp>
        <p:nvSpPr>
          <p:cNvPr id="20" name="TextBox 19">
            <a:extLst>
              <a:ext uri="{FF2B5EF4-FFF2-40B4-BE49-F238E27FC236}">
                <a16:creationId xmlns:a16="http://schemas.microsoft.com/office/drawing/2014/main" id="{AD442E1B-3D67-C318-E629-EBADBBBA3C04}"/>
              </a:ext>
            </a:extLst>
          </p:cNvPr>
          <p:cNvSpPr txBox="1"/>
          <p:nvPr/>
        </p:nvSpPr>
        <p:spPr>
          <a:xfrm>
            <a:off x="6381852" y="1050105"/>
            <a:ext cx="823620" cy="369332"/>
          </a:xfrm>
          <a:prstGeom prst="rect">
            <a:avLst/>
          </a:prstGeom>
          <a:noFill/>
        </p:spPr>
        <p:txBody>
          <a:bodyPr wrap="square" rtlCol="0">
            <a:spAutoFit/>
          </a:bodyPr>
          <a:lstStyle/>
          <a:p>
            <a:pPr algn="ctr"/>
            <a:r>
              <a:rPr lang="en-US" b="1" dirty="0">
                <a:solidFill>
                  <a:srgbClr val="FFC000"/>
                </a:solidFill>
                <a:latin typeface="Roboto" panose="02000000000000000000" pitchFamily="2" charset="0"/>
                <a:ea typeface="Roboto" panose="02000000000000000000" pitchFamily="2" charset="0"/>
                <a:cs typeface="Roboto" panose="02000000000000000000" pitchFamily="2" charset="0"/>
              </a:rPr>
              <a:t>Donor</a:t>
            </a:r>
          </a:p>
        </p:txBody>
      </p:sp>
      <p:pic>
        <p:nvPicPr>
          <p:cNvPr id="22" name="Graphic 21" descr="Cheers">
            <a:extLst>
              <a:ext uri="{FF2B5EF4-FFF2-40B4-BE49-F238E27FC236}">
                <a16:creationId xmlns:a16="http://schemas.microsoft.com/office/drawing/2014/main" id="{932BF4A7-762C-BFC0-08FE-DC625576B323}"/>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361091" y="203107"/>
            <a:ext cx="914400" cy="914400"/>
          </a:xfrm>
          <a:prstGeom prst="rect">
            <a:avLst/>
          </a:prstGeom>
        </p:spPr>
      </p:pic>
      <p:sp>
        <p:nvSpPr>
          <p:cNvPr id="24" name="TextBox 23">
            <a:extLst>
              <a:ext uri="{FF2B5EF4-FFF2-40B4-BE49-F238E27FC236}">
                <a16:creationId xmlns:a16="http://schemas.microsoft.com/office/drawing/2014/main" id="{B5BBFE15-7B7C-E4FF-E0D7-4C377EF64166}"/>
              </a:ext>
            </a:extLst>
          </p:cNvPr>
          <p:cNvSpPr txBox="1"/>
          <p:nvPr/>
        </p:nvSpPr>
        <p:spPr>
          <a:xfrm>
            <a:off x="8187302" y="1065646"/>
            <a:ext cx="1261978" cy="369332"/>
          </a:xfrm>
          <a:prstGeom prst="rect">
            <a:avLst/>
          </a:prstGeom>
          <a:noFill/>
        </p:spPr>
        <p:txBody>
          <a:bodyPr wrap="square" rtlCol="0">
            <a:spAutoFit/>
          </a:bodyPr>
          <a:lstStyle/>
          <a:p>
            <a:pPr algn="ctr"/>
            <a:r>
              <a:rPr lang="en-US" b="1" dirty="0">
                <a:solidFill>
                  <a:srgbClr val="FFC000"/>
                </a:solidFill>
                <a:latin typeface="Roboto" panose="02000000000000000000" pitchFamily="2" charset="0"/>
                <a:ea typeface="Roboto" panose="02000000000000000000" pitchFamily="2" charset="0"/>
                <a:cs typeface="Roboto" panose="02000000000000000000" pitchFamily="2" charset="0"/>
              </a:rPr>
              <a:t>Volunteer</a:t>
            </a:r>
          </a:p>
        </p:txBody>
      </p:sp>
      <p:pic>
        <p:nvPicPr>
          <p:cNvPr id="30" name="Graphic 29" descr="Tongue">
            <a:extLst>
              <a:ext uri="{FF2B5EF4-FFF2-40B4-BE49-F238E27FC236}">
                <a16:creationId xmlns:a16="http://schemas.microsoft.com/office/drawing/2014/main" id="{0D49E088-75F1-E878-3B3E-D881A1CE743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1087771" y="3101566"/>
            <a:ext cx="914400" cy="914400"/>
          </a:xfrm>
          <a:prstGeom prst="rect">
            <a:avLst/>
          </a:prstGeom>
        </p:spPr>
      </p:pic>
      <p:sp>
        <p:nvSpPr>
          <p:cNvPr id="34" name="TextBox 33">
            <a:extLst>
              <a:ext uri="{FF2B5EF4-FFF2-40B4-BE49-F238E27FC236}">
                <a16:creationId xmlns:a16="http://schemas.microsoft.com/office/drawing/2014/main" id="{FF996318-CF23-BFBC-94CD-951F1CCAD2D2}"/>
              </a:ext>
            </a:extLst>
          </p:cNvPr>
          <p:cNvSpPr txBox="1"/>
          <p:nvPr/>
        </p:nvSpPr>
        <p:spPr>
          <a:xfrm>
            <a:off x="10937312" y="3860334"/>
            <a:ext cx="1222282" cy="646331"/>
          </a:xfrm>
          <a:prstGeom prst="rect">
            <a:avLst/>
          </a:prstGeom>
          <a:noFill/>
        </p:spPr>
        <p:txBody>
          <a:bodyPr wrap="square" rtlCol="0">
            <a:spAutoFit/>
          </a:bodyPr>
          <a:lstStyle/>
          <a:p>
            <a:pPr algn="ctr"/>
            <a:r>
              <a:rPr lang="en-US" b="1" dirty="0">
                <a:solidFill>
                  <a:schemeClr val="accent2"/>
                </a:solidFill>
                <a:latin typeface="Roboto" panose="02000000000000000000" pitchFamily="2" charset="0"/>
                <a:ea typeface="Roboto" panose="02000000000000000000" pitchFamily="2" charset="0"/>
                <a:cs typeface="Roboto" panose="02000000000000000000" pitchFamily="2" charset="0"/>
              </a:rPr>
              <a:t>Multi Lingual</a:t>
            </a:r>
          </a:p>
        </p:txBody>
      </p:sp>
      <p:pic>
        <p:nvPicPr>
          <p:cNvPr id="37" name="Graphic 36" descr="Users">
            <a:extLst>
              <a:ext uri="{FF2B5EF4-FFF2-40B4-BE49-F238E27FC236}">
                <a16:creationId xmlns:a16="http://schemas.microsoft.com/office/drawing/2014/main" id="{F516F89E-4DD5-BADF-B41E-459C6CDFAA27}"/>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173371" y="203107"/>
            <a:ext cx="914400" cy="914400"/>
          </a:xfrm>
          <a:prstGeom prst="rect">
            <a:avLst/>
          </a:prstGeom>
        </p:spPr>
      </p:pic>
      <p:sp>
        <p:nvSpPr>
          <p:cNvPr id="38" name="TextBox 37">
            <a:extLst>
              <a:ext uri="{FF2B5EF4-FFF2-40B4-BE49-F238E27FC236}">
                <a16:creationId xmlns:a16="http://schemas.microsoft.com/office/drawing/2014/main" id="{626F351F-3AAE-58F0-AEDC-BC6DB768877E}"/>
              </a:ext>
            </a:extLst>
          </p:cNvPr>
          <p:cNvSpPr txBox="1"/>
          <p:nvPr/>
        </p:nvSpPr>
        <p:spPr>
          <a:xfrm>
            <a:off x="9971728" y="1055998"/>
            <a:ext cx="1261978" cy="369332"/>
          </a:xfrm>
          <a:prstGeom prst="rect">
            <a:avLst/>
          </a:prstGeom>
          <a:noFill/>
        </p:spPr>
        <p:txBody>
          <a:bodyPr wrap="square" rtlCol="0">
            <a:spAutoFit/>
          </a:bodyPr>
          <a:lstStyle/>
          <a:p>
            <a:pPr algn="ctr"/>
            <a:r>
              <a:rPr lang="en-US" b="1" dirty="0">
                <a:solidFill>
                  <a:srgbClr val="FFC000"/>
                </a:solidFill>
                <a:latin typeface="Roboto" panose="02000000000000000000" pitchFamily="2" charset="0"/>
                <a:ea typeface="Roboto" panose="02000000000000000000" pitchFamily="2" charset="0"/>
                <a:cs typeface="Roboto" panose="02000000000000000000" pitchFamily="2" charset="0"/>
              </a:rPr>
              <a:t>Members</a:t>
            </a:r>
          </a:p>
        </p:txBody>
      </p:sp>
      <p:pic>
        <p:nvPicPr>
          <p:cNvPr id="40" name="Graphic 39" descr="List">
            <a:extLst>
              <a:ext uri="{FF2B5EF4-FFF2-40B4-BE49-F238E27FC236}">
                <a16:creationId xmlns:a16="http://schemas.microsoft.com/office/drawing/2014/main" id="{B12BA8F2-A1CD-C4A3-9AC3-85AEA981F174}"/>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340587" y="4570099"/>
            <a:ext cx="914400" cy="914400"/>
          </a:xfrm>
          <a:prstGeom prst="rect">
            <a:avLst/>
          </a:prstGeom>
        </p:spPr>
      </p:pic>
      <p:sp>
        <p:nvSpPr>
          <p:cNvPr id="41" name="TextBox 40">
            <a:extLst>
              <a:ext uri="{FF2B5EF4-FFF2-40B4-BE49-F238E27FC236}">
                <a16:creationId xmlns:a16="http://schemas.microsoft.com/office/drawing/2014/main" id="{96163658-3C48-5FEB-E381-7322106F068B}"/>
              </a:ext>
            </a:extLst>
          </p:cNvPr>
          <p:cNvSpPr txBox="1"/>
          <p:nvPr/>
        </p:nvSpPr>
        <p:spPr>
          <a:xfrm>
            <a:off x="6785666" y="5464515"/>
            <a:ext cx="2024241" cy="646331"/>
          </a:xfrm>
          <a:prstGeom prst="rect">
            <a:avLst/>
          </a:prstGeom>
          <a:noFill/>
        </p:spPr>
        <p:txBody>
          <a:bodyPr wrap="square" rtlCol="0">
            <a:spAutoFit/>
          </a:bodyPr>
          <a:lstStyle/>
          <a:p>
            <a:pPr algn="ctr"/>
            <a:r>
              <a:rPr lang="en-US" b="1" dirty="0">
                <a:solidFill>
                  <a:srgbClr val="FFC000"/>
                </a:solidFill>
                <a:latin typeface="Roboto" panose="02000000000000000000" pitchFamily="2" charset="0"/>
                <a:ea typeface="Roboto" panose="02000000000000000000" pitchFamily="2" charset="0"/>
                <a:cs typeface="Roboto" panose="02000000000000000000" pitchFamily="2" charset="0"/>
              </a:rPr>
              <a:t>Multi-Currency Accounting</a:t>
            </a:r>
          </a:p>
        </p:txBody>
      </p:sp>
      <p:pic>
        <p:nvPicPr>
          <p:cNvPr id="45" name="Graphic 44" descr="Money">
            <a:extLst>
              <a:ext uri="{FF2B5EF4-FFF2-40B4-BE49-F238E27FC236}">
                <a16:creationId xmlns:a16="http://schemas.microsoft.com/office/drawing/2014/main" id="{3ACB435C-5AE8-1E2F-CFF8-E4E0EED50F19}"/>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9479471" y="4485441"/>
            <a:ext cx="914400" cy="914400"/>
          </a:xfrm>
          <a:prstGeom prst="rect">
            <a:avLst/>
          </a:prstGeom>
        </p:spPr>
      </p:pic>
      <p:sp>
        <p:nvSpPr>
          <p:cNvPr id="47" name="TextBox 46">
            <a:extLst>
              <a:ext uri="{FF2B5EF4-FFF2-40B4-BE49-F238E27FC236}">
                <a16:creationId xmlns:a16="http://schemas.microsoft.com/office/drawing/2014/main" id="{97F6F98A-8297-59B4-9ECD-E15661416E11}"/>
              </a:ext>
            </a:extLst>
          </p:cNvPr>
          <p:cNvSpPr txBox="1"/>
          <p:nvPr/>
        </p:nvSpPr>
        <p:spPr>
          <a:xfrm>
            <a:off x="9459986" y="5349994"/>
            <a:ext cx="1085389" cy="646331"/>
          </a:xfrm>
          <a:prstGeom prst="rect">
            <a:avLst/>
          </a:prstGeom>
          <a:noFill/>
        </p:spPr>
        <p:txBody>
          <a:bodyPr wrap="square" rtlCol="0">
            <a:spAutoFit/>
          </a:bodyPr>
          <a:lstStyle>
            <a:defPPr>
              <a:defRPr lang="en-US"/>
            </a:defPPr>
            <a:lvl1pPr algn="ctr">
              <a:defRPr b="1">
                <a:solidFill>
                  <a:srgbClr val="FFC000"/>
                </a:solidFill>
                <a:latin typeface="Roboto" panose="02000000000000000000" pitchFamily="2" charset="0"/>
                <a:ea typeface="Roboto" panose="02000000000000000000" pitchFamily="2" charset="0"/>
                <a:cs typeface="Roboto" panose="02000000000000000000" pitchFamily="2" charset="0"/>
              </a:defRPr>
            </a:lvl1pPr>
          </a:lstStyle>
          <a:p>
            <a:r>
              <a:rPr lang="en-US" dirty="0"/>
              <a:t>Billing &amp; </a:t>
            </a:r>
          </a:p>
          <a:p>
            <a:r>
              <a:rPr lang="en-US" dirty="0"/>
              <a:t>Pricing</a:t>
            </a:r>
          </a:p>
        </p:txBody>
      </p:sp>
    </p:spTree>
    <p:extLst>
      <p:ext uri="{BB962C8B-B14F-4D97-AF65-F5344CB8AC3E}">
        <p14:creationId xmlns:p14="http://schemas.microsoft.com/office/powerpoint/2010/main" val="3198924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 company name&#10;&#10;Description automatically generated">
            <a:extLst>
              <a:ext uri="{FF2B5EF4-FFF2-40B4-BE49-F238E27FC236}">
                <a16:creationId xmlns:a16="http://schemas.microsoft.com/office/drawing/2014/main" id="{EB0494A9-B053-00F2-08C5-8747A2DBA8F5}"/>
              </a:ext>
            </a:extLst>
          </p:cNvPr>
          <p:cNvPicPr>
            <a:picLocks noChangeAspect="1"/>
          </p:cNvPicPr>
          <p:nvPr/>
        </p:nvPicPr>
        <p:blipFill rotWithShape="1">
          <a:blip r:embed="rId2">
            <a:extLst>
              <a:ext uri="{28A0092B-C50C-407E-A947-70E740481C1C}">
                <a14:useLocalDpi xmlns:a14="http://schemas.microsoft.com/office/drawing/2010/main" val="0"/>
              </a:ext>
            </a:extLst>
          </a:blip>
          <a:srcRect l="15985" t="19764" r="12206" b="27323"/>
          <a:stretch/>
        </p:blipFill>
        <p:spPr>
          <a:xfrm>
            <a:off x="664688" y="69623"/>
            <a:ext cx="1368152" cy="1008112"/>
          </a:xfrm>
          <a:prstGeom prst="rect">
            <a:avLst/>
          </a:prstGeom>
        </p:spPr>
      </p:pic>
      <p:pic>
        <p:nvPicPr>
          <p:cNvPr id="14" name="Picture 13">
            <a:extLst>
              <a:ext uri="{FF2B5EF4-FFF2-40B4-BE49-F238E27FC236}">
                <a16:creationId xmlns:a16="http://schemas.microsoft.com/office/drawing/2014/main" id="{C5283532-8B54-589D-5968-CD34850E8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688" y="1781798"/>
            <a:ext cx="2563998" cy="482801"/>
          </a:xfrm>
          <a:prstGeom prst="rect">
            <a:avLst/>
          </a:prstGeom>
        </p:spPr>
      </p:pic>
      <p:sp>
        <p:nvSpPr>
          <p:cNvPr id="19" name="Freeform: Shape 18">
            <a:extLst>
              <a:ext uri="{FF2B5EF4-FFF2-40B4-BE49-F238E27FC236}">
                <a16:creationId xmlns:a16="http://schemas.microsoft.com/office/drawing/2014/main" id="{8A99C887-5864-6EA4-FE84-CE34E5FA4771}"/>
              </a:ext>
            </a:extLst>
          </p:cNvPr>
          <p:cNvSpPr/>
          <p:nvPr/>
        </p:nvSpPr>
        <p:spPr>
          <a:xfrm rot="19008763">
            <a:off x="4811676" y="867220"/>
            <a:ext cx="9702690" cy="7054219"/>
          </a:xfrm>
          <a:custGeom>
            <a:avLst/>
            <a:gdLst>
              <a:gd name="connsiteX0" fmla="*/ 7514525 w 9702690"/>
              <a:gd name="connsiteY0" fmla="*/ 0 h 7054219"/>
              <a:gd name="connsiteX1" fmla="*/ 9702690 w 9702690"/>
              <a:gd name="connsiteY1" fmla="*/ 2053910 h 7054219"/>
              <a:gd name="connsiteX2" fmla="*/ 5009176 w 9702690"/>
              <a:gd name="connsiteY2" fmla="*/ 7054219 h 7054219"/>
              <a:gd name="connsiteX3" fmla="*/ 0 w 9702690"/>
              <a:gd name="connsiteY3" fmla="*/ 2352382 h 7054219"/>
              <a:gd name="connsiteX4" fmla="*/ 0 w 9702690"/>
              <a:gd name="connsiteY4" fmla="*/ 1303410 h 7054219"/>
              <a:gd name="connsiteX5" fmla="*/ 1303410 w 9702690"/>
              <a:gd name="connsiteY5" fmla="*/ 0 h 7054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02690" h="7054219">
                <a:moveTo>
                  <a:pt x="7514525" y="0"/>
                </a:moveTo>
                <a:lnTo>
                  <a:pt x="9702690" y="2053910"/>
                </a:lnTo>
                <a:lnTo>
                  <a:pt x="5009176" y="7054219"/>
                </a:lnTo>
                <a:lnTo>
                  <a:pt x="0" y="2352382"/>
                </a:lnTo>
                <a:lnTo>
                  <a:pt x="0" y="1303410"/>
                </a:lnTo>
                <a:cubicBezTo>
                  <a:pt x="0" y="583557"/>
                  <a:pt x="583557" y="0"/>
                  <a:pt x="1303410" y="0"/>
                </a:cubicBezTo>
                <a:close/>
              </a:path>
            </a:pathLst>
          </a:cu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1" name="TextBox 20">
            <a:extLst>
              <a:ext uri="{FF2B5EF4-FFF2-40B4-BE49-F238E27FC236}">
                <a16:creationId xmlns:a16="http://schemas.microsoft.com/office/drawing/2014/main" id="{1388E4BA-3216-B39F-7668-1E8B37B62A5A}"/>
              </a:ext>
            </a:extLst>
          </p:cNvPr>
          <p:cNvSpPr txBox="1"/>
          <p:nvPr/>
        </p:nvSpPr>
        <p:spPr>
          <a:xfrm>
            <a:off x="558008" y="2890721"/>
            <a:ext cx="3465352" cy="646331"/>
          </a:xfrm>
          <a:prstGeom prst="rect">
            <a:avLst/>
          </a:prstGeom>
          <a:noFill/>
        </p:spPr>
        <p:txBody>
          <a:bodyPr wrap="square" rtlCol="0">
            <a:spAutoFit/>
          </a:bodyPr>
          <a:lstStyle/>
          <a:p>
            <a:r>
              <a:rPr lang="en-US" sz="3600" dirty="0">
                <a:latin typeface="Aharoni" panose="02010803020104030203" pitchFamily="2" charset="-79"/>
                <a:cs typeface="Aharoni" panose="02010803020104030203" pitchFamily="2" charset="-79"/>
              </a:rPr>
              <a:t>Customers </a:t>
            </a:r>
            <a:endParaRPr lang="en-IN" sz="3600" dirty="0">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C44F25F4-9B5B-967B-406D-EF8852FD2DA1}"/>
              </a:ext>
            </a:extLst>
          </p:cNvPr>
          <p:cNvSpPr txBox="1"/>
          <p:nvPr/>
        </p:nvSpPr>
        <p:spPr>
          <a:xfrm>
            <a:off x="558008" y="4394329"/>
            <a:ext cx="6099932" cy="369332"/>
          </a:xfrm>
          <a:prstGeom prst="rect">
            <a:avLst/>
          </a:prstGeom>
          <a:noFill/>
        </p:spPr>
        <p:txBody>
          <a:bodyPr wrap="square">
            <a:spAutoFit/>
          </a:bodyPr>
          <a:lstStyle/>
          <a:p>
            <a:r>
              <a:rPr lang="en-US" sz="1800" b="1" u="sng" dirty="0">
                <a:solidFill>
                  <a:srgbClr val="0089FF"/>
                </a:solidFill>
              </a:rPr>
              <a:t>Digital Venture Solutions (Z) Ltd</a:t>
            </a:r>
          </a:p>
        </p:txBody>
      </p:sp>
    </p:spTree>
    <p:extLst>
      <p:ext uri="{BB962C8B-B14F-4D97-AF65-F5344CB8AC3E}">
        <p14:creationId xmlns:p14="http://schemas.microsoft.com/office/powerpoint/2010/main" val="515693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ACB8C60-EA86-E446-39B5-8ABD3D8CE122}"/>
              </a:ext>
            </a:extLst>
          </p:cNvPr>
          <p:cNvSpPr txBox="1"/>
          <p:nvPr/>
        </p:nvSpPr>
        <p:spPr>
          <a:xfrm>
            <a:off x="499872" y="3587461"/>
            <a:ext cx="11036808" cy="923330"/>
          </a:xfrm>
          <a:prstGeom prst="rect">
            <a:avLst/>
          </a:prstGeom>
          <a:noFill/>
        </p:spPr>
        <p:txBody>
          <a:bodyPr wrap="square">
            <a:spAutoFit/>
          </a:bodyPr>
          <a:lstStyle/>
          <a:p>
            <a:r>
              <a:rPr lang="en-US" dirty="0"/>
              <a:t>By utilizing the built-in formula based Salary Component and Salary Structure in </a:t>
            </a:r>
            <a:r>
              <a:rPr lang="en-US" dirty="0" err="1"/>
              <a:t>ERPNext</a:t>
            </a:r>
            <a:r>
              <a:rPr lang="en-US" dirty="0"/>
              <a:t>, it was easy to set up a Kenyan Payroll that works with no additional customizations. Furthermore, shift management was very handy for managing shifts in the factory of the organization.</a:t>
            </a:r>
          </a:p>
        </p:txBody>
      </p:sp>
      <p:sp>
        <p:nvSpPr>
          <p:cNvPr id="14" name="TextBox 13">
            <a:extLst>
              <a:ext uri="{FF2B5EF4-FFF2-40B4-BE49-F238E27FC236}">
                <a16:creationId xmlns:a16="http://schemas.microsoft.com/office/drawing/2014/main" id="{22FDE664-FD2A-C9B2-E9C8-F990B1B2209A}"/>
              </a:ext>
            </a:extLst>
          </p:cNvPr>
          <p:cNvSpPr txBox="1"/>
          <p:nvPr/>
        </p:nvSpPr>
        <p:spPr>
          <a:xfrm>
            <a:off x="499872" y="1622220"/>
            <a:ext cx="11442192" cy="923330"/>
          </a:xfrm>
          <a:prstGeom prst="rect">
            <a:avLst/>
          </a:prstGeom>
          <a:noFill/>
        </p:spPr>
        <p:txBody>
          <a:bodyPr wrap="square">
            <a:spAutoFit/>
          </a:bodyPr>
          <a:lstStyle/>
          <a:p>
            <a:r>
              <a:rPr lang="en-US" dirty="0"/>
              <a:t>The Stock Balance and Stock Summary report helped indicate the stock present at each warehouse. These reports leveraged analysis of inventory and helped </a:t>
            </a:r>
            <a:r>
              <a:rPr lang="en-US" b="1" dirty="0"/>
              <a:t>Meru Greens Horticulture </a:t>
            </a:r>
            <a:r>
              <a:rPr lang="en-US" dirty="0"/>
              <a:t>make informed decisions about their inventory storage or availability. </a:t>
            </a:r>
          </a:p>
        </p:txBody>
      </p:sp>
      <p:sp>
        <p:nvSpPr>
          <p:cNvPr id="18" name="TextBox 17">
            <a:extLst>
              <a:ext uri="{FF2B5EF4-FFF2-40B4-BE49-F238E27FC236}">
                <a16:creationId xmlns:a16="http://schemas.microsoft.com/office/drawing/2014/main" id="{580D9BFD-0828-95F8-718B-A3521FCD8F7F}"/>
              </a:ext>
            </a:extLst>
          </p:cNvPr>
          <p:cNvSpPr txBox="1"/>
          <p:nvPr/>
        </p:nvSpPr>
        <p:spPr>
          <a:xfrm>
            <a:off x="499872" y="5394284"/>
            <a:ext cx="11228832" cy="923330"/>
          </a:xfrm>
          <a:prstGeom prst="rect">
            <a:avLst/>
          </a:prstGeom>
          <a:noFill/>
        </p:spPr>
        <p:txBody>
          <a:bodyPr wrap="square">
            <a:spAutoFit/>
          </a:bodyPr>
          <a:lstStyle/>
          <a:p>
            <a:r>
              <a:rPr lang="en-US" dirty="0" err="1"/>
              <a:t>ERPNext</a:t>
            </a:r>
            <a:r>
              <a:rPr lang="en-US" dirty="0"/>
              <a:t> is a single software to manage your accounts, inventory, receivables, payables, taxation, payroll, jobs, CRM, and after-sales services. </a:t>
            </a:r>
            <a:r>
              <a:rPr lang="en-US" dirty="0" err="1"/>
              <a:t>ERPNext’s</a:t>
            </a:r>
            <a:r>
              <a:rPr lang="en-US" dirty="0"/>
              <a:t> flexibility, along with a comprehensive user interface, makes it user friendly. </a:t>
            </a:r>
          </a:p>
          <a:p>
            <a:r>
              <a:rPr lang="en-US" dirty="0"/>
              <a:t>								</a:t>
            </a:r>
            <a:r>
              <a:rPr lang="en-US" b="1" dirty="0"/>
              <a:t>– </a:t>
            </a:r>
            <a:r>
              <a:rPr lang="en-US" b="1" dirty="0" err="1"/>
              <a:t>Genfocus</a:t>
            </a:r>
            <a:r>
              <a:rPr lang="en-US" b="1" dirty="0"/>
              <a:t> electrical equipment</a:t>
            </a:r>
          </a:p>
        </p:txBody>
      </p:sp>
      <p:sp>
        <p:nvSpPr>
          <p:cNvPr id="22" name="TextBox 21">
            <a:extLst>
              <a:ext uri="{FF2B5EF4-FFF2-40B4-BE49-F238E27FC236}">
                <a16:creationId xmlns:a16="http://schemas.microsoft.com/office/drawing/2014/main" id="{71A0D06B-9C5F-83F5-4A0C-841DC1460F01}"/>
              </a:ext>
            </a:extLst>
          </p:cNvPr>
          <p:cNvSpPr txBox="1"/>
          <p:nvPr/>
        </p:nvSpPr>
        <p:spPr>
          <a:xfrm>
            <a:off x="499872" y="4629372"/>
            <a:ext cx="10802112" cy="646331"/>
          </a:xfrm>
          <a:prstGeom prst="rect">
            <a:avLst/>
          </a:prstGeom>
          <a:noFill/>
        </p:spPr>
        <p:txBody>
          <a:bodyPr wrap="square">
            <a:spAutoFit/>
          </a:bodyPr>
          <a:lstStyle/>
          <a:p>
            <a:r>
              <a:rPr lang="en-US" b="1" dirty="0" err="1"/>
              <a:t>Sapcon</a:t>
            </a:r>
            <a:r>
              <a:rPr lang="en-US" b="1" dirty="0"/>
              <a:t> Instruments </a:t>
            </a:r>
            <a:r>
              <a:rPr lang="en-US" dirty="0"/>
              <a:t>used </a:t>
            </a:r>
            <a:r>
              <a:rPr lang="en-US" dirty="0" err="1"/>
              <a:t>ERPNext</a:t>
            </a:r>
            <a:r>
              <a:rPr lang="en-US" dirty="0"/>
              <a:t> Inventory, Supply Chain &amp; Website to manage their business operations seamlessly to meet the explosive demands of their growing business.</a:t>
            </a:r>
          </a:p>
        </p:txBody>
      </p:sp>
      <p:sp>
        <p:nvSpPr>
          <p:cNvPr id="23" name="TextBox 22">
            <a:extLst>
              <a:ext uri="{FF2B5EF4-FFF2-40B4-BE49-F238E27FC236}">
                <a16:creationId xmlns:a16="http://schemas.microsoft.com/office/drawing/2014/main" id="{ACC171F4-90AA-4D9C-38D9-BE4F3929A4B7}"/>
              </a:ext>
            </a:extLst>
          </p:cNvPr>
          <p:cNvSpPr txBox="1"/>
          <p:nvPr/>
        </p:nvSpPr>
        <p:spPr>
          <a:xfrm>
            <a:off x="499872" y="2664131"/>
            <a:ext cx="11036808" cy="923330"/>
          </a:xfrm>
          <a:prstGeom prst="rect">
            <a:avLst/>
          </a:prstGeom>
          <a:noFill/>
        </p:spPr>
        <p:txBody>
          <a:bodyPr wrap="square">
            <a:spAutoFit/>
          </a:bodyPr>
          <a:lstStyle/>
          <a:p>
            <a:r>
              <a:rPr lang="en-US" dirty="0" err="1"/>
              <a:t>ERPNext</a:t>
            </a:r>
            <a:r>
              <a:rPr lang="en-US" dirty="0"/>
              <a:t> is actually better than we hoped for, I am impressed with what it can do with basic setup before getting into customization.</a:t>
            </a:r>
          </a:p>
          <a:p>
            <a:r>
              <a:rPr lang="en-US" dirty="0"/>
              <a:t>									- Wolf Components Ltd</a:t>
            </a:r>
          </a:p>
        </p:txBody>
      </p:sp>
      <p:sp>
        <p:nvSpPr>
          <p:cNvPr id="24" name="Title 1">
            <a:extLst>
              <a:ext uri="{FF2B5EF4-FFF2-40B4-BE49-F238E27FC236}">
                <a16:creationId xmlns:a16="http://schemas.microsoft.com/office/drawing/2014/main" id="{60F960C9-7DFC-A267-A8D3-45BE53C0E0C9}"/>
              </a:ext>
            </a:extLst>
          </p:cNvPr>
          <p:cNvSpPr>
            <a:spLocks noGrp="1"/>
          </p:cNvSpPr>
          <p:nvPr>
            <p:ph type="title"/>
          </p:nvPr>
        </p:nvSpPr>
        <p:spPr>
          <a:xfrm>
            <a:off x="499872" y="296657"/>
            <a:ext cx="10515600" cy="1325563"/>
          </a:xfrm>
        </p:spPr>
        <p:txBody>
          <a:bodyPr/>
          <a:lstStyle/>
          <a:p>
            <a:r>
              <a:rPr lang="en-US" dirty="0">
                <a:solidFill>
                  <a:srgbClr val="00CCFF"/>
                </a:solidFill>
              </a:rPr>
              <a:t>Customer Success Stories</a:t>
            </a:r>
          </a:p>
        </p:txBody>
      </p:sp>
    </p:spTree>
    <p:extLst>
      <p:ext uri="{BB962C8B-B14F-4D97-AF65-F5344CB8AC3E}">
        <p14:creationId xmlns:p14="http://schemas.microsoft.com/office/powerpoint/2010/main" val="2241946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 company name&#10;&#10;Description automatically generated">
            <a:extLst>
              <a:ext uri="{FF2B5EF4-FFF2-40B4-BE49-F238E27FC236}">
                <a16:creationId xmlns:a16="http://schemas.microsoft.com/office/drawing/2014/main" id="{EB0494A9-B053-00F2-08C5-8747A2DBA8F5}"/>
              </a:ext>
            </a:extLst>
          </p:cNvPr>
          <p:cNvPicPr>
            <a:picLocks noChangeAspect="1"/>
          </p:cNvPicPr>
          <p:nvPr/>
        </p:nvPicPr>
        <p:blipFill rotWithShape="1">
          <a:blip r:embed="rId2">
            <a:extLst>
              <a:ext uri="{28A0092B-C50C-407E-A947-70E740481C1C}">
                <a14:useLocalDpi xmlns:a14="http://schemas.microsoft.com/office/drawing/2010/main" val="0"/>
              </a:ext>
            </a:extLst>
          </a:blip>
          <a:srcRect l="15985" t="19764" r="12206" b="27323"/>
          <a:stretch/>
        </p:blipFill>
        <p:spPr>
          <a:xfrm>
            <a:off x="664688" y="69623"/>
            <a:ext cx="1368152" cy="1008112"/>
          </a:xfrm>
          <a:prstGeom prst="rect">
            <a:avLst/>
          </a:prstGeom>
        </p:spPr>
      </p:pic>
      <p:pic>
        <p:nvPicPr>
          <p:cNvPr id="14" name="Picture 13">
            <a:extLst>
              <a:ext uri="{FF2B5EF4-FFF2-40B4-BE49-F238E27FC236}">
                <a16:creationId xmlns:a16="http://schemas.microsoft.com/office/drawing/2014/main" id="{C5283532-8B54-589D-5968-CD34850E8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688" y="1781798"/>
            <a:ext cx="2563998" cy="482801"/>
          </a:xfrm>
          <a:prstGeom prst="rect">
            <a:avLst/>
          </a:prstGeom>
        </p:spPr>
      </p:pic>
      <p:sp>
        <p:nvSpPr>
          <p:cNvPr id="19" name="Freeform: Shape 18">
            <a:extLst>
              <a:ext uri="{FF2B5EF4-FFF2-40B4-BE49-F238E27FC236}">
                <a16:creationId xmlns:a16="http://schemas.microsoft.com/office/drawing/2014/main" id="{8A99C887-5864-6EA4-FE84-CE34E5FA4771}"/>
              </a:ext>
            </a:extLst>
          </p:cNvPr>
          <p:cNvSpPr/>
          <p:nvPr/>
        </p:nvSpPr>
        <p:spPr>
          <a:xfrm rot="19008763">
            <a:off x="4811676" y="867220"/>
            <a:ext cx="9702690" cy="7054219"/>
          </a:xfrm>
          <a:custGeom>
            <a:avLst/>
            <a:gdLst>
              <a:gd name="connsiteX0" fmla="*/ 7514525 w 9702690"/>
              <a:gd name="connsiteY0" fmla="*/ 0 h 7054219"/>
              <a:gd name="connsiteX1" fmla="*/ 9702690 w 9702690"/>
              <a:gd name="connsiteY1" fmla="*/ 2053910 h 7054219"/>
              <a:gd name="connsiteX2" fmla="*/ 5009176 w 9702690"/>
              <a:gd name="connsiteY2" fmla="*/ 7054219 h 7054219"/>
              <a:gd name="connsiteX3" fmla="*/ 0 w 9702690"/>
              <a:gd name="connsiteY3" fmla="*/ 2352382 h 7054219"/>
              <a:gd name="connsiteX4" fmla="*/ 0 w 9702690"/>
              <a:gd name="connsiteY4" fmla="*/ 1303410 h 7054219"/>
              <a:gd name="connsiteX5" fmla="*/ 1303410 w 9702690"/>
              <a:gd name="connsiteY5" fmla="*/ 0 h 7054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02690" h="7054219">
                <a:moveTo>
                  <a:pt x="7514525" y="0"/>
                </a:moveTo>
                <a:lnTo>
                  <a:pt x="9702690" y="2053910"/>
                </a:lnTo>
                <a:lnTo>
                  <a:pt x="5009176" y="7054219"/>
                </a:lnTo>
                <a:lnTo>
                  <a:pt x="0" y="2352382"/>
                </a:lnTo>
                <a:lnTo>
                  <a:pt x="0" y="1303410"/>
                </a:lnTo>
                <a:cubicBezTo>
                  <a:pt x="0" y="583557"/>
                  <a:pt x="583557" y="0"/>
                  <a:pt x="1303410" y="0"/>
                </a:cubicBezTo>
                <a:close/>
              </a:path>
            </a:pathLst>
          </a:cu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1" name="TextBox 20">
            <a:extLst>
              <a:ext uri="{FF2B5EF4-FFF2-40B4-BE49-F238E27FC236}">
                <a16:creationId xmlns:a16="http://schemas.microsoft.com/office/drawing/2014/main" id="{1388E4BA-3216-B39F-7668-1E8B37B62A5A}"/>
              </a:ext>
            </a:extLst>
          </p:cNvPr>
          <p:cNvSpPr txBox="1"/>
          <p:nvPr/>
        </p:nvSpPr>
        <p:spPr>
          <a:xfrm>
            <a:off x="558008" y="2890721"/>
            <a:ext cx="3465352" cy="646331"/>
          </a:xfrm>
          <a:prstGeom prst="rect">
            <a:avLst/>
          </a:prstGeom>
          <a:noFill/>
        </p:spPr>
        <p:txBody>
          <a:bodyPr wrap="square" rtlCol="0">
            <a:spAutoFit/>
          </a:bodyPr>
          <a:lstStyle/>
          <a:p>
            <a:r>
              <a:rPr lang="en-US" sz="3600" dirty="0">
                <a:latin typeface="Aharoni" panose="02010803020104030203" pitchFamily="2" charset="-79"/>
                <a:cs typeface="Aharoni" panose="02010803020104030203" pitchFamily="2" charset="-79"/>
              </a:rPr>
              <a:t>Appendix </a:t>
            </a:r>
            <a:endParaRPr lang="en-IN" sz="3600" dirty="0">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C44F25F4-9B5B-967B-406D-EF8852FD2DA1}"/>
              </a:ext>
            </a:extLst>
          </p:cNvPr>
          <p:cNvSpPr txBox="1"/>
          <p:nvPr/>
        </p:nvSpPr>
        <p:spPr>
          <a:xfrm>
            <a:off x="558008" y="4394329"/>
            <a:ext cx="6099932" cy="369332"/>
          </a:xfrm>
          <a:prstGeom prst="rect">
            <a:avLst/>
          </a:prstGeom>
          <a:noFill/>
        </p:spPr>
        <p:txBody>
          <a:bodyPr wrap="square">
            <a:spAutoFit/>
          </a:bodyPr>
          <a:lstStyle/>
          <a:p>
            <a:r>
              <a:rPr lang="en-US" sz="1800" b="1" u="sng" dirty="0">
                <a:solidFill>
                  <a:srgbClr val="0089FF"/>
                </a:solidFill>
              </a:rPr>
              <a:t>Digital Venture Solutions (Z) Ltd</a:t>
            </a:r>
          </a:p>
        </p:txBody>
      </p:sp>
    </p:spTree>
    <p:extLst>
      <p:ext uri="{BB962C8B-B14F-4D97-AF65-F5344CB8AC3E}">
        <p14:creationId xmlns:p14="http://schemas.microsoft.com/office/powerpoint/2010/main" val="2146881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4A9D-668F-11BB-AB5F-4B3714CD6E2C}"/>
              </a:ext>
            </a:extLst>
          </p:cNvPr>
          <p:cNvSpPr>
            <a:spLocks noGrp="1"/>
          </p:cNvSpPr>
          <p:nvPr>
            <p:ph type="title"/>
          </p:nvPr>
        </p:nvSpPr>
        <p:spPr/>
        <p:txBody>
          <a:bodyPr/>
          <a:lstStyle/>
          <a:p>
            <a:r>
              <a:rPr lang="en-US" dirty="0"/>
              <a:t>Screenshots</a:t>
            </a:r>
          </a:p>
        </p:txBody>
      </p:sp>
      <p:pic>
        <p:nvPicPr>
          <p:cNvPr id="5" name="Content Placeholder 4">
            <a:extLst>
              <a:ext uri="{FF2B5EF4-FFF2-40B4-BE49-F238E27FC236}">
                <a16:creationId xmlns:a16="http://schemas.microsoft.com/office/drawing/2014/main" id="{C23AFCC9-9FA1-0A4A-90CA-500A97C40B0D}"/>
              </a:ext>
            </a:extLst>
          </p:cNvPr>
          <p:cNvPicPr>
            <a:picLocks noGrp="1" noChangeAspect="1"/>
          </p:cNvPicPr>
          <p:nvPr>
            <p:ph idx="1"/>
          </p:nvPr>
        </p:nvPicPr>
        <p:blipFill>
          <a:blip r:embed="rId2"/>
          <a:stretch>
            <a:fillRect/>
          </a:stretch>
        </p:blipFill>
        <p:spPr>
          <a:xfrm>
            <a:off x="767408" y="1700808"/>
            <a:ext cx="10729192" cy="4351338"/>
          </a:xfrm>
        </p:spPr>
      </p:pic>
    </p:spTree>
    <p:extLst>
      <p:ext uri="{BB962C8B-B14F-4D97-AF65-F5344CB8AC3E}">
        <p14:creationId xmlns:p14="http://schemas.microsoft.com/office/powerpoint/2010/main" val="95551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HR Module</a:t>
            </a:r>
          </a:p>
        </p:txBody>
      </p:sp>
      <p:pic>
        <p:nvPicPr>
          <p:cNvPr id="4" name="Content Placeholder 4">
            <a:extLst>
              <a:ext uri="{FF2B5EF4-FFF2-40B4-BE49-F238E27FC236}">
                <a16:creationId xmlns:a16="http://schemas.microsoft.com/office/drawing/2014/main" id="{4F7B6813-6A65-C477-29A1-9BD4C71B5437}"/>
              </a:ext>
            </a:extLst>
          </p:cNvPr>
          <p:cNvPicPr>
            <a:picLocks noGrp="1" noChangeAspect="1"/>
          </p:cNvPicPr>
          <p:nvPr>
            <p:ph idx="1"/>
          </p:nvPr>
        </p:nvPicPr>
        <p:blipFill>
          <a:blip r:embed="rId2"/>
          <a:stretch>
            <a:fillRect/>
          </a:stretch>
        </p:blipFill>
        <p:spPr>
          <a:xfrm>
            <a:off x="695400" y="1825625"/>
            <a:ext cx="10585176" cy="4351338"/>
          </a:xfrm>
          <a:prstGeom prst="rect">
            <a:avLst/>
          </a:prstGeom>
        </p:spPr>
      </p:pic>
    </p:spTree>
    <p:extLst>
      <p:ext uri="{BB962C8B-B14F-4D97-AF65-F5344CB8AC3E}">
        <p14:creationId xmlns:p14="http://schemas.microsoft.com/office/powerpoint/2010/main" val="171933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555ED-3284-898B-4364-8A247BDE23BB}"/>
              </a:ext>
            </a:extLst>
          </p:cNvPr>
          <p:cNvSpPr>
            <a:spLocks noGrp="1"/>
          </p:cNvSpPr>
          <p:nvPr>
            <p:ph type="title"/>
          </p:nvPr>
        </p:nvSpPr>
        <p:spPr/>
        <p:txBody>
          <a:bodyPr/>
          <a:lstStyle/>
          <a:p>
            <a:r>
              <a:rPr lang="en-US" dirty="0"/>
              <a:t>Sample Leave Application</a:t>
            </a:r>
          </a:p>
        </p:txBody>
      </p:sp>
      <p:pic>
        <p:nvPicPr>
          <p:cNvPr id="5" name="Content Placeholder 4">
            <a:extLst>
              <a:ext uri="{FF2B5EF4-FFF2-40B4-BE49-F238E27FC236}">
                <a16:creationId xmlns:a16="http://schemas.microsoft.com/office/drawing/2014/main" id="{6952CAF9-6829-A8D7-5059-E823BCA5FAAD}"/>
              </a:ext>
            </a:extLst>
          </p:cNvPr>
          <p:cNvPicPr>
            <a:picLocks noGrp="1" noChangeAspect="1"/>
          </p:cNvPicPr>
          <p:nvPr>
            <p:ph idx="1"/>
          </p:nvPr>
        </p:nvPicPr>
        <p:blipFill>
          <a:blip r:embed="rId2"/>
          <a:stretch>
            <a:fillRect/>
          </a:stretch>
        </p:blipFill>
        <p:spPr>
          <a:xfrm>
            <a:off x="838200" y="1844824"/>
            <a:ext cx="10442376" cy="4351338"/>
          </a:xfrm>
        </p:spPr>
      </p:pic>
    </p:spTree>
    <p:extLst>
      <p:ext uri="{BB962C8B-B14F-4D97-AF65-F5344CB8AC3E}">
        <p14:creationId xmlns:p14="http://schemas.microsoft.com/office/powerpoint/2010/main" val="35571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2FDE664-FD2A-C9B2-E9C8-F990B1B2209A}"/>
              </a:ext>
            </a:extLst>
          </p:cNvPr>
          <p:cNvSpPr txBox="1"/>
          <p:nvPr/>
        </p:nvSpPr>
        <p:spPr>
          <a:xfrm>
            <a:off x="499872" y="1622220"/>
            <a:ext cx="11442192" cy="2308324"/>
          </a:xfrm>
          <a:prstGeom prst="rect">
            <a:avLst/>
          </a:prstGeom>
          <a:noFill/>
        </p:spPr>
        <p:txBody>
          <a:bodyPr wrap="square">
            <a:spAutoFit/>
          </a:bodyPr>
          <a:lstStyle/>
          <a:p>
            <a:r>
              <a:rPr lang="en-US" dirty="0"/>
              <a:t>Module based Pricing…</a:t>
            </a:r>
          </a:p>
          <a:p>
            <a:r>
              <a:rPr lang="en-US" dirty="0"/>
              <a:t>Each module is different and needs to discussed.</a:t>
            </a:r>
          </a:p>
          <a:p>
            <a:r>
              <a:rPr lang="en-US" dirty="0"/>
              <a:t>Integration with existing solutions..  </a:t>
            </a:r>
          </a:p>
          <a:p>
            <a:r>
              <a:rPr lang="en-US" dirty="0"/>
              <a:t>	Integrate existing modules</a:t>
            </a:r>
          </a:p>
          <a:p>
            <a:r>
              <a:rPr lang="en-US" dirty="0"/>
              <a:t>		API</a:t>
            </a:r>
          </a:p>
          <a:p>
            <a:r>
              <a:rPr lang="en-US" dirty="0"/>
              <a:t>		Excel</a:t>
            </a:r>
          </a:p>
          <a:p>
            <a:r>
              <a:rPr lang="en-US" dirty="0"/>
              <a:t>		CSV</a:t>
            </a:r>
          </a:p>
          <a:p>
            <a:r>
              <a:rPr lang="en-US" dirty="0"/>
              <a:t>Add data security / encryption</a:t>
            </a:r>
          </a:p>
        </p:txBody>
      </p:sp>
      <p:sp>
        <p:nvSpPr>
          <p:cNvPr id="24" name="Title 1">
            <a:extLst>
              <a:ext uri="{FF2B5EF4-FFF2-40B4-BE49-F238E27FC236}">
                <a16:creationId xmlns:a16="http://schemas.microsoft.com/office/drawing/2014/main" id="{60F960C9-7DFC-A267-A8D3-45BE53C0E0C9}"/>
              </a:ext>
            </a:extLst>
          </p:cNvPr>
          <p:cNvSpPr>
            <a:spLocks noGrp="1"/>
          </p:cNvSpPr>
          <p:nvPr>
            <p:ph type="title"/>
          </p:nvPr>
        </p:nvSpPr>
        <p:spPr>
          <a:xfrm>
            <a:off x="499872" y="296657"/>
            <a:ext cx="10515600" cy="1325563"/>
          </a:xfrm>
        </p:spPr>
        <p:txBody>
          <a:bodyPr/>
          <a:lstStyle/>
          <a:p>
            <a:r>
              <a:rPr lang="en-US" dirty="0">
                <a:solidFill>
                  <a:srgbClr val="00CCFF"/>
                </a:solidFill>
              </a:rPr>
              <a:t>Discussion on 24</a:t>
            </a:r>
            <a:r>
              <a:rPr lang="en-US" baseline="30000" dirty="0">
                <a:solidFill>
                  <a:srgbClr val="00CCFF"/>
                </a:solidFill>
              </a:rPr>
              <a:t>th</a:t>
            </a:r>
            <a:r>
              <a:rPr lang="en-US" dirty="0">
                <a:solidFill>
                  <a:srgbClr val="00CCFF"/>
                </a:solidFill>
              </a:rPr>
              <a:t> July 2022</a:t>
            </a:r>
          </a:p>
        </p:txBody>
      </p:sp>
    </p:spTree>
    <p:extLst>
      <p:ext uri="{BB962C8B-B14F-4D97-AF65-F5344CB8AC3E}">
        <p14:creationId xmlns:p14="http://schemas.microsoft.com/office/powerpoint/2010/main" val="3021282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Leave Approval</a:t>
            </a:r>
          </a:p>
        </p:txBody>
      </p:sp>
      <p:pic>
        <p:nvPicPr>
          <p:cNvPr id="4" name="Content Placeholder 3">
            <a:extLst>
              <a:ext uri="{FF2B5EF4-FFF2-40B4-BE49-F238E27FC236}">
                <a16:creationId xmlns:a16="http://schemas.microsoft.com/office/drawing/2014/main" id="{C2DAB654-F238-8C8E-B6F0-4B226EA2B8C3}"/>
              </a:ext>
            </a:extLst>
          </p:cNvPr>
          <p:cNvPicPr>
            <a:picLocks noGrp="1" noChangeAspect="1"/>
          </p:cNvPicPr>
          <p:nvPr>
            <p:ph idx="1"/>
          </p:nvPr>
        </p:nvPicPr>
        <p:blipFill>
          <a:blip r:embed="rId2"/>
          <a:stretch>
            <a:fillRect/>
          </a:stretch>
        </p:blipFill>
        <p:spPr>
          <a:xfrm>
            <a:off x="838201" y="1825625"/>
            <a:ext cx="10246008" cy="4351338"/>
          </a:xfrm>
          <a:prstGeom prst="rect">
            <a:avLst/>
          </a:prstGeom>
        </p:spPr>
      </p:pic>
    </p:spTree>
    <p:extLst>
      <p:ext uri="{BB962C8B-B14F-4D97-AF65-F5344CB8AC3E}">
        <p14:creationId xmlns:p14="http://schemas.microsoft.com/office/powerpoint/2010/main" val="3564083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9014-B222-4697-3010-39F69BFA7ECA}"/>
              </a:ext>
            </a:extLst>
          </p:cNvPr>
          <p:cNvSpPr>
            <a:spLocks noGrp="1"/>
          </p:cNvSpPr>
          <p:nvPr>
            <p:ph type="title"/>
          </p:nvPr>
        </p:nvSpPr>
        <p:spPr/>
        <p:txBody>
          <a:bodyPr/>
          <a:lstStyle/>
          <a:p>
            <a:r>
              <a:rPr lang="en-US" dirty="0"/>
              <a:t>Service</a:t>
            </a:r>
          </a:p>
        </p:txBody>
      </p:sp>
      <p:pic>
        <p:nvPicPr>
          <p:cNvPr id="3074" name="Picture 2" descr="Warranty Claim">
            <a:extLst>
              <a:ext uri="{FF2B5EF4-FFF2-40B4-BE49-F238E27FC236}">
                <a16:creationId xmlns:a16="http://schemas.microsoft.com/office/drawing/2014/main" id="{B0616C23-B85D-28E0-32DD-965909B47F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5156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31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EEC2-85FC-CA50-8666-53F45BFDB196}"/>
              </a:ext>
            </a:extLst>
          </p:cNvPr>
          <p:cNvSpPr>
            <a:spLocks noGrp="1"/>
          </p:cNvSpPr>
          <p:nvPr>
            <p:ph type="title"/>
          </p:nvPr>
        </p:nvSpPr>
        <p:spPr/>
        <p:txBody>
          <a:bodyPr/>
          <a:lstStyle/>
          <a:p>
            <a:r>
              <a:rPr lang="en-US" dirty="0"/>
              <a:t>Project Management</a:t>
            </a:r>
          </a:p>
        </p:txBody>
      </p:sp>
      <p:pic>
        <p:nvPicPr>
          <p:cNvPr id="1026" name="Picture 2" descr="Gannt">
            <a:extLst>
              <a:ext uri="{FF2B5EF4-FFF2-40B4-BE49-F238E27FC236}">
                <a16:creationId xmlns:a16="http://schemas.microsoft.com/office/drawing/2014/main" id="{33A0B6F1-7C82-FFE3-4BC7-307442E555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5156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66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D270-6C0B-29ED-00EC-C931D5D23E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E6C32F-8AD6-15EC-6757-61C516B16910}"/>
              </a:ext>
            </a:extLst>
          </p:cNvPr>
          <p:cNvSpPr>
            <a:spLocks noGrp="1"/>
          </p:cNvSpPr>
          <p:nvPr>
            <p:ph idx="1"/>
          </p:nvPr>
        </p:nvSpPr>
        <p:spPr/>
        <p:txBody>
          <a:bodyPr/>
          <a:lstStyle/>
          <a:p>
            <a:endParaRPr lang="en-US"/>
          </a:p>
        </p:txBody>
      </p:sp>
      <p:pic>
        <p:nvPicPr>
          <p:cNvPr id="6146" name="Picture 2" descr="AssetManagementBites #1 - Solar Asset Management Best Practices">
            <a:extLst>
              <a:ext uri="{FF2B5EF4-FFF2-40B4-BE49-F238E27FC236}">
                <a16:creationId xmlns:a16="http://schemas.microsoft.com/office/drawing/2014/main" id="{D240DDB7-2EB2-07F8-2217-AA692CEE7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213"/>
            <a:ext cx="12192000" cy="625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967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F840-CF6F-3FD6-4269-FB1F70BDB2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202A92-389F-16DD-9124-91FF541E7F60}"/>
              </a:ext>
            </a:extLst>
          </p:cNvPr>
          <p:cNvSpPr>
            <a:spLocks noGrp="1"/>
          </p:cNvSpPr>
          <p:nvPr>
            <p:ph idx="1"/>
          </p:nvPr>
        </p:nvSpPr>
        <p:spPr/>
        <p:txBody>
          <a:bodyPr>
            <a:normAutofit fontScale="62500" lnSpcReduction="20000"/>
          </a:bodyPr>
          <a:lstStyle/>
          <a:p>
            <a:r>
              <a:rPr lang="en-US" dirty="0"/>
              <a:t>Employee Management</a:t>
            </a:r>
          </a:p>
          <a:p>
            <a:r>
              <a:rPr lang="en-US" dirty="0"/>
              <a:t>Employee Lifecycle</a:t>
            </a:r>
          </a:p>
          <a:p>
            <a:r>
              <a:rPr lang="en-US" dirty="0"/>
              <a:t>Leave and Attendance</a:t>
            </a:r>
          </a:p>
          <a:p>
            <a:r>
              <a:rPr lang="en-US" dirty="0"/>
              <a:t>Shift Management</a:t>
            </a:r>
          </a:p>
          <a:p>
            <a:r>
              <a:rPr lang="en-US" dirty="0"/>
              <a:t>Expense Claims and Advances</a:t>
            </a:r>
          </a:p>
          <a:p>
            <a:r>
              <a:rPr lang="en-US" dirty="0"/>
              <a:t>Hiring</a:t>
            </a:r>
          </a:p>
          <a:p>
            <a:r>
              <a:rPr lang="en-US" dirty="0"/>
              <a:t>Performance Management</a:t>
            </a:r>
          </a:p>
          <a:p>
            <a:r>
              <a:rPr lang="en-US" dirty="0"/>
              <a:t>Fleet Management</a:t>
            </a:r>
          </a:p>
          <a:p>
            <a:r>
              <a:rPr lang="en-US" dirty="0"/>
              <a:t>Training</a:t>
            </a:r>
          </a:p>
          <a:p>
            <a:r>
              <a:rPr lang="en-US" dirty="0"/>
              <a:t>Payroll</a:t>
            </a:r>
          </a:p>
          <a:p>
            <a:r>
              <a:rPr lang="en-US" dirty="0"/>
              <a:t>Taxation</a:t>
            </a:r>
          </a:p>
          <a:p>
            <a:r>
              <a:rPr lang="en-US" dirty="0"/>
              <a:t>Compensation</a:t>
            </a:r>
          </a:p>
          <a:p>
            <a:r>
              <a:rPr lang="en-US" dirty="0"/>
              <a:t>Analytics</a:t>
            </a:r>
          </a:p>
        </p:txBody>
      </p:sp>
    </p:spTree>
    <p:extLst>
      <p:ext uri="{BB962C8B-B14F-4D97-AF65-F5344CB8AC3E}">
        <p14:creationId xmlns:p14="http://schemas.microsoft.com/office/powerpoint/2010/main" val="1197245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60F960C9-7DFC-A267-A8D3-45BE53C0E0C9}"/>
              </a:ext>
            </a:extLst>
          </p:cNvPr>
          <p:cNvSpPr>
            <a:spLocks noGrp="1"/>
          </p:cNvSpPr>
          <p:nvPr>
            <p:ph type="title"/>
          </p:nvPr>
        </p:nvSpPr>
        <p:spPr>
          <a:xfrm>
            <a:off x="499872" y="296657"/>
            <a:ext cx="10515600" cy="1325563"/>
          </a:xfrm>
        </p:spPr>
        <p:txBody>
          <a:bodyPr/>
          <a:lstStyle/>
          <a:p>
            <a:r>
              <a:rPr lang="en-US" dirty="0">
                <a:solidFill>
                  <a:srgbClr val="00CCFF"/>
                </a:solidFill>
              </a:rPr>
              <a:t>Document Management and Workflows</a:t>
            </a:r>
          </a:p>
        </p:txBody>
      </p:sp>
      <p:graphicFrame>
        <p:nvGraphicFramePr>
          <p:cNvPr id="2" name="Table 2">
            <a:extLst>
              <a:ext uri="{FF2B5EF4-FFF2-40B4-BE49-F238E27FC236}">
                <a16:creationId xmlns:a16="http://schemas.microsoft.com/office/drawing/2014/main" id="{1C7497F8-39C4-4F77-2036-D241A53759D5}"/>
              </a:ext>
            </a:extLst>
          </p:cNvPr>
          <p:cNvGraphicFramePr>
            <a:graphicFrameLocks noGrp="1"/>
          </p:cNvGraphicFramePr>
          <p:nvPr>
            <p:extLst>
              <p:ext uri="{D42A27DB-BD31-4B8C-83A1-F6EECF244321}">
                <p14:modId xmlns:p14="http://schemas.microsoft.com/office/powerpoint/2010/main" val="3947103274"/>
              </p:ext>
            </p:extLst>
          </p:nvPr>
        </p:nvGraphicFramePr>
        <p:xfrm>
          <a:off x="499871" y="1489382"/>
          <a:ext cx="11063236" cy="2966720"/>
        </p:xfrm>
        <a:graphic>
          <a:graphicData uri="http://schemas.openxmlformats.org/drawingml/2006/table">
            <a:tbl>
              <a:tblPr firstRow="1" bandRow="1">
                <a:tableStyleId>{93296810-A885-4BE3-A3E7-6D5BEEA58F35}</a:tableStyleId>
              </a:tblPr>
              <a:tblGrid>
                <a:gridCol w="8140630">
                  <a:extLst>
                    <a:ext uri="{9D8B030D-6E8A-4147-A177-3AD203B41FA5}">
                      <a16:colId xmlns:a16="http://schemas.microsoft.com/office/drawing/2014/main" val="1518696154"/>
                    </a:ext>
                  </a:extLst>
                </a:gridCol>
                <a:gridCol w="717631">
                  <a:extLst>
                    <a:ext uri="{9D8B030D-6E8A-4147-A177-3AD203B41FA5}">
                      <a16:colId xmlns:a16="http://schemas.microsoft.com/office/drawing/2014/main" val="372864589"/>
                    </a:ext>
                  </a:extLst>
                </a:gridCol>
                <a:gridCol w="1059083">
                  <a:extLst>
                    <a:ext uri="{9D8B030D-6E8A-4147-A177-3AD203B41FA5}">
                      <a16:colId xmlns:a16="http://schemas.microsoft.com/office/drawing/2014/main" val="544174199"/>
                    </a:ext>
                  </a:extLst>
                </a:gridCol>
                <a:gridCol w="1145892">
                  <a:extLst>
                    <a:ext uri="{9D8B030D-6E8A-4147-A177-3AD203B41FA5}">
                      <a16:colId xmlns:a16="http://schemas.microsoft.com/office/drawing/2014/main" val="2041596125"/>
                    </a:ext>
                  </a:extLst>
                </a:gridCol>
              </a:tblGrid>
              <a:tr h="370840">
                <a:tc>
                  <a:txBody>
                    <a:bodyPr/>
                    <a:lstStyle/>
                    <a:p>
                      <a:r>
                        <a:rPr lang="en-US" dirty="0"/>
                        <a:t>Requirement</a:t>
                      </a:r>
                    </a:p>
                  </a:txBody>
                  <a:tcPr/>
                </a:tc>
                <a:tc>
                  <a:txBody>
                    <a:bodyPr/>
                    <a:lstStyle/>
                    <a:p>
                      <a:r>
                        <a:rPr lang="en-US" dirty="0"/>
                        <a:t>Odoo</a:t>
                      </a:r>
                    </a:p>
                  </a:txBody>
                  <a:tcPr/>
                </a:tc>
                <a:tc>
                  <a:txBody>
                    <a:bodyPr/>
                    <a:lstStyle/>
                    <a:p>
                      <a:r>
                        <a:rPr lang="en-US" dirty="0" err="1"/>
                        <a:t>ERPNext</a:t>
                      </a:r>
                      <a:endParaRPr lang="en-US" dirty="0"/>
                    </a:p>
                  </a:txBody>
                  <a:tcPr/>
                </a:tc>
                <a:tc>
                  <a:txBody>
                    <a:bodyPr/>
                    <a:lstStyle/>
                    <a:p>
                      <a:r>
                        <a:rPr lang="en-US" dirty="0" err="1"/>
                        <a:t>ERPNext</a:t>
                      </a:r>
                      <a:r>
                        <a:rPr lang="en-US" dirty="0"/>
                        <a:t>+</a:t>
                      </a:r>
                    </a:p>
                  </a:txBody>
                  <a:tcPr/>
                </a:tc>
                <a:extLst>
                  <a:ext uri="{0D108BD9-81ED-4DB2-BD59-A6C34878D82A}">
                    <a16:rowId xmlns:a16="http://schemas.microsoft.com/office/drawing/2014/main" val="340613741"/>
                  </a:ext>
                </a:extLst>
              </a:tr>
              <a:tr h="370840">
                <a:tc>
                  <a:txBody>
                    <a:bodyPr/>
                    <a:lstStyle/>
                    <a:p>
                      <a:r>
                        <a:rPr lang="en-US" dirty="0"/>
                        <a:t>Document Storage</a:t>
                      </a:r>
                    </a:p>
                  </a:txBody>
                  <a:tcPr/>
                </a:tc>
                <a:tc>
                  <a:txBody>
                    <a:bodyPr/>
                    <a:lstStyle/>
                    <a:p>
                      <a:pPr algn="ctr"/>
                      <a:r>
                        <a:rPr lang="en-US" dirty="0"/>
                        <a:t>Y</a:t>
                      </a:r>
                    </a:p>
                  </a:txBody>
                  <a:tcPr/>
                </a:tc>
                <a:tc>
                  <a:txBody>
                    <a:bodyPr/>
                    <a:lstStyle/>
                    <a:p>
                      <a:pPr algn="ctr"/>
                      <a:r>
                        <a:rPr lang="en-US" dirty="0"/>
                        <a:t>Y</a:t>
                      </a:r>
                    </a:p>
                  </a:txBody>
                  <a:tcPr/>
                </a:tc>
                <a:tc>
                  <a:txBody>
                    <a:bodyPr/>
                    <a:lstStyle/>
                    <a:p>
                      <a:pPr algn="ctr"/>
                      <a:r>
                        <a:rPr lang="en-US" dirty="0"/>
                        <a:t>Y</a:t>
                      </a:r>
                    </a:p>
                  </a:txBody>
                  <a:tcPr/>
                </a:tc>
                <a:extLst>
                  <a:ext uri="{0D108BD9-81ED-4DB2-BD59-A6C34878D82A}">
                    <a16:rowId xmlns:a16="http://schemas.microsoft.com/office/drawing/2014/main" val="4019461266"/>
                  </a:ext>
                </a:extLst>
              </a:tr>
              <a:tr h="370840">
                <a:tc>
                  <a:txBody>
                    <a:bodyPr/>
                    <a:lstStyle/>
                    <a:p>
                      <a:r>
                        <a:rPr lang="en-US" dirty="0"/>
                        <a:t>OCR</a:t>
                      </a:r>
                    </a:p>
                  </a:txBody>
                  <a:tcPr/>
                </a:tc>
                <a:tc>
                  <a:txBody>
                    <a:bodyPr/>
                    <a:lstStyle/>
                    <a:p>
                      <a:pPr algn="ctr"/>
                      <a:r>
                        <a:rPr lang="en-US" dirty="0"/>
                        <a:t>Y</a:t>
                      </a:r>
                    </a:p>
                  </a:txBody>
                  <a:tcPr/>
                </a:tc>
                <a:tc>
                  <a:txBody>
                    <a:bodyPr/>
                    <a:lstStyle/>
                    <a:p>
                      <a:pPr algn="ctr"/>
                      <a:r>
                        <a:rPr lang="en-US" dirty="0"/>
                        <a:t>Y</a:t>
                      </a:r>
                    </a:p>
                  </a:txBody>
                  <a:tcPr/>
                </a:tc>
                <a:tc>
                  <a:txBody>
                    <a:bodyPr/>
                    <a:lstStyle/>
                    <a:p>
                      <a:pPr algn="ctr"/>
                      <a:r>
                        <a:rPr lang="en-US" dirty="0"/>
                        <a:t>Y</a:t>
                      </a:r>
                    </a:p>
                  </a:txBody>
                  <a:tcPr/>
                </a:tc>
                <a:extLst>
                  <a:ext uri="{0D108BD9-81ED-4DB2-BD59-A6C34878D82A}">
                    <a16:rowId xmlns:a16="http://schemas.microsoft.com/office/drawing/2014/main" val="869023155"/>
                  </a:ext>
                </a:extLst>
              </a:tr>
              <a:tr h="370840">
                <a:tc>
                  <a:txBody>
                    <a:bodyPr/>
                    <a:lstStyle/>
                    <a:p>
                      <a:r>
                        <a:rPr lang="en-US" dirty="0"/>
                        <a:t>Full Text Search</a:t>
                      </a:r>
                    </a:p>
                  </a:txBody>
                  <a:tcPr/>
                </a:tc>
                <a:tc>
                  <a:txBody>
                    <a:bodyPr/>
                    <a:lstStyle/>
                    <a:p>
                      <a:pPr algn="ctr"/>
                      <a:r>
                        <a:rPr lang="en-US" dirty="0"/>
                        <a:t>Y</a:t>
                      </a:r>
                    </a:p>
                  </a:txBody>
                  <a:tcPr/>
                </a:tc>
                <a:tc>
                  <a:txBody>
                    <a:bodyPr/>
                    <a:lstStyle/>
                    <a:p>
                      <a:pPr algn="ctr"/>
                      <a:r>
                        <a:rPr lang="en-US" dirty="0"/>
                        <a:t>N</a:t>
                      </a:r>
                    </a:p>
                  </a:txBody>
                  <a:tcPr/>
                </a:tc>
                <a:tc>
                  <a:txBody>
                    <a:bodyPr/>
                    <a:lstStyle/>
                    <a:p>
                      <a:pPr algn="ctr"/>
                      <a:r>
                        <a:rPr lang="en-US" dirty="0"/>
                        <a:t>Y</a:t>
                      </a:r>
                    </a:p>
                  </a:txBody>
                  <a:tcPr/>
                </a:tc>
                <a:extLst>
                  <a:ext uri="{0D108BD9-81ED-4DB2-BD59-A6C34878D82A}">
                    <a16:rowId xmlns:a16="http://schemas.microsoft.com/office/drawing/2014/main" val="3360331610"/>
                  </a:ext>
                </a:extLst>
              </a:tr>
              <a:tr h="370840">
                <a:tc>
                  <a:txBody>
                    <a:bodyPr/>
                    <a:lstStyle/>
                    <a:p>
                      <a:r>
                        <a:rPr lang="en-US" dirty="0"/>
                        <a:t>Additional Tags to Documents</a:t>
                      </a:r>
                    </a:p>
                  </a:txBody>
                  <a:tcPr/>
                </a:tc>
                <a:tc>
                  <a:txBody>
                    <a:bodyPr/>
                    <a:lstStyle/>
                    <a:p>
                      <a:pPr algn="ctr"/>
                      <a:r>
                        <a:rPr lang="en-US" dirty="0"/>
                        <a:t>Y</a:t>
                      </a:r>
                    </a:p>
                  </a:txBody>
                  <a:tcPr/>
                </a:tc>
                <a:tc>
                  <a:txBody>
                    <a:bodyPr/>
                    <a:lstStyle/>
                    <a:p>
                      <a:pPr algn="ctr"/>
                      <a:r>
                        <a:rPr lang="en-US" dirty="0"/>
                        <a:t>Y</a:t>
                      </a:r>
                    </a:p>
                  </a:txBody>
                  <a:tcPr/>
                </a:tc>
                <a:tc>
                  <a:txBody>
                    <a:bodyPr/>
                    <a:lstStyle/>
                    <a:p>
                      <a:pPr algn="ctr"/>
                      <a:r>
                        <a:rPr lang="en-US" dirty="0"/>
                        <a:t>Y</a:t>
                      </a:r>
                    </a:p>
                  </a:txBody>
                  <a:tcPr/>
                </a:tc>
                <a:extLst>
                  <a:ext uri="{0D108BD9-81ED-4DB2-BD59-A6C34878D82A}">
                    <a16:rowId xmlns:a16="http://schemas.microsoft.com/office/drawing/2014/main" val="208367628"/>
                  </a:ext>
                </a:extLst>
              </a:tr>
              <a:tr h="370840">
                <a:tc>
                  <a:txBody>
                    <a:bodyPr/>
                    <a:lstStyle/>
                    <a:p>
                      <a:r>
                        <a:rPr lang="en-US" dirty="0"/>
                        <a:t>Document Versioning</a:t>
                      </a:r>
                    </a:p>
                  </a:txBody>
                  <a:tcPr/>
                </a:tc>
                <a:tc>
                  <a:txBody>
                    <a:bodyPr/>
                    <a:lstStyle/>
                    <a:p>
                      <a:pPr algn="ctr"/>
                      <a:r>
                        <a:rPr lang="en-US" dirty="0"/>
                        <a:t>Y</a:t>
                      </a:r>
                    </a:p>
                  </a:txBody>
                  <a:tcPr/>
                </a:tc>
                <a:tc>
                  <a:txBody>
                    <a:bodyPr/>
                    <a:lstStyle/>
                    <a:p>
                      <a:pPr algn="ctr"/>
                      <a:r>
                        <a:rPr lang="en-US" dirty="0"/>
                        <a:t>N</a:t>
                      </a:r>
                    </a:p>
                  </a:txBody>
                  <a:tcPr/>
                </a:tc>
                <a:tc>
                  <a:txBody>
                    <a:bodyPr/>
                    <a:lstStyle/>
                    <a:p>
                      <a:pPr algn="ctr"/>
                      <a:r>
                        <a:rPr lang="en-US" dirty="0"/>
                        <a:t>Y</a:t>
                      </a:r>
                    </a:p>
                  </a:txBody>
                  <a:tcPr/>
                </a:tc>
                <a:extLst>
                  <a:ext uri="{0D108BD9-81ED-4DB2-BD59-A6C34878D82A}">
                    <a16:rowId xmlns:a16="http://schemas.microsoft.com/office/drawing/2014/main" val="2778037784"/>
                  </a:ext>
                </a:extLst>
              </a:tr>
              <a:tr h="370840">
                <a:tc>
                  <a:txBody>
                    <a:bodyPr/>
                    <a:lstStyle/>
                    <a:p>
                      <a:r>
                        <a:rPr lang="en-US" dirty="0"/>
                        <a:t>Workflow</a:t>
                      </a:r>
                    </a:p>
                  </a:txBody>
                  <a:tcPr/>
                </a:tc>
                <a:tc>
                  <a:txBody>
                    <a:bodyPr/>
                    <a:lstStyle/>
                    <a:p>
                      <a:pPr algn="ctr"/>
                      <a:r>
                        <a:rPr lang="en-US" dirty="0"/>
                        <a:t>Y</a:t>
                      </a:r>
                    </a:p>
                  </a:txBody>
                  <a:tcPr/>
                </a:tc>
                <a:tc>
                  <a:txBody>
                    <a:bodyPr/>
                    <a:lstStyle/>
                    <a:p>
                      <a:pPr algn="ctr"/>
                      <a:r>
                        <a:rPr lang="en-US" dirty="0"/>
                        <a:t>Y</a:t>
                      </a:r>
                    </a:p>
                  </a:txBody>
                  <a:tcPr/>
                </a:tc>
                <a:tc>
                  <a:txBody>
                    <a:bodyPr/>
                    <a:lstStyle/>
                    <a:p>
                      <a:pPr algn="ctr"/>
                      <a:r>
                        <a:rPr lang="en-US" dirty="0"/>
                        <a:t>Y</a:t>
                      </a:r>
                    </a:p>
                  </a:txBody>
                  <a:tcPr/>
                </a:tc>
                <a:extLst>
                  <a:ext uri="{0D108BD9-81ED-4DB2-BD59-A6C34878D82A}">
                    <a16:rowId xmlns:a16="http://schemas.microsoft.com/office/drawing/2014/main" val="1902272046"/>
                  </a:ext>
                </a:extLst>
              </a:tr>
              <a:tr h="370840">
                <a:tc>
                  <a:txBody>
                    <a:bodyPr/>
                    <a:lstStyle/>
                    <a:p>
                      <a:r>
                        <a:rPr lang="en-US" dirty="0"/>
                        <a:t>Signing the document</a:t>
                      </a:r>
                    </a:p>
                  </a:txBody>
                  <a:tcPr/>
                </a:tc>
                <a:tc>
                  <a:txBody>
                    <a:bodyPr/>
                    <a:lstStyle/>
                    <a:p>
                      <a:pPr algn="ctr"/>
                      <a:r>
                        <a:rPr lang="en-US" dirty="0"/>
                        <a:t>Y</a:t>
                      </a:r>
                    </a:p>
                  </a:txBody>
                  <a:tcPr/>
                </a:tc>
                <a:tc>
                  <a:txBody>
                    <a:bodyPr/>
                    <a:lstStyle/>
                    <a:p>
                      <a:pPr algn="ctr"/>
                      <a:r>
                        <a:rPr lang="en-US" dirty="0"/>
                        <a:t>Y</a:t>
                      </a:r>
                    </a:p>
                  </a:txBody>
                  <a:tcPr/>
                </a:tc>
                <a:tc>
                  <a:txBody>
                    <a:bodyPr/>
                    <a:lstStyle/>
                    <a:p>
                      <a:pPr algn="ctr"/>
                      <a:r>
                        <a:rPr lang="en-US" dirty="0"/>
                        <a:t>Y</a:t>
                      </a:r>
                    </a:p>
                  </a:txBody>
                  <a:tcPr/>
                </a:tc>
                <a:extLst>
                  <a:ext uri="{0D108BD9-81ED-4DB2-BD59-A6C34878D82A}">
                    <a16:rowId xmlns:a16="http://schemas.microsoft.com/office/drawing/2014/main" val="2521056942"/>
                  </a:ext>
                </a:extLst>
              </a:tr>
            </a:tbl>
          </a:graphicData>
        </a:graphic>
      </p:graphicFrame>
    </p:spTree>
    <p:extLst>
      <p:ext uri="{BB962C8B-B14F-4D97-AF65-F5344CB8AC3E}">
        <p14:creationId xmlns:p14="http://schemas.microsoft.com/office/powerpoint/2010/main" val="3505718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 company name&#10;&#10;Description automatically generated">
            <a:extLst>
              <a:ext uri="{FF2B5EF4-FFF2-40B4-BE49-F238E27FC236}">
                <a16:creationId xmlns:a16="http://schemas.microsoft.com/office/drawing/2014/main" id="{EB0494A9-B053-00F2-08C5-8747A2DBA8F5}"/>
              </a:ext>
            </a:extLst>
          </p:cNvPr>
          <p:cNvPicPr>
            <a:picLocks noChangeAspect="1"/>
          </p:cNvPicPr>
          <p:nvPr/>
        </p:nvPicPr>
        <p:blipFill rotWithShape="1">
          <a:blip r:embed="rId2">
            <a:extLst>
              <a:ext uri="{28A0092B-C50C-407E-A947-70E740481C1C}">
                <a14:useLocalDpi xmlns:a14="http://schemas.microsoft.com/office/drawing/2010/main" val="0"/>
              </a:ext>
            </a:extLst>
          </a:blip>
          <a:srcRect l="15985" t="19764" r="12206" b="27323"/>
          <a:stretch/>
        </p:blipFill>
        <p:spPr>
          <a:xfrm>
            <a:off x="247107" y="71343"/>
            <a:ext cx="1368152" cy="1008112"/>
          </a:xfrm>
          <a:prstGeom prst="rect">
            <a:avLst/>
          </a:prstGeom>
        </p:spPr>
      </p:pic>
      <p:pic>
        <p:nvPicPr>
          <p:cNvPr id="14" name="Picture 13">
            <a:extLst>
              <a:ext uri="{FF2B5EF4-FFF2-40B4-BE49-F238E27FC236}">
                <a16:creationId xmlns:a16="http://schemas.microsoft.com/office/drawing/2014/main" id="{C5283532-8B54-589D-5968-CD34850E8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688" y="1781798"/>
            <a:ext cx="2563998" cy="482801"/>
          </a:xfrm>
          <a:prstGeom prst="rect">
            <a:avLst/>
          </a:prstGeom>
        </p:spPr>
      </p:pic>
      <p:sp>
        <p:nvSpPr>
          <p:cNvPr id="19" name="Freeform: Shape 18">
            <a:extLst>
              <a:ext uri="{FF2B5EF4-FFF2-40B4-BE49-F238E27FC236}">
                <a16:creationId xmlns:a16="http://schemas.microsoft.com/office/drawing/2014/main" id="{8A99C887-5864-6EA4-FE84-CE34E5FA4771}"/>
              </a:ext>
            </a:extLst>
          </p:cNvPr>
          <p:cNvSpPr/>
          <p:nvPr/>
        </p:nvSpPr>
        <p:spPr>
          <a:xfrm rot="19008763">
            <a:off x="4811676" y="867220"/>
            <a:ext cx="9702690" cy="7054219"/>
          </a:xfrm>
          <a:custGeom>
            <a:avLst/>
            <a:gdLst>
              <a:gd name="connsiteX0" fmla="*/ 7514525 w 9702690"/>
              <a:gd name="connsiteY0" fmla="*/ 0 h 7054219"/>
              <a:gd name="connsiteX1" fmla="*/ 9702690 w 9702690"/>
              <a:gd name="connsiteY1" fmla="*/ 2053910 h 7054219"/>
              <a:gd name="connsiteX2" fmla="*/ 5009176 w 9702690"/>
              <a:gd name="connsiteY2" fmla="*/ 7054219 h 7054219"/>
              <a:gd name="connsiteX3" fmla="*/ 0 w 9702690"/>
              <a:gd name="connsiteY3" fmla="*/ 2352382 h 7054219"/>
              <a:gd name="connsiteX4" fmla="*/ 0 w 9702690"/>
              <a:gd name="connsiteY4" fmla="*/ 1303410 h 7054219"/>
              <a:gd name="connsiteX5" fmla="*/ 1303410 w 9702690"/>
              <a:gd name="connsiteY5" fmla="*/ 0 h 7054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02690" h="7054219">
                <a:moveTo>
                  <a:pt x="7514525" y="0"/>
                </a:moveTo>
                <a:lnTo>
                  <a:pt x="9702690" y="2053910"/>
                </a:lnTo>
                <a:lnTo>
                  <a:pt x="5009176" y="7054219"/>
                </a:lnTo>
                <a:lnTo>
                  <a:pt x="0" y="2352382"/>
                </a:lnTo>
                <a:lnTo>
                  <a:pt x="0" y="1303410"/>
                </a:lnTo>
                <a:cubicBezTo>
                  <a:pt x="0" y="583557"/>
                  <a:pt x="583557" y="0"/>
                  <a:pt x="1303410" y="0"/>
                </a:cubicBezTo>
                <a:close/>
              </a:path>
            </a:pathLst>
          </a:cu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1" name="TextBox 20">
            <a:extLst>
              <a:ext uri="{FF2B5EF4-FFF2-40B4-BE49-F238E27FC236}">
                <a16:creationId xmlns:a16="http://schemas.microsoft.com/office/drawing/2014/main" id="{1388E4BA-3216-B39F-7668-1E8B37B62A5A}"/>
              </a:ext>
            </a:extLst>
          </p:cNvPr>
          <p:cNvSpPr txBox="1"/>
          <p:nvPr/>
        </p:nvSpPr>
        <p:spPr>
          <a:xfrm>
            <a:off x="558008" y="2890721"/>
            <a:ext cx="3465352" cy="646331"/>
          </a:xfrm>
          <a:prstGeom prst="rect">
            <a:avLst/>
          </a:prstGeom>
          <a:noFill/>
        </p:spPr>
        <p:txBody>
          <a:bodyPr wrap="square" rtlCol="0">
            <a:spAutoFit/>
          </a:bodyPr>
          <a:lstStyle/>
          <a:p>
            <a:r>
              <a:rPr lang="en-US" sz="3600" dirty="0">
                <a:latin typeface="Aharoni" panose="02010803020104030203" pitchFamily="2" charset="-79"/>
                <a:cs typeface="Aharoni" panose="02010803020104030203" pitchFamily="2" charset="-79"/>
              </a:rPr>
              <a:t>Modules </a:t>
            </a:r>
            <a:endParaRPr lang="en-IN" sz="3600" dirty="0">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C44F25F4-9B5B-967B-406D-EF8852FD2DA1}"/>
              </a:ext>
            </a:extLst>
          </p:cNvPr>
          <p:cNvSpPr txBox="1"/>
          <p:nvPr/>
        </p:nvSpPr>
        <p:spPr>
          <a:xfrm>
            <a:off x="558008" y="4394329"/>
            <a:ext cx="6099932" cy="369332"/>
          </a:xfrm>
          <a:prstGeom prst="rect">
            <a:avLst/>
          </a:prstGeom>
          <a:noFill/>
        </p:spPr>
        <p:txBody>
          <a:bodyPr wrap="square">
            <a:spAutoFit/>
          </a:bodyPr>
          <a:lstStyle/>
          <a:p>
            <a:r>
              <a:rPr lang="en-US" sz="1800" b="1" u="sng" dirty="0">
                <a:solidFill>
                  <a:srgbClr val="0089FF"/>
                </a:solidFill>
              </a:rPr>
              <a:t>Digital Venture Solutions (Z) Ltd</a:t>
            </a:r>
          </a:p>
        </p:txBody>
      </p:sp>
    </p:spTree>
    <p:extLst>
      <p:ext uri="{BB962C8B-B14F-4D97-AF65-F5344CB8AC3E}">
        <p14:creationId xmlns:p14="http://schemas.microsoft.com/office/powerpoint/2010/main" val="404181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ircle: Hollow 36">
            <a:extLst>
              <a:ext uri="{FF2B5EF4-FFF2-40B4-BE49-F238E27FC236}">
                <a16:creationId xmlns:a16="http://schemas.microsoft.com/office/drawing/2014/main" id="{1448277B-7B0B-61E6-C8D3-A2F5A6CD238B}"/>
              </a:ext>
            </a:extLst>
          </p:cNvPr>
          <p:cNvSpPr/>
          <p:nvPr/>
        </p:nvSpPr>
        <p:spPr>
          <a:xfrm rot="19384507">
            <a:off x="3687317" y="870007"/>
            <a:ext cx="4999078" cy="5117986"/>
          </a:xfrm>
          <a:prstGeom prst="donut">
            <a:avLst>
              <a:gd name="adj" fmla="val 7940"/>
            </a:avLst>
          </a:prstGeom>
          <a:gradFill flip="none" rotWithShape="1">
            <a:gsLst>
              <a:gs pos="0">
                <a:srgbClr val="00CCFF"/>
              </a:gs>
              <a:gs pos="16000">
                <a:srgbClr val="009999"/>
              </a:gs>
              <a:gs pos="37000">
                <a:srgbClr val="FF9900"/>
              </a:gs>
              <a:gs pos="100000">
                <a:srgbClr val="0033CC"/>
              </a:gs>
              <a:gs pos="82000">
                <a:srgbClr val="9900FF"/>
              </a:gs>
              <a:gs pos="60000">
                <a:srgbClr val="CC00C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ndara" panose="020E0502030303020204" pitchFamily="34" charset="0"/>
            </a:endParaRPr>
          </a:p>
        </p:txBody>
      </p:sp>
      <p:sp>
        <p:nvSpPr>
          <p:cNvPr id="39" name="Oval 38">
            <a:extLst>
              <a:ext uri="{FF2B5EF4-FFF2-40B4-BE49-F238E27FC236}">
                <a16:creationId xmlns:a16="http://schemas.microsoft.com/office/drawing/2014/main" id="{1FA9F527-173E-5676-8A08-4A087EEDDA7D}"/>
              </a:ext>
            </a:extLst>
          </p:cNvPr>
          <p:cNvSpPr/>
          <p:nvPr/>
        </p:nvSpPr>
        <p:spPr>
          <a:xfrm>
            <a:off x="3230998" y="319087"/>
            <a:ext cx="5827277" cy="6219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1" name="Oval 40">
            <a:extLst>
              <a:ext uri="{FF2B5EF4-FFF2-40B4-BE49-F238E27FC236}">
                <a16:creationId xmlns:a16="http://schemas.microsoft.com/office/drawing/2014/main" id="{89F191E0-EE17-19CC-94EF-6F446330C936}"/>
              </a:ext>
            </a:extLst>
          </p:cNvPr>
          <p:cNvSpPr/>
          <p:nvPr/>
        </p:nvSpPr>
        <p:spPr>
          <a:xfrm>
            <a:off x="8117741" y="884146"/>
            <a:ext cx="914400" cy="9144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3" name="Oval 42">
            <a:extLst>
              <a:ext uri="{FF2B5EF4-FFF2-40B4-BE49-F238E27FC236}">
                <a16:creationId xmlns:a16="http://schemas.microsoft.com/office/drawing/2014/main" id="{151F49B6-108E-C242-B192-3135F13F2919}"/>
              </a:ext>
            </a:extLst>
          </p:cNvPr>
          <p:cNvSpPr/>
          <p:nvPr/>
        </p:nvSpPr>
        <p:spPr>
          <a:xfrm>
            <a:off x="8810040" y="2929001"/>
            <a:ext cx="914400" cy="914400"/>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7" name="Oval 46">
            <a:extLst>
              <a:ext uri="{FF2B5EF4-FFF2-40B4-BE49-F238E27FC236}">
                <a16:creationId xmlns:a16="http://schemas.microsoft.com/office/drawing/2014/main" id="{A02F892C-356F-85FA-5BD6-F2EB986FEACD}"/>
              </a:ext>
            </a:extLst>
          </p:cNvPr>
          <p:cNvSpPr/>
          <p:nvPr/>
        </p:nvSpPr>
        <p:spPr>
          <a:xfrm>
            <a:off x="8205634" y="4952681"/>
            <a:ext cx="914400" cy="91440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pic>
        <p:nvPicPr>
          <p:cNvPr id="5" name="Graphic 4" descr="Money">
            <a:extLst>
              <a:ext uri="{FF2B5EF4-FFF2-40B4-BE49-F238E27FC236}">
                <a16:creationId xmlns:a16="http://schemas.microsoft.com/office/drawing/2014/main" id="{BE3A4545-B30F-272B-3D3A-951AAABDFD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2245" y="979329"/>
            <a:ext cx="710896" cy="710896"/>
          </a:xfrm>
          <a:prstGeom prst="rect">
            <a:avLst/>
          </a:prstGeom>
        </p:spPr>
      </p:pic>
      <p:pic>
        <p:nvPicPr>
          <p:cNvPr id="7" name="Graphic 6" descr="Credit card">
            <a:extLst>
              <a:ext uri="{FF2B5EF4-FFF2-40B4-BE49-F238E27FC236}">
                <a16:creationId xmlns:a16="http://schemas.microsoft.com/office/drawing/2014/main" id="{78FB3011-2759-740A-ECDC-87B10B8753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29073" y="3025229"/>
            <a:ext cx="686300" cy="686300"/>
          </a:xfrm>
          <a:prstGeom prst="rect">
            <a:avLst/>
          </a:prstGeom>
        </p:spPr>
      </p:pic>
      <p:sp>
        <p:nvSpPr>
          <p:cNvPr id="27" name="Oval 26">
            <a:extLst>
              <a:ext uri="{FF2B5EF4-FFF2-40B4-BE49-F238E27FC236}">
                <a16:creationId xmlns:a16="http://schemas.microsoft.com/office/drawing/2014/main" id="{FB60B8F6-DADF-8710-4450-65E6109AD70D}"/>
              </a:ext>
            </a:extLst>
          </p:cNvPr>
          <p:cNvSpPr/>
          <p:nvPr/>
        </p:nvSpPr>
        <p:spPr>
          <a:xfrm>
            <a:off x="2589546" y="2746925"/>
            <a:ext cx="914400" cy="914400"/>
          </a:xfrm>
          <a:prstGeom prst="ellipse">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pic>
        <p:nvPicPr>
          <p:cNvPr id="32" name="Graphic 31" descr="Shopping cart">
            <a:extLst>
              <a:ext uri="{FF2B5EF4-FFF2-40B4-BE49-F238E27FC236}">
                <a16:creationId xmlns:a16="http://schemas.microsoft.com/office/drawing/2014/main" id="{64B37564-6512-1AA8-9459-B5E6A55F30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87541" y="2929001"/>
            <a:ext cx="601266" cy="601266"/>
          </a:xfrm>
          <a:prstGeom prst="rect">
            <a:avLst/>
          </a:prstGeom>
        </p:spPr>
      </p:pic>
      <p:sp>
        <p:nvSpPr>
          <p:cNvPr id="34" name="Oval 33">
            <a:extLst>
              <a:ext uri="{FF2B5EF4-FFF2-40B4-BE49-F238E27FC236}">
                <a16:creationId xmlns:a16="http://schemas.microsoft.com/office/drawing/2014/main" id="{A95541DC-8248-DF3F-23B4-DDA8D74483DA}"/>
              </a:ext>
            </a:extLst>
          </p:cNvPr>
          <p:cNvSpPr/>
          <p:nvPr/>
        </p:nvSpPr>
        <p:spPr>
          <a:xfrm>
            <a:off x="5748186" y="0"/>
            <a:ext cx="801465" cy="67079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6" name="Oval 35">
            <a:extLst>
              <a:ext uri="{FF2B5EF4-FFF2-40B4-BE49-F238E27FC236}">
                <a16:creationId xmlns:a16="http://schemas.microsoft.com/office/drawing/2014/main" id="{9E0B7558-4596-F7F4-93E2-9AD7E7006335}"/>
              </a:ext>
            </a:extLst>
          </p:cNvPr>
          <p:cNvSpPr/>
          <p:nvPr/>
        </p:nvSpPr>
        <p:spPr>
          <a:xfrm>
            <a:off x="3635862" y="594997"/>
            <a:ext cx="914400" cy="914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4" name="Oval 43">
            <a:extLst>
              <a:ext uri="{FF2B5EF4-FFF2-40B4-BE49-F238E27FC236}">
                <a16:creationId xmlns:a16="http://schemas.microsoft.com/office/drawing/2014/main" id="{E45A0E98-7798-B24C-E33B-1B2D6C136A09}"/>
              </a:ext>
            </a:extLst>
          </p:cNvPr>
          <p:cNvSpPr/>
          <p:nvPr/>
        </p:nvSpPr>
        <p:spPr>
          <a:xfrm>
            <a:off x="3412662" y="5189317"/>
            <a:ext cx="914400" cy="914400"/>
          </a:xfrm>
          <a:prstGeom prst="ellipse">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 name="TextBox 3">
            <a:extLst>
              <a:ext uri="{FF2B5EF4-FFF2-40B4-BE49-F238E27FC236}">
                <a16:creationId xmlns:a16="http://schemas.microsoft.com/office/drawing/2014/main" id="{2E17B778-6001-5F89-88B8-57AB66760D4C}"/>
              </a:ext>
            </a:extLst>
          </p:cNvPr>
          <p:cNvSpPr txBox="1"/>
          <p:nvPr/>
        </p:nvSpPr>
        <p:spPr>
          <a:xfrm>
            <a:off x="9267239" y="1263650"/>
            <a:ext cx="2169111" cy="369332"/>
          </a:xfrm>
          <a:prstGeom prst="rect">
            <a:avLst/>
          </a:prstGeom>
          <a:noFill/>
        </p:spPr>
        <p:txBody>
          <a:bodyPr wrap="square" rtlCol="0">
            <a:spAutoFit/>
          </a:bodyPr>
          <a:lstStyle/>
          <a:p>
            <a:r>
              <a:rPr lang="en-US" dirty="0">
                <a:latin typeface="Candara" panose="020E0502030303020204" pitchFamily="34" charset="0"/>
              </a:rPr>
              <a:t>Accounting (</a:t>
            </a:r>
            <a:r>
              <a:rPr lang="en-US" dirty="0" err="1">
                <a:latin typeface="Candara" panose="020E0502030303020204" pitchFamily="34" charset="0"/>
              </a:rPr>
              <a:t>Opt</a:t>
            </a:r>
            <a:r>
              <a:rPr lang="en-US" dirty="0">
                <a:latin typeface="Candara" panose="020E0502030303020204" pitchFamily="34" charset="0"/>
              </a:rPr>
              <a:t>)</a:t>
            </a:r>
          </a:p>
        </p:txBody>
      </p:sp>
      <p:sp>
        <p:nvSpPr>
          <p:cNvPr id="45" name="TextBox 44">
            <a:extLst>
              <a:ext uri="{FF2B5EF4-FFF2-40B4-BE49-F238E27FC236}">
                <a16:creationId xmlns:a16="http://schemas.microsoft.com/office/drawing/2014/main" id="{75F49E6E-132E-A2E9-65F6-3AEB675FD9CE}"/>
              </a:ext>
            </a:extLst>
          </p:cNvPr>
          <p:cNvSpPr txBox="1"/>
          <p:nvPr/>
        </p:nvSpPr>
        <p:spPr>
          <a:xfrm>
            <a:off x="9781646" y="3014994"/>
            <a:ext cx="1654704" cy="646331"/>
          </a:xfrm>
          <a:prstGeom prst="rect">
            <a:avLst/>
          </a:prstGeom>
          <a:noFill/>
        </p:spPr>
        <p:txBody>
          <a:bodyPr wrap="square" rtlCol="0">
            <a:spAutoFit/>
          </a:bodyPr>
          <a:lstStyle/>
          <a:p>
            <a:r>
              <a:rPr lang="en-US" dirty="0">
                <a:latin typeface="Candara" panose="020E0502030303020204" pitchFamily="34" charset="0"/>
              </a:rPr>
              <a:t>Purchase Management</a:t>
            </a:r>
          </a:p>
        </p:txBody>
      </p:sp>
      <p:sp>
        <p:nvSpPr>
          <p:cNvPr id="46" name="TextBox 45">
            <a:extLst>
              <a:ext uri="{FF2B5EF4-FFF2-40B4-BE49-F238E27FC236}">
                <a16:creationId xmlns:a16="http://schemas.microsoft.com/office/drawing/2014/main" id="{3908C67B-ED59-C65B-66A6-6324FCD82BFC}"/>
              </a:ext>
            </a:extLst>
          </p:cNvPr>
          <p:cNvSpPr txBox="1"/>
          <p:nvPr/>
        </p:nvSpPr>
        <p:spPr>
          <a:xfrm>
            <a:off x="9292992" y="4979943"/>
            <a:ext cx="1832207" cy="646331"/>
          </a:xfrm>
          <a:prstGeom prst="rect">
            <a:avLst/>
          </a:prstGeom>
          <a:noFill/>
        </p:spPr>
        <p:txBody>
          <a:bodyPr wrap="square" rtlCol="0">
            <a:spAutoFit/>
          </a:bodyPr>
          <a:lstStyle/>
          <a:p>
            <a:r>
              <a:rPr lang="en-US" dirty="0">
                <a:latin typeface="Candara" panose="020E0502030303020204" pitchFamily="34" charset="0"/>
              </a:rPr>
              <a:t>Inventory Management</a:t>
            </a:r>
          </a:p>
        </p:txBody>
      </p:sp>
      <p:sp>
        <p:nvSpPr>
          <p:cNvPr id="48" name="TextBox 47">
            <a:extLst>
              <a:ext uri="{FF2B5EF4-FFF2-40B4-BE49-F238E27FC236}">
                <a16:creationId xmlns:a16="http://schemas.microsoft.com/office/drawing/2014/main" id="{FD0F4366-AA04-6B69-B9B8-1447C61140AA}"/>
              </a:ext>
            </a:extLst>
          </p:cNvPr>
          <p:cNvSpPr txBox="1"/>
          <p:nvPr/>
        </p:nvSpPr>
        <p:spPr>
          <a:xfrm>
            <a:off x="1479550" y="5357593"/>
            <a:ext cx="1684180" cy="646331"/>
          </a:xfrm>
          <a:prstGeom prst="rect">
            <a:avLst/>
          </a:prstGeom>
          <a:noFill/>
        </p:spPr>
        <p:txBody>
          <a:bodyPr wrap="square" rtlCol="0">
            <a:spAutoFit/>
          </a:bodyPr>
          <a:lstStyle/>
          <a:p>
            <a:r>
              <a:rPr lang="en-US" dirty="0">
                <a:latin typeface="Candara" panose="020E0502030303020204" pitchFamily="34" charset="0"/>
              </a:rPr>
              <a:t>Production Management</a:t>
            </a:r>
          </a:p>
        </p:txBody>
      </p:sp>
      <p:sp>
        <p:nvSpPr>
          <p:cNvPr id="49" name="TextBox 48">
            <a:extLst>
              <a:ext uri="{FF2B5EF4-FFF2-40B4-BE49-F238E27FC236}">
                <a16:creationId xmlns:a16="http://schemas.microsoft.com/office/drawing/2014/main" id="{F66D5874-6C2F-FDF1-BB1C-D5FE35AB9F30}"/>
              </a:ext>
            </a:extLst>
          </p:cNvPr>
          <p:cNvSpPr txBox="1"/>
          <p:nvPr/>
        </p:nvSpPr>
        <p:spPr>
          <a:xfrm>
            <a:off x="377525" y="2877469"/>
            <a:ext cx="2097629" cy="646331"/>
          </a:xfrm>
          <a:prstGeom prst="rect">
            <a:avLst/>
          </a:prstGeom>
          <a:noFill/>
        </p:spPr>
        <p:txBody>
          <a:bodyPr wrap="square" rtlCol="0">
            <a:spAutoFit/>
          </a:bodyPr>
          <a:lstStyle/>
          <a:p>
            <a:r>
              <a:rPr lang="en-US" dirty="0">
                <a:latin typeface="Candara" panose="020E0502030303020204" pitchFamily="34" charset="0"/>
              </a:rPr>
              <a:t>Sales &amp; Distribution Management</a:t>
            </a:r>
          </a:p>
        </p:txBody>
      </p:sp>
      <p:sp>
        <p:nvSpPr>
          <p:cNvPr id="50" name="TextBox 49">
            <a:extLst>
              <a:ext uri="{FF2B5EF4-FFF2-40B4-BE49-F238E27FC236}">
                <a16:creationId xmlns:a16="http://schemas.microsoft.com/office/drawing/2014/main" id="{9CD70D87-98D2-57FE-3544-1EFA8F85C1C7}"/>
              </a:ext>
            </a:extLst>
          </p:cNvPr>
          <p:cNvSpPr txBox="1"/>
          <p:nvPr/>
        </p:nvSpPr>
        <p:spPr>
          <a:xfrm>
            <a:off x="377526" y="673727"/>
            <a:ext cx="2905894" cy="646331"/>
          </a:xfrm>
          <a:prstGeom prst="rect">
            <a:avLst/>
          </a:prstGeom>
          <a:noFill/>
        </p:spPr>
        <p:txBody>
          <a:bodyPr wrap="square" rtlCol="0">
            <a:spAutoFit/>
          </a:bodyPr>
          <a:lstStyle/>
          <a:p>
            <a:r>
              <a:rPr lang="en-US" dirty="0">
                <a:latin typeface="Candara" panose="020E0502030303020204" pitchFamily="34" charset="0"/>
              </a:rPr>
              <a:t>Human Resource &amp; Payroll  </a:t>
            </a:r>
          </a:p>
          <a:p>
            <a:r>
              <a:rPr lang="en-US" dirty="0">
                <a:latin typeface="Candara" panose="020E0502030303020204" pitchFamily="34" charset="0"/>
              </a:rPr>
              <a:t>Management</a:t>
            </a:r>
          </a:p>
        </p:txBody>
      </p:sp>
      <p:sp>
        <p:nvSpPr>
          <p:cNvPr id="51" name="TextBox 50">
            <a:extLst>
              <a:ext uri="{FF2B5EF4-FFF2-40B4-BE49-F238E27FC236}">
                <a16:creationId xmlns:a16="http://schemas.microsoft.com/office/drawing/2014/main" id="{BE7A57D3-3D98-1E20-AF8A-1404E6350755}"/>
              </a:ext>
            </a:extLst>
          </p:cNvPr>
          <p:cNvSpPr txBox="1"/>
          <p:nvPr/>
        </p:nvSpPr>
        <p:spPr>
          <a:xfrm>
            <a:off x="6550266" y="13063"/>
            <a:ext cx="4225135" cy="369332"/>
          </a:xfrm>
          <a:prstGeom prst="rect">
            <a:avLst/>
          </a:prstGeom>
          <a:noFill/>
        </p:spPr>
        <p:txBody>
          <a:bodyPr wrap="square" rtlCol="0">
            <a:spAutoFit/>
          </a:bodyPr>
          <a:lstStyle/>
          <a:p>
            <a:r>
              <a:rPr lang="en-US" dirty="0">
                <a:latin typeface="Candara" panose="020E0502030303020204" pitchFamily="34" charset="0"/>
              </a:rPr>
              <a:t>Asset Maintenance &amp; Management</a:t>
            </a:r>
          </a:p>
        </p:txBody>
      </p:sp>
      <p:pic>
        <p:nvPicPr>
          <p:cNvPr id="8" name="Graphic 7" descr="Box trolley">
            <a:extLst>
              <a:ext uri="{FF2B5EF4-FFF2-40B4-BE49-F238E27FC236}">
                <a16:creationId xmlns:a16="http://schemas.microsoft.com/office/drawing/2014/main" id="{C7FB5631-30EE-0C85-3305-00B60DB0397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39668" y="5079751"/>
            <a:ext cx="646332" cy="646332"/>
          </a:xfrm>
          <a:prstGeom prst="rect">
            <a:avLst/>
          </a:prstGeom>
        </p:spPr>
      </p:pic>
      <p:pic>
        <p:nvPicPr>
          <p:cNvPr id="12" name="Graphic 11" descr="Group of people">
            <a:extLst>
              <a:ext uri="{FF2B5EF4-FFF2-40B4-BE49-F238E27FC236}">
                <a16:creationId xmlns:a16="http://schemas.microsoft.com/office/drawing/2014/main" id="{C7CFB7AE-76FF-DB14-707B-884D97E35F8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65095" y="724230"/>
            <a:ext cx="655933" cy="655933"/>
          </a:xfrm>
          <a:prstGeom prst="rect">
            <a:avLst/>
          </a:prstGeom>
        </p:spPr>
      </p:pic>
      <p:pic>
        <p:nvPicPr>
          <p:cNvPr id="14" name="Graphic 13" descr="Factory">
            <a:extLst>
              <a:ext uri="{FF2B5EF4-FFF2-40B4-BE49-F238E27FC236}">
                <a16:creationId xmlns:a16="http://schemas.microsoft.com/office/drawing/2014/main" id="{7A04A9D7-EBE0-F0F0-4342-2CE8AA0BBDF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25436" y="5357571"/>
            <a:ext cx="537406" cy="537406"/>
          </a:xfrm>
          <a:prstGeom prst="rect">
            <a:avLst/>
          </a:prstGeom>
        </p:spPr>
      </p:pic>
      <p:pic>
        <p:nvPicPr>
          <p:cNvPr id="16" name="Graphic 15" descr="Bar graph with upward trend">
            <a:extLst>
              <a:ext uri="{FF2B5EF4-FFF2-40B4-BE49-F238E27FC236}">
                <a16:creationId xmlns:a16="http://schemas.microsoft.com/office/drawing/2014/main" id="{6D9A7DBB-9EB4-C449-C4C0-EFCEB48BEFC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16036" y="106797"/>
            <a:ext cx="457200" cy="457200"/>
          </a:xfrm>
          <a:prstGeom prst="rect">
            <a:avLst/>
          </a:prstGeom>
        </p:spPr>
      </p:pic>
      <p:pic>
        <p:nvPicPr>
          <p:cNvPr id="54" name="Picture 53">
            <a:extLst>
              <a:ext uri="{FF2B5EF4-FFF2-40B4-BE49-F238E27FC236}">
                <a16:creationId xmlns:a16="http://schemas.microsoft.com/office/drawing/2014/main" id="{660F1997-20B3-277C-8D62-545B8557ED5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962283" y="3090679"/>
            <a:ext cx="2563998" cy="482801"/>
          </a:xfrm>
          <a:prstGeom prst="rect">
            <a:avLst/>
          </a:prstGeom>
        </p:spPr>
      </p:pic>
      <p:sp>
        <p:nvSpPr>
          <p:cNvPr id="59" name="Oval 58">
            <a:extLst>
              <a:ext uri="{FF2B5EF4-FFF2-40B4-BE49-F238E27FC236}">
                <a16:creationId xmlns:a16="http://schemas.microsoft.com/office/drawing/2014/main" id="{36E380CF-B266-F584-3412-DED5DBBAD7CC}"/>
              </a:ext>
            </a:extLst>
          </p:cNvPr>
          <p:cNvSpPr/>
          <p:nvPr/>
        </p:nvSpPr>
        <p:spPr>
          <a:xfrm>
            <a:off x="6121169" y="6026116"/>
            <a:ext cx="755470" cy="801890"/>
          </a:xfrm>
          <a:prstGeom prst="ellipse">
            <a:avLst/>
          </a:prstGeom>
          <a:solidFill>
            <a:srgbClr val="D314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60" name="TextBox 59">
            <a:extLst>
              <a:ext uri="{FF2B5EF4-FFF2-40B4-BE49-F238E27FC236}">
                <a16:creationId xmlns:a16="http://schemas.microsoft.com/office/drawing/2014/main" id="{2A845CD3-DAC8-E195-D101-4EFEF573C6A5}"/>
              </a:ext>
            </a:extLst>
          </p:cNvPr>
          <p:cNvSpPr txBox="1"/>
          <p:nvPr/>
        </p:nvSpPr>
        <p:spPr>
          <a:xfrm>
            <a:off x="6895670" y="6394958"/>
            <a:ext cx="3998492" cy="369332"/>
          </a:xfrm>
          <a:prstGeom prst="rect">
            <a:avLst/>
          </a:prstGeom>
          <a:noFill/>
        </p:spPr>
        <p:txBody>
          <a:bodyPr wrap="square" rtlCol="0">
            <a:spAutoFit/>
          </a:bodyPr>
          <a:lstStyle/>
          <a:p>
            <a:r>
              <a:rPr lang="en-US" dirty="0">
                <a:latin typeface="Candara" panose="020E0502030303020204" pitchFamily="34" charset="0"/>
              </a:rPr>
              <a:t>Client Relationship Management (</a:t>
            </a:r>
            <a:r>
              <a:rPr lang="en-US" dirty="0" err="1">
                <a:latin typeface="Candara" panose="020E0502030303020204" pitchFamily="34" charset="0"/>
              </a:rPr>
              <a:t>Opt</a:t>
            </a:r>
            <a:r>
              <a:rPr lang="en-US" dirty="0">
                <a:latin typeface="Candara" panose="020E0502030303020204" pitchFamily="34" charset="0"/>
              </a:rPr>
              <a:t>)</a:t>
            </a:r>
          </a:p>
        </p:txBody>
      </p:sp>
      <p:pic>
        <p:nvPicPr>
          <p:cNvPr id="18" name="Graphic 17" descr="Customer review">
            <a:extLst>
              <a:ext uri="{FF2B5EF4-FFF2-40B4-BE49-F238E27FC236}">
                <a16:creationId xmlns:a16="http://schemas.microsoft.com/office/drawing/2014/main" id="{9EEDB492-1DE5-529C-F43D-15EB38E8248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233877" y="6155444"/>
            <a:ext cx="549085" cy="549085"/>
          </a:xfrm>
          <a:prstGeom prst="rect">
            <a:avLst/>
          </a:prstGeom>
        </p:spPr>
      </p:pic>
    </p:spTree>
    <p:extLst>
      <p:ext uri="{BB962C8B-B14F-4D97-AF65-F5344CB8AC3E}">
        <p14:creationId xmlns:p14="http://schemas.microsoft.com/office/powerpoint/2010/main" val="368392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661114A5-CAAF-29DB-95D3-71205C4B27C8}"/>
              </a:ext>
            </a:extLst>
          </p:cNvPr>
          <p:cNvPicPr>
            <a:picLocks noChangeAspect="1"/>
          </p:cNvPicPr>
          <p:nvPr/>
        </p:nvPicPr>
        <p:blipFill>
          <a:blip r:embed="rId3"/>
          <a:stretch>
            <a:fillRect/>
          </a:stretch>
        </p:blipFill>
        <p:spPr>
          <a:xfrm>
            <a:off x="1" y="0"/>
            <a:ext cx="5657798" cy="6858000"/>
          </a:xfrm>
          <a:prstGeom prst="rect">
            <a:avLst/>
          </a:prstGeom>
        </p:spPr>
      </p:pic>
      <p:sp>
        <p:nvSpPr>
          <p:cNvPr id="2" name="TextBox 1">
            <a:extLst>
              <a:ext uri="{FF2B5EF4-FFF2-40B4-BE49-F238E27FC236}">
                <a16:creationId xmlns:a16="http://schemas.microsoft.com/office/drawing/2014/main" id="{9633652F-5326-4B92-89F3-18AF807AE9A4}"/>
              </a:ext>
            </a:extLst>
          </p:cNvPr>
          <p:cNvSpPr txBox="1"/>
          <p:nvPr/>
        </p:nvSpPr>
        <p:spPr>
          <a:xfrm>
            <a:off x="6430666" y="237857"/>
            <a:ext cx="2815135" cy="461665"/>
          </a:xfrm>
          <a:prstGeom prst="rect">
            <a:avLst/>
          </a:prstGeom>
          <a:noFill/>
        </p:spPr>
        <p:txBody>
          <a:bodyPr wrap="square" rtlCol="0">
            <a:spAutoFit/>
          </a:bodyPr>
          <a:lstStyle/>
          <a:p>
            <a:r>
              <a:rPr lang="en-US" sz="2400" b="1" dirty="0">
                <a:solidFill>
                  <a:srgbClr val="00CCFF"/>
                </a:solidFill>
                <a:latin typeface="Candara" panose="020E0502030303020204" pitchFamily="34" charset="0"/>
                <a:ea typeface="Roboto" panose="02000000000000000000" pitchFamily="2" charset="0"/>
                <a:cs typeface="Roboto" panose="02000000000000000000" pitchFamily="2" charset="0"/>
              </a:rPr>
              <a:t>Add-on Modules</a:t>
            </a:r>
          </a:p>
        </p:txBody>
      </p:sp>
      <p:sp>
        <p:nvSpPr>
          <p:cNvPr id="3" name="TextBox 2">
            <a:extLst>
              <a:ext uri="{FF2B5EF4-FFF2-40B4-BE49-F238E27FC236}">
                <a16:creationId xmlns:a16="http://schemas.microsoft.com/office/drawing/2014/main" id="{B931ACBA-A954-48C9-8B73-5739ABA01B95}"/>
              </a:ext>
            </a:extLst>
          </p:cNvPr>
          <p:cNvSpPr txBox="1"/>
          <p:nvPr/>
        </p:nvSpPr>
        <p:spPr>
          <a:xfrm>
            <a:off x="6430666" y="804539"/>
            <a:ext cx="4131846" cy="923330"/>
          </a:xfrm>
          <a:prstGeom prst="rect">
            <a:avLst/>
          </a:prstGeom>
          <a:noFill/>
        </p:spPr>
        <p:txBody>
          <a:bodyPr wrap="square" rtlCol="0">
            <a:spAutoFit/>
          </a:bodyPr>
          <a:lstStyle/>
          <a:p>
            <a:pPr algn="just"/>
            <a:r>
              <a:rPr lang="en-US" dirty="0" err="1">
                <a:solidFill>
                  <a:srgbClr val="74808B"/>
                </a:solidFill>
                <a:latin typeface="Candara" panose="020E0502030303020204" pitchFamily="34" charset="0"/>
              </a:rPr>
              <a:t>ERPNext</a:t>
            </a:r>
            <a:r>
              <a:rPr lang="en-US" dirty="0">
                <a:solidFill>
                  <a:srgbClr val="74808B"/>
                </a:solidFill>
                <a:latin typeface="Candara" panose="020E0502030303020204" pitchFamily="34" charset="0"/>
              </a:rPr>
              <a:t> is a customizable solution for specific needs. Add-on modules which are being delivered are</a:t>
            </a:r>
            <a:endParaRPr lang="en-US" dirty="0">
              <a:latin typeface="Candara" panose="020E0502030303020204" pitchFamily="34" charset="0"/>
            </a:endParaRPr>
          </a:p>
        </p:txBody>
      </p:sp>
      <p:sp>
        <p:nvSpPr>
          <p:cNvPr id="31" name="TextBox 30">
            <a:extLst>
              <a:ext uri="{FF2B5EF4-FFF2-40B4-BE49-F238E27FC236}">
                <a16:creationId xmlns:a16="http://schemas.microsoft.com/office/drawing/2014/main" id="{756F6913-3336-9413-57C8-0528621FC32E}"/>
              </a:ext>
            </a:extLst>
          </p:cNvPr>
          <p:cNvSpPr txBox="1"/>
          <p:nvPr/>
        </p:nvSpPr>
        <p:spPr>
          <a:xfrm>
            <a:off x="6360988" y="3209469"/>
            <a:ext cx="1775691" cy="369332"/>
          </a:xfrm>
          <a:prstGeom prst="rect">
            <a:avLst/>
          </a:prstGeom>
          <a:noFill/>
        </p:spPr>
        <p:txBody>
          <a:bodyPr wrap="square" rtlCol="0">
            <a:spAutoFit/>
          </a:bodyPr>
          <a:lstStyle/>
          <a:p>
            <a:pPr algn="ctr"/>
            <a:r>
              <a:rPr lang="en-US" b="1" dirty="0">
                <a:solidFill>
                  <a:srgbClr val="00CCFF"/>
                </a:solidFill>
                <a:latin typeface="Candara" panose="020E0502030303020204" pitchFamily="34" charset="0"/>
                <a:ea typeface="Roboto" panose="02000000000000000000" pitchFamily="2" charset="0"/>
                <a:cs typeface="Roboto" panose="02000000000000000000" pitchFamily="2" charset="0"/>
              </a:rPr>
              <a:t>Quality Control</a:t>
            </a:r>
          </a:p>
        </p:txBody>
      </p:sp>
      <p:sp>
        <p:nvSpPr>
          <p:cNvPr id="35" name="TextBox 34">
            <a:extLst>
              <a:ext uri="{FF2B5EF4-FFF2-40B4-BE49-F238E27FC236}">
                <a16:creationId xmlns:a16="http://schemas.microsoft.com/office/drawing/2014/main" id="{410F8656-18C5-43B4-CB16-DA43A1E47292}"/>
              </a:ext>
            </a:extLst>
          </p:cNvPr>
          <p:cNvSpPr txBox="1"/>
          <p:nvPr/>
        </p:nvSpPr>
        <p:spPr>
          <a:xfrm>
            <a:off x="8318869" y="4903557"/>
            <a:ext cx="1693811" cy="923330"/>
          </a:xfrm>
          <a:prstGeom prst="rect">
            <a:avLst/>
          </a:prstGeom>
          <a:noFill/>
        </p:spPr>
        <p:txBody>
          <a:bodyPr wrap="square" rtlCol="0">
            <a:spAutoFit/>
          </a:bodyPr>
          <a:lstStyle/>
          <a:p>
            <a:pPr algn="ctr"/>
            <a:r>
              <a:rPr lang="en-US" b="1" dirty="0">
                <a:solidFill>
                  <a:srgbClr val="00CCFF"/>
                </a:solidFill>
                <a:latin typeface="Candara" panose="020E0502030303020204" pitchFamily="34" charset="0"/>
                <a:ea typeface="Roboto" panose="02000000000000000000" pitchFamily="2" charset="0"/>
                <a:cs typeface="Roboto" panose="02000000000000000000" pitchFamily="2" charset="0"/>
              </a:rPr>
              <a:t>Fleet Maintenance &amp; Management</a:t>
            </a:r>
          </a:p>
        </p:txBody>
      </p:sp>
      <p:sp>
        <p:nvSpPr>
          <p:cNvPr id="37" name="Circle: Hollow 36">
            <a:extLst>
              <a:ext uri="{FF2B5EF4-FFF2-40B4-BE49-F238E27FC236}">
                <a16:creationId xmlns:a16="http://schemas.microsoft.com/office/drawing/2014/main" id="{1448277B-7B0B-61E6-C8D3-A2F5A6CD238B}"/>
              </a:ext>
            </a:extLst>
          </p:cNvPr>
          <p:cNvSpPr/>
          <p:nvPr/>
        </p:nvSpPr>
        <p:spPr>
          <a:xfrm rot="19384507">
            <a:off x="-4135581" y="-1413164"/>
            <a:ext cx="9684327" cy="9684327"/>
          </a:xfrm>
          <a:prstGeom prst="donut">
            <a:avLst>
              <a:gd name="adj" fmla="val 7940"/>
            </a:avLst>
          </a:prstGeom>
          <a:gradFill flip="none" rotWithShape="1">
            <a:gsLst>
              <a:gs pos="0">
                <a:srgbClr val="00CCFF"/>
              </a:gs>
              <a:gs pos="16000">
                <a:srgbClr val="009999"/>
              </a:gs>
              <a:gs pos="37000">
                <a:srgbClr val="FF9900"/>
              </a:gs>
              <a:gs pos="100000">
                <a:srgbClr val="0033CC"/>
              </a:gs>
              <a:gs pos="82000">
                <a:srgbClr val="9900FF"/>
              </a:gs>
              <a:gs pos="60000">
                <a:srgbClr val="CC00C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ndara" panose="020E0502030303020204" pitchFamily="34" charset="0"/>
            </a:endParaRPr>
          </a:p>
        </p:txBody>
      </p:sp>
      <p:sp>
        <p:nvSpPr>
          <p:cNvPr id="39" name="Oval 38">
            <a:extLst>
              <a:ext uri="{FF2B5EF4-FFF2-40B4-BE49-F238E27FC236}">
                <a16:creationId xmlns:a16="http://schemas.microsoft.com/office/drawing/2014/main" id="{1FA9F527-173E-5676-8A08-4A087EEDDA7D}"/>
              </a:ext>
            </a:extLst>
          </p:cNvPr>
          <p:cNvSpPr/>
          <p:nvPr/>
        </p:nvSpPr>
        <p:spPr>
          <a:xfrm>
            <a:off x="-4835237" y="-2036619"/>
            <a:ext cx="10931237" cy="1093123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1" name="Oval 40">
            <a:extLst>
              <a:ext uri="{FF2B5EF4-FFF2-40B4-BE49-F238E27FC236}">
                <a16:creationId xmlns:a16="http://schemas.microsoft.com/office/drawing/2014/main" id="{89F191E0-EE17-19CC-94EF-6F446330C936}"/>
              </a:ext>
            </a:extLst>
          </p:cNvPr>
          <p:cNvSpPr/>
          <p:nvPr/>
        </p:nvSpPr>
        <p:spPr>
          <a:xfrm>
            <a:off x="5632834" y="2657429"/>
            <a:ext cx="914400" cy="914400"/>
          </a:xfrm>
          <a:prstGeom prst="ellipse">
            <a:avLst/>
          </a:prstGeom>
          <a:solidFill>
            <a:srgbClr val="00A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3" name="Oval 42">
            <a:extLst>
              <a:ext uri="{FF2B5EF4-FFF2-40B4-BE49-F238E27FC236}">
                <a16:creationId xmlns:a16="http://schemas.microsoft.com/office/drawing/2014/main" id="{151F49B6-108E-C242-B192-3135F13F2919}"/>
              </a:ext>
            </a:extLst>
          </p:cNvPr>
          <p:cNvSpPr/>
          <p:nvPr/>
        </p:nvSpPr>
        <p:spPr>
          <a:xfrm>
            <a:off x="5080141" y="5503722"/>
            <a:ext cx="914400" cy="914400"/>
          </a:xfrm>
          <a:prstGeom prst="ellipse">
            <a:avLst/>
          </a:prstGeom>
          <a:solidFill>
            <a:srgbClr val="DF9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63" name="TextBox 62">
            <a:extLst>
              <a:ext uri="{FF2B5EF4-FFF2-40B4-BE49-F238E27FC236}">
                <a16:creationId xmlns:a16="http://schemas.microsoft.com/office/drawing/2014/main" id="{7BBF26AC-D427-D1AE-7F1C-53A2588A8277}"/>
              </a:ext>
            </a:extLst>
          </p:cNvPr>
          <p:cNvSpPr txBox="1"/>
          <p:nvPr/>
        </p:nvSpPr>
        <p:spPr>
          <a:xfrm>
            <a:off x="10084479" y="4996779"/>
            <a:ext cx="1561301" cy="369332"/>
          </a:xfrm>
          <a:prstGeom prst="rect">
            <a:avLst/>
          </a:prstGeom>
          <a:noFill/>
        </p:spPr>
        <p:txBody>
          <a:bodyPr wrap="square" rtlCol="0">
            <a:spAutoFit/>
          </a:bodyPr>
          <a:lstStyle/>
          <a:p>
            <a:pPr algn="ctr"/>
            <a:r>
              <a:rPr lang="en-US" b="1" dirty="0">
                <a:solidFill>
                  <a:srgbClr val="00CCFF"/>
                </a:solidFill>
                <a:latin typeface="Candara" panose="020E0502030303020204" pitchFamily="34" charset="0"/>
                <a:ea typeface="Roboto" panose="02000000000000000000" pitchFamily="2" charset="0"/>
                <a:cs typeface="Roboto" panose="02000000000000000000" pitchFamily="2" charset="0"/>
              </a:rPr>
              <a:t>Websites</a:t>
            </a:r>
          </a:p>
        </p:txBody>
      </p:sp>
      <p:sp>
        <p:nvSpPr>
          <p:cNvPr id="18" name="Oval 17">
            <a:extLst>
              <a:ext uri="{FF2B5EF4-FFF2-40B4-BE49-F238E27FC236}">
                <a16:creationId xmlns:a16="http://schemas.microsoft.com/office/drawing/2014/main" id="{6CDE31CB-C82F-38FB-15D0-09B9EB0D570E}"/>
              </a:ext>
            </a:extLst>
          </p:cNvPr>
          <p:cNvSpPr/>
          <p:nvPr/>
        </p:nvSpPr>
        <p:spPr>
          <a:xfrm>
            <a:off x="4909501" y="36320"/>
            <a:ext cx="914400" cy="914400"/>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pic>
        <p:nvPicPr>
          <p:cNvPr id="9" name="Graphic 8" descr="Checklist">
            <a:extLst>
              <a:ext uri="{FF2B5EF4-FFF2-40B4-BE49-F238E27FC236}">
                <a16:creationId xmlns:a16="http://schemas.microsoft.com/office/drawing/2014/main" id="{607DA686-6D36-F4FB-85D4-973F8B9B11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42060" y="2274947"/>
            <a:ext cx="914400" cy="914400"/>
          </a:xfrm>
          <a:prstGeom prst="rect">
            <a:avLst/>
          </a:prstGeom>
        </p:spPr>
      </p:pic>
      <p:pic>
        <p:nvPicPr>
          <p:cNvPr id="11" name="Graphic 10" descr="Open hand">
            <a:extLst>
              <a:ext uri="{FF2B5EF4-FFF2-40B4-BE49-F238E27FC236}">
                <a16:creationId xmlns:a16="http://schemas.microsoft.com/office/drawing/2014/main" id="{69539163-F359-A5C9-59D1-138AD5AEEF1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76936" y="4138472"/>
            <a:ext cx="914400" cy="914400"/>
          </a:xfrm>
          <a:prstGeom prst="rect">
            <a:avLst/>
          </a:prstGeom>
        </p:spPr>
      </p:pic>
      <p:pic>
        <p:nvPicPr>
          <p:cNvPr id="13" name="Graphic 12" descr="Dump truck">
            <a:extLst>
              <a:ext uri="{FF2B5EF4-FFF2-40B4-BE49-F238E27FC236}">
                <a16:creationId xmlns:a16="http://schemas.microsoft.com/office/drawing/2014/main" id="{992D5C3D-9ED2-066A-FDCA-6019A57F16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43786" y="4138472"/>
            <a:ext cx="914400" cy="914400"/>
          </a:xfrm>
          <a:prstGeom prst="rect">
            <a:avLst/>
          </a:prstGeom>
        </p:spPr>
      </p:pic>
      <p:pic>
        <p:nvPicPr>
          <p:cNvPr id="20" name="Graphic 19" descr="Workflow">
            <a:extLst>
              <a:ext uri="{FF2B5EF4-FFF2-40B4-BE49-F238E27FC236}">
                <a16:creationId xmlns:a16="http://schemas.microsoft.com/office/drawing/2014/main" id="{3E17D97F-3811-7301-7871-DB78AA5BB55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410636" y="2274947"/>
            <a:ext cx="914400" cy="914400"/>
          </a:xfrm>
          <a:prstGeom prst="rect">
            <a:avLst/>
          </a:prstGeom>
        </p:spPr>
      </p:pic>
      <p:pic>
        <p:nvPicPr>
          <p:cNvPr id="22" name="Graphic 21" descr="Internet">
            <a:extLst>
              <a:ext uri="{FF2B5EF4-FFF2-40B4-BE49-F238E27FC236}">
                <a16:creationId xmlns:a16="http://schemas.microsoft.com/office/drawing/2014/main" id="{0185CFF9-3721-4799-8EA9-CF16C336B92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410636" y="4138472"/>
            <a:ext cx="914400" cy="914400"/>
          </a:xfrm>
          <a:prstGeom prst="rect">
            <a:avLst/>
          </a:prstGeom>
        </p:spPr>
      </p:pic>
      <p:sp>
        <p:nvSpPr>
          <p:cNvPr id="34" name="TextBox 33">
            <a:extLst>
              <a:ext uri="{FF2B5EF4-FFF2-40B4-BE49-F238E27FC236}">
                <a16:creationId xmlns:a16="http://schemas.microsoft.com/office/drawing/2014/main" id="{4D0E4DF1-0692-13B4-0F46-512C7887B0CF}"/>
              </a:ext>
            </a:extLst>
          </p:cNvPr>
          <p:cNvSpPr txBox="1"/>
          <p:nvPr/>
        </p:nvSpPr>
        <p:spPr>
          <a:xfrm>
            <a:off x="6359769" y="4858280"/>
            <a:ext cx="1775691" cy="646331"/>
          </a:xfrm>
          <a:prstGeom prst="rect">
            <a:avLst/>
          </a:prstGeom>
          <a:noFill/>
        </p:spPr>
        <p:txBody>
          <a:bodyPr wrap="square" rtlCol="0">
            <a:spAutoFit/>
          </a:bodyPr>
          <a:lstStyle/>
          <a:p>
            <a:pPr algn="ctr"/>
            <a:r>
              <a:rPr lang="en-US" b="1" dirty="0">
                <a:solidFill>
                  <a:srgbClr val="00CCFF"/>
                </a:solidFill>
                <a:latin typeface="Candara" panose="020E0502030303020204" pitchFamily="34" charset="0"/>
                <a:ea typeface="Roboto" panose="02000000000000000000" pitchFamily="2" charset="0"/>
                <a:cs typeface="Roboto" panose="02000000000000000000" pitchFamily="2" charset="0"/>
              </a:rPr>
              <a:t>After Sales Support</a:t>
            </a:r>
          </a:p>
        </p:txBody>
      </p:sp>
      <p:sp>
        <p:nvSpPr>
          <p:cNvPr id="36" name="TextBox 35">
            <a:extLst>
              <a:ext uri="{FF2B5EF4-FFF2-40B4-BE49-F238E27FC236}">
                <a16:creationId xmlns:a16="http://schemas.microsoft.com/office/drawing/2014/main" id="{7AEA4370-7C44-C338-50B9-8A99679E9B93}"/>
              </a:ext>
            </a:extLst>
          </p:cNvPr>
          <p:cNvSpPr txBox="1"/>
          <p:nvPr/>
        </p:nvSpPr>
        <p:spPr>
          <a:xfrm>
            <a:off x="9899756" y="3197856"/>
            <a:ext cx="2062962" cy="646331"/>
          </a:xfrm>
          <a:prstGeom prst="rect">
            <a:avLst/>
          </a:prstGeom>
          <a:noFill/>
        </p:spPr>
        <p:txBody>
          <a:bodyPr wrap="square" rtlCol="0">
            <a:spAutoFit/>
          </a:bodyPr>
          <a:lstStyle/>
          <a:p>
            <a:pPr algn="ctr"/>
            <a:r>
              <a:rPr lang="en-US" b="1" dirty="0">
                <a:solidFill>
                  <a:srgbClr val="00CCFF"/>
                </a:solidFill>
                <a:latin typeface="Candara" panose="020E0502030303020204" pitchFamily="34" charset="0"/>
                <a:ea typeface="Roboto" panose="02000000000000000000" pitchFamily="2" charset="0"/>
                <a:cs typeface="Roboto" panose="02000000000000000000" pitchFamily="2" charset="0"/>
              </a:rPr>
              <a:t>Doc. Management</a:t>
            </a:r>
          </a:p>
          <a:p>
            <a:pPr algn="ctr"/>
            <a:r>
              <a:rPr lang="en-US" b="1" dirty="0">
                <a:solidFill>
                  <a:srgbClr val="00CCFF"/>
                </a:solidFill>
                <a:latin typeface="Candara" panose="020E0502030303020204" pitchFamily="34" charset="0"/>
                <a:ea typeface="Roboto" panose="02000000000000000000" pitchFamily="2" charset="0"/>
                <a:cs typeface="Roboto" panose="02000000000000000000" pitchFamily="2" charset="0"/>
              </a:rPr>
              <a:t>&amp; Workflows</a:t>
            </a:r>
          </a:p>
        </p:txBody>
      </p:sp>
      <p:sp>
        <p:nvSpPr>
          <p:cNvPr id="38" name="TextBox 37">
            <a:extLst>
              <a:ext uri="{FF2B5EF4-FFF2-40B4-BE49-F238E27FC236}">
                <a16:creationId xmlns:a16="http://schemas.microsoft.com/office/drawing/2014/main" id="{8BDEFA3B-412B-3A37-DB81-6FE05F146C50}"/>
              </a:ext>
            </a:extLst>
          </p:cNvPr>
          <p:cNvSpPr txBox="1"/>
          <p:nvPr/>
        </p:nvSpPr>
        <p:spPr>
          <a:xfrm>
            <a:off x="8069505" y="3199128"/>
            <a:ext cx="2062962" cy="646331"/>
          </a:xfrm>
          <a:prstGeom prst="rect">
            <a:avLst/>
          </a:prstGeom>
          <a:noFill/>
        </p:spPr>
        <p:txBody>
          <a:bodyPr wrap="square" rtlCol="0">
            <a:spAutoFit/>
          </a:bodyPr>
          <a:lstStyle/>
          <a:p>
            <a:pPr algn="ctr"/>
            <a:r>
              <a:rPr lang="en-US" b="1" dirty="0">
                <a:solidFill>
                  <a:srgbClr val="00CCFF"/>
                </a:solidFill>
                <a:latin typeface="Candara" panose="020E0502030303020204" pitchFamily="34" charset="0"/>
                <a:ea typeface="Roboto" panose="02000000000000000000" pitchFamily="2" charset="0"/>
                <a:cs typeface="Roboto" panose="02000000000000000000" pitchFamily="2" charset="0"/>
              </a:rPr>
              <a:t>Project Management</a:t>
            </a:r>
          </a:p>
        </p:txBody>
      </p:sp>
      <p:pic>
        <p:nvPicPr>
          <p:cNvPr id="24" name="Graphic 23" descr="Bar chart">
            <a:extLst>
              <a:ext uri="{FF2B5EF4-FFF2-40B4-BE49-F238E27FC236}">
                <a16:creationId xmlns:a16="http://schemas.microsoft.com/office/drawing/2014/main" id="{F1E3880F-E73E-E286-BE23-1583FE06C2F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679135" y="5653495"/>
            <a:ext cx="914400" cy="914400"/>
          </a:xfrm>
          <a:prstGeom prst="rect">
            <a:avLst/>
          </a:prstGeom>
        </p:spPr>
      </p:pic>
      <p:sp>
        <p:nvSpPr>
          <p:cNvPr id="40" name="TextBox 39">
            <a:extLst>
              <a:ext uri="{FF2B5EF4-FFF2-40B4-BE49-F238E27FC236}">
                <a16:creationId xmlns:a16="http://schemas.microsoft.com/office/drawing/2014/main" id="{9D45C98F-BF5B-908E-CEEC-80427AA95935}"/>
              </a:ext>
            </a:extLst>
          </p:cNvPr>
          <p:cNvSpPr txBox="1"/>
          <p:nvPr/>
        </p:nvSpPr>
        <p:spPr>
          <a:xfrm>
            <a:off x="6285050" y="6451943"/>
            <a:ext cx="1775691" cy="369332"/>
          </a:xfrm>
          <a:prstGeom prst="rect">
            <a:avLst/>
          </a:prstGeom>
          <a:noFill/>
        </p:spPr>
        <p:txBody>
          <a:bodyPr wrap="square" rtlCol="0">
            <a:spAutoFit/>
          </a:bodyPr>
          <a:lstStyle/>
          <a:p>
            <a:pPr algn="ctr"/>
            <a:r>
              <a:rPr lang="en-US" b="1" dirty="0">
                <a:solidFill>
                  <a:srgbClr val="00CCFF"/>
                </a:solidFill>
                <a:latin typeface="Candara" panose="020E0502030303020204" pitchFamily="34" charset="0"/>
                <a:ea typeface="Roboto" panose="02000000000000000000" pitchFamily="2" charset="0"/>
                <a:cs typeface="Roboto" panose="02000000000000000000" pitchFamily="2" charset="0"/>
              </a:rPr>
              <a:t>Reporting</a:t>
            </a:r>
          </a:p>
        </p:txBody>
      </p:sp>
      <p:pic>
        <p:nvPicPr>
          <p:cNvPr id="26" name="Graphic 25" descr="Rocket">
            <a:extLst>
              <a:ext uri="{FF2B5EF4-FFF2-40B4-BE49-F238E27FC236}">
                <a16:creationId xmlns:a16="http://schemas.microsoft.com/office/drawing/2014/main" id="{53111799-A1D0-6F9A-CAE5-B9B67E2B2E9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590815" y="2328767"/>
            <a:ext cx="914400" cy="914400"/>
          </a:xfrm>
          <a:prstGeom prst="rect">
            <a:avLst/>
          </a:prstGeom>
        </p:spPr>
      </p:pic>
      <p:pic>
        <p:nvPicPr>
          <p:cNvPr id="45" name="Graphic 44" descr="Bar chart">
            <a:extLst>
              <a:ext uri="{FF2B5EF4-FFF2-40B4-BE49-F238E27FC236}">
                <a16:creationId xmlns:a16="http://schemas.microsoft.com/office/drawing/2014/main" id="{4845D880-A53E-4B01-76E9-CCD3C3D8B35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24312" y="5644768"/>
            <a:ext cx="616591" cy="616591"/>
          </a:xfrm>
          <a:prstGeom prst="rect">
            <a:avLst/>
          </a:prstGeom>
        </p:spPr>
      </p:pic>
      <p:pic>
        <p:nvPicPr>
          <p:cNvPr id="46" name="Graphic 45" descr="Open hand">
            <a:extLst>
              <a:ext uri="{FF2B5EF4-FFF2-40B4-BE49-F238E27FC236}">
                <a16:creationId xmlns:a16="http://schemas.microsoft.com/office/drawing/2014/main" id="{9BF2E410-F269-E1E8-8A7C-C45F847EEC6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708072" y="2732147"/>
            <a:ext cx="754136" cy="754136"/>
          </a:xfrm>
          <a:prstGeom prst="rect">
            <a:avLst/>
          </a:prstGeom>
        </p:spPr>
      </p:pic>
      <p:pic>
        <p:nvPicPr>
          <p:cNvPr id="47" name="Graphic 46" descr="Dump truck">
            <a:extLst>
              <a:ext uri="{FF2B5EF4-FFF2-40B4-BE49-F238E27FC236}">
                <a16:creationId xmlns:a16="http://schemas.microsoft.com/office/drawing/2014/main" id="{44BCD4A8-AEB3-D34C-89A6-D0C11FC62F2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009069" y="138610"/>
            <a:ext cx="688033" cy="688033"/>
          </a:xfrm>
          <a:prstGeom prst="rect">
            <a:avLst/>
          </a:prstGeom>
        </p:spPr>
      </p:pic>
    </p:spTree>
    <p:extLst>
      <p:ext uri="{BB962C8B-B14F-4D97-AF65-F5344CB8AC3E}">
        <p14:creationId xmlns:p14="http://schemas.microsoft.com/office/powerpoint/2010/main" val="2748055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46B3-559B-06A1-9192-32A8EF2F3D63}"/>
              </a:ext>
            </a:extLst>
          </p:cNvPr>
          <p:cNvSpPr>
            <a:spLocks noGrp="1"/>
          </p:cNvSpPr>
          <p:nvPr>
            <p:ph type="title"/>
          </p:nvPr>
        </p:nvSpPr>
        <p:spPr>
          <a:xfrm>
            <a:off x="386268" y="-85754"/>
            <a:ext cx="10515600" cy="1212532"/>
          </a:xfrm>
        </p:spPr>
        <p:txBody>
          <a:bodyPr/>
          <a:lstStyle/>
          <a:p>
            <a:r>
              <a:rPr lang="en-US" dirty="0">
                <a:solidFill>
                  <a:srgbClr val="00CCFF"/>
                </a:solidFill>
              </a:rPr>
              <a:t>Workflows</a:t>
            </a:r>
          </a:p>
        </p:txBody>
      </p:sp>
      <p:pic>
        <p:nvPicPr>
          <p:cNvPr id="4" name="Picture 2" descr="Workflow">
            <a:extLst>
              <a:ext uri="{FF2B5EF4-FFF2-40B4-BE49-F238E27FC236}">
                <a16:creationId xmlns:a16="http://schemas.microsoft.com/office/drawing/2014/main" id="{76F9443B-7758-B9A7-D6FA-E92F31A58FD0}"/>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47949" y="831702"/>
            <a:ext cx="8223068" cy="530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2459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1804</TotalTime>
  <Words>1032</Words>
  <Application>Microsoft Office PowerPoint</Application>
  <PresentationFormat>Widescreen</PresentationFormat>
  <Paragraphs>215</Paragraphs>
  <Slides>33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Aharoni</vt:lpstr>
      <vt:lpstr>Arial</vt:lpstr>
      <vt:lpstr>Calibri</vt:lpstr>
      <vt:lpstr>Calibri Light</vt:lpstr>
      <vt:lpstr>Candara</vt:lpstr>
      <vt:lpstr>Inter</vt:lpstr>
      <vt:lpstr>Roboto</vt:lpstr>
      <vt:lpstr>Office Theme</vt:lpstr>
      <vt:lpstr>PowerPoint Presentation</vt:lpstr>
      <vt:lpstr>Key Features</vt:lpstr>
      <vt:lpstr>Discussion on 24th July 2022</vt:lpstr>
      <vt:lpstr>PowerPoint Presentation</vt:lpstr>
      <vt:lpstr>Document Management and Workflows</vt:lpstr>
      <vt:lpstr>PowerPoint Presentation</vt:lpstr>
      <vt:lpstr>PowerPoint Presentation</vt:lpstr>
      <vt:lpstr>PowerPoint Presentation</vt:lpstr>
      <vt:lpstr>Workflows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 Success Stories</vt:lpstr>
      <vt:lpstr>PowerPoint Presentation</vt:lpstr>
      <vt:lpstr>Screenshots</vt:lpstr>
      <vt:lpstr>HR Module</vt:lpstr>
      <vt:lpstr>Sample Leave Application</vt:lpstr>
      <vt:lpstr>Leave Approval</vt:lpstr>
      <vt:lpstr>Service</vt:lpstr>
      <vt:lpstr>Project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Rehman</dc:creator>
  <cp:lastModifiedBy>L S</cp:lastModifiedBy>
  <cp:revision>218</cp:revision>
  <dcterms:created xsi:type="dcterms:W3CDTF">2021-05-27T09:30:25Z</dcterms:created>
  <dcterms:modified xsi:type="dcterms:W3CDTF">2022-09-02T10:38:48Z</dcterms:modified>
</cp:coreProperties>
</file>