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Helvetica Neue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747775"/>
          </p15:clr>
        </p15:guide>
        <p15:guide id="2" orient="horz" pos="113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3FBF74-267E-4F51-B723-30562C7BC3A2}">
  <a:tblStyle styleId="{493FBF74-267E-4F51-B723-30562C7BC3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11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1f96dae8d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g261f96dae8d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1f96dae8d_4_1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177" name="Google Shape;177;g261f96dae8d_4_1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61f96dae8d_6_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261f96dae8d_6_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1f96dae8d_6_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261f96dae8d_6_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61f96dae8d_6_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과적합 상태 유지 중에 </a:t>
            </a:r>
            <a:r>
              <a:rPr lang="ko">
                <a:solidFill>
                  <a:schemeClr val="dk1"/>
                </a:solidFill>
              </a:rPr>
              <a:t>추가한 데이터 양이 </a:t>
            </a:r>
            <a:r>
              <a:rPr lang="ko"/>
              <a:t>train 학습시 retrain</a:t>
            </a:r>
            <a:r>
              <a:rPr lang="ko"/>
              <a:t>할 </a:t>
            </a:r>
            <a:r>
              <a:rPr lang="ko"/>
              <a:t>모델 파라미터 수의 비해 과적합 방지에 의미가 없을만한 양(900 + 400), max val_accuracy가 의미있을만한 변화를 보여주지 않음 0.8</a:t>
            </a:r>
            <a:endParaRPr/>
          </a:p>
        </p:txBody>
      </p:sp>
      <p:sp>
        <p:nvSpPr>
          <p:cNvPr id="209" name="Google Shape;209;g261f96dae8d_6_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9df3277e6c_7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train metric이 빠른 속도로 수렴해서 Dropout을 수행하였습니다.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Dense Layer 위아래에 Dropout 계층을 추가 하였습니다.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train과 validation loss와 accuracy의 차이가 줄어들 때까지 dropout_ratio 값을 올렸습니다.</a:t>
            </a:r>
            <a:endParaRPr/>
          </a:p>
        </p:txBody>
      </p:sp>
      <p:sp>
        <p:nvSpPr>
          <p:cNvPr id="219" name="Google Shape;219;g29df3277e6c_7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61f96dae8d_6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train metric</a:t>
            </a:r>
            <a:r>
              <a:rPr lang="ko"/>
              <a:t>이 빠른 속도로 수렴해서 Dropout을 수행하였습니다.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Dense Layer 위아래에 Dropout 계층을 추가 하였습니다.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train과 validation loss와 accuracy의 차이가 줄어들 때까지 dropout_ratio 값을 올렸습니다.</a:t>
            </a:r>
            <a:endParaRPr/>
          </a:p>
        </p:txBody>
      </p:sp>
      <p:sp>
        <p:nvSpPr>
          <p:cNvPr id="229" name="Google Shape;229;g261f96dae8d_6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9df3277e6c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특이사항 :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moon jelly fish가 </a:t>
            </a:r>
            <a:r>
              <a:rPr lang="ko">
                <a:solidFill>
                  <a:schemeClr val="dk1"/>
                </a:solidFill>
              </a:rPr>
              <a:t>blue jelly fish</a:t>
            </a:r>
            <a:r>
              <a:rPr lang="ko"/>
              <a:t>로 라벨링 된 경우가 14개 정도 있었습니다.(validataion 1장, test도 1장있었음) 이런 현상이 학습을 어렵게 하고 학습된 결과를 다른 데이터셋에 적용할 때 정확도를 떨어뜨릴 것입니다.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데이터를 수집하는 과정에서 blue jelly fish를 검색하면 다른 해파리 이미지가 많이 포함되어 있었습니다. 바다속 이미지라 해파리도 파란색을 띄는 경우가 많은데 그래서 이미지를 올리는 사람이 ‘blue’ jelly fish라고 이미지명을 적은 것 같습니다.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푸른색 계열을 중화해 주기 위해서 RBG 채널별로 데이터를 표준정규분포를 만들어주는 표준화를 시행하였습니다.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데이터를 수집하고 라벨링하는데 많은 투자를 했는데 좋은 성과를 내지 못해서 안타깝습니다. 수집한 데이터에 해파리가 군집으로 있는 이미지가 많이 있었는데 시간이 더 있었다면 해당 이미지를 삭제하고 해봤으면 어떤 결과가 나왔을지 궁급합니다.(?)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g29df3277e6c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61f96dae8d_6_1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모델</a:t>
            </a:r>
            <a:r>
              <a:rPr lang="ko"/>
              <a:t>을 제품화 한다면 독버섯 나물류를 먹을 수 있나 없나 판단해 줄 수 있는 어플을 개발할 수 있을 것 같습니다. 사람들이 독버섯이나 먹으면 안되는 나물류를 먹으면 심하면 사망할 수도 있는 문제가 있습니다.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어플로 사진을 찍으면 이미지 분류를 통해 먹을 수 있는지 없는지 판단을 해주면 이 문제를 해결할 수 있습니다. 다만, 사람 목숨과 관련되어 있는 문제이기에 정확도 100%가 필요합니다.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그렇기에 모델 성능 개선은 조금 더 필요합니다. </a:t>
            </a:r>
            <a:endParaRPr/>
          </a:p>
        </p:txBody>
      </p:sp>
      <p:sp>
        <p:nvSpPr>
          <p:cNvPr id="252" name="Google Shape;252;g261f96dae8d_6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61f96dae8d_4_1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특이사항 :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moon jelly fish가 </a:t>
            </a:r>
            <a:r>
              <a:rPr lang="ko">
                <a:solidFill>
                  <a:schemeClr val="dk1"/>
                </a:solidFill>
              </a:rPr>
              <a:t>blue jelly fish</a:t>
            </a:r>
            <a:r>
              <a:rPr lang="ko"/>
              <a:t>로 라벨링 된 경우가 14개 정도 있었습니다.(validataion 1장, test도 1장있었음) 이런 현상이 학습을 어렵게 하고 학습된 결과를 다른 데이터셋에 적용할 때 정확도를 떨어뜨릴 것입니다.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데이터를 수집하는 과정에서 blue jelly fish를 검색하면 다른 해파리 이미지가 많이 포함되어 있었습니다. 바다속 이미지라 해파리도 파란색을 띄는 경우가 많은데 그래서 이미지를 올리는 사람이 ‘blue’ jelly fish라고 이미지명을 적은 것 같습니다.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푸른색 계열을 중화해 주기 위해서 RBG 채널별로 데이터를 표준정규분포를 만들어주는 표준화를 시행하였습니다.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데이터를 수집하고 라벨링하는데 많은 투자를 했는데 좋은 성과를 내지 못해서 안타깝습니다. 수집한 데이터에 해파리가 군집으로 있는 이미지가 많이 있었는데 시간이 더 있었다면 해당 이미지를 삭제하고 해봤으면 어떤 결과가 나왔을지 궁급합니다.(?)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g261f96dae8d_4_1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61f96dae8d_4_1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특이사항 :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moon jelly fish가 </a:t>
            </a:r>
            <a:r>
              <a:rPr lang="ko">
                <a:solidFill>
                  <a:schemeClr val="dk1"/>
                </a:solidFill>
              </a:rPr>
              <a:t>blue jelly fish</a:t>
            </a:r>
            <a:r>
              <a:rPr lang="ko"/>
              <a:t>로 라벨링 된 경우가 14개 정도 있었습니다.(validataion 1장, test도 1장있었음) 이런 현상이 학습을 어렵게 하고 학습된 결과를 다른 데이터셋에 적용할 때 정확도를 떨어뜨릴 것입니다.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데이터를 수집하는 과정에서 blue jelly fish를 검색하면 다른 해파리 이미지가 많이 포함되어 있었습니다. 바다속 이미지라 해파리도 파란색을 띄는 경우가 많은데 그래서 이미지를 올리는 사람이 ‘blue’ jelly fish라고 이미지명을 적은 것 같습니다.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푸른색 계열을 중화해 주기 위해서 RBG 채널별로 데이터를 표준정규분포를 만들어주는 표준화를 시행하였습니다.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데이터를 수집하고 라벨링하는데 많은 투자를 했는데 좋은 성과를 내지 못해서 안타깝습니다. 수집한 데이터에 해파리가 군집으로 있는 이미지가 많이 있었는데 시간이 더 있었다면 해당 이미지를 삭제하고 해봤으면 어떤 결과가 나왔을지 궁급합니다.(?)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g261f96dae8d_4_1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1f96dae8d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261f96dae8d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261f96dae8d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61f96dae8d_0_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g261f96dae8d_0_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1f96dae8d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원본데이터 + 증강데이터가 섞여 있다. train와  val를 분리된 그대로 진행하였다.</a:t>
            </a:r>
            <a:endParaRPr sz="8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5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데이터셋 문제점</a:t>
            </a:r>
            <a:endParaRPr sz="15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1.  개체별 데이터의 퀄리티는 좋았으나 오분류레이블, 불필요 이미지 존재</a:t>
            </a:r>
            <a:endParaRPr sz="13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  기존 데이터들의 재정리가 필요 </a:t>
            </a:r>
            <a:endParaRPr sz="13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2. 데이터 수의 부족 </a:t>
            </a:r>
            <a:endParaRPr sz="13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 추가 데이터 수집</a:t>
            </a:r>
            <a:endParaRPr sz="13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3. 종류별 특징 중 Blue Jellyfish의 특징이 명확하지 않아 외부 데이터들을 확인해 보아도 명확치 않음</a:t>
            </a:r>
            <a:b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</a:t>
            </a:r>
            <a:r>
              <a:rPr lang="ko" sz="15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데이터셋 수정사항</a:t>
            </a:r>
            <a:endParaRPr sz="15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데이터 안의 오분류데이터와 불필요 이미지, 여러 분할되어 있는 이미지 삭제(테스트데이터 제외)</a:t>
            </a:r>
            <a:endParaRPr sz="13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 구글 크롤링을 통한 이미지 수집  시 Blue jellyfish 키워드로는 데이터가 정확하게 검색되지 않아 학명(Cyanea lamarckii) 기준으로 검색진행</a:t>
            </a:r>
            <a:endParaRPr sz="13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Blue Jellyfish 경우에는 학명으로 검색시 그나마 일관된 특징을 나타내기는 하였으나 컨텐츠 제작자 역시 잘못된 정보를 갖고 있는 경우도 있었음</a:t>
            </a:r>
            <a:b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&gt;적용: 수집된 이미지를 리사이징하여 학습데이터셋에 합쳐 학습 진행 했으나 성능이 크게 좋아지지 않음</a:t>
            </a:r>
            <a:b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&gt;원인분석:</a:t>
            </a:r>
            <a:b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기존 데이터셋에 비해 개체 한개로 이루어진 데이터 보다 2개 이상의 데이터가 많아서 학습이 잘 안되었음</a:t>
            </a:r>
            <a:b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 해파리의 움직임에 따른 형태의 변화가 커서 정확한 외형에 대한 학습이 어려웠을 것 같음 </a:t>
            </a:r>
            <a:b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최대한 오분류된 데이터를 수정하기는 했지만 애매한 데이터들에 대한 잘못된 라벨링 데이터가 있었을 수 있음 </a:t>
            </a:r>
            <a:endParaRPr sz="13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개선방향) 외형의 변화가 크기 때문에 한 개체에 대한 움직을 나타낸 영상의 이미지를 추출하여 다양한 외형을 학습시켜 보는 것도 좋을 것 같다.  </a:t>
            </a:r>
            <a:b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1개 개체로 이루어진 이미지데이터만 가지고 학습을 시켜보는 것도 좋을 것 같다. </a:t>
            </a:r>
            <a:endParaRPr sz="13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g261f96dae8d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1f96dae8d_0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7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LeNet과 ResNet을 기반으로 바닥부터 학습했을 때 validation accuacy가 50% 내외에서 개선되지 않아서 pretrained 모델을 기반으로 전이 학습을 하기로 하였습니다.</a:t>
            </a:r>
            <a:endParaRPr b="1" sz="17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261f96dae8d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1f96dae8d_0_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모</a:t>
            </a:r>
            <a:r>
              <a:rPr lang="ko"/>
              <a:t>든 pre-trained model이 이미지넷 데이터를 기반으로 학습해서 기본 성능이 비슷하게 나오는 것 같다.</a:t>
            </a:r>
            <a:endParaRPr/>
          </a:p>
        </p:txBody>
      </p:sp>
      <p:sp>
        <p:nvSpPr>
          <p:cNvPr id="114" name="Google Shape;114;g261f96dae8d_0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1f96dae8d_4_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 sz="1200"/>
              <a:t>model = “model_2” 주석제거하여 활성화시 Resnet50V2의 177번째 layer부터 전이학습 시작</a:t>
            </a:r>
            <a:endParaRPr sz="1200"/>
          </a:p>
        </p:txBody>
      </p:sp>
      <p:sp>
        <p:nvSpPr>
          <p:cNvPr id="128" name="Google Shape;128;g261f96dae8d_4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1f96dae8d_4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 sz="1200"/>
              <a:t>model = “model_2” 주석제거하여 활성화시 Resnet50V2의 177번째 layer부터 전이학습 시작</a:t>
            </a:r>
            <a:endParaRPr sz="1200"/>
          </a:p>
        </p:txBody>
      </p:sp>
      <p:sp>
        <p:nvSpPr>
          <p:cNvPr id="144" name="Google Shape;144;g261f96dae8d_4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1f96dae8d_4_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 sz="1200"/>
              <a:t>model = “model_2” 주석제거하여 활성화시 Resnet50V2의 177번째 layer부터 전이학습 시작</a:t>
            </a:r>
            <a:endParaRPr sz="1200"/>
          </a:p>
        </p:txBody>
      </p:sp>
      <p:sp>
        <p:nvSpPr>
          <p:cNvPr id="155" name="Google Shape;155;g261f96dae8d_4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1f96dae8d_6_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261f96dae8d_6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1pPr>
            <a:lvl2pPr indent="-228600" lvl="1" marL="9144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2pPr>
            <a:lvl3pPr indent="-228600" lvl="2" marL="13716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3pPr>
            <a:lvl4pPr indent="-228600" lvl="3" marL="18288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4pPr>
            <a:lvl5pPr indent="-228600" lvl="4" marL="22860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321382" y="4811070"/>
            <a:ext cx="1941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>
  <p:cSld name="TITLE_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47.png"/><Relationship Id="rId5" Type="http://schemas.openxmlformats.org/officeDocument/2006/relationships/image" Target="../media/image31.png"/><Relationship Id="rId6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28.png"/><Relationship Id="rId5" Type="http://schemas.openxmlformats.org/officeDocument/2006/relationships/image" Target="../media/image3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6.png"/><Relationship Id="rId4" Type="http://schemas.openxmlformats.org/officeDocument/2006/relationships/image" Target="../media/image13.png"/><Relationship Id="rId5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Relationship Id="rId5" Type="http://schemas.openxmlformats.org/officeDocument/2006/relationships/image" Target="../media/image3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13.png"/><Relationship Id="rId5" Type="http://schemas.openxmlformats.org/officeDocument/2006/relationships/image" Target="../media/image42.png"/><Relationship Id="rId6" Type="http://schemas.openxmlformats.org/officeDocument/2006/relationships/image" Target="../media/image32.png"/><Relationship Id="rId7" Type="http://schemas.openxmlformats.org/officeDocument/2006/relationships/image" Target="../media/image3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34.png"/><Relationship Id="rId5" Type="http://schemas.openxmlformats.org/officeDocument/2006/relationships/image" Target="../media/image41.png"/><Relationship Id="rId6" Type="http://schemas.openxmlformats.org/officeDocument/2006/relationships/image" Target="../media/image38.png"/><Relationship Id="rId7" Type="http://schemas.openxmlformats.org/officeDocument/2006/relationships/image" Target="../media/image4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40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4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6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3.jpg"/><Relationship Id="rId9" Type="http://schemas.openxmlformats.org/officeDocument/2006/relationships/image" Target="../media/image20.jpg"/><Relationship Id="rId5" Type="http://schemas.openxmlformats.org/officeDocument/2006/relationships/image" Target="../media/image11.jpg"/><Relationship Id="rId6" Type="http://schemas.openxmlformats.org/officeDocument/2006/relationships/image" Target="../media/image9.jpg"/><Relationship Id="rId7" Type="http://schemas.openxmlformats.org/officeDocument/2006/relationships/image" Target="../media/image1.jpg"/><Relationship Id="rId8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8.png"/><Relationship Id="rId7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25.png"/><Relationship Id="rId5" Type="http://schemas.openxmlformats.org/officeDocument/2006/relationships/image" Target="../media/image21.png"/><Relationship Id="rId6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33.png"/><Relationship Id="rId5" Type="http://schemas.openxmlformats.org/officeDocument/2006/relationships/image" Target="../media/image28.png"/><Relationship Id="rId6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>
            <a:alpha val="60390"/>
          </a:srgbClr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4294967295" type="ctrTitle"/>
          </p:nvPr>
        </p:nvSpPr>
        <p:spPr>
          <a:xfrm>
            <a:off x="232824" y="1796071"/>
            <a:ext cx="76122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 fontScale="90000"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E5A5F"/>
              </a:buClr>
              <a:buSzPct val="108000"/>
              <a:buFont typeface="Arial"/>
              <a:buNone/>
            </a:pPr>
            <a:br>
              <a:rPr b="1" i="0" lang="ko" sz="5000" u="none" cap="none" strike="noStrike">
                <a:solidFill>
                  <a:srgbClr val="FFCD0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ko" sz="5000">
                <a:solidFill>
                  <a:srgbClr val="FFCD0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해파리 이미지 분류</a:t>
            </a:r>
            <a:endParaRPr b="1" i="0" sz="2900" u="none" cap="none" strike="noStrike">
              <a:solidFill>
                <a:srgbClr val="FFCD0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0" name="Google Shape;60;p15"/>
          <p:cNvCxnSpPr/>
          <p:nvPr/>
        </p:nvCxnSpPr>
        <p:spPr>
          <a:xfrm>
            <a:off x="232792" y="4566388"/>
            <a:ext cx="8678400" cy="0"/>
          </a:xfrm>
          <a:prstGeom prst="straightConnector1">
            <a:avLst/>
          </a:prstGeom>
          <a:noFill/>
          <a:ln cap="flat" cmpd="sng" w="25400">
            <a:solidFill>
              <a:srgbClr val="FFCD05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/>
        </p:nvSpPr>
        <p:spPr>
          <a:xfrm>
            <a:off x="232825" y="983677"/>
            <a:ext cx="83028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E5A5F"/>
              </a:buClr>
              <a:buSzPts val="1800"/>
              <a:buFont typeface="Arial"/>
              <a:buNone/>
            </a:pPr>
            <a:r>
              <a:t/>
            </a:r>
            <a:endParaRPr b="1" sz="1100">
              <a:solidFill>
                <a:srgbClr val="FFCD0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E5A5F"/>
              </a:buClr>
              <a:buSzPts val="1800"/>
              <a:buFont typeface="Arial"/>
              <a:buNone/>
            </a:pPr>
            <a:r>
              <a:rPr b="1" lang="ko" sz="2000">
                <a:solidFill>
                  <a:srgbClr val="FFCD0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온라인 6기 코어 DLthon</a:t>
            </a:r>
            <a:endParaRPr b="1" i="0" sz="2000" u="none" cap="none" strike="noStrike">
              <a:solidFill>
                <a:srgbClr val="FFCD0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2" name="Google Shape;6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819" y="226331"/>
            <a:ext cx="719411" cy="2209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/>
          <p:nvPr/>
        </p:nvSpPr>
        <p:spPr>
          <a:xfrm>
            <a:off x="5950025" y="3836675"/>
            <a:ext cx="30513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E5A5F"/>
              </a:buClr>
              <a:buSzPts val="1800"/>
              <a:buFont typeface="Arial"/>
              <a:buNone/>
            </a:pPr>
            <a:r>
              <a:rPr b="1" lang="ko" sz="1500">
                <a:solidFill>
                  <a:srgbClr val="FFCD0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조원 : 서승호, </a:t>
            </a:r>
            <a:r>
              <a:rPr b="1" lang="ko" sz="1500">
                <a:solidFill>
                  <a:srgbClr val="FFCD0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강임구,</a:t>
            </a:r>
            <a:r>
              <a:rPr b="1" lang="ko" sz="1500">
                <a:solidFill>
                  <a:srgbClr val="FFCD0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sz="1500">
              <a:solidFill>
                <a:srgbClr val="FFCD0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E5A5F"/>
              </a:buClr>
              <a:buSzPts val="1800"/>
              <a:buFont typeface="Arial"/>
              <a:buNone/>
            </a:pPr>
            <a:r>
              <a:rPr b="1" lang="ko" sz="1500">
                <a:solidFill>
                  <a:srgbClr val="FFCD0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</a:t>
            </a:r>
            <a:r>
              <a:rPr b="1" lang="ko" sz="1500">
                <a:solidFill>
                  <a:srgbClr val="FFCD0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이혁희, </a:t>
            </a:r>
            <a:r>
              <a:rPr b="1" lang="ko" sz="1500">
                <a:solidFill>
                  <a:srgbClr val="FFCD0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오선우</a:t>
            </a:r>
            <a:endParaRPr b="1" i="0" sz="1500" u="none" cap="none" strike="noStrike">
              <a:solidFill>
                <a:srgbClr val="FFCD0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" name="Google Shape;64;p15"/>
          <p:cNvSpPr txBox="1"/>
          <p:nvPr/>
        </p:nvSpPr>
        <p:spPr>
          <a:xfrm>
            <a:off x="5950025" y="3107710"/>
            <a:ext cx="29613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E5A5F"/>
              </a:buClr>
              <a:buSzPts val="1800"/>
              <a:buFont typeface="Arial"/>
              <a:buNone/>
            </a:pPr>
            <a:r>
              <a:rPr b="1" lang="ko" sz="1900">
                <a:solidFill>
                  <a:srgbClr val="FFCD0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팀명 </a:t>
            </a:r>
            <a:r>
              <a:rPr b="1" lang="ko" sz="1900">
                <a:solidFill>
                  <a:srgbClr val="FFCD0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이름없는 3팀</a:t>
            </a:r>
            <a:endParaRPr b="1" i="0" sz="1900" u="none" cap="none" strike="noStrike">
              <a:solidFill>
                <a:srgbClr val="FFCD0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/>
          <p:nvPr/>
        </p:nvSpPr>
        <p:spPr>
          <a:xfrm>
            <a:off x="469915" y="1025269"/>
            <a:ext cx="802800" cy="36000"/>
          </a:xfrm>
          <a:prstGeom prst="rect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4"/>
          <p:cNvSpPr txBox="1"/>
          <p:nvPr>
            <p:ph type="title"/>
          </p:nvPr>
        </p:nvSpPr>
        <p:spPr>
          <a:xfrm>
            <a:off x="361100" y="447275"/>
            <a:ext cx="61716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lang="ko" sz="2100">
                <a:solidFill>
                  <a:srgbClr val="404040"/>
                </a:solidFill>
              </a:rPr>
              <a:t>RGB Standardization(RGB 표준화)</a:t>
            </a:r>
            <a:endParaRPr sz="23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819" y="226331"/>
            <a:ext cx="719411" cy="22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4"/>
          <p:cNvSpPr txBox="1"/>
          <p:nvPr/>
        </p:nvSpPr>
        <p:spPr>
          <a:xfrm>
            <a:off x="361100" y="1160475"/>
            <a:ext cx="364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- train dataset의 이미지들이 푸른계열로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  치우쳐져 있음을  확인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83" name="Google Shape;18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5150" y="1285875"/>
            <a:ext cx="4851550" cy="339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724" y="2669750"/>
            <a:ext cx="3647750" cy="201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4"/>
          <p:cNvSpPr txBox="1"/>
          <p:nvPr/>
        </p:nvSpPr>
        <p:spPr>
          <a:xfrm>
            <a:off x="361100" y="1915113"/>
            <a:ext cx="364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- 픽셀마다 전체데이터를 기준으로 평균과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  표준편차를 구하여 표준화 진행 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86" name="Google Shape;18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7450" y="706613"/>
            <a:ext cx="3543300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/>
        </p:nvSpPr>
        <p:spPr>
          <a:xfrm>
            <a:off x="443749" y="1254400"/>
            <a:ext cx="80514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3</a:t>
            </a:r>
            <a:r>
              <a:rPr lang="ko" sz="1500">
                <a:solidFill>
                  <a:schemeClr val="dk1"/>
                </a:solidFill>
              </a:rPr>
              <a:t>. </a:t>
            </a:r>
            <a:r>
              <a:rPr lang="ko" sz="1500">
                <a:solidFill>
                  <a:schemeClr val="dk1"/>
                </a:solidFill>
              </a:rPr>
              <a:t>RGB 표준화를 진행했을 때 validataion 성능이 개선이 있었다.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- MobileNet 기준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- RGB 표준화</a:t>
            </a:r>
            <a:r>
              <a:rPr lang="ko" sz="1500">
                <a:solidFill>
                  <a:schemeClr val="dk1"/>
                </a:solidFill>
              </a:rPr>
              <a:t>를 했을  때 loss, accuracy가 매우 빠른 속도로 수렴하여 과적합이 일어났다.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469915" y="1025269"/>
            <a:ext cx="802800" cy="36000"/>
          </a:xfrm>
          <a:prstGeom prst="rect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5"/>
          <p:cNvSpPr txBox="1"/>
          <p:nvPr>
            <p:ph type="title"/>
          </p:nvPr>
        </p:nvSpPr>
        <p:spPr>
          <a:xfrm>
            <a:off x="390675" y="450919"/>
            <a:ext cx="6720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lang="ko" sz="2100">
                <a:solidFill>
                  <a:srgbClr val="404040"/>
                </a:solidFill>
              </a:rPr>
              <a:t>실험 결과</a:t>
            </a:r>
            <a:endParaRPr sz="23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819" y="226331"/>
            <a:ext cx="719411" cy="220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-2.png" id="195" name="Google Shape;19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2503600"/>
            <a:ext cx="7604642" cy="248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image-3.png" id="196" name="Google Shape;19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500" y="2544333"/>
            <a:ext cx="7604651" cy="241429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/>
        </p:nvSpPr>
        <p:spPr>
          <a:xfrm>
            <a:off x="443749" y="1254400"/>
            <a:ext cx="7938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4</a:t>
            </a:r>
            <a:r>
              <a:rPr lang="ko" sz="1500">
                <a:solidFill>
                  <a:schemeClr val="dk1"/>
                </a:solidFill>
              </a:rPr>
              <a:t>. </a:t>
            </a:r>
            <a:r>
              <a:rPr lang="ko" sz="1500">
                <a:solidFill>
                  <a:schemeClr val="dk1"/>
                </a:solidFill>
              </a:rPr>
              <a:t>Label 분류가 틀린 데이터를 제거하고 학습한 결과 validation 성능이  좋아지거나 비슷했다.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  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- </a:t>
            </a:r>
            <a:r>
              <a:rPr lang="ko" sz="1500">
                <a:solidFill>
                  <a:schemeClr val="dk1"/>
                </a:solidFill>
              </a:rPr>
              <a:t>ResNet50(trainable : false)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2" name="Google Shape;202;p26"/>
          <p:cNvSpPr/>
          <p:nvPr/>
        </p:nvSpPr>
        <p:spPr>
          <a:xfrm>
            <a:off x="469915" y="1025269"/>
            <a:ext cx="802800" cy="36000"/>
          </a:xfrm>
          <a:prstGeom prst="rect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6"/>
          <p:cNvSpPr txBox="1"/>
          <p:nvPr>
            <p:ph type="title"/>
          </p:nvPr>
        </p:nvSpPr>
        <p:spPr>
          <a:xfrm>
            <a:off x="390675" y="450919"/>
            <a:ext cx="6720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lang="ko" sz="2100">
                <a:solidFill>
                  <a:srgbClr val="404040"/>
                </a:solidFill>
              </a:rPr>
              <a:t>실험 결과</a:t>
            </a:r>
            <a:endParaRPr sz="23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819" y="226331"/>
            <a:ext cx="719411" cy="2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250" y="2152175"/>
            <a:ext cx="7471300" cy="29039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6" name="Google Shape;20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175" y="2232675"/>
            <a:ext cx="8382049" cy="274296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50" y="2278825"/>
            <a:ext cx="8153400" cy="266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2" name="Google Shape;212;p27"/>
          <p:cNvSpPr txBox="1"/>
          <p:nvPr/>
        </p:nvSpPr>
        <p:spPr>
          <a:xfrm>
            <a:off x="443749" y="1254400"/>
            <a:ext cx="7938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5</a:t>
            </a:r>
            <a:r>
              <a:rPr lang="ko" sz="1500">
                <a:solidFill>
                  <a:schemeClr val="dk1"/>
                </a:solidFill>
              </a:rPr>
              <a:t>. </a:t>
            </a:r>
            <a:r>
              <a:rPr lang="ko" sz="1500">
                <a:solidFill>
                  <a:schemeClr val="dk1"/>
                </a:solidFill>
              </a:rPr>
              <a:t>추가 수집한 데이터를 포함하여 학습한 결과 validataion 성능이 크게 좋아지지 않았다.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- </a:t>
            </a:r>
            <a:r>
              <a:rPr lang="ko" sz="1500">
                <a:solidFill>
                  <a:schemeClr val="dk1"/>
                </a:solidFill>
              </a:rPr>
              <a:t>MobileNet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13" name="Google Shape;213;p27"/>
          <p:cNvSpPr/>
          <p:nvPr/>
        </p:nvSpPr>
        <p:spPr>
          <a:xfrm>
            <a:off x="469915" y="1025269"/>
            <a:ext cx="802800" cy="36000"/>
          </a:xfrm>
          <a:prstGeom prst="rect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7"/>
          <p:cNvSpPr txBox="1"/>
          <p:nvPr>
            <p:ph type="title"/>
          </p:nvPr>
        </p:nvSpPr>
        <p:spPr>
          <a:xfrm>
            <a:off x="390675" y="450919"/>
            <a:ext cx="6720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lang="ko" sz="2100">
                <a:solidFill>
                  <a:srgbClr val="404040"/>
                </a:solidFill>
              </a:rPr>
              <a:t>실험 결과</a:t>
            </a:r>
            <a:endParaRPr sz="23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4819" y="226331"/>
            <a:ext cx="719411" cy="2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825" y="2278825"/>
            <a:ext cx="8181400" cy="267730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/>
        </p:nvSpPr>
        <p:spPr>
          <a:xfrm>
            <a:off x="443738" y="1254394"/>
            <a:ext cx="524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-2603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Helvetica Neue"/>
              <a:buChar char="•"/>
            </a:pPr>
            <a:r>
              <a:rPr lang="ko" sz="15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과적합 규제화</a:t>
            </a:r>
            <a:endParaRPr sz="15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6035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Helvetica Neue"/>
              <a:buChar char="○"/>
            </a:pPr>
            <a:r>
              <a:rPr lang="ko" sz="15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Dropout을 이용한 규제화</a:t>
            </a:r>
            <a:endParaRPr sz="15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6035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Helvetica Neue"/>
              <a:buChar char="○"/>
            </a:pPr>
            <a:r>
              <a:rPr lang="ko" sz="15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재학습 layer 개수 감수</a:t>
            </a:r>
            <a:endParaRPr sz="15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2" name="Google Shape;222;p28"/>
          <p:cNvSpPr/>
          <p:nvPr/>
        </p:nvSpPr>
        <p:spPr>
          <a:xfrm>
            <a:off x="469915" y="1025269"/>
            <a:ext cx="802800" cy="36000"/>
          </a:xfrm>
          <a:prstGeom prst="rect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8"/>
          <p:cNvSpPr txBox="1"/>
          <p:nvPr>
            <p:ph type="title"/>
          </p:nvPr>
        </p:nvSpPr>
        <p:spPr>
          <a:xfrm>
            <a:off x="390675" y="450919"/>
            <a:ext cx="6720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lang="ko" sz="2100">
                <a:solidFill>
                  <a:srgbClr val="404040"/>
                </a:solidFill>
              </a:rPr>
              <a:t>과적합 규제와 최종 모델 선정 (DenseNet V2)</a:t>
            </a:r>
            <a:endParaRPr sz="23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819" y="226331"/>
            <a:ext cx="719411" cy="2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225" y="1940600"/>
            <a:ext cx="8134350" cy="2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8025" y="1845338"/>
            <a:ext cx="451485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/>
        </p:nvSpPr>
        <p:spPr>
          <a:xfrm>
            <a:off x="443757" y="1254400"/>
            <a:ext cx="80967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-2603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Helvetica Neue"/>
              <a:buChar char="•"/>
            </a:pPr>
            <a:r>
              <a:rPr lang="ko" sz="15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규제를 적용했을 때 모델들의 val_loss, val_accuracy가 과적합을 피하는 모습을 보인다.</a:t>
            </a:r>
            <a:endParaRPr sz="15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603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Helvetica Neue"/>
              <a:buChar char="•"/>
            </a:pPr>
            <a:r>
              <a:rPr lang="ko" sz="15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그 중에서 과적합 규제 효과가 가장 좋았던 DenseNet V2를 최종 모델로 선정했다.</a:t>
            </a:r>
            <a:endParaRPr sz="15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" name="Google Shape;232;p29"/>
          <p:cNvSpPr/>
          <p:nvPr/>
        </p:nvSpPr>
        <p:spPr>
          <a:xfrm>
            <a:off x="469915" y="1025269"/>
            <a:ext cx="802800" cy="36000"/>
          </a:xfrm>
          <a:prstGeom prst="rect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9"/>
          <p:cNvSpPr txBox="1"/>
          <p:nvPr>
            <p:ph type="title"/>
          </p:nvPr>
        </p:nvSpPr>
        <p:spPr>
          <a:xfrm>
            <a:off x="390675" y="450919"/>
            <a:ext cx="6720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lang="ko" sz="2100">
                <a:solidFill>
                  <a:srgbClr val="404040"/>
                </a:solidFill>
              </a:rPr>
              <a:t>과적합 규제와 최종 모델 선정 (DenseNet V2)</a:t>
            </a:r>
            <a:endParaRPr sz="23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75" y="2239400"/>
            <a:ext cx="8153400" cy="266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5" name="Google Shape;23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4819" y="226331"/>
            <a:ext cx="719411" cy="2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750" y="2239394"/>
            <a:ext cx="8153400" cy="266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7" name="Google Shape;23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450" y="2239388"/>
            <a:ext cx="8153400" cy="266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8" name="Google Shape;238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8050" y="2858242"/>
            <a:ext cx="8344800" cy="1953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/>
          <p:nvPr/>
        </p:nvSpPr>
        <p:spPr>
          <a:xfrm>
            <a:off x="469915" y="1025269"/>
            <a:ext cx="802800" cy="36000"/>
          </a:xfrm>
          <a:prstGeom prst="rect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0"/>
          <p:cNvSpPr txBox="1"/>
          <p:nvPr>
            <p:ph type="title"/>
          </p:nvPr>
        </p:nvSpPr>
        <p:spPr>
          <a:xfrm>
            <a:off x="390675" y="450919"/>
            <a:ext cx="6720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lang="ko" sz="2100">
                <a:solidFill>
                  <a:srgbClr val="404040"/>
                </a:solidFill>
              </a:rPr>
              <a:t>학습 결과 비교 (vs Teacherable Machine)</a:t>
            </a:r>
            <a:endParaRPr sz="23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819" y="226331"/>
            <a:ext cx="719411" cy="2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975" y="1391019"/>
            <a:ext cx="38100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2725" y="987681"/>
            <a:ext cx="1975352" cy="3854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2563" y="936588"/>
            <a:ext cx="3286125" cy="34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83500" y="1552948"/>
            <a:ext cx="5240725" cy="26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/>
        </p:nvSpPr>
        <p:spPr>
          <a:xfrm>
            <a:off x="514175" y="1257050"/>
            <a:ext cx="8467800" cy="14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-2794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Helvetica Neue"/>
              <a:buChar char="•"/>
            </a:pPr>
            <a:r>
              <a:rPr b="1" lang="ko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모델을 제품화 한다면 응용분야와 강점 및 개선사항에 대해 정량 정성 분석</a:t>
            </a:r>
            <a:endParaRPr b="1" i="0" sz="1800" u="none" cap="none" strike="noStrike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6035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Helvetica Neue"/>
              <a:buChar char="○"/>
            </a:pPr>
            <a:r>
              <a:rPr lang="ko" sz="15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&lt;독버섯, 나물류 먹을 수 있나? 없나? 판단하는 어플&gt;</a:t>
            </a:r>
            <a:endParaRPr sz="15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603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Helvetica Neue"/>
              <a:buChar char="○"/>
            </a:pPr>
            <a:r>
              <a:rPr lang="ko" sz="15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이미지 분류를 통해 식용 가능한지 판단해 주면 문제 해결 가능</a:t>
            </a:r>
            <a:endParaRPr sz="15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6035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Helvetica Neue"/>
              <a:buChar char="○"/>
            </a:pPr>
            <a:r>
              <a:rPr lang="ko" sz="15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해결할 문제. 사람들이 산에서 독이 들어간 음식을 먹고 해를 입을수도 있음.</a:t>
            </a:r>
            <a:endParaRPr sz="15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6035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Helvetica Neue"/>
              <a:buChar char="○"/>
            </a:pPr>
            <a:r>
              <a:rPr lang="ko" sz="15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Recall, precision</a:t>
            </a:r>
            <a:r>
              <a:rPr lang="ko" sz="15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필요하다 -&gt; 학습으로 수치 확인 필요!</a:t>
            </a:r>
            <a:endParaRPr sz="15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5" name="Google Shape;255;p31"/>
          <p:cNvSpPr/>
          <p:nvPr/>
        </p:nvSpPr>
        <p:spPr>
          <a:xfrm>
            <a:off x="469915" y="1025269"/>
            <a:ext cx="802800" cy="36000"/>
          </a:xfrm>
          <a:prstGeom prst="rect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1"/>
          <p:cNvSpPr txBox="1"/>
          <p:nvPr>
            <p:ph type="title"/>
          </p:nvPr>
        </p:nvSpPr>
        <p:spPr>
          <a:xfrm>
            <a:off x="390675" y="450919"/>
            <a:ext cx="6720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lang="ko" sz="2100">
                <a:solidFill>
                  <a:srgbClr val="404040"/>
                </a:solidFill>
              </a:rPr>
              <a:t>모델 제품화</a:t>
            </a:r>
            <a:endParaRPr sz="23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819" y="226331"/>
            <a:ext cx="719411" cy="2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025" y="2783100"/>
            <a:ext cx="2183950" cy="218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1"/>
          <p:cNvSpPr/>
          <p:nvPr/>
        </p:nvSpPr>
        <p:spPr>
          <a:xfrm>
            <a:off x="3187750" y="3736625"/>
            <a:ext cx="461400" cy="27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1"/>
          <p:cNvSpPr/>
          <p:nvPr/>
        </p:nvSpPr>
        <p:spPr>
          <a:xfrm>
            <a:off x="5533375" y="3736625"/>
            <a:ext cx="461400" cy="27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4200" y="2783100"/>
            <a:ext cx="2183950" cy="218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7375" y="2783100"/>
            <a:ext cx="2183950" cy="218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8625" y="2528475"/>
            <a:ext cx="2745600" cy="295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1"/>
          <p:cNvSpPr/>
          <p:nvPr/>
        </p:nvSpPr>
        <p:spPr>
          <a:xfrm>
            <a:off x="7556075" y="1845275"/>
            <a:ext cx="1275900" cy="7497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1"/>
          <p:cNvSpPr txBox="1"/>
          <p:nvPr/>
        </p:nvSpPr>
        <p:spPr>
          <a:xfrm>
            <a:off x="7646275" y="1989275"/>
            <a:ext cx="133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0000"/>
                </a:solidFill>
              </a:rPr>
              <a:t>식용 불가!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/>
        </p:nvSpPr>
        <p:spPr>
          <a:xfrm>
            <a:off x="525800" y="1268675"/>
            <a:ext cx="7880700" cy="32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-2730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Helvetica Neue"/>
              <a:buChar char="•"/>
            </a:pPr>
            <a:r>
              <a:rPr b="1" lang="ko" sz="17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잘한 점</a:t>
            </a:r>
            <a:endParaRPr b="1" sz="17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6670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Helvetica Neue"/>
              <a:buChar char="○"/>
            </a:pPr>
            <a:r>
              <a:rPr lang="ko" sz="15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여러 모델을 시도해 보고 과적합 규제를 통해서 최종 모델을 선정하였다.</a:t>
            </a:r>
            <a:endParaRPr sz="15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30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Helvetica Neue"/>
              <a:buChar char="•"/>
            </a:pPr>
            <a:r>
              <a:rPr b="1" lang="ko" sz="17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아쉬운 점</a:t>
            </a:r>
            <a:endParaRPr b="1" sz="17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66700" lvl="1" marL="6858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Helvetica Neue"/>
              <a:buChar char="○"/>
            </a:pPr>
            <a:r>
              <a:rPr lang="ko" sz="1500">
                <a:solidFill>
                  <a:schemeClr val="dk1"/>
                </a:solidFill>
              </a:rPr>
              <a:t>데이터를 수집하고 라벨링하는데 많은 투자를 했는데 좋은 결과가 나오지 않아서 안타깝습니다.</a:t>
            </a:r>
            <a:endParaRPr sz="1500">
              <a:solidFill>
                <a:schemeClr val="dk1"/>
              </a:solidFill>
            </a:endParaRPr>
          </a:p>
          <a:p>
            <a:pPr indent="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2730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Helvetica Neue"/>
              <a:buChar char="•"/>
            </a:pPr>
            <a:r>
              <a:rPr b="1" lang="ko" sz="17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배운 점</a:t>
            </a:r>
            <a:endParaRPr b="1" sz="17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66700" lvl="1" marL="6858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Helvetica Neue"/>
              <a:buChar char="○"/>
            </a:pPr>
            <a:r>
              <a:rPr lang="ko" sz="1500">
                <a:solidFill>
                  <a:schemeClr val="dk1"/>
                </a:solidFill>
              </a:rPr>
              <a:t>이미지 분류 모델을 선택하는 것과, 전이 학습의 중요성에 대해서 배웠습니다.</a:t>
            </a:r>
            <a:endParaRPr sz="1500">
              <a:solidFill>
                <a:schemeClr val="dk1"/>
              </a:solidFill>
            </a:endParaRPr>
          </a:p>
          <a:p>
            <a:pPr indent="-266700" lvl="1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ko" sz="1500">
                <a:solidFill>
                  <a:schemeClr val="dk1"/>
                </a:solidFill>
              </a:rPr>
              <a:t>과적합 규제(Dropout)가 모델의 일반화 성능에 미치는 영향을 경험하였습니다.</a:t>
            </a:r>
            <a:endParaRPr sz="1500">
              <a:solidFill>
                <a:schemeClr val="dk1"/>
              </a:solidFill>
            </a:endParaRPr>
          </a:p>
          <a:p>
            <a:pPr indent="-266700" lvl="1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ko" sz="1500">
                <a:solidFill>
                  <a:schemeClr val="dk1"/>
                </a:solidFill>
              </a:rPr>
              <a:t>혼자 해결하기 어려운 문제도 팀원들과 함께하니 같이 해결할 수 있었습니다.</a:t>
            </a:r>
            <a:endParaRPr sz="1500">
              <a:solidFill>
                <a:schemeClr val="dk1"/>
              </a:solidFill>
            </a:endParaRPr>
          </a:p>
          <a:p>
            <a:pPr indent="-266700" lvl="1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ko" sz="1500">
                <a:solidFill>
                  <a:schemeClr val="dk1"/>
                </a:solidFill>
              </a:rPr>
              <a:t>팀의 소중함을 느꼈습니다.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71" name="Google Shape;271;p32"/>
          <p:cNvSpPr/>
          <p:nvPr/>
        </p:nvSpPr>
        <p:spPr>
          <a:xfrm>
            <a:off x="469915" y="1025269"/>
            <a:ext cx="802800" cy="36000"/>
          </a:xfrm>
          <a:prstGeom prst="rect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2"/>
          <p:cNvSpPr txBox="1"/>
          <p:nvPr>
            <p:ph type="title"/>
          </p:nvPr>
        </p:nvSpPr>
        <p:spPr>
          <a:xfrm>
            <a:off x="390675" y="450919"/>
            <a:ext cx="6720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lang="ko" sz="2100">
                <a:solidFill>
                  <a:srgbClr val="404040"/>
                </a:solidFill>
              </a:rPr>
              <a:t>회고</a:t>
            </a:r>
            <a:endParaRPr sz="23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819" y="226331"/>
            <a:ext cx="719411" cy="2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/>
          <p:nvPr/>
        </p:nvSpPr>
        <p:spPr>
          <a:xfrm>
            <a:off x="469915" y="1025269"/>
            <a:ext cx="802800" cy="36000"/>
          </a:xfrm>
          <a:prstGeom prst="rect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3"/>
          <p:cNvSpPr txBox="1"/>
          <p:nvPr>
            <p:ph type="title"/>
          </p:nvPr>
        </p:nvSpPr>
        <p:spPr>
          <a:xfrm>
            <a:off x="390675" y="450919"/>
            <a:ext cx="6720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lang="ko" sz="3200">
                <a:solidFill>
                  <a:srgbClr val="404040"/>
                </a:solidFill>
              </a:rPr>
              <a:t>Q&amp;A</a:t>
            </a:r>
            <a:endParaRPr sz="32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819" y="226331"/>
            <a:ext cx="719411" cy="2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3700" y="1025275"/>
            <a:ext cx="5949525" cy="36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6"/>
          <p:cNvCxnSpPr/>
          <p:nvPr/>
        </p:nvCxnSpPr>
        <p:spPr>
          <a:xfrm rot="10800000">
            <a:off x="989749" y="1720825"/>
            <a:ext cx="0" cy="2115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" name="Google Shape;71;p16"/>
          <p:cNvSpPr txBox="1"/>
          <p:nvPr/>
        </p:nvSpPr>
        <p:spPr>
          <a:xfrm>
            <a:off x="810988" y="1103500"/>
            <a:ext cx="5735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이미지를 통해 해파리의 종을 구분</a:t>
            </a:r>
            <a:endParaRPr b="1" i="0" sz="17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72;p16"/>
          <p:cNvSpPr/>
          <p:nvPr/>
        </p:nvSpPr>
        <p:spPr>
          <a:xfrm>
            <a:off x="806406" y="590863"/>
            <a:ext cx="1867200" cy="405000"/>
          </a:xfrm>
          <a:prstGeom prst="roundRect">
            <a:avLst>
              <a:gd fmla="val 16667" name="adj"/>
            </a:avLst>
          </a:prstGeom>
          <a:solidFill>
            <a:srgbClr val="FFCD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DLthon 목표</a:t>
            </a:r>
            <a:endParaRPr b="1" i="0" sz="17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73;p16"/>
          <p:cNvSpPr/>
          <p:nvPr/>
        </p:nvSpPr>
        <p:spPr>
          <a:xfrm>
            <a:off x="1167625" y="1570375"/>
            <a:ext cx="5121300" cy="3213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" sz="1500">
                <a:solidFill>
                  <a:srgbClr val="FFCD05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적합한 loss와 metric을 사용하여 훈련이 이루어졌는가? </a:t>
            </a:r>
            <a:endParaRPr b="1" i="0" sz="1500" u="none" cap="none" strike="noStrike">
              <a:solidFill>
                <a:srgbClr val="FFCD0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945877" y="3113647"/>
            <a:ext cx="87900" cy="87900"/>
          </a:xfrm>
          <a:prstGeom prst="ellipse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945877" y="3294106"/>
            <a:ext cx="87900" cy="87900"/>
          </a:xfrm>
          <a:prstGeom prst="ellipse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945877" y="3474556"/>
            <a:ext cx="87900" cy="87900"/>
          </a:xfrm>
          <a:prstGeom prst="ellipse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1263700" y="1932175"/>
            <a:ext cx="5565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데이터셋 구성, 모델 훈련, 결과물 시각화의 한 사이클이 정상적으로 수행되어 테스트 결과를 출력한다.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1135549" y="2617800"/>
            <a:ext cx="5027700" cy="3213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" sz="1500">
                <a:solidFill>
                  <a:srgbClr val="FFCD05"/>
                </a:solidFill>
                <a:latin typeface="Malgun Gothic"/>
                <a:ea typeface="Malgun Gothic"/>
                <a:cs typeface="Malgun Gothic"/>
                <a:sym typeface="Malgun Gothic"/>
              </a:rPr>
              <a:t> 두 가지 이상의 차이점을 두어 비교가 이루어졌는가?</a:t>
            </a:r>
            <a:endParaRPr b="1" i="0" sz="1500" u="none" cap="none" strike="noStrike">
              <a:solidFill>
                <a:srgbClr val="FFCD0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1189850" y="3725850"/>
            <a:ext cx="5639700" cy="3213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" sz="1500">
                <a:solidFill>
                  <a:srgbClr val="FFCD05"/>
                </a:solidFill>
                <a:latin typeface="Malgun Gothic"/>
                <a:ea typeface="Malgun Gothic"/>
                <a:cs typeface="Malgun Gothic"/>
                <a:sym typeface="Malgun Gothic"/>
              </a:rPr>
              <a:t>훈련 결과 및 제품화 가능성에 대한 탐색이 이루어졌는가?</a:t>
            </a:r>
            <a:endParaRPr b="1" i="0" sz="1500" u="none" cap="none" strike="noStrike">
              <a:solidFill>
                <a:srgbClr val="FFCD0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843950" y="1585225"/>
            <a:ext cx="291600" cy="291600"/>
          </a:xfrm>
          <a:prstGeom prst="ellipse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843950" y="2643644"/>
            <a:ext cx="291600" cy="291600"/>
          </a:xfrm>
          <a:prstGeom prst="ellipse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" sz="1100">
                <a:solidFill>
                  <a:srgbClr val="FFFFFF"/>
                </a:solidFill>
              </a:rPr>
              <a:t>2</a:t>
            </a:r>
            <a:endParaRPr b="1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843950" y="3740706"/>
            <a:ext cx="291600" cy="291600"/>
          </a:xfrm>
          <a:prstGeom prst="ellipse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FFFFFF"/>
                </a:solidFill>
              </a:rPr>
              <a:t>03</a:t>
            </a:r>
            <a:endParaRPr b="1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8638" y="259088"/>
            <a:ext cx="1080003" cy="33178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945877" y="2035907"/>
            <a:ext cx="87900" cy="87900"/>
          </a:xfrm>
          <a:prstGeom prst="ellipse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945877" y="2216366"/>
            <a:ext cx="87900" cy="87900"/>
          </a:xfrm>
          <a:prstGeom prst="ellipse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945877" y="2396816"/>
            <a:ext cx="87900" cy="87900"/>
          </a:xfrm>
          <a:prstGeom prst="ellipse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1263700" y="2939100"/>
            <a:ext cx="5958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선택한 모델의 훈련에 필요한 하이퍼 파라미터들의 수치별 성능과 비용의 비교 분석을 진행하였다.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1263700" y="4047150"/>
            <a:ext cx="70998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데이터와 모델에 대한 구성 및 훈련 비용과 성능, 모델을 제품화한다면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응용분야와 강점 및 개선사항에 대해 정량적, 정상적 분석을 진행하였다.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CD05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8" id="286" name="Google Shape;28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120" y="-909436"/>
            <a:ext cx="950090" cy="674759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4"/>
          <p:cNvSpPr txBox="1"/>
          <p:nvPr>
            <p:ph type="title"/>
          </p:nvPr>
        </p:nvSpPr>
        <p:spPr>
          <a:xfrm>
            <a:off x="218638" y="2251629"/>
            <a:ext cx="8302800" cy="2056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9FFFC"/>
              </a:buClr>
              <a:buSzPts val="5400"/>
              <a:buFont typeface="Arial"/>
              <a:buNone/>
            </a:pPr>
            <a:r>
              <a:rPr lang="ko" sz="5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수고하셨습니다!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288" name="Google Shape;288;p34"/>
          <p:cNvCxnSpPr/>
          <p:nvPr/>
        </p:nvCxnSpPr>
        <p:spPr>
          <a:xfrm>
            <a:off x="232817" y="4431488"/>
            <a:ext cx="8678400" cy="0"/>
          </a:xfrm>
          <a:prstGeom prst="straightConnector1">
            <a:avLst/>
          </a:prstGeom>
          <a:noFill/>
          <a:ln cap="flat" cmpd="sng" w="25400">
            <a:solidFill>
              <a:srgbClr val="DE5A5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232817" y="4431488"/>
            <a:ext cx="8678400" cy="0"/>
          </a:xfrm>
          <a:prstGeom prst="straightConnector1">
            <a:avLst/>
          </a:prstGeom>
          <a:noFill/>
          <a:ln cap="flat" cmpd="sng" w="25400">
            <a:solidFill>
              <a:srgbClr val="434343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290" name="Google Shape;29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4819" y="226331"/>
            <a:ext cx="719411" cy="2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443757" y="1254400"/>
            <a:ext cx="81981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-2603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Helvetica Neue"/>
              <a:buChar char="•"/>
            </a:pPr>
            <a:r>
              <a:rPr lang="ko" sz="15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데이터셋: </a:t>
            </a:r>
            <a:r>
              <a:rPr b="1" lang="ko" sz="1600">
                <a:solidFill>
                  <a:srgbClr val="202124"/>
                </a:solidFill>
                <a:highlight>
                  <a:srgbClr val="FFFFFF"/>
                </a:highlight>
              </a:rPr>
              <a:t>Jellyfish Image Dataset</a:t>
            </a:r>
            <a:endParaRPr b="1" sz="1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Moon jellyfish (Aurelia aurita): 반투명한 몸통(exumbrella) 넘어로 4개의 말발굽 모양의 생식선이 보이는 일반적인 해파리 </a:t>
            </a:r>
            <a:endParaRPr sz="13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Barrel jellyfish (Rhizostoma pulmo): 영국 해역에서 발견되는 가장 큰 해파리로 지름이 90cm까지 자랄 수 있음.</a:t>
            </a:r>
            <a:endParaRPr sz="13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Blue jellyfish (Cyanea lamarckii): 지름이 30cm까지 자랄 수 있는 큰 해파리 </a:t>
            </a:r>
            <a:endParaRPr sz="13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Compass jellyfish (Chrysaora hysoscella): 몸통의 갈색 모양이 나침반을 닮아 이름지어짐</a:t>
            </a:r>
            <a:endParaRPr sz="13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Lion’s mane jellyfish (Cyanea capillata): 세계에서 가장 큰 해파리로, 몸통은 2미터까지 자라며 촉수는 30미터에 다다름</a:t>
            </a:r>
            <a:endParaRPr sz="13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Mauve stinger (Pelagia noctiluca): 긴 촉수를 가졌으며 몸통에 독을 쏘는 세포로 가득찬 혹 같은 구조물을 가진 작은 해파리</a:t>
            </a:r>
            <a:endParaRPr sz="13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469915" y="1025269"/>
            <a:ext cx="802800" cy="36000"/>
          </a:xfrm>
          <a:prstGeom prst="rect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390675" y="450919"/>
            <a:ext cx="6720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lang="ko" sz="2100">
                <a:solidFill>
                  <a:srgbClr val="404040"/>
                </a:solidFill>
              </a:rPr>
              <a:t>데이터 가공과 수집</a:t>
            </a:r>
            <a:endParaRPr sz="23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819" y="226331"/>
            <a:ext cx="719411" cy="2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2875" y="447275"/>
            <a:ext cx="21336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3750" y="447275"/>
            <a:ext cx="21336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1175" y="447275"/>
            <a:ext cx="21336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72875" y="2798225"/>
            <a:ext cx="21336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03750" y="2798225"/>
            <a:ext cx="21336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31175" y="2798225"/>
            <a:ext cx="21336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/>
        </p:nvSpPr>
        <p:spPr>
          <a:xfrm>
            <a:off x="469925" y="1242775"/>
            <a:ext cx="7665600" cy="3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선정한 전이학습모델</a:t>
            </a:r>
            <a:endParaRPr b="1" sz="17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Helvetica Neue"/>
              <a:buChar char="-"/>
            </a:pPr>
            <a:r>
              <a:rPr lang="ko" sz="1500">
                <a:solidFill>
                  <a:schemeClr val="dk1"/>
                </a:solidFill>
              </a:rPr>
              <a:t>Keras Applications에서 Parameter의 수가 작고  Top-5 Accuracy가 높은 모델을 선정하여 테스트 함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ko" sz="1500">
                <a:solidFill>
                  <a:schemeClr val="dk1"/>
                </a:solidFill>
              </a:rPr>
              <a:t>테스트한 결과를 기반으로 하나의 모델을 선택하고 추가 튜닝 작업을 실행함.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469915" y="1025269"/>
            <a:ext cx="802800" cy="36000"/>
          </a:xfrm>
          <a:prstGeom prst="rect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/>
          <p:nvPr>
            <p:ph type="title"/>
          </p:nvPr>
        </p:nvSpPr>
        <p:spPr>
          <a:xfrm>
            <a:off x="390676" y="450919"/>
            <a:ext cx="54069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lang="ko" sz="2100">
                <a:solidFill>
                  <a:srgbClr val="404040"/>
                </a:solidFill>
              </a:rPr>
              <a:t>모델 선정</a:t>
            </a:r>
            <a:endParaRPr sz="23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819" y="226331"/>
            <a:ext cx="719411" cy="220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1" name="Google Shape;111;p18"/>
          <p:cNvGraphicFramePr/>
          <p:nvPr/>
        </p:nvGraphicFramePr>
        <p:xfrm>
          <a:off x="551275" y="164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{493FBF74-267E-4F51-B723-30562C7BC3A2}</a:tableStyleId>
              </a:tblPr>
              <a:tblGrid>
                <a:gridCol w="2424625"/>
                <a:gridCol w="2401375"/>
                <a:gridCol w="2413000"/>
              </a:tblGrid>
              <a:tr h="39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모델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파라미</a:t>
                      </a:r>
                      <a:r>
                        <a:rPr lang="ko"/>
                        <a:t>터 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Top-5 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ResNet 50 V2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25.6M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92.1%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MobileNet V2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3.5M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90.1%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DenseNet V2 121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8.1M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92.3%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/>
        </p:nvSpPr>
        <p:spPr>
          <a:xfrm>
            <a:off x="443757" y="1178200"/>
            <a:ext cx="79833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1. Pretrained 모델의 종류가 성능을 크게 좌우하지 않았다.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    재학습 하지 않을 경우 70%(val_accuracy) 내외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469915" y="1025269"/>
            <a:ext cx="802800" cy="36000"/>
          </a:xfrm>
          <a:prstGeom prst="rect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390675" y="450919"/>
            <a:ext cx="6720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lang="ko" sz="2100">
                <a:solidFill>
                  <a:srgbClr val="404040"/>
                </a:solidFill>
              </a:rPr>
              <a:t>실험 결과</a:t>
            </a:r>
            <a:endParaRPr sz="23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819" y="226331"/>
            <a:ext cx="719411" cy="2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750" y="2333625"/>
            <a:ext cx="6325949" cy="24588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1" name="Google Shape;121;p19"/>
          <p:cNvSpPr txBox="1"/>
          <p:nvPr/>
        </p:nvSpPr>
        <p:spPr>
          <a:xfrm>
            <a:off x="443755" y="1757075"/>
            <a:ext cx="1403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- ResNet50 V2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3458918" y="1784500"/>
            <a:ext cx="1403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- MobileNet V2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6592325" y="1757075"/>
            <a:ext cx="1499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- DenseNet 121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7450" y="2314600"/>
            <a:ext cx="6251200" cy="24968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58925" y="2314625"/>
            <a:ext cx="5573926" cy="24968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/>
          <p:nvPr/>
        </p:nvSpPr>
        <p:spPr>
          <a:xfrm>
            <a:off x="469915" y="1025269"/>
            <a:ext cx="802800" cy="36000"/>
          </a:xfrm>
          <a:prstGeom prst="rect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0"/>
          <p:cNvSpPr txBox="1"/>
          <p:nvPr>
            <p:ph type="title"/>
          </p:nvPr>
        </p:nvSpPr>
        <p:spPr>
          <a:xfrm>
            <a:off x="361100" y="447275"/>
            <a:ext cx="61716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lang="ko" sz="2100">
                <a:solidFill>
                  <a:srgbClr val="404040"/>
                </a:solidFill>
              </a:rPr>
              <a:t>model.summary()   base_model_trainable = True</a:t>
            </a:r>
            <a:endParaRPr sz="23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819" y="226331"/>
            <a:ext cx="719411" cy="22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399405" y="1232375"/>
            <a:ext cx="1403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- ResNet50 V2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3630" y="1124800"/>
            <a:ext cx="4139739" cy="385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525" y="1703475"/>
            <a:ext cx="2946475" cy="3267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20"/>
          <p:cNvGrpSpPr/>
          <p:nvPr/>
        </p:nvGrpSpPr>
        <p:grpSpPr>
          <a:xfrm>
            <a:off x="263125" y="-90600"/>
            <a:ext cx="7105663" cy="5157900"/>
            <a:chOff x="263125" y="-90600"/>
            <a:chExt cx="7105663" cy="5157900"/>
          </a:xfrm>
        </p:grpSpPr>
        <p:pic>
          <p:nvPicPr>
            <p:cNvPr id="137" name="Google Shape;137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110863" y="76200"/>
              <a:ext cx="6257925" cy="4991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0"/>
            <p:cNvSpPr/>
            <p:nvPr/>
          </p:nvSpPr>
          <p:spPr>
            <a:xfrm>
              <a:off x="855575" y="-90600"/>
              <a:ext cx="3684300" cy="10710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263125" y="3472625"/>
              <a:ext cx="3833700" cy="14292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1110875" y="2079800"/>
              <a:ext cx="4532700" cy="7284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1" name="Google Shape;14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8825" y="1914038"/>
            <a:ext cx="699135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469915" y="1025269"/>
            <a:ext cx="802800" cy="36000"/>
          </a:xfrm>
          <a:prstGeom prst="rect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1"/>
          <p:cNvSpPr txBox="1"/>
          <p:nvPr>
            <p:ph type="title"/>
          </p:nvPr>
        </p:nvSpPr>
        <p:spPr>
          <a:xfrm>
            <a:off x="361100" y="447275"/>
            <a:ext cx="61716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lang="ko" sz="2100">
                <a:solidFill>
                  <a:srgbClr val="404040"/>
                </a:solidFill>
              </a:rPr>
              <a:t>model.summary()   base_model_trainable = True</a:t>
            </a:r>
            <a:endParaRPr sz="23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819" y="226331"/>
            <a:ext cx="719411" cy="22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/>
        </p:nvSpPr>
        <p:spPr>
          <a:xfrm>
            <a:off x="399405" y="1232375"/>
            <a:ext cx="1403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- MobileNet V2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2400" y="937525"/>
            <a:ext cx="4023751" cy="403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400" y="1703475"/>
            <a:ext cx="2543175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0075" y="1627150"/>
            <a:ext cx="7743825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/>
          <p:nvPr/>
        </p:nvSpPr>
        <p:spPr>
          <a:xfrm>
            <a:off x="469915" y="1025269"/>
            <a:ext cx="802800" cy="36000"/>
          </a:xfrm>
          <a:prstGeom prst="rect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2"/>
          <p:cNvSpPr txBox="1"/>
          <p:nvPr>
            <p:ph type="title"/>
          </p:nvPr>
        </p:nvSpPr>
        <p:spPr>
          <a:xfrm>
            <a:off x="361100" y="447275"/>
            <a:ext cx="61716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lang="ko" sz="2100">
                <a:solidFill>
                  <a:srgbClr val="404040"/>
                </a:solidFill>
              </a:rPr>
              <a:t>model.summary()   base_model_trainable = True</a:t>
            </a:r>
            <a:endParaRPr sz="23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819" y="226331"/>
            <a:ext cx="719411" cy="22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399405" y="1232375"/>
            <a:ext cx="1403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- DenseNet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825" y="1703475"/>
            <a:ext cx="2714625" cy="30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5725" y="1061275"/>
            <a:ext cx="4272538" cy="385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9400" y="1803475"/>
            <a:ext cx="7696200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/>
        </p:nvSpPr>
        <p:spPr>
          <a:xfrm>
            <a:off x="443738" y="1181375"/>
            <a:ext cx="88236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2</a:t>
            </a:r>
            <a:r>
              <a:rPr lang="ko" sz="1500">
                <a:solidFill>
                  <a:schemeClr val="dk1"/>
                </a:solidFill>
              </a:rPr>
              <a:t>. </a:t>
            </a:r>
            <a:r>
              <a:rPr lang="ko" sz="1500">
                <a:solidFill>
                  <a:schemeClr val="dk1"/>
                </a:solidFill>
              </a:rPr>
              <a:t>Pretrained 모델의 일부를 재학습할 때 validataion 성능이 더 좋았다.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    일부 재학습 했을 경우 80%(val_accuracy) 내외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- ResNet50 V2                               </a:t>
            </a:r>
            <a:r>
              <a:rPr lang="ko" sz="1500">
                <a:solidFill>
                  <a:schemeClr val="dk1"/>
                </a:solidFill>
              </a:rPr>
              <a:t>- MobileNet V2                             - DenseNet 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469915" y="1025269"/>
            <a:ext cx="802800" cy="36000"/>
          </a:xfrm>
          <a:prstGeom prst="rect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3"/>
          <p:cNvSpPr txBox="1"/>
          <p:nvPr>
            <p:ph type="title"/>
          </p:nvPr>
        </p:nvSpPr>
        <p:spPr>
          <a:xfrm>
            <a:off x="390675" y="450919"/>
            <a:ext cx="6720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lang="ko" sz="2100">
                <a:solidFill>
                  <a:srgbClr val="404040"/>
                </a:solidFill>
              </a:rPr>
              <a:t>실험 결과</a:t>
            </a:r>
            <a:endParaRPr sz="23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819" y="226331"/>
            <a:ext cx="719411" cy="2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663" y="2278825"/>
            <a:ext cx="7221237" cy="236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4934" y="2278825"/>
            <a:ext cx="7221228" cy="236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4" name="Google Shape;17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22683" y="2278825"/>
            <a:ext cx="7221317" cy="236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