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92C7-F4FE-4A5F-8964-CCDA58CC9553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79EA-324D-41DF-A9D7-0DE27F997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9EA-324D-41DF-A9D7-0DE27F997B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9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279EA-324D-41DF-A9D7-0DE27F997B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1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3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00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3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9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3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8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8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C84E-788D-4CE5-8D1E-CA10608A599B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45DB5A-A5D1-4AF4-9CF1-ACF87C3C3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Quantum </a:t>
            </a:r>
            <a:r>
              <a:rPr lang="en-IN" dirty="0" err="1"/>
              <a:t>MaxFlow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635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Ayub Subhaniya – 201501433</a:t>
            </a:r>
          </a:p>
          <a:p>
            <a:r>
              <a:rPr lang="en-IN" dirty="0" err="1"/>
              <a:t>Siddhraj</a:t>
            </a:r>
            <a:r>
              <a:rPr lang="en-IN" dirty="0"/>
              <a:t> </a:t>
            </a:r>
            <a:r>
              <a:rPr lang="en-IN" dirty="0" err="1"/>
              <a:t>Sisodiya</a:t>
            </a:r>
            <a:r>
              <a:rPr lang="en-IN" dirty="0"/>
              <a:t> – 201501434</a:t>
            </a:r>
            <a:br>
              <a:rPr lang="en-IN" dirty="0"/>
            </a:br>
            <a:r>
              <a:rPr lang="en-IN" dirty="0"/>
              <a:t>Karan Master – 201501446</a:t>
            </a:r>
            <a:br>
              <a:rPr lang="en-IN" dirty="0"/>
            </a:br>
            <a:r>
              <a:rPr lang="en-IN" dirty="0" err="1"/>
              <a:t>Rishab</a:t>
            </a:r>
            <a:r>
              <a:rPr lang="en-IN" dirty="0"/>
              <a:t> Arora – 201501070</a:t>
            </a:r>
            <a:br>
              <a:rPr lang="en-IN" dirty="0"/>
            </a:br>
            <a:r>
              <a:rPr lang="en-IN" dirty="0"/>
              <a:t>Viraj Makwana - 201501115</a:t>
            </a:r>
          </a:p>
        </p:txBody>
      </p:sp>
    </p:spTree>
    <p:extLst>
      <p:ext uri="{BB962C8B-B14F-4D97-AF65-F5344CB8AC3E}">
        <p14:creationId xmlns:p14="http://schemas.microsoft.com/office/powerpoint/2010/main" val="164985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which represents a flow network where every edge has a capacity. Also given two vertices </a:t>
            </a:r>
            <a:r>
              <a:rPr lang="en-US" i="1" dirty="0"/>
              <a:t>source </a:t>
            </a:r>
            <a:r>
              <a:rPr lang="en-US" dirty="0"/>
              <a:t>‘s’ and </a:t>
            </a:r>
            <a:r>
              <a:rPr lang="en-US" i="1" dirty="0"/>
              <a:t>sink</a:t>
            </a:r>
            <a:r>
              <a:rPr lang="en-US" dirty="0"/>
              <a:t> ‘t’ in the graph, find the maximum possible flow from s to t with following constraints:</a:t>
            </a:r>
          </a:p>
          <a:p>
            <a:pPr marL="0" indent="0">
              <a:buNone/>
            </a:pPr>
            <a:r>
              <a:rPr lang="en-US" b="1" dirty="0"/>
              <a:t>	a)</a:t>
            </a:r>
            <a:r>
              <a:rPr lang="en-US" dirty="0"/>
              <a:t> Flow on an edge doesn’t exceed the given capacity of the edge.</a:t>
            </a:r>
          </a:p>
          <a:p>
            <a:pPr marL="0" indent="0">
              <a:buNone/>
            </a:pPr>
            <a:r>
              <a:rPr lang="en-US" b="1" dirty="0"/>
              <a:t>	b)</a:t>
            </a:r>
            <a:r>
              <a:rPr lang="en-US" dirty="0"/>
              <a:t> Incoming flow is equal to outgoing flow for every vertex except s and t</a:t>
            </a:r>
          </a:p>
        </p:txBody>
      </p:sp>
      <p:sp>
        <p:nvSpPr>
          <p:cNvPr id="53" name="Oval 4"/>
          <p:cNvSpPr>
            <a:spLocks noChangeAspect="1" noChangeArrowheads="1"/>
          </p:cNvSpPr>
          <p:nvPr/>
        </p:nvSpPr>
        <p:spPr bwMode="auto">
          <a:xfrm>
            <a:off x="2771267" y="500769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4" name="Oval 5"/>
          <p:cNvSpPr>
            <a:spLocks noChangeAspect="1" noChangeArrowheads="1"/>
          </p:cNvSpPr>
          <p:nvPr/>
        </p:nvSpPr>
        <p:spPr bwMode="auto">
          <a:xfrm>
            <a:off x="921829" y="4782265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5" name="Oval 6"/>
          <p:cNvSpPr>
            <a:spLocks noChangeAspect="1" noChangeArrowheads="1"/>
          </p:cNvSpPr>
          <p:nvPr/>
        </p:nvSpPr>
        <p:spPr bwMode="auto">
          <a:xfrm>
            <a:off x="2025142" y="404884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6" name="Oval 7"/>
          <p:cNvSpPr>
            <a:spLocks noChangeAspect="1" noChangeArrowheads="1"/>
          </p:cNvSpPr>
          <p:nvPr/>
        </p:nvSpPr>
        <p:spPr bwMode="auto">
          <a:xfrm>
            <a:off x="1848929" y="570142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7" name="Oval 8"/>
          <p:cNvSpPr>
            <a:spLocks noChangeAspect="1" noChangeArrowheads="1"/>
          </p:cNvSpPr>
          <p:nvPr/>
        </p:nvSpPr>
        <p:spPr bwMode="auto">
          <a:xfrm>
            <a:off x="4114292" y="4579065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8" name="Oval 9"/>
          <p:cNvSpPr>
            <a:spLocks noChangeAspect="1" noChangeArrowheads="1"/>
          </p:cNvSpPr>
          <p:nvPr/>
        </p:nvSpPr>
        <p:spPr bwMode="auto">
          <a:xfrm>
            <a:off x="3666617" y="569031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1858454" y="476004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3306254" y="519342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2572829" y="448381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3198304" y="461399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296479" y="427744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992054" y="519342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2052129" y="526804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1144079" y="537757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67" name="AutoShape 20"/>
          <p:cNvCxnSpPr>
            <a:cxnSpLocks noChangeShapeType="1"/>
            <a:stCxn id="54" idx="7"/>
            <a:endCxn id="55" idx="3"/>
          </p:cNvCxnSpPr>
          <p:nvPr/>
        </p:nvCxnSpPr>
        <p:spPr bwMode="auto">
          <a:xfrm flipV="1">
            <a:off x="1234567" y="437110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21"/>
          <p:cNvCxnSpPr>
            <a:cxnSpLocks noChangeShapeType="1"/>
            <a:stCxn id="54" idx="5"/>
            <a:endCxn id="56" idx="1"/>
          </p:cNvCxnSpPr>
          <p:nvPr/>
        </p:nvCxnSpPr>
        <p:spPr bwMode="auto">
          <a:xfrm>
            <a:off x="1234567" y="511405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2"/>
          <p:cNvCxnSpPr>
            <a:cxnSpLocks noChangeShapeType="1"/>
            <a:stCxn id="55" idx="5"/>
            <a:endCxn id="53" idx="1"/>
          </p:cNvCxnSpPr>
          <p:nvPr/>
        </p:nvCxnSpPr>
        <p:spPr bwMode="auto">
          <a:xfrm>
            <a:off x="2337879" y="437110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3"/>
          <p:cNvCxnSpPr>
            <a:cxnSpLocks noChangeShapeType="1"/>
            <a:stCxn id="55" idx="6"/>
            <a:endCxn id="57" idx="1"/>
          </p:cNvCxnSpPr>
          <p:nvPr/>
        </p:nvCxnSpPr>
        <p:spPr bwMode="auto">
          <a:xfrm>
            <a:off x="2399792" y="423140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4"/>
          <p:cNvCxnSpPr>
            <a:cxnSpLocks noChangeShapeType="1"/>
            <a:stCxn id="53" idx="7"/>
            <a:endCxn id="57" idx="2"/>
          </p:cNvCxnSpPr>
          <p:nvPr/>
        </p:nvCxnSpPr>
        <p:spPr bwMode="auto">
          <a:xfrm flipV="1">
            <a:off x="3084004" y="476162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5"/>
          <p:cNvCxnSpPr>
            <a:cxnSpLocks noChangeShapeType="1"/>
            <a:stCxn id="53" idx="5"/>
            <a:endCxn id="58" idx="1"/>
          </p:cNvCxnSpPr>
          <p:nvPr/>
        </p:nvCxnSpPr>
        <p:spPr bwMode="auto">
          <a:xfrm>
            <a:off x="3084004" y="532995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6"/>
          <p:cNvCxnSpPr>
            <a:cxnSpLocks noChangeShapeType="1"/>
            <a:stCxn id="58" idx="0"/>
            <a:endCxn id="57" idx="3"/>
          </p:cNvCxnSpPr>
          <p:nvPr/>
        </p:nvCxnSpPr>
        <p:spPr bwMode="auto">
          <a:xfrm flipV="1">
            <a:off x="3849179" y="491085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7"/>
          <p:cNvCxnSpPr>
            <a:cxnSpLocks noChangeShapeType="1"/>
            <a:stCxn id="56" idx="6"/>
            <a:endCxn id="58" idx="2"/>
          </p:cNvCxnSpPr>
          <p:nvPr/>
        </p:nvCxnSpPr>
        <p:spPr bwMode="auto">
          <a:xfrm flipV="1">
            <a:off x="2223579" y="587287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8"/>
          <p:cNvCxnSpPr>
            <a:cxnSpLocks noChangeShapeType="1"/>
            <a:stCxn id="56" idx="7"/>
            <a:endCxn id="53" idx="3"/>
          </p:cNvCxnSpPr>
          <p:nvPr/>
        </p:nvCxnSpPr>
        <p:spPr bwMode="auto">
          <a:xfrm flipV="1">
            <a:off x="2161667" y="532995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9"/>
          <p:cNvCxnSpPr>
            <a:cxnSpLocks noChangeShapeType="1"/>
            <a:stCxn id="54" idx="6"/>
            <a:endCxn id="53" idx="2"/>
          </p:cNvCxnSpPr>
          <p:nvPr/>
        </p:nvCxnSpPr>
        <p:spPr bwMode="auto">
          <a:xfrm>
            <a:off x="1306004" y="496482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30"/>
          <p:cNvSpPr>
            <a:spLocks noChangeAspect="1" noChangeArrowheads="1"/>
          </p:cNvSpPr>
          <p:nvPr/>
        </p:nvSpPr>
        <p:spPr bwMode="auto">
          <a:xfrm>
            <a:off x="6824663" y="49180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8" name="Oval 31"/>
          <p:cNvSpPr>
            <a:spLocks noChangeAspect="1" noChangeArrowheads="1"/>
          </p:cNvSpPr>
          <p:nvPr/>
        </p:nvSpPr>
        <p:spPr bwMode="auto">
          <a:xfrm>
            <a:off x="4975225" y="46926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9" name="Oval 32"/>
          <p:cNvSpPr>
            <a:spLocks noChangeAspect="1" noChangeArrowheads="1"/>
          </p:cNvSpPr>
          <p:nvPr/>
        </p:nvSpPr>
        <p:spPr bwMode="auto">
          <a:xfrm>
            <a:off x="6078538" y="39592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0" name="Oval 33"/>
          <p:cNvSpPr>
            <a:spLocks noChangeAspect="1" noChangeArrowheads="1"/>
          </p:cNvSpPr>
          <p:nvPr/>
        </p:nvSpPr>
        <p:spPr bwMode="auto">
          <a:xfrm>
            <a:off x="5902325" y="5611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1" name="Oval 34"/>
          <p:cNvSpPr>
            <a:spLocks noChangeAspect="1" noChangeArrowheads="1"/>
          </p:cNvSpPr>
          <p:nvPr/>
        </p:nvSpPr>
        <p:spPr bwMode="auto">
          <a:xfrm>
            <a:off x="8167688" y="4489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" name="Oval 35"/>
          <p:cNvSpPr>
            <a:spLocks noChangeAspect="1" noChangeArrowheads="1"/>
          </p:cNvSpPr>
          <p:nvPr/>
        </p:nvSpPr>
        <p:spPr bwMode="auto">
          <a:xfrm>
            <a:off x="7720013" y="56007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5911850" y="46704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359650" y="5103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5" name="Text Box 38"/>
          <p:cNvSpPr txBox="1">
            <a:spLocks noChangeArrowheads="1"/>
          </p:cNvSpPr>
          <p:nvPr/>
        </p:nvSpPr>
        <p:spPr bwMode="auto">
          <a:xfrm>
            <a:off x="6626225" y="43942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7251700" y="45243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349875" y="41878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045450" y="5103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6105525" y="51784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5197475" y="52879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91" name="AutoShape 46"/>
          <p:cNvCxnSpPr>
            <a:cxnSpLocks noChangeShapeType="1"/>
            <a:stCxn id="78" idx="7"/>
            <a:endCxn id="79" idx="3"/>
          </p:cNvCxnSpPr>
          <p:nvPr/>
        </p:nvCxnSpPr>
        <p:spPr bwMode="auto">
          <a:xfrm flipV="1">
            <a:off x="5287963" y="4281488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47"/>
          <p:cNvCxnSpPr>
            <a:cxnSpLocks noChangeShapeType="1"/>
            <a:stCxn id="78" idx="5"/>
            <a:endCxn id="80" idx="1"/>
          </p:cNvCxnSpPr>
          <p:nvPr/>
        </p:nvCxnSpPr>
        <p:spPr bwMode="auto">
          <a:xfrm>
            <a:off x="5287963" y="5024438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48"/>
          <p:cNvCxnSpPr>
            <a:cxnSpLocks noChangeShapeType="1"/>
            <a:stCxn id="79" idx="5"/>
            <a:endCxn id="77" idx="1"/>
          </p:cNvCxnSpPr>
          <p:nvPr/>
        </p:nvCxnSpPr>
        <p:spPr bwMode="auto">
          <a:xfrm>
            <a:off x="6391275" y="4281488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49"/>
          <p:cNvCxnSpPr>
            <a:cxnSpLocks noChangeShapeType="1"/>
            <a:stCxn id="79" idx="6"/>
            <a:endCxn id="81" idx="1"/>
          </p:cNvCxnSpPr>
          <p:nvPr/>
        </p:nvCxnSpPr>
        <p:spPr bwMode="auto">
          <a:xfrm>
            <a:off x="6453188" y="4141788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50"/>
          <p:cNvCxnSpPr>
            <a:cxnSpLocks noChangeShapeType="1"/>
            <a:stCxn id="77" idx="7"/>
            <a:endCxn id="81" idx="2"/>
          </p:cNvCxnSpPr>
          <p:nvPr/>
        </p:nvCxnSpPr>
        <p:spPr bwMode="auto">
          <a:xfrm flipV="1">
            <a:off x="7137400" y="4672013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51"/>
          <p:cNvCxnSpPr>
            <a:cxnSpLocks noChangeShapeType="1"/>
            <a:stCxn id="77" idx="5"/>
            <a:endCxn id="82" idx="1"/>
          </p:cNvCxnSpPr>
          <p:nvPr/>
        </p:nvCxnSpPr>
        <p:spPr bwMode="auto">
          <a:xfrm>
            <a:off x="7137400" y="5240338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52"/>
          <p:cNvCxnSpPr>
            <a:cxnSpLocks noChangeShapeType="1"/>
            <a:stCxn id="82" idx="0"/>
            <a:endCxn id="81" idx="3"/>
          </p:cNvCxnSpPr>
          <p:nvPr/>
        </p:nvCxnSpPr>
        <p:spPr bwMode="auto">
          <a:xfrm flipV="1">
            <a:off x="7902575" y="4821238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53"/>
          <p:cNvCxnSpPr>
            <a:cxnSpLocks noChangeShapeType="1"/>
            <a:stCxn id="80" idx="6"/>
            <a:endCxn id="82" idx="2"/>
          </p:cNvCxnSpPr>
          <p:nvPr/>
        </p:nvCxnSpPr>
        <p:spPr bwMode="auto">
          <a:xfrm flipV="1">
            <a:off x="6276975" y="5783263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54"/>
          <p:cNvCxnSpPr>
            <a:cxnSpLocks noChangeShapeType="1"/>
            <a:stCxn id="80" idx="7"/>
            <a:endCxn id="77" idx="3"/>
          </p:cNvCxnSpPr>
          <p:nvPr/>
        </p:nvCxnSpPr>
        <p:spPr bwMode="auto">
          <a:xfrm flipV="1">
            <a:off x="6215063" y="5240338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55"/>
          <p:cNvCxnSpPr>
            <a:cxnSpLocks noChangeShapeType="1"/>
            <a:stCxn id="78" idx="6"/>
            <a:endCxn id="77" idx="2"/>
          </p:cNvCxnSpPr>
          <p:nvPr/>
        </p:nvCxnSpPr>
        <p:spPr bwMode="auto">
          <a:xfrm>
            <a:off x="5359400" y="4875213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Rectangle 100"/>
          <p:cNvSpPr/>
          <p:nvPr/>
        </p:nvSpPr>
        <p:spPr>
          <a:xfrm>
            <a:off x="677334" y="6271199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Flow of value 8 = 2 + 3 + 3 = 1 + 3 + 4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049641" y="6262171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Maximum flow  value =10 = 4 + 3 + 3 = 3 + 3 + 4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91D4A-DE97-46D4-98B9-9EF0B04FE45C}"/>
              </a:ext>
            </a:extLst>
          </p:cNvPr>
          <p:cNvSpPr/>
          <p:nvPr/>
        </p:nvSpPr>
        <p:spPr>
          <a:xfrm>
            <a:off x="3110808" y="4009987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en-US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EEA9B-F51E-47E3-BD9F-A43303479559}"/>
              </a:ext>
            </a:extLst>
          </p:cNvPr>
          <p:cNvSpPr/>
          <p:nvPr/>
        </p:nvSpPr>
        <p:spPr>
          <a:xfrm>
            <a:off x="2678189" y="586452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CC248-EEF3-4F31-B61F-3AA2EA335108}"/>
              </a:ext>
            </a:extLst>
          </p:cNvPr>
          <p:cNvSpPr/>
          <p:nvPr/>
        </p:nvSpPr>
        <p:spPr>
          <a:xfrm>
            <a:off x="6611842" y="5782435"/>
            <a:ext cx="47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84B39-B48B-4B1A-8B1E-8DD3D44DBE43}"/>
              </a:ext>
            </a:extLst>
          </p:cNvPr>
          <p:cNvSpPr/>
          <p:nvPr/>
        </p:nvSpPr>
        <p:spPr>
          <a:xfrm>
            <a:off x="7170219" y="3963405"/>
            <a:ext cx="50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en-US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02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Augmenting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any flow f for a network N</a:t>
            </a:r>
          </a:p>
          <a:p>
            <a:r>
              <a:rPr lang="en-US" dirty="0"/>
              <a:t>Let e be an edge from u to v:</a:t>
            </a:r>
          </a:p>
          <a:p>
            <a:r>
              <a:rPr lang="en-US" dirty="0"/>
              <a:t>Residual capacity of e from u to v: </a:t>
            </a:r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en-US" b="1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(u, v) = c(e) - f(e)</a:t>
            </a:r>
          </a:p>
          <a:p>
            <a:r>
              <a:rPr lang="en-US" dirty="0"/>
              <a:t>Residual capacity of e from v to u: </a:t>
            </a:r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en-US" dirty="0"/>
              <a:t>(v, u) = f (e)</a:t>
            </a:r>
          </a:p>
          <a:p>
            <a:r>
              <a:rPr lang="en-US" dirty="0"/>
              <a:t>Let p be a path from s to t</a:t>
            </a:r>
          </a:p>
          <a:p>
            <a:r>
              <a:rPr lang="en-US" dirty="0"/>
              <a:t>The residual capacity </a:t>
            </a:r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en-US" b="1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(</a:t>
            </a:r>
            <a:r>
              <a:rPr lang="en-US" i="1" dirty="0"/>
              <a:t>path</a:t>
            </a:r>
            <a:r>
              <a:rPr lang="en-US" dirty="0"/>
              <a:t>) of </a:t>
            </a:r>
            <a:r>
              <a:rPr lang="en-US" i="1" dirty="0"/>
              <a:t>path</a:t>
            </a:r>
            <a:r>
              <a:rPr lang="en-US" dirty="0"/>
              <a:t> is the smallest of the residual capacities of the edges of </a:t>
            </a:r>
            <a:r>
              <a:rPr lang="en-US" i="1" dirty="0"/>
              <a:t>path</a:t>
            </a:r>
            <a:r>
              <a:rPr lang="en-US" dirty="0"/>
              <a:t> in the direction from s to t</a:t>
            </a:r>
          </a:p>
          <a:p>
            <a:r>
              <a:rPr lang="en-US" dirty="0"/>
              <a:t>A path </a:t>
            </a:r>
            <a:r>
              <a:rPr lang="en-US" i="1" dirty="0" err="1"/>
              <a:t>path</a:t>
            </a:r>
            <a:r>
              <a:rPr lang="en-US" dirty="0"/>
              <a:t> from s to t is an augmenting </a:t>
            </a:r>
            <a:r>
              <a:rPr lang="en-US" i="1" dirty="0"/>
              <a:t>path</a:t>
            </a:r>
            <a:r>
              <a:rPr lang="en-US" dirty="0"/>
              <a:t> if </a:t>
            </a:r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en-US" b="1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(</a:t>
            </a:r>
            <a:r>
              <a:rPr lang="en-US" i="1" dirty="0"/>
              <a:t>path</a:t>
            </a:r>
            <a:r>
              <a:rPr lang="en-US" dirty="0"/>
              <a:t>) &gt; 0</a:t>
            </a:r>
          </a:p>
        </p:txBody>
      </p:sp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10118855" y="277973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8269417" y="255431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9372730" y="182088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" name="Oval 7"/>
          <p:cNvSpPr>
            <a:spLocks noChangeAspect="1" noChangeArrowheads="1"/>
          </p:cNvSpPr>
          <p:nvPr/>
        </p:nvSpPr>
        <p:spPr bwMode="auto">
          <a:xfrm>
            <a:off x="9196517" y="347347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11461880" y="235111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1014205" y="346236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206042" y="253208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653842" y="296547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920417" y="225586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396667" y="183676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545892" y="238603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644067" y="204948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9336217" y="307024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91667" y="314962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9971217" y="359729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9" name="AutoShape 20"/>
          <p:cNvCxnSpPr>
            <a:cxnSpLocks noChangeShapeType="1"/>
            <a:stCxn id="5" idx="7"/>
            <a:endCxn id="6" idx="3"/>
          </p:cNvCxnSpPr>
          <p:nvPr/>
        </p:nvCxnSpPr>
        <p:spPr bwMode="auto">
          <a:xfrm flipV="1">
            <a:off x="8582155" y="2143148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8582155" y="2886098"/>
            <a:ext cx="666750" cy="6302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6" idx="5"/>
            <a:endCxn id="4" idx="1"/>
          </p:cNvCxnSpPr>
          <p:nvPr/>
        </p:nvCxnSpPr>
        <p:spPr bwMode="auto">
          <a:xfrm>
            <a:off x="9685467" y="2143148"/>
            <a:ext cx="485775" cy="679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3"/>
          <p:cNvCxnSpPr>
            <a:cxnSpLocks noChangeShapeType="1"/>
            <a:stCxn id="6" idx="6"/>
            <a:endCxn id="8" idx="1"/>
          </p:cNvCxnSpPr>
          <p:nvPr/>
        </p:nvCxnSpPr>
        <p:spPr bwMode="auto">
          <a:xfrm>
            <a:off x="9747380" y="2003448"/>
            <a:ext cx="1766887" cy="381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/>
          <p:cNvCxnSpPr>
            <a:cxnSpLocks noChangeShapeType="1"/>
            <a:stCxn id="4" idx="7"/>
            <a:endCxn id="8" idx="2"/>
          </p:cNvCxnSpPr>
          <p:nvPr/>
        </p:nvCxnSpPr>
        <p:spPr bwMode="auto">
          <a:xfrm flipV="1">
            <a:off x="10431592" y="2533673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5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0431592" y="3101998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9" idx="0"/>
            <a:endCxn id="8" idx="3"/>
          </p:cNvCxnSpPr>
          <p:nvPr/>
        </p:nvCxnSpPr>
        <p:spPr bwMode="auto">
          <a:xfrm flipV="1">
            <a:off x="11196767" y="2682898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9571167" y="3644923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9509255" y="3101998"/>
            <a:ext cx="661987" cy="4143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5" idx="6"/>
            <a:endCxn id="4" idx="2"/>
          </p:cNvCxnSpPr>
          <p:nvPr/>
        </p:nvCxnSpPr>
        <p:spPr bwMode="auto">
          <a:xfrm>
            <a:off x="8653592" y="2736873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9336217" y="4250352"/>
            <a:ext cx="2105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pl-PL" dirty="0"/>
              <a:t>(s,u) = 3</a:t>
            </a:r>
          </a:p>
          <a:p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pl-PL" dirty="0"/>
              <a:t>(u,w) = 1</a:t>
            </a:r>
          </a:p>
          <a:p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pl-PL" dirty="0"/>
              <a:t>(w,v) = 1</a:t>
            </a:r>
          </a:p>
          <a:p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pl-PL" dirty="0"/>
              <a:t>(v,t) = 2</a:t>
            </a:r>
          </a:p>
          <a:p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pl-PL" dirty="0"/>
              <a:t>(</a:t>
            </a:r>
            <a:r>
              <a:rPr lang="pl-PL" i="1" dirty="0"/>
              <a:t>p</a:t>
            </a:r>
            <a:r>
              <a:rPr lang="en-IN" i="1" dirty="0" err="1"/>
              <a:t>ath</a:t>
            </a:r>
            <a:r>
              <a:rPr lang="pl-PL" dirty="0"/>
              <a:t>) = 1</a:t>
            </a:r>
          </a:p>
          <a:p>
            <a:r>
              <a:rPr lang="pl-PL" dirty="0"/>
              <a:t>|f| = 7</a:t>
            </a:r>
          </a:p>
        </p:txBody>
      </p:sp>
    </p:spTree>
    <p:extLst>
      <p:ext uri="{BB962C8B-B14F-4D97-AF65-F5344CB8AC3E}">
        <p14:creationId xmlns:p14="http://schemas.microsoft.com/office/powerpoint/2010/main" val="41507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3200" b="1" u="sng" dirty="0"/>
              <a:t>Ford-Fulkerson Algorithm </a:t>
            </a:r>
          </a:p>
          <a:p>
            <a:pPr marL="0" indent="0">
              <a:buNone/>
            </a:pPr>
            <a:r>
              <a:rPr lang="en-US" dirty="0"/>
              <a:t>The following is simple idea of Ford-Fulkerson algorithm:</a:t>
            </a:r>
          </a:p>
          <a:p>
            <a:pPr marL="0" indent="0">
              <a:buNone/>
            </a:pPr>
            <a:r>
              <a:rPr lang="en-US" dirty="0"/>
              <a:t>1) Start with initial flow as 0.</a:t>
            </a:r>
          </a:p>
          <a:p>
            <a:pPr marL="0" indent="0">
              <a:buNone/>
            </a:pPr>
            <a:r>
              <a:rPr lang="en-US" dirty="0"/>
              <a:t>2) While there is a augmenting path from source to sink.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Augment by</a:t>
            </a:r>
            <a:r>
              <a:rPr lang="en-US" b="1" i="1" dirty="0">
                <a:latin typeface="Symbol" panose="05050102010706020507" pitchFamily="18" charset="2"/>
              </a:rPr>
              <a:t> </a:t>
            </a:r>
            <a:r>
              <a:rPr lang="en-US" b="1" i="1" dirty="0" err="1">
                <a:latin typeface="Symbol" panose="05050102010706020507" pitchFamily="18" charset="2"/>
              </a:rPr>
              <a:t>D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f</a:t>
            </a:r>
            <a:r>
              <a:rPr lang="en-US" sz="1800" dirty="0"/>
              <a:t> (</a:t>
            </a:r>
            <a:r>
              <a:rPr lang="en-US" sz="1800" i="1" dirty="0"/>
              <a:t>path</a:t>
            </a:r>
            <a:r>
              <a:rPr lang="en-US" sz="1800" dirty="0"/>
              <a:t>) the flow along the edges of </a:t>
            </a:r>
            <a:r>
              <a:rPr lang="en-US" i="1" dirty="0"/>
              <a:t>path</a:t>
            </a:r>
            <a:endParaRPr lang="en-US" sz="1800" b="1" i="1" dirty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/>
              <a:t>	Add this path-flow to flow.</a:t>
            </a:r>
          </a:p>
          <a:p>
            <a:pPr marL="0" indent="0">
              <a:buNone/>
            </a:pPr>
            <a:r>
              <a:rPr lang="en-US" dirty="0"/>
              <a:t>3) Return 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02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40" y="3134384"/>
            <a:ext cx="722095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Time complexity of the above algorithm is O(</a:t>
            </a:r>
            <a:r>
              <a:rPr lang="en-IN" dirty="0" err="1"/>
              <a:t>max_flow</a:t>
            </a:r>
            <a:r>
              <a:rPr lang="en-IN" dirty="0"/>
              <a:t> * V</a:t>
            </a:r>
            <a:r>
              <a:rPr lang="en-IN" baseline="30000" dirty="0"/>
              <a:t>2</a:t>
            </a:r>
            <a:r>
              <a:rPr lang="en-IN" dirty="0"/>
              <a:t>). </a:t>
            </a:r>
          </a:p>
          <a:p>
            <a:pPr fontAlgn="base"/>
            <a:r>
              <a:rPr lang="en-IN" dirty="0"/>
              <a:t>We run a loop while there is an augmenting path. In worst case, we may add 1 unit flow in every iteration. Therefore the time complexity becomes O(</a:t>
            </a:r>
            <a:r>
              <a:rPr lang="en-IN" dirty="0" err="1"/>
              <a:t>max_flow</a:t>
            </a:r>
            <a:r>
              <a:rPr lang="en-IN" dirty="0"/>
              <a:t> *  V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20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Quantum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Using </a:t>
            </a:r>
            <a:r>
              <a:rPr lang="en-IN" dirty="0" err="1"/>
              <a:t>grover</a:t>
            </a:r>
            <a:r>
              <a:rPr lang="en-IN" dirty="0"/>
              <a:t> search for finding all neighbours of a node in </a:t>
            </a:r>
            <a:r>
              <a:rPr lang="en-IN" dirty="0" err="1"/>
              <a:t>dfs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Simulating oracle black box such that it outputs f(x)=1 when x in minimum.</a:t>
            </a:r>
          </a:p>
          <a:p>
            <a:pPr fontAlgn="base"/>
            <a:r>
              <a:rPr lang="en-IN" dirty="0"/>
              <a:t>Final complexity</a:t>
            </a:r>
          </a:p>
          <a:p>
            <a:r>
              <a:rPr lang="en-IN" dirty="0"/>
              <a:t>O(</a:t>
            </a:r>
            <a:r>
              <a:rPr lang="en-IN" dirty="0" err="1"/>
              <a:t>max_flow</a:t>
            </a:r>
            <a:r>
              <a:rPr lang="en-IN" dirty="0"/>
              <a:t> * V</a:t>
            </a:r>
            <a:r>
              <a:rPr lang="en-IN" baseline="30000" dirty="0"/>
              <a:t>3/2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160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404</Words>
  <Application>Microsoft Office PowerPoint</Application>
  <PresentationFormat>Widescreen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Quantum MaxFlow</vt:lpstr>
      <vt:lpstr>Introduction</vt:lpstr>
      <vt:lpstr>What is Augmenting Path</vt:lpstr>
      <vt:lpstr>Classical Algorithm</vt:lpstr>
      <vt:lpstr>Example</vt:lpstr>
      <vt:lpstr>Complexity</vt:lpstr>
      <vt:lpstr>Quantum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MaxFlow</dc:title>
  <dc:creator>Karan Master</dc:creator>
  <cp:lastModifiedBy>ayub subhaniya</cp:lastModifiedBy>
  <cp:revision>20</cp:revision>
  <dcterms:created xsi:type="dcterms:W3CDTF">2018-11-22T13:15:52Z</dcterms:created>
  <dcterms:modified xsi:type="dcterms:W3CDTF">2018-12-12T06:14:16Z</dcterms:modified>
</cp:coreProperties>
</file>