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69" r:id="rId3"/>
    <p:sldId id="274" r:id="rId4"/>
    <p:sldId id="275" r:id="rId5"/>
    <p:sldId id="276" r:id="rId6"/>
    <p:sldId id="277" r:id="rId7"/>
    <p:sldId id="278" r:id="rId8"/>
    <p:sldId id="273" r:id="rId9"/>
    <p:sldId id="279" r:id="rId10"/>
    <p:sldId id="280" r:id="rId11"/>
    <p:sldId id="282" r:id="rId12"/>
    <p:sldId id="283" r:id="rId13"/>
    <p:sldId id="268" r:id="rId14"/>
    <p:sldId id="270" r:id="rId15"/>
    <p:sldId id="265"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quantum-secure-email/quantum-secure-email-client-QMAI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src.nist.gov/projects/post-quantum-cryptograph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evelopers.google.com/gmail/api" TargetMode="External"/><Relationship Id="rId5" Type="http://schemas.openxmlformats.org/officeDocument/2006/relationships/hyperlink" Target="https://openquantumsafe.org/" TargetMode="External"/><Relationship Id="rId4" Type="http://schemas.openxmlformats.org/officeDocument/2006/relationships/hyperlink" Target="https://proton.me/mail/security"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t>QMail: A Hybrid QKD/KEM Quantum-Resistant Email Client</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a:spcBef>
                <a:spcPts val="0"/>
              </a:spcBef>
            </a:pPr>
            <a:r>
              <a:rPr lang="en-GB" sz="1800" dirty="0">
                <a:latin typeface="Cambria" panose="02040503050406030204" pitchFamily="18" charset="0"/>
                <a:ea typeface="Cambria" panose="02040503050406030204" pitchFamily="18" charset="0"/>
              </a:rPr>
              <a:t>Batch Number: CSE_42</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Joseph Michael Jerard V</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2172840504"/>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20221CSE0407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Pranav Roy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20221CSE0422</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Achal K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20221CSE0185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Satvik Varma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Computer Science and Engineering</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chemeClr val="tx1"/>
                </a:solidFill>
                <a:latin typeface="Cambria" panose="02040503050406030204" pitchFamily="18" charset="0"/>
                <a:ea typeface="Cambria" panose="02040503050406030204" pitchFamily="18" charset="0"/>
                <a:cs typeface="Verdana"/>
                <a:sym typeface="Verdana"/>
              </a:rPr>
              <a:t>Dr Asif Mohammed </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1800" b="1" dirty="0">
                <a:latin typeface="Cambria" panose="02040503050406030204" pitchFamily="18" charset="0"/>
                <a:ea typeface="Cambria" panose="02040503050406030204" pitchFamily="18" charset="0"/>
              </a:rPr>
              <a:t>Dr. </a:t>
            </a:r>
            <a:r>
              <a:rPr lang="en-IN" sz="1800" b="1" dirty="0" err="1">
                <a:latin typeface="Cambria" panose="02040503050406030204" pitchFamily="18" charset="0"/>
                <a:ea typeface="Cambria" panose="02040503050406030204" pitchFamily="18" charset="0"/>
              </a:rPr>
              <a:t>Jayavadivel</a:t>
            </a:r>
            <a:r>
              <a:rPr lang="en-IN" sz="1800" b="1" dirty="0">
                <a:latin typeface="Cambria" panose="02040503050406030204" pitchFamily="18" charset="0"/>
                <a:ea typeface="Cambria" panose="02040503050406030204" pitchFamily="18" charset="0"/>
              </a:rPr>
              <a:t> Ravi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BB02-7E39-C49D-DFBE-07F79E2E7551}"/>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Innovation / Novel Contributions</a:t>
            </a:r>
            <a:endParaRPr lang="en-IN" dirty="0"/>
          </a:p>
        </p:txBody>
      </p:sp>
      <p:sp>
        <p:nvSpPr>
          <p:cNvPr id="3" name="Text Placeholder 2">
            <a:extLst>
              <a:ext uri="{FF2B5EF4-FFF2-40B4-BE49-F238E27FC236}">
                <a16:creationId xmlns:a16="http://schemas.microsoft.com/office/drawing/2014/main" id="{5E71D799-2712-B019-0BD1-7631DBC6AE20}"/>
              </a:ext>
            </a:extLst>
          </p:cNvPr>
          <p:cNvSpPr>
            <a:spLocks noGrp="1"/>
          </p:cNvSpPr>
          <p:nvPr>
            <p:ph type="body" idx="1"/>
          </p:nvPr>
        </p:nvSpPr>
        <p:spPr>
          <a:xfrm>
            <a:off x="762000" y="952500"/>
            <a:ext cx="10668000" cy="4953000"/>
          </a:xfrm>
        </p:spPr>
        <p:txBody>
          <a:bodyPr>
            <a:normAutofit fontScale="77500" lnSpcReduction="20000"/>
          </a:bodyPr>
          <a:lstStyle/>
          <a:p>
            <a:pPr marL="76200" indent="0">
              <a:lnSpc>
                <a:spcPct val="110000"/>
              </a:lnSpc>
              <a:spcBef>
                <a:spcPts val="0"/>
              </a:spcBef>
              <a:buNone/>
            </a:pPr>
            <a:r>
              <a:rPr lang="en-IN" sz="2300" b="1" dirty="0">
                <a:latin typeface="Cambria" panose="02040503050406030204" pitchFamily="18" charset="0"/>
                <a:ea typeface="Cambria" panose="02040503050406030204" pitchFamily="18" charset="0"/>
              </a:rPr>
              <a:t>1. Hybrid QKD/KEM Architecture &amp; Evaluation</a:t>
            </a:r>
          </a:p>
          <a:p>
            <a:pPr marL="76200" indent="0">
              <a:lnSpc>
                <a:spcPct val="110000"/>
              </a:lnSpc>
              <a:spcBef>
                <a:spcPts val="0"/>
              </a:spcBef>
              <a:buNone/>
            </a:pPr>
            <a:endParaRPr lang="en-IN" sz="2100" dirty="0">
              <a:latin typeface="Cambria" panose="02040503050406030204" pitchFamily="18" charset="0"/>
              <a:ea typeface="Cambria" panose="02040503050406030204" pitchFamily="18" charset="0"/>
            </a:endParaRPr>
          </a:p>
          <a:p>
            <a:pPr marL="76200" indent="0">
              <a:lnSpc>
                <a:spcPct val="110000"/>
              </a:lnSpc>
              <a:spcBef>
                <a:spcPts val="0"/>
              </a:spcBef>
              <a:buNone/>
            </a:pPr>
            <a:r>
              <a:rPr lang="en-IN" sz="2100" b="1" dirty="0">
                <a:latin typeface="Cambria" panose="02040503050406030204" pitchFamily="18" charset="0"/>
                <a:ea typeface="Cambria" panose="02040503050406030204" pitchFamily="18" charset="0"/>
              </a:rPr>
              <a:t>Why is it valuable:</a:t>
            </a:r>
          </a:p>
          <a:p>
            <a:pPr marL="76200" indent="0">
              <a:lnSpc>
                <a:spcPct val="110000"/>
              </a:lnSpc>
              <a:spcBef>
                <a:spcPts val="0"/>
              </a:spcBef>
              <a:buNone/>
            </a:pPr>
            <a:r>
              <a:rPr lang="en-IN" sz="2100" dirty="0">
                <a:latin typeface="Cambria" panose="02040503050406030204" pitchFamily="18" charset="0"/>
                <a:ea typeface="Cambria" panose="02040503050406030204" pitchFamily="18" charset="0"/>
              </a:rPr>
              <a:t>Right now, most PQC-secure email prototypes either use </a:t>
            </a:r>
            <a:r>
              <a:rPr lang="en-IN" sz="2100" b="1" dirty="0">
                <a:latin typeface="Cambria" panose="02040503050406030204" pitchFamily="18" charset="0"/>
                <a:ea typeface="Cambria" panose="02040503050406030204" pitchFamily="18" charset="0"/>
              </a:rPr>
              <a:t>only</a:t>
            </a:r>
            <a:r>
              <a:rPr lang="en-IN" sz="2100" dirty="0">
                <a:latin typeface="Cambria" panose="02040503050406030204" pitchFamily="18" charset="0"/>
                <a:ea typeface="Cambria" panose="02040503050406030204" pitchFamily="18" charset="0"/>
              </a:rPr>
              <a:t> post-quantum algorithms (Kyber, NTRU, etc.) or </a:t>
            </a:r>
            <a:r>
              <a:rPr lang="en-IN" sz="2100" b="1" dirty="0">
                <a:latin typeface="Cambria" panose="02040503050406030204" pitchFamily="18" charset="0"/>
                <a:ea typeface="Cambria" panose="02040503050406030204" pitchFamily="18" charset="0"/>
              </a:rPr>
              <a:t>only</a:t>
            </a:r>
            <a:r>
              <a:rPr lang="en-IN" sz="2100" dirty="0">
                <a:latin typeface="Cambria" panose="02040503050406030204" pitchFamily="18" charset="0"/>
                <a:ea typeface="Cambria" panose="02040503050406030204" pitchFamily="18" charset="0"/>
              </a:rPr>
              <a:t>                   QKD (Quantum Key Distribution) when they have physical access. Very few combine both — and certainly not in a user-friendly desktop app.</a:t>
            </a:r>
          </a:p>
          <a:p>
            <a:pPr marL="76200" indent="0">
              <a:lnSpc>
                <a:spcPct val="110000"/>
              </a:lnSpc>
              <a:spcBef>
                <a:spcPts val="0"/>
              </a:spcBef>
              <a:buNone/>
            </a:pPr>
            <a:r>
              <a:rPr lang="en-IN" sz="2100" b="1" dirty="0">
                <a:latin typeface="Cambria" panose="02040503050406030204" pitchFamily="18" charset="0"/>
                <a:ea typeface="Cambria" panose="02040503050406030204" pitchFamily="18" charset="0"/>
              </a:rPr>
              <a:t>Novelty:</a:t>
            </a:r>
          </a:p>
          <a:p>
            <a:pPr marL="76200" indent="0">
              <a:lnSpc>
                <a:spcPct val="110000"/>
              </a:lnSpc>
              <a:spcBef>
                <a:spcPts val="0"/>
              </a:spcBef>
              <a:buNone/>
            </a:pPr>
            <a:r>
              <a:rPr lang="en-IN" sz="2100" dirty="0">
                <a:latin typeface="Cambria" panose="02040503050406030204" pitchFamily="18" charset="0"/>
                <a:ea typeface="Cambria" panose="02040503050406030204" pitchFamily="18" charset="0"/>
              </a:rPr>
              <a:t>Allow the system to switch between real QKD keys (if available) and Kyber KEM fallback keys.</a:t>
            </a:r>
          </a:p>
          <a:p>
            <a:pPr marL="76200" indent="0">
              <a:lnSpc>
                <a:spcPct val="110000"/>
              </a:lnSpc>
              <a:spcBef>
                <a:spcPts val="0"/>
              </a:spcBef>
              <a:buNone/>
            </a:pPr>
            <a:r>
              <a:rPr lang="en-IN" sz="2100" dirty="0">
                <a:latin typeface="Cambria" panose="02040503050406030204" pitchFamily="18" charset="0"/>
                <a:ea typeface="Cambria" panose="02040503050406030204" pitchFamily="18" charset="0"/>
              </a:rPr>
              <a:t>This builds a bridge between cutting-edge lab QKD setups and real-world users without such hardware.</a:t>
            </a:r>
          </a:p>
          <a:p>
            <a:pPr marL="76200" indent="0">
              <a:buNone/>
            </a:pPr>
            <a:endParaRPr lang="en-IN" sz="2100" dirty="0">
              <a:latin typeface="Cambria" panose="02040503050406030204" pitchFamily="18" charset="0"/>
              <a:ea typeface="Cambria" panose="02040503050406030204" pitchFamily="18" charset="0"/>
            </a:endParaRPr>
          </a:p>
          <a:p>
            <a:pPr marL="76200" indent="0">
              <a:buNone/>
            </a:pPr>
            <a:r>
              <a:rPr lang="en-US" sz="2300" b="1" dirty="0">
                <a:latin typeface="Cambria" panose="02040503050406030204" pitchFamily="18" charset="0"/>
                <a:ea typeface="Cambria" panose="02040503050406030204" pitchFamily="18" charset="0"/>
              </a:rPr>
              <a:t>2. Group Email Thread Encryption &amp; Evaluation</a:t>
            </a:r>
          </a:p>
          <a:p>
            <a:pPr marL="76200" indent="0">
              <a:buNone/>
            </a:pPr>
            <a:endParaRPr lang="en-US" sz="2100" b="1" dirty="0">
              <a:latin typeface="Cambria" panose="02040503050406030204" pitchFamily="18" charset="0"/>
              <a:ea typeface="Cambria" panose="02040503050406030204" pitchFamily="18" charset="0"/>
            </a:endParaRPr>
          </a:p>
          <a:p>
            <a:pPr marL="76200" indent="0">
              <a:buNone/>
            </a:pPr>
            <a:r>
              <a:rPr lang="en-US" sz="2100" b="1" dirty="0">
                <a:latin typeface="Cambria" panose="02040503050406030204" pitchFamily="18" charset="0"/>
                <a:ea typeface="Cambria" panose="02040503050406030204" pitchFamily="18" charset="0"/>
              </a:rPr>
              <a:t>Why is it valuable:</a:t>
            </a:r>
            <a:br>
              <a:rPr lang="en-US" sz="2100" dirty="0">
                <a:latin typeface="Cambria" panose="02040503050406030204" pitchFamily="18" charset="0"/>
                <a:ea typeface="Cambria" panose="02040503050406030204" pitchFamily="18" charset="0"/>
              </a:rPr>
            </a:br>
            <a:r>
              <a:rPr lang="en-US" sz="2100" dirty="0">
                <a:latin typeface="Cambria" panose="02040503050406030204" pitchFamily="18" charset="0"/>
                <a:ea typeface="Cambria" panose="02040503050406030204" pitchFamily="18" charset="0"/>
              </a:rPr>
              <a:t>Most end-to-end encrypted email systems encrypt </a:t>
            </a:r>
            <a:r>
              <a:rPr lang="en-US" sz="2100" b="1" dirty="0">
                <a:latin typeface="Cambria" panose="02040503050406030204" pitchFamily="18" charset="0"/>
                <a:ea typeface="Cambria" panose="02040503050406030204" pitchFamily="18" charset="0"/>
              </a:rPr>
              <a:t>per-message</a:t>
            </a:r>
            <a:r>
              <a:rPr lang="en-US" sz="2100" dirty="0">
                <a:latin typeface="Cambria" panose="02040503050406030204" pitchFamily="18" charset="0"/>
                <a:ea typeface="Cambria" panose="02040503050406030204" pitchFamily="18" charset="0"/>
              </a:rPr>
              <a:t> between two parties. Group email scenarios (project teams, committees) are still often handled insecurely, with messages being re-encrypted per recipient or downgraded to weaker schemes.</a:t>
            </a:r>
            <a:br>
              <a:rPr lang="en-US" sz="2100" dirty="0">
                <a:latin typeface="Cambria" panose="02040503050406030204" pitchFamily="18" charset="0"/>
                <a:ea typeface="Cambria" panose="02040503050406030204" pitchFamily="18" charset="0"/>
              </a:rPr>
            </a:br>
            <a:r>
              <a:rPr lang="en-US" sz="2100" b="1" dirty="0">
                <a:latin typeface="Cambria" panose="02040503050406030204" pitchFamily="18" charset="0"/>
                <a:ea typeface="Cambria" panose="02040503050406030204" pitchFamily="18" charset="0"/>
              </a:rPr>
              <a:t>Novelty:</a:t>
            </a:r>
            <a:br>
              <a:rPr lang="en-US" sz="2100" dirty="0">
                <a:latin typeface="Cambria" panose="02040503050406030204" pitchFamily="18" charset="0"/>
                <a:ea typeface="Cambria" panose="02040503050406030204" pitchFamily="18" charset="0"/>
              </a:rPr>
            </a:br>
            <a:r>
              <a:rPr lang="en-US" sz="2100" dirty="0">
                <a:latin typeface="Cambria" panose="02040503050406030204" pitchFamily="18" charset="0"/>
                <a:ea typeface="Cambria" panose="02040503050406030204" pitchFamily="18" charset="0"/>
              </a:rPr>
              <a:t>Enable a </a:t>
            </a:r>
            <a:r>
              <a:rPr lang="en-US" sz="2100" b="1" dirty="0">
                <a:latin typeface="Cambria" panose="02040503050406030204" pitchFamily="18" charset="0"/>
                <a:ea typeface="Cambria" panose="02040503050406030204" pitchFamily="18" charset="0"/>
              </a:rPr>
              <a:t>shared thread key</a:t>
            </a:r>
            <a:r>
              <a:rPr lang="en-US" sz="2100" dirty="0">
                <a:latin typeface="Cambria" panose="02040503050406030204" pitchFamily="18" charset="0"/>
                <a:ea typeface="Cambria" panose="02040503050406030204" pitchFamily="18" charset="0"/>
              </a:rPr>
              <a:t> that is PQC-secured and periodically rotated, so all group participants can read/write without exposing keys to outsiders. This makes encrypted group collaboration seamless and efficient while maintaining quantum-safe guarantees.</a:t>
            </a:r>
          </a:p>
          <a:p>
            <a:pPr marL="76200" indent="0">
              <a:lnSpc>
                <a:spcPct val="110000"/>
              </a:lnSpc>
              <a:spcBef>
                <a:spcPts val="0"/>
              </a:spcBef>
              <a:buNone/>
            </a:pPr>
            <a:br>
              <a:rPr lang="en-IN" sz="1600" dirty="0">
                <a:latin typeface="Cambria" panose="02040503050406030204" pitchFamily="18" charset="0"/>
                <a:ea typeface="Cambria" panose="02040503050406030204" pitchFamily="18" charset="0"/>
              </a:rPr>
            </a:br>
            <a:endParaRPr lang="en-IN" sz="1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513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4E5C35-1EC7-CF64-4536-EE1C1684C756}"/>
              </a:ext>
            </a:extLst>
          </p:cNvPr>
          <p:cNvSpPr>
            <a:spLocks noGrp="1"/>
          </p:cNvSpPr>
          <p:nvPr>
            <p:ph type="body" idx="1"/>
          </p:nvPr>
        </p:nvSpPr>
        <p:spPr>
          <a:xfrm>
            <a:off x="840720" y="952500"/>
            <a:ext cx="10668000" cy="5256276"/>
          </a:xfrm>
        </p:spPr>
        <p:txBody>
          <a:bodyPr>
            <a:normAutofit fontScale="85000" lnSpcReduction="20000"/>
          </a:bodyPr>
          <a:lstStyle/>
          <a:p>
            <a:pPr marL="76200" indent="0">
              <a:buNone/>
            </a:pPr>
            <a:r>
              <a:rPr lang="en-US" sz="2100" b="1" dirty="0">
                <a:latin typeface="Cambria" panose="02040503050406030204" pitchFamily="18" charset="0"/>
                <a:ea typeface="Cambria" panose="02040503050406030204" pitchFamily="18" charset="0"/>
              </a:rPr>
              <a:t>3. AI-Driven Automatic Encryption Level &amp; TTL Selection &amp; Evaluation</a:t>
            </a:r>
          </a:p>
          <a:p>
            <a:pPr marL="76200" indent="0">
              <a:buNone/>
            </a:pPr>
            <a:endParaRPr lang="en-US" sz="1600" b="1" dirty="0">
              <a:latin typeface="Cambria" panose="02040503050406030204" pitchFamily="18" charset="0"/>
              <a:ea typeface="Cambria" panose="02040503050406030204" pitchFamily="18" charset="0"/>
            </a:endParaRPr>
          </a:p>
          <a:p>
            <a:pPr marL="76200" indent="0">
              <a:buNone/>
            </a:pPr>
            <a:r>
              <a:rPr lang="en-US" sz="1900" b="1" dirty="0">
                <a:latin typeface="Cambria" panose="02040503050406030204" pitchFamily="18" charset="0"/>
                <a:ea typeface="Cambria" panose="02040503050406030204" pitchFamily="18" charset="0"/>
              </a:rPr>
              <a:t>Why is it valuable:</a:t>
            </a:r>
            <a:br>
              <a:rPr lang="en-US" sz="1900" dirty="0">
                <a:latin typeface="Cambria" panose="02040503050406030204" pitchFamily="18" charset="0"/>
                <a:ea typeface="Cambria" panose="02040503050406030204" pitchFamily="18" charset="0"/>
              </a:rPr>
            </a:br>
            <a:r>
              <a:rPr lang="en-US" sz="1900" dirty="0">
                <a:latin typeface="Cambria" panose="02040503050406030204" pitchFamily="18" charset="0"/>
                <a:ea typeface="Cambria" panose="02040503050406030204" pitchFamily="18" charset="0"/>
              </a:rPr>
              <a:t>Users often don’t know which encryption level is best for a given email. Over-secure settings waste resources; under-secure settings risk compromise. Similarly, manual TTL (expiry) choices are often arbitrary.</a:t>
            </a:r>
            <a:br>
              <a:rPr lang="en-US" sz="1900" dirty="0">
                <a:latin typeface="Cambria" panose="02040503050406030204" pitchFamily="18" charset="0"/>
                <a:ea typeface="Cambria" panose="02040503050406030204" pitchFamily="18" charset="0"/>
              </a:rPr>
            </a:br>
            <a:r>
              <a:rPr lang="en-US" sz="1900" b="1" dirty="0">
                <a:latin typeface="Cambria" panose="02040503050406030204" pitchFamily="18" charset="0"/>
                <a:ea typeface="Cambria" panose="02040503050406030204" pitchFamily="18" charset="0"/>
              </a:rPr>
              <a:t>Novelty:</a:t>
            </a:r>
            <a:br>
              <a:rPr lang="en-US" sz="1900" dirty="0">
                <a:latin typeface="Cambria" panose="02040503050406030204" pitchFamily="18" charset="0"/>
                <a:ea typeface="Cambria" panose="02040503050406030204" pitchFamily="18" charset="0"/>
              </a:rPr>
            </a:br>
            <a:r>
              <a:rPr lang="en-US" sz="1900" dirty="0">
                <a:latin typeface="Cambria" panose="02040503050406030204" pitchFamily="18" charset="0"/>
                <a:ea typeface="Cambria" panose="02040503050406030204" pitchFamily="18" charset="0"/>
              </a:rPr>
              <a:t>Leverage a </a:t>
            </a:r>
            <a:r>
              <a:rPr lang="en-US" sz="1900" b="1" dirty="0">
                <a:latin typeface="Cambria" panose="02040503050406030204" pitchFamily="18" charset="0"/>
                <a:ea typeface="Cambria" panose="02040503050406030204" pitchFamily="18" charset="0"/>
              </a:rPr>
              <a:t>local AI model</a:t>
            </a:r>
            <a:r>
              <a:rPr lang="en-US" sz="1900" dirty="0">
                <a:latin typeface="Cambria" panose="02040503050406030204" pitchFamily="18" charset="0"/>
                <a:ea typeface="Cambria" panose="02040503050406030204" pitchFamily="18" charset="0"/>
              </a:rPr>
              <a:t> that analyzes: </a:t>
            </a:r>
          </a:p>
          <a:p>
            <a:r>
              <a:rPr lang="en-US" sz="1900" dirty="0">
                <a:latin typeface="Cambria" panose="02040503050406030204" pitchFamily="18" charset="0"/>
                <a:ea typeface="Cambria" panose="02040503050406030204" pitchFamily="18" charset="0"/>
              </a:rPr>
              <a:t>Sensitivity of the email content (keywords, attachment type, recipient domain).</a:t>
            </a:r>
          </a:p>
          <a:p>
            <a:r>
              <a:rPr lang="en-US" sz="1900" dirty="0">
                <a:latin typeface="Cambria" panose="02040503050406030204" pitchFamily="18" charset="0"/>
                <a:ea typeface="Cambria" panose="02040503050406030204" pitchFamily="18" charset="0"/>
              </a:rPr>
              <a:t>The AI then auto-selects the </a:t>
            </a:r>
            <a:r>
              <a:rPr lang="en-US" sz="1900" b="1" dirty="0">
                <a:latin typeface="Cambria" panose="02040503050406030204" pitchFamily="18" charset="0"/>
                <a:ea typeface="Cambria" panose="02040503050406030204" pitchFamily="18" charset="0"/>
              </a:rPr>
              <a:t>encryption level</a:t>
            </a:r>
            <a:r>
              <a:rPr lang="en-US" sz="1900" dirty="0">
                <a:latin typeface="Cambria" panose="02040503050406030204" pitchFamily="18" charset="0"/>
                <a:ea typeface="Cambria" panose="02040503050406030204" pitchFamily="18" charset="0"/>
              </a:rPr>
              <a:t> (No Encryption / PQC-AES / OTP) and recommends or sets a </a:t>
            </a:r>
            <a:r>
              <a:rPr lang="en-US" sz="1900" b="1" dirty="0">
                <a:latin typeface="Cambria" panose="02040503050406030204" pitchFamily="18" charset="0"/>
                <a:ea typeface="Cambria" panose="02040503050406030204" pitchFamily="18" charset="0"/>
              </a:rPr>
              <a:t>Time-to-Live</a:t>
            </a:r>
            <a:r>
              <a:rPr lang="en-US" sz="1900" dirty="0">
                <a:latin typeface="Cambria" panose="02040503050406030204" pitchFamily="18" charset="0"/>
                <a:ea typeface="Cambria" panose="02040503050406030204" pitchFamily="18" charset="0"/>
              </a:rPr>
              <a:t>. It brings intelligent security personalization that current email clients lack.</a:t>
            </a:r>
          </a:p>
          <a:p>
            <a:pPr marL="76200" indent="0">
              <a:buNone/>
            </a:pPr>
            <a:endParaRPr lang="en-IN" sz="2100" dirty="0">
              <a:latin typeface="Cambria" panose="02040503050406030204" pitchFamily="18" charset="0"/>
              <a:ea typeface="Cambria" panose="02040503050406030204" pitchFamily="18" charset="0"/>
            </a:endParaRPr>
          </a:p>
          <a:p>
            <a:pPr marL="76200" indent="0">
              <a:buNone/>
            </a:pPr>
            <a:r>
              <a:rPr lang="en-IN" sz="2100" b="1" dirty="0">
                <a:latin typeface="Cambria" panose="02040503050406030204" pitchFamily="18" charset="0"/>
                <a:ea typeface="Cambria" panose="02040503050406030204" pitchFamily="18" charset="0"/>
              </a:rPr>
              <a:t>4. </a:t>
            </a:r>
            <a:r>
              <a:rPr lang="en-US" sz="2100" b="1" dirty="0">
                <a:latin typeface="Cambria" panose="02040503050406030204" pitchFamily="18" charset="0"/>
                <a:ea typeface="Cambria" panose="02040503050406030204" pitchFamily="18" charset="0"/>
              </a:rPr>
              <a:t>Device-Bound Decryption &amp; Evaluation</a:t>
            </a:r>
          </a:p>
          <a:p>
            <a:pPr marL="76200" indent="0">
              <a:buNone/>
            </a:pPr>
            <a:endParaRPr lang="en-US" sz="1700" b="1" dirty="0">
              <a:latin typeface="Cambria" panose="02040503050406030204" pitchFamily="18" charset="0"/>
              <a:ea typeface="Cambria" panose="02040503050406030204" pitchFamily="18" charset="0"/>
            </a:endParaRPr>
          </a:p>
          <a:p>
            <a:pPr marL="76200" indent="0">
              <a:buNone/>
            </a:pPr>
            <a:r>
              <a:rPr lang="en-US" sz="1900" b="1" dirty="0">
                <a:latin typeface="Cambria" panose="02040503050406030204" pitchFamily="18" charset="0"/>
                <a:ea typeface="Cambria" panose="02040503050406030204" pitchFamily="18" charset="0"/>
              </a:rPr>
              <a:t>Why is it valuable:</a:t>
            </a:r>
            <a:br>
              <a:rPr lang="en-US" sz="1900" dirty="0">
                <a:latin typeface="Cambria" panose="02040503050406030204" pitchFamily="18" charset="0"/>
                <a:ea typeface="Cambria" panose="02040503050406030204" pitchFamily="18" charset="0"/>
              </a:rPr>
            </a:br>
            <a:r>
              <a:rPr lang="en-US" sz="1900" dirty="0">
                <a:latin typeface="Cambria" panose="02040503050406030204" pitchFamily="18" charset="0"/>
                <a:ea typeface="Cambria" panose="02040503050406030204" pitchFamily="18" charset="0"/>
              </a:rPr>
              <a:t>If someone compromises the recipient’s email account (phishing, stolen credentials), they can normally download and read all messages from any device.</a:t>
            </a:r>
            <a:br>
              <a:rPr lang="en-US" sz="1900" dirty="0">
                <a:latin typeface="Cambria" panose="02040503050406030204" pitchFamily="18" charset="0"/>
                <a:ea typeface="Cambria" panose="02040503050406030204" pitchFamily="18" charset="0"/>
              </a:rPr>
            </a:br>
            <a:r>
              <a:rPr lang="en-US" sz="1900" b="1" dirty="0">
                <a:latin typeface="Cambria" panose="02040503050406030204" pitchFamily="18" charset="0"/>
                <a:ea typeface="Cambria" panose="02040503050406030204" pitchFamily="18" charset="0"/>
              </a:rPr>
              <a:t>Novelty:</a:t>
            </a:r>
            <a:br>
              <a:rPr lang="en-US" sz="1900" dirty="0">
                <a:latin typeface="Cambria" panose="02040503050406030204" pitchFamily="18" charset="0"/>
                <a:ea typeface="Cambria" panose="02040503050406030204" pitchFamily="18" charset="0"/>
              </a:rPr>
            </a:br>
            <a:r>
              <a:rPr lang="en-US" sz="1900" dirty="0">
                <a:latin typeface="Cambria" panose="02040503050406030204" pitchFamily="18" charset="0"/>
                <a:ea typeface="Cambria" panose="02040503050406030204" pitchFamily="18" charset="0"/>
              </a:rPr>
              <a:t>Tie decryption capability to a specific </a:t>
            </a:r>
            <a:r>
              <a:rPr lang="en-US" sz="1900" b="1" dirty="0">
                <a:latin typeface="Cambria" panose="02040503050406030204" pitchFamily="18" charset="0"/>
                <a:ea typeface="Cambria" panose="02040503050406030204" pitchFamily="18" charset="0"/>
              </a:rPr>
              <a:t>registered device</a:t>
            </a:r>
            <a:r>
              <a:rPr lang="en-US" sz="1900" dirty="0">
                <a:latin typeface="Cambria" panose="02040503050406030204" pitchFamily="18" charset="0"/>
                <a:ea typeface="Cambria" panose="02040503050406030204" pitchFamily="18" charset="0"/>
              </a:rPr>
              <a:t> using a combination of:</a:t>
            </a:r>
          </a:p>
          <a:p>
            <a:r>
              <a:rPr lang="en-US" sz="1900" dirty="0">
                <a:latin typeface="Cambria" panose="02040503050406030204" pitchFamily="18" charset="0"/>
                <a:ea typeface="Cambria" panose="02040503050406030204" pitchFamily="18" charset="0"/>
              </a:rPr>
              <a:t>Device fingerprint (CPU ID, OS signature, cryptographic hardware token).</a:t>
            </a:r>
          </a:p>
          <a:p>
            <a:r>
              <a:rPr lang="en-US" sz="1900" dirty="0">
                <a:latin typeface="Cambria" panose="02040503050406030204" pitchFamily="18" charset="0"/>
                <a:ea typeface="Cambria" panose="02040503050406030204" pitchFamily="18" charset="0"/>
              </a:rPr>
              <a:t>PQC key wrapping that only the registered device can unwrap.</a:t>
            </a:r>
          </a:p>
          <a:p>
            <a:r>
              <a:rPr lang="en-US" sz="1900" dirty="0">
                <a:latin typeface="Cambria" panose="02040503050406030204" pitchFamily="18" charset="0"/>
                <a:ea typeface="Cambria" panose="02040503050406030204" pitchFamily="18" charset="0"/>
              </a:rPr>
              <a:t>Even if an attacker gets the ciphertext and credentials, they </a:t>
            </a:r>
            <a:r>
              <a:rPr lang="en-US" sz="1900" b="1" dirty="0">
                <a:latin typeface="Cambria" panose="02040503050406030204" pitchFamily="18" charset="0"/>
                <a:ea typeface="Cambria" panose="02040503050406030204" pitchFamily="18" charset="0"/>
              </a:rPr>
              <a:t>cannot decrypt</a:t>
            </a:r>
            <a:r>
              <a:rPr lang="en-US" sz="1900" dirty="0">
                <a:latin typeface="Cambria" panose="02040503050406030204" pitchFamily="18" charset="0"/>
                <a:ea typeface="Cambria" panose="02040503050406030204" pitchFamily="18" charset="0"/>
              </a:rPr>
              <a:t> unless they also have the original registered device.</a:t>
            </a:r>
          </a:p>
          <a:p>
            <a:pPr marL="76200" indent="0">
              <a:buNone/>
            </a:pP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194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BB8C8D-409A-20D8-E344-BA43A1458835}"/>
              </a:ext>
            </a:extLst>
          </p:cNvPr>
          <p:cNvSpPr>
            <a:spLocks noGrp="1"/>
          </p:cNvSpPr>
          <p:nvPr>
            <p:ph type="body" idx="1"/>
          </p:nvPr>
        </p:nvSpPr>
        <p:spPr>
          <a:xfrm>
            <a:off x="826760" y="952500"/>
            <a:ext cx="10668000" cy="4953000"/>
          </a:xfrm>
        </p:spPr>
        <p:txBody>
          <a:bodyPr>
            <a:normAutofit lnSpcReduction="10000"/>
          </a:bodyPr>
          <a:lstStyle/>
          <a:p>
            <a:pPr marL="76200" indent="0">
              <a:buNone/>
            </a:pPr>
            <a:r>
              <a:rPr lang="en-US" sz="1800" b="1" dirty="0">
                <a:latin typeface="Cambria" panose="02040503050406030204" pitchFamily="18" charset="0"/>
                <a:ea typeface="Cambria" panose="02040503050406030204" pitchFamily="18" charset="0"/>
              </a:rPr>
              <a:t>5. (Optional) Self-Destructing / Expiring Emails &amp; Evaluation</a:t>
            </a:r>
          </a:p>
          <a:p>
            <a:pPr marL="76200" indent="0">
              <a:buNone/>
            </a:pPr>
            <a:endParaRPr lang="en-US" sz="1600" b="1"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Why is it valuable:</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Many sensitive communications don’t need to live forever. Storing them increases attack surface. Current expiring email solutions (like Gmail Confidential Mode) aren’t PQC-protected and often still store plain text on the server until expiry.</a:t>
            </a:r>
            <a:br>
              <a:rPr lang="en-US" sz="1600" dirty="0">
                <a:latin typeface="Cambria" panose="02040503050406030204" pitchFamily="18" charset="0"/>
                <a:ea typeface="Cambria" panose="02040503050406030204" pitchFamily="18" charset="0"/>
              </a:rPr>
            </a:br>
            <a:r>
              <a:rPr lang="en-US" sz="1600" b="1" dirty="0">
                <a:latin typeface="Cambria" panose="02040503050406030204" pitchFamily="18" charset="0"/>
                <a:ea typeface="Cambria" panose="02040503050406030204" pitchFamily="18" charset="0"/>
              </a:rPr>
              <a:t>Novelty:</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Combine </a:t>
            </a:r>
            <a:r>
              <a:rPr lang="en-US" sz="1600" b="1" dirty="0">
                <a:latin typeface="Cambria" panose="02040503050406030204" pitchFamily="18" charset="0"/>
                <a:ea typeface="Cambria" panose="02040503050406030204" pitchFamily="18" charset="0"/>
              </a:rPr>
              <a:t>PQC + OTP</a:t>
            </a:r>
            <a:r>
              <a:rPr lang="en-US" sz="1600" dirty="0">
                <a:latin typeface="Cambria" panose="02040503050406030204" pitchFamily="18" charset="0"/>
                <a:ea typeface="Cambria" panose="02040503050406030204" pitchFamily="18" charset="0"/>
              </a:rPr>
              <a:t> encryption with a </a:t>
            </a:r>
            <a:r>
              <a:rPr lang="en-US" sz="1600" b="1" dirty="0">
                <a:latin typeface="Cambria" panose="02040503050406030204" pitchFamily="18" charset="0"/>
                <a:ea typeface="Cambria" panose="02040503050406030204" pitchFamily="18" charset="0"/>
              </a:rPr>
              <a:t>secure TTL enforcement</a:t>
            </a:r>
            <a:r>
              <a:rPr lang="en-US" sz="1600" dirty="0">
                <a:latin typeface="Cambria" panose="02040503050406030204" pitchFamily="18" charset="0"/>
                <a:ea typeface="Cambria" panose="02040503050406030204" pitchFamily="18" charset="0"/>
              </a:rPr>
              <a:t> mechanism at the client level — the ciphertext and decryption keys are deleted permanently after expiry, making recovery impossible even for the email owner.</a:t>
            </a:r>
          </a:p>
          <a:p>
            <a:pPr marL="76200" indent="0">
              <a:buNone/>
            </a:pPr>
            <a:endParaRPr lang="en-US" sz="1600"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6. </a:t>
            </a:r>
            <a:r>
              <a:rPr lang="en-US" sz="1800" b="1" dirty="0">
                <a:latin typeface="Cambria" panose="02040503050406030204" pitchFamily="18" charset="0"/>
                <a:ea typeface="Cambria" panose="02040503050406030204" pitchFamily="18" charset="0"/>
              </a:rPr>
              <a:t>(Optional) Do-Not-Forward / Screenshot Protection &amp; Evaluation</a:t>
            </a:r>
          </a:p>
          <a:p>
            <a:pPr marL="76200" indent="0">
              <a:buNone/>
            </a:pPr>
            <a:endParaRPr lang="en-US" sz="1600" b="1"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Why is it valuable:</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Forwarding or screenshotting sensitive messages can spread information beyond intended recipients. While it’s impossible to absolutely prevent screenshots, current solutions do little more than watermark PDFs.</a:t>
            </a:r>
            <a:br>
              <a:rPr lang="en-US" sz="1600" dirty="0">
                <a:latin typeface="Cambria" panose="02040503050406030204" pitchFamily="18" charset="0"/>
                <a:ea typeface="Cambria" panose="02040503050406030204" pitchFamily="18" charset="0"/>
              </a:rPr>
            </a:br>
            <a:r>
              <a:rPr lang="en-US" sz="1600" b="1" dirty="0">
                <a:latin typeface="Cambria" panose="02040503050406030204" pitchFamily="18" charset="0"/>
                <a:ea typeface="Cambria" panose="02040503050406030204" pitchFamily="18" charset="0"/>
              </a:rPr>
              <a:t>Novelty:</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Embed dynamic, per-recipient </a:t>
            </a:r>
            <a:r>
              <a:rPr lang="en-US" sz="1600" b="1" dirty="0">
                <a:latin typeface="Cambria" panose="02040503050406030204" pitchFamily="18" charset="0"/>
                <a:ea typeface="Cambria" panose="02040503050406030204" pitchFamily="18" charset="0"/>
              </a:rPr>
              <a:t>invisible watermarking</a:t>
            </a:r>
            <a:r>
              <a:rPr lang="en-US" sz="1600" dirty="0">
                <a:latin typeface="Cambria" panose="02040503050406030204" pitchFamily="18" charset="0"/>
                <a:ea typeface="Cambria" panose="02040503050406030204" pitchFamily="18" charset="0"/>
              </a:rPr>
              <a:t> (steganography in rendered text) to trace leaks.</a:t>
            </a:r>
          </a:p>
          <a:p>
            <a:r>
              <a:rPr lang="en-US" sz="1600" dirty="0">
                <a:latin typeface="Cambria" panose="02040503050406030204" pitchFamily="18" charset="0"/>
                <a:ea typeface="Cambria" panose="02040503050406030204" pitchFamily="18" charset="0"/>
              </a:rPr>
              <a:t>Detect screenshot attempts using OS-level hooks in the desktop app and immediately blur/lock the content.</a:t>
            </a:r>
          </a:p>
          <a:p>
            <a:r>
              <a:rPr lang="en-US" sz="1600" dirty="0">
                <a:latin typeface="Cambria" panose="02040503050406030204" pitchFamily="18" charset="0"/>
                <a:ea typeface="Cambria" panose="02040503050406030204" pitchFamily="18" charset="0"/>
              </a:rPr>
              <a:t>Disable copy-paste at the rendering layer for sensitive messages.</a:t>
            </a:r>
          </a:p>
          <a:p>
            <a:pPr marL="76200" indent="0">
              <a:buNone/>
            </a:pPr>
            <a:endParaRPr lang="en-US" sz="1600" dirty="0">
              <a:latin typeface="Cambria" panose="02040503050406030204" pitchFamily="18" charset="0"/>
              <a:ea typeface="Cambria" panose="02040503050406030204" pitchFamily="18" charset="0"/>
            </a:endParaRPr>
          </a:p>
          <a:p>
            <a:pPr marL="76200" indent="0">
              <a:buNone/>
            </a:pPr>
            <a:endParaRPr lang="LID4096"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54530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https://github.com/quantum-secure-email/quantum-secure-email-client-QMAIL</a:t>
            </a:r>
            <a:r>
              <a:rPr lang="en-US" dirty="0">
                <a:latin typeface="Cambria" panose="02040503050406030204" pitchFamily="18" charset="0"/>
                <a:ea typeface="Cambria" panose="02040503050406030204" pitchFamily="18" charset="0"/>
              </a:rPr>
              <a:t> </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8FDCEEC6-AFFD-A6F7-81C5-9FA01CFD1B33}"/>
              </a:ext>
            </a:extLst>
          </p:cNvPr>
          <p:cNvPicPr>
            <a:picLocks noChangeAspect="1"/>
          </p:cNvPicPr>
          <p:nvPr/>
        </p:nvPicPr>
        <p:blipFill>
          <a:blip r:embed="rId3"/>
          <a:stretch>
            <a:fillRect/>
          </a:stretch>
        </p:blipFill>
        <p:spPr>
          <a:xfrm>
            <a:off x="0" y="1276350"/>
            <a:ext cx="12192000" cy="430530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612775" y="1114426"/>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IN" sz="1800" dirty="0">
                <a:latin typeface="Cambria" panose="02040503050406030204" pitchFamily="18" charset="0"/>
                <a:ea typeface="Cambria" panose="02040503050406030204" pitchFamily="18" charset="0"/>
              </a:rPr>
              <a:t>[1] C. H. Bennett and G. Brassard, “Quantum cryptography: Public key distribution and coin tossing,” </a:t>
            </a:r>
            <a:r>
              <a:rPr lang="en-IN" sz="1800" i="1" dirty="0">
                <a:latin typeface="Cambria" panose="02040503050406030204" pitchFamily="18" charset="0"/>
                <a:ea typeface="Cambria" panose="02040503050406030204" pitchFamily="18" charset="0"/>
              </a:rPr>
              <a:t>Theoretical Computer Science</a:t>
            </a:r>
            <a:r>
              <a:rPr lang="en-IN" sz="1800" dirty="0">
                <a:latin typeface="Cambria" panose="02040503050406030204" pitchFamily="18" charset="0"/>
                <a:ea typeface="Cambria" panose="02040503050406030204" pitchFamily="18" charset="0"/>
              </a:rPr>
              <a:t>, vol. 560, pp. 7–11, Dec. 2014 (original work published 1984).</a:t>
            </a: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[2] National Institute of Standards and Technology (NIST), “Post-Quantum Cryptography Standardization,” 2023. [Online]. Available: </a:t>
            </a:r>
            <a:r>
              <a:rPr lang="en-IN" sz="1800" dirty="0">
                <a:latin typeface="Cambria" panose="02040503050406030204" pitchFamily="18" charset="0"/>
                <a:ea typeface="Cambria" panose="02040503050406030204" pitchFamily="18" charset="0"/>
                <a:hlinkClick r:id="rId3"/>
              </a:rPr>
              <a:t>https://csrc.nist.gov/projects/post-quantum-cryptography</a:t>
            </a:r>
            <a:r>
              <a:rPr lang="en-IN" sz="1800" dirty="0">
                <a:latin typeface="Cambria" panose="02040503050406030204" pitchFamily="18" charset="0"/>
                <a:ea typeface="Cambria" panose="02040503050406030204" pitchFamily="18" charset="0"/>
              </a:rPr>
              <a:t>. [Accessed: Aug. 12, 2025].</a:t>
            </a: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[3] M. Mosca, “Cybersecurity in an era with quantum computers: Will we be ready?” </a:t>
            </a:r>
            <a:r>
              <a:rPr lang="en-IN" sz="1800" i="1" dirty="0">
                <a:latin typeface="Cambria" panose="02040503050406030204" pitchFamily="18" charset="0"/>
                <a:ea typeface="Cambria" panose="02040503050406030204" pitchFamily="18" charset="0"/>
              </a:rPr>
              <a:t>IEEE Security &amp; Privacy</a:t>
            </a:r>
            <a:r>
              <a:rPr lang="en-IN" sz="1800" dirty="0">
                <a:latin typeface="Cambria" panose="02040503050406030204" pitchFamily="18" charset="0"/>
                <a:ea typeface="Cambria" panose="02040503050406030204" pitchFamily="18" charset="0"/>
              </a:rPr>
              <a:t>, vol. 16, no. 5, pp. 38–41, Sept.–Oct. 2018.</a:t>
            </a: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[4] S. </a:t>
            </a:r>
            <a:r>
              <a:rPr lang="en-IN" sz="1800" dirty="0" err="1">
                <a:latin typeface="Cambria" panose="02040503050406030204" pitchFamily="18" charset="0"/>
                <a:ea typeface="Cambria" panose="02040503050406030204" pitchFamily="18" charset="0"/>
              </a:rPr>
              <a:t>Pirandola</a:t>
            </a:r>
            <a:r>
              <a:rPr lang="en-IN" sz="1800" dirty="0">
                <a:latin typeface="Cambria" panose="02040503050406030204" pitchFamily="18" charset="0"/>
                <a:ea typeface="Cambria" panose="02040503050406030204" pitchFamily="18" charset="0"/>
              </a:rPr>
              <a:t>, U. L. Andersen, L. Banchi, M. Berta, D. </a:t>
            </a:r>
            <a:r>
              <a:rPr lang="en-IN" sz="1800" dirty="0" err="1">
                <a:latin typeface="Cambria" panose="02040503050406030204" pitchFamily="18" charset="0"/>
                <a:ea typeface="Cambria" panose="02040503050406030204" pitchFamily="18" charset="0"/>
              </a:rPr>
              <a:t>Bunandar</a:t>
            </a:r>
            <a:r>
              <a:rPr lang="en-IN" sz="1800" dirty="0">
                <a:latin typeface="Cambria" panose="02040503050406030204" pitchFamily="18" charset="0"/>
                <a:ea typeface="Cambria" panose="02040503050406030204" pitchFamily="18" charset="0"/>
              </a:rPr>
              <a:t>, R. Colbeck, et al., “Advances in quantum cryptography,” </a:t>
            </a:r>
            <a:r>
              <a:rPr lang="en-IN" sz="1800" i="1" dirty="0">
                <a:latin typeface="Cambria" panose="02040503050406030204" pitchFamily="18" charset="0"/>
                <a:ea typeface="Cambria" panose="02040503050406030204" pitchFamily="18" charset="0"/>
              </a:rPr>
              <a:t>Advances in Optics and Photonics</a:t>
            </a:r>
            <a:r>
              <a:rPr lang="en-IN" sz="1800" dirty="0">
                <a:latin typeface="Cambria" panose="02040503050406030204" pitchFamily="18" charset="0"/>
                <a:ea typeface="Cambria" panose="02040503050406030204" pitchFamily="18" charset="0"/>
              </a:rPr>
              <a:t>, vol. 12, no. 4, pp. 1012–1236, Dec. 2020.</a:t>
            </a: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[5] Proton Technologies AG, “</a:t>
            </a:r>
            <a:r>
              <a:rPr lang="en-IN" sz="1800" dirty="0" err="1">
                <a:latin typeface="Cambria" panose="02040503050406030204" pitchFamily="18" charset="0"/>
                <a:ea typeface="Cambria" panose="02040503050406030204" pitchFamily="18" charset="0"/>
              </a:rPr>
              <a:t>ProtonMail</a:t>
            </a:r>
            <a:r>
              <a:rPr lang="en-IN" sz="1800" dirty="0">
                <a:latin typeface="Cambria" panose="02040503050406030204" pitchFamily="18" charset="0"/>
                <a:ea typeface="Cambria" panose="02040503050406030204" pitchFamily="18" charset="0"/>
              </a:rPr>
              <a:t> Security Features.” [Online]. Available: </a:t>
            </a:r>
            <a:r>
              <a:rPr lang="en-IN" sz="1800" dirty="0">
                <a:latin typeface="Cambria" panose="02040503050406030204" pitchFamily="18" charset="0"/>
                <a:ea typeface="Cambria" panose="02040503050406030204" pitchFamily="18" charset="0"/>
                <a:hlinkClick r:id="rId4"/>
              </a:rPr>
              <a:t>https://proton.me/mail/security</a:t>
            </a:r>
            <a:r>
              <a:rPr lang="en-IN" sz="1800" dirty="0">
                <a:latin typeface="Cambria" panose="02040503050406030204" pitchFamily="18" charset="0"/>
                <a:ea typeface="Cambria" panose="02040503050406030204" pitchFamily="18" charset="0"/>
              </a:rPr>
              <a:t>. [Accessed: Aug. 12, 2025].</a:t>
            </a: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[6] Open Quantum Safe Project, “</a:t>
            </a:r>
            <a:r>
              <a:rPr lang="en-IN" sz="1800" dirty="0" err="1">
                <a:latin typeface="Cambria" panose="02040503050406030204" pitchFamily="18" charset="0"/>
                <a:ea typeface="Cambria" panose="02040503050406030204" pitchFamily="18" charset="0"/>
              </a:rPr>
              <a:t>liboqs</a:t>
            </a:r>
            <a:r>
              <a:rPr lang="en-IN" sz="1800" dirty="0">
                <a:latin typeface="Cambria" panose="02040503050406030204" pitchFamily="18" charset="0"/>
                <a:ea typeface="Cambria" panose="02040503050406030204" pitchFamily="18" charset="0"/>
              </a:rPr>
              <a:t> – C library for quantum-safe cryptographic algorithms.” [Online]. Available: </a:t>
            </a:r>
            <a:r>
              <a:rPr lang="en-IN" sz="1800" dirty="0">
                <a:latin typeface="Cambria" panose="02040503050406030204" pitchFamily="18" charset="0"/>
                <a:ea typeface="Cambria" panose="02040503050406030204" pitchFamily="18" charset="0"/>
                <a:hlinkClick r:id="rId5"/>
              </a:rPr>
              <a:t>https://openquantumsafe.org/</a:t>
            </a:r>
            <a:r>
              <a:rPr lang="en-IN" sz="1800" dirty="0">
                <a:latin typeface="Cambria" panose="02040503050406030204" pitchFamily="18" charset="0"/>
                <a:ea typeface="Cambria" panose="02040503050406030204" pitchFamily="18" charset="0"/>
              </a:rPr>
              <a:t>. [Accessed: Aug. 12, 2025].</a:t>
            </a:r>
            <a:br>
              <a:rPr lang="en-IN" sz="1800" dirty="0">
                <a:latin typeface="Cambria" panose="02040503050406030204" pitchFamily="18" charset="0"/>
                <a:ea typeface="Cambria" panose="02040503050406030204" pitchFamily="18" charset="0"/>
              </a:rPr>
            </a:br>
            <a:r>
              <a:rPr lang="en-IN" sz="1800" dirty="0">
                <a:latin typeface="Cambria" panose="02040503050406030204" pitchFamily="18" charset="0"/>
                <a:ea typeface="Cambria" panose="02040503050406030204" pitchFamily="18" charset="0"/>
              </a:rPr>
              <a:t>[7] Google Cloud, “Gmail API Overview.” [Online]. Available: </a:t>
            </a:r>
            <a:r>
              <a:rPr lang="en-IN" sz="1800" dirty="0">
                <a:latin typeface="Cambria" panose="02040503050406030204" pitchFamily="18" charset="0"/>
                <a:ea typeface="Cambria" panose="02040503050406030204" pitchFamily="18" charset="0"/>
                <a:hlinkClick r:id="rId6"/>
              </a:rPr>
              <a:t>https://developers.google.com/gmail/api</a:t>
            </a:r>
            <a:r>
              <a:rPr lang="en-IN" sz="1800" dirty="0">
                <a:latin typeface="Cambria" panose="02040503050406030204" pitchFamily="18" charset="0"/>
                <a:ea typeface="Cambria" panose="02040503050406030204" pitchFamily="18" charset="0"/>
              </a:rPr>
              <a:t>. [Accessed: Aug. 12, 2025].</a:t>
            </a:r>
            <a:endParaRPr sz="1800"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597408" y="215167"/>
            <a:ext cx="10668000" cy="772385"/>
          </a:xfrm>
          <a:prstGeom prst="rect">
            <a:avLst/>
          </a:prstGeom>
          <a:noFill/>
          <a:ln>
            <a:noFill/>
          </a:ln>
        </p:spPr>
        <p:txBody>
          <a:bodyPr spcFirstLastPara="1" wrap="square" lIns="91425" tIns="45700" rIns="91425" bIns="45700" anchor="ctr" anchorCtr="0">
            <a:noAutofit/>
          </a:bodyPr>
          <a:lstStyle/>
          <a:p>
            <a:pPr marL="342900" lvl="0" indent="-190500">
              <a:lnSpc>
                <a:spcPct val="150000"/>
              </a:lnSpc>
            </a:pPr>
            <a:r>
              <a:rPr lang="en-US" dirty="0">
                <a:latin typeface="Cambria" panose="02040503050406030204" pitchFamily="18" charset="0"/>
                <a:ea typeface="Cambria" panose="02040503050406030204" pitchFamily="18" charset="0"/>
              </a:rPr>
              <a:t>Problem Statement Number: PCS_178</a:t>
            </a:r>
          </a:p>
        </p:txBody>
      </p:sp>
      <p:sp>
        <p:nvSpPr>
          <p:cNvPr id="97" name="Google Shape;97;p14"/>
          <p:cNvSpPr txBox="1">
            <a:spLocks noGrp="1"/>
          </p:cNvSpPr>
          <p:nvPr>
            <p:ph type="body" idx="1"/>
          </p:nvPr>
        </p:nvSpPr>
        <p:spPr>
          <a:xfrm>
            <a:off x="557784" y="987552"/>
            <a:ext cx="11036808" cy="5358384"/>
          </a:xfrm>
          <a:prstGeom prst="rect">
            <a:avLst/>
          </a:prstGeom>
          <a:noFill/>
          <a:ln>
            <a:noFill/>
          </a:ln>
        </p:spPr>
        <p:txBody>
          <a:bodyPr spcFirstLastPara="1" wrap="square" lIns="91425" tIns="45700" rIns="91425" bIns="45700" anchor="t" anchorCtr="0">
            <a:noAutofit/>
          </a:bodyPr>
          <a:lstStyle/>
          <a:p>
            <a:pPr marL="342900" lvl="0" indent="-190500">
              <a:lnSpc>
                <a:spcPct val="150000"/>
              </a:lnSpc>
              <a:spcBef>
                <a:spcPts val="0"/>
              </a:spcBef>
              <a:buNone/>
            </a:pPr>
            <a:r>
              <a:rPr lang="en-US" sz="1600" dirty="0">
                <a:latin typeface="Cambria" panose="02040503050406030204" pitchFamily="18" charset="0"/>
                <a:ea typeface="Cambria" panose="02040503050406030204" pitchFamily="18" charset="0"/>
              </a:rPr>
              <a:t>Organization: </a:t>
            </a:r>
            <a:r>
              <a:rPr lang="en-US" sz="1600" b="1" dirty="0">
                <a:latin typeface="Cambria" panose="02040503050406030204" pitchFamily="18" charset="0"/>
                <a:ea typeface="Cambria" panose="02040503050406030204" pitchFamily="18" charset="0"/>
              </a:rPr>
              <a:t>Indian Space Research </a:t>
            </a:r>
            <a:r>
              <a:rPr lang="en-US" sz="1600" b="1" dirty="0" err="1">
                <a:latin typeface="Cambria" panose="02040503050406030204" pitchFamily="18" charset="0"/>
                <a:ea typeface="Cambria" panose="02040503050406030204" pitchFamily="18" charset="0"/>
              </a:rPr>
              <a:t>Organisation</a:t>
            </a:r>
            <a:r>
              <a:rPr lang="en-US" sz="1600" b="1" dirty="0">
                <a:latin typeface="Cambria" panose="02040503050406030204" pitchFamily="18" charset="0"/>
                <a:ea typeface="Cambria" panose="02040503050406030204" pitchFamily="18" charset="0"/>
              </a:rPr>
              <a:t> (ISRO)</a:t>
            </a:r>
          </a:p>
          <a:p>
            <a:pPr marL="342900" lvl="0" indent="-190500">
              <a:lnSpc>
                <a:spcPct val="150000"/>
              </a:lnSpc>
              <a:spcBef>
                <a:spcPts val="0"/>
              </a:spcBef>
              <a:buNone/>
            </a:pPr>
            <a:r>
              <a:rPr lang="en-US" sz="1600" dirty="0">
                <a:latin typeface="Cambria" panose="02040503050406030204" pitchFamily="18" charset="0"/>
                <a:ea typeface="Cambria" panose="02040503050406030204" pitchFamily="18" charset="0"/>
              </a:rPr>
              <a:t>Category (Hardware / Software / Both) : </a:t>
            </a:r>
            <a:r>
              <a:rPr lang="en-US" sz="1600" b="1" dirty="0">
                <a:latin typeface="Cambria" panose="02040503050406030204" pitchFamily="18" charset="0"/>
                <a:ea typeface="Cambria" panose="02040503050406030204" pitchFamily="18" charset="0"/>
              </a:rPr>
              <a:t>Software </a:t>
            </a:r>
          </a:p>
          <a:p>
            <a:pPr marL="342900" lvl="0" indent="-190500">
              <a:lnSpc>
                <a:spcPct val="150000"/>
              </a:lnSpc>
              <a:spcBef>
                <a:spcPts val="0"/>
              </a:spcBef>
              <a:buNone/>
            </a:pPr>
            <a:r>
              <a:rPr lang="en-US" sz="1600" dirty="0">
                <a:latin typeface="Cambria" panose="02040503050406030204" pitchFamily="18" charset="0"/>
                <a:ea typeface="Cambria" panose="02040503050406030204" pitchFamily="18" charset="0"/>
              </a:rPr>
              <a:t>Problem Description:-</a:t>
            </a:r>
          </a:p>
          <a:p>
            <a:pPr marL="342900" indent="-190500">
              <a:spcBef>
                <a:spcPts val="0"/>
              </a:spcBef>
              <a:buNone/>
            </a:pPr>
            <a:r>
              <a:rPr lang="en-US" sz="1600" dirty="0">
                <a:latin typeface="Cambria" panose="02040503050406030204" pitchFamily="18" charset="0"/>
                <a:ea typeface="Cambria" panose="02040503050406030204" pitchFamily="18" charset="0"/>
              </a:rPr>
              <a:t>Email communication is a vital component of modern business and personal interactions, yet conventional encryption methods remain susceptible to threats such as eavesdropping, man-in-the-middle attacks, and data breaches, especially in the emerging post-quantum era. Quantum Key Distribution (QKD) offers a higher level of security by enabling the secure exchange of encryption keys over a quantum channel, providing unconditional or enhanced protection against interception. This project proposes the development of </a:t>
            </a:r>
            <a:r>
              <a:rPr lang="en-US" sz="1600" b="1" dirty="0" err="1">
                <a:latin typeface="Cambria" panose="02040503050406030204" pitchFamily="18" charset="0"/>
                <a:ea typeface="Cambria" panose="02040503050406030204" pitchFamily="18" charset="0"/>
              </a:rPr>
              <a:t>QuMail</a:t>
            </a:r>
            <a:r>
              <a:rPr lang="en-US" sz="1600" dirty="0">
                <a:latin typeface="Cambria" panose="02040503050406030204" pitchFamily="18" charset="0"/>
                <a:ea typeface="Cambria" panose="02040503050406030204" pitchFamily="18" charset="0"/>
              </a:rPr>
              <a:t>, an email client similar to Microsoft Outlook that integrates QKD services with standard email protocols to secure communications while maintaining compatibility with widely used providers such as Gmail and Yahoo Mail. </a:t>
            </a:r>
            <a:r>
              <a:rPr lang="en-US" sz="1600" dirty="0" err="1">
                <a:latin typeface="Cambria" panose="02040503050406030204" pitchFamily="18" charset="0"/>
                <a:ea typeface="Cambria" panose="02040503050406030204" pitchFamily="18" charset="0"/>
              </a:rPr>
              <a:t>QuMail</a:t>
            </a:r>
            <a:r>
              <a:rPr lang="en-US" sz="1600" dirty="0">
                <a:latin typeface="Cambria" panose="02040503050406030204" pitchFamily="18" charset="0"/>
                <a:ea typeface="Cambria" panose="02040503050406030204" pitchFamily="18" charset="0"/>
              </a:rPr>
              <a:t> will interface with a </a:t>
            </a:r>
            <a:r>
              <a:rPr lang="en-US" sz="1600" b="1" dirty="0">
                <a:latin typeface="Cambria" panose="02040503050406030204" pitchFamily="18" charset="0"/>
                <a:ea typeface="Cambria" panose="02040503050406030204" pitchFamily="18" charset="0"/>
              </a:rPr>
              <a:t>Key Manager (KM)</a:t>
            </a:r>
            <a:r>
              <a:rPr lang="en-US" sz="1600" dirty="0">
                <a:latin typeface="Cambria" panose="02040503050406030204" pitchFamily="18" charset="0"/>
                <a:ea typeface="Cambria" panose="02040503050406030204" pitchFamily="18" charset="0"/>
              </a:rPr>
              <a:t> to retrieve quantum keys via APIs, connect with email servers through SMTP/IMAP protocols, and offer a graphical user interface for user interaction. In the intended use scenario, users with access to QKD-derived symmetric keys, pre-stored in local KMs, can exchange emails and attachments securely over untrusted networks. The system will begin with a key bank of 100 symmetric keys, each 1 KB in size. It will support three security levels: </a:t>
            </a:r>
            <a:r>
              <a:rPr lang="en-US" sz="1600" b="1" dirty="0">
                <a:latin typeface="Cambria" panose="02040503050406030204" pitchFamily="18" charset="0"/>
                <a:ea typeface="Cambria" panose="02040503050406030204" pitchFamily="18" charset="0"/>
              </a:rPr>
              <a:t>Level 1</a:t>
            </a:r>
            <a:r>
              <a:rPr lang="en-US" sz="1600" dirty="0">
                <a:latin typeface="Cambria" panose="02040503050406030204" pitchFamily="18" charset="0"/>
                <a:ea typeface="Cambria" panose="02040503050406030204" pitchFamily="18" charset="0"/>
              </a:rPr>
              <a:t> – no quantum security, </a:t>
            </a:r>
            <a:r>
              <a:rPr lang="en-US" sz="1600" b="1" dirty="0">
                <a:latin typeface="Cambria" panose="02040503050406030204" pitchFamily="18" charset="0"/>
                <a:ea typeface="Cambria" panose="02040503050406030204" pitchFamily="18" charset="0"/>
              </a:rPr>
              <a:t>Level 2</a:t>
            </a:r>
            <a:r>
              <a:rPr lang="en-US" sz="1600" dirty="0">
                <a:latin typeface="Cambria" panose="02040503050406030204" pitchFamily="18" charset="0"/>
                <a:ea typeface="Cambria" panose="02040503050406030204" pitchFamily="18" charset="0"/>
              </a:rPr>
              <a:t> – quantum-aided AES encryption using quantum keys as seeds, and </a:t>
            </a:r>
            <a:r>
              <a:rPr lang="en-US" sz="1600" b="1" dirty="0">
                <a:latin typeface="Cambria" panose="02040503050406030204" pitchFamily="18" charset="0"/>
                <a:ea typeface="Cambria" panose="02040503050406030204" pitchFamily="18" charset="0"/>
              </a:rPr>
              <a:t>Level 3</a:t>
            </a:r>
            <a:r>
              <a:rPr lang="en-US" sz="1600" dirty="0">
                <a:latin typeface="Cambria" panose="02040503050406030204" pitchFamily="18" charset="0"/>
                <a:ea typeface="Cambria" panose="02040503050406030204" pitchFamily="18" charset="0"/>
              </a:rPr>
              <a:t> – quantum-secure encryption using the One-Time Pad. The key challenge is to design a robust and modular mechanism to integrate QKD into existing email infrastructures, ensuring interoperability, scalability, and the ability to upgrade KM services and authentication features as technology evolves.</a:t>
            </a: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6C7155-81AB-AE78-EE8A-DE2061BE1085}"/>
              </a:ext>
            </a:extLst>
          </p:cNvPr>
          <p:cNvSpPr>
            <a:spLocks noGrp="1"/>
          </p:cNvSpPr>
          <p:nvPr>
            <p:ph type="body" idx="1"/>
          </p:nvPr>
        </p:nvSpPr>
        <p:spPr/>
        <p:txBody>
          <a:bodyPr>
            <a:normAutofit/>
          </a:bodyPr>
          <a:lstStyle/>
          <a:p>
            <a:pPr marL="76200" indent="0">
              <a:buNone/>
            </a:pPr>
            <a:r>
              <a:rPr lang="en-US" sz="2000" dirty="0">
                <a:latin typeface="Cambria" panose="02040503050406030204" pitchFamily="18" charset="0"/>
                <a:ea typeface="Cambria" panose="02040503050406030204" pitchFamily="18" charset="0"/>
              </a:rPr>
              <a:t>       </a:t>
            </a:r>
          </a:p>
          <a:p>
            <a:pPr marL="76200" indent="0">
              <a:buNone/>
            </a:pPr>
            <a:r>
              <a:rPr lang="en-US" sz="2000" dirty="0">
                <a:latin typeface="Cambria" panose="02040503050406030204" pitchFamily="18" charset="0"/>
                <a:ea typeface="Cambria" panose="02040503050406030204" pitchFamily="18" charset="0"/>
              </a:rPr>
              <a:t>Email communication is widely used but increasingly vulnerable to advanced cyberattacks like eavesdropping and man-in-the-middle attacks. Traditional encryption methods may become ineffective with the rise of quantum computing. Quantum Key Distribution (QKD) offers a promising solution by enabling the generation of encryption keys with theoretically unbreakable security. However, integrating QKD technology into existing email systems and protocols while ensuring compatibility with popular email services like Gmail and Yahoo poses a significant challenge. The problem is to design and develop a modular, user-friendly email client that incorporates QKD for secure key exchange and supports multiple security levels. This solution should enable secure email transmission over untrusted networks without disrupting existing email workflows or user experience.</a:t>
            </a:r>
            <a:endParaRPr lang="en-IN" sz="20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83AC2394-F299-EDAE-AD39-9C02837017B2}"/>
              </a:ext>
            </a:extLst>
          </p:cNvPr>
          <p:cNvSpPr txBox="1"/>
          <p:nvPr/>
        </p:nvSpPr>
        <p:spPr>
          <a:xfrm>
            <a:off x="711200" y="284945"/>
            <a:ext cx="10668000" cy="954107"/>
          </a:xfrm>
          <a:prstGeom prst="rect">
            <a:avLst/>
          </a:prstGeom>
          <a:noFill/>
        </p:spPr>
        <p:txBody>
          <a:bodyPr wrap="square">
            <a:spAutoFit/>
          </a:bodyPr>
          <a:lstStyle/>
          <a:p>
            <a:r>
              <a:rPr lang="en-US" sz="2800" b="1" dirty="0">
                <a:solidFill>
                  <a:schemeClr val="bg2"/>
                </a:solidFill>
                <a:latin typeface="Cambria" panose="02040503050406030204" pitchFamily="18" charset="0"/>
                <a:ea typeface="Cambria" panose="02040503050406030204" pitchFamily="18" charset="0"/>
              </a:rPr>
              <a:t>Problem Statement : </a:t>
            </a:r>
            <a:r>
              <a:rPr lang="fr-FR" sz="2800" b="1" dirty="0">
                <a:solidFill>
                  <a:schemeClr val="bg2"/>
                </a:solidFill>
                <a:latin typeface="Cambria" panose="02040503050406030204" pitchFamily="18" charset="0"/>
                <a:ea typeface="Cambria" panose="02040503050406030204" pitchFamily="18" charset="0"/>
              </a:rPr>
              <a:t>Quantum Secure Email Client Application</a:t>
            </a:r>
            <a:br>
              <a:rPr lang="en-US" sz="2800" dirty="0">
                <a:solidFill>
                  <a:schemeClr val="tx1"/>
                </a:solidFill>
                <a:latin typeface="Cambria" panose="02040503050406030204" pitchFamily="18" charset="0"/>
                <a:ea typeface="Cambria" panose="02040503050406030204" pitchFamily="18" charset="0"/>
              </a:rPr>
            </a:br>
            <a:endParaRPr lang="en-IN" sz="2800" dirty="0"/>
          </a:p>
        </p:txBody>
      </p:sp>
    </p:spTree>
    <p:extLst>
      <p:ext uri="{BB962C8B-B14F-4D97-AF65-F5344CB8AC3E}">
        <p14:creationId xmlns:p14="http://schemas.microsoft.com/office/powerpoint/2010/main" val="132009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D923-32DF-95D0-8F2C-0109CA2DA590}"/>
              </a:ext>
            </a:extLst>
          </p:cNvPr>
          <p:cNvSpPr>
            <a:spLocks noGrp="1"/>
          </p:cNvSpPr>
          <p:nvPr>
            <p:ph type="title"/>
          </p:nvPr>
        </p:nvSpPr>
        <p:spPr/>
        <p:txBody>
          <a:bodyPr/>
          <a:lstStyle/>
          <a:p>
            <a:pPr marL="76200"/>
            <a:r>
              <a:rPr lang="en-US" dirty="0">
                <a:solidFill>
                  <a:schemeClr val="bg2"/>
                </a:solidFill>
                <a:latin typeface="Cambria" panose="02040503050406030204" pitchFamily="18" charset="0"/>
                <a:ea typeface="Cambria" panose="02040503050406030204" pitchFamily="18" charset="0"/>
              </a:rPr>
              <a:t>Objectives</a:t>
            </a:r>
            <a:endParaRPr lang="en-US" sz="1800" dirty="0">
              <a:solidFill>
                <a:schemeClr val="bg2"/>
              </a:solidFill>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FBD693F8-92FD-8138-83A9-A601B9BD1A06}"/>
              </a:ext>
            </a:extLst>
          </p:cNvPr>
          <p:cNvSpPr>
            <a:spLocks noGrp="1"/>
          </p:cNvSpPr>
          <p:nvPr>
            <p:ph type="body" idx="1"/>
          </p:nvPr>
        </p:nvSpPr>
        <p:spPr/>
        <p:txBody>
          <a:bodyPr/>
          <a:lstStyle/>
          <a:p>
            <a:pPr marL="76200" indent="0">
              <a:buNone/>
            </a:pPr>
            <a:endParaRPr lang="en-US" sz="1600" dirty="0">
              <a:latin typeface="Cambria" panose="02040503050406030204" pitchFamily="18" charset="0"/>
              <a:ea typeface="Cambria" panose="02040503050406030204" pitchFamily="18" charset="0"/>
            </a:endParaRPr>
          </a:p>
          <a:p>
            <a:pPr>
              <a:spcBef>
                <a:spcPts val="0"/>
              </a:spcBef>
            </a:pPr>
            <a:r>
              <a:rPr lang="en-IN" sz="1800" b="1" dirty="0">
                <a:latin typeface="Cambria" panose="02040503050406030204" pitchFamily="18" charset="0"/>
                <a:ea typeface="Cambria" panose="02040503050406030204" pitchFamily="18" charset="0"/>
              </a:rPr>
              <a:t>Develop a desktop email client</a:t>
            </a:r>
            <a:r>
              <a:rPr lang="en-IN" sz="1800" dirty="0">
                <a:latin typeface="Cambria" panose="02040503050406030204" pitchFamily="18" charset="0"/>
                <a:ea typeface="Cambria" panose="02040503050406030204" pitchFamily="18" charset="0"/>
              </a:rPr>
              <a:t> integrated with Gmail using Google OAuth, supporting three levels of selectable encryption levels [No Encryption, AES-256 with PQC/QKD keys, and One-Time Pad].</a:t>
            </a:r>
          </a:p>
          <a:p>
            <a:pPr marL="76200" indent="0">
              <a:spcBef>
                <a:spcPts val="0"/>
              </a:spcBef>
              <a:buNone/>
            </a:pPr>
            <a:endParaRPr lang="en-IN" sz="1800" dirty="0">
              <a:latin typeface="Cambria" panose="02040503050406030204" pitchFamily="18" charset="0"/>
              <a:ea typeface="Cambria" panose="02040503050406030204" pitchFamily="18" charset="0"/>
            </a:endParaRPr>
          </a:p>
          <a:p>
            <a:pPr>
              <a:spcBef>
                <a:spcPts val="0"/>
              </a:spcBef>
            </a:pPr>
            <a:r>
              <a:rPr lang="en-US" sz="1800" dirty="0">
                <a:latin typeface="Cambria" panose="02040503050406030204" pitchFamily="18" charset="0"/>
                <a:ea typeface="Cambria" panose="02040503050406030204" pitchFamily="18" charset="0"/>
              </a:rPr>
              <a:t>Develop a </a:t>
            </a:r>
            <a:r>
              <a:rPr lang="en-US" sz="1800" b="1" dirty="0">
                <a:latin typeface="Cambria" panose="02040503050406030204" pitchFamily="18" charset="0"/>
                <a:ea typeface="Cambria" panose="02040503050406030204" pitchFamily="18" charset="0"/>
              </a:rPr>
              <a:t>quantum-safe email client</a:t>
            </a:r>
            <a:r>
              <a:rPr lang="en-US" sz="1800" dirty="0">
                <a:latin typeface="Cambria" panose="02040503050406030204" pitchFamily="18" charset="0"/>
                <a:ea typeface="Cambria" panose="02040503050406030204" pitchFamily="18" charset="0"/>
              </a:rPr>
              <a:t> that prevents cyber fraud and financial exploitation for individuals, small businesses, and NGOs by securing sensitive financial communications against current and future cyber threats.</a:t>
            </a:r>
          </a:p>
          <a:p>
            <a:pPr marL="76200" indent="0">
              <a:spcBef>
                <a:spcPts val="0"/>
              </a:spcBef>
              <a:buNone/>
            </a:pPr>
            <a:endParaRPr lang="en-US" sz="1800" dirty="0">
              <a:latin typeface="Cambria" panose="02040503050406030204" pitchFamily="18" charset="0"/>
              <a:ea typeface="Cambria" panose="02040503050406030204" pitchFamily="18" charset="0"/>
            </a:endParaRPr>
          </a:p>
          <a:p>
            <a:pPr>
              <a:spcBef>
                <a:spcPts val="0"/>
              </a:spcBef>
            </a:pPr>
            <a:r>
              <a:rPr lang="en-US" sz="1800" b="1" dirty="0">
                <a:latin typeface="Cambria" panose="02040503050406030204" pitchFamily="18" charset="0"/>
                <a:ea typeface="Cambria" panose="02040503050406030204" pitchFamily="18" charset="0"/>
              </a:rPr>
              <a:t>Implement a secure Key Manager (KM)</a:t>
            </a:r>
            <a:r>
              <a:rPr lang="en-US" sz="1800" dirty="0">
                <a:latin typeface="Cambria" panose="02040503050406030204" pitchFamily="18" charset="0"/>
                <a:ea typeface="Cambria" panose="02040503050406030204" pitchFamily="18" charset="0"/>
              </a:rPr>
              <a:t> to manage device registration, public key distribution, and one-time pad key allocation, ensuring that only authorized devices can decrypt messages.</a:t>
            </a:r>
          </a:p>
          <a:p>
            <a:pPr marL="76200" indent="0">
              <a:spcBef>
                <a:spcPts val="0"/>
              </a:spcBef>
              <a:buNone/>
            </a:pPr>
            <a:endParaRPr lang="en-US" sz="1800" dirty="0">
              <a:latin typeface="Cambria" panose="02040503050406030204" pitchFamily="18" charset="0"/>
              <a:ea typeface="Cambria" panose="02040503050406030204" pitchFamily="18" charset="0"/>
            </a:endParaRPr>
          </a:p>
          <a:p>
            <a:pPr>
              <a:spcBef>
                <a:spcPts val="0"/>
              </a:spcBef>
            </a:pPr>
            <a:r>
              <a:rPr lang="en-US" sz="1800" b="1" dirty="0">
                <a:latin typeface="Cambria" panose="02040503050406030204" pitchFamily="18" charset="0"/>
                <a:ea typeface="Cambria" panose="02040503050406030204" pitchFamily="18" charset="0"/>
              </a:rPr>
              <a:t>Ensure quantum-safe end-to-end encryption</a:t>
            </a:r>
            <a:r>
              <a:rPr lang="en-US" sz="1800" dirty="0">
                <a:latin typeface="Cambria" panose="02040503050406030204" pitchFamily="18" charset="0"/>
                <a:ea typeface="Cambria" panose="02040503050406030204" pitchFamily="18" charset="0"/>
              </a:rPr>
              <a:t> so that intercepted emails remain unreadable even to future quantum computers (“Harvest Now, Decrypt Later” protection).</a:t>
            </a:r>
          </a:p>
          <a:p>
            <a:pPr marL="76200" indent="0">
              <a:spcBef>
                <a:spcPts val="0"/>
              </a:spcBef>
              <a:buNone/>
            </a:pPr>
            <a:endParaRPr lang="en-US" sz="1800" dirty="0">
              <a:latin typeface="Cambria" panose="02040503050406030204" pitchFamily="18" charset="0"/>
              <a:ea typeface="Cambria" panose="02040503050406030204" pitchFamily="18" charset="0"/>
            </a:endParaRPr>
          </a:p>
          <a:p>
            <a:pPr>
              <a:spcBef>
                <a:spcPts val="0"/>
              </a:spcBef>
            </a:pPr>
            <a:r>
              <a:rPr lang="en-US" sz="1800" b="1" dirty="0">
                <a:latin typeface="Cambria" panose="02040503050406030204" pitchFamily="18" charset="0"/>
                <a:ea typeface="Cambria" panose="02040503050406030204" pitchFamily="18" charset="0"/>
              </a:rPr>
              <a:t>Enable seamless user experience</a:t>
            </a:r>
            <a:r>
              <a:rPr lang="en-US" sz="1800" dirty="0">
                <a:latin typeface="Cambria" panose="02040503050406030204" pitchFamily="18" charset="0"/>
                <a:ea typeface="Cambria" panose="02040503050406030204" pitchFamily="18" charset="0"/>
              </a:rPr>
              <a:t> where emails are automatically decrypted on the receiver’s registered device without saving plaintext to disk or servers.</a:t>
            </a:r>
            <a:endParaRPr lang="en-IN" sz="1800" dirty="0">
              <a:latin typeface="Cambria" panose="02040503050406030204" pitchFamily="18" charset="0"/>
              <a:ea typeface="Cambria" panose="02040503050406030204" pitchFamily="18" charset="0"/>
            </a:endParaRPr>
          </a:p>
          <a:p>
            <a:endParaRPr lang="en-IN" sz="1600" dirty="0">
              <a:latin typeface="Cambria" panose="02040503050406030204" pitchFamily="18" charset="0"/>
              <a:ea typeface="Cambria" panose="02040503050406030204" pitchFamily="18" charset="0"/>
            </a:endParaRPr>
          </a:p>
          <a:p>
            <a:pPr marL="76200" indent="0">
              <a:buNone/>
            </a:pP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8838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6850-0E6E-54C2-9520-1278EBC89BDC}"/>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Background and related work</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304C186F-316D-C34F-B1BF-D22E7F15315C}"/>
              </a:ext>
            </a:extLst>
          </p:cNvPr>
          <p:cNvSpPr>
            <a:spLocks noGrp="1"/>
          </p:cNvSpPr>
          <p:nvPr>
            <p:ph type="body" idx="1"/>
          </p:nvPr>
        </p:nvSpPr>
        <p:spPr/>
        <p:txBody>
          <a:bodyPr>
            <a:normAutofit/>
          </a:bodyPr>
          <a:lstStyle/>
          <a:p>
            <a:r>
              <a:rPr lang="en-US" sz="2000" dirty="0">
                <a:latin typeface="Cambria" panose="02040503050406030204" pitchFamily="18" charset="0"/>
                <a:ea typeface="Cambria" panose="02040503050406030204" pitchFamily="18" charset="0"/>
              </a:rPr>
              <a:t>Email security has historically relied on classical cryptographic methods such as RSA and ECC, which are vulnerable to quantum attacks like Shor’s algorithm. While post-quantum cryptography (PQC) algorithms such as Kyber and NTRU provide quantum-resistant alternatives, most real-world email systems have yet to adopt them. Existing secure email solutions like </a:t>
            </a:r>
            <a:r>
              <a:rPr lang="en-US" sz="2000" dirty="0" err="1">
                <a:latin typeface="Cambria" panose="02040503050406030204" pitchFamily="18" charset="0"/>
                <a:ea typeface="Cambria" panose="02040503050406030204" pitchFamily="18" charset="0"/>
              </a:rPr>
              <a:t>ProtonMail</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Tutanota</a:t>
            </a:r>
            <a:r>
              <a:rPr lang="en-US" sz="2000" dirty="0">
                <a:latin typeface="Cambria" panose="02040503050406030204" pitchFamily="18" charset="0"/>
                <a:ea typeface="Cambria" panose="02040503050406030204" pitchFamily="18" charset="0"/>
              </a:rPr>
              <a:t>, and PGP/S-MIME face limited adoption due to complex key management and lack of integration with mainstream email </a:t>
            </a:r>
            <a:r>
              <a:rPr lang="en-US" sz="2000" dirty="0" err="1">
                <a:latin typeface="Cambria" panose="02040503050406030204" pitchFamily="18" charset="0"/>
                <a:ea typeface="Cambria" panose="02040503050406030204" pitchFamily="18" charset="0"/>
              </a:rPr>
              <a:t>providers.Quantum</a:t>
            </a:r>
            <a:r>
              <a:rPr lang="en-US" sz="2000" dirty="0">
                <a:latin typeface="Cambria" panose="02040503050406030204" pitchFamily="18" charset="0"/>
                <a:ea typeface="Cambria" panose="02040503050406030204" pitchFamily="18" charset="0"/>
              </a:rPr>
              <a:t> Key Distribution (QKD) has demonstrated theoretically unbreakable key exchange in lab and limited production settings, but practical deployment is hindered by infrastructure requirements and compatibility issues. </a:t>
            </a:r>
          </a:p>
          <a:p>
            <a:r>
              <a:rPr lang="en-US" sz="2000" dirty="0">
                <a:latin typeface="Cambria" panose="02040503050406030204" pitchFamily="18" charset="0"/>
                <a:ea typeface="Cambria" panose="02040503050406030204" pitchFamily="18" charset="0"/>
              </a:rPr>
              <a:t>There is currently no widely used hybrid model that can seamlessly switch between QKD keys (when available) and PQC-based keys (when QKD is unavailable) within a user-friendly desktop </a:t>
            </a:r>
            <a:r>
              <a:rPr lang="en-US" sz="2000" dirty="0" err="1">
                <a:latin typeface="Cambria" panose="02040503050406030204" pitchFamily="18" charset="0"/>
                <a:ea typeface="Cambria" panose="02040503050406030204" pitchFamily="18" charset="0"/>
              </a:rPr>
              <a:t>application.This</a:t>
            </a:r>
            <a:r>
              <a:rPr lang="en-US" sz="2000" dirty="0">
                <a:latin typeface="Cambria" panose="02040503050406030204" pitchFamily="18" charset="0"/>
                <a:ea typeface="Cambria" panose="02040503050406030204" pitchFamily="18" charset="0"/>
              </a:rPr>
              <a:t> project addresses these gaps by combining QKD, PQC (Kyber), multi-level encryption, AI-assisted security configuration, and device-bound decryption, creating a scalable, interoperable, and user-friendly quantum-safe email platform.</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192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FEFF-4BD2-D658-9348-0AB56B3A05F4}"/>
              </a:ext>
            </a:extLst>
          </p:cNvPr>
          <p:cNvSpPr>
            <a:spLocks noGrp="1"/>
          </p:cNvSpPr>
          <p:nvPr>
            <p:ph type="title"/>
          </p:nvPr>
        </p:nvSpPr>
        <p:spPr/>
        <p:txBody>
          <a:bodyPr/>
          <a:lstStyle/>
          <a:p>
            <a:pPr marL="152400" lvl="0" algn="just">
              <a:lnSpc>
                <a:spcPct val="200000"/>
              </a:lnSpc>
            </a:pPr>
            <a:r>
              <a:rPr lang="en-US" dirty="0">
                <a:solidFill>
                  <a:schemeClr val="bg2"/>
                </a:solidFill>
                <a:latin typeface="Cambria" panose="02040503050406030204" pitchFamily="18" charset="0"/>
                <a:ea typeface="Cambria" panose="02040503050406030204" pitchFamily="18" charset="0"/>
              </a:rPr>
              <a:t>Analysis of Problem Statement</a:t>
            </a:r>
          </a:p>
        </p:txBody>
      </p:sp>
      <p:sp>
        <p:nvSpPr>
          <p:cNvPr id="3" name="Text Placeholder 2">
            <a:extLst>
              <a:ext uri="{FF2B5EF4-FFF2-40B4-BE49-F238E27FC236}">
                <a16:creationId xmlns:a16="http://schemas.microsoft.com/office/drawing/2014/main" id="{73D45FE6-158F-E509-F4A6-67CB505E26E2}"/>
              </a:ext>
            </a:extLst>
          </p:cNvPr>
          <p:cNvSpPr>
            <a:spLocks noGrp="1"/>
          </p:cNvSpPr>
          <p:nvPr>
            <p:ph type="body" idx="1"/>
          </p:nvPr>
        </p:nvSpPr>
        <p:spPr/>
        <p:txBody>
          <a:bodyPr/>
          <a:lstStyle/>
          <a:p>
            <a:pPr marL="76200" indent="0">
              <a:buNone/>
            </a:pPr>
            <a:r>
              <a:rPr lang="en-US" sz="1800" b="1" dirty="0">
                <a:latin typeface="Cambria" panose="02040503050406030204" pitchFamily="18" charset="0"/>
                <a:ea typeface="Cambria" panose="02040503050406030204" pitchFamily="18" charset="0"/>
              </a:rPr>
              <a:t>Context and Importance</a:t>
            </a:r>
          </a:p>
          <a:p>
            <a:r>
              <a:rPr lang="en-US" sz="1800" dirty="0">
                <a:latin typeface="Cambria" panose="02040503050406030204" pitchFamily="18" charset="0"/>
                <a:ea typeface="Cambria" panose="02040503050406030204" pitchFamily="18" charset="0"/>
              </a:rPr>
              <a:t>Email is one of the most widely used forms of communication for businesses, governments, academic institutions, and individuals. However, traditional encryption methods (RSA, ECC) are at risk in the post-quantum era due to the emergence of quantum computers, which can break these algorithms using quantum algorithms such as Shor’s. This creates a serious </a:t>
            </a:r>
            <a:r>
              <a:rPr lang="en-US" sz="1800" b="1" dirty="0">
                <a:latin typeface="Cambria" panose="02040503050406030204" pitchFamily="18" charset="0"/>
                <a:ea typeface="Cambria" panose="02040503050406030204" pitchFamily="18" charset="0"/>
              </a:rPr>
              <a:t>Harvest Now, Decrypt Later</a:t>
            </a:r>
            <a:r>
              <a:rPr lang="en-US" sz="1800" dirty="0">
                <a:latin typeface="Cambria" panose="02040503050406030204" pitchFamily="18" charset="0"/>
                <a:ea typeface="Cambria" panose="02040503050406030204" pitchFamily="18" charset="0"/>
              </a:rPr>
              <a:t> threat, where attackers can store encrypted data now and decrypt it in the future.</a:t>
            </a:r>
          </a:p>
          <a:p>
            <a:endParaRPr lang="en-US" sz="1800" dirty="0">
              <a:latin typeface="Cambria" panose="02040503050406030204" pitchFamily="18" charset="0"/>
              <a:ea typeface="Cambria" panose="02040503050406030204" pitchFamily="18" charset="0"/>
            </a:endParaRPr>
          </a:p>
          <a:p>
            <a:pPr marL="76200" indent="0">
              <a:buNone/>
            </a:pPr>
            <a:r>
              <a:rPr lang="en-US" sz="1800" b="1" dirty="0">
                <a:latin typeface="Cambria" panose="02040503050406030204" pitchFamily="18" charset="0"/>
                <a:ea typeface="Cambria" panose="02040503050406030204" pitchFamily="18" charset="0"/>
              </a:rPr>
              <a:t>Identified Gaps</a:t>
            </a:r>
          </a:p>
          <a:p>
            <a:r>
              <a:rPr lang="en-US" sz="1800" b="1" dirty="0">
                <a:latin typeface="Cambria" panose="02040503050406030204" pitchFamily="18" charset="0"/>
                <a:ea typeface="Cambria" panose="02040503050406030204" pitchFamily="18" charset="0"/>
              </a:rPr>
              <a:t>Lack of quantum-safe email solutions</a:t>
            </a:r>
            <a:r>
              <a:rPr lang="en-US" sz="1800" dirty="0">
                <a:latin typeface="Cambria" panose="02040503050406030204" pitchFamily="18" charset="0"/>
                <a:ea typeface="Cambria" panose="02040503050406030204" pitchFamily="18" charset="0"/>
              </a:rPr>
              <a:t> that integrate with existing infrastructure (e.g., Gmail, Yahoo Mail).</a:t>
            </a:r>
          </a:p>
          <a:p>
            <a:r>
              <a:rPr lang="en-US" sz="1800" b="1" dirty="0">
                <a:latin typeface="Cambria" panose="02040503050406030204" pitchFamily="18" charset="0"/>
                <a:ea typeface="Cambria" panose="02040503050406030204" pitchFamily="18" charset="0"/>
              </a:rPr>
              <a:t>Usability barriers</a:t>
            </a:r>
            <a:r>
              <a:rPr lang="en-US" sz="1800" dirty="0">
                <a:latin typeface="Cambria" panose="02040503050406030204" pitchFamily="18" charset="0"/>
                <a:ea typeface="Cambria" panose="02040503050406030204" pitchFamily="18" charset="0"/>
              </a:rPr>
              <a:t> in existing secure email systems such as PGP and S/MIME, which have complex key management and low adoption rates.</a:t>
            </a:r>
          </a:p>
          <a:p>
            <a:r>
              <a:rPr lang="en-US" sz="1800" b="1" dirty="0">
                <a:latin typeface="Cambria" panose="02040503050406030204" pitchFamily="18" charset="0"/>
                <a:ea typeface="Cambria" panose="02040503050406030204" pitchFamily="18" charset="0"/>
              </a:rPr>
              <a:t>Absence of multi-level encryption options</a:t>
            </a:r>
            <a:r>
              <a:rPr lang="en-US" sz="1800" dirty="0">
                <a:latin typeface="Cambria" panose="02040503050406030204" pitchFamily="18" charset="0"/>
                <a:ea typeface="Cambria" panose="02040503050406030204" pitchFamily="18" charset="0"/>
              </a:rPr>
              <a:t> to match varying sensitivity levels of communication.</a:t>
            </a:r>
          </a:p>
          <a:p>
            <a:r>
              <a:rPr lang="en-US" sz="1800" b="1" dirty="0">
                <a:latin typeface="Cambria" panose="02040503050406030204" pitchFamily="18" charset="0"/>
                <a:ea typeface="Cambria" panose="02040503050406030204" pitchFamily="18" charset="0"/>
              </a:rPr>
              <a:t>Integration challenges</a:t>
            </a:r>
            <a:r>
              <a:rPr lang="en-US" sz="1800" dirty="0">
                <a:latin typeface="Cambria" panose="02040503050406030204" pitchFamily="18" charset="0"/>
                <a:ea typeface="Cambria" panose="02040503050406030204" pitchFamily="18" charset="0"/>
              </a:rPr>
              <a:t> in merging Quantum Key Distribution (QKD) with widely adopted email protocols without breaking compatibility.</a:t>
            </a:r>
          </a:p>
          <a:p>
            <a:endParaRPr lang="en-US" sz="18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93561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942C-16EA-8EA2-DA58-58161C642D82}"/>
              </a:ext>
            </a:extLst>
          </p:cNvPr>
          <p:cNvSpPr>
            <a:spLocks noGrp="1"/>
          </p:cNvSpPr>
          <p:nvPr>
            <p:ph type="title"/>
          </p:nvPr>
        </p:nvSpPr>
        <p:spPr/>
        <p:txBody>
          <a:bodyPr/>
          <a:lstStyle/>
          <a:p>
            <a:r>
              <a:rPr lang="en-US" dirty="0">
                <a:solidFill>
                  <a:schemeClr val="bg2"/>
                </a:solidFill>
                <a:latin typeface="Cambria" panose="02040503050406030204" pitchFamily="18" charset="0"/>
                <a:ea typeface="Cambria" panose="02040503050406030204" pitchFamily="18" charset="0"/>
              </a:rPr>
              <a:t>Analysis of Problem Statement</a:t>
            </a:r>
            <a:endParaRPr lang="en-IN" dirty="0">
              <a:solidFill>
                <a:schemeClr val="bg2"/>
              </a:solidFill>
            </a:endParaRPr>
          </a:p>
        </p:txBody>
      </p:sp>
      <p:sp>
        <p:nvSpPr>
          <p:cNvPr id="3" name="Text Placeholder 2">
            <a:extLst>
              <a:ext uri="{FF2B5EF4-FFF2-40B4-BE49-F238E27FC236}">
                <a16:creationId xmlns:a16="http://schemas.microsoft.com/office/drawing/2014/main" id="{3165C9E2-8823-FB57-C4A8-BA195C7F5AE4}"/>
              </a:ext>
            </a:extLst>
          </p:cNvPr>
          <p:cNvSpPr>
            <a:spLocks noGrp="1"/>
          </p:cNvSpPr>
          <p:nvPr>
            <p:ph type="body" idx="1"/>
          </p:nvPr>
        </p:nvSpPr>
        <p:spPr/>
        <p:txBody>
          <a:bodyPr>
            <a:normAutofit/>
          </a:bodyPr>
          <a:lstStyle/>
          <a:p>
            <a:pPr marL="76200" indent="0">
              <a:lnSpc>
                <a:spcPct val="110000"/>
              </a:lnSpc>
              <a:spcBef>
                <a:spcPts val="0"/>
              </a:spcBef>
              <a:buNone/>
            </a:pPr>
            <a:r>
              <a:rPr lang="en-IN" sz="1800" b="1" dirty="0">
                <a:latin typeface="Cambria" panose="02040503050406030204" pitchFamily="18" charset="0"/>
                <a:ea typeface="Cambria" panose="02040503050406030204" pitchFamily="18" charset="0"/>
              </a:rPr>
              <a:t>Technical Challenges</a:t>
            </a:r>
          </a:p>
          <a:p>
            <a:pPr>
              <a:lnSpc>
                <a:spcPct val="110000"/>
              </a:lnSpc>
              <a:spcBef>
                <a:spcPts val="0"/>
              </a:spcBef>
            </a:pPr>
            <a:r>
              <a:rPr lang="en-IN" sz="1800" dirty="0">
                <a:latin typeface="Cambria" panose="02040503050406030204" pitchFamily="18" charset="0"/>
                <a:ea typeface="Cambria" panose="02040503050406030204" pitchFamily="18" charset="0"/>
              </a:rPr>
              <a:t>Seamless </a:t>
            </a:r>
            <a:r>
              <a:rPr lang="en-IN" sz="1800" b="1" dirty="0">
                <a:latin typeface="Cambria" panose="02040503050406030204" pitchFamily="18" charset="0"/>
                <a:ea typeface="Cambria" panose="02040503050406030204" pitchFamily="18" charset="0"/>
              </a:rPr>
              <a:t>integration of QKD</a:t>
            </a:r>
            <a:r>
              <a:rPr lang="en-IN" sz="1800" dirty="0">
                <a:latin typeface="Cambria" panose="02040503050406030204" pitchFamily="18" charset="0"/>
                <a:ea typeface="Cambria" panose="02040503050406030204" pitchFamily="18" charset="0"/>
              </a:rPr>
              <a:t> into existing email infrastructure while keeping modularity for upgrades.</a:t>
            </a:r>
          </a:p>
          <a:p>
            <a:pPr>
              <a:lnSpc>
                <a:spcPct val="110000"/>
              </a:lnSpc>
              <a:spcBef>
                <a:spcPts val="0"/>
              </a:spcBef>
            </a:pPr>
            <a:r>
              <a:rPr lang="en-IN" sz="1800" dirty="0">
                <a:latin typeface="Cambria" panose="02040503050406030204" pitchFamily="18" charset="0"/>
                <a:ea typeface="Cambria" panose="02040503050406030204" pitchFamily="18" charset="0"/>
              </a:rPr>
              <a:t>Managing and distributing </a:t>
            </a:r>
            <a:r>
              <a:rPr lang="en-IN" sz="1800" b="1" dirty="0">
                <a:latin typeface="Cambria" panose="02040503050406030204" pitchFamily="18" charset="0"/>
                <a:ea typeface="Cambria" panose="02040503050406030204" pitchFamily="18" charset="0"/>
              </a:rPr>
              <a:t>quantum-derived keys</a:t>
            </a:r>
            <a:r>
              <a:rPr lang="en-IN" sz="1800" dirty="0">
                <a:latin typeface="Cambria" panose="02040503050406030204" pitchFamily="18" charset="0"/>
                <a:ea typeface="Cambria" panose="02040503050406030204" pitchFamily="18" charset="0"/>
              </a:rPr>
              <a:t> securely through a Key Manager (KM).</a:t>
            </a:r>
          </a:p>
          <a:p>
            <a:pPr>
              <a:lnSpc>
                <a:spcPct val="110000"/>
              </a:lnSpc>
              <a:spcBef>
                <a:spcPts val="0"/>
              </a:spcBef>
            </a:pPr>
            <a:r>
              <a:rPr lang="en-IN" sz="1800" dirty="0">
                <a:latin typeface="Cambria" panose="02040503050406030204" pitchFamily="18" charset="0"/>
                <a:ea typeface="Cambria" panose="02040503050406030204" pitchFamily="18" charset="0"/>
              </a:rPr>
              <a:t>Handling different encryption modes efficiently, including AES with quantum key seeding and One-Time Pad (OTP).</a:t>
            </a:r>
          </a:p>
          <a:p>
            <a:pPr>
              <a:lnSpc>
                <a:spcPct val="110000"/>
              </a:lnSpc>
              <a:spcBef>
                <a:spcPts val="0"/>
              </a:spcBef>
            </a:pPr>
            <a:r>
              <a:rPr lang="en-IN" sz="1800" dirty="0">
                <a:latin typeface="Cambria" panose="02040503050406030204" pitchFamily="18" charset="0"/>
                <a:ea typeface="Cambria" panose="02040503050406030204" pitchFamily="18" charset="0"/>
              </a:rPr>
              <a:t>Maintaining interoperability with current email servers while enhancing security</a:t>
            </a:r>
            <a:r>
              <a:rPr lang="en-IN" sz="1800" dirty="0"/>
              <a:t>.</a:t>
            </a:r>
          </a:p>
          <a:p>
            <a:pPr marL="76200" indent="0">
              <a:spcBef>
                <a:spcPts val="0"/>
              </a:spcBef>
              <a:buNone/>
            </a:pPr>
            <a:endParaRPr lang="en-IN" sz="1800" dirty="0"/>
          </a:p>
          <a:p>
            <a:pPr marL="76200" indent="0">
              <a:lnSpc>
                <a:spcPct val="150000"/>
              </a:lnSpc>
              <a:spcBef>
                <a:spcPts val="0"/>
              </a:spcBef>
              <a:buNone/>
            </a:pPr>
            <a:r>
              <a:rPr lang="en-US" sz="1800" b="1" dirty="0">
                <a:latin typeface="Cambria" panose="02040503050406030204" pitchFamily="18" charset="0"/>
                <a:ea typeface="Cambria" panose="02040503050406030204" pitchFamily="18" charset="0"/>
              </a:rPr>
              <a:t>Problem Summary</a:t>
            </a:r>
          </a:p>
          <a:p>
            <a:pPr>
              <a:lnSpc>
                <a:spcPct val="150000"/>
              </a:lnSpc>
              <a:spcBef>
                <a:spcPts val="0"/>
              </a:spcBef>
            </a:pPr>
            <a:r>
              <a:rPr lang="en-US" sz="1800" dirty="0">
                <a:latin typeface="Cambria" panose="02040503050406030204" pitchFamily="18" charset="0"/>
                <a:ea typeface="Cambria" panose="02040503050406030204" pitchFamily="18" charset="0"/>
              </a:rPr>
              <a:t>Current email systems are not resilient to quantum computing threats, and secure email adoption suffers from poor usability and lack of integration with mainstream platforms. There is a need for a </a:t>
            </a:r>
            <a:r>
              <a:rPr lang="en-US" sz="1800" b="1" dirty="0">
                <a:latin typeface="Cambria" panose="02040503050406030204" pitchFamily="18" charset="0"/>
                <a:ea typeface="Cambria" panose="02040503050406030204" pitchFamily="18" charset="0"/>
              </a:rPr>
              <a:t>user-friendly, quantum-safe email client</a:t>
            </a:r>
            <a:r>
              <a:rPr lang="en-US" sz="1800" dirty="0">
                <a:latin typeface="Cambria" panose="02040503050406030204" pitchFamily="18" charset="0"/>
                <a:ea typeface="Cambria" panose="02040503050406030204" pitchFamily="18" charset="0"/>
              </a:rPr>
              <a:t> that offers modular integration of QKD, multiple security levels, and compatibility with existing email protocols</a:t>
            </a:r>
            <a:r>
              <a:rPr lang="en-US" sz="1600" dirty="0">
                <a:latin typeface="Cambria" panose="02040503050406030204" pitchFamily="18" charset="0"/>
                <a:ea typeface="Cambria" panose="02040503050406030204" pitchFamily="18" charset="0"/>
              </a:rPr>
              <a:t>.</a:t>
            </a:r>
          </a:p>
          <a:p>
            <a:pPr marL="76200" indent="0">
              <a:buNone/>
            </a:pPr>
            <a:endParaRPr lang="en-IN" dirty="0"/>
          </a:p>
        </p:txBody>
      </p:sp>
    </p:spTree>
    <p:extLst>
      <p:ext uri="{BB962C8B-B14F-4D97-AF65-F5344CB8AC3E}">
        <p14:creationId xmlns:p14="http://schemas.microsoft.com/office/powerpoint/2010/main" val="185609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342900" lvl="0" indent="-190500" algn="just">
              <a:buClr>
                <a:schemeClr val="dk1"/>
              </a:buClr>
              <a:buSzPct val="100000"/>
            </a:pPr>
            <a:r>
              <a:rPr lang="en-US" dirty="0">
                <a:latin typeface="Cambria" panose="02040503050406030204" pitchFamily="18" charset="0"/>
                <a:ea typeface="Cambria" panose="02040503050406030204" pitchFamily="18" charset="0"/>
              </a:rPr>
              <a:t>Technology Stack Components:</a:t>
            </a:r>
          </a:p>
        </p:txBody>
      </p:sp>
      <p:sp>
        <p:nvSpPr>
          <p:cNvPr id="3" name="Text Placeholder 2">
            <a:extLst>
              <a:ext uri="{FF2B5EF4-FFF2-40B4-BE49-F238E27FC236}">
                <a16:creationId xmlns:a16="http://schemas.microsoft.com/office/drawing/2014/main" id="{167D5502-A6B6-8DCB-9341-036DAD6E311D}"/>
              </a:ext>
            </a:extLst>
          </p:cNvPr>
          <p:cNvSpPr>
            <a:spLocks noGrp="1" noChangeArrowheads="1"/>
          </p:cNvSpPr>
          <p:nvPr>
            <p:ph type="body" idx="1"/>
          </p:nvPr>
        </p:nvSpPr>
        <p:spPr bwMode="auto">
          <a:xfrm>
            <a:off x="674179" y="997140"/>
            <a:ext cx="1066800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Frontend (UI):</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React.js with Electron for building a cross-platform desktop application with a modern, responsive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Backend API:</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Node.js (JavaScript) or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FastAPI</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(Python) for handling encryption/decryption processes, Key Manager (KM) integration, and bridging with email protocols.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Email Protocols: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IMAP and SMTP for receiving and sending emails from Gmail/Yahoo, secured via OAuth 2.0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Encryption Algorithms:</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Level 1:</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Standard TLS encryption only (no quantum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Level 2:</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AES-256 encryption seeded with Kyber-generated keys using </a:t>
            </a:r>
            <a:r>
              <a:rPr kumimoji="0" lang="en-US" altLang="en-US" sz="18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liboqs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(PQC).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Level 3:</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One-Time Pad (OTP) encryption with QKD or PQC-derived key material.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Key Management: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Integration with secure KM APIs for QKD key retrieval, with encrypted local key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AI Engine:</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Lightweight NLP model (e.g.,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DistilBERT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or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TinyBERT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for classifying content and recommending encryption level &amp; message TTL (Time-to-Live).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Security Enhancements: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Device fingerprinting for device-bound decryption, optional screenshot/forward prevention.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Deployment &amp; DevOps: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Docker containerization, AWS EC2 hosting, CI/CD pipeline via GitHub Actions for automated builds and testing.</a:t>
            </a:r>
          </a:p>
        </p:txBody>
      </p:sp>
    </p:spTree>
    <p:extLst>
      <p:ext uri="{BB962C8B-B14F-4D97-AF65-F5344CB8AC3E}">
        <p14:creationId xmlns:p14="http://schemas.microsoft.com/office/powerpoint/2010/main" val="103081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a:extLst>
              <a:ext uri="{FF2B5EF4-FFF2-40B4-BE49-F238E27FC236}">
                <a16:creationId xmlns:a16="http://schemas.microsoft.com/office/drawing/2014/main" id="{B417EC67-2367-755D-CB0B-751DBF4D2F1A}"/>
              </a:ext>
            </a:extLst>
          </p:cNvPr>
          <p:cNvSpPr>
            <a:spLocks noChangeAspect="1" noChangeArrowheads="1"/>
          </p:cNvSpPr>
          <p:nvPr/>
        </p:nvSpPr>
        <p:spPr bwMode="auto">
          <a:xfrm>
            <a:off x="3904488" y="3276600"/>
            <a:ext cx="2343912" cy="23439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48EF4924-2351-170B-2277-9CFDFE168076}"/>
              </a:ext>
            </a:extLst>
          </p:cNvPr>
          <p:cNvPicPr>
            <a:picLocks noChangeAspect="1"/>
          </p:cNvPicPr>
          <p:nvPr/>
        </p:nvPicPr>
        <p:blipFill>
          <a:blip r:embed="rId2"/>
          <a:stretch>
            <a:fillRect/>
          </a:stretch>
        </p:blipFill>
        <p:spPr>
          <a:xfrm>
            <a:off x="80554" y="1249499"/>
            <a:ext cx="12030891" cy="4721148"/>
          </a:xfrm>
          <a:prstGeom prst="rect">
            <a:avLst/>
          </a:prstGeom>
        </p:spPr>
      </p:pic>
      <p:sp>
        <p:nvSpPr>
          <p:cNvPr id="4" name="Title 3">
            <a:extLst>
              <a:ext uri="{FF2B5EF4-FFF2-40B4-BE49-F238E27FC236}">
                <a16:creationId xmlns:a16="http://schemas.microsoft.com/office/drawing/2014/main" id="{4AFF12D2-4036-A583-8FE6-BE83FA568E26}"/>
              </a:ext>
            </a:extLst>
          </p:cNvPr>
          <p:cNvSpPr>
            <a:spLocks noGrp="1"/>
          </p:cNvSpPr>
          <p:nvPr>
            <p:ph type="title"/>
          </p:nvPr>
        </p:nvSpPr>
        <p:spPr/>
        <p:txBody>
          <a:bodyPr/>
          <a:lstStyle/>
          <a:p>
            <a:r>
              <a:rPr lang="en-US" dirty="0"/>
              <a:t>Basic Flow of the Project</a:t>
            </a:r>
            <a:endParaRPr lang="LID4096" dirty="0"/>
          </a:p>
        </p:txBody>
      </p:sp>
    </p:spTree>
    <p:extLst>
      <p:ext uri="{BB962C8B-B14F-4D97-AF65-F5344CB8AC3E}">
        <p14:creationId xmlns:p14="http://schemas.microsoft.com/office/powerpoint/2010/main" val="3936898791"/>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2310</Words>
  <Application>Microsoft Office PowerPoint</Application>
  <PresentationFormat>Widescreen</PresentationFormat>
  <Paragraphs>123</Paragraphs>
  <Slides>16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Verdana</vt:lpstr>
      <vt:lpstr>Bioinformatics</vt:lpstr>
      <vt:lpstr>QMail: A Hybrid QKD/KEM Quantum-Resistant Email Client</vt:lpstr>
      <vt:lpstr>Problem Statement Number: PCS_178</vt:lpstr>
      <vt:lpstr>PowerPoint Presentation</vt:lpstr>
      <vt:lpstr>Objectives</vt:lpstr>
      <vt:lpstr>Background and related work</vt:lpstr>
      <vt:lpstr>Analysis of Problem Statement</vt:lpstr>
      <vt:lpstr>Analysis of Problem Statement</vt:lpstr>
      <vt:lpstr>Technology Stack Components:</vt:lpstr>
      <vt:lpstr>Basic Flow of the Project</vt:lpstr>
      <vt:lpstr>Innovation / Novel Contributions</vt:lpstr>
      <vt:lpstr>PowerPoint Presentation</vt:lpstr>
      <vt:lpstr>PowerPoint Presentation</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Achal K A</cp:lastModifiedBy>
  <cp:revision>68</cp:revision>
  <dcterms:modified xsi:type="dcterms:W3CDTF">2025-09-03T11:39:01Z</dcterms:modified>
</cp:coreProperties>
</file>