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69" r:id="rId3"/>
    <p:sldId id="283" r:id="rId4"/>
    <p:sldId id="284" r:id="rId5"/>
    <p:sldId id="285" r:id="rId6"/>
    <p:sldId id="286" r:id="rId7"/>
    <p:sldId id="287" r:id="rId8"/>
    <p:sldId id="288" r:id="rId9"/>
    <p:sldId id="289" r:id="rId10"/>
    <p:sldId id="294" r:id="rId11"/>
    <p:sldId id="290" r:id="rId12"/>
    <p:sldId id="293" r:id="rId13"/>
    <p:sldId id="291" r:id="rId14"/>
    <p:sldId id="292" r:id="rId15"/>
    <p:sldId id="266" r:id="rId1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>
  <a:tblStyle styleId="{57690726-49DA-4552-BDEB-330DD8EA8BD9}" styleName="Table_0">
    <a:wholeTbl>
      <a:tcTxStyle b="off" i="off">
        <a:font>
          <a:latin typeface="Bookman Old Style"/>
          <a:ea typeface="Bookman Old Style"/>
          <a:cs typeface="Bookman Old Style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7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2169620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140805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52911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84359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1050877" y="1322386"/>
            <a:ext cx="103632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  <a:defRPr>
                <a:solidFill>
                  <a:srgbClr val="17365D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2032000" y="3326641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  <a:defRPr sz="2000" b="1">
                <a:solidFill>
                  <a:srgbClr val="17365D"/>
                </a:solidFill>
              </a:defRPr>
            </a:lvl1pPr>
            <a:lvl2pPr lvl="1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body" idx="1"/>
          </p:nvPr>
        </p:nvSpPr>
        <p:spPr>
          <a:xfrm rot="5400000">
            <a:off x="3670300" y="-1714499"/>
            <a:ext cx="4953000" cy="106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 txBox="1">
            <a:spLocks noGrp="1"/>
          </p:cNvSpPr>
          <p:nvPr>
            <p:ph type="title"/>
          </p:nvPr>
        </p:nvSpPr>
        <p:spPr>
          <a:xfrm rot="5400000">
            <a:off x="7285050" y="1828791"/>
            <a:ext cx="58515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body" idx="1"/>
          </p:nvPr>
        </p:nvSpPr>
        <p:spPr>
          <a:xfrm rot="5400000">
            <a:off x="1697000" y="-812859"/>
            <a:ext cx="5851500" cy="80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  <a:defRPr>
                <a:solidFill>
                  <a:srgbClr val="17365D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solidFill>
                  <a:schemeClr val="dk1"/>
                </a:solidFill>
              </a:defRPr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>
                <a:solidFill>
                  <a:schemeClr val="dk1"/>
                </a:solidFill>
              </a:defRPr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>
                <a:solidFill>
                  <a:schemeClr val="dk1"/>
                </a:solidFill>
              </a:defRPr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>
                <a:solidFill>
                  <a:schemeClr val="dk1"/>
                </a:solidFill>
              </a:defRPr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963084" y="4406903"/>
            <a:ext cx="103632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Verdana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>
                <a:solidFill>
                  <a:srgbClr val="FF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609600" y="1600203"/>
            <a:ext cx="53847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6197600" y="1600203"/>
            <a:ext cx="53847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859368" y="304800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>
                <a:solidFill>
                  <a:srgbClr val="FF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8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8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3"/>
          </p:nvPr>
        </p:nvSpPr>
        <p:spPr>
          <a:xfrm>
            <a:off x="6193369" y="1535113"/>
            <a:ext cx="5388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4"/>
          </p:nvPr>
        </p:nvSpPr>
        <p:spPr>
          <a:xfrm>
            <a:off x="6193369" y="2174875"/>
            <a:ext cx="5388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3860800" y="274638"/>
            <a:ext cx="77217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52" name="Google Shape;52;p7" descr="C:\Users\AMMU\Desktop\Border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505209" y="139874"/>
            <a:ext cx="9686793" cy="698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>
            <a:spLocks noGrp="1"/>
          </p:cNvSpPr>
          <p:nvPr>
            <p:ph type="title"/>
          </p:nvPr>
        </p:nvSpPr>
        <p:spPr>
          <a:xfrm>
            <a:off x="609602" y="273050"/>
            <a:ext cx="4011000" cy="11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Verdana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body" idx="1"/>
          </p:nvPr>
        </p:nvSpPr>
        <p:spPr>
          <a:xfrm>
            <a:off x="4766733" y="273053"/>
            <a:ext cx="6815700" cy="58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2"/>
          </p:nvPr>
        </p:nvSpPr>
        <p:spPr>
          <a:xfrm>
            <a:off x="609602" y="1435103"/>
            <a:ext cx="40110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Verdana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 sz="2800" b="1" i="0" u="none" strike="noStrike" cap="non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11" name="Google Shape;11;p1"/>
          <p:cNvCxnSpPr/>
          <p:nvPr/>
        </p:nvCxnSpPr>
        <p:spPr>
          <a:xfrm>
            <a:off x="812800" y="914400"/>
            <a:ext cx="10668000" cy="0"/>
          </a:xfrm>
          <a:prstGeom prst="straightConnector1">
            <a:avLst/>
          </a:prstGeom>
          <a:noFill/>
          <a:ln w="57150" cap="flat" cmpd="thickThin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2" name="Google Shape;12;p1"/>
          <p:cNvPicPr preferRelativeResize="0"/>
          <p:nvPr/>
        </p:nvPicPr>
        <p:blipFill rotWithShape="1">
          <a:blip r:embed="rId13">
            <a:alphaModFix/>
          </a:blip>
          <a:srcRect b="18046"/>
          <a:stretch/>
        </p:blipFill>
        <p:spPr>
          <a:xfrm>
            <a:off x="0" y="5991366"/>
            <a:ext cx="12192001" cy="866633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document/d/1zAwV58X2LKYtUTpi95S5t55ZLTdh9BErWewPbrnLV1o/edit?usp=sharing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>
            <a:spLocks noGrp="1"/>
          </p:cNvSpPr>
          <p:nvPr>
            <p:ph type="ctrTitle"/>
          </p:nvPr>
        </p:nvSpPr>
        <p:spPr>
          <a:xfrm>
            <a:off x="790469" y="1069102"/>
            <a:ext cx="10363200" cy="962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n-US" sz="2400" dirty="0"/>
              <a:t>QMail: A Hybrid QKD/KEM Quantum Secure Email Client</a:t>
            </a:r>
            <a:endParaRPr sz="24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"/>
          </p:nvPr>
        </p:nvSpPr>
        <p:spPr>
          <a:xfrm>
            <a:off x="790468" y="2045352"/>
            <a:ext cx="4391131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>
              <a:spcBef>
                <a:spcPts val="0"/>
              </a:spcBef>
            </a:pPr>
            <a:r>
              <a:rPr lang="en-GB" sz="1800" dirty="0">
                <a:latin typeface="Cambria" panose="02040503050406030204" pitchFamily="18" charset="0"/>
                <a:ea typeface="Cambria" panose="02040503050406030204" pitchFamily="18" charset="0"/>
              </a:rPr>
              <a:t>Batch Number: CSE_42</a:t>
            </a:r>
            <a:endParaRPr sz="1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0" name="Google Shape;90;p13"/>
          <p:cNvSpPr txBox="1"/>
          <p:nvPr/>
        </p:nvSpPr>
        <p:spPr>
          <a:xfrm>
            <a:off x="6480195" y="2513340"/>
            <a:ext cx="5514300" cy="2020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lvl="0" algn="ctr">
              <a:buClr>
                <a:srgbClr val="17365D"/>
              </a:buClr>
              <a:buSzPts val="2000"/>
            </a:pPr>
            <a:r>
              <a:rPr lang="en-US" sz="2000" b="1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Under the Supervision of,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0" algn="ctr">
              <a:spcBef>
                <a:spcPts val="400"/>
              </a:spcBef>
              <a:buClr>
                <a:srgbClr val="17365D"/>
              </a:buClr>
              <a:buSzPts val="2000"/>
            </a:pPr>
            <a:endParaRPr lang="en-US" sz="2400" b="1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 lvl="0">
              <a:spcBef>
                <a:spcPts val="340"/>
              </a:spcBef>
              <a:buClr>
                <a:srgbClr val="17365D"/>
              </a:buClr>
              <a:buSzPts val="1700"/>
            </a:pPr>
            <a:r>
              <a:rPr lang="en-US" sz="1800" b="1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 Joseph Michael Jerard V</a:t>
            </a:r>
            <a:endParaRPr lang="en-US"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0">
              <a:spcBef>
                <a:spcPts val="340"/>
              </a:spcBef>
              <a:buClr>
                <a:srgbClr val="17365D"/>
              </a:buClr>
              <a:buSzPts val="1700"/>
            </a:pPr>
            <a:r>
              <a:rPr lang="en-US" sz="1800" b="1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Professor</a:t>
            </a:r>
            <a:endParaRPr lang="en-US"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0">
              <a:spcBef>
                <a:spcPts val="340"/>
              </a:spcBef>
              <a:buClr>
                <a:srgbClr val="17365D"/>
              </a:buClr>
              <a:buSzPts val="1700"/>
            </a:pPr>
            <a:r>
              <a:rPr lang="en-US" sz="1800" b="1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School of Computer Science and Engineering</a:t>
            </a:r>
            <a:endParaRPr lang="en-US"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0">
              <a:spcBef>
                <a:spcPts val="340"/>
              </a:spcBef>
              <a:buClr>
                <a:srgbClr val="17365D"/>
              </a:buClr>
              <a:buSzPts val="1700"/>
            </a:pPr>
            <a:r>
              <a:rPr lang="en-US" sz="1800" b="1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Presidency University</a:t>
            </a:r>
            <a:endParaRPr lang="en-US"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graphicFrame>
        <p:nvGraphicFramePr>
          <p:cNvPr id="89" name="Google Shape;89;p13"/>
          <p:cNvGraphicFramePr/>
          <p:nvPr>
            <p:extLst>
              <p:ext uri="{D42A27DB-BD31-4B8C-83A1-F6EECF244321}">
                <p14:modId xmlns:p14="http://schemas.microsoft.com/office/powerpoint/2010/main" val="3899651354"/>
              </p:ext>
            </p:extLst>
          </p:nvPr>
        </p:nvGraphicFramePr>
        <p:xfrm>
          <a:off x="553347" y="2721840"/>
          <a:ext cx="5418675" cy="2194620"/>
        </p:xfrm>
        <a:graphic>
          <a:graphicData uri="http://schemas.openxmlformats.org/drawingml/2006/table">
            <a:tbl>
              <a:tblPr firstRow="1" bandRow="1">
                <a:noFill/>
                <a:tableStyleId>{57690726-49DA-4552-BDEB-330DD8EA8BD9}</a:tableStyleId>
              </a:tblPr>
              <a:tblGrid>
                <a:gridCol w="208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33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6243">
                <a:tc>
                  <a:txBody>
                    <a:bodyPr/>
                    <a:lstStyle/>
                    <a:p>
                      <a:pPr marL="0" marR="0" lvl="1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u="none" strike="noStrike" cap="none" dirty="0">
                          <a:solidFill>
                            <a:srgbClr val="17365D"/>
                          </a:solidFill>
                        </a:rPr>
                        <a:t>Roll Number</a:t>
                      </a:r>
                      <a:endParaRPr sz="1800" b="1" u="none" strike="noStrike" cap="none" dirty="0">
                        <a:solidFill>
                          <a:srgbClr val="17365D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u="none" strike="noStrike" cap="none" dirty="0">
                          <a:solidFill>
                            <a:srgbClr val="17365D"/>
                          </a:solidFill>
                        </a:rPr>
                        <a:t>Student Name</a:t>
                      </a:r>
                      <a:endParaRPr sz="1800" b="1" u="none" strike="noStrike" cap="none" dirty="0">
                        <a:solidFill>
                          <a:srgbClr val="17365D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800" u="none" strike="noStrike" cap="none" dirty="0"/>
                        <a:t>20221CSE0407</a:t>
                      </a: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S Pranav Roy</a:t>
                      </a: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20221CSE0422</a:t>
                      </a: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Achal K A</a:t>
                      </a: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20221CSE0185</a:t>
                      </a: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Satvik Varma</a:t>
                      </a: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1" name="Google Shape;91;p13"/>
          <p:cNvSpPr txBox="1"/>
          <p:nvPr/>
        </p:nvSpPr>
        <p:spPr>
          <a:xfrm>
            <a:off x="2832225" y="136441"/>
            <a:ext cx="5498973" cy="729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GB" sz="1800" b="1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CSE7101-</a:t>
            </a:r>
            <a:r>
              <a:rPr lang="en-GB" sz="18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Capstone Project</a:t>
            </a:r>
            <a:endParaRPr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31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GB" sz="18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Review-2</a:t>
            </a:r>
            <a:endParaRPr sz="18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sp>
        <p:nvSpPr>
          <p:cNvPr id="8" name="Google Shape;91;p13"/>
          <p:cNvSpPr txBox="1"/>
          <p:nvPr/>
        </p:nvSpPr>
        <p:spPr>
          <a:xfrm>
            <a:off x="0" y="4533900"/>
            <a:ext cx="12249915" cy="15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</a:t>
            </a:r>
            <a:r>
              <a:rPr lang="en-US" sz="18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: Computer Science and Engineering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18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HoD: </a:t>
            </a:r>
            <a:r>
              <a:rPr lang="en-US" sz="1800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 Asif Mohammed </a:t>
            </a:r>
          </a:p>
          <a:p>
            <a:pPr lvl="0">
              <a:buClr>
                <a:srgbClr val="17365D"/>
              </a:buClr>
              <a:buSzPct val="100000"/>
            </a:pPr>
            <a:r>
              <a:rPr lang="en-US" sz="18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 Project Coordinator: </a:t>
            </a:r>
            <a:r>
              <a:rPr lang="en-IN" sz="1800" b="1" dirty="0">
                <a:latin typeface="Cambria" panose="02040503050406030204" pitchFamily="18" charset="0"/>
                <a:ea typeface="Cambria" panose="02040503050406030204" pitchFamily="18" charset="0"/>
              </a:rPr>
              <a:t>Dr. </a:t>
            </a:r>
            <a:r>
              <a:rPr lang="en-IN" sz="1800" b="1" dirty="0" err="1">
                <a:latin typeface="Cambria" panose="02040503050406030204" pitchFamily="18" charset="0"/>
                <a:ea typeface="Cambria" panose="02040503050406030204" pitchFamily="18" charset="0"/>
              </a:rPr>
              <a:t>Jayavadivel</a:t>
            </a:r>
            <a:r>
              <a:rPr lang="en-IN" sz="1800" b="1" dirty="0">
                <a:latin typeface="Cambria" panose="02040503050406030204" pitchFamily="18" charset="0"/>
                <a:ea typeface="Cambria" panose="02040503050406030204" pitchFamily="18" charset="0"/>
              </a:rPr>
              <a:t> Ravi </a:t>
            </a:r>
          </a:p>
          <a:p>
            <a:pPr lvl="0">
              <a:buClr>
                <a:srgbClr val="17365D"/>
              </a:buClr>
              <a:buSzPct val="100000"/>
            </a:pPr>
            <a:r>
              <a:rPr lang="en-US" sz="18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School Project Coordinators: </a:t>
            </a:r>
            <a:r>
              <a:rPr lang="en-US" sz="18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 </a:t>
            </a:r>
            <a:r>
              <a:rPr lang="en-US" sz="1800" b="1" i="0" u="none" strike="noStrike" cap="none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Sampath</a:t>
            </a:r>
            <a:r>
              <a:rPr lang="en-US" sz="18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A K , Dr. </a:t>
            </a:r>
            <a:r>
              <a:rPr lang="en-US" sz="1800" b="1" i="0" u="none" strike="noStrike" cap="none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Geetha</a:t>
            </a:r>
            <a:r>
              <a:rPr lang="en-US" sz="18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A </a:t>
            </a:r>
            <a:endParaRPr sz="1800" b="1" i="0" u="none" strike="noStrike" cap="none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2A1EEF-A6F0-1A23-6ED8-DD8D84F103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F5763-18AE-A622-7512-0FF73FC2E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SDG Mapping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FBDF762-96D4-E72A-060F-3B7F34C612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39071" y="1372532"/>
            <a:ext cx="10913857" cy="4257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76200" indent="0">
              <a:buNone/>
            </a:pPr>
            <a:r>
              <a:rPr lang="en-US" sz="1800" b="1" dirty="0"/>
              <a:t>Relevant SDGs for QMail Project</a:t>
            </a:r>
            <a:endParaRPr lang="en-US" sz="1800" dirty="0"/>
          </a:p>
          <a:p>
            <a:r>
              <a:rPr lang="en-US" sz="1800" b="1" dirty="0"/>
              <a:t>SDG 9: Industry, Innovation, and Infrastructure</a:t>
            </a:r>
            <a:endParaRPr lang="en-US" sz="1800" dirty="0"/>
          </a:p>
          <a:p>
            <a:pPr lvl="1"/>
            <a:r>
              <a:rPr lang="en-US" sz="1800" dirty="0"/>
              <a:t>Contributes to </a:t>
            </a:r>
            <a:r>
              <a:rPr lang="en-US" sz="1800" b="1" dirty="0"/>
              <a:t>next-generation communication infrastructure</a:t>
            </a:r>
            <a:r>
              <a:rPr lang="en-US" sz="1800" dirty="0"/>
              <a:t> with quantum-secure email.</a:t>
            </a:r>
          </a:p>
          <a:p>
            <a:pPr lvl="1"/>
            <a:r>
              <a:rPr lang="en-US" sz="1800" dirty="0"/>
              <a:t>Supports </a:t>
            </a:r>
            <a:r>
              <a:rPr lang="en-US" sz="1800" b="1" dirty="0"/>
              <a:t>innovation in cybersecurity</a:t>
            </a:r>
            <a:r>
              <a:rPr lang="en-US" sz="1800" dirty="0"/>
              <a:t> aligned with 6G and the quantum internet.</a:t>
            </a:r>
          </a:p>
          <a:p>
            <a:r>
              <a:rPr lang="en-US" sz="1800" b="1" dirty="0"/>
              <a:t>SDG 16: Peace, Justice, and Strong Institutions</a:t>
            </a:r>
            <a:endParaRPr lang="en-US" sz="1800" dirty="0"/>
          </a:p>
          <a:p>
            <a:pPr lvl="1"/>
            <a:r>
              <a:rPr lang="en-US" sz="1800" dirty="0"/>
              <a:t>Ensures </a:t>
            </a:r>
            <a:r>
              <a:rPr lang="en-US" sz="1800" b="1" dirty="0"/>
              <a:t>confidentiality, integrity, and authenticity</a:t>
            </a:r>
            <a:r>
              <a:rPr lang="en-US" sz="1800" dirty="0"/>
              <a:t> of communications.</a:t>
            </a:r>
          </a:p>
          <a:p>
            <a:pPr lvl="1"/>
            <a:r>
              <a:rPr lang="en-US" sz="1800" dirty="0"/>
              <a:t>Protects individuals, enterprises, and institutions from </a:t>
            </a:r>
            <a:r>
              <a:rPr lang="en-US" sz="1800" b="1" dirty="0"/>
              <a:t>cyber espionage, data breaches, and surveillance</a:t>
            </a:r>
            <a:r>
              <a:rPr lang="en-US" sz="1800" dirty="0"/>
              <a:t>.</a:t>
            </a:r>
          </a:p>
          <a:p>
            <a:r>
              <a:rPr lang="en-US" sz="1800" b="1" dirty="0"/>
              <a:t>SDG 4: Quality Education</a:t>
            </a:r>
            <a:r>
              <a:rPr lang="en-US" sz="1800" dirty="0"/>
              <a:t> </a:t>
            </a:r>
            <a:endParaRPr lang="en-US" sz="1800" i="1" dirty="0"/>
          </a:p>
          <a:p>
            <a:pPr lvl="1"/>
            <a:r>
              <a:rPr lang="en-US" sz="1800" dirty="0"/>
              <a:t>Provides a </a:t>
            </a:r>
            <a:r>
              <a:rPr lang="en-US" sz="1800" b="1" dirty="0"/>
              <a:t>learning prototype</a:t>
            </a:r>
            <a:r>
              <a:rPr lang="en-US" sz="1800" dirty="0"/>
              <a:t> for students and researchers in quantum communication and cybersecurity.</a:t>
            </a:r>
          </a:p>
          <a:p>
            <a:pPr lvl="1"/>
            <a:r>
              <a:rPr lang="en-US" sz="1800" dirty="0"/>
              <a:t>Bridges the gap between </a:t>
            </a:r>
            <a:r>
              <a:rPr lang="en-US" sz="1800" b="1" dirty="0"/>
              <a:t>academic research and practical applications</a:t>
            </a:r>
            <a:r>
              <a:rPr lang="en-US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437382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AB7A7-45E1-27A8-4265-A332A50DD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Hardware and Software Details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03514B9-499B-3A37-65EB-9C48E73FD6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7196917"/>
              </p:ext>
            </p:extLst>
          </p:nvPr>
        </p:nvGraphicFramePr>
        <p:xfrm>
          <a:off x="812800" y="1790699"/>
          <a:ext cx="9950451" cy="2196465"/>
        </p:xfrm>
        <a:graphic>
          <a:graphicData uri="http://schemas.openxmlformats.org/drawingml/2006/table">
            <a:tbl>
              <a:tblPr firstRow="1" bandRow="1" bandCol="1">
                <a:tableStyleId>{5A111915-BE36-4E01-A7E5-04B1672EAD32}</a:tableStyleId>
              </a:tblPr>
              <a:tblGrid>
                <a:gridCol w="3316817">
                  <a:extLst>
                    <a:ext uri="{9D8B030D-6E8A-4147-A177-3AD203B41FA5}">
                      <a16:colId xmlns:a16="http://schemas.microsoft.com/office/drawing/2014/main" val="85414927"/>
                    </a:ext>
                  </a:extLst>
                </a:gridCol>
                <a:gridCol w="3316817">
                  <a:extLst>
                    <a:ext uri="{9D8B030D-6E8A-4147-A177-3AD203B41FA5}">
                      <a16:colId xmlns:a16="http://schemas.microsoft.com/office/drawing/2014/main" val="1155817285"/>
                    </a:ext>
                  </a:extLst>
                </a:gridCol>
                <a:gridCol w="3316817">
                  <a:extLst>
                    <a:ext uri="{9D8B030D-6E8A-4147-A177-3AD203B41FA5}">
                      <a16:colId xmlns:a16="http://schemas.microsoft.com/office/drawing/2014/main" val="4208009226"/>
                    </a:ext>
                  </a:extLst>
                </a:gridCol>
              </a:tblGrid>
              <a:tr h="4286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dirty="0"/>
                        <a:t>Component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dirty="0"/>
                        <a:t>Minimum Specification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dirty="0"/>
                        <a:t>Recommended Specification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835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b="1" dirty="0"/>
                        <a:t>Client Laptop (Sender/Receiver)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Intel Core i5 (8th Gen) / AMD Ryzen 5, 8 GB RAM, 256 GB SSD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dirty="0"/>
                        <a:t>Intel Core i7 / </a:t>
                      </a:r>
                      <a:r>
                        <a:rPr lang="en-IN" dirty="0" err="1"/>
                        <a:t>Ryzen</a:t>
                      </a:r>
                      <a:r>
                        <a:rPr lang="en-IN" dirty="0"/>
                        <a:t> 7, 16 GB RAM, 512 GB SSD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69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b="1" dirty="0"/>
                        <a:t>Attacker Laptop (Demo)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dirty="0"/>
                        <a:t>Intel Core i3, 4 GB RAM, 128 GB HDD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dirty="0"/>
                        <a:t>Intel Core i5, 8 GB RAM, 256 GB SSD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624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b="1" dirty="0"/>
                        <a:t>Network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Stable broadband, 10 Mbps minimum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High-speed broadband, 50–100 Mbps for smoother IMAP/SMTP sync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936212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2CACC4AA-A39A-086B-3765-9F2B5DF62FD6}"/>
              </a:ext>
            </a:extLst>
          </p:cNvPr>
          <p:cNvSpPr txBox="1"/>
          <p:nvPr/>
        </p:nvSpPr>
        <p:spPr>
          <a:xfrm>
            <a:off x="812800" y="1045586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latin typeface="+mj-lt"/>
              </a:rPr>
              <a:t>Hardware Details</a:t>
            </a:r>
          </a:p>
        </p:txBody>
      </p:sp>
    </p:spTree>
    <p:extLst>
      <p:ext uri="{BB962C8B-B14F-4D97-AF65-F5344CB8AC3E}">
        <p14:creationId xmlns:p14="http://schemas.microsoft.com/office/powerpoint/2010/main" val="31936174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EAD73-B2E9-13AF-6DD9-5EF798ED4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Hardware and Software Details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1CE8D1-7FDE-AF93-2FA2-244581BB0122}"/>
              </a:ext>
            </a:extLst>
          </p:cNvPr>
          <p:cNvSpPr txBox="1"/>
          <p:nvPr/>
        </p:nvSpPr>
        <p:spPr>
          <a:xfrm>
            <a:off x="812800" y="1179612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latin typeface="+mj-lt"/>
              </a:rPr>
              <a:t>Software Details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A01F1F0-8F26-CB24-5ECA-11DAE7F125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9485739"/>
              </p:ext>
            </p:extLst>
          </p:nvPr>
        </p:nvGraphicFramePr>
        <p:xfrm>
          <a:off x="812800" y="1835257"/>
          <a:ext cx="10488068" cy="4030568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5244034">
                  <a:extLst>
                    <a:ext uri="{9D8B030D-6E8A-4147-A177-3AD203B41FA5}">
                      <a16:colId xmlns:a16="http://schemas.microsoft.com/office/drawing/2014/main" val="3342390919"/>
                    </a:ext>
                  </a:extLst>
                </a:gridCol>
                <a:gridCol w="5244034">
                  <a:extLst>
                    <a:ext uri="{9D8B030D-6E8A-4147-A177-3AD203B41FA5}">
                      <a16:colId xmlns:a16="http://schemas.microsoft.com/office/drawing/2014/main" val="2653036464"/>
                    </a:ext>
                  </a:extLst>
                </a:gridCol>
              </a:tblGrid>
              <a:tr h="362104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b="1" dirty="0"/>
                        <a:t>Layer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b="1" dirty="0"/>
                        <a:t>Tools / Frameworks Used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78421"/>
                  </a:ext>
                </a:extLst>
              </a:tr>
              <a:tr h="61557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 dirty="0"/>
                        <a:t>Operating System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Windows 10/11 (development &amp; testing), Linux (server deployment)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6488601"/>
                  </a:ext>
                </a:extLst>
              </a:tr>
              <a:tr h="36210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 dirty="0"/>
                        <a:t>Programming Languages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Python (core logic, crypto, UI)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2935173"/>
                  </a:ext>
                </a:extLst>
              </a:tr>
              <a:tr h="36210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Quantum Simulation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fr-FR" dirty="0"/>
                        <a:t>Qiskit (QKD simulation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6231215"/>
                  </a:ext>
                </a:extLst>
              </a:tr>
              <a:tr h="36210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Post-Quantum Cryptography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Open Quantum Safe (liboqs), PQClean (Kyber, Dilithium, Falcon)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2445532"/>
                  </a:ext>
                </a:extLst>
              </a:tr>
              <a:tr h="36210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Classical Cryptography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PyCryptodome (AES, hashing, OTP)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5246399"/>
                  </a:ext>
                </a:extLst>
              </a:tr>
              <a:tr h="36210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Database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MongoDB / MySQL (user data, metadata storage)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3768236"/>
                  </a:ext>
                </a:extLst>
              </a:tr>
              <a:tr h="36210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Server &amp; Protocols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SMTP/IMAP/POP3 for email flow and OAuth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5849927"/>
                  </a:ext>
                </a:extLst>
              </a:tr>
              <a:tr h="36210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UI Development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Tkinter / PyQt for desktop client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0274867"/>
                  </a:ext>
                </a:extLst>
              </a:tr>
              <a:tr h="36210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Benchmarking Tools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Python scripts for latency, throughput, overhead analysis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37610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43151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F8694-88B2-7212-6E7F-62985ADB2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Timeline ( Gantt Chart 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8DFBDA4-2971-C6FE-F2EB-84FFF30D01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46700"/>
            <a:ext cx="11939163" cy="436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9654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E1D9E-18ED-0156-1A24-2D032C6C8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18F651-1F80-B3B8-1792-F7D8FAA650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300" dirty="0">
                <a:latin typeface="+mn-lt"/>
              </a:rPr>
              <a:t>Basha, M. S. H., &amp; </a:t>
            </a:r>
            <a:r>
              <a:rPr lang="en-US" sz="1300" dirty="0" err="1">
                <a:latin typeface="+mn-lt"/>
              </a:rPr>
              <a:t>Saiteja</a:t>
            </a:r>
            <a:r>
              <a:rPr lang="en-US" sz="1300" dirty="0">
                <a:latin typeface="+mn-lt"/>
              </a:rPr>
              <a:t>, P. "Quantum Secure Email Client Application." </a:t>
            </a:r>
            <a:r>
              <a:rPr lang="en-US" sz="1300" i="1" dirty="0">
                <a:latin typeface="+mn-lt"/>
              </a:rPr>
              <a:t>Journal of Nonlinear Analysis and Optimization</a:t>
            </a:r>
            <a:r>
              <a:rPr lang="en-US" sz="1300" dirty="0">
                <a:latin typeface="+mn-lt"/>
              </a:rPr>
              <a:t>, vol. 16, no. 1, 2025.</a:t>
            </a:r>
          </a:p>
          <a:p>
            <a:r>
              <a:rPr lang="en-IN" sz="1300" dirty="0">
                <a:latin typeface="+mn-lt"/>
              </a:rPr>
              <a:t>R. G. Sharon, A. S. Kumar, and A. Mayan, "Quantum Encrypted Messaging Application: Harnessing Quantum Mechanics for Secure Communication," in </a:t>
            </a:r>
            <a:r>
              <a:rPr lang="en-IN" sz="1300" i="1" dirty="0">
                <a:latin typeface="+mn-lt"/>
              </a:rPr>
              <a:t>2024 2nd International Conference on Device Intelligence, Computing and Communication Technologies (DICCT)</a:t>
            </a:r>
            <a:r>
              <a:rPr lang="en-IN" sz="1300" dirty="0">
                <a:latin typeface="+mn-lt"/>
              </a:rPr>
              <a:t>, Dehradun, India, 2024, pp. 211–216.</a:t>
            </a:r>
          </a:p>
          <a:p>
            <a:r>
              <a:rPr lang="en-IN" sz="1300" dirty="0">
                <a:latin typeface="+mn-lt"/>
              </a:rPr>
              <a:t>G. S. Parvathi, K. N. Reddy, K. Harini, and K. Akshaya, "Revolutionizing Email Security with Quantum Key Distribution for Enhanced Data Protection in Communication Systems," Journal of Computational Analysis and Applications, vol. 33, no. 8, pp. 1426–1437, 2024.</a:t>
            </a:r>
          </a:p>
          <a:p>
            <a:r>
              <a:rPr lang="en-US" sz="1300" dirty="0">
                <a:latin typeface="+mn-lt"/>
              </a:rPr>
              <a:t>Proton Technologies AG, "</a:t>
            </a:r>
            <a:r>
              <a:rPr lang="en-US" sz="1300" dirty="0" err="1">
                <a:latin typeface="+mn-lt"/>
              </a:rPr>
              <a:t>ProtonMail</a:t>
            </a:r>
            <a:r>
              <a:rPr lang="en-US" sz="1300" dirty="0">
                <a:latin typeface="+mn-lt"/>
              </a:rPr>
              <a:t> Security Features," Whitepaper, 2023. </a:t>
            </a:r>
            <a:r>
              <a:rPr lang="en-US" sz="1300" i="1" dirty="0">
                <a:latin typeface="+mn-lt"/>
              </a:rPr>
              <a:t>Note:</a:t>
            </a:r>
            <a:r>
              <a:rPr lang="en-US" sz="1300" dirty="0">
                <a:latin typeface="+mn-lt"/>
              </a:rPr>
              <a:t> As this is a corporate publication rather than a peer-reviewed paper, the citation follows an adapted IEEE format.</a:t>
            </a:r>
          </a:p>
          <a:p>
            <a:r>
              <a:rPr lang="en-US" sz="1300" dirty="0">
                <a:latin typeface="+mn-lt"/>
              </a:rPr>
              <a:t>NIST, “Post-Quantum Cryptography Standardization,” National Institute of Standards and Technology, 2023.</a:t>
            </a:r>
          </a:p>
          <a:p>
            <a:r>
              <a:rPr lang="en-IN" sz="1300" dirty="0">
                <a:latin typeface="+mn-lt"/>
              </a:rPr>
              <a:t>A. </a:t>
            </a:r>
            <a:r>
              <a:rPr lang="en-IN" sz="1300" dirty="0" err="1">
                <a:latin typeface="+mn-lt"/>
              </a:rPr>
              <a:t>Ghashghaei</a:t>
            </a:r>
            <a:r>
              <a:rPr lang="en-IN" sz="1300" dirty="0">
                <a:latin typeface="+mn-lt"/>
              </a:rPr>
              <a:t>, A. A. Ahmadi, A. Sadeghi, and M. Esmaeili, “Enhancing the Security of Classical Communication with Post-Quantum Authenticated-Encryption for QKD,” Computers, vol. 13, no. 7, p. 163, MDPI, 2025.</a:t>
            </a:r>
            <a:r>
              <a:rPr lang="en-US" sz="1300" dirty="0">
                <a:latin typeface="+mn-lt"/>
              </a:rPr>
              <a:t> </a:t>
            </a:r>
          </a:p>
          <a:p>
            <a:r>
              <a:rPr lang="en-IN" sz="1300" dirty="0">
                <a:latin typeface="+mn-lt"/>
              </a:rPr>
              <a:t>D. </a:t>
            </a:r>
            <a:r>
              <a:rPr lang="en-IN" sz="1300" dirty="0" err="1">
                <a:latin typeface="+mn-lt"/>
              </a:rPr>
              <a:t>Stebila</a:t>
            </a:r>
            <a:r>
              <a:rPr lang="en-IN" sz="1300" dirty="0">
                <a:latin typeface="+mn-lt"/>
              </a:rPr>
              <a:t>, T. K. D. Nguyen, and M. Mosca, “Prototyping Post-Quantum and Hybrid Key Exchange and Authentication in TLS and SSH,” in Proc. 2nd NIST PQC Standardization Conference, Gaithersburg, MD, USA, 2019.</a:t>
            </a:r>
          </a:p>
          <a:p>
            <a:r>
              <a:rPr lang="en-IN" sz="1300" dirty="0">
                <a:latin typeface="+mn-lt"/>
              </a:rPr>
              <a:t>S. Mumtaz and M. </a:t>
            </a:r>
            <a:r>
              <a:rPr lang="en-IN" sz="1300" dirty="0" err="1">
                <a:latin typeface="+mn-lt"/>
              </a:rPr>
              <a:t>Guizani</a:t>
            </a:r>
            <a:r>
              <a:rPr lang="en-IN" sz="1300" dirty="0">
                <a:latin typeface="+mn-lt"/>
              </a:rPr>
              <a:t>, "An overview of quantum computing and quantum communication systems," </a:t>
            </a:r>
            <a:r>
              <a:rPr lang="en-IN" sz="1300" i="1" dirty="0">
                <a:latin typeface="+mn-lt"/>
              </a:rPr>
              <a:t>IET Quantum Communication</a:t>
            </a:r>
            <a:r>
              <a:rPr lang="en-IN" sz="1300" dirty="0">
                <a:latin typeface="+mn-lt"/>
              </a:rPr>
              <a:t>, vol. 2, no. 3, pp. 136–138, 2021, </a:t>
            </a:r>
            <a:r>
              <a:rPr lang="en-IN" sz="1300" dirty="0" err="1">
                <a:latin typeface="+mn-lt"/>
              </a:rPr>
              <a:t>doi</a:t>
            </a:r>
            <a:r>
              <a:rPr lang="en-IN" sz="1300" dirty="0">
                <a:latin typeface="+mn-lt"/>
              </a:rPr>
              <a:t>: 10.1049/qtc2.12021</a:t>
            </a:r>
          </a:p>
          <a:p>
            <a:r>
              <a:rPr lang="en-IN" sz="1300" dirty="0">
                <a:latin typeface="+mn-lt"/>
              </a:rPr>
              <a:t>A. </a:t>
            </a:r>
            <a:r>
              <a:rPr lang="en-IN" sz="1300" dirty="0" err="1">
                <a:latin typeface="+mn-lt"/>
              </a:rPr>
              <a:t>Manzalini</a:t>
            </a:r>
            <a:r>
              <a:rPr lang="en-IN" sz="1300" dirty="0">
                <a:latin typeface="+mn-lt"/>
              </a:rPr>
              <a:t>, "Quantum Communications in Future Networks and Services," </a:t>
            </a:r>
            <a:r>
              <a:rPr lang="en-IN" sz="1300" i="1" dirty="0">
                <a:latin typeface="+mn-lt"/>
              </a:rPr>
              <a:t>Quantum Reports</a:t>
            </a:r>
            <a:r>
              <a:rPr lang="en-IN" sz="1300" dirty="0">
                <a:latin typeface="+mn-lt"/>
              </a:rPr>
              <a:t>, vol. 2, no. 1, pp. 221–232, 2020, </a:t>
            </a:r>
            <a:r>
              <a:rPr lang="en-IN" sz="1300" dirty="0" err="1">
                <a:latin typeface="+mn-lt"/>
              </a:rPr>
              <a:t>doi</a:t>
            </a:r>
            <a:r>
              <a:rPr lang="en-IN" sz="1300" dirty="0">
                <a:latin typeface="+mn-lt"/>
              </a:rPr>
              <a:t>: 10.3390/quantum2010014</a:t>
            </a:r>
          </a:p>
          <a:p>
            <a:r>
              <a:rPr lang="en-IN" sz="1300" dirty="0">
                <a:latin typeface="+mn-lt"/>
              </a:rPr>
              <a:t>H. Dutta and A. K. Bhuyan, </a:t>
            </a:r>
            <a:r>
              <a:rPr lang="en-IN" sz="1300" i="1" dirty="0">
                <a:latin typeface="+mn-lt"/>
              </a:rPr>
              <a:t>“Quantum Communication: From Fundamentals to Recent Trends, Challenges and Open Problems,”</a:t>
            </a:r>
            <a:r>
              <a:rPr lang="en-IN" sz="1300" dirty="0">
                <a:latin typeface="+mn-lt"/>
              </a:rPr>
              <a:t> </a:t>
            </a:r>
            <a:r>
              <a:rPr lang="en-IN" sz="1300" dirty="0" err="1">
                <a:latin typeface="+mn-lt"/>
              </a:rPr>
              <a:t>arXiv</a:t>
            </a:r>
            <a:r>
              <a:rPr lang="en-IN" sz="1300" dirty="0">
                <a:latin typeface="+mn-lt"/>
              </a:rPr>
              <a:t> preprint arXiv:2406.04492, June 2024</a:t>
            </a:r>
          </a:p>
        </p:txBody>
      </p:sp>
    </p:spTree>
    <p:extLst>
      <p:ext uri="{BB962C8B-B14F-4D97-AF65-F5344CB8AC3E}">
        <p14:creationId xmlns:p14="http://schemas.microsoft.com/office/powerpoint/2010/main" val="30409985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63A00FF-89F0-DC87-D900-930227B33E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2811" y="1441315"/>
            <a:ext cx="3893305" cy="393547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Problem Statement Number: 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PSCS_178</a:t>
            </a: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557784" y="987552"/>
            <a:ext cx="11036808" cy="5358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19050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Organization: </a:t>
            </a:r>
            <a:r>
              <a:rPr lang="en-US" sz="1600" b="1" dirty="0">
                <a:latin typeface="Cambria" panose="02040503050406030204" pitchFamily="18" charset="0"/>
                <a:ea typeface="Cambria" panose="02040503050406030204" pitchFamily="18" charset="0"/>
              </a:rPr>
              <a:t>Indian Space Research Organization (ISRO)</a:t>
            </a:r>
          </a:p>
          <a:p>
            <a:pPr marL="342900" lvl="0" indent="-19050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Category (Hardware / Software / Both) : </a:t>
            </a:r>
            <a:r>
              <a:rPr lang="en-US" sz="1600" b="1" dirty="0">
                <a:latin typeface="Cambria" panose="02040503050406030204" pitchFamily="18" charset="0"/>
                <a:ea typeface="Cambria" panose="02040503050406030204" pitchFamily="18" charset="0"/>
              </a:rPr>
              <a:t>Software </a:t>
            </a:r>
          </a:p>
          <a:p>
            <a:pPr marL="342900" lvl="0" indent="-19050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Problem Description:-</a:t>
            </a:r>
          </a:p>
          <a:p>
            <a:pPr marL="342900" indent="-190500">
              <a:spcBef>
                <a:spcPts val="0"/>
              </a:spcBef>
              <a:buNone/>
            </a:pP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Email communication is a vital component of modern business and personal interactions, yet conventional encryption methods remain susceptible to threats such as eavesdropping, man-in-the-middle attacks, and data breaches, especially in the emerging post-quantum era. Quantum Key Distribution (QKD) offers a higher level of security by enabling the secure exchange of encryption keys over a quantum channel, providing unconditional or enhanced protection against interception. This project proposes the development of </a:t>
            </a:r>
            <a:r>
              <a:rPr lang="en-US" sz="1600" b="1" dirty="0" err="1">
                <a:latin typeface="Cambria" panose="02040503050406030204" pitchFamily="18" charset="0"/>
                <a:ea typeface="Cambria" panose="02040503050406030204" pitchFamily="18" charset="0"/>
              </a:rPr>
              <a:t>QuMail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, an email client similar to Microsoft Outlook that integrates QKD services with standard email protocols to secure communications while maintaining compatibility with widely used providers such as Gmail and Yahoo Mail. </a:t>
            </a:r>
            <a:r>
              <a:rPr lang="en-US" sz="1600" dirty="0" err="1">
                <a:latin typeface="Cambria" panose="02040503050406030204" pitchFamily="18" charset="0"/>
                <a:ea typeface="Cambria" panose="02040503050406030204" pitchFamily="18" charset="0"/>
              </a:rPr>
              <a:t>QuMail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 will interface with a </a:t>
            </a:r>
            <a:r>
              <a:rPr lang="en-US" sz="1600" b="1" dirty="0">
                <a:latin typeface="Cambria" panose="02040503050406030204" pitchFamily="18" charset="0"/>
                <a:ea typeface="Cambria" panose="02040503050406030204" pitchFamily="18" charset="0"/>
              </a:rPr>
              <a:t>Key Manager (KM)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 to retrieve quantum keys via APIs, connect with email servers through SMTP/IMAP protocols, and offer a graphical user interface for user interaction. In the intended use scenario, users with access to QKD-derived symmetric keys, pre-stored in local KMs, can exchange emails and attachments securely over untrusted networks. The system will begin with a key bank of 100 symmetric keys, each 1 KB in size. It will support three security levels: </a:t>
            </a:r>
            <a:r>
              <a:rPr lang="en-US" sz="1600" b="1" dirty="0">
                <a:latin typeface="Cambria" panose="02040503050406030204" pitchFamily="18" charset="0"/>
                <a:ea typeface="Cambria" panose="02040503050406030204" pitchFamily="18" charset="0"/>
              </a:rPr>
              <a:t>Level 1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 – no quantum security, </a:t>
            </a:r>
            <a:r>
              <a:rPr lang="en-US" sz="1600" b="1" dirty="0">
                <a:latin typeface="Cambria" panose="02040503050406030204" pitchFamily="18" charset="0"/>
                <a:ea typeface="Cambria" panose="02040503050406030204" pitchFamily="18" charset="0"/>
              </a:rPr>
              <a:t>Level 2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 – quantum-aided AES encryption using quantum keys as seeds, and </a:t>
            </a:r>
            <a:r>
              <a:rPr lang="en-US" sz="1600" b="1" dirty="0">
                <a:latin typeface="Cambria" panose="02040503050406030204" pitchFamily="18" charset="0"/>
                <a:ea typeface="Cambria" panose="02040503050406030204" pitchFamily="18" charset="0"/>
              </a:rPr>
              <a:t>Level 3</a:t>
            </a: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 – quantum-secure encryption using the One-Time Pad. The key challenge is to design a robust and modular mechanism to integrate QKD into existing email infrastructures, ensuring interoperability, scalability, and the ability to upgrade KM services and authentication features as technology evolves.</a:t>
            </a:r>
          </a:p>
        </p:txBody>
      </p:sp>
    </p:spTree>
    <p:extLst>
      <p:ext uri="{BB962C8B-B14F-4D97-AF65-F5344CB8AC3E}">
        <p14:creationId xmlns:p14="http://schemas.microsoft.com/office/powerpoint/2010/main" val="2143451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607CE-CDB1-8C44-A3FC-478F0CF7A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Abstract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E3472D-DD6F-99F9-81F8-4EE497D37D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pPr marL="76200" indent="0" algn="just">
              <a:buNone/>
            </a:pPr>
            <a:r>
              <a:rPr lang="en-US" dirty="0"/>
              <a:t>The emergence of commercial Quantum Computers is inevitable and only a matter of time. It poses a threat to current encryption algorithms, which are effective today but will be obsolete to Shor’s and Grover’s algorithms (Quantum algorithms), compromising confidentiality, integrity, and authenticity. Securing communication channels must be a top priority, and since email is the most widely used communication method, it must be addressed first. Our QMail, a Quantum Secure Email Client Application (QSECA), is designed to withstand both classical and quantum-level attacks. It uses a hybrid architecture of both Quantum Key Distribution (QKD) for session key and Post-Quantum Cryptography (PQC) for authentication and metadata protection, innovating on top of existing QSECA. The prototype features a user-friendly interface to choose between three levels of encryption, including OTP. Benchmarks on the prototype show the trade-off in latency, throughput, and encryption overhead compared to conventional email service. The results show that QMail ensures end-to-end security and provides resilience against adversaries with quantum capabilities. QMail establishes a foundation for a scalable, quantum-safe communication platform and is a step towards secure communication in the era of 6G and quantum internet.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23703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6FB16-463B-2CD5-B64B-68C8B5C9D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Literature Review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1C5CB1-80FA-76EF-9345-668629BD1F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pPr marL="76200" indent="0">
              <a:buNone/>
            </a:pPr>
            <a:r>
              <a:rPr lang="en-IN" dirty="0">
                <a:hlinkClick r:id="rId2"/>
              </a:rPr>
              <a:t>https://docs.google.com/document/d/1zAwV58X2LKYtUTpi95S5t55ZLTdh9BErWewPbrnLV1o/edit?usp=sharing</a:t>
            </a:r>
            <a:r>
              <a:rPr lang="en-IN" dirty="0"/>
              <a:t> </a:t>
            </a:r>
          </a:p>
          <a:p>
            <a:pPr marL="76200" indent="0">
              <a:buNone/>
            </a:pPr>
            <a:endParaRPr lang="en-IN" dirty="0"/>
          </a:p>
          <a:p>
            <a:pPr marL="76200" indent="0">
              <a:buNone/>
            </a:pPr>
            <a:r>
              <a:rPr lang="en-US" sz="2200" b="1" dirty="0"/>
              <a:t>1. Coverage</a:t>
            </a:r>
            <a:endParaRPr lang="en-US" sz="2200" dirty="0"/>
          </a:p>
          <a:p>
            <a:pPr marL="76200" indent="0">
              <a:buNone/>
            </a:pPr>
            <a:r>
              <a:rPr lang="en-US" sz="2200" dirty="0"/>
              <a:t>Reviewed </a:t>
            </a:r>
            <a:r>
              <a:rPr lang="en-US" sz="2200" b="1" dirty="0"/>
              <a:t>10 papers</a:t>
            </a:r>
            <a:r>
              <a:rPr lang="en-US" sz="2200" dirty="0"/>
              <a:t> spanning:</a:t>
            </a:r>
          </a:p>
          <a:p>
            <a:pPr lvl="1"/>
            <a:r>
              <a:rPr lang="en-US" sz="2200" dirty="0"/>
              <a:t>Quantum Secure Email Clients</a:t>
            </a:r>
          </a:p>
          <a:p>
            <a:pPr lvl="1"/>
            <a:r>
              <a:rPr lang="en-US" sz="2200" dirty="0"/>
              <a:t>Quantum Key Distribution (QKD)</a:t>
            </a:r>
          </a:p>
          <a:p>
            <a:pPr lvl="1"/>
            <a:r>
              <a:rPr lang="en-US" sz="2200" dirty="0"/>
              <a:t>Post-Quantum Cryptography (PQC)</a:t>
            </a:r>
          </a:p>
          <a:p>
            <a:pPr lvl="1"/>
            <a:r>
              <a:rPr lang="en-US" sz="2200" dirty="0"/>
              <a:t>Secure Messaging &amp; </a:t>
            </a:r>
            <a:r>
              <a:rPr lang="en-US" sz="2200" dirty="0" err="1"/>
              <a:t>ProtonMail</a:t>
            </a:r>
            <a:r>
              <a:rPr lang="en-US" sz="2200" dirty="0"/>
              <a:t> baseline</a:t>
            </a:r>
          </a:p>
          <a:p>
            <a:pPr lvl="1"/>
            <a:r>
              <a:rPr lang="en-US" sz="2200" dirty="0"/>
              <a:t>PQC Standardization (NIST)</a:t>
            </a:r>
          </a:p>
          <a:p>
            <a:pPr lvl="1"/>
            <a:r>
              <a:rPr lang="en-US" sz="2200" dirty="0"/>
              <a:t>Hybrid PQC + QKD frameworks</a:t>
            </a:r>
          </a:p>
          <a:p>
            <a:pPr lvl="1"/>
            <a:r>
              <a:rPr lang="en-US" sz="2200" dirty="0"/>
              <a:t>6G &amp; Quantum Internet perspectives</a:t>
            </a:r>
          </a:p>
          <a:p>
            <a:pPr marL="76200" indent="0">
              <a:buNone/>
            </a:pPr>
            <a:r>
              <a:rPr lang="en-US" sz="2200" b="1" dirty="0"/>
              <a:t>2. Key Insights</a:t>
            </a:r>
            <a:endParaRPr lang="en-US" sz="2200" dirty="0"/>
          </a:p>
          <a:p>
            <a:pPr lvl="1"/>
            <a:r>
              <a:rPr lang="en-US" sz="2200" b="1" dirty="0"/>
              <a:t>QKD</a:t>
            </a:r>
            <a:r>
              <a:rPr lang="en-US" sz="2200" dirty="0"/>
              <a:t> → ensures secure key exchange but faces cost &amp; scalability issues.</a:t>
            </a:r>
          </a:p>
          <a:p>
            <a:pPr lvl="1"/>
            <a:r>
              <a:rPr lang="en-US" sz="2200" b="1" dirty="0"/>
              <a:t>PQC</a:t>
            </a:r>
            <a:r>
              <a:rPr lang="en-US" sz="2200" dirty="0"/>
              <a:t> → NIST-standardized, software-feasible today, but large key sizes.</a:t>
            </a:r>
          </a:p>
          <a:p>
            <a:pPr lvl="1"/>
            <a:r>
              <a:rPr lang="en-US" sz="2200" b="1" dirty="0"/>
              <a:t>Existing Secure Email (</a:t>
            </a:r>
            <a:r>
              <a:rPr lang="en-US" sz="2200" b="1" dirty="0" err="1"/>
              <a:t>ProtonMail</a:t>
            </a:r>
            <a:r>
              <a:rPr lang="en-US" sz="2200" b="1" dirty="0"/>
              <a:t>)</a:t>
            </a:r>
            <a:r>
              <a:rPr lang="en-US" sz="2200" dirty="0"/>
              <a:t> → private but not quantum-safe.</a:t>
            </a:r>
          </a:p>
          <a:p>
            <a:pPr lvl="1"/>
            <a:r>
              <a:rPr lang="en-US" sz="2200" b="1" dirty="0"/>
              <a:t>Hybrid Models</a:t>
            </a:r>
            <a:r>
              <a:rPr lang="en-US" sz="2200" dirty="0"/>
              <a:t> → combining QKD + PQC is the most practical direction.</a:t>
            </a:r>
          </a:p>
          <a:p>
            <a:pPr lvl="1"/>
            <a:r>
              <a:rPr lang="en-US" sz="2200" b="1" dirty="0"/>
              <a:t>Future Vision</a:t>
            </a:r>
            <a:r>
              <a:rPr lang="en-US" sz="2200" dirty="0"/>
              <a:t> → aligns with 6G networks and quantum internet development.</a:t>
            </a:r>
          </a:p>
          <a:p>
            <a:pPr marL="76200" indent="0">
              <a:buNone/>
            </a:pPr>
            <a:r>
              <a:rPr lang="en-US" sz="2200" b="1" dirty="0"/>
              <a:t>3. Gap Identified</a:t>
            </a:r>
            <a:endParaRPr lang="en-US" sz="2200" dirty="0"/>
          </a:p>
          <a:p>
            <a:pPr marL="76200" indent="0">
              <a:buNone/>
            </a:pPr>
            <a:r>
              <a:rPr lang="en-US" sz="2200" dirty="0"/>
              <a:t>No existing system provides a </a:t>
            </a:r>
            <a:r>
              <a:rPr lang="en-US" sz="2200" b="1" dirty="0"/>
              <a:t>complete, practical, hybrid QKD + PQC email client</a:t>
            </a:r>
            <a:r>
              <a:rPr lang="en-US" sz="2200" dirty="0"/>
              <a:t> with benchmarking.</a:t>
            </a:r>
          </a:p>
          <a:p>
            <a:pPr marL="76200" indent="0">
              <a:buNone/>
            </a:pPr>
            <a:r>
              <a:rPr lang="en-US" sz="2200" b="1" dirty="0"/>
              <a:t>4. Relevance to QMail</a:t>
            </a:r>
            <a:endParaRPr lang="en-US" sz="2200" dirty="0"/>
          </a:p>
          <a:p>
            <a:pPr marL="76200" indent="0">
              <a:buNone/>
            </a:pPr>
            <a:r>
              <a:rPr lang="en-US" sz="2200" dirty="0"/>
              <a:t>Literature validates the </a:t>
            </a:r>
            <a:r>
              <a:rPr lang="en-US" sz="2200" b="1" dirty="0"/>
              <a:t>necessity and feasibility</a:t>
            </a:r>
            <a:r>
              <a:rPr lang="en-US" sz="2200" dirty="0"/>
              <a:t> of QMail.</a:t>
            </a:r>
          </a:p>
          <a:p>
            <a:pPr marL="76200" indent="0">
              <a:buNone/>
            </a:pPr>
            <a:r>
              <a:rPr lang="en-US" sz="2200" dirty="0"/>
              <a:t>QMail addresses </a:t>
            </a:r>
            <a:r>
              <a:rPr lang="en-US" sz="2200" b="1" dirty="0"/>
              <a:t>identified gaps</a:t>
            </a:r>
            <a:r>
              <a:rPr lang="en-US" sz="2200" dirty="0"/>
              <a:t> by implementing and testing a prototype.</a:t>
            </a:r>
          </a:p>
          <a:p>
            <a:pPr marL="7620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45510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BDFED-3764-A923-5A96-B10AD7980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Objectives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F4A201-0F48-0824-CDA4-C7BBF33366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To design and implement </a:t>
            </a:r>
            <a:r>
              <a:rPr lang="en-US" sz="1800" b="1" dirty="0"/>
              <a:t>QMail</a:t>
            </a:r>
            <a:r>
              <a:rPr lang="en-US" sz="1800" dirty="0"/>
              <a:t>, a Quantum Secure Email Client Application (QSECA).</a:t>
            </a:r>
          </a:p>
          <a:p>
            <a:r>
              <a:rPr lang="en-US" sz="1800" dirty="0"/>
              <a:t>Ensure </a:t>
            </a:r>
            <a:r>
              <a:rPr lang="en-US" sz="1800" b="1" dirty="0"/>
              <a:t>confidentiality, integrity, and authenticity</a:t>
            </a:r>
            <a:r>
              <a:rPr lang="en-US" sz="1800" dirty="0"/>
              <a:t> of email communication in the post-quantum era.</a:t>
            </a:r>
          </a:p>
          <a:p>
            <a:r>
              <a:rPr lang="en-US" sz="1800" dirty="0"/>
              <a:t>Develop a </a:t>
            </a:r>
            <a:r>
              <a:rPr lang="en-US" sz="1800" b="1" dirty="0"/>
              <a:t>hybrid cryptographic model</a:t>
            </a:r>
            <a:r>
              <a:rPr lang="en-US" sz="1800" dirty="0"/>
              <a:t>:</a:t>
            </a:r>
          </a:p>
          <a:p>
            <a:pPr lvl="1"/>
            <a:r>
              <a:rPr lang="en-US" sz="1800" b="1" dirty="0"/>
              <a:t>QKD</a:t>
            </a:r>
            <a:r>
              <a:rPr lang="en-US" sz="1800" dirty="0"/>
              <a:t> for secure session key distribution.</a:t>
            </a:r>
          </a:p>
          <a:p>
            <a:pPr lvl="1"/>
            <a:r>
              <a:rPr lang="en-US" sz="1800" b="1" dirty="0"/>
              <a:t>PQC</a:t>
            </a:r>
            <a:r>
              <a:rPr lang="en-US" sz="1800" dirty="0"/>
              <a:t> for authentication and metadata protection.</a:t>
            </a:r>
          </a:p>
          <a:p>
            <a:pPr lvl="1"/>
            <a:endParaRPr lang="en-US" sz="1800" dirty="0"/>
          </a:p>
          <a:p>
            <a:r>
              <a:rPr lang="en-US" sz="1800" dirty="0"/>
              <a:t>Build a </a:t>
            </a:r>
            <a:r>
              <a:rPr lang="en-US" sz="1800" b="1" dirty="0"/>
              <a:t>desktop prototype</a:t>
            </a:r>
            <a:r>
              <a:rPr lang="en-US" sz="1800" dirty="0"/>
              <a:t> with user-friendly encryption options (AES, OTP, hybrid).</a:t>
            </a:r>
          </a:p>
          <a:p>
            <a:r>
              <a:rPr lang="en-US" sz="1800" dirty="0"/>
              <a:t>Benchmark </a:t>
            </a:r>
            <a:r>
              <a:rPr lang="en-US" sz="1800" b="1" dirty="0"/>
              <a:t>latency, throughput, and encryption overhead</a:t>
            </a:r>
            <a:r>
              <a:rPr lang="en-US" sz="1800" dirty="0"/>
              <a:t> compared to conventional email systems.</a:t>
            </a:r>
          </a:p>
          <a:p>
            <a:r>
              <a:rPr lang="en-US" sz="1800" dirty="0"/>
              <a:t>Establish a foundation for </a:t>
            </a:r>
            <a:r>
              <a:rPr lang="en-US" sz="1800" b="1" dirty="0"/>
              <a:t>scalable, quantum-safe communication platforms</a:t>
            </a:r>
            <a:r>
              <a:rPr lang="en-US" sz="1800" dirty="0"/>
              <a:t> towards </a:t>
            </a:r>
            <a:r>
              <a:rPr lang="en-US" sz="1800" b="1" dirty="0"/>
              <a:t>6G and the quantum internet</a:t>
            </a:r>
            <a:r>
              <a:rPr lang="en-US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52304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652E8-B03F-4409-FC76-99B1E528E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Existing Methods and Drawbacks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1C30090-D0A7-D140-F230-4F831F13C7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12800" y="1039768"/>
            <a:ext cx="10446186" cy="535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LID4096" altLang="LID4096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Classical Email Security (RSA, ECC, AES):</a:t>
            </a:r>
            <a:endParaRPr lang="en-US" altLang="LID4096" sz="18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LID4096" altLang="LID4096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Strong today, but vulnerable to </a:t>
            </a:r>
            <a:r>
              <a:rPr kumimoji="0" lang="LID4096" altLang="LID4096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Shor’s and Grover’s algorithms</a:t>
            </a:r>
            <a:r>
              <a:rPr kumimoji="0" lang="LID4096" altLang="LID4096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in the quantum era.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LID4096" altLang="LID4096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ProtonMail (PGP-based E2EE):</a:t>
            </a:r>
            <a:endParaRPr lang="en-US" altLang="LID4096" sz="18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LID4096" altLang="LID4096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Ensures privacy, but not </a:t>
            </a:r>
            <a:r>
              <a:rPr kumimoji="0" lang="LID4096" altLang="LID4096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quantum-safe</a:t>
            </a:r>
            <a:r>
              <a:rPr kumimoji="0" lang="LID4096" altLang="LID4096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; metadata (subject, sender) remains exposed.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LID4096" altLang="LID4096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QKD-based Prototypes:</a:t>
            </a:r>
            <a:endParaRPr lang="en-US" altLang="LID4096" sz="18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LID4096" altLang="LID4096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Provide key secrecy but often rely on </a:t>
            </a:r>
            <a:r>
              <a:rPr kumimoji="0" lang="LID4096" altLang="LID4096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simulated hardware</a:t>
            </a:r>
            <a:r>
              <a:rPr kumimoji="0" lang="LID4096" altLang="LID4096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; scalability remains limited.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LID4096" altLang="LID4096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PQC Standards (Kyber, Dilithium, Falcon):</a:t>
            </a:r>
            <a:endParaRPr lang="en-US" altLang="LID4096" sz="18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LID4096" altLang="LID4096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Secure against quantum attacks, but introduce </a:t>
            </a:r>
            <a:r>
              <a:rPr kumimoji="0" lang="LID4096" altLang="LID4096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key size and bandwidth trade-offs</a:t>
            </a:r>
            <a:r>
              <a:rPr kumimoji="0" lang="LID4096" altLang="LID4096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kumimoji="0" lang="en-US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LID4096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LID4096" altLang="LID4096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Drawback</a:t>
            </a:r>
            <a:r>
              <a:rPr kumimoji="0" lang="en-US" altLang="LID4096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s</a:t>
            </a:r>
            <a:r>
              <a:rPr kumimoji="0" lang="LID4096" altLang="LID4096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:</a:t>
            </a:r>
            <a:endParaRPr lang="en-US" altLang="LID4096" sz="18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LID4096" altLang="LID4096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Lack of </a:t>
            </a:r>
            <a:r>
              <a:rPr kumimoji="0" lang="LID4096" altLang="LID4096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end-to-end hybrid solutions</a:t>
            </a:r>
            <a:r>
              <a:rPr kumimoji="0" lang="LID4096" altLang="LID4096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combining QKD + PQC.</a:t>
            </a:r>
            <a:endParaRPr kumimoji="0" lang="en-US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LID4096" altLang="LID4096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Limited </a:t>
            </a:r>
            <a:r>
              <a:rPr kumimoji="0" lang="LID4096" altLang="LID4096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real-world validation</a:t>
            </a:r>
            <a:r>
              <a:rPr lang="en-US" altLang="LID4096" sz="18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  <a:r>
              <a:rPr kumimoji="0" lang="LID4096" altLang="LID4096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user-level applications</a:t>
            </a:r>
            <a:r>
              <a:rPr kumimoji="0" lang="en-US" altLang="LID4096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,</a:t>
            </a:r>
            <a:r>
              <a:rPr lang="en-US" altLang="LID4096" sz="1800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altLang="LID4096" sz="18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and</a:t>
            </a:r>
            <a:r>
              <a:rPr lang="en-US" altLang="LID4096" sz="1800" b="1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benchmarking</a:t>
            </a:r>
            <a:r>
              <a:rPr kumimoji="0" lang="LID4096" altLang="LID4096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.</a:t>
            </a:r>
            <a:endParaRPr kumimoji="0" lang="en-US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LID4096" altLang="LID4096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Existing systems either </a:t>
            </a:r>
            <a:r>
              <a:rPr kumimoji="0" lang="LID4096" altLang="LID4096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theoretical or partial</a:t>
            </a:r>
            <a:r>
              <a:rPr kumimoji="0" lang="LID4096" altLang="LID4096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— none fully practical for secure email.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LID4096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6592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974AE-D209-5E8C-C4B3-3BF42FBDE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Proposed Method and Feasibility Study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28D1E1-901A-C693-54B8-3A63ECEB6F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Innovative Solution:</a:t>
            </a:r>
            <a:r>
              <a:rPr lang="en-US" sz="2000" dirty="0"/>
              <a:t> A </a:t>
            </a:r>
            <a:r>
              <a:rPr lang="en-US" sz="2000" b="1" dirty="0"/>
              <a:t>hybrid architecture</a:t>
            </a:r>
            <a:r>
              <a:rPr lang="en-US" sz="2000" dirty="0"/>
              <a:t> combining QKD for key distribution and PQC for authentication and metadata security.</a:t>
            </a:r>
          </a:p>
          <a:p>
            <a:r>
              <a:rPr lang="en-US" sz="2000" b="1" dirty="0"/>
              <a:t>Justification:</a:t>
            </a:r>
            <a:endParaRPr lang="en-US" sz="2000" dirty="0"/>
          </a:p>
          <a:p>
            <a:pPr lvl="1"/>
            <a:r>
              <a:rPr lang="en-US" dirty="0"/>
              <a:t>QKD ensures </a:t>
            </a:r>
            <a:r>
              <a:rPr lang="en-US" b="1" dirty="0"/>
              <a:t>eavesdropper detection</a:t>
            </a:r>
            <a:r>
              <a:rPr lang="en-US" dirty="0"/>
              <a:t> and secure symmetric keys.</a:t>
            </a:r>
          </a:p>
          <a:p>
            <a:pPr lvl="1"/>
            <a:r>
              <a:rPr lang="en-US" dirty="0"/>
              <a:t>PQC ensures </a:t>
            </a:r>
            <a:r>
              <a:rPr lang="en-US" b="1" dirty="0"/>
              <a:t>scalability and immediate </a:t>
            </a:r>
            <a:r>
              <a:rPr lang="en-US" b="1" dirty="0" err="1"/>
              <a:t>deployability</a:t>
            </a:r>
            <a:r>
              <a:rPr lang="en-US" dirty="0"/>
              <a:t> using NIST-standardized algorithms.</a:t>
            </a:r>
          </a:p>
          <a:p>
            <a:r>
              <a:rPr lang="en-US" sz="2000" b="1" dirty="0"/>
              <a:t>Feasibility:</a:t>
            </a:r>
            <a:endParaRPr lang="en-US" sz="2000" dirty="0"/>
          </a:p>
          <a:p>
            <a:pPr lvl="1"/>
            <a:r>
              <a:rPr lang="en-US" b="1" dirty="0"/>
              <a:t>Technological:</a:t>
            </a:r>
            <a:r>
              <a:rPr lang="en-US" dirty="0"/>
              <a:t> Prototype implemented with simulated QKD and PQC libraries.</a:t>
            </a:r>
          </a:p>
          <a:p>
            <a:pPr lvl="1"/>
            <a:r>
              <a:rPr lang="en-US" b="1" dirty="0"/>
              <a:t>Cost:</a:t>
            </a:r>
            <a:r>
              <a:rPr lang="en-US" dirty="0"/>
              <a:t> Feasible with commodity hardware for prototype; real-world deployment scales with QKD infrastructure.</a:t>
            </a:r>
          </a:p>
          <a:p>
            <a:pPr lvl="1"/>
            <a:r>
              <a:rPr lang="en-US" b="1" dirty="0"/>
              <a:t>Resources:</a:t>
            </a:r>
            <a:r>
              <a:rPr lang="en-US" dirty="0"/>
              <a:t> Desktop-based system, extendable to web/cloud in future.</a:t>
            </a:r>
          </a:p>
          <a:p>
            <a:r>
              <a:rPr lang="en-US" sz="2000" b="1" dirty="0"/>
              <a:t>Impact:</a:t>
            </a:r>
            <a:r>
              <a:rPr lang="en-US" sz="2000" dirty="0"/>
              <a:t> Demonstrates a </a:t>
            </a:r>
            <a:r>
              <a:rPr lang="en-US" sz="2000" b="1" dirty="0"/>
              <a:t>practical, tested model</a:t>
            </a:r>
            <a:r>
              <a:rPr lang="en-US" sz="2000" dirty="0"/>
              <a:t> of quantum-secure email, bridging current limitations and future readiness.</a:t>
            </a:r>
          </a:p>
        </p:txBody>
      </p:sp>
    </p:spTree>
    <p:extLst>
      <p:ext uri="{BB962C8B-B14F-4D97-AF65-F5344CB8AC3E}">
        <p14:creationId xmlns:p14="http://schemas.microsoft.com/office/powerpoint/2010/main" val="2871088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666CB-A08A-B71C-7A47-96C882F85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Architecture Diagram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933A6F-4470-6422-DC06-FBDC979CD1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1553" y="1004425"/>
            <a:ext cx="7975510" cy="5286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4072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F014C-4043-F3B6-3683-FFF78D0EB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Modules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AAAA4F9-B269-7418-342B-6AB52F2D68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39071" y="1746585"/>
            <a:ext cx="10913857" cy="35094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LID4096" altLang="LID4096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 Interface:</a:t>
            </a:r>
            <a:endParaRPr kumimoji="0" lang="en-US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LID4096" altLang="LID4096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Compose, send, and receive emails; select encryption level.</a:t>
            </a:r>
            <a:endParaRPr kumimoji="0" lang="en-US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LID4096" altLang="LID4096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Authentication &amp; Metadata Security:</a:t>
            </a:r>
            <a:endParaRPr kumimoji="0" lang="en-US" altLang="LID4096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LID4096" altLang="LID4096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PQC-based login, digital signatures, and secure header handling.</a:t>
            </a:r>
            <a:endParaRPr kumimoji="0" lang="en-US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LID4096" altLang="LID4096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Management:</a:t>
            </a:r>
            <a:r>
              <a:rPr kumimoji="0" lang="LID4096" altLang="LID4096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en-US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LID4096" altLang="LID4096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QKD-based session key exchange, with PQC fallback.</a:t>
            </a:r>
            <a:endParaRPr kumimoji="0" lang="en-US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LID4096" altLang="LID4096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Encryption Engine:</a:t>
            </a:r>
            <a:r>
              <a:rPr kumimoji="0" lang="LID4096" altLang="LID4096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en-US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LID4096" altLang="LID4096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AES encryption using QKD session keys, integrated with PQC.</a:t>
            </a:r>
            <a:endParaRPr kumimoji="0" lang="en-US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LID4096" altLang="LID4096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Email Transmission:</a:t>
            </a:r>
            <a:r>
              <a:rPr kumimoji="0" lang="LID4096" altLang="LID4096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en-US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LID4096" altLang="LID4096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Encrypted payload storage and routing via SMTP/IMAP server.</a:t>
            </a:r>
            <a:endParaRPr kumimoji="0" lang="en-US" altLang="LID4096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LID4096" altLang="LID4096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Attacker Simulation:</a:t>
            </a:r>
            <a:endParaRPr kumimoji="0" lang="en-US" altLang="LID4096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LID4096" altLang="LID4096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Models interception attempts to demonstrate resilience.</a:t>
            </a:r>
          </a:p>
        </p:txBody>
      </p:sp>
    </p:spTree>
    <p:extLst>
      <p:ext uri="{BB962C8B-B14F-4D97-AF65-F5344CB8AC3E}">
        <p14:creationId xmlns:p14="http://schemas.microsoft.com/office/powerpoint/2010/main" val="1040144305"/>
      </p:ext>
    </p:extLst>
  </p:cSld>
  <p:clrMapOvr>
    <a:masterClrMapping/>
  </p:clrMapOvr>
</p:sld>
</file>

<file path=ppt/theme/theme1.xml><?xml version="1.0" encoding="utf-8"?>
<a:theme xmlns:a="http://schemas.openxmlformats.org/drawingml/2006/main" name="Bioinformatics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545</TotalTime>
  <Words>1934</Words>
  <Application>Microsoft Office PowerPoint</Application>
  <PresentationFormat>Widescreen</PresentationFormat>
  <Paragraphs>159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Cambria</vt:lpstr>
      <vt:lpstr>Verdana</vt:lpstr>
      <vt:lpstr>Bioinformatics</vt:lpstr>
      <vt:lpstr>QMail: A Hybrid QKD/KEM Quantum Secure Email Client</vt:lpstr>
      <vt:lpstr>Problem Statement Number: PSCS_178 </vt:lpstr>
      <vt:lpstr>Abstract</vt:lpstr>
      <vt:lpstr>Literature Review</vt:lpstr>
      <vt:lpstr>Objectives</vt:lpstr>
      <vt:lpstr>Existing Methods and Drawbacks</vt:lpstr>
      <vt:lpstr>Proposed Method and Feasibility Study</vt:lpstr>
      <vt:lpstr>Architecture Diagram</vt:lpstr>
      <vt:lpstr>Modules</vt:lpstr>
      <vt:lpstr>SDG Mapping</vt:lpstr>
      <vt:lpstr>Hardware and Software Details</vt:lpstr>
      <vt:lpstr>Hardware and Software Details</vt:lpstr>
      <vt:lpstr>Timeline ( Gantt Chart )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Admin</dc:creator>
  <cp:lastModifiedBy>Achal K A</cp:lastModifiedBy>
  <cp:revision>64</cp:revision>
  <dcterms:modified xsi:type="dcterms:W3CDTF">2025-09-03T16:02:10Z</dcterms:modified>
</cp:coreProperties>
</file>