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Default Extension="jpg" ContentType="image/jp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18288000" cy="10287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76314"/>
            <a:ext cx="18288000" cy="9211310"/>
          </a:xfrm>
          <a:custGeom>
            <a:avLst/>
            <a:gdLst/>
            <a:ahLst/>
            <a:cxnLst/>
            <a:rect l="l" t="t" r="r" b="b"/>
            <a:pathLst>
              <a:path w="18288000" h="9211310">
                <a:moveTo>
                  <a:pt x="0" y="9210685"/>
                </a:moveTo>
                <a:lnTo>
                  <a:pt x="18288000" y="9210685"/>
                </a:lnTo>
                <a:lnTo>
                  <a:pt x="18288000" y="0"/>
                </a:lnTo>
                <a:lnTo>
                  <a:pt x="0" y="0"/>
                </a:lnTo>
                <a:lnTo>
                  <a:pt x="0" y="9210685"/>
                </a:lnTo>
                <a:close/>
              </a:path>
            </a:pathLst>
          </a:custGeom>
          <a:solidFill>
            <a:srgbClr val="FFE7D4"/>
          </a:solidFill>
        </p:spPr>
        <p:txBody>
          <a:bodyPr wrap="square" lIns="0" tIns="0" rIns="0" bIns="0" rtlCol="0"/>
          <a:lstStyle/>
          <a:p/>
        </p:txBody>
      </p:sp>
      <p:sp>
        <p:nvSpPr>
          <p:cNvPr id="17" name="bg object 17"/>
          <p:cNvSpPr/>
          <p:nvPr/>
        </p:nvSpPr>
        <p:spPr>
          <a:xfrm>
            <a:off x="1266444" y="3072916"/>
            <a:ext cx="15500985" cy="6309360"/>
          </a:xfrm>
          <a:custGeom>
            <a:avLst/>
            <a:gdLst/>
            <a:ahLst/>
            <a:cxnLst/>
            <a:rect l="l" t="t" r="r" b="b"/>
            <a:pathLst>
              <a:path w="15500985" h="6309359">
                <a:moveTo>
                  <a:pt x="15500909" y="0"/>
                </a:moveTo>
                <a:lnTo>
                  <a:pt x="0" y="0"/>
                </a:lnTo>
                <a:lnTo>
                  <a:pt x="0" y="6055220"/>
                </a:lnTo>
                <a:lnTo>
                  <a:pt x="0" y="6309296"/>
                </a:lnTo>
                <a:lnTo>
                  <a:pt x="15500909" y="6309296"/>
                </a:lnTo>
                <a:lnTo>
                  <a:pt x="15500909" y="6055220"/>
                </a:lnTo>
                <a:lnTo>
                  <a:pt x="15500909" y="0"/>
                </a:lnTo>
                <a:close/>
              </a:path>
            </a:pathLst>
          </a:custGeom>
          <a:solidFill>
            <a:srgbClr val="FFB97D"/>
          </a:solidFill>
        </p:spPr>
        <p:txBody>
          <a:bodyPr wrap="square" lIns="0" tIns="0" rIns="0" bIns="0" rtlCol="0"/>
          <a:lstStyle/>
          <a:p/>
        </p:txBody>
      </p:sp>
      <p:sp>
        <p:nvSpPr>
          <p:cNvPr id="18" name="bg object 18"/>
          <p:cNvSpPr/>
          <p:nvPr/>
        </p:nvSpPr>
        <p:spPr>
          <a:xfrm>
            <a:off x="1254023" y="3060508"/>
            <a:ext cx="15525750" cy="6334125"/>
          </a:xfrm>
          <a:custGeom>
            <a:avLst/>
            <a:gdLst/>
            <a:ahLst/>
            <a:cxnLst/>
            <a:rect l="l" t="t" r="r" b="b"/>
            <a:pathLst>
              <a:path w="15525750" h="6334125">
                <a:moveTo>
                  <a:pt x="15525738" y="0"/>
                </a:moveTo>
                <a:lnTo>
                  <a:pt x="15500909" y="0"/>
                </a:lnTo>
                <a:lnTo>
                  <a:pt x="15268867" y="0"/>
                </a:lnTo>
                <a:lnTo>
                  <a:pt x="15268867" y="24815"/>
                </a:lnTo>
                <a:lnTo>
                  <a:pt x="15500909" y="24815"/>
                </a:lnTo>
                <a:lnTo>
                  <a:pt x="15500909" y="6309284"/>
                </a:lnTo>
                <a:lnTo>
                  <a:pt x="24841" y="6309284"/>
                </a:lnTo>
                <a:lnTo>
                  <a:pt x="24841" y="6067628"/>
                </a:lnTo>
                <a:lnTo>
                  <a:pt x="0" y="6067628"/>
                </a:lnTo>
                <a:lnTo>
                  <a:pt x="0" y="6334112"/>
                </a:lnTo>
                <a:lnTo>
                  <a:pt x="24841" y="6334112"/>
                </a:lnTo>
                <a:lnTo>
                  <a:pt x="15500909" y="6334112"/>
                </a:lnTo>
                <a:lnTo>
                  <a:pt x="15525738" y="6334112"/>
                </a:lnTo>
                <a:lnTo>
                  <a:pt x="15525738" y="0"/>
                </a:lnTo>
                <a:close/>
              </a:path>
            </a:pathLst>
          </a:custGeom>
          <a:solidFill>
            <a:srgbClr val="000000"/>
          </a:solidFill>
        </p:spPr>
        <p:txBody>
          <a:bodyPr wrap="square" lIns="0" tIns="0" rIns="0" bIns="0" rtlCol="0"/>
          <a:lstStyle/>
          <a:p/>
        </p:txBody>
      </p:sp>
      <p:sp>
        <p:nvSpPr>
          <p:cNvPr id="19" name="bg object 19"/>
          <p:cNvSpPr/>
          <p:nvPr/>
        </p:nvSpPr>
        <p:spPr>
          <a:xfrm>
            <a:off x="1041215" y="2761706"/>
            <a:ext cx="15481935" cy="6366510"/>
          </a:xfrm>
          <a:custGeom>
            <a:avLst/>
            <a:gdLst/>
            <a:ahLst/>
            <a:cxnLst/>
            <a:rect l="l" t="t" r="r" b="b"/>
            <a:pathLst>
              <a:path w="15481935" h="6366509">
                <a:moveTo>
                  <a:pt x="15481680" y="6366418"/>
                </a:moveTo>
                <a:lnTo>
                  <a:pt x="0" y="6366418"/>
                </a:lnTo>
                <a:lnTo>
                  <a:pt x="0" y="0"/>
                </a:lnTo>
                <a:lnTo>
                  <a:pt x="15481680" y="0"/>
                </a:lnTo>
                <a:lnTo>
                  <a:pt x="15481680" y="6366418"/>
                </a:lnTo>
                <a:close/>
              </a:path>
            </a:pathLst>
          </a:custGeom>
          <a:solidFill>
            <a:srgbClr val="FFF4E9"/>
          </a:solidFill>
        </p:spPr>
        <p:txBody>
          <a:bodyPr wrap="square" lIns="0" tIns="0" rIns="0" bIns="0" rtlCol="0"/>
          <a:lstStyle/>
          <a:p/>
        </p:txBody>
      </p:sp>
      <p:sp>
        <p:nvSpPr>
          <p:cNvPr id="20" name="bg object 20"/>
          <p:cNvSpPr/>
          <p:nvPr/>
        </p:nvSpPr>
        <p:spPr>
          <a:xfrm>
            <a:off x="1028788" y="2749295"/>
            <a:ext cx="15506700" cy="6391275"/>
          </a:xfrm>
          <a:custGeom>
            <a:avLst/>
            <a:gdLst/>
            <a:ahLst/>
            <a:cxnLst/>
            <a:rect l="l" t="t" r="r" b="b"/>
            <a:pathLst>
              <a:path w="15506700" h="6391275">
                <a:moveTo>
                  <a:pt x="15506510" y="0"/>
                </a:moveTo>
                <a:lnTo>
                  <a:pt x="15481681" y="0"/>
                </a:lnTo>
                <a:lnTo>
                  <a:pt x="15481681" y="24841"/>
                </a:lnTo>
                <a:lnTo>
                  <a:pt x="15481681" y="6366408"/>
                </a:lnTo>
                <a:lnTo>
                  <a:pt x="24841" y="6366408"/>
                </a:lnTo>
                <a:lnTo>
                  <a:pt x="24841" y="24841"/>
                </a:lnTo>
                <a:lnTo>
                  <a:pt x="15481681" y="24841"/>
                </a:lnTo>
                <a:lnTo>
                  <a:pt x="15481681" y="0"/>
                </a:lnTo>
                <a:lnTo>
                  <a:pt x="24841" y="0"/>
                </a:lnTo>
                <a:lnTo>
                  <a:pt x="0" y="0"/>
                </a:lnTo>
                <a:lnTo>
                  <a:pt x="0" y="6391262"/>
                </a:lnTo>
                <a:lnTo>
                  <a:pt x="24841" y="6391262"/>
                </a:lnTo>
                <a:lnTo>
                  <a:pt x="15481681" y="6391262"/>
                </a:lnTo>
                <a:lnTo>
                  <a:pt x="15506510" y="6391262"/>
                </a:lnTo>
                <a:lnTo>
                  <a:pt x="15506510" y="0"/>
                </a:lnTo>
                <a:close/>
              </a:path>
            </a:pathLst>
          </a:custGeom>
          <a:solidFill>
            <a:srgbClr val="000000"/>
          </a:solidFill>
        </p:spPr>
        <p:txBody>
          <a:bodyPr wrap="square" lIns="0" tIns="0" rIns="0" bIns="0" rtlCol="0"/>
          <a:lstStyle/>
          <a:p/>
        </p:txBody>
      </p:sp>
      <p:sp>
        <p:nvSpPr>
          <p:cNvPr id="21" name="bg object 21"/>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22" name="bg object 22"/>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23" name="bg object 23"/>
          <p:cNvSpPr/>
          <p:nvPr/>
        </p:nvSpPr>
        <p:spPr>
          <a:xfrm>
            <a:off x="17480805" y="1090643"/>
            <a:ext cx="28575" cy="9196705"/>
          </a:xfrm>
          <a:custGeom>
            <a:avLst/>
            <a:gdLst/>
            <a:ahLst/>
            <a:cxnLst/>
            <a:rect l="l" t="t" r="r" b="b"/>
            <a:pathLst>
              <a:path w="28575" h="9196705">
                <a:moveTo>
                  <a:pt x="28575" y="0"/>
                </a:moveTo>
                <a:lnTo>
                  <a:pt x="28575" y="9196356"/>
                </a:lnTo>
                <a:lnTo>
                  <a:pt x="0" y="9196356"/>
                </a:lnTo>
                <a:lnTo>
                  <a:pt x="0" y="0"/>
                </a:lnTo>
                <a:lnTo>
                  <a:pt x="28575" y="0"/>
                </a:lnTo>
                <a:close/>
              </a:path>
            </a:pathLst>
          </a:custGeom>
          <a:solidFill>
            <a:srgbClr val="000000"/>
          </a:solidFill>
        </p:spPr>
        <p:txBody>
          <a:bodyPr wrap="square" lIns="0" tIns="0" rIns="0" bIns="0" rtlCol="0"/>
          <a:lstStyle/>
          <a:p/>
        </p:txBody>
      </p:sp>
      <p:sp>
        <p:nvSpPr>
          <p:cNvPr id="24" name="bg object 24"/>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25" name="bg object 25"/>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26" name="bg object 26"/>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7" name="bg object 27"/>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8" name="bg object 28"/>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9" name="bg object 29"/>
          <p:cNvSpPr/>
          <p:nvPr/>
        </p:nvSpPr>
        <p:spPr>
          <a:xfrm>
            <a:off x="2823054" y="2859154"/>
            <a:ext cx="12344399" cy="6219809"/>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ctrTitle"/>
          </p:nvPr>
        </p:nvSpPr>
        <p:spPr>
          <a:xfrm>
            <a:off x="327411" y="292195"/>
            <a:ext cx="17633177" cy="436880"/>
          </a:xfrm>
          <a:prstGeom prst="rect">
            <a:avLst/>
          </a:prstGeom>
        </p:spPr>
        <p:txBody>
          <a:bodyPr wrap="square" lIns="0" tIns="0" rIns="0" bIns="0">
            <a:spAutoFit/>
          </a:bodyPr>
          <a:lstStyle>
            <a:lvl1pPr>
              <a:defRPr sz="2700" b="1" i="0">
                <a:solidFill>
                  <a:schemeClr val="tx1"/>
                </a:solidFill>
                <a:latin typeface="Courier New"/>
                <a:cs typeface="Courier New"/>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5" name="Holder 5"/>
          <p:cNvSpPr>
            <a:spLocks noGrp="1"/>
          </p:cNvSpPr>
          <p:nvPr>
            <p:ph type="dt" idx="6" sz="half"/>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Courier New"/>
                <a:cs typeface="Courier New"/>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5" name="Holder 5"/>
          <p:cNvSpPr>
            <a:spLocks noGrp="1"/>
          </p:cNvSpPr>
          <p:nvPr>
            <p:ph type="dt" idx="6" sz="half"/>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76323"/>
            <a:ext cx="18288000" cy="9210675"/>
          </a:xfrm>
          <a:custGeom>
            <a:avLst/>
            <a:gdLst/>
            <a:ahLst/>
            <a:cxnLst/>
            <a:rect l="l" t="t" r="r" b="b"/>
            <a:pathLst>
              <a:path w="18288000" h="9210675">
                <a:moveTo>
                  <a:pt x="0" y="9210679"/>
                </a:moveTo>
                <a:lnTo>
                  <a:pt x="18288000" y="9210679"/>
                </a:lnTo>
                <a:lnTo>
                  <a:pt x="18288000" y="0"/>
                </a:lnTo>
                <a:lnTo>
                  <a:pt x="0" y="0"/>
                </a:lnTo>
                <a:lnTo>
                  <a:pt x="0" y="9210679"/>
                </a:lnTo>
                <a:close/>
              </a:path>
            </a:pathLst>
          </a:custGeom>
          <a:solidFill>
            <a:srgbClr val="FFE7D4"/>
          </a:solidFill>
        </p:spPr>
        <p:txBody>
          <a:bodyPr wrap="square" lIns="0" tIns="0" rIns="0" bIns="0" rtlCol="0"/>
          <a:lstStyle/>
          <a:p/>
        </p:txBody>
      </p:sp>
      <p:sp>
        <p:nvSpPr>
          <p:cNvPr id="17" name="bg object 17"/>
          <p:cNvSpPr/>
          <p:nvPr/>
        </p:nvSpPr>
        <p:spPr>
          <a:xfrm>
            <a:off x="8043710" y="2648698"/>
            <a:ext cx="8589010" cy="6512559"/>
          </a:xfrm>
          <a:custGeom>
            <a:avLst/>
            <a:gdLst/>
            <a:ahLst/>
            <a:cxnLst/>
            <a:rect l="l" t="t" r="r" b="b"/>
            <a:pathLst>
              <a:path w="8589010" h="6512559">
                <a:moveTo>
                  <a:pt x="8588604" y="0"/>
                </a:moveTo>
                <a:lnTo>
                  <a:pt x="0" y="0"/>
                </a:lnTo>
                <a:lnTo>
                  <a:pt x="0" y="6297688"/>
                </a:lnTo>
                <a:lnTo>
                  <a:pt x="0" y="6512179"/>
                </a:lnTo>
                <a:lnTo>
                  <a:pt x="8588604" y="6512179"/>
                </a:lnTo>
                <a:lnTo>
                  <a:pt x="8588604" y="6297688"/>
                </a:lnTo>
                <a:lnTo>
                  <a:pt x="8588604" y="0"/>
                </a:lnTo>
                <a:close/>
              </a:path>
            </a:pathLst>
          </a:custGeom>
          <a:solidFill>
            <a:srgbClr val="FFB97D"/>
          </a:solidFill>
        </p:spPr>
        <p:txBody>
          <a:bodyPr wrap="square" lIns="0" tIns="0" rIns="0" bIns="0" rtlCol="0"/>
          <a:lstStyle/>
          <a:p/>
        </p:txBody>
      </p:sp>
      <p:sp>
        <p:nvSpPr>
          <p:cNvPr id="18" name="bg object 18"/>
          <p:cNvSpPr/>
          <p:nvPr/>
        </p:nvSpPr>
        <p:spPr>
          <a:xfrm>
            <a:off x="8032724" y="2637713"/>
            <a:ext cx="8610600" cy="6534150"/>
          </a:xfrm>
          <a:custGeom>
            <a:avLst/>
            <a:gdLst/>
            <a:ahLst/>
            <a:cxnLst/>
            <a:rect l="l" t="t" r="r" b="b"/>
            <a:pathLst>
              <a:path w="8610600" h="6534150">
                <a:moveTo>
                  <a:pt x="8610587" y="0"/>
                </a:moveTo>
                <a:lnTo>
                  <a:pt x="8588604" y="0"/>
                </a:lnTo>
                <a:lnTo>
                  <a:pt x="8400224" y="0"/>
                </a:lnTo>
                <a:lnTo>
                  <a:pt x="8400224" y="21971"/>
                </a:lnTo>
                <a:lnTo>
                  <a:pt x="8588604" y="21971"/>
                </a:lnTo>
                <a:lnTo>
                  <a:pt x="8588604" y="6512179"/>
                </a:lnTo>
                <a:lnTo>
                  <a:pt x="21983" y="6512179"/>
                </a:lnTo>
                <a:lnTo>
                  <a:pt x="21983" y="6308674"/>
                </a:lnTo>
                <a:lnTo>
                  <a:pt x="0" y="6308674"/>
                </a:lnTo>
                <a:lnTo>
                  <a:pt x="0" y="6534150"/>
                </a:lnTo>
                <a:lnTo>
                  <a:pt x="21983" y="6534150"/>
                </a:lnTo>
                <a:lnTo>
                  <a:pt x="8588604" y="6534150"/>
                </a:lnTo>
                <a:lnTo>
                  <a:pt x="8610587" y="6534150"/>
                </a:lnTo>
                <a:lnTo>
                  <a:pt x="8610587" y="0"/>
                </a:lnTo>
                <a:close/>
              </a:path>
            </a:pathLst>
          </a:custGeom>
          <a:solidFill>
            <a:srgbClr val="000000"/>
          </a:solidFill>
        </p:spPr>
        <p:txBody>
          <a:bodyPr wrap="square" lIns="0" tIns="0" rIns="0" bIns="0" rtlCol="0"/>
          <a:lstStyle/>
          <a:p/>
        </p:txBody>
      </p:sp>
      <p:sp>
        <p:nvSpPr>
          <p:cNvPr id="19" name="bg object 19"/>
          <p:cNvSpPr/>
          <p:nvPr/>
        </p:nvSpPr>
        <p:spPr>
          <a:xfrm>
            <a:off x="7844350" y="2434202"/>
            <a:ext cx="8589010" cy="6512559"/>
          </a:xfrm>
          <a:custGeom>
            <a:avLst/>
            <a:gdLst/>
            <a:ahLst/>
            <a:cxnLst/>
            <a:rect l="l" t="t" r="r" b="b"/>
            <a:pathLst>
              <a:path w="8589010" h="6512559">
                <a:moveTo>
                  <a:pt x="8588604" y="6512181"/>
                </a:moveTo>
                <a:lnTo>
                  <a:pt x="0" y="6512181"/>
                </a:lnTo>
                <a:lnTo>
                  <a:pt x="0" y="0"/>
                </a:lnTo>
                <a:lnTo>
                  <a:pt x="8588604" y="0"/>
                </a:lnTo>
                <a:lnTo>
                  <a:pt x="8588604" y="6512181"/>
                </a:lnTo>
                <a:close/>
              </a:path>
            </a:pathLst>
          </a:custGeom>
          <a:solidFill>
            <a:srgbClr val="FFF4E9"/>
          </a:solidFill>
        </p:spPr>
        <p:txBody>
          <a:bodyPr wrap="square" lIns="0" tIns="0" rIns="0" bIns="0" rtlCol="0"/>
          <a:lstStyle/>
          <a:p/>
        </p:txBody>
      </p:sp>
      <p:sp>
        <p:nvSpPr>
          <p:cNvPr id="20" name="bg object 20"/>
          <p:cNvSpPr/>
          <p:nvPr/>
        </p:nvSpPr>
        <p:spPr>
          <a:xfrm>
            <a:off x="7833360" y="2423222"/>
            <a:ext cx="8610600" cy="6534150"/>
          </a:xfrm>
          <a:custGeom>
            <a:avLst/>
            <a:gdLst/>
            <a:ahLst/>
            <a:cxnLst/>
            <a:rect l="l" t="t" r="r" b="b"/>
            <a:pathLst>
              <a:path w="8610600" h="6534150">
                <a:moveTo>
                  <a:pt x="8610575" y="0"/>
                </a:moveTo>
                <a:lnTo>
                  <a:pt x="8588604" y="0"/>
                </a:lnTo>
                <a:lnTo>
                  <a:pt x="8588604" y="21971"/>
                </a:lnTo>
                <a:lnTo>
                  <a:pt x="8588604" y="6512179"/>
                </a:lnTo>
                <a:lnTo>
                  <a:pt x="21971" y="6512179"/>
                </a:lnTo>
                <a:lnTo>
                  <a:pt x="21971" y="21971"/>
                </a:lnTo>
                <a:lnTo>
                  <a:pt x="8588604" y="21971"/>
                </a:lnTo>
                <a:lnTo>
                  <a:pt x="8588604" y="0"/>
                </a:lnTo>
                <a:lnTo>
                  <a:pt x="21971" y="0"/>
                </a:lnTo>
                <a:lnTo>
                  <a:pt x="0" y="0"/>
                </a:lnTo>
                <a:lnTo>
                  <a:pt x="0" y="6534150"/>
                </a:lnTo>
                <a:lnTo>
                  <a:pt x="21971" y="6534150"/>
                </a:lnTo>
                <a:lnTo>
                  <a:pt x="8588604" y="6534150"/>
                </a:lnTo>
                <a:lnTo>
                  <a:pt x="8610575" y="6534150"/>
                </a:lnTo>
                <a:lnTo>
                  <a:pt x="8610575" y="0"/>
                </a:lnTo>
                <a:close/>
              </a:path>
            </a:pathLst>
          </a:custGeom>
          <a:solidFill>
            <a:srgbClr val="000000"/>
          </a:solidFill>
        </p:spPr>
        <p:txBody>
          <a:bodyPr wrap="square" lIns="0" tIns="0" rIns="0" bIns="0" rtlCol="0"/>
          <a:lstStyle/>
          <a:p/>
        </p:txBody>
      </p:sp>
      <p:sp>
        <p:nvSpPr>
          <p:cNvPr id="21" name="bg object 21"/>
          <p:cNvSpPr/>
          <p:nvPr/>
        </p:nvSpPr>
        <p:spPr>
          <a:xfrm>
            <a:off x="0" y="8"/>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22" name="bg object 22"/>
          <p:cNvSpPr/>
          <p:nvPr/>
        </p:nvSpPr>
        <p:spPr>
          <a:xfrm>
            <a:off x="14287" y="1062038"/>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23" name="bg object 23"/>
          <p:cNvSpPr/>
          <p:nvPr/>
        </p:nvSpPr>
        <p:spPr>
          <a:xfrm>
            <a:off x="17480805" y="1090652"/>
            <a:ext cx="28575" cy="9196705"/>
          </a:xfrm>
          <a:custGeom>
            <a:avLst/>
            <a:gdLst/>
            <a:ahLst/>
            <a:cxnLst/>
            <a:rect l="l" t="t" r="r" b="b"/>
            <a:pathLst>
              <a:path w="28575" h="9196705">
                <a:moveTo>
                  <a:pt x="28575" y="0"/>
                </a:moveTo>
                <a:lnTo>
                  <a:pt x="28575" y="9196347"/>
                </a:lnTo>
                <a:lnTo>
                  <a:pt x="0" y="9196347"/>
                </a:lnTo>
                <a:lnTo>
                  <a:pt x="0" y="0"/>
                </a:lnTo>
                <a:lnTo>
                  <a:pt x="28575" y="0"/>
                </a:lnTo>
                <a:close/>
              </a:path>
            </a:pathLst>
          </a:custGeom>
          <a:solidFill>
            <a:srgbClr val="000000"/>
          </a:solidFill>
        </p:spPr>
        <p:txBody>
          <a:bodyPr wrap="square" lIns="0" tIns="0" rIns="0" bIns="0" rtlCol="0"/>
          <a:lstStyle/>
          <a:p/>
        </p:txBody>
      </p:sp>
      <p:sp>
        <p:nvSpPr>
          <p:cNvPr id="24" name="bg object 24"/>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25" name="bg object 25"/>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26" name="bg object 26"/>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7" name="bg object 27"/>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8" name="bg object 28"/>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 name="Holder 2"/>
          <p:cNvSpPr>
            <a:spLocks noGrp="1"/>
          </p:cNvSpPr>
          <p:nvPr>
            <p:ph type="title"/>
          </p:nvPr>
        </p:nvSpPr>
        <p:spPr/>
        <p:txBody>
          <a:bodyPr lIns="0" tIns="0" rIns="0" bIns="0"/>
          <a:lstStyle>
            <a:lvl1pPr>
              <a:defRPr sz="2700" b="1" i="0">
                <a:solidFill>
                  <a:schemeClr val="tx1"/>
                </a:solidFill>
                <a:latin typeface="Courier New"/>
                <a:cs typeface="Courier New"/>
              </a:defRPr>
            </a:lvl1pPr>
          </a:lstStyle>
          <a:p/>
        </p:txBody>
      </p:sp>
      <p:sp>
        <p:nvSpPr>
          <p:cNvPr id="3" name="Holder 3"/>
          <p:cNvSpPr>
            <a:spLocks noGrp="1"/>
          </p:cNvSpPr>
          <p:nvPr>
            <p:ph idx="2" sz="half"/>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6" name="Holder 6"/>
          <p:cNvSpPr>
            <a:spLocks noGrp="1"/>
          </p:cNvSpPr>
          <p:nvPr>
            <p:ph type="dt" idx="6" sz="half"/>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Courier New"/>
                <a:cs typeface="Courier New"/>
              </a:defRPr>
            </a:lvl1pPr>
          </a:lstStyle>
          <a:p/>
        </p:txBody>
      </p:sp>
      <p:sp>
        <p:nvSpPr>
          <p:cNvPr id="3" name="Holder 3"/>
          <p:cNvSpPr>
            <a:spLocks noGrp="1"/>
          </p:cNvSpPr>
          <p:nvPr>
            <p:ph type="ftr" idx="5" sz="quarter"/>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4" name="Holder 4"/>
          <p:cNvSpPr>
            <a:spLocks noGrp="1"/>
          </p:cNvSpPr>
          <p:nvPr>
            <p:ph type="dt" idx="6" sz="half"/>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3" name="Holder 3"/>
          <p:cNvSpPr>
            <a:spLocks noGrp="1"/>
          </p:cNvSpPr>
          <p:nvPr>
            <p:ph type="dt" idx="6" sz="half"/>
          </p:nvPr>
        </p:nvSpPr>
        <p:spPr/>
        <p:txBody>
          <a:bodyPr lIns="0" tIns="0" rIns="0" bIns="0"/>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76320"/>
            <a:ext cx="18288000" cy="9210675"/>
          </a:xfrm>
          <a:custGeom>
            <a:avLst/>
            <a:gdLst/>
            <a:ahLst/>
            <a:cxnLst/>
            <a:rect l="l" t="t" r="r" b="b"/>
            <a:pathLst>
              <a:path w="18288000" h="9210675">
                <a:moveTo>
                  <a:pt x="0" y="9210680"/>
                </a:moveTo>
                <a:lnTo>
                  <a:pt x="18288000" y="9210680"/>
                </a:lnTo>
                <a:lnTo>
                  <a:pt x="18288000" y="0"/>
                </a:lnTo>
                <a:lnTo>
                  <a:pt x="0" y="0"/>
                </a:lnTo>
                <a:lnTo>
                  <a:pt x="0" y="9210680"/>
                </a:lnTo>
                <a:close/>
              </a:path>
            </a:pathLst>
          </a:custGeom>
          <a:solidFill>
            <a:srgbClr val="FFE7D4"/>
          </a:solidFill>
        </p:spPr>
        <p:txBody>
          <a:bodyPr wrap="square" lIns="0" tIns="0" rIns="0" bIns="0" rtlCol="0"/>
          <a:lstStyle/>
          <a:p/>
        </p:txBody>
      </p:sp>
      <p:sp>
        <p:nvSpPr>
          <p:cNvPr id="2" name="Holder 2"/>
          <p:cNvSpPr>
            <a:spLocks noGrp="1"/>
          </p:cNvSpPr>
          <p:nvPr>
            <p:ph type="title"/>
          </p:nvPr>
        </p:nvSpPr>
        <p:spPr>
          <a:xfrm>
            <a:off x="327411" y="292195"/>
            <a:ext cx="17633177" cy="436880"/>
          </a:xfrm>
          <a:prstGeom prst="rect">
            <a:avLst/>
          </a:prstGeom>
        </p:spPr>
        <p:txBody>
          <a:bodyPr wrap="square" lIns="0" tIns="0" rIns="0" bIns="0">
            <a:spAutoFit/>
          </a:bodyPr>
          <a:lstStyle>
            <a:lvl1pPr>
              <a:defRPr sz="2700" b="1" i="0">
                <a:solidFill>
                  <a:schemeClr val="tx1"/>
                </a:solidFill>
                <a:latin typeface="Courier New"/>
                <a:cs typeface="Courier New"/>
              </a:defRPr>
            </a:lvl1pPr>
          </a:lstStyle>
          <a:p/>
        </p:txBody>
      </p:sp>
      <p:sp>
        <p:nvSpPr>
          <p:cNvPr id="3" name="Holder 3"/>
          <p:cNvSpPr>
            <a:spLocks noGrp="1"/>
          </p:cNvSpPr>
          <p:nvPr>
            <p:ph type="body" idx="1"/>
          </p:nvPr>
        </p:nvSpPr>
        <p:spPr>
          <a:xfrm>
            <a:off x="1194026" y="2673748"/>
            <a:ext cx="15950565" cy="626300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283261" y="9498342"/>
            <a:ext cx="1259840" cy="475615"/>
          </a:xfrm>
          <a:prstGeom prst="rect">
            <a:avLst/>
          </a:prstGeom>
        </p:spPr>
        <p:txBody>
          <a:bodyPr wrap="square" lIns="0" tIns="0" rIns="0" bIns="0">
            <a:spAutoFit/>
          </a:bodyPr>
          <a:lstStyle>
            <a:lvl1pPr>
              <a:defRPr sz="2700" b="0" i="0">
                <a:solidFill>
                  <a:schemeClr val="tx1"/>
                </a:solidFill>
                <a:latin typeface="Courier New"/>
                <a:cs typeface="Courier New"/>
              </a:defRPr>
            </a:lvl1pPr>
          </a:lstStyle>
          <a:p>
            <a:pPr marL="12700">
              <a:lnSpc>
                <a:spcPct val="100000"/>
              </a:lnSpc>
              <a:spcBef>
                <a:spcPts val="70"/>
              </a:spcBef>
            </a:pPr>
            <a:r>
              <a:rPr dirty="0" spc="-10"/>
              <a:t>April</a:t>
            </a:r>
            <a:r>
              <a:rPr dirty="0" spc="-5"/>
              <a:t>,</a:t>
            </a:r>
          </a:p>
        </p:txBody>
      </p:sp>
      <p:sp>
        <p:nvSpPr>
          <p:cNvPr id="5" name="Holder 5"/>
          <p:cNvSpPr>
            <a:spLocks noGrp="1"/>
          </p:cNvSpPr>
          <p:nvPr>
            <p:ph type="dt" idx="6" sz="half"/>
          </p:nvPr>
        </p:nvSpPr>
        <p:spPr>
          <a:xfrm>
            <a:off x="1722821" y="9498342"/>
            <a:ext cx="848360" cy="475615"/>
          </a:xfrm>
          <a:prstGeom prst="rect">
            <a:avLst/>
          </a:prstGeom>
        </p:spPr>
        <p:txBody>
          <a:bodyPr wrap="square" lIns="0" tIns="0" rIns="0" bIns="0">
            <a:spAutoFit/>
          </a:bodyPr>
          <a:lstStyle>
            <a:lvl1pPr>
              <a:defRPr sz="2700" b="0" i="0">
                <a:solidFill>
                  <a:schemeClr val="tx1"/>
                </a:solidFill>
                <a:latin typeface="Courier New"/>
                <a:cs typeface="Courier New"/>
              </a:defRPr>
            </a:lvl1pPr>
          </a:lstStyle>
          <a:p>
            <a:pPr marL="12700">
              <a:lnSpc>
                <a:spcPct val="100000"/>
              </a:lnSpc>
              <a:spcBef>
                <a:spcPts val="70"/>
              </a:spcBef>
            </a:pPr>
            <a:r>
              <a:rPr dirty="0" spc="-10"/>
              <a:t>202</a:t>
            </a:r>
            <a:r>
              <a:rPr dirty="0" spc="-5"/>
              <a:t>2</a:t>
            </a:r>
          </a:p>
        </p:txBody>
      </p:sp>
      <p:sp>
        <p:nvSpPr>
          <p:cNvPr id="6" name="Holder 6"/>
          <p:cNvSpPr>
            <a:spLocks noGrp="1"/>
          </p:cNvSpPr>
          <p:nvPr>
            <p:ph type="sldNum" idx="7" sz="quarter"/>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 Id="rId3" Type="http://schemas.openxmlformats.org/officeDocument/2006/relationships/image" Target="../media/image27.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g"/><Relationship Id="rId3" Type="http://schemas.openxmlformats.org/officeDocument/2006/relationships/image" Target="../media/image34.jpg"/><Relationship Id="rId4" Type="http://schemas.openxmlformats.org/officeDocument/2006/relationships/image" Target="../media/image3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 Id="rId3" Type="http://schemas.openxmlformats.org/officeDocument/2006/relationships/image" Target="../media/image14.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
            <a:ext cx="18288000" cy="1076325"/>
            <a:chOff x="0" y="4"/>
            <a:chExt cx="18288000" cy="1076325"/>
          </a:xfrm>
        </p:grpSpPr>
        <p:sp>
          <p:nvSpPr>
            <p:cNvPr id="3" name="object 3"/>
            <p:cNvSpPr/>
            <p:nvPr/>
          </p:nvSpPr>
          <p:spPr>
            <a:xfrm>
              <a:off x="0" y="4"/>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4" name="object 4"/>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grpSp>
      <p:grpSp>
        <p:nvGrpSpPr>
          <p:cNvPr id="5" name="object 5"/>
          <p:cNvGrpSpPr/>
          <p:nvPr/>
        </p:nvGrpSpPr>
        <p:grpSpPr>
          <a:xfrm>
            <a:off x="14287" y="2957372"/>
            <a:ext cx="18259425" cy="7334250"/>
            <a:chOff x="14287" y="2957372"/>
            <a:chExt cx="18259425" cy="7334250"/>
          </a:xfrm>
        </p:grpSpPr>
        <p:sp>
          <p:nvSpPr>
            <p:cNvPr id="6" name="object 6"/>
            <p:cNvSpPr/>
            <p:nvPr/>
          </p:nvSpPr>
          <p:spPr>
            <a:xfrm>
              <a:off x="14287" y="2971659"/>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7" name="object 7"/>
            <p:cNvSpPr/>
            <p:nvPr/>
          </p:nvSpPr>
          <p:spPr>
            <a:xfrm>
              <a:off x="17495152" y="2971669"/>
              <a:ext cx="14604" cy="7305675"/>
            </a:xfrm>
            <a:custGeom>
              <a:avLst/>
              <a:gdLst/>
              <a:ahLst/>
              <a:cxnLst/>
              <a:rect l="l" t="t" r="r" b="b"/>
              <a:pathLst>
                <a:path w="14605" h="7305675">
                  <a:moveTo>
                    <a:pt x="0" y="0"/>
                  </a:moveTo>
                  <a:lnTo>
                    <a:pt x="14240" y="7305634"/>
                  </a:lnTo>
                </a:path>
              </a:pathLst>
            </a:custGeom>
            <a:ln w="28592">
              <a:solidFill>
                <a:srgbClr val="000000"/>
              </a:solidFill>
            </a:ln>
          </p:spPr>
          <p:txBody>
            <a:bodyPr wrap="square" lIns="0" tIns="0" rIns="0" bIns="0" rtlCol="0"/>
            <a:lstStyle/>
            <a:p/>
          </p:txBody>
        </p:sp>
      </p:grpSp>
      <p:grpSp>
        <p:nvGrpSpPr>
          <p:cNvPr id="8" name="object 8"/>
          <p:cNvGrpSpPr/>
          <p:nvPr/>
        </p:nvGrpSpPr>
        <p:grpSpPr>
          <a:xfrm>
            <a:off x="1040426" y="1499274"/>
            <a:ext cx="8951595" cy="1028700"/>
            <a:chOff x="1040426" y="1499274"/>
            <a:chExt cx="8951595" cy="1028700"/>
          </a:xfrm>
        </p:grpSpPr>
        <p:sp>
          <p:nvSpPr>
            <p:cNvPr id="9" name="object 9"/>
            <p:cNvSpPr/>
            <p:nvPr/>
          </p:nvSpPr>
          <p:spPr>
            <a:xfrm>
              <a:off x="1040426" y="1511001"/>
              <a:ext cx="8847455" cy="1005840"/>
            </a:xfrm>
            <a:custGeom>
              <a:avLst/>
              <a:gdLst/>
              <a:ahLst/>
              <a:cxnLst/>
              <a:rect l="l" t="t" r="r" b="b"/>
              <a:pathLst>
                <a:path w="8847455" h="1005839">
                  <a:moveTo>
                    <a:pt x="0" y="1005245"/>
                  </a:moveTo>
                  <a:lnTo>
                    <a:pt x="8846880" y="1005245"/>
                  </a:lnTo>
                  <a:lnTo>
                    <a:pt x="8846880" y="0"/>
                  </a:lnTo>
                  <a:lnTo>
                    <a:pt x="0" y="0"/>
                  </a:lnTo>
                  <a:lnTo>
                    <a:pt x="0" y="1005245"/>
                  </a:lnTo>
                  <a:close/>
                </a:path>
              </a:pathLst>
            </a:custGeom>
            <a:solidFill>
              <a:srgbClr val="FFF4E9"/>
            </a:solidFill>
          </p:spPr>
          <p:txBody>
            <a:bodyPr wrap="square" lIns="0" tIns="0" rIns="0" bIns="0" rtlCol="0"/>
            <a:lstStyle/>
            <a:p/>
          </p:txBody>
        </p:sp>
        <p:sp>
          <p:nvSpPr>
            <p:cNvPr id="10" name="object 10"/>
            <p:cNvSpPr/>
            <p:nvPr/>
          </p:nvSpPr>
          <p:spPr>
            <a:xfrm>
              <a:off x="1052144" y="1499285"/>
              <a:ext cx="8940165" cy="1028700"/>
            </a:xfrm>
            <a:custGeom>
              <a:avLst/>
              <a:gdLst/>
              <a:ahLst/>
              <a:cxnLst/>
              <a:rect l="l" t="t" r="r" b="b"/>
              <a:pathLst>
                <a:path w="8940165" h="1028700">
                  <a:moveTo>
                    <a:pt x="8939568" y="1016952"/>
                  </a:moveTo>
                  <a:lnTo>
                    <a:pt x="8916124" y="1016952"/>
                  </a:lnTo>
                  <a:lnTo>
                    <a:pt x="8916124" y="1005243"/>
                  </a:lnTo>
                  <a:lnTo>
                    <a:pt x="0" y="1005243"/>
                  </a:lnTo>
                  <a:lnTo>
                    <a:pt x="0" y="1016952"/>
                  </a:lnTo>
                  <a:lnTo>
                    <a:pt x="0" y="1028700"/>
                  </a:lnTo>
                  <a:lnTo>
                    <a:pt x="8916124" y="1028700"/>
                  </a:lnTo>
                  <a:lnTo>
                    <a:pt x="8939568" y="1028700"/>
                  </a:lnTo>
                  <a:lnTo>
                    <a:pt x="8939568" y="1016952"/>
                  </a:lnTo>
                  <a:close/>
                </a:path>
                <a:path w="8940165" h="1028700">
                  <a:moveTo>
                    <a:pt x="8939568" y="0"/>
                  </a:moveTo>
                  <a:lnTo>
                    <a:pt x="8916124" y="0"/>
                  </a:lnTo>
                  <a:lnTo>
                    <a:pt x="0" y="0"/>
                  </a:lnTo>
                  <a:lnTo>
                    <a:pt x="0" y="11734"/>
                  </a:lnTo>
                  <a:lnTo>
                    <a:pt x="0" y="23444"/>
                  </a:lnTo>
                  <a:lnTo>
                    <a:pt x="8916124" y="23444"/>
                  </a:lnTo>
                  <a:lnTo>
                    <a:pt x="8916124" y="11734"/>
                  </a:lnTo>
                  <a:lnTo>
                    <a:pt x="8939568" y="11734"/>
                  </a:lnTo>
                  <a:lnTo>
                    <a:pt x="8939568" y="0"/>
                  </a:lnTo>
                  <a:close/>
                </a:path>
              </a:pathLst>
            </a:custGeom>
            <a:solidFill>
              <a:srgbClr val="000000"/>
            </a:solidFill>
          </p:spPr>
          <p:txBody>
            <a:bodyPr wrap="square" lIns="0" tIns="0" rIns="0" bIns="0" rtlCol="0"/>
            <a:lstStyle/>
            <a:p/>
          </p:txBody>
        </p:sp>
      </p:grpSp>
      <p:grpSp>
        <p:nvGrpSpPr>
          <p:cNvPr id="11" name="object 11"/>
          <p:cNvGrpSpPr/>
          <p:nvPr/>
        </p:nvGrpSpPr>
        <p:grpSpPr>
          <a:xfrm>
            <a:off x="17487991" y="3993855"/>
            <a:ext cx="800100" cy="2962275"/>
            <a:chOff x="17487991" y="3993855"/>
            <a:chExt cx="800100" cy="2962275"/>
          </a:xfrm>
        </p:grpSpPr>
        <p:sp>
          <p:nvSpPr>
            <p:cNvPr id="12" name="object 12"/>
            <p:cNvSpPr/>
            <p:nvPr/>
          </p:nvSpPr>
          <p:spPr>
            <a:xfrm>
              <a:off x="17499719" y="4005573"/>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3" name="object 13"/>
            <p:cNvSpPr/>
            <p:nvPr/>
          </p:nvSpPr>
          <p:spPr>
            <a:xfrm>
              <a:off x="17487989" y="3993857"/>
              <a:ext cx="800100" cy="2962275"/>
            </a:xfrm>
            <a:custGeom>
              <a:avLst/>
              <a:gdLst/>
              <a:ahLst/>
              <a:cxnLst/>
              <a:rect l="l" t="t" r="r" b="b"/>
              <a:pathLst>
                <a:path w="800100" h="2962275">
                  <a:moveTo>
                    <a:pt x="800100" y="0"/>
                  </a:moveTo>
                  <a:lnTo>
                    <a:pt x="776643" y="0"/>
                  </a:lnTo>
                  <a:lnTo>
                    <a:pt x="776643" y="23444"/>
                  </a:lnTo>
                  <a:lnTo>
                    <a:pt x="776643" y="2938691"/>
                  </a:lnTo>
                  <a:lnTo>
                    <a:pt x="23456" y="2938691"/>
                  </a:lnTo>
                  <a:lnTo>
                    <a:pt x="23456" y="23444"/>
                  </a:lnTo>
                  <a:lnTo>
                    <a:pt x="776643" y="23444"/>
                  </a:lnTo>
                  <a:lnTo>
                    <a:pt x="776643" y="0"/>
                  </a:lnTo>
                  <a:lnTo>
                    <a:pt x="23456" y="0"/>
                  </a:lnTo>
                  <a:lnTo>
                    <a:pt x="0" y="0"/>
                  </a:lnTo>
                  <a:lnTo>
                    <a:pt x="0" y="2962122"/>
                  </a:lnTo>
                  <a:lnTo>
                    <a:pt x="23456" y="2962122"/>
                  </a:lnTo>
                  <a:lnTo>
                    <a:pt x="776643" y="2962122"/>
                  </a:lnTo>
                  <a:lnTo>
                    <a:pt x="800100" y="2962122"/>
                  </a:lnTo>
                  <a:lnTo>
                    <a:pt x="800100" y="0"/>
                  </a:lnTo>
                  <a:close/>
                </a:path>
              </a:pathLst>
            </a:custGeom>
            <a:solidFill>
              <a:srgbClr val="000000"/>
            </a:solidFill>
          </p:spPr>
          <p:txBody>
            <a:bodyPr wrap="square" lIns="0" tIns="0" rIns="0" bIns="0" rtlCol="0"/>
            <a:lstStyle/>
            <a:p/>
          </p:txBody>
        </p:sp>
      </p:grpSp>
      <p:grpSp>
        <p:nvGrpSpPr>
          <p:cNvPr id="14" name="object 14"/>
          <p:cNvGrpSpPr/>
          <p:nvPr/>
        </p:nvGrpSpPr>
        <p:grpSpPr>
          <a:xfrm>
            <a:off x="9875550" y="1499292"/>
            <a:ext cx="1000125" cy="1028700"/>
            <a:chOff x="9875550" y="1499292"/>
            <a:chExt cx="1000125" cy="1028700"/>
          </a:xfrm>
        </p:grpSpPr>
        <p:sp>
          <p:nvSpPr>
            <p:cNvPr id="15" name="object 15"/>
            <p:cNvSpPr/>
            <p:nvPr/>
          </p:nvSpPr>
          <p:spPr>
            <a:xfrm>
              <a:off x="9887307" y="1511019"/>
              <a:ext cx="976630" cy="1005840"/>
            </a:xfrm>
            <a:custGeom>
              <a:avLst/>
              <a:gdLst/>
              <a:ahLst/>
              <a:cxnLst/>
              <a:rect l="l" t="t" r="r" b="b"/>
              <a:pathLst>
                <a:path w="976629" h="1005839">
                  <a:moveTo>
                    <a:pt x="976612" y="1005211"/>
                  </a:moveTo>
                  <a:lnTo>
                    <a:pt x="0" y="1005211"/>
                  </a:lnTo>
                  <a:lnTo>
                    <a:pt x="0" y="0"/>
                  </a:lnTo>
                  <a:lnTo>
                    <a:pt x="976612" y="0"/>
                  </a:lnTo>
                  <a:lnTo>
                    <a:pt x="976612" y="1005211"/>
                  </a:lnTo>
                  <a:close/>
                </a:path>
              </a:pathLst>
            </a:custGeom>
            <a:solidFill>
              <a:srgbClr val="FFB97D"/>
            </a:solidFill>
          </p:spPr>
          <p:txBody>
            <a:bodyPr wrap="square" lIns="0" tIns="0" rIns="0" bIns="0" rtlCol="0"/>
            <a:lstStyle/>
            <a:p/>
          </p:txBody>
        </p:sp>
        <p:sp>
          <p:nvSpPr>
            <p:cNvPr id="16" name="object 16"/>
            <p:cNvSpPr/>
            <p:nvPr/>
          </p:nvSpPr>
          <p:spPr>
            <a:xfrm>
              <a:off x="9875546" y="1499297"/>
              <a:ext cx="1000125" cy="1028700"/>
            </a:xfrm>
            <a:custGeom>
              <a:avLst/>
              <a:gdLst/>
              <a:ahLst/>
              <a:cxnLst/>
              <a:rect l="l" t="t" r="r" b="b"/>
              <a:pathLst>
                <a:path w="1000125" h="1028700">
                  <a:moveTo>
                    <a:pt x="1000125" y="0"/>
                  </a:moveTo>
                  <a:lnTo>
                    <a:pt x="976617" y="0"/>
                  </a:lnTo>
                  <a:lnTo>
                    <a:pt x="976617" y="23456"/>
                  </a:lnTo>
                  <a:lnTo>
                    <a:pt x="976617" y="1005217"/>
                  </a:lnTo>
                  <a:lnTo>
                    <a:pt x="23507" y="1005217"/>
                  </a:lnTo>
                  <a:lnTo>
                    <a:pt x="23507" y="23456"/>
                  </a:lnTo>
                  <a:lnTo>
                    <a:pt x="976617" y="23456"/>
                  </a:lnTo>
                  <a:lnTo>
                    <a:pt x="976617" y="0"/>
                  </a:lnTo>
                  <a:lnTo>
                    <a:pt x="23507" y="0"/>
                  </a:lnTo>
                  <a:lnTo>
                    <a:pt x="0" y="0"/>
                  </a:lnTo>
                  <a:lnTo>
                    <a:pt x="0" y="1028661"/>
                  </a:lnTo>
                  <a:lnTo>
                    <a:pt x="23507" y="1028661"/>
                  </a:lnTo>
                  <a:lnTo>
                    <a:pt x="976617" y="1028661"/>
                  </a:lnTo>
                  <a:lnTo>
                    <a:pt x="1000125" y="1028661"/>
                  </a:lnTo>
                  <a:lnTo>
                    <a:pt x="1000125" y="0"/>
                  </a:lnTo>
                  <a:close/>
                </a:path>
              </a:pathLst>
            </a:custGeom>
            <a:solidFill>
              <a:srgbClr val="000000"/>
            </a:solidFill>
          </p:spPr>
          <p:txBody>
            <a:bodyPr wrap="square" lIns="0" tIns="0" rIns="0" bIns="0" rtlCol="0"/>
            <a:lstStyle/>
            <a:p/>
          </p:txBody>
        </p:sp>
      </p:grpSp>
      <p:sp>
        <p:nvSpPr>
          <p:cNvPr id="17" name="object 17"/>
          <p:cNvSpPr/>
          <p:nvPr/>
        </p:nvSpPr>
        <p:spPr>
          <a:xfrm>
            <a:off x="16985958" y="1760036"/>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18" name="object 18"/>
          <p:cNvSpPr/>
          <p:nvPr/>
        </p:nvSpPr>
        <p:spPr>
          <a:xfrm>
            <a:off x="16985958" y="2011167"/>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19" name="object 19"/>
          <p:cNvSpPr/>
          <p:nvPr/>
        </p:nvSpPr>
        <p:spPr>
          <a:xfrm>
            <a:off x="17711205" y="547597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0" name="object 20"/>
          <p:cNvSpPr/>
          <p:nvPr/>
        </p:nvSpPr>
        <p:spPr>
          <a:xfrm>
            <a:off x="17141535" y="1885602"/>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1" name="object 21"/>
          <p:cNvSpPr/>
          <p:nvPr/>
        </p:nvSpPr>
        <p:spPr>
          <a:xfrm>
            <a:off x="17711205" y="535042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2" name="object 22"/>
          <p:cNvSpPr/>
          <p:nvPr/>
        </p:nvSpPr>
        <p:spPr>
          <a:xfrm>
            <a:off x="17141535" y="213673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3" name="object 23"/>
          <p:cNvSpPr/>
          <p:nvPr/>
        </p:nvSpPr>
        <p:spPr>
          <a:xfrm>
            <a:off x="17711205" y="5601553"/>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4" name="object 24"/>
          <p:cNvSpPr/>
          <p:nvPr/>
        </p:nvSpPr>
        <p:spPr>
          <a:xfrm>
            <a:off x="15994840" y="1760036"/>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25" name="object 25"/>
          <p:cNvSpPr/>
          <p:nvPr/>
        </p:nvSpPr>
        <p:spPr>
          <a:xfrm>
            <a:off x="15994840" y="2011167"/>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26" name="object 26"/>
          <p:cNvSpPr/>
          <p:nvPr/>
        </p:nvSpPr>
        <p:spPr>
          <a:xfrm>
            <a:off x="16072662" y="1885602"/>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7" name="object 27"/>
          <p:cNvSpPr/>
          <p:nvPr/>
        </p:nvSpPr>
        <p:spPr>
          <a:xfrm>
            <a:off x="16072662" y="213673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8" name="object 28"/>
          <p:cNvSpPr/>
          <p:nvPr/>
        </p:nvSpPr>
        <p:spPr>
          <a:xfrm>
            <a:off x="15003722" y="1760036"/>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29" name="object 29"/>
          <p:cNvSpPr/>
          <p:nvPr/>
        </p:nvSpPr>
        <p:spPr>
          <a:xfrm>
            <a:off x="15003722" y="2011167"/>
            <a:ext cx="486409" cy="0"/>
          </a:xfrm>
          <a:custGeom>
            <a:avLst/>
            <a:gdLst/>
            <a:ahLst/>
            <a:cxnLst/>
            <a:rect l="l" t="t" r="r" b="b"/>
            <a:pathLst>
              <a:path w="486409" h="0">
                <a:moveTo>
                  <a:pt x="0" y="0"/>
                </a:moveTo>
                <a:lnTo>
                  <a:pt x="486004" y="0"/>
                </a:lnTo>
              </a:path>
            </a:pathLst>
          </a:custGeom>
          <a:ln w="28575">
            <a:solidFill>
              <a:srgbClr val="000000"/>
            </a:solidFill>
          </a:ln>
        </p:spPr>
        <p:txBody>
          <a:bodyPr wrap="square" lIns="0" tIns="0" rIns="0" bIns="0" rtlCol="0"/>
          <a:lstStyle/>
          <a:p/>
        </p:txBody>
      </p:sp>
      <p:sp>
        <p:nvSpPr>
          <p:cNvPr id="30" name="object 30"/>
          <p:cNvSpPr/>
          <p:nvPr/>
        </p:nvSpPr>
        <p:spPr>
          <a:xfrm>
            <a:off x="15003819" y="1885602"/>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31" name="object 31"/>
          <p:cNvSpPr/>
          <p:nvPr/>
        </p:nvSpPr>
        <p:spPr>
          <a:xfrm>
            <a:off x="15003819" y="213673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32" name="object 32"/>
          <p:cNvSpPr/>
          <p:nvPr/>
        </p:nvSpPr>
        <p:spPr>
          <a:xfrm>
            <a:off x="10121585" y="1843609"/>
            <a:ext cx="504825" cy="342900"/>
          </a:xfrm>
          <a:custGeom>
            <a:avLst/>
            <a:gdLst/>
            <a:ahLst/>
            <a:cxnLst/>
            <a:rect l="l" t="t" r="r" b="b"/>
            <a:pathLst>
              <a:path w="504825" h="342900">
                <a:moveTo>
                  <a:pt x="252334" y="342899"/>
                </a:moveTo>
                <a:lnTo>
                  <a:pt x="0" y="0"/>
                </a:lnTo>
                <a:lnTo>
                  <a:pt x="504668" y="0"/>
                </a:lnTo>
                <a:lnTo>
                  <a:pt x="252334" y="342899"/>
                </a:lnTo>
                <a:close/>
              </a:path>
            </a:pathLst>
          </a:custGeom>
          <a:solidFill>
            <a:srgbClr val="000000"/>
          </a:solidFill>
        </p:spPr>
        <p:txBody>
          <a:bodyPr wrap="square" lIns="0" tIns="0" rIns="0" bIns="0" rtlCol="0"/>
          <a:lstStyle/>
          <a:p/>
        </p:txBody>
      </p:sp>
      <p:sp>
        <p:nvSpPr>
          <p:cNvPr id="33" name="object 33"/>
          <p:cNvSpPr/>
          <p:nvPr/>
        </p:nvSpPr>
        <p:spPr>
          <a:xfrm>
            <a:off x="17698102" y="3316528"/>
            <a:ext cx="361950" cy="247650"/>
          </a:xfrm>
          <a:custGeom>
            <a:avLst/>
            <a:gdLst/>
            <a:ahLst/>
            <a:cxnLst/>
            <a:rect l="l" t="t" r="r" b="b"/>
            <a:pathLst>
              <a:path w="361950" h="247650">
                <a:moveTo>
                  <a:pt x="180938" y="0"/>
                </a:moveTo>
                <a:lnTo>
                  <a:pt x="361876" y="247650"/>
                </a:lnTo>
                <a:lnTo>
                  <a:pt x="0" y="247650"/>
                </a:lnTo>
                <a:lnTo>
                  <a:pt x="180938" y="0"/>
                </a:lnTo>
                <a:close/>
              </a:path>
            </a:pathLst>
          </a:custGeom>
          <a:solidFill>
            <a:srgbClr val="000000"/>
          </a:solidFill>
        </p:spPr>
        <p:txBody>
          <a:bodyPr wrap="square" lIns="0" tIns="0" rIns="0" bIns="0" rtlCol="0"/>
          <a:lstStyle/>
          <a:p/>
        </p:txBody>
      </p:sp>
      <p:grpSp>
        <p:nvGrpSpPr>
          <p:cNvPr id="34" name="object 34"/>
          <p:cNvGrpSpPr/>
          <p:nvPr/>
        </p:nvGrpSpPr>
        <p:grpSpPr>
          <a:xfrm>
            <a:off x="15272484" y="8297559"/>
            <a:ext cx="1143635" cy="1156335"/>
            <a:chOff x="15272484" y="8297559"/>
            <a:chExt cx="1143635" cy="1156335"/>
          </a:xfrm>
        </p:grpSpPr>
        <p:sp>
          <p:nvSpPr>
            <p:cNvPr id="35" name="object 35"/>
            <p:cNvSpPr/>
            <p:nvPr/>
          </p:nvSpPr>
          <p:spPr>
            <a:xfrm>
              <a:off x="15272484" y="8297559"/>
              <a:ext cx="170788" cy="148030"/>
            </a:xfrm>
            <a:prstGeom prst="rect">
              <a:avLst/>
            </a:prstGeom>
            <a:blipFill>
              <a:blip r:embed="rId2" cstate="print"/>
              <a:stretch>
                <a:fillRect/>
              </a:stretch>
            </a:blipFill>
          </p:spPr>
          <p:txBody>
            <a:bodyPr wrap="square" lIns="0" tIns="0" rIns="0" bIns="0" rtlCol="0"/>
            <a:lstStyle/>
            <a:p/>
          </p:txBody>
        </p:sp>
        <p:sp>
          <p:nvSpPr>
            <p:cNvPr id="36" name="object 36"/>
            <p:cNvSpPr/>
            <p:nvPr/>
          </p:nvSpPr>
          <p:spPr>
            <a:xfrm>
              <a:off x="15317878" y="8422879"/>
              <a:ext cx="358140" cy="836930"/>
            </a:xfrm>
            <a:custGeom>
              <a:avLst/>
              <a:gdLst/>
              <a:ahLst/>
              <a:cxnLst/>
              <a:rect l="l" t="t" r="r" b="b"/>
              <a:pathLst>
                <a:path w="358140" h="836929">
                  <a:moveTo>
                    <a:pt x="0" y="22710"/>
                  </a:moveTo>
                  <a:lnTo>
                    <a:pt x="62697" y="0"/>
                  </a:lnTo>
                  <a:lnTo>
                    <a:pt x="357539" y="813981"/>
                  </a:lnTo>
                  <a:lnTo>
                    <a:pt x="294842" y="836691"/>
                  </a:lnTo>
                  <a:lnTo>
                    <a:pt x="0" y="22710"/>
                  </a:lnTo>
                  <a:close/>
                </a:path>
              </a:pathLst>
            </a:custGeom>
            <a:solidFill>
              <a:srgbClr val="000000"/>
            </a:solidFill>
          </p:spPr>
          <p:txBody>
            <a:bodyPr wrap="square" lIns="0" tIns="0" rIns="0" bIns="0" rtlCol="0"/>
            <a:lstStyle/>
            <a:p/>
          </p:txBody>
        </p:sp>
        <p:sp>
          <p:nvSpPr>
            <p:cNvPr id="37" name="object 37"/>
            <p:cNvSpPr/>
            <p:nvPr/>
          </p:nvSpPr>
          <p:spPr>
            <a:xfrm>
              <a:off x="15612720" y="9214150"/>
              <a:ext cx="147875" cy="170740"/>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15443123" y="8377084"/>
              <a:ext cx="972819" cy="1076960"/>
            </a:xfrm>
            <a:custGeom>
              <a:avLst/>
              <a:gdLst/>
              <a:ahLst/>
              <a:cxnLst/>
              <a:rect l="l" t="t" r="r" b="b"/>
              <a:pathLst>
                <a:path w="972819" h="1076959">
                  <a:moveTo>
                    <a:pt x="85331" y="62636"/>
                  </a:moveTo>
                  <a:lnTo>
                    <a:pt x="62636" y="0"/>
                  </a:lnTo>
                  <a:lnTo>
                    <a:pt x="0" y="22694"/>
                  </a:lnTo>
                  <a:lnTo>
                    <a:pt x="22682" y="85331"/>
                  </a:lnTo>
                  <a:lnTo>
                    <a:pt x="85331" y="62636"/>
                  </a:lnTo>
                  <a:close/>
                </a:path>
                <a:path w="972819" h="1076959">
                  <a:moveTo>
                    <a:pt x="170713" y="102565"/>
                  </a:moveTo>
                  <a:lnTo>
                    <a:pt x="148018" y="39928"/>
                  </a:lnTo>
                  <a:lnTo>
                    <a:pt x="85331" y="62636"/>
                  </a:lnTo>
                  <a:lnTo>
                    <a:pt x="108013" y="125272"/>
                  </a:lnTo>
                  <a:lnTo>
                    <a:pt x="170713" y="102565"/>
                  </a:lnTo>
                  <a:close/>
                </a:path>
                <a:path w="972819" h="1076959">
                  <a:moveTo>
                    <a:pt x="256095" y="142494"/>
                  </a:moveTo>
                  <a:lnTo>
                    <a:pt x="233413" y="79857"/>
                  </a:lnTo>
                  <a:lnTo>
                    <a:pt x="170713" y="102565"/>
                  </a:lnTo>
                  <a:lnTo>
                    <a:pt x="193408" y="165201"/>
                  </a:lnTo>
                  <a:lnTo>
                    <a:pt x="256095" y="142494"/>
                  </a:lnTo>
                  <a:close/>
                </a:path>
                <a:path w="972819" h="1076959">
                  <a:moveTo>
                    <a:pt x="341490" y="182422"/>
                  </a:moveTo>
                  <a:lnTo>
                    <a:pt x="318795" y="119786"/>
                  </a:lnTo>
                  <a:lnTo>
                    <a:pt x="256095" y="142494"/>
                  </a:lnTo>
                  <a:lnTo>
                    <a:pt x="278790" y="205130"/>
                  </a:lnTo>
                  <a:lnTo>
                    <a:pt x="341490" y="182422"/>
                  </a:lnTo>
                  <a:close/>
                </a:path>
                <a:path w="972819" h="1076959">
                  <a:moveTo>
                    <a:pt x="357581" y="814247"/>
                  </a:moveTo>
                  <a:lnTo>
                    <a:pt x="334886" y="751611"/>
                  </a:lnTo>
                  <a:lnTo>
                    <a:pt x="272249" y="774293"/>
                  </a:lnTo>
                  <a:lnTo>
                    <a:pt x="294932" y="836930"/>
                  </a:lnTo>
                  <a:lnTo>
                    <a:pt x="357581" y="814247"/>
                  </a:lnTo>
                  <a:close/>
                </a:path>
                <a:path w="972819" h="1076959">
                  <a:moveTo>
                    <a:pt x="426872" y="222351"/>
                  </a:moveTo>
                  <a:lnTo>
                    <a:pt x="404177" y="159715"/>
                  </a:lnTo>
                  <a:lnTo>
                    <a:pt x="341490" y="182422"/>
                  </a:lnTo>
                  <a:lnTo>
                    <a:pt x="364172" y="245059"/>
                  </a:lnTo>
                  <a:lnTo>
                    <a:pt x="426872" y="222351"/>
                  </a:lnTo>
                  <a:close/>
                </a:path>
                <a:path w="972819" h="1076959">
                  <a:moveTo>
                    <a:pt x="460108" y="705700"/>
                  </a:moveTo>
                  <a:lnTo>
                    <a:pt x="437629" y="643636"/>
                  </a:lnTo>
                  <a:lnTo>
                    <a:pt x="414718" y="580390"/>
                  </a:lnTo>
                  <a:lnTo>
                    <a:pt x="352018" y="603097"/>
                  </a:lnTo>
                  <a:lnTo>
                    <a:pt x="374916" y="666356"/>
                  </a:lnTo>
                  <a:lnTo>
                    <a:pt x="312229" y="689063"/>
                  </a:lnTo>
                  <a:lnTo>
                    <a:pt x="334708" y="751128"/>
                  </a:lnTo>
                  <a:lnTo>
                    <a:pt x="460108" y="705700"/>
                  </a:lnTo>
                  <a:close/>
                </a:path>
                <a:path w="972819" h="1076959">
                  <a:moveTo>
                    <a:pt x="512254" y="262280"/>
                  </a:moveTo>
                  <a:lnTo>
                    <a:pt x="489572" y="199644"/>
                  </a:lnTo>
                  <a:lnTo>
                    <a:pt x="426872" y="222351"/>
                  </a:lnTo>
                  <a:lnTo>
                    <a:pt x="449567" y="284988"/>
                  </a:lnTo>
                  <a:lnTo>
                    <a:pt x="512254" y="262280"/>
                  </a:lnTo>
                  <a:close/>
                </a:path>
                <a:path w="972819" h="1076959">
                  <a:moveTo>
                    <a:pt x="568337" y="808697"/>
                  </a:moveTo>
                  <a:lnTo>
                    <a:pt x="522973" y="683475"/>
                  </a:lnTo>
                  <a:lnTo>
                    <a:pt x="460286" y="706183"/>
                  </a:lnTo>
                  <a:lnTo>
                    <a:pt x="505637" y="831405"/>
                  </a:lnTo>
                  <a:lnTo>
                    <a:pt x="568337" y="808697"/>
                  </a:lnTo>
                  <a:close/>
                </a:path>
                <a:path w="972819" h="1076959">
                  <a:moveTo>
                    <a:pt x="597623" y="302158"/>
                  </a:moveTo>
                  <a:lnTo>
                    <a:pt x="574954" y="239572"/>
                  </a:lnTo>
                  <a:lnTo>
                    <a:pt x="512254" y="262280"/>
                  </a:lnTo>
                  <a:lnTo>
                    <a:pt x="534924" y="324866"/>
                  </a:lnTo>
                  <a:lnTo>
                    <a:pt x="597623" y="302158"/>
                  </a:lnTo>
                  <a:close/>
                </a:path>
                <a:path w="972819" h="1076959">
                  <a:moveTo>
                    <a:pt x="676414" y="911263"/>
                  </a:moveTo>
                  <a:lnTo>
                    <a:pt x="631037" y="785990"/>
                  </a:lnTo>
                  <a:lnTo>
                    <a:pt x="568337" y="808697"/>
                  </a:lnTo>
                  <a:lnTo>
                    <a:pt x="613714" y="933970"/>
                  </a:lnTo>
                  <a:lnTo>
                    <a:pt x="676414" y="911263"/>
                  </a:lnTo>
                  <a:close/>
                </a:path>
                <a:path w="972819" h="1076959">
                  <a:moveTo>
                    <a:pt x="682955" y="342099"/>
                  </a:moveTo>
                  <a:lnTo>
                    <a:pt x="660260" y="279463"/>
                  </a:lnTo>
                  <a:lnTo>
                    <a:pt x="597623" y="302158"/>
                  </a:lnTo>
                  <a:lnTo>
                    <a:pt x="620318" y="364794"/>
                  </a:lnTo>
                  <a:lnTo>
                    <a:pt x="682955" y="342099"/>
                  </a:lnTo>
                  <a:close/>
                </a:path>
                <a:path w="972819" h="1076959">
                  <a:moveTo>
                    <a:pt x="756424" y="740562"/>
                  </a:moveTo>
                  <a:lnTo>
                    <a:pt x="711073" y="615340"/>
                  </a:lnTo>
                  <a:lnTo>
                    <a:pt x="648373" y="638048"/>
                  </a:lnTo>
                  <a:lnTo>
                    <a:pt x="693724" y="763270"/>
                  </a:lnTo>
                  <a:lnTo>
                    <a:pt x="756424" y="740562"/>
                  </a:lnTo>
                  <a:close/>
                </a:path>
                <a:path w="972819" h="1076959">
                  <a:moveTo>
                    <a:pt x="784491" y="1013828"/>
                  </a:moveTo>
                  <a:lnTo>
                    <a:pt x="739114" y="888555"/>
                  </a:lnTo>
                  <a:lnTo>
                    <a:pt x="676414" y="911263"/>
                  </a:lnTo>
                  <a:lnTo>
                    <a:pt x="721791" y="1036535"/>
                  </a:lnTo>
                  <a:lnTo>
                    <a:pt x="784491" y="1013828"/>
                  </a:lnTo>
                  <a:close/>
                </a:path>
                <a:path w="972819" h="1076959">
                  <a:moveTo>
                    <a:pt x="853478" y="421449"/>
                  </a:moveTo>
                  <a:lnTo>
                    <a:pt x="830999" y="359397"/>
                  </a:lnTo>
                  <a:lnTo>
                    <a:pt x="768362" y="382079"/>
                  </a:lnTo>
                  <a:lnTo>
                    <a:pt x="745451" y="318820"/>
                  </a:lnTo>
                  <a:lnTo>
                    <a:pt x="682752" y="341528"/>
                  </a:lnTo>
                  <a:lnTo>
                    <a:pt x="682955" y="342099"/>
                  </a:lnTo>
                  <a:lnTo>
                    <a:pt x="705662" y="404787"/>
                  </a:lnTo>
                  <a:lnTo>
                    <a:pt x="517626" y="472897"/>
                  </a:lnTo>
                  <a:lnTo>
                    <a:pt x="540105" y="534962"/>
                  </a:lnTo>
                  <a:lnTo>
                    <a:pt x="585508" y="660285"/>
                  </a:lnTo>
                  <a:lnTo>
                    <a:pt x="648208" y="637578"/>
                  </a:lnTo>
                  <a:lnTo>
                    <a:pt x="602805" y="512254"/>
                  </a:lnTo>
                  <a:lnTo>
                    <a:pt x="853478" y="421449"/>
                  </a:lnTo>
                  <a:close/>
                </a:path>
                <a:path w="972819" h="1076959">
                  <a:moveTo>
                    <a:pt x="864450" y="843153"/>
                  </a:moveTo>
                  <a:lnTo>
                    <a:pt x="819073" y="717880"/>
                  </a:lnTo>
                  <a:lnTo>
                    <a:pt x="756424" y="740562"/>
                  </a:lnTo>
                  <a:lnTo>
                    <a:pt x="801801" y="865835"/>
                  </a:lnTo>
                  <a:lnTo>
                    <a:pt x="864450" y="843153"/>
                  </a:lnTo>
                  <a:close/>
                </a:path>
                <a:path w="972819" h="1076959">
                  <a:moveTo>
                    <a:pt x="932510" y="1031062"/>
                  </a:moveTo>
                  <a:lnTo>
                    <a:pt x="909828" y="968425"/>
                  </a:lnTo>
                  <a:lnTo>
                    <a:pt x="784491" y="1013828"/>
                  </a:lnTo>
                  <a:lnTo>
                    <a:pt x="807173" y="1076464"/>
                  </a:lnTo>
                  <a:lnTo>
                    <a:pt x="932510" y="1031062"/>
                  </a:lnTo>
                  <a:close/>
                </a:path>
                <a:path w="972819" h="1076959">
                  <a:moveTo>
                    <a:pt x="972527" y="945718"/>
                  </a:moveTo>
                  <a:lnTo>
                    <a:pt x="927150" y="820445"/>
                  </a:lnTo>
                  <a:lnTo>
                    <a:pt x="864450" y="843153"/>
                  </a:lnTo>
                  <a:lnTo>
                    <a:pt x="909828" y="968425"/>
                  </a:lnTo>
                  <a:lnTo>
                    <a:pt x="972527" y="945718"/>
                  </a:lnTo>
                  <a:close/>
                </a:path>
              </a:pathLst>
            </a:custGeom>
            <a:solidFill>
              <a:srgbClr val="000000"/>
            </a:solidFill>
          </p:spPr>
          <p:txBody>
            <a:bodyPr wrap="square" lIns="0" tIns="0" rIns="0" bIns="0" rtlCol="0"/>
            <a:lstStyle/>
            <a:p/>
          </p:txBody>
        </p:sp>
        <p:sp>
          <p:nvSpPr>
            <p:cNvPr id="39" name="object 39"/>
            <p:cNvSpPr/>
            <p:nvPr/>
          </p:nvSpPr>
          <p:spPr>
            <a:xfrm>
              <a:off x="15380574" y="8400170"/>
              <a:ext cx="255906" cy="210091"/>
            </a:xfrm>
            <a:prstGeom prst="rect">
              <a:avLst/>
            </a:prstGeom>
            <a:blipFill>
              <a:blip r:embed="rId4" cstate="print"/>
              <a:stretch>
                <a:fillRect/>
              </a:stretch>
            </a:blipFill>
          </p:spPr>
          <p:txBody>
            <a:bodyPr wrap="square" lIns="0" tIns="0" rIns="0" bIns="0" rtlCol="0"/>
            <a:lstStyle/>
            <a:p/>
          </p:txBody>
        </p:sp>
        <p:sp>
          <p:nvSpPr>
            <p:cNvPr id="40" name="object 40"/>
            <p:cNvSpPr/>
            <p:nvPr/>
          </p:nvSpPr>
          <p:spPr>
            <a:xfrm>
              <a:off x="15448445" y="8519451"/>
              <a:ext cx="700405" cy="528955"/>
            </a:xfrm>
            <a:custGeom>
              <a:avLst/>
              <a:gdLst/>
              <a:ahLst/>
              <a:cxnLst/>
              <a:rect l="l" t="t" r="r" b="b"/>
              <a:pathLst>
                <a:path w="700405" h="528954">
                  <a:moveTo>
                    <a:pt x="358813" y="102603"/>
                  </a:moveTo>
                  <a:lnTo>
                    <a:pt x="336334" y="40538"/>
                  </a:lnTo>
                  <a:lnTo>
                    <a:pt x="273634" y="63258"/>
                  </a:lnTo>
                  <a:lnTo>
                    <a:pt x="250723" y="0"/>
                  </a:lnTo>
                  <a:lnTo>
                    <a:pt x="0" y="90817"/>
                  </a:lnTo>
                  <a:lnTo>
                    <a:pt x="22910" y="154076"/>
                  </a:lnTo>
                  <a:lnTo>
                    <a:pt x="45389" y="216141"/>
                  </a:lnTo>
                  <a:lnTo>
                    <a:pt x="358813" y="102603"/>
                  </a:lnTo>
                  <a:close/>
                </a:path>
                <a:path w="700405" h="528954">
                  <a:moveTo>
                    <a:pt x="614781" y="221856"/>
                  </a:moveTo>
                  <a:lnTo>
                    <a:pt x="592302" y="159791"/>
                  </a:lnTo>
                  <a:lnTo>
                    <a:pt x="529602" y="182511"/>
                  </a:lnTo>
                  <a:lnTo>
                    <a:pt x="507123" y="120446"/>
                  </a:lnTo>
                  <a:lnTo>
                    <a:pt x="444423" y="143154"/>
                  </a:lnTo>
                  <a:lnTo>
                    <a:pt x="421513" y="79895"/>
                  </a:lnTo>
                  <a:lnTo>
                    <a:pt x="45389" y="216141"/>
                  </a:lnTo>
                  <a:lnTo>
                    <a:pt x="68300" y="279387"/>
                  </a:lnTo>
                  <a:lnTo>
                    <a:pt x="90779" y="341452"/>
                  </a:lnTo>
                  <a:lnTo>
                    <a:pt x="113271" y="403517"/>
                  </a:lnTo>
                  <a:lnTo>
                    <a:pt x="614781" y="221856"/>
                  </a:lnTo>
                  <a:close/>
                </a:path>
                <a:path w="700405" h="528954">
                  <a:moveTo>
                    <a:pt x="700341" y="262420"/>
                  </a:moveTo>
                  <a:lnTo>
                    <a:pt x="677430" y="199174"/>
                  </a:lnTo>
                  <a:lnTo>
                    <a:pt x="113271" y="403517"/>
                  </a:lnTo>
                  <a:lnTo>
                    <a:pt x="136182" y="466775"/>
                  </a:lnTo>
                  <a:lnTo>
                    <a:pt x="158661" y="528840"/>
                  </a:lnTo>
                  <a:lnTo>
                    <a:pt x="534784" y="392595"/>
                  </a:lnTo>
                  <a:lnTo>
                    <a:pt x="512305" y="330542"/>
                  </a:lnTo>
                  <a:lnTo>
                    <a:pt x="700341" y="262420"/>
                  </a:lnTo>
                  <a:close/>
                </a:path>
              </a:pathLst>
            </a:custGeom>
            <a:solidFill>
              <a:srgbClr val="FFF4E9"/>
            </a:solidFill>
          </p:spPr>
          <p:txBody>
            <a:bodyPr wrap="square" lIns="0" tIns="0" rIns="0" bIns="0" rtlCol="0"/>
            <a:lstStyle/>
            <a:p/>
          </p:txBody>
        </p:sp>
        <p:sp>
          <p:nvSpPr>
            <p:cNvPr id="41" name="object 41"/>
            <p:cNvSpPr/>
            <p:nvPr/>
          </p:nvSpPr>
          <p:spPr>
            <a:xfrm>
              <a:off x="15607109" y="8980174"/>
              <a:ext cx="210948" cy="256686"/>
            </a:xfrm>
            <a:prstGeom prst="rect">
              <a:avLst/>
            </a:prstGeom>
            <a:blipFill>
              <a:blip r:embed="rId5" cstate="print"/>
              <a:stretch>
                <a:fillRect/>
              </a:stretch>
            </a:blipFill>
          </p:spPr>
          <p:txBody>
            <a:bodyPr wrap="square" lIns="0" tIns="0" rIns="0" bIns="0" rtlCol="0"/>
            <a:lstStyle/>
            <a:p/>
          </p:txBody>
        </p:sp>
        <p:sp>
          <p:nvSpPr>
            <p:cNvPr id="42" name="object 42"/>
            <p:cNvSpPr/>
            <p:nvPr/>
          </p:nvSpPr>
          <p:spPr>
            <a:xfrm>
              <a:off x="15858031" y="8912564"/>
              <a:ext cx="494921" cy="478338"/>
            </a:xfrm>
            <a:prstGeom prst="rect">
              <a:avLst/>
            </a:prstGeom>
            <a:blipFill>
              <a:blip r:embed="rId6" cstate="print"/>
              <a:stretch>
                <a:fillRect/>
              </a:stretch>
            </a:blipFill>
          </p:spPr>
          <p:txBody>
            <a:bodyPr wrap="square" lIns="0" tIns="0" rIns="0" bIns="0" rtlCol="0"/>
            <a:lstStyle/>
            <a:p/>
          </p:txBody>
        </p:sp>
      </p:grpSp>
      <p:sp>
        <p:nvSpPr>
          <p:cNvPr id="43" name="object 43"/>
          <p:cNvSpPr txBox="1"/>
          <p:nvPr/>
        </p:nvSpPr>
        <p:spPr>
          <a:xfrm>
            <a:off x="1016000"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File</a:t>
            </a:r>
            <a:endParaRPr sz="2400">
              <a:latin typeface="Courier New"/>
              <a:cs typeface="Courier New"/>
            </a:endParaRPr>
          </a:p>
        </p:txBody>
      </p:sp>
      <p:sp>
        <p:nvSpPr>
          <p:cNvPr id="44" name="object 44"/>
          <p:cNvSpPr txBox="1"/>
          <p:nvPr/>
        </p:nvSpPr>
        <p:spPr>
          <a:xfrm>
            <a:off x="1040426" y="1511001"/>
            <a:ext cx="8847455" cy="1005840"/>
          </a:xfrm>
          <a:prstGeom prst="rect">
            <a:avLst/>
          </a:prstGeom>
          <a:solidFill>
            <a:srgbClr val="FFF4E9"/>
          </a:solidFill>
          <a:ln w="23513">
            <a:solidFill>
              <a:srgbClr val="000000"/>
            </a:solidFill>
          </a:ln>
        </p:spPr>
        <p:txBody>
          <a:bodyPr wrap="square" lIns="0" tIns="269240" rIns="0" bIns="0" rtlCol="0" vert="horz">
            <a:spAutoFit/>
          </a:bodyPr>
          <a:lstStyle/>
          <a:p>
            <a:pPr marL="386715">
              <a:lnSpc>
                <a:spcPct val="100000"/>
              </a:lnSpc>
              <a:spcBef>
                <a:spcPts val="2120"/>
              </a:spcBef>
            </a:pPr>
            <a:r>
              <a:rPr dirty="0" sz="2700" spc="-5">
                <a:latin typeface="Courier New"/>
                <a:cs typeface="Courier New"/>
              </a:rPr>
              <a:t>COF Alumni</a:t>
            </a:r>
            <a:r>
              <a:rPr dirty="0" sz="2700" spc="-15">
                <a:latin typeface="Courier New"/>
                <a:cs typeface="Courier New"/>
              </a:rPr>
              <a:t> </a:t>
            </a:r>
            <a:r>
              <a:rPr dirty="0" sz="2700" spc="-5">
                <a:latin typeface="Courier New"/>
                <a:cs typeface="Courier New"/>
              </a:rPr>
              <a:t>USB</a:t>
            </a:r>
            <a:endParaRPr sz="2700">
              <a:latin typeface="Courier New"/>
              <a:cs typeface="Courier New"/>
            </a:endParaRPr>
          </a:p>
        </p:txBody>
      </p:sp>
      <p:sp>
        <p:nvSpPr>
          <p:cNvPr id="45" name="object 45"/>
          <p:cNvSpPr txBox="1"/>
          <p:nvPr/>
        </p:nvSpPr>
        <p:spPr>
          <a:xfrm>
            <a:off x="3125764"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Edit</a:t>
            </a:r>
            <a:endParaRPr sz="2400">
              <a:latin typeface="Courier New"/>
              <a:cs typeface="Courier New"/>
            </a:endParaRPr>
          </a:p>
        </p:txBody>
      </p:sp>
      <p:sp>
        <p:nvSpPr>
          <p:cNvPr id="46" name="object 46"/>
          <p:cNvSpPr txBox="1"/>
          <p:nvPr/>
        </p:nvSpPr>
        <p:spPr>
          <a:xfrm>
            <a:off x="5235529" y="29214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Format</a:t>
            </a:r>
            <a:endParaRPr sz="2400">
              <a:latin typeface="Courier New"/>
              <a:cs typeface="Courier New"/>
            </a:endParaRPr>
          </a:p>
        </p:txBody>
      </p:sp>
      <p:sp>
        <p:nvSpPr>
          <p:cNvPr id="47" name="object 47"/>
          <p:cNvSpPr txBox="1"/>
          <p:nvPr/>
        </p:nvSpPr>
        <p:spPr>
          <a:xfrm>
            <a:off x="7345294"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View</a:t>
            </a:r>
            <a:endParaRPr sz="2400">
              <a:latin typeface="Courier New"/>
              <a:cs typeface="Courier New"/>
            </a:endParaRPr>
          </a:p>
        </p:txBody>
      </p:sp>
      <p:sp>
        <p:nvSpPr>
          <p:cNvPr id="48" name="object 48"/>
          <p:cNvSpPr txBox="1"/>
          <p:nvPr/>
        </p:nvSpPr>
        <p:spPr>
          <a:xfrm>
            <a:off x="11702226" y="1739779"/>
            <a:ext cx="246379" cy="467359"/>
          </a:xfrm>
          <a:prstGeom prst="rect">
            <a:avLst/>
          </a:prstGeom>
        </p:spPr>
        <p:txBody>
          <a:bodyPr wrap="square" lIns="0" tIns="12700" rIns="0" bIns="0" rtlCol="0" vert="horz">
            <a:spAutoFit/>
          </a:bodyPr>
          <a:lstStyle/>
          <a:p>
            <a:pPr marL="12700">
              <a:lnSpc>
                <a:spcPct val="100000"/>
              </a:lnSpc>
              <a:spcBef>
                <a:spcPts val="100"/>
              </a:spcBef>
            </a:pPr>
            <a:r>
              <a:rPr dirty="0" sz="2900" spc="-95" b="0">
                <a:latin typeface="Roboto Medium"/>
                <a:cs typeface="Roboto Medium"/>
              </a:rPr>
              <a:t>B</a:t>
            </a:r>
            <a:endParaRPr sz="2900">
              <a:latin typeface="Roboto Medium"/>
              <a:cs typeface="Roboto Medium"/>
            </a:endParaRPr>
          </a:p>
        </p:txBody>
      </p:sp>
      <p:sp>
        <p:nvSpPr>
          <p:cNvPr id="49" name="object 49"/>
          <p:cNvSpPr txBox="1"/>
          <p:nvPr/>
        </p:nvSpPr>
        <p:spPr>
          <a:xfrm>
            <a:off x="12731536" y="1739779"/>
            <a:ext cx="241935" cy="467359"/>
          </a:xfrm>
          <a:prstGeom prst="rect">
            <a:avLst/>
          </a:prstGeom>
        </p:spPr>
        <p:txBody>
          <a:bodyPr wrap="square" lIns="0" tIns="12700" rIns="0" bIns="0" rtlCol="0" vert="horz">
            <a:spAutoFit/>
          </a:bodyPr>
          <a:lstStyle/>
          <a:p>
            <a:pPr marL="12700">
              <a:lnSpc>
                <a:spcPct val="100000"/>
              </a:lnSpc>
              <a:spcBef>
                <a:spcPts val="100"/>
              </a:spcBef>
            </a:pPr>
            <a:r>
              <a:rPr dirty="0" sz="2900" spc="-5" i="1">
                <a:latin typeface="Purisa"/>
                <a:cs typeface="Purisa"/>
              </a:rPr>
              <a:t>I</a:t>
            </a:r>
            <a:endParaRPr sz="2900">
              <a:latin typeface="Purisa"/>
              <a:cs typeface="Purisa"/>
            </a:endParaRPr>
          </a:p>
        </p:txBody>
      </p:sp>
      <p:sp>
        <p:nvSpPr>
          <p:cNvPr id="50" name="object 50"/>
          <p:cNvSpPr txBox="1"/>
          <p:nvPr/>
        </p:nvSpPr>
        <p:spPr>
          <a:xfrm>
            <a:off x="13760846" y="1739779"/>
            <a:ext cx="246379" cy="467359"/>
          </a:xfrm>
          <a:prstGeom prst="rect">
            <a:avLst/>
          </a:prstGeom>
        </p:spPr>
        <p:txBody>
          <a:bodyPr wrap="square" lIns="0" tIns="12700" rIns="0" bIns="0" rtlCol="0" vert="horz">
            <a:spAutoFit/>
          </a:bodyPr>
          <a:lstStyle/>
          <a:p>
            <a:pPr marL="12700">
              <a:lnSpc>
                <a:spcPct val="100000"/>
              </a:lnSpc>
              <a:spcBef>
                <a:spcPts val="100"/>
              </a:spcBef>
            </a:pPr>
            <a:r>
              <a:rPr dirty="0" u="heavy" sz="2900" spc="-725">
                <a:uFill>
                  <a:solidFill>
                    <a:srgbClr val="000000"/>
                  </a:solidFill>
                </a:uFill>
                <a:latin typeface="Times New Roman"/>
                <a:cs typeface="Times New Roman"/>
              </a:rPr>
              <a:t> </a:t>
            </a:r>
            <a:r>
              <a:rPr dirty="0" u="heavy" sz="2900" spc="-5">
                <a:uFill>
                  <a:solidFill>
                    <a:srgbClr val="000000"/>
                  </a:solidFill>
                </a:uFill>
                <a:latin typeface="Courier New"/>
                <a:cs typeface="Courier New"/>
              </a:rPr>
              <a:t>U</a:t>
            </a:r>
            <a:endParaRPr sz="2900">
              <a:latin typeface="Courier New"/>
              <a:cs typeface="Courier New"/>
            </a:endParaRPr>
          </a:p>
        </p:txBody>
      </p:sp>
      <p:sp>
        <p:nvSpPr>
          <p:cNvPr id="51" name="object 51"/>
          <p:cNvSpPr txBox="1"/>
          <p:nvPr/>
        </p:nvSpPr>
        <p:spPr>
          <a:xfrm>
            <a:off x="283261" y="9494915"/>
            <a:ext cx="2287905" cy="436880"/>
          </a:xfrm>
          <a:prstGeom prst="rect">
            <a:avLst/>
          </a:prstGeom>
        </p:spPr>
        <p:txBody>
          <a:bodyPr wrap="square" lIns="0" tIns="12700" rIns="0" bIns="0" rtlCol="0" vert="horz">
            <a:spAutoFit/>
          </a:bodyPr>
          <a:lstStyle/>
          <a:p>
            <a:pPr marL="12700">
              <a:lnSpc>
                <a:spcPct val="100000"/>
              </a:lnSpc>
              <a:spcBef>
                <a:spcPts val="100"/>
              </a:spcBef>
            </a:pPr>
            <a:r>
              <a:rPr dirty="0" sz="2700" spc="-5">
                <a:latin typeface="Courier New"/>
                <a:cs typeface="Courier New"/>
              </a:rPr>
              <a:t>April,</a:t>
            </a:r>
            <a:r>
              <a:rPr dirty="0" sz="2700" spc="-95">
                <a:latin typeface="Courier New"/>
                <a:cs typeface="Courier New"/>
              </a:rPr>
              <a:t> </a:t>
            </a:r>
            <a:r>
              <a:rPr dirty="0" sz="2700" spc="-5">
                <a:latin typeface="Courier New"/>
                <a:cs typeface="Courier New"/>
              </a:rPr>
              <a:t>2022</a:t>
            </a:r>
            <a:endParaRPr sz="2700">
              <a:latin typeface="Courier New"/>
              <a:cs typeface="Courier New"/>
            </a:endParaRPr>
          </a:p>
        </p:txBody>
      </p:sp>
      <p:sp>
        <p:nvSpPr>
          <p:cNvPr id="52" name="object 52"/>
          <p:cNvSpPr txBox="1"/>
          <p:nvPr/>
        </p:nvSpPr>
        <p:spPr>
          <a:xfrm>
            <a:off x="513116" y="4433059"/>
            <a:ext cx="15516860" cy="4964430"/>
          </a:xfrm>
          <a:prstGeom prst="rect">
            <a:avLst/>
          </a:prstGeom>
        </p:spPr>
        <p:txBody>
          <a:bodyPr wrap="square" lIns="0" tIns="67310" rIns="0" bIns="0" rtlCol="0" vert="horz">
            <a:spAutoFit/>
          </a:bodyPr>
          <a:lstStyle/>
          <a:p>
            <a:pPr marL="662940" marR="5080" indent="-650875">
              <a:lnSpc>
                <a:spcPts val="11630"/>
              </a:lnSpc>
              <a:spcBef>
                <a:spcPts val="530"/>
              </a:spcBef>
            </a:pPr>
            <a:r>
              <a:rPr dirty="0" sz="9700" spc="2700" b="1">
                <a:latin typeface="Arial"/>
                <a:cs typeface="Arial"/>
              </a:rPr>
              <a:t>Quantum</a:t>
            </a:r>
            <a:r>
              <a:rPr dirty="0" sz="9700" spc="825" b="1">
                <a:latin typeface="Arial"/>
                <a:cs typeface="Arial"/>
              </a:rPr>
              <a:t> </a:t>
            </a:r>
            <a:r>
              <a:rPr dirty="0" sz="9700" spc="2575" b="1">
                <a:latin typeface="Arial"/>
                <a:cs typeface="Arial"/>
              </a:rPr>
              <a:t>Machine  </a:t>
            </a:r>
            <a:r>
              <a:rPr dirty="0" sz="9700" spc="2230" b="1">
                <a:latin typeface="Arial"/>
                <a:cs typeface="Arial"/>
              </a:rPr>
              <a:t>Learning</a:t>
            </a:r>
            <a:r>
              <a:rPr dirty="0" sz="9700" spc="865" b="1">
                <a:latin typeface="Arial"/>
                <a:cs typeface="Arial"/>
              </a:rPr>
              <a:t> </a:t>
            </a:r>
            <a:r>
              <a:rPr dirty="0" sz="9700" spc="2340" b="1">
                <a:latin typeface="Arial"/>
                <a:cs typeface="Arial"/>
              </a:rPr>
              <a:t>Project</a:t>
            </a:r>
            <a:endParaRPr sz="9700">
              <a:latin typeface="Arial"/>
              <a:cs typeface="Arial"/>
            </a:endParaRPr>
          </a:p>
          <a:p>
            <a:pPr marL="4345940" marR="1908175" indent="616585">
              <a:lnSpc>
                <a:spcPts val="2630"/>
              </a:lnSpc>
              <a:spcBef>
                <a:spcPts val="5015"/>
              </a:spcBef>
            </a:pPr>
            <a:r>
              <a:rPr dirty="0" sz="2700" spc="-5">
                <a:latin typeface="Courier New"/>
                <a:cs typeface="Courier New"/>
              </a:rPr>
              <a:t>Alan Vásquez, Ángel Álvarez, Gaby Linares,  Jaisar Cammarata, Luis Viloria, Milagro</a:t>
            </a:r>
            <a:r>
              <a:rPr dirty="0" sz="2700" spc="-90">
                <a:latin typeface="Courier New"/>
                <a:cs typeface="Courier New"/>
              </a:rPr>
              <a:t> </a:t>
            </a:r>
            <a:r>
              <a:rPr dirty="0" sz="2700" spc="-5">
                <a:latin typeface="Courier New"/>
                <a:cs typeface="Courier New"/>
              </a:rPr>
              <a:t>Rojas</a:t>
            </a:r>
            <a:endParaRPr sz="2700">
              <a:latin typeface="Courier New"/>
              <a:cs typeface="Courier New"/>
            </a:endParaRPr>
          </a:p>
          <a:p>
            <a:pPr algn="r" marR="1908175">
              <a:lnSpc>
                <a:spcPct val="100000"/>
              </a:lnSpc>
              <a:spcBef>
                <a:spcPts val="1680"/>
              </a:spcBef>
            </a:pPr>
            <a:r>
              <a:rPr dirty="0" sz="2700" spc="-10" b="1">
                <a:latin typeface="Courier New"/>
                <a:cs typeface="Courier New"/>
              </a:rPr>
              <a:t>Tutor</a:t>
            </a:r>
            <a:r>
              <a:rPr dirty="0" sz="2700" spc="-5" b="1">
                <a:latin typeface="Courier New"/>
                <a:cs typeface="Courier New"/>
              </a:rPr>
              <a:t>:</a:t>
            </a:r>
            <a:endParaRPr sz="2700">
              <a:latin typeface="Courier New"/>
              <a:cs typeface="Courier New"/>
            </a:endParaRPr>
          </a:p>
        </p:txBody>
      </p:sp>
      <p:sp>
        <p:nvSpPr>
          <p:cNvPr id="53" name="object 53"/>
          <p:cNvSpPr txBox="1"/>
          <p:nvPr/>
        </p:nvSpPr>
        <p:spPr>
          <a:xfrm>
            <a:off x="9576561" y="9293945"/>
            <a:ext cx="4549775" cy="436880"/>
          </a:xfrm>
          <a:prstGeom prst="rect">
            <a:avLst/>
          </a:prstGeom>
        </p:spPr>
        <p:txBody>
          <a:bodyPr wrap="square" lIns="0" tIns="12700" rIns="0" bIns="0" rtlCol="0" vert="horz">
            <a:spAutoFit/>
          </a:bodyPr>
          <a:lstStyle/>
          <a:p>
            <a:pPr marL="12700">
              <a:lnSpc>
                <a:spcPct val="100000"/>
              </a:lnSpc>
              <a:spcBef>
                <a:spcPts val="100"/>
              </a:spcBef>
            </a:pPr>
            <a:r>
              <a:rPr dirty="0" sz="2700" spc="-5">
                <a:latin typeface="Courier New"/>
                <a:cs typeface="Courier New"/>
              </a:rPr>
              <a:t>Alberto Maldonado</a:t>
            </a:r>
            <a:r>
              <a:rPr dirty="0" sz="2700" spc="-95">
                <a:latin typeface="Courier New"/>
                <a:cs typeface="Courier New"/>
              </a:rPr>
              <a:t> </a:t>
            </a:r>
            <a:r>
              <a:rPr dirty="0" sz="2700" spc="-5">
                <a:latin typeface="Courier New"/>
                <a:cs typeface="Courier New"/>
              </a:rPr>
              <a:t>Romo</a:t>
            </a:r>
            <a:endParaRPr sz="2700">
              <a:latin typeface="Courier New"/>
              <a:cs typeface="Courier New"/>
            </a:endParaRPr>
          </a:p>
        </p:txBody>
      </p:sp>
      <p:sp>
        <p:nvSpPr>
          <p:cNvPr id="54" name="object 54"/>
          <p:cNvSpPr txBox="1"/>
          <p:nvPr/>
        </p:nvSpPr>
        <p:spPr>
          <a:xfrm>
            <a:off x="12382113" y="292195"/>
            <a:ext cx="5578475" cy="436880"/>
          </a:xfrm>
          <a:prstGeom prst="rect">
            <a:avLst/>
          </a:prstGeom>
        </p:spPr>
        <p:txBody>
          <a:bodyPr wrap="square" lIns="0" tIns="12700" rIns="0" bIns="0" rtlCol="0" vert="horz">
            <a:spAutoFit/>
          </a:bodyPr>
          <a:lstStyle/>
          <a:p>
            <a:pPr marL="12700">
              <a:lnSpc>
                <a:spcPct val="100000"/>
              </a:lnSpc>
              <a:spcBef>
                <a:spcPts val="100"/>
              </a:spcBef>
            </a:pPr>
            <a:r>
              <a:rPr dirty="0" sz="2700" spc="-5" b="1">
                <a:latin typeface="Courier New"/>
                <a:cs typeface="Courier New"/>
              </a:rPr>
              <a:t>Bootcamp: Quantum</a:t>
            </a:r>
            <a:r>
              <a:rPr dirty="0" sz="2700" spc="-95" b="1">
                <a:latin typeface="Courier New"/>
                <a:cs typeface="Courier New"/>
              </a:rPr>
              <a:t> </a:t>
            </a:r>
            <a:r>
              <a:rPr dirty="0" sz="2700" spc="-5" b="1">
                <a:latin typeface="Courier New"/>
                <a:cs typeface="Courier New"/>
              </a:rPr>
              <a:t>Computing</a:t>
            </a:r>
            <a:endParaRPr sz="270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776" y="2429844"/>
            <a:ext cx="16430625" cy="7110730"/>
            <a:chOff x="704776" y="2429844"/>
            <a:chExt cx="16430625" cy="7110730"/>
          </a:xfrm>
        </p:grpSpPr>
        <p:sp>
          <p:nvSpPr>
            <p:cNvPr id="3" name="object 3"/>
            <p:cNvSpPr/>
            <p:nvPr/>
          </p:nvSpPr>
          <p:spPr>
            <a:xfrm>
              <a:off x="1048410" y="2673781"/>
              <a:ext cx="16076930" cy="6856730"/>
            </a:xfrm>
            <a:custGeom>
              <a:avLst/>
              <a:gdLst/>
              <a:ahLst/>
              <a:cxnLst/>
              <a:rect l="l" t="t" r="r" b="b"/>
              <a:pathLst>
                <a:path w="16076930" h="6856730">
                  <a:moveTo>
                    <a:pt x="16076410" y="0"/>
                  </a:moveTo>
                  <a:lnTo>
                    <a:pt x="0" y="0"/>
                  </a:lnTo>
                  <a:lnTo>
                    <a:pt x="0" y="6603771"/>
                  </a:lnTo>
                  <a:lnTo>
                    <a:pt x="0" y="6856438"/>
                  </a:lnTo>
                  <a:lnTo>
                    <a:pt x="16076410" y="6856438"/>
                  </a:lnTo>
                  <a:lnTo>
                    <a:pt x="16076410" y="6603771"/>
                  </a:lnTo>
                  <a:lnTo>
                    <a:pt x="16076410" y="0"/>
                  </a:lnTo>
                  <a:close/>
                </a:path>
              </a:pathLst>
            </a:custGeom>
            <a:solidFill>
              <a:srgbClr val="FFF4E9"/>
            </a:solidFill>
          </p:spPr>
          <p:txBody>
            <a:bodyPr wrap="square" lIns="0" tIns="0" rIns="0" bIns="0" rtlCol="0"/>
            <a:lstStyle/>
            <a:p/>
          </p:txBody>
        </p:sp>
        <p:sp>
          <p:nvSpPr>
            <p:cNvPr id="4" name="object 4"/>
            <p:cNvSpPr/>
            <p:nvPr/>
          </p:nvSpPr>
          <p:spPr>
            <a:xfrm>
              <a:off x="1038123" y="2663481"/>
              <a:ext cx="16097250" cy="6877050"/>
            </a:xfrm>
            <a:custGeom>
              <a:avLst/>
              <a:gdLst/>
              <a:ahLst/>
              <a:cxnLst/>
              <a:rect l="l" t="t" r="r" b="b"/>
              <a:pathLst>
                <a:path w="16097250" h="6877050">
                  <a:moveTo>
                    <a:pt x="16096996" y="0"/>
                  </a:moveTo>
                  <a:lnTo>
                    <a:pt x="16076397" y="0"/>
                  </a:lnTo>
                  <a:lnTo>
                    <a:pt x="15867723" y="0"/>
                  </a:lnTo>
                  <a:lnTo>
                    <a:pt x="15867723" y="20599"/>
                  </a:lnTo>
                  <a:lnTo>
                    <a:pt x="16076397" y="20599"/>
                  </a:lnTo>
                  <a:lnTo>
                    <a:pt x="16076397" y="6856438"/>
                  </a:lnTo>
                  <a:lnTo>
                    <a:pt x="20586" y="6856438"/>
                  </a:lnTo>
                  <a:lnTo>
                    <a:pt x="20586" y="6614071"/>
                  </a:lnTo>
                  <a:lnTo>
                    <a:pt x="0" y="6614071"/>
                  </a:lnTo>
                  <a:lnTo>
                    <a:pt x="0" y="6877037"/>
                  </a:lnTo>
                  <a:lnTo>
                    <a:pt x="20586" y="6877037"/>
                  </a:lnTo>
                  <a:lnTo>
                    <a:pt x="16076397" y="6877037"/>
                  </a:lnTo>
                  <a:lnTo>
                    <a:pt x="16096996" y="6877037"/>
                  </a:lnTo>
                  <a:lnTo>
                    <a:pt x="16096996" y="0"/>
                  </a:lnTo>
                  <a:close/>
                </a:path>
              </a:pathLst>
            </a:custGeom>
            <a:solidFill>
              <a:srgbClr val="000000"/>
            </a:solidFill>
          </p:spPr>
          <p:txBody>
            <a:bodyPr wrap="square" lIns="0" tIns="0" rIns="0" bIns="0" rtlCol="0"/>
            <a:lstStyle/>
            <a:p/>
          </p:txBody>
        </p:sp>
        <p:sp>
          <p:nvSpPr>
            <p:cNvPr id="5" name="object 5"/>
            <p:cNvSpPr/>
            <p:nvPr/>
          </p:nvSpPr>
          <p:spPr>
            <a:xfrm>
              <a:off x="715076" y="2440139"/>
              <a:ext cx="16191230" cy="6837680"/>
            </a:xfrm>
            <a:custGeom>
              <a:avLst/>
              <a:gdLst/>
              <a:ahLst/>
              <a:cxnLst/>
              <a:rect l="l" t="t" r="r" b="b"/>
              <a:pathLst>
                <a:path w="16191230" h="6837680">
                  <a:moveTo>
                    <a:pt x="16190772" y="6837410"/>
                  </a:moveTo>
                  <a:lnTo>
                    <a:pt x="0" y="6837410"/>
                  </a:lnTo>
                  <a:lnTo>
                    <a:pt x="0" y="0"/>
                  </a:lnTo>
                  <a:lnTo>
                    <a:pt x="16190772" y="0"/>
                  </a:lnTo>
                  <a:lnTo>
                    <a:pt x="16190772" y="6837410"/>
                  </a:lnTo>
                  <a:close/>
                </a:path>
              </a:pathLst>
            </a:custGeom>
            <a:solidFill>
              <a:srgbClr val="FFB97D"/>
            </a:solidFill>
          </p:spPr>
          <p:txBody>
            <a:bodyPr wrap="square" lIns="0" tIns="0" rIns="0" bIns="0" rtlCol="0"/>
            <a:lstStyle/>
            <a:p/>
          </p:txBody>
        </p:sp>
        <p:sp>
          <p:nvSpPr>
            <p:cNvPr id="6" name="object 6"/>
            <p:cNvSpPr/>
            <p:nvPr/>
          </p:nvSpPr>
          <p:spPr>
            <a:xfrm>
              <a:off x="704773" y="2429852"/>
              <a:ext cx="16211550" cy="6858000"/>
            </a:xfrm>
            <a:custGeom>
              <a:avLst/>
              <a:gdLst/>
              <a:ahLst/>
              <a:cxnLst/>
              <a:rect l="l" t="t" r="r" b="b"/>
              <a:pathLst>
                <a:path w="16211550" h="6858000">
                  <a:moveTo>
                    <a:pt x="16211372" y="0"/>
                  </a:moveTo>
                  <a:lnTo>
                    <a:pt x="16190773" y="0"/>
                  </a:lnTo>
                  <a:lnTo>
                    <a:pt x="16190773" y="20586"/>
                  </a:lnTo>
                  <a:lnTo>
                    <a:pt x="16190773" y="6837413"/>
                  </a:lnTo>
                  <a:lnTo>
                    <a:pt x="20599" y="6837413"/>
                  </a:lnTo>
                  <a:lnTo>
                    <a:pt x="20599" y="20586"/>
                  </a:lnTo>
                  <a:lnTo>
                    <a:pt x="16190773" y="20586"/>
                  </a:lnTo>
                  <a:lnTo>
                    <a:pt x="16190773" y="0"/>
                  </a:lnTo>
                  <a:lnTo>
                    <a:pt x="20599" y="0"/>
                  </a:lnTo>
                  <a:lnTo>
                    <a:pt x="0" y="0"/>
                  </a:lnTo>
                  <a:lnTo>
                    <a:pt x="0" y="6858000"/>
                  </a:lnTo>
                  <a:lnTo>
                    <a:pt x="20599" y="6858000"/>
                  </a:lnTo>
                  <a:lnTo>
                    <a:pt x="16190773" y="6858000"/>
                  </a:lnTo>
                  <a:lnTo>
                    <a:pt x="16211372" y="6858000"/>
                  </a:lnTo>
                  <a:lnTo>
                    <a:pt x="16211372" y="0"/>
                  </a:lnTo>
                  <a:close/>
                </a:path>
              </a:pathLst>
            </a:custGeom>
            <a:solidFill>
              <a:srgbClr val="000000"/>
            </a:solidFill>
          </p:spPr>
          <p:txBody>
            <a:bodyPr wrap="square" lIns="0" tIns="0" rIns="0" bIns="0" rtlCol="0"/>
            <a:lstStyle/>
            <a:p/>
          </p:txBody>
        </p:sp>
        <p:sp>
          <p:nvSpPr>
            <p:cNvPr id="7" name="object 7"/>
            <p:cNvSpPr/>
            <p:nvPr/>
          </p:nvSpPr>
          <p:spPr>
            <a:xfrm>
              <a:off x="1276350" y="7764785"/>
              <a:ext cx="104775" cy="104775"/>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276350" y="8183885"/>
              <a:ext cx="104775" cy="10477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276350" y="8602985"/>
              <a:ext cx="104775" cy="10477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276350" y="9022085"/>
              <a:ext cx="104775" cy="104775"/>
            </a:xfrm>
            <a:prstGeom prst="rect">
              <a:avLst/>
            </a:prstGeom>
            <a:blipFill>
              <a:blip r:embed="rId4" cstate="print"/>
              <a:stretch>
                <a:fillRect/>
              </a:stretch>
            </a:blipFill>
          </p:spPr>
          <p:txBody>
            <a:bodyPr wrap="square" lIns="0" tIns="0" rIns="0" bIns="0" rtlCol="0"/>
            <a:lstStyle/>
            <a:p/>
          </p:txBody>
        </p:sp>
      </p:grpSp>
      <p:sp>
        <p:nvSpPr>
          <p:cNvPr id="11" name="object 11"/>
          <p:cNvSpPr txBox="1"/>
          <p:nvPr/>
        </p:nvSpPr>
        <p:spPr>
          <a:xfrm>
            <a:off x="1016000" y="2517145"/>
            <a:ext cx="15549244" cy="2120900"/>
          </a:xfrm>
          <a:prstGeom prst="rect">
            <a:avLst/>
          </a:prstGeom>
        </p:spPr>
        <p:txBody>
          <a:bodyPr wrap="square" lIns="0" tIns="12700" rIns="0" bIns="0" rtlCol="0" vert="horz">
            <a:spAutoFit/>
          </a:bodyPr>
          <a:lstStyle/>
          <a:p>
            <a:pPr marL="12700" marR="10160">
              <a:lnSpc>
                <a:spcPct val="114599"/>
              </a:lnSpc>
              <a:spcBef>
                <a:spcPts val="100"/>
              </a:spcBef>
            </a:pPr>
            <a:r>
              <a:rPr dirty="0" sz="2400" spc="-5" b="1">
                <a:latin typeface="Courier New"/>
                <a:cs typeface="Courier New"/>
              </a:rPr>
              <a:t>How to represent and efficiently input the data into a quantum system, so that it  can be processed by a quantum machine learning</a:t>
            </a:r>
            <a:r>
              <a:rPr dirty="0" sz="2400" spc="20" b="1">
                <a:latin typeface="Courier New"/>
                <a:cs typeface="Courier New"/>
              </a:rPr>
              <a:t> </a:t>
            </a:r>
            <a:r>
              <a:rPr dirty="0" sz="2400" spc="-5" b="1">
                <a:latin typeface="Courier New"/>
                <a:cs typeface="Courier New"/>
              </a:rPr>
              <a:t>algorithm?</a:t>
            </a:r>
            <a:endParaRPr sz="2400">
              <a:latin typeface="Courier New"/>
              <a:cs typeface="Courier New"/>
            </a:endParaRPr>
          </a:p>
          <a:p>
            <a:pPr>
              <a:lnSpc>
                <a:spcPct val="100000"/>
              </a:lnSpc>
              <a:spcBef>
                <a:spcPts val="10"/>
              </a:spcBef>
            </a:pPr>
            <a:endParaRPr sz="2900">
              <a:latin typeface="Courier New"/>
              <a:cs typeface="Courier New"/>
            </a:endParaRPr>
          </a:p>
          <a:p>
            <a:pPr marL="12700" marR="5080">
              <a:lnSpc>
                <a:spcPct val="114599"/>
              </a:lnSpc>
            </a:pPr>
            <a:r>
              <a:rPr dirty="0" sz="2400" spc="-5">
                <a:latin typeface="Courier New"/>
                <a:cs typeface="Courier New"/>
              </a:rPr>
              <a:t>We have a data set </a:t>
            </a:r>
            <a:r>
              <a:rPr dirty="0" sz="2400" spc="-5" b="1">
                <a:latin typeface="Courier New"/>
                <a:cs typeface="Courier New"/>
              </a:rPr>
              <a:t>X </a:t>
            </a:r>
            <a:r>
              <a:rPr dirty="0" sz="2400" spc="-5">
                <a:latin typeface="Courier New"/>
                <a:cs typeface="Courier New"/>
              </a:rPr>
              <a:t>, consisting of </a:t>
            </a:r>
            <a:r>
              <a:rPr dirty="0" sz="2400" spc="-5" b="1">
                <a:latin typeface="Courier New"/>
                <a:cs typeface="Courier New"/>
              </a:rPr>
              <a:t>M </a:t>
            </a:r>
            <a:r>
              <a:rPr dirty="0" sz="2400" spc="-5">
                <a:latin typeface="Courier New"/>
                <a:cs typeface="Courier New"/>
              </a:rPr>
              <a:t>samples each of them having </a:t>
            </a:r>
            <a:r>
              <a:rPr dirty="0" sz="2400" spc="-5" b="1">
                <a:latin typeface="Courier New"/>
                <a:cs typeface="Courier New"/>
              </a:rPr>
              <a:t>N </a:t>
            </a:r>
            <a:r>
              <a:rPr dirty="0" sz="2400" spc="-5">
                <a:latin typeface="Courier New"/>
                <a:cs typeface="Courier New"/>
              </a:rPr>
              <a:t>entries or  features</a:t>
            </a:r>
            <a:endParaRPr sz="2400">
              <a:latin typeface="Courier New"/>
              <a:cs typeface="Courier New"/>
            </a:endParaRPr>
          </a:p>
        </p:txBody>
      </p:sp>
      <p:sp>
        <p:nvSpPr>
          <p:cNvPr id="12" name="object 12"/>
          <p:cNvSpPr txBox="1"/>
          <p:nvPr/>
        </p:nvSpPr>
        <p:spPr>
          <a:xfrm>
            <a:off x="1016000" y="5923285"/>
            <a:ext cx="13741400" cy="33248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Where each of the elements </a:t>
            </a:r>
            <a:r>
              <a:rPr dirty="0" sz="2400" spc="-5" b="1">
                <a:latin typeface="Courier New"/>
                <a:cs typeface="Courier New"/>
              </a:rPr>
              <a:t>x^(m) </a:t>
            </a:r>
            <a:r>
              <a:rPr dirty="0" sz="2400" spc="-5">
                <a:latin typeface="Courier New"/>
                <a:cs typeface="Courier New"/>
              </a:rPr>
              <a:t>is an </a:t>
            </a:r>
            <a:r>
              <a:rPr dirty="0" sz="2400" spc="-5" b="1">
                <a:latin typeface="Courier New"/>
                <a:cs typeface="Courier New"/>
              </a:rPr>
              <a:t>N </a:t>
            </a:r>
            <a:r>
              <a:rPr dirty="0" sz="2400" spc="-5">
                <a:latin typeface="Courier New"/>
                <a:cs typeface="Courier New"/>
              </a:rPr>
              <a:t>dimensional vector and </a:t>
            </a:r>
            <a:r>
              <a:rPr dirty="0" sz="2400" spc="-5" b="1">
                <a:latin typeface="Courier New"/>
                <a:cs typeface="Courier New"/>
              </a:rPr>
              <a:t>m =</a:t>
            </a:r>
            <a:r>
              <a:rPr dirty="0" sz="2400" spc="180" b="1">
                <a:latin typeface="Courier New"/>
                <a:cs typeface="Courier New"/>
              </a:rPr>
              <a:t> </a:t>
            </a:r>
            <a:r>
              <a:rPr dirty="0" sz="2400" spc="-5" b="1">
                <a:latin typeface="Courier New"/>
                <a:cs typeface="Courier New"/>
              </a:rPr>
              <a:t>1,...,M</a:t>
            </a:r>
            <a:endParaRPr sz="2400">
              <a:latin typeface="Courier New"/>
              <a:cs typeface="Courier New"/>
            </a:endParaRPr>
          </a:p>
          <a:p>
            <a:pPr>
              <a:lnSpc>
                <a:spcPct val="100000"/>
              </a:lnSpc>
              <a:spcBef>
                <a:spcPts val="35"/>
              </a:spcBef>
            </a:pPr>
            <a:endParaRPr sz="3250">
              <a:latin typeface="Courier New"/>
              <a:cs typeface="Courier New"/>
            </a:endParaRPr>
          </a:p>
          <a:p>
            <a:pPr marL="12700">
              <a:lnSpc>
                <a:spcPct val="100000"/>
              </a:lnSpc>
            </a:pPr>
            <a:r>
              <a:rPr dirty="0" sz="2400" spc="-5">
                <a:latin typeface="Courier New"/>
                <a:cs typeface="Courier New"/>
              </a:rPr>
              <a:t>Which embedding technique can we use to represent X into a quantum</a:t>
            </a:r>
            <a:r>
              <a:rPr dirty="0" sz="2400" spc="170">
                <a:latin typeface="Courier New"/>
                <a:cs typeface="Courier New"/>
              </a:rPr>
              <a:t> </a:t>
            </a:r>
            <a:r>
              <a:rPr dirty="0" sz="2400" spc="-5">
                <a:latin typeface="Courier New"/>
                <a:cs typeface="Courier New"/>
              </a:rPr>
              <a:t>system?</a:t>
            </a:r>
            <a:endParaRPr sz="2400">
              <a:latin typeface="Courier New"/>
              <a:cs typeface="Courier New"/>
            </a:endParaRPr>
          </a:p>
          <a:p>
            <a:pPr>
              <a:lnSpc>
                <a:spcPct val="100000"/>
              </a:lnSpc>
              <a:spcBef>
                <a:spcPts val="15"/>
              </a:spcBef>
            </a:pPr>
            <a:endParaRPr sz="2900">
              <a:latin typeface="Courier New"/>
              <a:cs typeface="Courier New"/>
            </a:endParaRPr>
          </a:p>
          <a:p>
            <a:pPr marL="530225" marR="9727565">
              <a:lnSpc>
                <a:spcPct val="114599"/>
              </a:lnSpc>
            </a:pPr>
            <a:r>
              <a:rPr dirty="0" sz="2400" spc="-5">
                <a:latin typeface="Courier New"/>
                <a:cs typeface="Courier New"/>
              </a:rPr>
              <a:t>Basis encoding.  Amplitude encoding.  Angle</a:t>
            </a:r>
            <a:r>
              <a:rPr dirty="0" sz="2400" spc="-15">
                <a:latin typeface="Courier New"/>
                <a:cs typeface="Courier New"/>
              </a:rPr>
              <a:t> </a:t>
            </a:r>
            <a:r>
              <a:rPr dirty="0" sz="2400" spc="-5">
                <a:latin typeface="Courier New"/>
                <a:cs typeface="Courier New"/>
              </a:rPr>
              <a:t>encoding.</a:t>
            </a:r>
            <a:endParaRPr sz="2400">
              <a:latin typeface="Courier New"/>
              <a:cs typeface="Courier New"/>
            </a:endParaRPr>
          </a:p>
          <a:p>
            <a:pPr marL="530225">
              <a:lnSpc>
                <a:spcPct val="100000"/>
              </a:lnSpc>
              <a:spcBef>
                <a:spcPts val="420"/>
              </a:spcBef>
            </a:pPr>
            <a:r>
              <a:rPr dirty="0" sz="2400" spc="-5">
                <a:latin typeface="Courier New"/>
                <a:cs typeface="Courier New"/>
              </a:rPr>
              <a:t>Arbitrary</a:t>
            </a:r>
            <a:r>
              <a:rPr dirty="0" sz="2400" spc="-10">
                <a:latin typeface="Courier New"/>
                <a:cs typeface="Courier New"/>
              </a:rPr>
              <a:t> </a:t>
            </a:r>
            <a:r>
              <a:rPr dirty="0" sz="2400" spc="-5">
                <a:latin typeface="Courier New"/>
                <a:cs typeface="Courier New"/>
              </a:rPr>
              <a:t>encoding.</a:t>
            </a:r>
            <a:endParaRPr sz="2400">
              <a:latin typeface="Courier New"/>
              <a:cs typeface="Courier New"/>
            </a:endParaRPr>
          </a:p>
        </p:txBody>
      </p:sp>
      <p:grpSp>
        <p:nvGrpSpPr>
          <p:cNvPr id="13" name="object 13"/>
          <p:cNvGrpSpPr/>
          <p:nvPr/>
        </p:nvGrpSpPr>
        <p:grpSpPr>
          <a:xfrm>
            <a:off x="0" y="6"/>
            <a:ext cx="18288635" cy="10287000"/>
            <a:chOff x="0" y="6"/>
            <a:chExt cx="18288635" cy="10287000"/>
          </a:xfrm>
        </p:grpSpPr>
        <p:sp>
          <p:nvSpPr>
            <p:cNvPr id="14" name="object 14"/>
            <p:cNvSpPr/>
            <p:nvPr/>
          </p:nvSpPr>
          <p:spPr>
            <a:xfrm>
              <a:off x="17480805" y="1090661"/>
              <a:ext cx="28575" cy="9196705"/>
            </a:xfrm>
            <a:custGeom>
              <a:avLst/>
              <a:gdLst/>
              <a:ahLst/>
              <a:cxnLst/>
              <a:rect l="l" t="t" r="r" b="b"/>
              <a:pathLst>
                <a:path w="28575" h="9196705">
                  <a:moveTo>
                    <a:pt x="28575" y="0"/>
                  </a:moveTo>
                  <a:lnTo>
                    <a:pt x="28575" y="9196338"/>
                  </a:lnTo>
                  <a:lnTo>
                    <a:pt x="0" y="9196338"/>
                  </a:lnTo>
                  <a:lnTo>
                    <a:pt x="0" y="0"/>
                  </a:lnTo>
                  <a:lnTo>
                    <a:pt x="28575" y="0"/>
                  </a:lnTo>
                  <a:close/>
                </a:path>
              </a:pathLst>
            </a:custGeom>
            <a:solidFill>
              <a:srgbClr val="000000"/>
            </a:solidFill>
          </p:spPr>
          <p:txBody>
            <a:bodyPr wrap="square" lIns="0" tIns="0" rIns="0" bIns="0" rtlCol="0"/>
            <a:lstStyle/>
            <a:p/>
          </p:txBody>
        </p:sp>
        <p:sp>
          <p:nvSpPr>
            <p:cNvPr id="15" name="object 15"/>
            <p:cNvSpPr/>
            <p:nvPr/>
          </p:nvSpPr>
          <p:spPr>
            <a:xfrm>
              <a:off x="0" y="6"/>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16" name="object 16"/>
            <p:cNvSpPr/>
            <p:nvPr/>
          </p:nvSpPr>
          <p:spPr>
            <a:xfrm>
              <a:off x="14287" y="1062041"/>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7" name="object 17"/>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8" name="object 18"/>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9" name="object 19"/>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0" name="object 20"/>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1" name="object 21"/>
            <p:cNvSpPr/>
            <p:nvPr/>
          </p:nvSpPr>
          <p:spPr>
            <a:xfrm>
              <a:off x="17711205" y="658724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2" name="object 22"/>
            <p:cNvSpPr/>
            <p:nvPr/>
          </p:nvSpPr>
          <p:spPr>
            <a:xfrm>
              <a:off x="5698144" y="4576937"/>
              <a:ext cx="5772149" cy="1133474"/>
            </a:xfrm>
            <a:prstGeom prst="rect">
              <a:avLst/>
            </a:prstGeom>
            <a:blipFill>
              <a:blip r:embed="rId5" cstate="print"/>
              <a:stretch>
                <a:fillRect/>
              </a:stretch>
            </a:blipFill>
          </p:spPr>
          <p:txBody>
            <a:bodyPr wrap="square" lIns="0" tIns="0" rIns="0" bIns="0" rtlCol="0"/>
            <a:lstStyle/>
            <a:p/>
          </p:txBody>
        </p:sp>
        <p:sp>
          <p:nvSpPr>
            <p:cNvPr id="23" name="object 23"/>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24" name="object 24"/>
          <p:cNvSpPr txBox="1"/>
          <p:nvPr/>
        </p:nvSpPr>
        <p:spPr>
          <a:xfrm>
            <a:off x="2334149" y="1303316"/>
            <a:ext cx="12499340" cy="939800"/>
          </a:xfrm>
          <a:prstGeom prst="rect">
            <a:avLst/>
          </a:prstGeom>
        </p:spPr>
        <p:txBody>
          <a:bodyPr wrap="square" lIns="0" tIns="12700" rIns="0" bIns="0" rtlCol="0" vert="horz">
            <a:spAutoFit/>
          </a:bodyPr>
          <a:lstStyle/>
          <a:p>
            <a:pPr marL="12700">
              <a:lnSpc>
                <a:spcPct val="100000"/>
              </a:lnSpc>
              <a:spcBef>
                <a:spcPts val="100"/>
              </a:spcBef>
            </a:pPr>
            <a:r>
              <a:rPr dirty="0" sz="6000" spc="1395" b="1">
                <a:latin typeface="Arial"/>
                <a:cs typeface="Arial"/>
              </a:rPr>
              <a:t>Encoding </a:t>
            </a:r>
            <a:r>
              <a:rPr dirty="0" sz="6000" spc="1605" b="1">
                <a:latin typeface="Arial"/>
                <a:cs typeface="Arial"/>
              </a:rPr>
              <a:t>data</a:t>
            </a:r>
            <a:r>
              <a:rPr dirty="0" sz="6000" spc="-345" b="1">
                <a:latin typeface="Arial"/>
                <a:cs typeface="Arial"/>
              </a:rPr>
              <a:t> </a:t>
            </a:r>
            <a:r>
              <a:rPr dirty="0" sz="6000" spc="1639" b="1">
                <a:latin typeface="Arial"/>
                <a:cs typeface="Arial"/>
              </a:rPr>
              <a:t>methods</a:t>
            </a:r>
            <a:endParaRPr sz="6000">
              <a:latin typeface="Arial"/>
              <a:cs typeface="Arial"/>
            </a:endParaRPr>
          </a:p>
        </p:txBody>
      </p:sp>
      <p:sp>
        <p:nvSpPr>
          <p:cNvPr id="28" name="object 28"/>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9" name="object 29"/>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5" name="object 25"/>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9</a:t>
            </a:r>
            <a:endParaRPr sz="2400">
              <a:latin typeface="Courier New"/>
              <a:cs typeface="Courier New"/>
            </a:endParaRPr>
          </a:p>
        </p:txBody>
      </p:sp>
      <p:sp>
        <p:nvSpPr>
          <p:cNvPr id="26" name="object 26"/>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7" name="object 27"/>
          <p:cNvSpPr txBox="1"/>
          <p:nvPr/>
        </p:nvSpPr>
        <p:spPr>
          <a:xfrm>
            <a:off x="8113993"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8270" y="3075767"/>
            <a:ext cx="14531975" cy="6179185"/>
            <a:chOff x="1148270" y="3075767"/>
            <a:chExt cx="14531975" cy="6179185"/>
          </a:xfrm>
        </p:grpSpPr>
        <p:sp>
          <p:nvSpPr>
            <p:cNvPr id="3" name="object 3"/>
            <p:cNvSpPr/>
            <p:nvPr/>
          </p:nvSpPr>
          <p:spPr>
            <a:xfrm>
              <a:off x="1385925" y="3399383"/>
              <a:ext cx="14281785" cy="5842635"/>
            </a:xfrm>
            <a:custGeom>
              <a:avLst/>
              <a:gdLst/>
              <a:ahLst/>
              <a:cxnLst/>
              <a:rect l="l" t="t" r="r" b="b"/>
              <a:pathLst>
                <a:path w="14281785" h="5842634">
                  <a:moveTo>
                    <a:pt x="14281722" y="0"/>
                  </a:moveTo>
                  <a:lnTo>
                    <a:pt x="0" y="0"/>
                  </a:lnTo>
                  <a:lnTo>
                    <a:pt x="0" y="5607583"/>
                  </a:lnTo>
                  <a:lnTo>
                    <a:pt x="0" y="5842571"/>
                  </a:lnTo>
                  <a:lnTo>
                    <a:pt x="14281722" y="5842571"/>
                  </a:lnTo>
                  <a:lnTo>
                    <a:pt x="14281722" y="5607583"/>
                  </a:lnTo>
                  <a:lnTo>
                    <a:pt x="14281722" y="0"/>
                  </a:lnTo>
                  <a:close/>
                </a:path>
              </a:pathLst>
            </a:custGeom>
            <a:solidFill>
              <a:srgbClr val="FFB97D"/>
            </a:solidFill>
          </p:spPr>
          <p:txBody>
            <a:bodyPr wrap="square" lIns="0" tIns="0" rIns="0" bIns="0" rtlCol="0"/>
            <a:lstStyle/>
            <a:p/>
          </p:txBody>
        </p:sp>
        <p:sp>
          <p:nvSpPr>
            <p:cNvPr id="4" name="object 4"/>
            <p:cNvSpPr/>
            <p:nvPr/>
          </p:nvSpPr>
          <p:spPr>
            <a:xfrm>
              <a:off x="1373505" y="3386975"/>
              <a:ext cx="14306550" cy="5867400"/>
            </a:xfrm>
            <a:custGeom>
              <a:avLst/>
              <a:gdLst/>
              <a:ahLst/>
              <a:cxnLst/>
              <a:rect l="l" t="t" r="r" b="b"/>
              <a:pathLst>
                <a:path w="14306550" h="5867400">
                  <a:moveTo>
                    <a:pt x="14306550" y="0"/>
                  </a:moveTo>
                  <a:lnTo>
                    <a:pt x="14281722" y="0"/>
                  </a:lnTo>
                  <a:lnTo>
                    <a:pt x="14078255" y="0"/>
                  </a:lnTo>
                  <a:lnTo>
                    <a:pt x="14078255" y="24815"/>
                  </a:lnTo>
                  <a:lnTo>
                    <a:pt x="14281722" y="24815"/>
                  </a:lnTo>
                  <a:lnTo>
                    <a:pt x="14281722" y="5842571"/>
                  </a:lnTo>
                  <a:lnTo>
                    <a:pt x="24841" y="5842571"/>
                  </a:lnTo>
                  <a:lnTo>
                    <a:pt x="24841" y="5619991"/>
                  </a:lnTo>
                  <a:lnTo>
                    <a:pt x="0" y="5619991"/>
                  </a:lnTo>
                  <a:lnTo>
                    <a:pt x="0" y="5867387"/>
                  </a:lnTo>
                  <a:lnTo>
                    <a:pt x="24841" y="5867387"/>
                  </a:lnTo>
                  <a:lnTo>
                    <a:pt x="14281722" y="5867387"/>
                  </a:lnTo>
                  <a:lnTo>
                    <a:pt x="14306550" y="5867387"/>
                  </a:lnTo>
                  <a:lnTo>
                    <a:pt x="14306550" y="0"/>
                  </a:lnTo>
                  <a:close/>
                </a:path>
              </a:pathLst>
            </a:custGeom>
            <a:solidFill>
              <a:srgbClr val="000000"/>
            </a:solidFill>
          </p:spPr>
          <p:txBody>
            <a:bodyPr wrap="square" lIns="0" tIns="0" rIns="0" bIns="0" rtlCol="0"/>
            <a:lstStyle/>
            <a:p/>
          </p:txBody>
        </p:sp>
        <p:sp>
          <p:nvSpPr>
            <p:cNvPr id="5" name="object 5"/>
            <p:cNvSpPr/>
            <p:nvPr/>
          </p:nvSpPr>
          <p:spPr>
            <a:xfrm>
              <a:off x="1160681" y="3088189"/>
              <a:ext cx="14291310" cy="5918835"/>
            </a:xfrm>
            <a:custGeom>
              <a:avLst/>
              <a:gdLst/>
              <a:ahLst/>
              <a:cxnLst/>
              <a:rect l="l" t="t" r="r" b="b"/>
              <a:pathLst>
                <a:path w="14291310" h="5918834">
                  <a:moveTo>
                    <a:pt x="14291081" y="5918764"/>
                  </a:moveTo>
                  <a:lnTo>
                    <a:pt x="0" y="5918764"/>
                  </a:lnTo>
                  <a:lnTo>
                    <a:pt x="0" y="0"/>
                  </a:lnTo>
                  <a:lnTo>
                    <a:pt x="14291081" y="0"/>
                  </a:lnTo>
                  <a:lnTo>
                    <a:pt x="14291081" y="5918764"/>
                  </a:lnTo>
                  <a:close/>
                </a:path>
              </a:pathLst>
            </a:custGeom>
            <a:solidFill>
              <a:srgbClr val="FFF4E9"/>
            </a:solidFill>
          </p:spPr>
          <p:txBody>
            <a:bodyPr wrap="square" lIns="0" tIns="0" rIns="0" bIns="0" rtlCol="0"/>
            <a:lstStyle/>
            <a:p/>
          </p:txBody>
        </p:sp>
        <p:sp>
          <p:nvSpPr>
            <p:cNvPr id="6" name="object 6"/>
            <p:cNvSpPr/>
            <p:nvPr/>
          </p:nvSpPr>
          <p:spPr>
            <a:xfrm>
              <a:off x="1148257" y="3075774"/>
              <a:ext cx="14316075" cy="5944235"/>
            </a:xfrm>
            <a:custGeom>
              <a:avLst/>
              <a:gdLst/>
              <a:ahLst/>
              <a:cxnLst/>
              <a:rect l="l" t="t" r="r" b="b"/>
              <a:pathLst>
                <a:path w="14316075" h="5944234">
                  <a:moveTo>
                    <a:pt x="14315910" y="0"/>
                  </a:moveTo>
                  <a:lnTo>
                    <a:pt x="14291094" y="0"/>
                  </a:lnTo>
                  <a:lnTo>
                    <a:pt x="14291094" y="24841"/>
                  </a:lnTo>
                  <a:lnTo>
                    <a:pt x="14291094" y="5918759"/>
                  </a:lnTo>
                  <a:lnTo>
                    <a:pt x="24828" y="5918759"/>
                  </a:lnTo>
                  <a:lnTo>
                    <a:pt x="24828" y="24841"/>
                  </a:lnTo>
                  <a:lnTo>
                    <a:pt x="14291094" y="24841"/>
                  </a:lnTo>
                  <a:lnTo>
                    <a:pt x="14291094" y="0"/>
                  </a:lnTo>
                  <a:lnTo>
                    <a:pt x="24828" y="0"/>
                  </a:lnTo>
                  <a:lnTo>
                    <a:pt x="0" y="0"/>
                  </a:lnTo>
                  <a:lnTo>
                    <a:pt x="0" y="5943612"/>
                  </a:lnTo>
                  <a:lnTo>
                    <a:pt x="24828" y="5943612"/>
                  </a:lnTo>
                  <a:lnTo>
                    <a:pt x="14291094" y="5943612"/>
                  </a:lnTo>
                  <a:lnTo>
                    <a:pt x="14315910" y="5943612"/>
                  </a:lnTo>
                  <a:lnTo>
                    <a:pt x="14315910" y="0"/>
                  </a:lnTo>
                  <a:close/>
                </a:path>
              </a:pathLst>
            </a:custGeom>
            <a:solidFill>
              <a:srgbClr val="000000"/>
            </a:solidFill>
          </p:spPr>
          <p:txBody>
            <a:bodyPr wrap="square" lIns="0" tIns="0" rIns="0" bIns="0" rtlCol="0"/>
            <a:lstStyle/>
            <a:p/>
          </p:txBody>
        </p:sp>
      </p:grpSp>
      <p:grpSp>
        <p:nvGrpSpPr>
          <p:cNvPr id="7" name="object 7"/>
          <p:cNvGrpSpPr/>
          <p:nvPr/>
        </p:nvGrpSpPr>
        <p:grpSpPr>
          <a:xfrm>
            <a:off x="0" y="0"/>
            <a:ext cx="18288635" cy="10287000"/>
            <a:chOff x="0" y="0"/>
            <a:chExt cx="18288635" cy="10287000"/>
          </a:xfrm>
        </p:grpSpPr>
        <p:sp>
          <p:nvSpPr>
            <p:cNvPr id="8" name="object 8"/>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9" name="object 9"/>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6154856" y="6877446"/>
              <a:ext cx="4743449" cy="175259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8" name="object 18"/>
          <p:cNvSpPr txBox="1"/>
          <p:nvPr/>
        </p:nvSpPr>
        <p:spPr>
          <a:xfrm>
            <a:off x="4352007" y="1706728"/>
            <a:ext cx="8082280" cy="939800"/>
          </a:xfrm>
          <a:prstGeom prst="rect">
            <a:avLst/>
          </a:prstGeom>
        </p:spPr>
        <p:txBody>
          <a:bodyPr wrap="square" lIns="0" tIns="12700" rIns="0" bIns="0" rtlCol="0" vert="horz">
            <a:spAutoFit/>
          </a:bodyPr>
          <a:lstStyle/>
          <a:p>
            <a:pPr marL="12700">
              <a:lnSpc>
                <a:spcPct val="100000"/>
              </a:lnSpc>
              <a:spcBef>
                <a:spcPts val="100"/>
              </a:spcBef>
            </a:pPr>
            <a:r>
              <a:rPr dirty="0" sz="6000" spc="1420" b="1">
                <a:latin typeface="Arial"/>
                <a:cs typeface="Arial"/>
              </a:rPr>
              <a:t>Basis</a:t>
            </a:r>
            <a:r>
              <a:rPr dirty="0" sz="6000" spc="490" b="1">
                <a:latin typeface="Arial"/>
                <a:cs typeface="Arial"/>
              </a:rPr>
              <a:t> </a:t>
            </a:r>
            <a:r>
              <a:rPr dirty="0" sz="6000" spc="1425" b="1">
                <a:latin typeface="Arial"/>
                <a:cs typeface="Arial"/>
              </a:rPr>
              <a:t>encoding</a:t>
            </a:r>
            <a:endParaRPr sz="6000">
              <a:latin typeface="Arial"/>
              <a:cs typeface="Arial"/>
            </a:endParaRPr>
          </a:p>
        </p:txBody>
      </p:sp>
      <p:sp>
        <p:nvSpPr>
          <p:cNvPr id="24" name="object 24"/>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5" name="object 25"/>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9" name="object 19"/>
          <p:cNvSpPr txBox="1"/>
          <p:nvPr/>
        </p:nvSpPr>
        <p:spPr>
          <a:xfrm>
            <a:off x="1614354" y="3778649"/>
            <a:ext cx="13564869" cy="1778000"/>
          </a:xfrm>
          <a:prstGeom prst="rect">
            <a:avLst/>
          </a:prstGeom>
        </p:spPr>
        <p:txBody>
          <a:bodyPr wrap="square" lIns="0" tIns="12700" rIns="0" bIns="0" rtlCol="0" vert="horz">
            <a:spAutoFit/>
          </a:bodyPr>
          <a:lstStyle/>
          <a:p>
            <a:pPr marR="5080">
              <a:lnSpc>
                <a:spcPct val="114999"/>
              </a:lnSpc>
              <a:spcBef>
                <a:spcPts val="100"/>
              </a:spcBef>
            </a:pPr>
            <a:r>
              <a:rPr dirty="0" sz="2500" spc="-5">
                <a:latin typeface="Courier New"/>
                <a:cs typeface="Courier New"/>
              </a:rPr>
              <a:t>Basis encoding associates a classical N-bit string with a computational  basis state of an N-qubit</a:t>
            </a:r>
            <a:r>
              <a:rPr dirty="0" sz="2500" spc="-15">
                <a:latin typeface="Courier New"/>
                <a:cs typeface="Courier New"/>
              </a:rPr>
              <a:t> </a:t>
            </a:r>
            <a:r>
              <a:rPr dirty="0" sz="2500" spc="-5">
                <a:latin typeface="Courier New"/>
                <a:cs typeface="Courier New"/>
              </a:rPr>
              <a:t>system.</a:t>
            </a:r>
            <a:endParaRPr sz="2500">
              <a:latin typeface="Courier New"/>
              <a:cs typeface="Courier New"/>
            </a:endParaRPr>
          </a:p>
          <a:p>
            <a:pPr>
              <a:lnSpc>
                <a:spcPct val="100000"/>
              </a:lnSpc>
              <a:spcBef>
                <a:spcPts val="45"/>
              </a:spcBef>
            </a:pPr>
            <a:endParaRPr sz="3400">
              <a:latin typeface="Courier New"/>
              <a:cs typeface="Courier New"/>
            </a:endParaRPr>
          </a:p>
          <a:p>
            <a:pPr>
              <a:lnSpc>
                <a:spcPct val="100000"/>
              </a:lnSpc>
            </a:pPr>
            <a:r>
              <a:rPr dirty="0" sz="2500" spc="-5">
                <a:latin typeface="Courier New"/>
                <a:cs typeface="Courier New"/>
              </a:rPr>
              <a:t>For a N-bit string, the corresponding N-qubit state</a:t>
            </a:r>
            <a:r>
              <a:rPr dirty="0" sz="2500" spc="-30">
                <a:latin typeface="Courier New"/>
                <a:cs typeface="Courier New"/>
              </a:rPr>
              <a:t> </a:t>
            </a:r>
            <a:r>
              <a:rPr dirty="0" sz="2500" spc="-5">
                <a:latin typeface="Courier New"/>
                <a:cs typeface="Courier New"/>
              </a:rPr>
              <a:t>is</a:t>
            </a:r>
            <a:endParaRPr sz="2500">
              <a:latin typeface="Courier New"/>
              <a:cs typeface="Courier New"/>
            </a:endParaRPr>
          </a:p>
        </p:txBody>
      </p:sp>
      <p:graphicFrame>
        <p:nvGraphicFramePr>
          <p:cNvPr id="20" name="object 20"/>
          <p:cNvGraphicFramePr>
            <a:graphicFrameLocks noGrp="1"/>
          </p:cNvGraphicFramePr>
          <p:nvPr/>
        </p:nvGraphicFramePr>
        <p:xfrm>
          <a:off x="1582604" y="5604312"/>
          <a:ext cx="11942445" cy="854710"/>
        </p:xfrm>
        <a:graphic>
          <a:graphicData uri="http://schemas.openxmlformats.org/drawingml/2006/table">
            <a:tbl>
              <a:tblPr firstRow="1" bandRow="1">
                <a:tableStyleId>{2D5ABB26-0587-4C30-8999-92F81FD0307C}</a:tableStyleId>
              </a:tblPr>
              <a:tblGrid>
                <a:gridCol w="1374775"/>
                <a:gridCol w="2381250"/>
                <a:gridCol w="1266825"/>
                <a:gridCol w="571500"/>
                <a:gridCol w="1270000"/>
                <a:gridCol w="571500"/>
                <a:gridCol w="762000"/>
                <a:gridCol w="381000"/>
                <a:gridCol w="381000"/>
                <a:gridCol w="571500"/>
                <a:gridCol w="571500"/>
                <a:gridCol w="1143000"/>
                <a:gridCol w="698500"/>
              </a:tblGrid>
              <a:tr h="427334">
                <a:tc>
                  <a:txBody>
                    <a:bodyPr/>
                    <a:lstStyle/>
                    <a:p>
                      <a:pPr marL="31750">
                        <a:lnSpc>
                          <a:spcPts val="2975"/>
                        </a:lnSpc>
                      </a:pPr>
                      <a:r>
                        <a:rPr dirty="0" sz="2500" spc="-5" b="1">
                          <a:latin typeface="Courier New"/>
                          <a:cs typeface="Courier New"/>
                        </a:rPr>
                        <a:t>x^(m)</a:t>
                      </a:r>
                      <a:r>
                        <a:rPr dirty="0" sz="2500" spc="-95" b="1">
                          <a:latin typeface="Courier New"/>
                          <a:cs typeface="Courier New"/>
                        </a:rPr>
                        <a:t> </a:t>
                      </a:r>
                      <a:r>
                        <a:rPr dirty="0" sz="2500" spc="-5" b="1">
                          <a:latin typeface="Courier New"/>
                          <a:cs typeface="Courier New"/>
                        </a:rPr>
                        <a:t>=</a:t>
                      </a:r>
                      <a:endParaRPr sz="2500">
                        <a:latin typeface="Courier New"/>
                        <a:cs typeface="Courier New"/>
                      </a:endParaRPr>
                    </a:p>
                  </a:txBody>
                  <a:tcPr marL="0" marR="0" marB="0" marT="0">
                    <a:solidFill>
                      <a:srgbClr val="FFF4E9"/>
                    </a:solidFill>
                  </a:tcPr>
                </a:tc>
                <a:tc>
                  <a:txBody>
                    <a:bodyPr/>
                    <a:lstStyle/>
                    <a:p>
                      <a:pPr marL="189865">
                        <a:lnSpc>
                          <a:spcPts val="2975"/>
                        </a:lnSpc>
                      </a:pPr>
                      <a:r>
                        <a:rPr dirty="0" sz="2500" spc="-5" b="1">
                          <a:latin typeface="Courier New"/>
                          <a:cs typeface="Courier New"/>
                        </a:rPr>
                        <a:t>|b1b2</a:t>
                      </a:r>
                      <a:r>
                        <a:rPr dirty="0" sz="2500" spc="-70" b="1">
                          <a:latin typeface="Courier New"/>
                          <a:cs typeface="Courier New"/>
                        </a:rPr>
                        <a:t> </a:t>
                      </a:r>
                      <a:r>
                        <a:rPr dirty="0" sz="2500" spc="-5" b="1">
                          <a:latin typeface="Courier New"/>
                          <a:cs typeface="Courier New"/>
                        </a:rPr>
                        <a:t>...bN</a:t>
                      </a:r>
                      <a:endParaRPr sz="2500">
                        <a:latin typeface="Courier New"/>
                        <a:cs typeface="Courier New"/>
                      </a:endParaRPr>
                    </a:p>
                  </a:txBody>
                  <a:tcPr marL="0" marR="0" marB="0" marT="0">
                    <a:solidFill>
                      <a:srgbClr val="FFF4E9"/>
                    </a:solidFill>
                  </a:tcPr>
                </a:tc>
                <a:tc>
                  <a:txBody>
                    <a:bodyPr/>
                    <a:lstStyle/>
                    <a:p>
                      <a:pPr marL="94615">
                        <a:lnSpc>
                          <a:spcPts val="2975"/>
                        </a:lnSpc>
                        <a:tabLst>
                          <a:tab pos="408940" algn="l"/>
                        </a:tabLst>
                      </a:pPr>
                      <a:r>
                        <a:rPr dirty="0" sz="2500">
                          <a:latin typeface="DejaVu Sans"/>
                          <a:cs typeface="DejaVu Sans"/>
                        </a:rPr>
                        <a:t>⟩	</a:t>
                      </a:r>
                      <a:r>
                        <a:rPr dirty="0" sz="2500" spc="-5">
                          <a:latin typeface="Courier New"/>
                          <a:cs typeface="Courier New"/>
                        </a:rPr>
                        <a:t>with</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a:latin typeface="Courier New"/>
                          <a:cs typeface="Courier New"/>
                        </a:rPr>
                        <a:t>bn</a:t>
                      </a:r>
                      <a:endParaRPr sz="2500">
                        <a:latin typeface="Courier New"/>
                        <a:cs typeface="Courier New"/>
                      </a:endParaRPr>
                    </a:p>
                  </a:txBody>
                  <a:tcPr marL="0" marR="0" marB="0" marT="0">
                    <a:solidFill>
                      <a:srgbClr val="FFF4E9"/>
                    </a:solidFill>
                  </a:tcPr>
                </a:tc>
                <a:tc>
                  <a:txBody>
                    <a:bodyPr/>
                    <a:lstStyle/>
                    <a:p>
                      <a:pPr marL="94615">
                        <a:lnSpc>
                          <a:spcPts val="2975"/>
                        </a:lnSpc>
                        <a:tabLst>
                          <a:tab pos="602615" algn="l"/>
                        </a:tabLst>
                      </a:pPr>
                      <a:r>
                        <a:rPr dirty="0" sz="1600" spc="1105">
                          <a:latin typeface="DejaVu Sans"/>
                          <a:cs typeface="DejaVu Sans"/>
                        </a:rPr>
                        <a:t>∈	</a:t>
                      </a:r>
                      <a:r>
                        <a:rPr dirty="0" sz="2500" spc="-5" b="1">
                          <a:latin typeface="Courier New"/>
                          <a:cs typeface="Courier New"/>
                        </a:rPr>
                        <a:t>{0,</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b="1">
                          <a:latin typeface="Courier New"/>
                          <a:cs typeface="Courier New"/>
                        </a:rPr>
                        <a:t>1}</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a:latin typeface="Courier New"/>
                          <a:cs typeface="Courier New"/>
                        </a:rPr>
                        <a:t>for</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b="1">
                          <a:latin typeface="Courier New"/>
                          <a:cs typeface="Courier New"/>
                        </a:rPr>
                        <a:t>n</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b="1">
                          <a:latin typeface="Courier New"/>
                          <a:cs typeface="Courier New"/>
                        </a:rPr>
                        <a:t>=</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b="1">
                          <a:latin typeface="Courier New"/>
                          <a:cs typeface="Courier New"/>
                        </a:rPr>
                        <a:t>1,</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b="1">
                          <a:latin typeface="Courier New"/>
                          <a:cs typeface="Courier New"/>
                        </a:rPr>
                        <a:t>2,</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b="1">
                          <a:latin typeface="Courier New"/>
                          <a:cs typeface="Courier New"/>
                        </a:rPr>
                        <a:t>...,N</a:t>
                      </a:r>
                      <a:endParaRPr sz="2500">
                        <a:latin typeface="Courier New"/>
                        <a:cs typeface="Courier New"/>
                      </a:endParaRPr>
                    </a:p>
                  </a:txBody>
                  <a:tcPr marL="0" marR="0" marB="0" marT="0">
                    <a:solidFill>
                      <a:srgbClr val="FFF4E9"/>
                    </a:solidFill>
                  </a:tcPr>
                </a:tc>
                <a:tc>
                  <a:txBody>
                    <a:bodyPr/>
                    <a:lstStyle/>
                    <a:p>
                      <a:pPr marL="94615">
                        <a:lnSpc>
                          <a:spcPts val="2975"/>
                        </a:lnSpc>
                      </a:pPr>
                      <a:r>
                        <a:rPr dirty="0" sz="2500" spc="-5">
                          <a:latin typeface="Courier New"/>
                          <a:cs typeface="Courier New"/>
                        </a:rPr>
                        <a:t>and</a:t>
                      </a:r>
                      <a:endParaRPr sz="2500">
                        <a:latin typeface="Courier New"/>
                        <a:cs typeface="Courier New"/>
                      </a:endParaRPr>
                    </a:p>
                  </a:txBody>
                  <a:tcPr marL="0" marR="0" marB="0" marT="0">
                    <a:solidFill>
                      <a:srgbClr val="FFF4E9"/>
                    </a:solidFill>
                  </a:tcPr>
                </a:tc>
              </a:tr>
              <a:tr h="427334">
                <a:tc>
                  <a:txBody>
                    <a:bodyPr/>
                    <a:lstStyle/>
                    <a:p>
                      <a:pPr marL="31750" marR="3175">
                        <a:lnSpc>
                          <a:spcPct val="100000"/>
                        </a:lnSpc>
                        <a:spcBef>
                          <a:spcPts val="60"/>
                        </a:spcBef>
                      </a:pPr>
                      <a:r>
                        <a:rPr dirty="0" sz="2500" spc="-5" b="1">
                          <a:latin typeface="Courier New"/>
                          <a:cs typeface="Courier New"/>
                        </a:rPr>
                        <a:t>m =</a:t>
                      </a:r>
                      <a:r>
                        <a:rPr dirty="0" sz="2500" spc="-65" b="1">
                          <a:latin typeface="Courier New"/>
                          <a:cs typeface="Courier New"/>
                        </a:rPr>
                        <a:t> </a:t>
                      </a:r>
                      <a:r>
                        <a:rPr dirty="0" sz="2500" spc="-5" b="1">
                          <a:latin typeface="Courier New"/>
                          <a:cs typeface="Courier New"/>
                        </a:rPr>
                        <a:t>1,</a:t>
                      </a:r>
                      <a:endParaRPr sz="2500">
                        <a:latin typeface="Courier New"/>
                        <a:cs typeface="Courier New"/>
                      </a:endParaRPr>
                    </a:p>
                  </a:txBody>
                  <a:tcPr marL="0" marR="0" marB="0" marT="7620">
                    <a:solidFill>
                      <a:srgbClr val="FFF4E9"/>
                    </a:solidFill>
                  </a:tcPr>
                </a:tc>
                <a:tc>
                  <a:txBody>
                    <a:bodyPr/>
                    <a:lstStyle/>
                    <a:p>
                      <a:pPr>
                        <a:lnSpc>
                          <a:spcPct val="100000"/>
                        </a:lnSpc>
                        <a:spcBef>
                          <a:spcPts val="60"/>
                        </a:spcBef>
                      </a:pPr>
                      <a:r>
                        <a:rPr dirty="0" sz="2500" spc="-5" b="1">
                          <a:latin typeface="Courier New"/>
                          <a:cs typeface="Courier New"/>
                        </a:rPr>
                        <a:t>2,</a:t>
                      </a:r>
                      <a:r>
                        <a:rPr dirty="0" sz="2500" spc="-30" b="1">
                          <a:latin typeface="Courier New"/>
                          <a:cs typeface="Courier New"/>
                        </a:rPr>
                        <a:t> </a:t>
                      </a:r>
                      <a:r>
                        <a:rPr dirty="0" sz="2500" spc="-5" b="1">
                          <a:latin typeface="Courier New"/>
                          <a:cs typeface="Courier New"/>
                        </a:rPr>
                        <a:t>...,M.</a:t>
                      </a:r>
                      <a:endParaRPr sz="2500">
                        <a:latin typeface="Courier New"/>
                        <a:cs typeface="Courier New"/>
                      </a:endParaRPr>
                    </a:p>
                  </a:txBody>
                  <a:tcPr marL="0" marR="0" marB="0" marT="762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c>
                  <a:txBody>
                    <a:bodyPr/>
                    <a:lstStyle/>
                    <a:p>
                      <a:pPr>
                        <a:lnSpc>
                          <a:spcPct val="100000"/>
                        </a:lnSpc>
                      </a:pPr>
                      <a:endParaRPr sz="2700">
                        <a:latin typeface="Times New Roman"/>
                        <a:cs typeface="Times New Roman"/>
                      </a:endParaRPr>
                    </a:p>
                  </a:txBody>
                  <a:tcPr marL="0" marR="0" marB="0" marT="0">
                    <a:solidFill>
                      <a:srgbClr val="FFF4E9"/>
                    </a:solidFill>
                  </a:tcPr>
                </a:tc>
              </a:tr>
            </a:tbl>
          </a:graphicData>
        </a:graphic>
      </p:graphicFrame>
      <p:sp>
        <p:nvSpPr>
          <p:cNvPr id="21" name="object 21"/>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10</a:t>
            </a:r>
            <a:endParaRPr sz="2400">
              <a:latin typeface="Courier New"/>
              <a:cs typeface="Courier New"/>
            </a:endParaRPr>
          </a:p>
        </p:txBody>
      </p:sp>
      <p:sp>
        <p:nvSpPr>
          <p:cNvPr id="22" name="object 22"/>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3" name="object 23"/>
          <p:cNvSpPr txBox="1"/>
          <p:nvPr/>
        </p:nvSpPr>
        <p:spPr>
          <a:xfrm>
            <a:off x="8113993"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026" y="2673738"/>
            <a:ext cx="15940405" cy="6263005"/>
            <a:chOff x="1194026" y="2673738"/>
            <a:chExt cx="15940405" cy="6263005"/>
          </a:xfrm>
        </p:grpSpPr>
        <p:sp>
          <p:nvSpPr>
            <p:cNvPr id="3" name="object 3"/>
            <p:cNvSpPr/>
            <p:nvPr/>
          </p:nvSpPr>
          <p:spPr>
            <a:xfrm>
              <a:off x="1428051" y="2917672"/>
              <a:ext cx="15695930" cy="6009005"/>
            </a:xfrm>
            <a:custGeom>
              <a:avLst/>
              <a:gdLst/>
              <a:ahLst/>
              <a:cxnLst/>
              <a:rect l="l" t="t" r="r" b="b"/>
              <a:pathLst>
                <a:path w="15695930" h="6009005">
                  <a:moveTo>
                    <a:pt x="15695638" y="0"/>
                  </a:moveTo>
                  <a:lnTo>
                    <a:pt x="0" y="0"/>
                  </a:lnTo>
                  <a:lnTo>
                    <a:pt x="0" y="5679846"/>
                  </a:lnTo>
                  <a:lnTo>
                    <a:pt x="0" y="6008725"/>
                  </a:lnTo>
                  <a:lnTo>
                    <a:pt x="15695638" y="6008725"/>
                  </a:lnTo>
                  <a:lnTo>
                    <a:pt x="15695638" y="5679846"/>
                  </a:lnTo>
                  <a:lnTo>
                    <a:pt x="15695638" y="0"/>
                  </a:lnTo>
                  <a:close/>
                </a:path>
              </a:pathLst>
            </a:custGeom>
            <a:solidFill>
              <a:srgbClr val="FFF4E9"/>
            </a:solidFill>
          </p:spPr>
          <p:txBody>
            <a:bodyPr wrap="square" lIns="0" tIns="0" rIns="0" bIns="0" rtlCol="0"/>
            <a:lstStyle/>
            <a:p/>
          </p:txBody>
        </p:sp>
        <p:sp>
          <p:nvSpPr>
            <p:cNvPr id="4" name="object 4"/>
            <p:cNvSpPr/>
            <p:nvPr/>
          </p:nvSpPr>
          <p:spPr>
            <a:xfrm>
              <a:off x="1417751" y="2907385"/>
              <a:ext cx="15716250" cy="6029325"/>
            </a:xfrm>
            <a:custGeom>
              <a:avLst/>
              <a:gdLst/>
              <a:ahLst/>
              <a:cxnLst/>
              <a:rect l="l" t="t" r="r" b="b"/>
              <a:pathLst>
                <a:path w="15716250" h="6029325">
                  <a:moveTo>
                    <a:pt x="15716238" y="0"/>
                  </a:moveTo>
                  <a:lnTo>
                    <a:pt x="15695638" y="0"/>
                  </a:lnTo>
                  <a:lnTo>
                    <a:pt x="15482215" y="0"/>
                  </a:lnTo>
                  <a:lnTo>
                    <a:pt x="15482215" y="20586"/>
                  </a:lnTo>
                  <a:lnTo>
                    <a:pt x="15695638" y="20586"/>
                  </a:lnTo>
                  <a:lnTo>
                    <a:pt x="15695638" y="6008713"/>
                  </a:lnTo>
                  <a:lnTo>
                    <a:pt x="20599" y="6008713"/>
                  </a:lnTo>
                  <a:lnTo>
                    <a:pt x="20599" y="5690133"/>
                  </a:lnTo>
                  <a:lnTo>
                    <a:pt x="0" y="5690133"/>
                  </a:lnTo>
                  <a:lnTo>
                    <a:pt x="0" y="6029299"/>
                  </a:lnTo>
                  <a:lnTo>
                    <a:pt x="20599" y="6029299"/>
                  </a:lnTo>
                  <a:lnTo>
                    <a:pt x="15695638" y="6029299"/>
                  </a:lnTo>
                  <a:lnTo>
                    <a:pt x="15716238" y="6029299"/>
                  </a:lnTo>
                  <a:lnTo>
                    <a:pt x="15716238" y="0"/>
                  </a:lnTo>
                  <a:close/>
                </a:path>
              </a:pathLst>
            </a:custGeom>
            <a:solidFill>
              <a:srgbClr val="000000"/>
            </a:solidFill>
          </p:spPr>
          <p:txBody>
            <a:bodyPr wrap="square" lIns="0" tIns="0" rIns="0" bIns="0" rtlCol="0"/>
            <a:lstStyle/>
            <a:p/>
          </p:txBody>
        </p:sp>
        <p:sp>
          <p:nvSpPr>
            <p:cNvPr id="5" name="object 5"/>
            <p:cNvSpPr/>
            <p:nvPr/>
          </p:nvSpPr>
          <p:spPr>
            <a:xfrm>
              <a:off x="1204328" y="2684042"/>
              <a:ext cx="15695930" cy="5913755"/>
            </a:xfrm>
            <a:custGeom>
              <a:avLst/>
              <a:gdLst/>
              <a:ahLst/>
              <a:cxnLst/>
              <a:rect l="l" t="t" r="r" b="b"/>
              <a:pathLst>
                <a:path w="15695930" h="5913755">
                  <a:moveTo>
                    <a:pt x="15695641" y="5913466"/>
                  </a:moveTo>
                  <a:lnTo>
                    <a:pt x="0" y="5913466"/>
                  </a:lnTo>
                  <a:lnTo>
                    <a:pt x="0" y="0"/>
                  </a:lnTo>
                  <a:lnTo>
                    <a:pt x="15695641" y="0"/>
                  </a:lnTo>
                  <a:lnTo>
                    <a:pt x="15695641" y="5913466"/>
                  </a:lnTo>
                  <a:close/>
                </a:path>
              </a:pathLst>
            </a:custGeom>
            <a:solidFill>
              <a:srgbClr val="FFB97D"/>
            </a:solidFill>
          </p:spPr>
          <p:txBody>
            <a:bodyPr wrap="square" lIns="0" tIns="0" rIns="0" bIns="0" rtlCol="0"/>
            <a:lstStyle/>
            <a:p/>
          </p:txBody>
        </p:sp>
        <p:sp>
          <p:nvSpPr>
            <p:cNvPr id="6" name="object 6"/>
            <p:cNvSpPr/>
            <p:nvPr/>
          </p:nvSpPr>
          <p:spPr>
            <a:xfrm>
              <a:off x="1194015" y="2673743"/>
              <a:ext cx="15716250" cy="5934075"/>
            </a:xfrm>
            <a:custGeom>
              <a:avLst/>
              <a:gdLst/>
              <a:ahLst/>
              <a:cxnLst/>
              <a:rect l="l" t="t" r="r" b="b"/>
              <a:pathLst>
                <a:path w="15716250" h="5934075">
                  <a:moveTo>
                    <a:pt x="15716250" y="0"/>
                  </a:moveTo>
                  <a:lnTo>
                    <a:pt x="15695651" y="0"/>
                  </a:lnTo>
                  <a:lnTo>
                    <a:pt x="15695651" y="20612"/>
                  </a:lnTo>
                  <a:lnTo>
                    <a:pt x="15695651" y="5913463"/>
                  </a:lnTo>
                  <a:lnTo>
                    <a:pt x="20612" y="5913463"/>
                  </a:lnTo>
                  <a:lnTo>
                    <a:pt x="20612" y="20612"/>
                  </a:lnTo>
                  <a:lnTo>
                    <a:pt x="15695651" y="20612"/>
                  </a:lnTo>
                  <a:lnTo>
                    <a:pt x="15695651" y="0"/>
                  </a:lnTo>
                  <a:lnTo>
                    <a:pt x="20612" y="0"/>
                  </a:lnTo>
                  <a:lnTo>
                    <a:pt x="0" y="0"/>
                  </a:lnTo>
                  <a:lnTo>
                    <a:pt x="0" y="5934075"/>
                  </a:lnTo>
                  <a:lnTo>
                    <a:pt x="20612" y="5934075"/>
                  </a:lnTo>
                  <a:lnTo>
                    <a:pt x="15695651" y="5934075"/>
                  </a:lnTo>
                  <a:lnTo>
                    <a:pt x="15716250" y="5934075"/>
                  </a:lnTo>
                  <a:lnTo>
                    <a:pt x="15716250" y="0"/>
                  </a:lnTo>
                  <a:close/>
                </a:path>
              </a:pathLst>
            </a:custGeom>
            <a:solidFill>
              <a:srgbClr val="000000"/>
            </a:solidFill>
          </p:spPr>
          <p:txBody>
            <a:bodyPr wrap="square" lIns="0" tIns="0" rIns="0" bIns="0" rtlCol="0"/>
            <a:lstStyle/>
            <a:p/>
          </p:txBody>
        </p:sp>
      </p:grpSp>
      <p:sp>
        <p:nvSpPr>
          <p:cNvPr id="7" name="object 7"/>
          <p:cNvSpPr txBox="1"/>
          <p:nvPr/>
        </p:nvSpPr>
        <p:spPr>
          <a:xfrm>
            <a:off x="3661949" y="1336933"/>
            <a:ext cx="10331450" cy="939800"/>
          </a:xfrm>
          <a:prstGeom prst="rect">
            <a:avLst/>
          </a:prstGeom>
        </p:spPr>
        <p:txBody>
          <a:bodyPr wrap="square" lIns="0" tIns="12700" rIns="0" bIns="0" rtlCol="0" vert="horz">
            <a:spAutoFit/>
          </a:bodyPr>
          <a:lstStyle/>
          <a:p>
            <a:pPr marL="12700">
              <a:lnSpc>
                <a:spcPct val="100000"/>
              </a:lnSpc>
              <a:spcBef>
                <a:spcPts val="100"/>
              </a:spcBef>
            </a:pPr>
            <a:r>
              <a:rPr dirty="0" sz="6000" spc="1275" b="1">
                <a:latin typeface="Arial"/>
                <a:cs typeface="Arial"/>
              </a:rPr>
              <a:t>Amplitude</a:t>
            </a:r>
            <a:r>
              <a:rPr dirty="0" sz="6000" spc="505" b="1">
                <a:latin typeface="Arial"/>
                <a:cs typeface="Arial"/>
              </a:rPr>
              <a:t> </a:t>
            </a:r>
            <a:r>
              <a:rPr dirty="0" sz="6000" spc="1425" b="1">
                <a:latin typeface="Arial"/>
                <a:cs typeface="Arial"/>
              </a:rPr>
              <a:t>encoding</a:t>
            </a:r>
            <a:endParaRPr sz="6000">
              <a:latin typeface="Arial"/>
              <a:cs typeface="Arial"/>
            </a:endParaRPr>
          </a:p>
        </p:txBody>
      </p:sp>
      <p:sp>
        <p:nvSpPr>
          <p:cNvPr id="8" name="object 8"/>
          <p:cNvSpPr txBox="1"/>
          <p:nvPr/>
        </p:nvSpPr>
        <p:spPr>
          <a:xfrm>
            <a:off x="1660261" y="3166489"/>
            <a:ext cx="5097145" cy="901700"/>
          </a:xfrm>
          <a:prstGeom prst="rect">
            <a:avLst/>
          </a:prstGeom>
        </p:spPr>
        <p:txBody>
          <a:bodyPr wrap="square" lIns="0" tIns="12700" rIns="0" bIns="0" rtlCol="0" vert="horz">
            <a:spAutoFit/>
          </a:bodyPr>
          <a:lstStyle/>
          <a:p>
            <a:pPr marL="12700" marR="5080">
              <a:lnSpc>
                <a:spcPct val="114999"/>
              </a:lnSpc>
              <a:spcBef>
                <a:spcPts val="100"/>
              </a:spcBef>
              <a:tabLst>
                <a:tab pos="2331085" algn="l"/>
                <a:tab pos="2936240" algn="l"/>
              </a:tabLst>
            </a:pPr>
            <a:r>
              <a:rPr dirty="0" sz="2500" spc="-5">
                <a:latin typeface="Courier New"/>
                <a:cs typeface="Courier New"/>
              </a:rPr>
              <a:t>Amplitude encoding encodes  represents	a	normalized</a:t>
            </a:r>
            <a:endParaRPr sz="2500">
              <a:latin typeface="Courier New"/>
              <a:cs typeface="Courier New"/>
            </a:endParaRPr>
          </a:p>
        </p:txBody>
      </p:sp>
      <p:sp>
        <p:nvSpPr>
          <p:cNvPr id="9" name="object 9"/>
          <p:cNvSpPr txBox="1"/>
          <p:nvPr/>
        </p:nvSpPr>
        <p:spPr>
          <a:xfrm>
            <a:off x="6903042" y="3166489"/>
            <a:ext cx="7510780" cy="901700"/>
          </a:xfrm>
          <a:prstGeom prst="rect">
            <a:avLst/>
          </a:prstGeom>
        </p:spPr>
        <p:txBody>
          <a:bodyPr wrap="square" lIns="0" tIns="12700" rIns="0" bIns="0" rtlCol="0" vert="horz">
            <a:spAutoFit/>
          </a:bodyPr>
          <a:lstStyle/>
          <a:p>
            <a:pPr marL="12700" marR="5080" indent="78740">
              <a:lnSpc>
                <a:spcPct val="114999"/>
              </a:lnSpc>
              <a:spcBef>
                <a:spcPts val="100"/>
              </a:spcBef>
              <a:tabLst>
                <a:tab pos="2140585" algn="l"/>
              </a:tabLst>
            </a:pPr>
            <a:r>
              <a:rPr dirty="0" sz="2500" spc="-5">
                <a:latin typeface="Courier New"/>
                <a:cs typeface="Courier New"/>
              </a:rPr>
              <a:t>data into the amplitudes of a quantum  classical	N-dimensional</a:t>
            </a:r>
            <a:endParaRPr sz="2500">
              <a:latin typeface="Courier New"/>
              <a:cs typeface="Courier New"/>
            </a:endParaRPr>
          </a:p>
        </p:txBody>
      </p:sp>
      <p:sp>
        <p:nvSpPr>
          <p:cNvPr id="10" name="object 10"/>
          <p:cNvSpPr txBox="1"/>
          <p:nvPr/>
        </p:nvSpPr>
        <p:spPr>
          <a:xfrm>
            <a:off x="11921987" y="3661827"/>
            <a:ext cx="2725420" cy="406400"/>
          </a:xfrm>
          <a:prstGeom prst="rect">
            <a:avLst/>
          </a:prstGeom>
        </p:spPr>
        <p:txBody>
          <a:bodyPr wrap="square" lIns="0" tIns="12700" rIns="0" bIns="0" rtlCol="0" vert="horz">
            <a:spAutoFit/>
          </a:bodyPr>
          <a:lstStyle/>
          <a:p>
            <a:pPr marL="12700">
              <a:lnSpc>
                <a:spcPct val="100000"/>
              </a:lnSpc>
              <a:spcBef>
                <a:spcPts val="100"/>
              </a:spcBef>
              <a:tabLst>
                <a:tab pos="2331085" algn="l"/>
              </a:tabLst>
            </a:pPr>
            <a:r>
              <a:rPr dirty="0" sz="2500" spc="-10">
                <a:latin typeface="Courier New"/>
                <a:cs typeface="Courier New"/>
              </a:rPr>
              <a:t>datapoint</a:t>
            </a:r>
            <a:r>
              <a:rPr dirty="0" sz="2500" spc="-5">
                <a:latin typeface="Courier New"/>
                <a:cs typeface="Courier New"/>
              </a:rPr>
              <a:t>,</a:t>
            </a:r>
            <a:r>
              <a:rPr dirty="0" sz="2500">
                <a:latin typeface="Courier New"/>
                <a:cs typeface="Courier New"/>
              </a:rPr>
              <a:t>	</a:t>
            </a:r>
            <a:r>
              <a:rPr dirty="0" sz="2500" spc="-10" b="1">
                <a:latin typeface="Courier New"/>
                <a:cs typeface="Courier New"/>
              </a:rPr>
              <a:t>x</a:t>
            </a:r>
            <a:r>
              <a:rPr dirty="0" sz="2500" spc="-5">
                <a:latin typeface="Courier New"/>
                <a:cs typeface="Courier New"/>
              </a:rPr>
              <a:t>,</a:t>
            </a:r>
            <a:endParaRPr sz="2500">
              <a:latin typeface="Courier New"/>
              <a:cs typeface="Courier New"/>
            </a:endParaRPr>
          </a:p>
        </p:txBody>
      </p:sp>
      <p:sp>
        <p:nvSpPr>
          <p:cNvPr id="11" name="object 11"/>
          <p:cNvSpPr txBox="1"/>
          <p:nvPr/>
        </p:nvSpPr>
        <p:spPr>
          <a:xfrm>
            <a:off x="14638264" y="3166489"/>
            <a:ext cx="1799589" cy="901700"/>
          </a:xfrm>
          <a:prstGeom prst="rect">
            <a:avLst/>
          </a:prstGeom>
        </p:spPr>
        <p:txBody>
          <a:bodyPr wrap="square" lIns="0" tIns="12700" rIns="0" bIns="0" rtlCol="0" vert="horz">
            <a:spAutoFit/>
          </a:bodyPr>
          <a:lstStyle/>
          <a:p>
            <a:pPr marL="415290" marR="5080" indent="-403225">
              <a:lnSpc>
                <a:spcPct val="114999"/>
              </a:lnSpc>
              <a:spcBef>
                <a:spcPts val="100"/>
              </a:spcBef>
              <a:tabLst>
                <a:tab pos="1214755" algn="l"/>
              </a:tabLst>
            </a:pPr>
            <a:r>
              <a:rPr dirty="0" sz="2500" spc="-5">
                <a:latin typeface="Courier New"/>
                <a:cs typeface="Courier New"/>
              </a:rPr>
              <a:t>state. It  </a:t>
            </a:r>
            <a:r>
              <a:rPr dirty="0" sz="2500" spc="-10">
                <a:latin typeface="Courier New"/>
                <a:cs typeface="Courier New"/>
              </a:rPr>
              <a:t>a</a:t>
            </a:r>
            <a:r>
              <a:rPr dirty="0" sz="2500" spc="-5">
                <a:latin typeface="Courier New"/>
                <a:cs typeface="Courier New"/>
              </a:rPr>
              <a:t>s</a:t>
            </a:r>
            <a:r>
              <a:rPr dirty="0" sz="2500">
                <a:latin typeface="Courier New"/>
                <a:cs typeface="Courier New"/>
              </a:rPr>
              <a:t>	</a:t>
            </a:r>
            <a:r>
              <a:rPr dirty="0" sz="2500" spc="-10">
                <a:latin typeface="Courier New"/>
                <a:cs typeface="Courier New"/>
              </a:rPr>
              <a:t>th</a:t>
            </a:r>
            <a:r>
              <a:rPr dirty="0" sz="2500" spc="-5">
                <a:latin typeface="Courier New"/>
                <a:cs typeface="Courier New"/>
              </a:rPr>
              <a:t>e</a:t>
            </a:r>
            <a:endParaRPr sz="2500">
              <a:latin typeface="Courier New"/>
              <a:cs typeface="Courier New"/>
            </a:endParaRPr>
          </a:p>
        </p:txBody>
      </p:sp>
      <p:sp>
        <p:nvSpPr>
          <p:cNvPr id="12" name="object 12"/>
          <p:cNvSpPr txBox="1"/>
          <p:nvPr/>
        </p:nvSpPr>
        <p:spPr>
          <a:xfrm>
            <a:off x="1660261" y="4099977"/>
            <a:ext cx="8529955" cy="406400"/>
          </a:xfrm>
          <a:prstGeom prst="rect">
            <a:avLst/>
          </a:prstGeom>
        </p:spPr>
        <p:txBody>
          <a:bodyPr wrap="square" lIns="0" tIns="12700" rIns="0" bIns="0" rtlCol="0" vert="horz">
            <a:spAutoFit/>
          </a:bodyPr>
          <a:lstStyle/>
          <a:p>
            <a:pPr marL="12700">
              <a:lnSpc>
                <a:spcPct val="100000"/>
              </a:lnSpc>
              <a:spcBef>
                <a:spcPts val="100"/>
              </a:spcBef>
              <a:tabLst>
                <a:tab pos="8326120" algn="l"/>
              </a:tabLst>
            </a:pPr>
            <a:r>
              <a:rPr dirty="0" sz="2500" spc="-10">
                <a:latin typeface="Courier New"/>
                <a:cs typeface="Courier New"/>
              </a:rPr>
              <a:t>amplitude</a:t>
            </a:r>
            <a:r>
              <a:rPr dirty="0" sz="2500" spc="-5">
                <a:latin typeface="Courier New"/>
                <a:cs typeface="Courier New"/>
              </a:rPr>
              <a:t>s</a:t>
            </a:r>
            <a:r>
              <a:rPr dirty="0" sz="2500" spc="-5">
                <a:latin typeface="Courier New"/>
                <a:cs typeface="Courier New"/>
              </a:rPr>
              <a:t> </a:t>
            </a:r>
            <a:r>
              <a:rPr dirty="0" sz="2500" spc="-10">
                <a:latin typeface="Courier New"/>
                <a:cs typeface="Courier New"/>
              </a:rPr>
              <a:t>o</a:t>
            </a:r>
            <a:r>
              <a:rPr dirty="0" sz="2500" spc="-5">
                <a:latin typeface="Courier New"/>
                <a:cs typeface="Courier New"/>
              </a:rPr>
              <a:t>f</a:t>
            </a:r>
            <a:r>
              <a:rPr dirty="0" sz="2500" spc="-5">
                <a:latin typeface="Courier New"/>
                <a:cs typeface="Courier New"/>
              </a:rPr>
              <a:t> </a:t>
            </a:r>
            <a:r>
              <a:rPr dirty="0" sz="2500" spc="-5">
                <a:latin typeface="Courier New"/>
                <a:cs typeface="Courier New"/>
              </a:rPr>
              <a:t>a</a:t>
            </a:r>
            <a:r>
              <a:rPr dirty="0" sz="2500" spc="-5">
                <a:latin typeface="Courier New"/>
                <a:cs typeface="Courier New"/>
              </a:rPr>
              <a:t> </a:t>
            </a:r>
            <a:r>
              <a:rPr dirty="0" sz="2500" spc="-10" b="1">
                <a:latin typeface="Courier New"/>
                <a:cs typeface="Courier New"/>
              </a:rPr>
              <a:t>n-qubi</a:t>
            </a:r>
            <a:r>
              <a:rPr dirty="0" sz="2500" spc="-5" b="1">
                <a:latin typeface="Courier New"/>
                <a:cs typeface="Courier New"/>
              </a:rPr>
              <a:t>t</a:t>
            </a:r>
            <a:r>
              <a:rPr dirty="0" sz="2500" spc="-5" b="1">
                <a:latin typeface="Courier New"/>
                <a:cs typeface="Courier New"/>
              </a:rPr>
              <a:t> </a:t>
            </a:r>
            <a:r>
              <a:rPr dirty="0" sz="2500" spc="-10">
                <a:latin typeface="Courier New"/>
                <a:cs typeface="Courier New"/>
              </a:rPr>
              <a:t>quantu</a:t>
            </a:r>
            <a:r>
              <a:rPr dirty="0" sz="2500" spc="-5">
                <a:latin typeface="Courier New"/>
                <a:cs typeface="Courier New"/>
              </a:rPr>
              <a:t>m</a:t>
            </a:r>
            <a:r>
              <a:rPr dirty="0" sz="2500" spc="-5">
                <a:latin typeface="Courier New"/>
                <a:cs typeface="Courier New"/>
              </a:rPr>
              <a:t> </a:t>
            </a:r>
            <a:r>
              <a:rPr dirty="0" sz="2500" spc="-10">
                <a:latin typeface="Courier New"/>
                <a:cs typeface="Courier New"/>
              </a:rPr>
              <a:t>state</a:t>
            </a:r>
            <a:r>
              <a:rPr dirty="0" sz="2500" spc="-5">
                <a:latin typeface="Courier New"/>
                <a:cs typeface="Courier New"/>
              </a:rPr>
              <a:t>,</a:t>
            </a:r>
            <a:r>
              <a:rPr dirty="0" sz="2500" spc="-5">
                <a:latin typeface="Courier New"/>
                <a:cs typeface="Courier New"/>
              </a:rPr>
              <a:t> </a:t>
            </a:r>
            <a:r>
              <a:rPr dirty="0" sz="2500" spc="-10" b="1">
                <a:latin typeface="Courier New"/>
                <a:cs typeface="Courier New"/>
              </a:rPr>
              <a:t>|ψx</a:t>
            </a:r>
            <a:r>
              <a:rPr dirty="0" sz="2500">
                <a:latin typeface="DejaVu Sans"/>
                <a:cs typeface="DejaVu Sans"/>
              </a:rPr>
              <a:t>⟩	</a:t>
            </a:r>
            <a:r>
              <a:rPr dirty="0" sz="2500" spc="-5">
                <a:latin typeface="Courier New"/>
                <a:cs typeface="Courier New"/>
              </a:rPr>
              <a:t>:</a:t>
            </a:r>
            <a:endParaRPr sz="2500">
              <a:latin typeface="Courier New"/>
              <a:cs typeface="Courier New"/>
            </a:endParaRPr>
          </a:p>
        </p:txBody>
      </p:sp>
      <p:sp>
        <p:nvSpPr>
          <p:cNvPr id="13" name="object 13"/>
          <p:cNvSpPr txBox="1"/>
          <p:nvPr/>
        </p:nvSpPr>
        <p:spPr>
          <a:xfrm>
            <a:off x="1660261" y="6671689"/>
            <a:ext cx="14777719" cy="901700"/>
          </a:xfrm>
          <a:prstGeom prst="rect">
            <a:avLst/>
          </a:prstGeom>
        </p:spPr>
        <p:txBody>
          <a:bodyPr wrap="square" lIns="0" tIns="12700" rIns="0" bIns="0" rtlCol="0" vert="horz">
            <a:spAutoFit/>
          </a:bodyPr>
          <a:lstStyle/>
          <a:p>
            <a:pPr marL="12700" marR="5080">
              <a:lnSpc>
                <a:spcPct val="114999"/>
              </a:lnSpc>
              <a:spcBef>
                <a:spcPts val="100"/>
              </a:spcBef>
              <a:tabLst>
                <a:tab pos="9707880" algn="l"/>
              </a:tabLst>
            </a:pPr>
            <a:r>
              <a:rPr dirty="0" sz="2500" spc="-5">
                <a:latin typeface="Courier New"/>
                <a:cs typeface="Courier New"/>
              </a:rPr>
              <a:t>where</a:t>
            </a:r>
            <a:r>
              <a:rPr dirty="0" sz="2500" spc="575">
                <a:latin typeface="Courier New"/>
                <a:cs typeface="Courier New"/>
              </a:rPr>
              <a:t> </a:t>
            </a:r>
            <a:r>
              <a:rPr dirty="0" sz="2500" spc="-5">
                <a:latin typeface="Courier New"/>
                <a:cs typeface="Courier New"/>
              </a:rPr>
              <a:t>n=2N;</a:t>
            </a:r>
            <a:r>
              <a:rPr dirty="0" sz="2500" spc="580">
                <a:latin typeface="Courier New"/>
                <a:cs typeface="Courier New"/>
              </a:rPr>
              <a:t> </a:t>
            </a:r>
            <a:r>
              <a:rPr dirty="0" sz="2500" spc="-5">
                <a:latin typeface="Courier New"/>
                <a:cs typeface="Courier New"/>
              </a:rPr>
              <a:t>xi</a:t>
            </a:r>
            <a:r>
              <a:rPr dirty="0" sz="2500" spc="580">
                <a:latin typeface="Courier New"/>
                <a:cs typeface="Courier New"/>
              </a:rPr>
              <a:t> </a:t>
            </a:r>
            <a:r>
              <a:rPr dirty="0" sz="2500" spc="-5">
                <a:latin typeface="Courier New"/>
                <a:cs typeface="Courier New"/>
              </a:rPr>
              <a:t>is</a:t>
            </a:r>
            <a:r>
              <a:rPr dirty="0" sz="2500" spc="580">
                <a:latin typeface="Courier New"/>
                <a:cs typeface="Courier New"/>
              </a:rPr>
              <a:t> </a:t>
            </a:r>
            <a:r>
              <a:rPr dirty="0" sz="2500" spc="-5">
                <a:latin typeface="Courier New"/>
                <a:cs typeface="Courier New"/>
              </a:rPr>
              <a:t>the</a:t>
            </a:r>
            <a:r>
              <a:rPr dirty="0" sz="2500" spc="580">
                <a:latin typeface="Courier New"/>
                <a:cs typeface="Courier New"/>
              </a:rPr>
              <a:t> </a:t>
            </a:r>
            <a:r>
              <a:rPr dirty="0" sz="2500" spc="-5">
                <a:latin typeface="Courier New"/>
                <a:cs typeface="Courier New"/>
              </a:rPr>
              <a:t>ith</a:t>
            </a:r>
            <a:r>
              <a:rPr dirty="0" sz="2500" spc="580">
                <a:latin typeface="Courier New"/>
                <a:cs typeface="Courier New"/>
              </a:rPr>
              <a:t> </a:t>
            </a:r>
            <a:r>
              <a:rPr dirty="0" sz="2500" spc="-5">
                <a:latin typeface="Courier New"/>
                <a:cs typeface="Courier New"/>
              </a:rPr>
              <a:t>element</a:t>
            </a:r>
            <a:r>
              <a:rPr dirty="0" sz="2500" spc="580">
                <a:latin typeface="Courier New"/>
                <a:cs typeface="Courier New"/>
              </a:rPr>
              <a:t> </a:t>
            </a:r>
            <a:r>
              <a:rPr dirty="0" sz="2500" spc="-5">
                <a:latin typeface="Courier New"/>
                <a:cs typeface="Courier New"/>
              </a:rPr>
              <a:t>of</a:t>
            </a:r>
            <a:r>
              <a:rPr dirty="0" sz="2500" spc="580">
                <a:latin typeface="Courier New"/>
                <a:cs typeface="Courier New"/>
              </a:rPr>
              <a:t> </a:t>
            </a:r>
            <a:r>
              <a:rPr dirty="0" sz="2500" spc="-5">
                <a:latin typeface="Courier New"/>
                <a:cs typeface="Courier New"/>
              </a:rPr>
              <a:t>x</a:t>
            </a:r>
            <a:r>
              <a:rPr dirty="0" sz="2500" spc="580">
                <a:latin typeface="Courier New"/>
                <a:cs typeface="Courier New"/>
              </a:rPr>
              <a:t> </a:t>
            </a:r>
            <a:r>
              <a:rPr dirty="0" sz="2500" spc="-5">
                <a:latin typeface="Courier New"/>
                <a:cs typeface="Courier New"/>
              </a:rPr>
              <a:t>and</a:t>
            </a:r>
            <a:r>
              <a:rPr dirty="0" sz="2500" spc="580">
                <a:latin typeface="Courier New"/>
                <a:cs typeface="Courier New"/>
              </a:rPr>
              <a:t> </a:t>
            </a:r>
            <a:r>
              <a:rPr dirty="0" sz="2500" spc="-5">
                <a:latin typeface="Courier New"/>
                <a:cs typeface="Courier New"/>
              </a:rPr>
              <a:t>|i</a:t>
            </a:r>
            <a:r>
              <a:rPr dirty="0" sz="2500" spc="-5">
                <a:latin typeface="DejaVu Sans"/>
                <a:cs typeface="DejaVu Sans"/>
              </a:rPr>
              <a:t>⟩	</a:t>
            </a:r>
            <a:r>
              <a:rPr dirty="0" sz="2500" spc="-5">
                <a:latin typeface="Courier New"/>
                <a:cs typeface="Courier New"/>
              </a:rPr>
              <a:t>is the i th computational  quantum</a:t>
            </a:r>
            <a:r>
              <a:rPr dirty="0" sz="2500" spc="-10">
                <a:latin typeface="Courier New"/>
                <a:cs typeface="Courier New"/>
              </a:rPr>
              <a:t> </a:t>
            </a:r>
            <a:r>
              <a:rPr dirty="0" sz="2500" spc="-5">
                <a:latin typeface="Courier New"/>
                <a:cs typeface="Courier New"/>
              </a:rPr>
              <a:t>state</a:t>
            </a:r>
            <a:endParaRPr sz="2500">
              <a:latin typeface="Courier New"/>
              <a:cs typeface="Courier New"/>
            </a:endParaRPr>
          </a:p>
        </p:txBody>
      </p:sp>
      <p:grpSp>
        <p:nvGrpSpPr>
          <p:cNvPr id="14" name="object 14"/>
          <p:cNvGrpSpPr/>
          <p:nvPr/>
        </p:nvGrpSpPr>
        <p:grpSpPr>
          <a:xfrm>
            <a:off x="0" y="0"/>
            <a:ext cx="18288000" cy="10287000"/>
            <a:chOff x="0" y="0"/>
            <a:chExt cx="18288000" cy="10287000"/>
          </a:xfrm>
        </p:grpSpPr>
        <p:sp>
          <p:nvSpPr>
            <p:cNvPr id="15" name="object 15"/>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16" name="object 16"/>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7" name="object 17"/>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8" name="object 18"/>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9" name="object 19"/>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11</a:t>
            </a:r>
            <a:endParaRPr sz="2400">
              <a:latin typeface="Courier New"/>
              <a:cs typeface="Courier New"/>
            </a:endParaRPr>
          </a:p>
        </p:txBody>
      </p:sp>
      <p:sp>
        <p:nvSpPr>
          <p:cNvPr id="20" name="object 20"/>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1" name="object 21"/>
          <p:cNvSpPr txBox="1"/>
          <p:nvPr/>
        </p:nvSpPr>
        <p:spPr>
          <a:xfrm>
            <a:off x="8113993"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grpSp>
        <p:nvGrpSpPr>
          <p:cNvPr id="22" name="object 22"/>
          <p:cNvGrpSpPr/>
          <p:nvPr/>
        </p:nvGrpSpPr>
        <p:grpSpPr>
          <a:xfrm>
            <a:off x="7179136" y="4811023"/>
            <a:ext cx="11109325" cy="3131185"/>
            <a:chOff x="7179136" y="4811023"/>
            <a:chExt cx="11109325" cy="3131185"/>
          </a:xfrm>
        </p:grpSpPr>
        <p:sp>
          <p:nvSpPr>
            <p:cNvPr id="23" name="object 23"/>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24" name="object 24"/>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25" name="object 25"/>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6" name="object 26"/>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7" name="object 27"/>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8" name="object 28"/>
            <p:cNvSpPr/>
            <p:nvPr/>
          </p:nvSpPr>
          <p:spPr>
            <a:xfrm>
              <a:off x="7179136" y="4811023"/>
              <a:ext cx="4190999" cy="1514474"/>
            </a:xfrm>
            <a:prstGeom prst="rect">
              <a:avLst/>
            </a:prstGeom>
            <a:blipFill>
              <a:blip r:embed="rId2" cstate="print"/>
              <a:stretch>
                <a:fillRect/>
              </a:stretch>
            </a:blipFill>
          </p:spPr>
          <p:txBody>
            <a:bodyPr wrap="square" lIns="0" tIns="0" rIns="0" bIns="0" rtlCol="0"/>
            <a:lstStyle/>
            <a:p/>
          </p:txBody>
        </p:sp>
      </p:grpSp>
      <p:sp>
        <p:nvSpPr>
          <p:cNvPr id="29" name="object 29"/>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30" name="object 30"/>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026" y="2673738"/>
            <a:ext cx="15940405" cy="6263005"/>
            <a:chOff x="1194026" y="2673738"/>
            <a:chExt cx="15940405" cy="6263005"/>
          </a:xfrm>
        </p:grpSpPr>
        <p:sp>
          <p:nvSpPr>
            <p:cNvPr id="3" name="object 3"/>
            <p:cNvSpPr/>
            <p:nvPr/>
          </p:nvSpPr>
          <p:spPr>
            <a:xfrm>
              <a:off x="1428051" y="2917672"/>
              <a:ext cx="15695930" cy="6009005"/>
            </a:xfrm>
            <a:custGeom>
              <a:avLst/>
              <a:gdLst/>
              <a:ahLst/>
              <a:cxnLst/>
              <a:rect l="l" t="t" r="r" b="b"/>
              <a:pathLst>
                <a:path w="15695930" h="6009005">
                  <a:moveTo>
                    <a:pt x="15695638" y="0"/>
                  </a:moveTo>
                  <a:lnTo>
                    <a:pt x="0" y="0"/>
                  </a:lnTo>
                  <a:lnTo>
                    <a:pt x="0" y="5679846"/>
                  </a:lnTo>
                  <a:lnTo>
                    <a:pt x="0" y="6008725"/>
                  </a:lnTo>
                  <a:lnTo>
                    <a:pt x="15695638" y="6008725"/>
                  </a:lnTo>
                  <a:lnTo>
                    <a:pt x="15695638" y="5679846"/>
                  </a:lnTo>
                  <a:lnTo>
                    <a:pt x="15695638" y="0"/>
                  </a:lnTo>
                  <a:close/>
                </a:path>
              </a:pathLst>
            </a:custGeom>
            <a:solidFill>
              <a:srgbClr val="FFF4E9"/>
            </a:solidFill>
          </p:spPr>
          <p:txBody>
            <a:bodyPr wrap="square" lIns="0" tIns="0" rIns="0" bIns="0" rtlCol="0"/>
            <a:lstStyle/>
            <a:p/>
          </p:txBody>
        </p:sp>
        <p:sp>
          <p:nvSpPr>
            <p:cNvPr id="4" name="object 4"/>
            <p:cNvSpPr/>
            <p:nvPr/>
          </p:nvSpPr>
          <p:spPr>
            <a:xfrm>
              <a:off x="1417751" y="2907385"/>
              <a:ext cx="15716250" cy="6029325"/>
            </a:xfrm>
            <a:custGeom>
              <a:avLst/>
              <a:gdLst/>
              <a:ahLst/>
              <a:cxnLst/>
              <a:rect l="l" t="t" r="r" b="b"/>
              <a:pathLst>
                <a:path w="15716250" h="6029325">
                  <a:moveTo>
                    <a:pt x="15716238" y="0"/>
                  </a:moveTo>
                  <a:lnTo>
                    <a:pt x="15695638" y="0"/>
                  </a:lnTo>
                  <a:lnTo>
                    <a:pt x="15482215" y="0"/>
                  </a:lnTo>
                  <a:lnTo>
                    <a:pt x="15482215" y="20586"/>
                  </a:lnTo>
                  <a:lnTo>
                    <a:pt x="15695638" y="20586"/>
                  </a:lnTo>
                  <a:lnTo>
                    <a:pt x="15695638" y="6008713"/>
                  </a:lnTo>
                  <a:lnTo>
                    <a:pt x="20599" y="6008713"/>
                  </a:lnTo>
                  <a:lnTo>
                    <a:pt x="20599" y="5690133"/>
                  </a:lnTo>
                  <a:lnTo>
                    <a:pt x="0" y="5690133"/>
                  </a:lnTo>
                  <a:lnTo>
                    <a:pt x="0" y="6029299"/>
                  </a:lnTo>
                  <a:lnTo>
                    <a:pt x="20599" y="6029299"/>
                  </a:lnTo>
                  <a:lnTo>
                    <a:pt x="15695638" y="6029299"/>
                  </a:lnTo>
                  <a:lnTo>
                    <a:pt x="15716238" y="6029299"/>
                  </a:lnTo>
                  <a:lnTo>
                    <a:pt x="15716238" y="0"/>
                  </a:lnTo>
                  <a:close/>
                </a:path>
              </a:pathLst>
            </a:custGeom>
            <a:solidFill>
              <a:srgbClr val="000000"/>
            </a:solidFill>
          </p:spPr>
          <p:txBody>
            <a:bodyPr wrap="square" lIns="0" tIns="0" rIns="0" bIns="0" rtlCol="0"/>
            <a:lstStyle/>
            <a:p/>
          </p:txBody>
        </p:sp>
        <p:sp>
          <p:nvSpPr>
            <p:cNvPr id="5" name="object 5"/>
            <p:cNvSpPr/>
            <p:nvPr/>
          </p:nvSpPr>
          <p:spPr>
            <a:xfrm>
              <a:off x="1204328" y="2684042"/>
              <a:ext cx="15695930" cy="5913755"/>
            </a:xfrm>
            <a:custGeom>
              <a:avLst/>
              <a:gdLst/>
              <a:ahLst/>
              <a:cxnLst/>
              <a:rect l="l" t="t" r="r" b="b"/>
              <a:pathLst>
                <a:path w="15695930" h="5913755">
                  <a:moveTo>
                    <a:pt x="15695641" y="5913466"/>
                  </a:moveTo>
                  <a:lnTo>
                    <a:pt x="0" y="5913466"/>
                  </a:lnTo>
                  <a:lnTo>
                    <a:pt x="0" y="0"/>
                  </a:lnTo>
                  <a:lnTo>
                    <a:pt x="15695641" y="0"/>
                  </a:lnTo>
                  <a:lnTo>
                    <a:pt x="15695641" y="5913466"/>
                  </a:lnTo>
                  <a:close/>
                </a:path>
              </a:pathLst>
            </a:custGeom>
            <a:solidFill>
              <a:srgbClr val="FFB97D"/>
            </a:solidFill>
          </p:spPr>
          <p:txBody>
            <a:bodyPr wrap="square" lIns="0" tIns="0" rIns="0" bIns="0" rtlCol="0"/>
            <a:lstStyle/>
            <a:p/>
          </p:txBody>
        </p:sp>
        <p:sp>
          <p:nvSpPr>
            <p:cNvPr id="6" name="object 6"/>
            <p:cNvSpPr/>
            <p:nvPr/>
          </p:nvSpPr>
          <p:spPr>
            <a:xfrm>
              <a:off x="1194015" y="2673743"/>
              <a:ext cx="15716250" cy="5934075"/>
            </a:xfrm>
            <a:custGeom>
              <a:avLst/>
              <a:gdLst/>
              <a:ahLst/>
              <a:cxnLst/>
              <a:rect l="l" t="t" r="r" b="b"/>
              <a:pathLst>
                <a:path w="15716250" h="5934075">
                  <a:moveTo>
                    <a:pt x="15716250" y="0"/>
                  </a:moveTo>
                  <a:lnTo>
                    <a:pt x="15695651" y="0"/>
                  </a:lnTo>
                  <a:lnTo>
                    <a:pt x="15695651" y="20612"/>
                  </a:lnTo>
                  <a:lnTo>
                    <a:pt x="15695651" y="5913463"/>
                  </a:lnTo>
                  <a:lnTo>
                    <a:pt x="20612" y="5913463"/>
                  </a:lnTo>
                  <a:lnTo>
                    <a:pt x="20612" y="20612"/>
                  </a:lnTo>
                  <a:lnTo>
                    <a:pt x="15695651" y="20612"/>
                  </a:lnTo>
                  <a:lnTo>
                    <a:pt x="15695651" y="0"/>
                  </a:lnTo>
                  <a:lnTo>
                    <a:pt x="20612" y="0"/>
                  </a:lnTo>
                  <a:lnTo>
                    <a:pt x="0" y="0"/>
                  </a:lnTo>
                  <a:lnTo>
                    <a:pt x="0" y="5934075"/>
                  </a:lnTo>
                  <a:lnTo>
                    <a:pt x="20612" y="5934075"/>
                  </a:lnTo>
                  <a:lnTo>
                    <a:pt x="15695651" y="5934075"/>
                  </a:lnTo>
                  <a:lnTo>
                    <a:pt x="15716250" y="5934075"/>
                  </a:lnTo>
                  <a:lnTo>
                    <a:pt x="15716250" y="0"/>
                  </a:lnTo>
                  <a:close/>
                </a:path>
              </a:pathLst>
            </a:custGeom>
            <a:solidFill>
              <a:srgbClr val="000000"/>
            </a:solidFill>
          </p:spPr>
          <p:txBody>
            <a:bodyPr wrap="square" lIns="0" tIns="0" rIns="0" bIns="0" rtlCol="0"/>
            <a:lstStyle/>
            <a:p/>
          </p:txBody>
        </p:sp>
      </p:grpSp>
      <p:grpSp>
        <p:nvGrpSpPr>
          <p:cNvPr id="7" name="object 7"/>
          <p:cNvGrpSpPr/>
          <p:nvPr/>
        </p:nvGrpSpPr>
        <p:grpSpPr>
          <a:xfrm>
            <a:off x="0" y="0"/>
            <a:ext cx="18288635" cy="10287000"/>
            <a:chOff x="0" y="0"/>
            <a:chExt cx="18288635" cy="10287000"/>
          </a:xfrm>
        </p:grpSpPr>
        <p:sp>
          <p:nvSpPr>
            <p:cNvPr id="8" name="object 8"/>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9" name="object 9"/>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4083893" y="4152991"/>
              <a:ext cx="8429609" cy="771524"/>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8" name="object 18"/>
          <p:cNvSpPr txBox="1"/>
          <p:nvPr/>
        </p:nvSpPr>
        <p:spPr>
          <a:xfrm>
            <a:off x="3661949" y="1336933"/>
            <a:ext cx="10331450" cy="939800"/>
          </a:xfrm>
          <a:prstGeom prst="rect">
            <a:avLst/>
          </a:prstGeom>
        </p:spPr>
        <p:txBody>
          <a:bodyPr wrap="square" lIns="0" tIns="12700" rIns="0" bIns="0" rtlCol="0" vert="horz">
            <a:spAutoFit/>
          </a:bodyPr>
          <a:lstStyle/>
          <a:p>
            <a:pPr marL="12700">
              <a:lnSpc>
                <a:spcPct val="100000"/>
              </a:lnSpc>
              <a:spcBef>
                <a:spcPts val="100"/>
              </a:spcBef>
            </a:pPr>
            <a:r>
              <a:rPr dirty="0" sz="6000" spc="1275" b="1">
                <a:latin typeface="Arial"/>
                <a:cs typeface="Arial"/>
              </a:rPr>
              <a:t>Amplitude</a:t>
            </a:r>
            <a:r>
              <a:rPr dirty="0" sz="6000" spc="505" b="1">
                <a:latin typeface="Arial"/>
                <a:cs typeface="Arial"/>
              </a:rPr>
              <a:t> </a:t>
            </a:r>
            <a:r>
              <a:rPr dirty="0" sz="6000" spc="1425" b="1">
                <a:latin typeface="Arial"/>
                <a:cs typeface="Arial"/>
              </a:rPr>
              <a:t>encoding</a:t>
            </a:r>
            <a:endParaRPr sz="6000">
              <a:latin typeface="Arial"/>
              <a:cs typeface="Arial"/>
            </a:endParaRPr>
          </a:p>
        </p:txBody>
      </p:sp>
      <p:sp>
        <p:nvSpPr>
          <p:cNvPr id="19" name="object 19"/>
          <p:cNvSpPr txBox="1"/>
          <p:nvPr/>
        </p:nvSpPr>
        <p:spPr>
          <a:xfrm>
            <a:off x="1662907" y="2942631"/>
            <a:ext cx="14549119" cy="901700"/>
          </a:xfrm>
          <a:prstGeom prst="rect">
            <a:avLst/>
          </a:prstGeom>
        </p:spPr>
        <p:txBody>
          <a:bodyPr wrap="square" lIns="0" tIns="12700" rIns="0" bIns="0" rtlCol="0" vert="horz">
            <a:spAutoFit/>
          </a:bodyPr>
          <a:lstStyle/>
          <a:p>
            <a:pPr marL="12700" marR="5080">
              <a:lnSpc>
                <a:spcPct val="114999"/>
              </a:lnSpc>
              <a:spcBef>
                <a:spcPts val="100"/>
              </a:spcBef>
            </a:pPr>
            <a:r>
              <a:rPr dirty="0" sz="2500" spc="-5">
                <a:latin typeface="Courier New"/>
                <a:cs typeface="Courier New"/>
              </a:rPr>
              <a:t>We concatenate all </a:t>
            </a:r>
            <a:r>
              <a:rPr dirty="0" sz="2500" spc="-5" b="1">
                <a:latin typeface="Courier New"/>
                <a:cs typeface="Courier New"/>
              </a:rPr>
              <a:t>M N</a:t>
            </a:r>
            <a:r>
              <a:rPr dirty="0" sz="2500" spc="-5">
                <a:latin typeface="Courier New"/>
                <a:cs typeface="Courier New"/>
              </a:rPr>
              <a:t>-dimensional datapoints into one amplitude vector, of  length </a:t>
            </a:r>
            <a:r>
              <a:rPr dirty="0" sz="2500" spc="-5" b="1">
                <a:latin typeface="Courier New"/>
                <a:cs typeface="Courier New"/>
              </a:rPr>
              <a:t>N ×</a:t>
            </a:r>
            <a:r>
              <a:rPr dirty="0" sz="2500" spc="-10" b="1">
                <a:latin typeface="Courier New"/>
                <a:cs typeface="Courier New"/>
              </a:rPr>
              <a:t> </a:t>
            </a:r>
            <a:r>
              <a:rPr dirty="0" sz="2500" spc="-5" b="1">
                <a:latin typeface="Courier New"/>
                <a:cs typeface="Courier New"/>
              </a:rPr>
              <a:t>M</a:t>
            </a:r>
            <a:r>
              <a:rPr dirty="0" sz="2500" spc="-5">
                <a:latin typeface="Courier New"/>
                <a:cs typeface="Courier New"/>
              </a:rPr>
              <a:t>:</a:t>
            </a:r>
            <a:endParaRPr sz="2500">
              <a:latin typeface="Courier New"/>
              <a:cs typeface="Courier New"/>
            </a:endParaRPr>
          </a:p>
        </p:txBody>
      </p:sp>
      <p:sp>
        <p:nvSpPr>
          <p:cNvPr id="20" name="object 20"/>
          <p:cNvSpPr txBox="1"/>
          <p:nvPr/>
        </p:nvSpPr>
        <p:spPr>
          <a:xfrm>
            <a:off x="1662907" y="5571532"/>
            <a:ext cx="14548485" cy="901700"/>
          </a:xfrm>
          <a:prstGeom prst="rect">
            <a:avLst/>
          </a:prstGeom>
        </p:spPr>
        <p:txBody>
          <a:bodyPr wrap="square" lIns="0" tIns="69850" rIns="0" bIns="0" rtlCol="0" vert="horz">
            <a:spAutoFit/>
          </a:bodyPr>
          <a:lstStyle/>
          <a:p>
            <a:pPr marL="12700">
              <a:lnSpc>
                <a:spcPct val="100000"/>
              </a:lnSpc>
              <a:spcBef>
                <a:spcPts val="550"/>
              </a:spcBef>
            </a:pPr>
            <a:r>
              <a:rPr dirty="0" sz="2500" spc="-5">
                <a:latin typeface="Courier New"/>
                <a:cs typeface="Courier New"/>
              </a:rPr>
              <a:t>Where </a:t>
            </a:r>
            <a:r>
              <a:rPr dirty="0" sz="2500" spc="-5" b="1">
                <a:latin typeface="Courier New"/>
                <a:cs typeface="Courier New"/>
              </a:rPr>
              <a:t>ANorm </a:t>
            </a:r>
            <a:r>
              <a:rPr dirty="0" sz="2500" spc="-5">
                <a:latin typeface="Courier New"/>
                <a:cs typeface="Courier New"/>
              </a:rPr>
              <a:t>is a normalization constant, such that </a:t>
            </a:r>
            <a:r>
              <a:rPr dirty="0" sz="2500" spc="-5" b="1">
                <a:latin typeface="Courier New"/>
                <a:cs typeface="Courier New"/>
              </a:rPr>
              <a:t>|α| 2 = 1. </a:t>
            </a:r>
            <a:r>
              <a:rPr dirty="0" sz="2500" spc="-5">
                <a:latin typeface="Courier New"/>
                <a:cs typeface="Courier New"/>
              </a:rPr>
              <a:t>The data set</a:t>
            </a:r>
            <a:r>
              <a:rPr dirty="0" sz="2500" spc="365">
                <a:latin typeface="Courier New"/>
                <a:cs typeface="Courier New"/>
              </a:rPr>
              <a:t> </a:t>
            </a:r>
            <a:r>
              <a:rPr dirty="0" sz="2500" spc="-5" b="1">
                <a:latin typeface="Courier New"/>
                <a:cs typeface="Courier New"/>
              </a:rPr>
              <a:t>X</a:t>
            </a:r>
            <a:endParaRPr sz="2500">
              <a:latin typeface="Courier New"/>
              <a:cs typeface="Courier New"/>
            </a:endParaRPr>
          </a:p>
          <a:p>
            <a:pPr marL="12700">
              <a:lnSpc>
                <a:spcPct val="100000"/>
              </a:lnSpc>
              <a:spcBef>
                <a:spcPts val="450"/>
              </a:spcBef>
            </a:pPr>
            <a:r>
              <a:rPr dirty="0" sz="2500" spc="-5">
                <a:latin typeface="Courier New"/>
                <a:cs typeface="Courier New"/>
              </a:rPr>
              <a:t>can now be represented in the computational basis</a:t>
            </a:r>
            <a:r>
              <a:rPr dirty="0" sz="2500" spc="-25">
                <a:latin typeface="Courier New"/>
                <a:cs typeface="Courier New"/>
              </a:rPr>
              <a:t> </a:t>
            </a:r>
            <a:r>
              <a:rPr dirty="0" sz="2500" spc="-5">
                <a:latin typeface="Courier New"/>
                <a:cs typeface="Courier New"/>
              </a:rPr>
              <a:t>as:</a:t>
            </a:r>
            <a:endParaRPr sz="2500">
              <a:latin typeface="Courier New"/>
              <a:cs typeface="Courier New"/>
            </a:endParaRPr>
          </a:p>
        </p:txBody>
      </p:sp>
      <p:sp>
        <p:nvSpPr>
          <p:cNvPr id="21" name="object 21"/>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12</a:t>
            </a:r>
            <a:endParaRPr sz="2400">
              <a:latin typeface="Courier New"/>
              <a:cs typeface="Courier New"/>
            </a:endParaRPr>
          </a:p>
        </p:txBody>
      </p:sp>
      <p:sp>
        <p:nvSpPr>
          <p:cNvPr id="22" name="object 22"/>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3" name="object 23"/>
          <p:cNvSpPr txBox="1"/>
          <p:nvPr/>
        </p:nvSpPr>
        <p:spPr>
          <a:xfrm>
            <a:off x="8113993"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sp>
        <p:nvSpPr>
          <p:cNvPr id="24" name="object 24"/>
          <p:cNvSpPr/>
          <p:nvPr/>
        </p:nvSpPr>
        <p:spPr>
          <a:xfrm>
            <a:off x="7495610" y="6845411"/>
            <a:ext cx="2895599" cy="1228724"/>
          </a:xfrm>
          <a:prstGeom prst="rect">
            <a:avLst/>
          </a:prstGeom>
          <a:blipFill>
            <a:blip r:embed="rId3" cstate="print"/>
            <a:stretch>
              <a:fillRect/>
            </a:stretch>
          </a:blipFill>
        </p:spPr>
        <p:txBody>
          <a:bodyPr wrap="square" lIns="0" tIns="0" rIns="0" bIns="0" rtlCol="0"/>
          <a:lstStyle/>
          <a:p/>
        </p:txBody>
      </p:sp>
      <p:sp>
        <p:nvSpPr>
          <p:cNvPr id="25" name="object 25"/>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6" name="object 26"/>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800" y="2749283"/>
            <a:ext cx="15751175" cy="6645909"/>
            <a:chOff x="1028800" y="2749283"/>
            <a:chExt cx="15751175" cy="6645909"/>
          </a:xfrm>
        </p:grpSpPr>
        <p:sp>
          <p:nvSpPr>
            <p:cNvPr id="3" name="object 3"/>
            <p:cNvSpPr/>
            <p:nvPr/>
          </p:nvSpPr>
          <p:spPr>
            <a:xfrm>
              <a:off x="1266444" y="3072916"/>
              <a:ext cx="15500985" cy="6309360"/>
            </a:xfrm>
            <a:custGeom>
              <a:avLst/>
              <a:gdLst/>
              <a:ahLst/>
              <a:cxnLst/>
              <a:rect l="l" t="t" r="r" b="b"/>
              <a:pathLst>
                <a:path w="15500985" h="6309359">
                  <a:moveTo>
                    <a:pt x="15500909" y="0"/>
                  </a:moveTo>
                  <a:lnTo>
                    <a:pt x="0" y="0"/>
                  </a:lnTo>
                  <a:lnTo>
                    <a:pt x="0" y="6055220"/>
                  </a:lnTo>
                  <a:lnTo>
                    <a:pt x="0" y="6309296"/>
                  </a:lnTo>
                  <a:lnTo>
                    <a:pt x="15500909" y="6309296"/>
                  </a:lnTo>
                  <a:lnTo>
                    <a:pt x="15500909" y="6055220"/>
                  </a:lnTo>
                  <a:lnTo>
                    <a:pt x="15500909" y="0"/>
                  </a:lnTo>
                  <a:close/>
                </a:path>
              </a:pathLst>
            </a:custGeom>
            <a:solidFill>
              <a:srgbClr val="FFB97D"/>
            </a:solidFill>
          </p:spPr>
          <p:txBody>
            <a:bodyPr wrap="square" lIns="0" tIns="0" rIns="0" bIns="0" rtlCol="0"/>
            <a:lstStyle/>
            <a:p/>
          </p:txBody>
        </p:sp>
        <p:sp>
          <p:nvSpPr>
            <p:cNvPr id="4" name="object 4"/>
            <p:cNvSpPr/>
            <p:nvPr/>
          </p:nvSpPr>
          <p:spPr>
            <a:xfrm>
              <a:off x="1254023" y="3060508"/>
              <a:ext cx="15525750" cy="6334125"/>
            </a:xfrm>
            <a:custGeom>
              <a:avLst/>
              <a:gdLst/>
              <a:ahLst/>
              <a:cxnLst/>
              <a:rect l="l" t="t" r="r" b="b"/>
              <a:pathLst>
                <a:path w="15525750" h="6334125">
                  <a:moveTo>
                    <a:pt x="15525738" y="0"/>
                  </a:moveTo>
                  <a:lnTo>
                    <a:pt x="15500909" y="0"/>
                  </a:lnTo>
                  <a:lnTo>
                    <a:pt x="15268867" y="0"/>
                  </a:lnTo>
                  <a:lnTo>
                    <a:pt x="15268867" y="24815"/>
                  </a:lnTo>
                  <a:lnTo>
                    <a:pt x="15500909" y="24815"/>
                  </a:lnTo>
                  <a:lnTo>
                    <a:pt x="15500909" y="6309284"/>
                  </a:lnTo>
                  <a:lnTo>
                    <a:pt x="24841" y="6309284"/>
                  </a:lnTo>
                  <a:lnTo>
                    <a:pt x="24841" y="6067628"/>
                  </a:lnTo>
                  <a:lnTo>
                    <a:pt x="0" y="6067628"/>
                  </a:lnTo>
                  <a:lnTo>
                    <a:pt x="0" y="6334112"/>
                  </a:lnTo>
                  <a:lnTo>
                    <a:pt x="24841" y="6334112"/>
                  </a:lnTo>
                  <a:lnTo>
                    <a:pt x="15500909" y="6334112"/>
                  </a:lnTo>
                  <a:lnTo>
                    <a:pt x="15525738" y="6334112"/>
                  </a:lnTo>
                  <a:lnTo>
                    <a:pt x="15525738" y="0"/>
                  </a:lnTo>
                  <a:close/>
                </a:path>
              </a:pathLst>
            </a:custGeom>
            <a:solidFill>
              <a:srgbClr val="000000"/>
            </a:solidFill>
          </p:spPr>
          <p:txBody>
            <a:bodyPr wrap="square" lIns="0" tIns="0" rIns="0" bIns="0" rtlCol="0"/>
            <a:lstStyle/>
            <a:p/>
          </p:txBody>
        </p:sp>
        <p:sp>
          <p:nvSpPr>
            <p:cNvPr id="5" name="object 5"/>
            <p:cNvSpPr/>
            <p:nvPr/>
          </p:nvSpPr>
          <p:spPr>
            <a:xfrm>
              <a:off x="1041215" y="2761706"/>
              <a:ext cx="15481935" cy="6366510"/>
            </a:xfrm>
            <a:custGeom>
              <a:avLst/>
              <a:gdLst/>
              <a:ahLst/>
              <a:cxnLst/>
              <a:rect l="l" t="t" r="r" b="b"/>
              <a:pathLst>
                <a:path w="15481935" h="6366509">
                  <a:moveTo>
                    <a:pt x="15481680" y="6366418"/>
                  </a:moveTo>
                  <a:lnTo>
                    <a:pt x="0" y="6366418"/>
                  </a:lnTo>
                  <a:lnTo>
                    <a:pt x="0" y="0"/>
                  </a:lnTo>
                  <a:lnTo>
                    <a:pt x="15481680" y="0"/>
                  </a:lnTo>
                  <a:lnTo>
                    <a:pt x="15481680" y="6366418"/>
                  </a:lnTo>
                  <a:close/>
                </a:path>
              </a:pathLst>
            </a:custGeom>
            <a:solidFill>
              <a:srgbClr val="FFF4E9"/>
            </a:solidFill>
          </p:spPr>
          <p:txBody>
            <a:bodyPr wrap="square" lIns="0" tIns="0" rIns="0" bIns="0" rtlCol="0"/>
            <a:lstStyle/>
            <a:p/>
          </p:txBody>
        </p:sp>
        <p:sp>
          <p:nvSpPr>
            <p:cNvPr id="6" name="object 6"/>
            <p:cNvSpPr/>
            <p:nvPr/>
          </p:nvSpPr>
          <p:spPr>
            <a:xfrm>
              <a:off x="1028788" y="2749295"/>
              <a:ext cx="15506700" cy="6391275"/>
            </a:xfrm>
            <a:custGeom>
              <a:avLst/>
              <a:gdLst/>
              <a:ahLst/>
              <a:cxnLst/>
              <a:rect l="l" t="t" r="r" b="b"/>
              <a:pathLst>
                <a:path w="15506700" h="6391275">
                  <a:moveTo>
                    <a:pt x="15506510" y="0"/>
                  </a:moveTo>
                  <a:lnTo>
                    <a:pt x="15481681" y="0"/>
                  </a:lnTo>
                  <a:lnTo>
                    <a:pt x="15481681" y="24841"/>
                  </a:lnTo>
                  <a:lnTo>
                    <a:pt x="15481681" y="6366408"/>
                  </a:lnTo>
                  <a:lnTo>
                    <a:pt x="24841" y="6366408"/>
                  </a:lnTo>
                  <a:lnTo>
                    <a:pt x="24841" y="24841"/>
                  </a:lnTo>
                  <a:lnTo>
                    <a:pt x="15481681" y="24841"/>
                  </a:lnTo>
                  <a:lnTo>
                    <a:pt x="15481681" y="0"/>
                  </a:lnTo>
                  <a:lnTo>
                    <a:pt x="24841" y="0"/>
                  </a:lnTo>
                  <a:lnTo>
                    <a:pt x="0" y="0"/>
                  </a:lnTo>
                  <a:lnTo>
                    <a:pt x="0" y="6391262"/>
                  </a:lnTo>
                  <a:lnTo>
                    <a:pt x="24841" y="6391262"/>
                  </a:lnTo>
                  <a:lnTo>
                    <a:pt x="15481681" y="6391262"/>
                  </a:lnTo>
                  <a:lnTo>
                    <a:pt x="15506510" y="6391262"/>
                  </a:lnTo>
                  <a:lnTo>
                    <a:pt x="15506510" y="0"/>
                  </a:lnTo>
                  <a:close/>
                </a:path>
              </a:pathLst>
            </a:custGeom>
            <a:solidFill>
              <a:srgbClr val="000000"/>
            </a:solidFill>
          </p:spPr>
          <p:txBody>
            <a:bodyPr wrap="square" lIns="0" tIns="0" rIns="0" bIns="0" rtlCol="0"/>
            <a:lstStyle/>
            <a:p/>
          </p:txBody>
        </p:sp>
      </p:grpSp>
      <p:sp>
        <p:nvSpPr>
          <p:cNvPr id="7" name="object 7"/>
          <p:cNvSpPr txBox="1"/>
          <p:nvPr/>
        </p:nvSpPr>
        <p:spPr>
          <a:xfrm>
            <a:off x="1241335" y="2886314"/>
            <a:ext cx="14968219" cy="2216150"/>
          </a:xfrm>
          <a:prstGeom prst="rect">
            <a:avLst/>
          </a:prstGeom>
        </p:spPr>
        <p:txBody>
          <a:bodyPr wrap="square" lIns="0" tIns="69850" rIns="0" bIns="0" rtlCol="0" vert="horz">
            <a:spAutoFit/>
          </a:bodyPr>
          <a:lstStyle/>
          <a:p>
            <a:pPr marL="12700">
              <a:lnSpc>
                <a:spcPct val="100000"/>
              </a:lnSpc>
              <a:spcBef>
                <a:spcPts val="550"/>
              </a:spcBef>
            </a:pPr>
            <a:r>
              <a:rPr dirty="0" sz="2500" spc="-5">
                <a:latin typeface="Courier New"/>
                <a:cs typeface="Courier New"/>
              </a:rPr>
              <a:t>Angle</a:t>
            </a:r>
            <a:r>
              <a:rPr dirty="0" sz="2500" spc="170">
                <a:latin typeface="Courier New"/>
                <a:cs typeface="Courier New"/>
              </a:rPr>
              <a:t> </a:t>
            </a:r>
            <a:r>
              <a:rPr dirty="0" sz="2500" spc="-5">
                <a:latin typeface="Courier New"/>
                <a:cs typeface="Courier New"/>
              </a:rPr>
              <a:t>encoding</a:t>
            </a:r>
            <a:r>
              <a:rPr dirty="0" sz="2500" spc="170">
                <a:latin typeface="Courier New"/>
                <a:cs typeface="Courier New"/>
              </a:rPr>
              <a:t> </a:t>
            </a:r>
            <a:r>
              <a:rPr dirty="0" sz="2500" spc="-5">
                <a:latin typeface="Courier New"/>
                <a:cs typeface="Courier New"/>
              </a:rPr>
              <a:t>encodes</a:t>
            </a:r>
            <a:r>
              <a:rPr dirty="0" sz="2500" spc="170">
                <a:latin typeface="Courier New"/>
                <a:cs typeface="Courier New"/>
              </a:rPr>
              <a:t> </a:t>
            </a:r>
            <a:r>
              <a:rPr dirty="0" sz="2500" spc="-5">
                <a:latin typeface="Courier New"/>
                <a:cs typeface="Courier New"/>
              </a:rPr>
              <a:t>N</a:t>
            </a:r>
            <a:r>
              <a:rPr dirty="0" sz="2500" spc="170">
                <a:latin typeface="Courier New"/>
                <a:cs typeface="Courier New"/>
              </a:rPr>
              <a:t> </a:t>
            </a:r>
            <a:r>
              <a:rPr dirty="0" sz="2500" spc="-5">
                <a:latin typeface="Courier New"/>
                <a:cs typeface="Courier New"/>
              </a:rPr>
              <a:t>features</a:t>
            </a:r>
            <a:r>
              <a:rPr dirty="0" sz="2500" spc="170">
                <a:latin typeface="Courier New"/>
                <a:cs typeface="Courier New"/>
              </a:rPr>
              <a:t> </a:t>
            </a:r>
            <a:r>
              <a:rPr dirty="0" sz="2500" spc="-5">
                <a:latin typeface="Courier New"/>
                <a:cs typeface="Courier New"/>
              </a:rPr>
              <a:t>into</a:t>
            </a:r>
            <a:r>
              <a:rPr dirty="0" sz="2500" spc="175">
                <a:latin typeface="Courier New"/>
                <a:cs typeface="Courier New"/>
              </a:rPr>
              <a:t> </a:t>
            </a:r>
            <a:r>
              <a:rPr dirty="0" sz="2500" spc="-5">
                <a:latin typeface="Courier New"/>
                <a:cs typeface="Courier New"/>
              </a:rPr>
              <a:t>the</a:t>
            </a:r>
            <a:r>
              <a:rPr dirty="0" sz="2500" spc="170">
                <a:latin typeface="Courier New"/>
                <a:cs typeface="Courier New"/>
              </a:rPr>
              <a:t> </a:t>
            </a:r>
            <a:r>
              <a:rPr dirty="0" sz="2500" spc="-5">
                <a:latin typeface="Courier New"/>
                <a:cs typeface="Courier New"/>
              </a:rPr>
              <a:t>rotation</a:t>
            </a:r>
            <a:r>
              <a:rPr dirty="0" sz="2500" spc="170">
                <a:latin typeface="Courier New"/>
                <a:cs typeface="Courier New"/>
              </a:rPr>
              <a:t> </a:t>
            </a:r>
            <a:r>
              <a:rPr dirty="0" sz="2500" spc="-5">
                <a:latin typeface="Courier New"/>
                <a:cs typeface="Courier New"/>
              </a:rPr>
              <a:t>angles</a:t>
            </a:r>
            <a:r>
              <a:rPr dirty="0" sz="2500" spc="170">
                <a:latin typeface="Courier New"/>
                <a:cs typeface="Courier New"/>
              </a:rPr>
              <a:t> </a:t>
            </a:r>
            <a:r>
              <a:rPr dirty="0" sz="2500" spc="-5">
                <a:latin typeface="Courier New"/>
                <a:cs typeface="Courier New"/>
              </a:rPr>
              <a:t>of</a:t>
            </a:r>
            <a:r>
              <a:rPr dirty="0" sz="2500" spc="170">
                <a:latin typeface="Courier New"/>
                <a:cs typeface="Courier New"/>
              </a:rPr>
              <a:t> </a:t>
            </a:r>
            <a:r>
              <a:rPr dirty="0" sz="2500" spc="-5" b="1">
                <a:latin typeface="Courier New"/>
                <a:cs typeface="Courier New"/>
              </a:rPr>
              <a:t>n</a:t>
            </a:r>
            <a:r>
              <a:rPr dirty="0" sz="2500" spc="180" b="1">
                <a:latin typeface="Courier New"/>
                <a:cs typeface="Courier New"/>
              </a:rPr>
              <a:t> </a:t>
            </a:r>
            <a:r>
              <a:rPr dirty="0" sz="2500" spc="-5">
                <a:latin typeface="Courier New"/>
                <a:cs typeface="Courier New"/>
              </a:rPr>
              <a:t>qubits,</a:t>
            </a:r>
            <a:r>
              <a:rPr dirty="0" sz="2500" spc="185">
                <a:latin typeface="Courier New"/>
                <a:cs typeface="Courier New"/>
              </a:rPr>
              <a:t> </a:t>
            </a:r>
            <a:r>
              <a:rPr dirty="0" sz="2500" spc="-5">
                <a:latin typeface="Courier New"/>
                <a:cs typeface="Courier New"/>
              </a:rPr>
              <a:t>where</a:t>
            </a:r>
            <a:endParaRPr sz="2500">
              <a:latin typeface="Courier New"/>
              <a:cs typeface="Courier New"/>
            </a:endParaRPr>
          </a:p>
          <a:p>
            <a:pPr marL="12700">
              <a:lnSpc>
                <a:spcPct val="100000"/>
              </a:lnSpc>
              <a:spcBef>
                <a:spcPts val="450"/>
              </a:spcBef>
            </a:pPr>
            <a:r>
              <a:rPr dirty="0" sz="2500" spc="-5" b="1">
                <a:latin typeface="Courier New"/>
                <a:cs typeface="Courier New"/>
              </a:rPr>
              <a:t>N ≤</a:t>
            </a:r>
            <a:r>
              <a:rPr dirty="0" sz="2500" spc="-95" b="1">
                <a:latin typeface="Courier New"/>
                <a:cs typeface="Courier New"/>
              </a:rPr>
              <a:t> </a:t>
            </a:r>
            <a:r>
              <a:rPr dirty="0" sz="2500" spc="-5" b="1">
                <a:latin typeface="Courier New"/>
                <a:cs typeface="Courier New"/>
              </a:rPr>
              <a:t>n</a:t>
            </a:r>
            <a:r>
              <a:rPr dirty="0" sz="2500" spc="-5">
                <a:latin typeface="Courier New"/>
                <a:cs typeface="Courier New"/>
              </a:rPr>
              <a:t>:</a:t>
            </a:r>
            <a:endParaRPr sz="2500">
              <a:latin typeface="Courier New"/>
              <a:cs typeface="Courier New"/>
            </a:endParaRPr>
          </a:p>
          <a:p>
            <a:pPr>
              <a:lnSpc>
                <a:spcPct val="100000"/>
              </a:lnSpc>
            </a:pPr>
            <a:endParaRPr sz="3300">
              <a:latin typeface="Courier New"/>
              <a:cs typeface="Courier New"/>
            </a:endParaRPr>
          </a:p>
          <a:p>
            <a:pPr>
              <a:lnSpc>
                <a:spcPct val="100000"/>
              </a:lnSpc>
              <a:spcBef>
                <a:spcPts val="40"/>
              </a:spcBef>
            </a:pPr>
            <a:endParaRPr sz="3150">
              <a:latin typeface="Courier New"/>
              <a:cs typeface="Courier New"/>
            </a:endParaRPr>
          </a:p>
          <a:p>
            <a:pPr marL="12700">
              <a:lnSpc>
                <a:spcPct val="100000"/>
              </a:lnSpc>
            </a:pPr>
            <a:r>
              <a:rPr dirty="0" sz="2500" spc="-5">
                <a:latin typeface="Courier New"/>
                <a:cs typeface="Courier New"/>
              </a:rPr>
              <a:t>where:</a:t>
            </a:r>
            <a:endParaRPr sz="2500">
              <a:latin typeface="Courier New"/>
              <a:cs typeface="Courier New"/>
            </a:endParaRPr>
          </a:p>
        </p:txBody>
      </p:sp>
      <p:sp>
        <p:nvSpPr>
          <p:cNvPr id="8" name="object 8"/>
          <p:cNvSpPr txBox="1"/>
          <p:nvPr/>
        </p:nvSpPr>
        <p:spPr>
          <a:xfrm>
            <a:off x="15422026" y="6448702"/>
            <a:ext cx="787400" cy="406400"/>
          </a:xfrm>
          <a:prstGeom prst="rect">
            <a:avLst/>
          </a:prstGeom>
        </p:spPr>
        <p:txBody>
          <a:bodyPr wrap="square" lIns="0" tIns="12700" rIns="0" bIns="0" rtlCol="0" vert="horz">
            <a:spAutoFit/>
          </a:bodyPr>
          <a:lstStyle/>
          <a:p>
            <a:pPr marL="12700">
              <a:lnSpc>
                <a:spcPct val="100000"/>
              </a:lnSpc>
              <a:spcBef>
                <a:spcPts val="100"/>
              </a:spcBef>
            </a:pPr>
            <a:r>
              <a:rPr dirty="0" sz="2500" spc="-10">
                <a:latin typeface="Courier New"/>
                <a:cs typeface="Courier New"/>
              </a:rPr>
              <a:t>tha</a:t>
            </a:r>
            <a:r>
              <a:rPr dirty="0" sz="2500" spc="-5">
                <a:latin typeface="Courier New"/>
                <a:cs typeface="Courier New"/>
              </a:rPr>
              <a:t>t</a:t>
            </a:r>
            <a:endParaRPr sz="2500">
              <a:latin typeface="Courier New"/>
              <a:cs typeface="Courier New"/>
            </a:endParaRPr>
          </a:p>
        </p:txBody>
      </p:sp>
      <p:sp>
        <p:nvSpPr>
          <p:cNvPr id="9" name="object 9"/>
          <p:cNvSpPr txBox="1"/>
          <p:nvPr/>
        </p:nvSpPr>
        <p:spPr>
          <a:xfrm>
            <a:off x="1241335" y="6391514"/>
            <a:ext cx="13874115" cy="1339850"/>
          </a:xfrm>
          <a:prstGeom prst="rect">
            <a:avLst/>
          </a:prstGeom>
        </p:spPr>
        <p:txBody>
          <a:bodyPr wrap="square" lIns="0" tIns="12700" rIns="0" bIns="0" rtlCol="0" vert="horz">
            <a:spAutoFit/>
          </a:bodyPr>
          <a:lstStyle/>
          <a:p>
            <a:pPr marL="12700" marR="5080">
              <a:lnSpc>
                <a:spcPct val="114999"/>
              </a:lnSpc>
              <a:spcBef>
                <a:spcPts val="100"/>
              </a:spcBef>
              <a:tabLst>
                <a:tab pos="1297305" algn="l"/>
                <a:tab pos="2581910" algn="l"/>
                <a:tab pos="4438015" algn="l"/>
                <a:tab pos="5151120" algn="l"/>
                <a:tab pos="5674360" algn="l"/>
                <a:tab pos="7149465" algn="l"/>
                <a:tab pos="10148570" algn="l"/>
                <a:tab pos="10861675" algn="l"/>
                <a:tab pos="12146280" algn="l"/>
              </a:tabLst>
            </a:pPr>
            <a:r>
              <a:rPr dirty="0" sz="2500" spc="-10">
                <a:latin typeface="Courier New"/>
                <a:cs typeface="Courier New"/>
              </a:rPr>
              <a:t>Dens</a:t>
            </a:r>
            <a:r>
              <a:rPr dirty="0" sz="2500" spc="-5">
                <a:latin typeface="Courier New"/>
                <a:cs typeface="Courier New"/>
              </a:rPr>
              <a:t>e</a:t>
            </a:r>
            <a:r>
              <a:rPr dirty="0" sz="2500">
                <a:latin typeface="Courier New"/>
                <a:cs typeface="Courier New"/>
              </a:rPr>
              <a:t>	</a:t>
            </a:r>
            <a:r>
              <a:rPr dirty="0" sz="2500" spc="-10">
                <a:latin typeface="Courier New"/>
                <a:cs typeface="Courier New"/>
              </a:rPr>
              <a:t>angl</a:t>
            </a:r>
            <a:r>
              <a:rPr dirty="0" sz="2500" spc="-5">
                <a:latin typeface="Courier New"/>
                <a:cs typeface="Courier New"/>
              </a:rPr>
              <a:t>e</a:t>
            </a:r>
            <a:r>
              <a:rPr dirty="0" sz="2500">
                <a:latin typeface="Courier New"/>
                <a:cs typeface="Courier New"/>
              </a:rPr>
              <a:t>	</a:t>
            </a:r>
            <a:r>
              <a:rPr dirty="0" sz="2500" spc="-10">
                <a:latin typeface="Courier New"/>
                <a:cs typeface="Courier New"/>
              </a:rPr>
              <a:t>encodin</a:t>
            </a:r>
            <a:r>
              <a:rPr dirty="0" sz="2500" spc="-5">
                <a:latin typeface="Courier New"/>
                <a:cs typeface="Courier New"/>
              </a:rPr>
              <a:t>g</a:t>
            </a:r>
            <a:r>
              <a:rPr dirty="0" sz="2500">
                <a:latin typeface="Courier New"/>
                <a:cs typeface="Courier New"/>
              </a:rPr>
              <a:t>	</a:t>
            </a:r>
            <a:r>
              <a:rPr dirty="0" sz="2500" spc="-10">
                <a:latin typeface="Courier New"/>
                <a:cs typeface="Courier New"/>
              </a:rPr>
              <a:t>i</a:t>
            </a:r>
            <a:r>
              <a:rPr dirty="0" sz="2500" spc="-5">
                <a:latin typeface="Courier New"/>
                <a:cs typeface="Courier New"/>
              </a:rPr>
              <a:t>s</a:t>
            </a:r>
            <a:r>
              <a:rPr dirty="0" sz="2500">
                <a:latin typeface="Courier New"/>
                <a:cs typeface="Courier New"/>
              </a:rPr>
              <a:t>	</a:t>
            </a:r>
            <a:r>
              <a:rPr dirty="0" sz="2500" spc="-5">
                <a:latin typeface="Courier New"/>
                <a:cs typeface="Courier New"/>
              </a:rPr>
              <a:t>a</a:t>
            </a:r>
            <a:r>
              <a:rPr dirty="0" sz="2500">
                <a:latin typeface="Courier New"/>
                <a:cs typeface="Courier New"/>
              </a:rPr>
              <a:t>	</a:t>
            </a:r>
            <a:r>
              <a:rPr dirty="0" sz="2500" spc="-10">
                <a:latin typeface="Courier New"/>
                <a:cs typeface="Courier New"/>
              </a:rPr>
              <a:t>sligh</a:t>
            </a:r>
            <a:r>
              <a:rPr dirty="0" sz="2500" spc="-5">
                <a:latin typeface="Courier New"/>
                <a:cs typeface="Courier New"/>
              </a:rPr>
              <a:t>t</a:t>
            </a:r>
            <a:r>
              <a:rPr dirty="0" sz="2500">
                <a:latin typeface="Courier New"/>
                <a:cs typeface="Courier New"/>
              </a:rPr>
              <a:t>	</a:t>
            </a:r>
            <a:r>
              <a:rPr dirty="0" sz="2500" spc="-10">
                <a:latin typeface="Courier New"/>
                <a:cs typeface="Courier New"/>
              </a:rPr>
              <a:t>generalizatio</a:t>
            </a:r>
            <a:r>
              <a:rPr dirty="0" sz="2500" spc="-5">
                <a:latin typeface="Courier New"/>
                <a:cs typeface="Courier New"/>
              </a:rPr>
              <a:t>n</a:t>
            </a:r>
            <a:r>
              <a:rPr dirty="0" sz="2500">
                <a:latin typeface="Courier New"/>
                <a:cs typeface="Courier New"/>
              </a:rPr>
              <a:t>	</a:t>
            </a:r>
            <a:r>
              <a:rPr dirty="0" sz="2500" spc="-10">
                <a:latin typeface="Courier New"/>
                <a:cs typeface="Courier New"/>
              </a:rPr>
              <a:t>o</a:t>
            </a:r>
            <a:r>
              <a:rPr dirty="0" sz="2500" spc="-5">
                <a:latin typeface="Courier New"/>
                <a:cs typeface="Courier New"/>
              </a:rPr>
              <a:t>f</a:t>
            </a:r>
            <a:r>
              <a:rPr dirty="0" sz="2500">
                <a:latin typeface="Courier New"/>
                <a:cs typeface="Courier New"/>
              </a:rPr>
              <a:t>	</a:t>
            </a:r>
            <a:r>
              <a:rPr dirty="0" sz="2500" spc="-10">
                <a:latin typeface="Courier New"/>
                <a:cs typeface="Courier New"/>
              </a:rPr>
              <a:t>angl</a:t>
            </a:r>
            <a:r>
              <a:rPr dirty="0" sz="2500" spc="-5">
                <a:latin typeface="Courier New"/>
                <a:cs typeface="Courier New"/>
              </a:rPr>
              <a:t>e</a:t>
            </a:r>
            <a:r>
              <a:rPr dirty="0" sz="2500">
                <a:latin typeface="Courier New"/>
                <a:cs typeface="Courier New"/>
              </a:rPr>
              <a:t>	</a:t>
            </a:r>
            <a:r>
              <a:rPr dirty="0" sz="2500" spc="-10">
                <a:latin typeface="Courier New"/>
                <a:cs typeface="Courier New"/>
              </a:rPr>
              <a:t>encoding</a:t>
            </a:r>
            <a:r>
              <a:rPr dirty="0" sz="2500" spc="-5">
                <a:latin typeface="Courier New"/>
                <a:cs typeface="Courier New"/>
              </a:rPr>
              <a:t>,  </a:t>
            </a:r>
            <a:r>
              <a:rPr dirty="0" sz="2500" spc="-5">
                <a:latin typeface="Courier New"/>
                <a:cs typeface="Courier New"/>
              </a:rPr>
              <a:t>encodes two features per qubit using the relative phase, where</a:t>
            </a:r>
            <a:r>
              <a:rPr dirty="0" sz="2500" spc="-40">
                <a:latin typeface="Courier New"/>
                <a:cs typeface="Courier New"/>
              </a:rPr>
              <a:t> </a:t>
            </a:r>
            <a:r>
              <a:rPr dirty="0" sz="2500" spc="-5">
                <a:latin typeface="Courier New"/>
                <a:cs typeface="Courier New"/>
              </a:rPr>
              <a:t>the</a:t>
            </a:r>
            <a:endParaRPr sz="2500">
              <a:latin typeface="Courier New"/>
              <a:cs typeface="Courier New"/>
            </a:endParaRPr>
          </a:p>
          <a:p>
            <a:pPr marL="12700">
              <a:lnSpc>
                <a:spcPct val="100000"/>
              </a:lnSpc>
              <a:spcBef>
                <a:spcPts val="450"/>
              </a:spcBef>
            </a:pPr>
            <a:r>
              <a:rPr dirty="0" sz="2500" spc="-5" b="1">
                <a:latin typeface="Courier New"/>
                <a:cs typeface="Courier New"/>
              </a:rPr>
              <a:t>x = (x1, ..., xN ) </a:t>
            </a:r>
            <a:r>
              <a:rPr dirty="0" sz="2500" spc="-5">
                <a:latin typeface="Courier New"/>
                <a:cs typeface="Courier New"/>
              </a:rPr>
              <a:t>datapoint can be encoded</a:t>
            </a:r>
            <a:r>
              <a:rPr dirty="0" sz="2500" spc="-20">
                <a:latin typeface="Courier New"/>
                <a:cs typeface="Courier New"/>
              </a:rPr>
              <a:t> </a:t>
            </a:r>
            <a:r>
              <a:rPr dirty="0" sz="2500" spc="-5">
                <a:latin typeface="Courier New"/>
                <a:cs typeface="Courier New"/>
              </a:rPr>
              <a:t>as:</a:t>
            </a:r>
            <a:endParaRPr sz="2500">
              <a:latin typeface="Courier New"/>
              <a:cs typeface="Courier New"/>
            </a:endParaRPr>
          </a:p>
        </p:txBody>
      </p:sp>
      <p:grpSp>
        <p:nvGrpSpPr>
          <p:cNvPr id="10" name="object 10"/>
          <p:cNvGrpSpPr/>
          <p:nvPr/>
        </p:nvGrpSpPr>
        <p:grpSpPr>
          <a:xfrm>
            <a:off x="0" y="0"/>
            <a:ext cx="18288635" cy="10287000"/>
            <a:chOff x="0" y="0"/>
            <a:chExt cx="18288635" cy="10287000"/>
          </a:xfrm>
        </p:grpSpPr>
        <p:sp>
          <p:nvSpPr>
            <p:cNvPr id="11" name="object 11"/>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12" name="object 12"/>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3" name="object 13"/>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4" name="object 14"/>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5" name="object 15"/>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6" name="object 16"/>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7" name="object 17"/>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8" name="object 18"/>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9" name="object 19"/>
            <p:cNvSpPr/>
            <p:nvPr/>
          </p:nvSpPr>
          <p:spPr>
            <a:xfrm>
              <a:off x="6889973" y="3474110"/>
              <a:ext cx="3676649" cy="1190624"/>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21" name="object 21"/>
          <p:cNvSpPr txBox="1"/>
          <p:nvPr/>
        </p:nvSpPr>
        <p:spPr>
          <a:xfrm>
            <a:off x="4710544" y="1408072"/>
            <a:ext cx="8039100" cy="939800"/>
          </a:xfrm>
          <a:prstGeom prst="rect">
            <a:avLst/>
          </a:prstGeom>
        </p:spPr>
        <p:txBody>
          <a:bodyPr wrap="square" lIns="0" tIns="12700" rIns="0" bIns="0" rtlCol="0" vert="horz">
            <a:spAutoFit/>
          </a:bodyPr>
          <a:lstStyle/>
          <a:p>
            <a:pPr marL="12700">
              <a:lnSpc>
                <a:spcPct val="100000"/>
              </a:lnSpc>
              <a:spcBef>
                <a:spcPts val="100"/>
              </a:spcBef>
            </a:pPr>
            <a:r>
              <a:rPr dirty="0" sz="6000" spc="1220" b="1">
                <a:latin typeface="Arial"/>
                <a:cs typeface="Arial"/>
              </a:rPr>
              <a:t>Angle</a:t>
            </a:r>
            <a:r>
              <a:rPr dirty="0" sz="6000" spc="495" b="1">
                <a:latin typeface="Arial"/>
                <a:cs typeface="Arial"/>
              </a:rPr>
              <a:t> </a:t>
            </a:r>
            <a:r>
              <a:rPr dirty="0" sz="6000" spc="1425" b="1">
                <a:latin typeface="Arial"/>
                <a:cs typeface="Arial"/>
              </a:rPr>
              <a:t>encoding</a:t>
            </a:r>
            <a:endParaRPr sz="6000">
              <a:latin typeface="Arial"/>
              <a:cs typeface="Arial"/>
            </a:endParaRPr>
          </a:p>
        </p:txBody>
      </p:sp>
      <p:sp>
        <p:nvSpPr>
          <p:cNvPr id="22" name="object 22"/>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13</a:t>
            </a:r>
            <a:endParaRPr sz="2400">
              <a:latin typeface="Courier New"/>
              <a:cs typeface="Courier New"/>
            </a:endParaRPr>
          </a:p>
        </p:txBody>
      </p:sp>
      <p:sp>
        <p:nvSpPr>
          <p:cNvPr id="23" name="object 23"/>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4" name="object 24"/>
          <p:cNvSpPr txBox="1"/>
          <p:nvPr/>
        </p:nvSpPr>
        <p:spPr>
          <a:xfrm>
            <a:off x="8113993"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grpSp>
        <p:nvGrpSpPr>
          <p:cNvPr id="25" name="object 25"/>
          <p:cNvGrpSpPr/>
          <p:nvPr/>
        </p:nvGrpSpPr>
        <p:grpSpPr>
          <a:xfrm>
            <a:off x="6478432" y="4979456"/>
            <a:ext cx="5334000" cy="4047490"/>
            <a:chOff x="6478432" y="4979456"/>
            <a:chExt cx="5334000" cy="4047490"/>
          </a:xfrm>
        </p:grpSpPr>
        <p:sp>
          <p:nvSpPr>
            <p:cNvPr id="26" name="object 26"/>
            <p:cNvSpPr/>
            <p:nvPr/>
          </p:nvSpPr>
          <p:spPr>
            <a:xfrm>
              <a:off x="6942399" y="4979456"/>
              <a:ext cx="3676649" cy="1190624"/>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6478432" y="7836316"/>
              <a:ext cx="5333999" cy="1190624"/>
            </a:xfrm>
            <a:prstGeom prst="rect">
              <a:avLst/>
            </a:prstGeom>
            <a:blipFill>
              <a:blip r:embed="rId4" cstate="print"/>
              <a:stretch>
                <a:fillRect/>
              </a:stretch>
            </a:blipFill>
          </p:spPr>
          <p:txBody>
            <a:bodyPr wrap="square" lIns="0" tIns="0" rIns="0" bIns="0" rtlCol="0"/>
            <a:lstStyle/>
            <a:p/>
          </p:txBody>
        </p:sp>
      </p:grpSp>
      <p:sp>
        <p:nvSpPr>
          <p:cNvPr id="28" name="object 28"/>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9" name="object 29"/>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635" cy="10287000"/>
            <a:chOff x="0" y="0"/>
            <a:chExt cx="18288635" cy="10287000"/>
          </a:xfrm>
        </p:grpSpPr>
        <p:sp>
          <p:nvSpPr>
            <p:cNvPr id="3" name="object 3"/>
            <p:cNvSpPr/>
            <p:nvPr/>
          </p:nvSpPr>
          <p:spPr>
            <a:xfrm>
              <a:off x="0" y="0"/>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4" name="object 4"/>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5" name="object 5"/>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6" name="object 6"/>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7" name="object 7"/>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8" name="object 8"/>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9" name="object 9"/>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0" name="object 10"/>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1" name="object 11"/>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2" name="object 12"/>
          <p:cNvSpPr txBox="1"/>
          <p:nvPr/>
        </p:nvSpPr>
        <p:spPr>
          <a:xfrm>
            <a:off x="3062618" y="1336933"/>
            <a:ext cx="11530330" cy="939800"/>
          </a:xfrm>
          <a:prstGeom prst="rect">
            <a:avLst/>
          </a:prstGeom>
        </p:spPr>
        <p:txBody>
          <a:bodyPr wrap="square" lIns="0" tIns="12700" rIns="0" bIns="0" rtlCol="0" vert="horz">
            <a:spAutoFit/>
          </a:bodyPr>
          <a:lstStyle/>
          <a:p>
            <a:pPr marL="12700">
              <a:lnSpc>
                <a:spcPct val="100000"/>
              </a:lnSpc>
              <a:spcBef>
                <a:spcPts val="100"/>
              </a:spcBef>
            </a:pPr>
            <a:r>
              <a:rPr dirty="0" sz="6000" spc="1235" b="1">
                <a:latin typeface="Arial"/>
                <a:cs typeface="Arial"/>
              </a:rPr>
              <a:t>Variational</a:t>
            </a:r>
            <a:r>
              <a:rPr dirty="0" sz="6000" spc="535" b="1">
                <a:latin typeface="Arial"/>
                <a:cs typeface="Arial"/>
              </a:rPr>
              <a:t> </a:t>
            </a:r>
            <a:r>
              <a:rPr dirty="0" sz="6000" spc="1335" b="1">
                <a:latin typeface="Arial"/>
                <a:cs typeface="Arial"/>
              </a:rPr>
              <a:t>algorithms</a:t>
            </a:r>
            <a:endParaRPr sz="6000">
              <a:latin typeface="Arial"/>
              <a:cs typeface="Arial"/>
            </a:endParaRPr>
          </a:p>
        </p:txBody>
      </p:sp>
      <p:sp>
        <p:nvSpPr>
          <p:cNvPr id="17" name="object 17"/>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18" name="object 18"/>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graphicFrame>
        <p:nvGraphicFramePr>
          <p:cNvPr id="13" name="object 13"/>
          <p:cNvGraphicFramePr>
            <a:graphicFrameLocks noGrp="1"/>
          </p:cNvGraphicFramePr>
          <p:nvPr/>
        </p:nvGraphicFramePr>
        <p:xfrm>
          <a:off x="1194026" y="2673748"/>
          <a:ext cx="15950565" cy="6263005"/>
        </p:xfrm>
        <a:graphic>
          <a:graphicData uri="http://schemas.openxmlformats.org/drawingml/2006/table">
            <a:tbl>
              <a:tblPr firstRow="1" bandRow="1">
                <a:tableStyleId>{2D5ABB26-0587-4C30-8999-92F81FD0307C}</a:tableStyleId>
              </a:tblPr>
              <a:tblGrid>
                <a:gridCol w="223520"/>
                <a:gridCol w="15471775"/>
                <a:gridCol w="223519"/>
              </a:tblGrid>
              <a:tr h="233624">
                <a:tc gridSpan="2">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c hMerge="1">
                  <a:txBody>
                    <a:bodyPr/>
                    <a:lstStyle/>
                    <a:p>
                      <a:pPr/>
                    </a:p>
                  </a:txBody>
                  <a:tcPr marL="0" marR="0" marB="0" marT="0"/>
                </a:tc>
                <a:tc>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5679841">
                <a:tc>
                  <a:txBody>
                    <a:bodyPr/>
                    <a:lstStyle/>
                    <a:p>
                      <a:pPr>
                        <a:lnSpc>
                          <a:spcPct val="100000"/>
                        </a:lnSpc>
                      </a:pPr>
                      <a:endParaRPr sz="26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B97D"/>
                    </a:solidFill>
                  </a:tcPr>
                </a:tc>
                <a:tc>
                  <a:txBody>
                    <a:bodyPr/>
                    <a:lstStyle/>
                    <a:p>
                      <a:pPr algn="just" marL="247015" marR="692785">
                        <a:lnSpc>
                          <a:spcPct val="114999"/>
                        </a:lnSpc>
                        <a:spcBef>
                          <a:spcPts val="295"/>
                        </a:spcBef>
                      </a:pPr>
                      <a:r>
                        <a:rPr dirty="0" sz="2500" spc="-5">
                          <a:latin typeface="Courier New"/>
                          <a:cs typeface="Courier New"/>
                        </a:rPr>
                        <a:t>Variational algorithms use a parameterized quantum circuit, </a:t>
                      </a:r>
                      <a:r>
                        <a:rPr dirty="0" sz="2500" spc="-5" b="1">
                          <a:latin typeface="Courier New"/>
                          <a:cs typeface="Courier New"/>
                        </a:rPr>
                        <a:t>U (θ)</a:t>
                      </a:r>
                      <a:r>
                        <a:rPr dirty="0" sz="2500" spc="-5">
                          <a:latin typeface="Courier New"/>
                          <a:cs typeface="Courier New"/>
                        </a:rPr>
                        <a:t>, to  prepare the state </a:t>
                      </a:r>
                      <a:r>
                        <a:rPr dirty="0" sz="2500" spc="-5" b="1">
                          <a:latin typeface="Courier New"/>
                          <a:cs typeface="Courier New"/>
                        </a:rPr>
                        <a:t>|ψ(θ)</a:t>
                      </a:r>
                      <a:r>
                        <a:rPr dirty="0" sz="2500" spc="-5">
                          <a:latin typeface="DejaVu Sans"/>
                          <a:cs typeface="DejaVu Sans"/>
                        </a:rPr>
                        <a:t>⟩ </a:t>
                      </a:r>
                      <a:r>
                        <a:rPr dirty="0" sz="2500" spc="-5" b="1">
                          <a:latin typeface="Courier New"/>
                          <a:cs typeface="Courier New"/>
                        </a:rPr>
                        <a:t>= U (θ) |0</a:t>
                      </a:r>
                      <a:r>
                        <a:rPr dirty="0" sz="2500" spc="-5">
                          <a:latin typeface="DejaVu Sans"/>
                          <a:cs typeface="DejaVu Sans"/>
                        </a:rPr>
                        <a:t>⟩</a:t>
                      </a:r>
                      <a:r>
                        <a:rPr dirty="0" sz="2500" spc="-5">
                          <a:latin typeface="Courier New"/>
                          <a:cs typeface="Courier New"/>
                        </a:rPr>
                        <a:t>, and measure the expectation value </a:t>
                      </a:r>
                      <a:r>
                        <a:rPr dirty="0" sz="2500" spc="1490">
                          <a:latin typeface="Courier New"/>
                          <a:cs typeface="Courier New"/>
                        </a:rPr>
                        <a:t> </a:t>
                      </a:r>
                      <a:r>
                        <a:rPr dirty="0" sz="2500" spc="-5">
                          <a:latin typeface="Courier New"/>
                          <a:cs typeface="Courier New"/>
                        </a:rPr>
                        <a:t>using a quantum</a:t>
                      </a:r>
                      <a:r>
                        <a:rPr dirty="0" sz="2500" spc="-10">
                          <a:latin typeface="Courier New"/>
                          <a:cs typeface="Courier New"/>
                        </a:rPr>
                        <a:t> </a:t>
                      </a:r>
                      <a:r>
                        <a:rPr dirty="0" sz="2500" spc="-5">
                          <a:latin typeface="Courier New"/>
                          <a:cs typeface="Courier New"/>
                        </a:rPr>
                        <a:t>computer.</a:t>
                      </a:r>
                      <a:endParaRPr sz="2500">
                        <a:latin typeface="Courier New"/>
                        <a:cs typeface="Courier New"/>
                      </a:endParaRPr>
                    </a:p>
                    <a:p>
                      <a:pPr>
                        <a:lnSpc>
                          <a:spcPct val="100000"/>
                        </a:lnSpc>
                      </a:pPr>
                      <a:endParaRPr sz="3000">
                        <a:latin typeface="Times New Roman"/>
                        <a:cs typeface="Times New Roman"/>
                      </a:endParaRPr>
                    </a:p>
                    <a:p>
                      <a:pPr algn="just" marL="247015" marR="692785">
                        <a:lnSpc>
                          <a:spcPct val="114999"/>
                        </a:lnSpc>
                      </a:pPr>
                      <a:r>
                        <a:rPr dirty="0" sz="2500" spc="-5">
                          <a:latin typeface="Courier New"/>
                          <a:cs typeface="Courier New"/>
                        </a:rPr>
                        <a:t>We define a cost function </a:t>
                      </a:r>
                      <a:r>
                        <a:rPr dirty="0" sz="2500" spc="-5" b="1">
                          <a:latin typeface="Courier New"/>
                          <a:cs typeface="Courier New"/>
                        </a:rPr>
                        <a:t>C(θ)</a:t>
                      </a:r>
                      <a:r>
                        <a:rPr dirty="0" sz="2500" spc="-5">
                          <a:latin typeface="Courier New"/>
                          <a:cs typeface="Courier New"/>
                        </a:rPr>
                        <a:t>, which determines how good </a:t>
                      </a:r>
                      <a:r>
                        <a:rPr dirty="0" sz="2500" spc="-5" b="1">
                          <a:latin typeface="Courier New"/>
                          <a:cs typeface="Courier New"/>
                        </a:rPr>
                        <a:t>θ </a:t>
                      </a:r>
                      <a:r>
                        <a:rPr dirty="0" sz="2500" spc="-5">
                          <a:latin typeface="Courier New"/>
                          <a:cs typeface="Courier New"/>
                        </a:rPr>
                        <a:t>is for the  problem we are trying to solve. We then use a classical computer to  calculate the cost function and provide updated circuit parameters using an  optimization</a:t>
                      </a:r>
                      <a:r>
                        <a:rPr dirty="0" sz="2500" spc="-10">
                          <a:latin typeface="Courier New"/>
                          <a:cs typeface="Courier New"/>
                        </a:rPr>
                        <a:t> </a:t>
                      </a:r>
                      <a:r>
                        <a:rPr dirty="0" sz="2500" spc="-5">
                          <a:latin typeface="Courier New"/>
                          <a:cs typeface="Courier New"/>
                        </a:rPr>
                        <a:t>algorithm.</a:t>
                      </a:r>
                      <a:endParaRPr sz="2500">
                        <a:latin typeface="Courier New"/>
                        <a:cs typeface="Courier New"/>
                      </a:endParaRPr>
                    </a:p>
                    <a:p>
                      <a:pPr>
                        <a:lnSpc>
                          <a:spcPct val="100000"/>
                        </a:lnSpc>
                      </a:pPr>
                      <a:endParaRPr sz="3000">
                        <a:latin typeface="Times New Roman"/>
                        <a:cs typeface="Times New Roman"/>
                      </a:endParaRPr>
                    </a:p>
                    <a:p>
                      <a:pPr algn="just" marL="247015" marR="693420">
                        <a:lnSpc>
                          <a:spcPct val="114999"/>
                        </a:lnSpc>
                      </a:pPr>
                      <a:r>
                        <a:rPr dirty="0" sz="2500" spc="-5">
                          <a:latin typeface="Courier New"/>
                          <a:cs typeface="Courier New"/>
                        </a:rPr>
                        <a:t>The goal of the algorithm is to find the circuit parameters </a:t>
                      </a:r>
                      <a:r>
                        <a:rPr dirty="0" sz="2500" spc="-5" b="1">
                          <a:latin typeface="Courier New"/>
                          <a:cs typeface="Courier New"/>
                        </a:rPr>
                        <a:t>θ </a:t>
                      </a:r>
                      <a:r>
                        <a:rPr dirty="0" sz="2500" spc="-5">
                          <a:latin typeface="Courier New"/>
                          <a:cs typeface="Courier New"/>
                        </a:rPr>
                        <a:t>for the  parameterized quantum circuit </a:t>
                      </a:r>
                      <a:r>
                        <a:rPr dirty="0" sz="2500" spc="-5" b="1">
                          <a:latin typeface="Courier New"/>
                          <a:cs typeface="Courier New"/>
                        </a:rPr>
                        <a:t>U (θ) </a:t>
                      </a:r>
                      <a:r>
                        <a:rPr dirty="0" sz="2500" spc="-5">
                          <a:latin typeface="Courier New"/>
                          <a:cs typeface="Courier New"/>
                        </a:rPr>
                        <a:t>that minimizes the cost function</a:t>
                      </a:r>
                      <a:r>
                        <a:rPr dirty="0" sz="2500" spc="-55">
                          <a:latin typeface="Courier New"/>
                          <a:cs typeface="Courier New"/>
                        </a:rPr>
                        <a:t> </a:t>
                      </a:r>
                      <a:r>
                        <a:rPr dirty="0" sz="2500" spc="-5" b="1">
                          <a:latin typeface="Courier New"/>
                          <a:cs typeface="Courier New"/>
                        </a:rPr>
                        <a:t>C(θ)</a:t>
                      </a:r>
                      <a:r>
                        <a:rPr dirty="0" sz="2500" spc="-5">
                          <a:latin typeface="Courier New"/>
                          <a:cs typeface="Courier New"/>
                        </a:rPr>
                        <a:t>.</a:t>
                      </a:r>
                      <a:endParaRPr sz="2500">
                        <a:latin typeface="Courier New"/>
                        <a:cs typeface="Courier New"/>
                      </a:endParaRPr>
                    </a:p>
                  </a:txBody>
                  <a:tcPr marL="0" marR="0" marB="0" marT="37465">
                    <a:lnR w="28575">
                      <a:solidFill>
                        <a:srgbClr val="000000"/>
                      </a:solidFill>
                      <a:prstDash val="solid"/>
                    </a:lnR>
                    <a:lnB w="28575">
                      <a:solidFill>
                        <a:srgbClr val="000000"/>
                      </a:solidFill>
                      <a:prstDash val="solid"/>
                    </a:lnB>
                    <a:solidFill>
                      <a:srgbClr val="FFB97D"/>
                    </a:solidFill>
                  </a:tcPr>
                </a:tc>
                <a:tc>
                  <a:txBody>
                    <a:bodyPr/>
                    <a:lstStyle/>
                    <a:p>
                      <a:pPr>
                        <a:lnSpc>
                          <a:spcPct val="100000"/>
                        </a:lnSpc>
                      </a:pPr>
                      <a:endParaRPr sz="2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r>
              <a:tr h="328880">
                <a:tc>
                  <a:txBody>
                    <a:bodyPr/>
                    <a:lstStyle/>
                    <a:p>
                      <a:pPr>
                        <a:lnSpc>
                          <a:spcPct val="100000"/>
                        </a:lnSpc>
                      </a:pPr>
                      <a:endParaRPr sz="20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20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F4E9"/>
                    </a:solidFill>
                  </a:tcPr>
                </a:tc>
                <a:tc hMerge="1">
                  <a:txBody>
                    <a:bodyPr/>
                    <a:lstStyle/>
                    <a:p>
                      <a:pPr/>
                    </a:p>
                  </a:txBody>
                  <a:tcPr marL="0" marR="0" marB="0" marT="0"/>
                </a:tc>
              </a:tr>
            </a:tbl>
          </a:graphicData>
        </a:graphic>
      </p:graphicFrame>
      <p:sp>
        <p:nvSpPr>
          <p:cNvPr id="14" name="object 14"/>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14</a:t>
            </a:r>
            <a:endParaRPr sz="2400">
              <a:latin typeface="Courier New"/>
              <a:cs typeface="Courier New"/>
            </a:endParaRPr>
          </a:p>
        </p:txBody>
      </p:sp>
      <p:sp>
        <p:nvSpPr>
          <p:cNvPr id="15" name="object 15"/>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6" name="object 16"/>
          <p:cNvSpPr txBox="1"/>
          <p:nvPr/>
        </p:nvSpPr>
        <p:spPr>
          <a:xfrm>
            <a:off x="8022611" y="290182"/>
            <a:ext cx="112268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a:t>
            </a:r>
            <a:r>
              <a:rPr dirty="0" sz="2400">
                <a:latin typeface="Courier New"/>
                <a:cs typeface="Courier New"/>
              </a:rPr>
              <a:t>d</a:t>
            </a:r>
            <a:endParaRPr sz="24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3" name="object 3"/>
          <p:cNvSpPr txBox="1"/>
          <p:nvPr/>
        </p:nvSpPr>
        <p:spPr>
          <a:xfrm>
            <a:off x="3062618" y="1336933"/>
            <a:ext cx="11530330" cy="939800"/>
          </a:xfrm>
          <a:prstGeom prst="rect">
            <a:avLst/>
          </a:prstGeom>
        </p:spPr>
        <p:txBody>
          <a:bodyPr wrap="square" lIns="0" tIns="12700" rIns="0" bIns="0" rtlCol="0" vert="horz">
            <a:spAutoFit/>
          </a:bodyPr>
          <a:lstStyle/>
          <a:p>
            <a:pPr marL="12700">
              <a:lnSpc>
                <a:spcPct val="100000"/>
              </a:lnSpc>
              <a:spcBef>
                <a:spcPts val="100"/>
              </a:spcBef>
            </a:pPr>
            <a:r>
              <a:rPr dirty="0" sz="6000" spc="1235" b="1">
                <a:latin typeface="Arial"/>
                <a:cs typeface="Arial"/>
              </a:rPr>
              <a:t>Variational</a:t>
            </a:r>
            <a:r>
              <a:rPr dirty="0" sz="6000" spc="535" b="1">
                <a:latin typeface="Arial"/>
                <a:cs typeface="Arial"/>
              </a:rPr>
              <a:t> </a:t>
            </a:r>
            <a:r>
              <a:rPr dirty="0" sz="6000" spc="1335" b="1">
                <a:latin typeface="Arial"/>
                <a:cs typeface="Arial"/>
              </a:rPr>
              <a:t>algorithms</a:t>
            </a:r>
            <a:endParaRPr sz="6000">
              <a:latin typeface="Arial"/>
              <a:cs typeface="Arial"/>
            </a:endParaRPr>
          </a:p>
        </p:txBody>
      </p:sp>
      <p:sp>
        <p:nvSpPr>
          <p:cNvPr id="4" name="object 4"/>
          <p:cNvSpPr/>
          <p:nvPr/>
        </p:nvSpPr>
        <p:spPr>
          <a:xfrm>
            <a:off x="1576910" y="626638"/>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sp>
        <p:nvSpPr>
          <p:cNvPr id="5" name="object 5"/>
          <p:cNvSpPr txBox="1"/>
          <p:nvPr/>
        </p:nvSpPr>
        <p:spPr>
          <a:xfrm>
            <a:off x="1016000" y="290182"/>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15</a:t>
            </a:r>
            <a:endParaRPr sz="2400">
              <a:latin typeface="Courier New"/>
              <a:cs typeface="Courier New"/>
            </a:endParaRPr>
          </a:p>
        </p:txBody>
      </p:sp>
      <p:sp>
        <p:nvSpPr>
          <p:cNvPr id="7" name="object 7"/>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8" name="object 8"/>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6" name="object 6"/>
          <p:cNvSpPr txBox="1"/>
          <p:nvPr/>
        </p:nvSpPr>
        <p:spPr>
          <a:xfrm>
            <a:off x="8022611" y="290182"/>
            <a:ext cx="112268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a:t>
            </a:r>
            <a:r>
              <a:rPr dirty="0" sz="2400">
                <a:latin typeface="Courier New"/>
                <a:cs typeface="Courier New"/>
              </a:rPr>
              <a:t>d</a:t>
            </a:r>
            <a:endParaRPr sz="24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026" y="2673763"/>
            <a:ext cx="15940405" cy="6263005"/>
            <a:chOff x="1194026" y="2673763"/>
            <a:chExt cx="15940405" cy="6263005"/>
          </a:xfrm>
        </p:grpSpPr>
        <p:sp>
          <p:nvSpPr>
            <p:cNvPr id="3" name="object 3"/>
            <p:cNvSpPr/>
            <p:nvPr/>
          </p:nvSpPr>
          <p:spPr>
            <a:xfrm>
              <a:off x="1428051" y="2917672"/>
              <a:ext cx="15695930" cy="6009005"/>
            </a:xfrm>
            <a:custGeom>
              <a:avLst/>
              <a:gdLst/>
              <a:ahLst/>
              <a:cxnLst/>
              <a:rect l="l" t="t" r="r" b="b"/>
              <a:pathLst>
                <a:path w="15695930" h="6009005">
                  <a:moveTo>
                    <a:pt x="15695638" y="0"/>
                  </a:moveTo>
                  <a:lnTo>
                    <a:pt x="0" y="0"/>
                  </a:lnTo>
                  <a:lnTo>
                    <a:pt x="0" y="5679872"/>
                  </a:lnTo>
                  <a:lnTo>
                    <a:pt x="0" y="6008725"/>
                  </a:lnTo>
                  <a:lnTo>
                    <a:pt x="15695638" y="6008725"/>
                  </a:lnTo>
                  <a:lnTo>
                    <a:pt x="15695638" y="5679872"/>
                  </a:lnTo>
                  <a:lnTo>
                    <a:pt x="15695638" y="0"/>
                  </a:lnTo>
                  <a:close/>
                </a:path>
              </a:pathLst>
            </a:custGeom>
            <a:solidFill>
              <a:srgbClr val="FFF4E9"/>
            </a:solidFill>
          </p:spPr>
          <p:txBody>
            <a:bodyPr wrap="square" lIns="0" tIns="0" rIns="0" bIns="0" rtlCol="0"/>
            <a:lstStyle/>
            <a:p/>
          </p:txBody>
        </p:sp>
        <p:sp>
          <p:nvSpPr>
            <p:cNvPr id="4" name="object 4"/>
            <p:cNvSpPr/>
            <p:nvPr/>
          </p:nvSpPr>
          <p:spPr>
            <a:xfrm>
              <a:off x="1417751" y="2907385"/>
              <a:ext cx="15716250" cy="6029325"/>
            </a:xfrm>
            <a:custGeom>
              <a:avLst/>
              <a:gdLst/>
              <a:ahLst/>
              <a:cxnLst/>
              <a:rect l="l" t="t" r="r" b="b"/>
              <a:pathLst>
                <a:path w="15716250" h="6029325">
                  <a:moveTo>
                    <a:pt x="15716238" y="0"/>
                  </a:moveTo>
                  <a:lnTo>
                    <a:pt x="15695638" y="0"/>
                  </a:lnTo>
                  <a:lnTo>
                    <a:pt x="15482215" y="0"/>
                  </a:lnTo>
                  <a:lnTo>
                    <a:pt x="15482215" y="20586"/>
                  </a:lnTo>
                  <a:lnTo>
                    <a:pt x="15695638" y="20586"/>
                  </a:lnTo>
                  <a:lnTo>
                    <a:pt x="15695638" y="6008713"/>
                  </a:lnTo>
                  <a:lnTo>
                    <a:pt x="20599" y="6008713"/>
                  </a:lnTo>
                  <a:lnTo>
                    <a:pt x="20599" y="5690159"/>
                  </a:lnTo>
                  <a:lnTo>
                    <a:pt x="0" y="5690159"/>
                  </a:lnTo>
                  <a:lnTo>
                    <a:pt x="0" y="6029299"/>
                  </a:lnTo>
                  <a:lnTo>
                    <a:pt x="20599" y="6029299"/>
                  </a:lnTo>
                  <a:lnTo>
                    <a:pt x="15695638" y="6029299"/>
                  </a:lnTo>
                  <a:lnTo>
                    <a:pt x="15716238" y="6029299"/>
                  </a:lnTo>
                  <a:lnTo>
                    <a:pt x="15716238" y="0"/>
                  </a:lnTo>
                  <a:close/>
                </a:path>
              </a:pathLst>
            </a:custGeom>
            <a:solidFill>
              <a:srgbClr val="000000"/>
            </a:solidFill>
          </p:spPr>
          <p:txBody>
            <a:bodyPr wrap="square" lIns="0" tIns="0" rIns="0" bIns="0" rtlCol="0"/>
            <a:lstStyle/>
            <a:p/>
          </p:txBody>
        </p:sp>
        <p:sp>
          <p:nvSpPr>
            <p:cNvPr id="5" name="object 5"/>
            <p:cNvSpPr/>
            <p:nvPr/>
          </p:nvSpPr>
          <p:spPr>
            <a:xfrm>
              <a:off x="1204328" y="2684066"/>
              <a:ext cx="15695930" cy="5913755"/>
            </a:xfrm>
            <a:custGeom>
              <a:avLst/>
              <a:gdLst/>
              <a:ahLst/>
              <a:cxnLst/>
              <a:rect l="l" t="t" r="r" b="b"/>
              <a:pathLst>
                <a:path w="15695930" h="5913755">
                  <a:moveTo>
                    <a:pt x="15695641" y="5913466"/>
                  </a:moveTo>
                  <a:lnTo>
                    <a:pt x="0" y="5913466"/>
                  </a:lnTo>
                  <a:lnTo>
                    <a:pt x="0" y="0"/>
                  </a:lnTo>
                  <a:lnTo>
                    <a:pt x="15695641" y="0"/>
                  </a:lnTo>
                  <a:lnTo>
                    <a:pt x="15695641" y="5913466"/>
                  </a:lnTo>
                  <a:close/>
                </a:path>
              </a:pathLst>
            </a:custGeom>
            <a:solidFill>
              <a:srgbClr val="FFB97D"/>
            </a:solidFill>
          </p:spPr>
          <p:txBody>
            <a:bodyPr wrap="square" lIns="0" tIns="0" rIns="0" bIns="0" rtlCol="0"/>
            <a:lstStyle/>
            <a:p/>
          </p:txBody>
        </p:sp>
        <p:sp>
          <p:nvSpPr>
            <p:cNvPr id="6" name="object 6"/>
            <p:cNvSpPr/>
            <p:nvPr/>
          </p:nvSpPr>
          <p:spPr>
            <a:xfrm>
              <a:off x="1194015" y="2673768"/>
              <a:ext cx="15716250" cy="5934075"/>
            </a:xfrm>
            <a:custGeom>
              <a:avLst/>
              <a:gdLst/>
              <a:ahLst/>
              <a:cxnLst/>
              <a:rect l="l" t="t" r="r" b="b"/>
              <a:pathLst>
                <a:path w="15716250" h="5934075">
                  <a:moveTo>
                    <a:pt x="15716250" y="0"/>
                  </a:moveTo>
                  <a:lnTo>
                    <a:pt x="15695651" y="0"/>
                  </a:lnTo>
                  <a:lnTo>
                    <a:pt x="15695651" y="20612"/>
                  </a:lnTo>
                  <a:lnTo>
                    <a:pt x="15695651" y="5913463"/>
                  </a:lnTo>
                  <a:lnTo>
                    <a:pt x="20612" y="5913463"/>
                  </a:lnTo>
                  <a:lnTo>
                    <a:pt x="20612" y="20612"/>
                  </a:lnTo>
                  <a:lnTo>
                    <a:pt x="15695651" y="20612"/>
                  </a:lnTo>
                  <a:lnTo>
                    <a:pt x="15695651" y="0"/>
                  </a:lnTo>
                  <a:lnTo>
                    <a:pt x="20612" y="0"/>
                  </a:lnTo>
                  <a:lnTo>
                    <a:pt x="0" y="0"/>
                  </a:lnTo>
                  <a:lnTo>
                    <a:pt x="0" y="5934075"/>
                  </a:lnTo>
                  <a:lnTo>
                    <a:pt x="20612" y="5934075"/>
                  </a:lnTo>
                  <a:lnTo>
                    <a:pt x="15695651" y="5934075"/>
                  </a:lnTo>
                  <a:lnTo>
                    <a:pt x="15716250" y="5934075"/>
                  </a:lnTo>
                  <a:lnTo>
                    <a:pt x="15716250" y="0"/>
                  </a:lnTo>
                  <a:close/>
                </a:path>
              </a:pathLst>
            </a:custGeom>
            <a:solidFill>
              <a:srgbClr val="000000"/>
            </a:solidFill>
          </p:spPr>
          <p:txBody>
            <a:bodyPr wrap="square" lIns="0" tIns="0" rIns="0" bIns="0" rtlCol="0"/>
            <a:lstStyle/>
            <a:p/>
          </p:txBody>
        </p:sp>
      </p:grpSp>
      <p:grpSp>
        <p:nvGrpSpPr>
          <p:cNvPr id="7" name="object 7"/>
          <p:cNvGrpSpPr/>
          <p:nvPr/>
        </p:nvGrpSpPr>
        <p:grpSpPr>
          <a:xfrm>
            <a:off x="0" y="11"/>
            <a:ext cx="18288635" cy="10287000"/>
            <a:chOff x="0" y="11"/>
            <a:chExt cx="18288635" cy="10287000"/>
          </a:xfrm>
        </p:grpSpPr>
        <p:sp>
          <p:nvSpPr>
            <p:cNvPr id="8" name="object 8"/>
            <p:cNvSpPr/>
            <p:nvPr/>
          </p:nvSpPr>
          <p:spPr>
            <a:xfrm>
              <a:off x="0" y="11"/>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47"/>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121"/>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46"/>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9587879" y="3726880"/>
              <a:ext cx="5010149" cy="475295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1975762" y="3726880"/>
              <a:ext cx="4791059" cy="4543409"/>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576910" y="626650"/>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9" name="object 19"/>
          <p:cNvSpPr txBox="1"/>
          <p:nvPr/>
        </p:nvSpPr>
        <p:spPr>
          <a:xfrm>
            <a:off x="3034043" y="1336944"/>
            <a:ext cx="11587480" cy="939800"/>
          </a:xfrm>
          <a:prstGeom prst="rect">
            <a:avLst/>
          </a:prstGeom>
        </p:spPr>
        <p:txBody>
          <a:bodyPr wrap="square" lIns="0" tIns="12700" rIns="0" bIns="0" rtlCol="0" vert="horz">
            <a:spAutoFit/>
          </a:bodyPr>
          <a:lstStyle/>
          <a:p>
            <a:pPr marL="12700">
              <a:lnSpc>
                <a:spcPct val="100000"/>
              </a:lnSpc>
              <a:spcBef>
                <a:spcPts val="100"/>
              </a:spcBef>
            </a:pPr>
            <a:r>
              <a:rPr dirty="0" sz="6000" spc="1430" b="1">
                <a:latin typeface="Arial"/>
                <a:cs typeface="Arial"/>
              </a:rPr>
              <a:t>Determining </a:t>
            </a:r>
            <a:r>
              <a:rPr dirty="0" sz="6000" spc="1590" b="1">
                <a:latin typeface="Arial"/>
                <a:cs typeface="Arial"/>
              </a:rPr>
              <a:t>the</a:t>
            </a:r>
            <a:r>
              <a:rPr dirty="0" sz="6000" spc="-375" b="1">
                <a:latin typeface="Arial"/>
                <a:cs typeface="Arial"/>
              </a:rPr>
              <a:t> </a:t>
            </a:r>
            <a:r>
              <a:rPr dirty="0" sz="6000" spc="1405" b="1">
                <a:latin typeface="Arial"/>
                <a:cs typeface="Arial"/>
              </a:rPr>
              <a:t>class</a:t>
            </a:r>
            <a:endParaRPr sz="6000">
              <a:latin typeface="Arial"/>
              <a:cs typeface="Arial"/>
            </a:endParaRPr>
          </a:p>
        </p:txBody>
      </p:sp>
      <p:sp>
        <p:nvSpPr>
          <p:cNvPr id="25" name="object 25"/>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6" name="object 26"/>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0" name="object 20"/>
          <p:cNvSpPr txBox="1"/>
          <p:nvPr/>
        </p:nvSpPr>
        <p:spPr>
          <a:xfrm>
            <a:off x="1662907" y="2999819"/>
            <a:ext cx="4977765"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Train first look data</a:t>
            </a:r>
            <a:r>
              <a:rPr dirty="0" sz="2500" spc="-85" b="1">
                <a:latin typeface="Courier New"/>
                <a:cs typeface="Courier New"/>
              </a:rPr>
              <a:t> </a:t>
            </a:r>
            <a:r>
              <a:rPr dirty="0" sz="2500" spc="-5" b="1">
                <a:latin typeface="Courier New"/>
                <a:cs typeface="Courier New"/>
              </a:rPr>
              <a:t>set:</a:t>
            </a:r>
            <a:endParaRPr sz="2500">
              <a:latin typeface="Courier New"/>
              <a:cs typeface="Courier New"/>
            </a:endParaRPr>
          </a:p>
        </p:txBody>
      </p:sp>
      <p:sp>
        <p:nvSpPr>
          <p:cNvPr id="21" name="object 21"/>
          <p:cNvSpPr txBox="1"/>
          <p:nvPr/>
        </p:nvSpPr>
        <p:spPr>
          <a:xfrm>
            <a:off x="9662421" y="2999819"/>
            <a:ext cx="4787265"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Test first look data</a:t>
            </a:r>
            <a:r>
              <a:rPr dirty="0" sz="2500" spc="-85" b="1">
                <a:latin typeface="Courier New"/>
                <a:cs typeface="Courier New"/>
              </a:rPr>
              <a:t> </a:t>
            </a:r>
            <a:r>
              <a:rPr dirty="0" sz="2500" spc="-5" b="1">
                <a:latin typeface="Courier New"/>
                <a:cs typeface="Courier New"/>
              </a:rPr>
              <a:t>set:</a:t>
            </a:r>
            <a:endParaRPr sz="2500">
              <a:latin typeface="Courier New"/>
              <a:cs typeface="Courier New"/>
            </a:endParaRPr>
          </a:p>
        </p:txBody>
      </p:sp>
      <p:sp>
        <p:nvSpPr>
          <p:cNvPr id="22" name="object 22"/>
          <p:cNvSpPr txBox="1"/>
          <p:nvPr/>
        </p:nvSpPr>
        <p:spPr>
          <a:xfrm>
            <a:off x="1016000"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16</a:t>
            </a:r>
            <a:endParaRPr sz="2400">
              <a:latin typeface="Courier New"/>
              <a:cs typeface="Courier New"/>
            </a:endParaRPr>
          </a:p>
        </p:txBody>
      </p:sp>
      <p:sp>
        <p:nvSpPr>
          <p:cNvPr id="23" name="object 23"/>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4" name="object 24"/>
          <p:cNvSpPr txBox="1"/>
          <p:nvPr/>
        </p:nvSpPr>
        <p:spPr>
          <a:xfrm>
            <a:off x="7931228"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Result</a:t>
            </a:r>
            <a:r>
              <a:rPr dirty="0" sz="2400">
                <a:latin typeface="Courier New"/>
                <a:cs typeface="Courier New"/>
              </a:rPr>
              <a:t>s</a:t>
            </a:r>
            <a:endParaRPr sz="24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026" y="2673763"/>
            <a:ext cx="15940405" cy="6263005"/>
            <a:chOff x="1194026" y="2673763"/>
            <a:chExt cx="15940405" cy="6263005"/>
          </a:xfrm>
        </p:grpSpPr>
        <p:sp>
          <p:nvSpPr>
            <p:cNvPr id="3" name="object 3"/>
            <p:cNvSpPr/>
            <p:nvPr/>
          </p:nvSpPr>
          <p:spPr>
            <a:xfrm>
              <a:off x="1428051" y="2917672"/>
              <a:ext cx="15695930" cy="6009005"/>
            </a:xfrm>
            <a:custGeom>
              <a:avLst/>
              <a:gdLst/>
              <a:ahLst/>
              <a:cxnLst/>
              <a:rect l="l" t="t" r="r" b="b"/>
              <a:pathLst>
                <a:path w="15695930" h="6009005">
                  <a:moveTo>
                    <a:pt x="15695638" y="0"/>
                  </a:moveTo>
                  <a:lnTo>
                    <a:pt x="0" y="0"/>
                  </a:lnTo>
                  <a:lnTo>
                    <a:pt x="0" y="5679872"/>
                  </a:lnTo>
                  <a:lnTo>
                    <a:pt x="0" y="6008725"/>
                  </a:lnTo>
                  <a:lnTo>
                    <a:pt x="15695638" y="6008725"/>
                  </a:lnTo>
                  <a:lnTo>
                    <a:pt x="15695638" y="5679872"/>
                  </a:lnTo>
                  <a:lnTo>
                    <a:pt x="15695638" y="0"/>
                  </a:lnTo>
                  <a:close/>
                </a:path>
              </a:pathLst>
            </a:custGeom>
            <a:solidFill>
              <a:srgbClr val="FFF4E9"/>
            </a:solidFill>
          </p:spPr>
          <p:txBody>
            <a:bodyPr wrap="square" lIns="0" tIns="0" rIns="0" bIns="0" rtlCol="0"/>
            <a:lstStyle/>
            <a:p/>
          </p:txBody>
        </p:sp>
        <p:sp>
          <p:nvSpPr>
            <p:cNvPr id="4" name="object 4"/>
            <p:cNvSpPr/>
            <p:nvPr/>
          </p:nvSpPr>
          <p:spPr>
            <a:xfrm>
              <a:off x="1417751" y="2907385"/>
              <a:ext cx="15716250" cy="6029325"/>
            </a:xfrm>
            <a:custGeom>
              <a:avLst/>
              <a:gdLst/>
              <a:ahLst/>
              <a:cxnLst/>
              <a:rect l="l" t="t" r="r" b="b"/>
              <a:pathLst>
                <a:path w="15716250" h="6029325">
                  <a:moveTo>
                    <a:pt x="15716238" y="0"/>
                  </a:moveTo>
                  <a:lnTo>
                    <a:pt x="15695638" y="0"/>
                  </a:lnTo>
                  <a:lnTo>
                    <a:pt x="15482215" y="0"/>
                  </a:lnTo>
                  <a:lnTo>
                    <a:pt x="15482215" y="20586"/>
                  </a:lnTo>
                  <a:lnTo>
                    <a:pt x="15695638" y="20586"/>
                  </a:lnTo>
                  <a:lnTo>
                    <a:pt x="15695638" y="6008713"/>
                  </a:lnTo>
                  <a:lnTo>
                    <a:pt x="20599" y="6008713"/>
                  </a:lnTo>
                  <a:lnTo>
                    <a:pt x="20599" y="5690159"/>
                  </a:lnTo>
                  <a:lnTo>
                    <a:pt x="0" y="5690159"/>
                  </a:lnTo>
                  <a:lnTo>
                    <a:pt x="0" y="6029299"/>
                  </a:lnTo>
                  <a:lnTo>
                    <a:pt x="20599" y="6029299"/>
                  </a:lnTo>
                  <a:lnTo>
                    <a:pt x="15695638" y="6029299"/>
                  </a:lnTo>
                  <a:lnTo>
                    <a:pt x="15716238" y="6029299"/>
                  </a:lnTo>
                  <a:lnTo>
                    <a:pt x="15716238" y="0"/>
                  </a:lnTo>
                  <a:close/>
                </a:path>
              </a:pathLst>
            </a:custGeom>
            <a:solidFill>
              <a:srgbClr val="000000"/>
            </a:solidFill>
          </p:spPr>
          <p:txBody>
            <a:bodyPr wrap="square" lIns="0" tIns="0" rIns="0" bIns="0" rtlCol="0"/>
            <a:lstStyle/>
            <a:p/>
          </p:txBody>
        </p:sp>
        <p:sp>
          <p:nvSpPr>
            <p:cNvPr id="5" name="object 5"/>
            <p:cNvSpPr/>
            <p:nvPr/>
          </p:nvSpPr>
          <p:spPr>
            <a:xfrm>
              <a:off x="1204328" y="2684066"/>
              <a:ext cx="15695930" cy="5913755"/>
            </a:xfrm>
            <a:custGeom>
              <a:avLst/>
              <a:gdLst/>
              <a:ahLst/>
              <a:cxnLst/>
              <a:rect l="l" t="t" r="r" b="b"/>
              <a:pathLst>
                <a:path w="15695930" h="5913755">
                  <a:moveTo>
                    <a:pt x="15695641" y="5913466"/>
                  </a:moveTo>
                  <a:lnTo>
                    <a:pt x="0" y="5913466"/>
                  </a:lnTo>
                  <a:lnTo>
                    <a:pt x="0" y="0"/>
                  </a:lnTo>
                  <a:lnTo>
                    <a:pt x="15695641" y="0"/>
                  </a:lnTo>
                  <a:lnTo>
                    <a:pt x="15695641" y="5913466"/>
                  </a:lnTo>
                  <a:close/>
                </a:path>
              </a:pathLst>
            </a:custGeom>
            <a:solidFill>
              <a:srgbClr val="FFB97D"/>
            </a:solidFill>
          </p:spPr>
          <p:txBody>
            <a:bodyPr wrap="square" lIns="0" tIns="0" rIns="0" bIns="0" rtlCol="0"/>
            <a:lstStyle/>
            <a:p/>
          </p:txBody>
        </p:sp>
        <p:sp>
          <p:nvSpPr>
            <p:cNvPr id="6" name="object 6"/>
            <p:cNvSpPr/>
            <p:nvPr/>
          </p:nvSpPr>
          <p:spPr>
            <a:xfrm>
              <a:off x="1194015" y="2673768"/>
              <a:ext cx="15716250" cy="5934075"/>
            </a:xfrm>
            <a:custGeom>
              <a:avLst/>
              <a:gdLst/>
              <a:ahLst/>
              <a:cxnLst/>
              <a:rect l="l" t="t" r="r" b="b"/>
              <a:pathLst>
                <a:path w="15716250" h="5934075">
                  <a:moveTo>
                    <a:pt x="15716250" y="0"/>
                  </a:moveTo>
                  <a:lnTo>
                    <a:pt x="15695651" y="0"/>
                  </a:lnTo>
                  <a:lnTo>
                    <a:pt x="15695651" y="20612"/>
                  </a:lnTo>
                  <a:lnTo>
                    <a:pt x="15695651" y="5913463"/>
                  </a:lnTo>
                  <a:lnTo>
                    <a:pt x="20612" y="5913463"/>
                  </a:lnTo>
                  <a:lnTo>
                    <a:pt x="20612" y="20612"/>
                  </a:lnTo>
                  <a:lnTo>
                    <a:pt x="15695651" y="20612"/>
                  </a:lnTo>
                  <a:lnTo>
                    <a:pt x="15695651" y="0"/>
                  </a:lnTo>
                  <a:lnTo>
                    <a:pt x="20612" y="0"/>
                  </a:lnTo>
                  <a:lnTo>
                    <a:pt x="0" y="0"/>
                  </a:lnTo>
                  <a:lnTo>
                    <a:pt x="0" y="5934075"/>
                  </a:lnTo>
                  <a:lnTo>
                    <a:pt x="20612" y="5934075"/>
                  </a:lnTo>
                  <a:lnTo>
                    <a:pt x="15695651" y="5934075"/>
                  </a:lnTo>
                  <a:lnTo>
                    <a:pt x="15716250" y="5934075"/>
                  </a:lnTo>
                  <a:lnTo>
                    <a:pt x="15716250" y="0"/>
                  </a:lnTo>
                  <a:close/>
                </a:path>
              </a:pathLst>
            </a:custGeom>
            <a:solidFill>
              <a:srgbClr val="000000"/>
            </a:solidFill>
          </p:spPr>
          <p:txBody>
            <a:bodyPr wrap="square" lIns="0" tIns="0" rIns="0" bIns="0" rtlCol="0"/>
            <a:lstStyle/>
            <a:p/>
          </p:txBody>
        </p:sp>
      </p:grpSp>
      <p:grpSp>
        <p:nvGrpSpPr>
          <p:cNvPr id="7" name="object 7"/>
          <p:cNvGrpSpPr/>
          <p:nvPr/>
        </p:nvGrpSpPr>
        <p:grpSpPr>
          <a:xfrm>
            <a:off x="0" y="11"/>
            <a:ext cx="18288635" cy="10287000"/>
            <a:chOff x="0" y="11"/>
            <a:chExt cx="18288635" cy="10287000"/>
          </a:xfrm>
        </p:grpSpPr>
        <p:sp>
          <p:nvSpPr>
            <p:cNvPr id="8" name="object 8"/>
            <p:cNvSpPr/>
            <p:nvPr/>
          </p:nvSpPr>
          <p:spPr>
            <a:xfrm>
              <a:off x="0" y="11"/>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47"/>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121"/>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46"/>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2823054" y="3726880"/>
              <a:ext cx="12392009" cy="449579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1576910" y="626650"/>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8" name="object 18"/>
          <p:cNvSpPr txBox="1"/>
          <p:nvPr/>
        </p:nvSpPr>
        <p:spPr>
          <a:xfrm>
            <a:off x="3034043" y="1336944"/>
            <a:ext cx="11587480" cy="939800"/>
          </a:xfrm>
          <a:prstGeom prst="rect">
            <a:avLst/>
          </a:prstGeom>
        </p:spPr>
        <p:txBody>
          <a:bodyPr wrap="square" lIns="0" tIns="12700" rIns="0" bIns="0" rtlCol="0" vert="horz">
            <a:spAutoFit/>
          </a:bodyPr>
          <a:lstStyle/>
          <a:p>
            <a:pPr marL="12700">
              <a:lnSpc>
                <a:spcPct val="100000"/>
              </a:lnSpc>
              <a:spcBef>
                <a:spcPts val="100"/>
              </a:spcBef>
            </a:pPr>
            <a:r>
              <a:rPr dirty="0" sz="6000" spc="1430" b="1">
                <a:latin typeface="Arial"/>
                <a:cs typeface="Arial"/>
              </a:rPr>
              <a:t>Determining </a:t>
            </a:r>
            <a:r>
              <a:rPr dirty="0" sz="6000" spc="1590" b="1">
                <a:latin typeface="Arial"/>
                <a:cs typeface="Arial"/>
              </a:rPr>
              <a:t>the</a:t>
            </a:r>
            <a:r>
              <a:rPr dirty="0" sz="6000" spc="-375" b="1">
                <a:latin typeface="Arial"/>
                <a:cs typeface="Arial"/>
              </a:rPr>
              <a:t> </a:t>
            </a:r>
            <a:r>
              <a:rPr dirty="0" sz="6000" spc="1405" b="1">
                <a:latin typeface="Arial"/>
                <a:cs typeface="Arial"/>
              </a:rPr>
              <a:t>class</a:t>
            </a:r>
            <a:endParaRPr sz="6000">
              <a:latin typeface="Arial"/>
              <a:cs typeface="Arial"/>
            </a:endParaRPr>
          </a:p>
        </p:txBody>
      </p:sp>
      <p:sp>
        <p:nvSpPr>
          <p:cNvPr id="23" name="object 23"/>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4" name="object 24"/>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9" name="object 19"/>
          <p:cNvSpPr txBox="1"/>
          <p:nvPr/>
        </p:nvSpPr>
        <p:spPr>
          <a:xfrm>
            <a:off x="1865654" y="2987972"/>
            <a:ext cx="3454400"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Pauli feature</a:t>
            </a:r>
            <a:r>
              <a:rPr dirty="0" sz="2500" spc="-90" b="1">
                <a:latin typeface="Courier New"/>
                <a:cs typeface="Courier New"/>
              </a:rPr>
              <a:t> </a:t>
            </a:r>
            <a:r>
              <a:rPr dirty="0" sz="2500" spc="-5" b="1">
                <a:latin typeface="Courier New"/>
                <a:cs typeface="Courier New"/>
              </a:rPr>
              <a:t>map:</a:t>
            </a:r>
            <a:endParaRPr sz="2500">
              <a:latin typeface="Courier New"/>
              <a:cs typeface="Courier New"/>
            </a:endParaRPr>
          </a:p>
        </p:txBody>
      </p:sp>
      <p:sp>
        <p:nvSpPr>
          <p:cNvPr id="20" name="object 20"/>
          <p:cNvSpPr txBox="1"/>
          <p:nvPr/>
        </p:nvSpPr>
        <p:spPr>
          <a:xfrm>
            <a:off x="1016000"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17</a:t>
            </a:r>
            <a:endParaRPr sz="2400">
              <a:latin typeface="Courier New"/>
              <a:cs typeface="Courier New"/>
            </a:endParaRPr>
          </a:p>
        </p:txBody>
      </p:sp>
      <p:sp>
        <p:nvSpPr>
          <p:cNvPr id="21" name="object 21"/>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2" name="object 22"/>
          <p:cNvSpPr txBox="1"/>
          <p:nvPr/>
        </p:nvSpPr>
        <p:spPr>
          <a:xfrm>
            <a:off x="7931228"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Result</a:t>
            </a:r>
            <a:r>
              <a:rPr dirty="0" sz="2400">
                <a:latin typeface="Courier New"/>
                <a:cs typeface="Courier New"/>
              </a:rPr>
              <a:t>s</a:t>
            </a:r>
            <a:endParaRPr sz="240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026" y="2673763"/>
            <a:ext cx="15940405" cy="6263005"/>
            <a:chOff x="1194026" y="2673763"/>
            <a:chExt cx="15940405" cy="6263005"/>
          </a:xfrm>
        </p:grpSpPr>
        <p:sp>
          <p:nvSpPr>
            <p:cNvPr id="3" name="object 3"/>
            <p:cNvSpPr/>
            <p:nvPr/>
          </p:nvSpPr>
          <p:spPr>
            <a:xfrm>
              <a:off x="1428051" y="2917672"/>
              <a:ext cx="15695930" cy="6009005"/>
            </a:xfrm>
            <a:custGeom>
              <a:avLst/>
              <a:gdLst/>
              <a:ahLst/>
              <a:cxnLst/>
              <a:rect l="l" t="t" r="r" b="b"/>
              <a:pathLst>
                <a:path w="15695930" h="6009005">
                  <a:moveTo>
                    <a:pt x="15695638" y="0"/>
                  </a:moveTo>
                  <a:lnTo>
                    <a:pt x="0" y="0"/>
                  </a:lnTo>
                  <a:lnTo>
                    <a:pt x="0" y="5679872"/>
                  </a:lnTo>
                  <a:lnTo>
                    <a:pt x="0" y="6008725"/>
                  </a:lnTo>
                  <a:lnTo>
                    <a:pt x="15695638" y="6008725"/>
                  </a:lnTo>
                  <a:lnTo>
                    <a:pt x="15695638" y="5679872"/>
                  </a:lnTo>
                  <a:lnTo>
                    <a:pt x="15695638" y="0"/>
                  </a:lnTo>
                  <a:close/>
                </a:path>
              </a:pathLst>
            </a:custGeom>
            <a:solidFill>
              <a:srgbClr val="FFF4E9"/>
            </a:solidFill>
          </p:spPr>
          <p:txBody>
            <a:bodyPr wrap="square" lIns="0" tIns="0" rIns="0" bIns="0" rtlCol="0"/>
            <a:lstStyle/>
            <a:p/>
          </p:txBody>
        </p:sp>
        <p:sp>
          <p:nvSpPr>
            <p:cNvPr id="4" name="object 4"/>
            <p:cNvSpPr/>
            <p:nvPr/>
          </p:nvSpPr>
          <p:spPr>
            <a:xfrm>
              <a:off x="1417751" y="2907385"/>
              <a:ext cx="15716250" cy="6029325"/>
            </a:xfrm>
            <a:custGeom>
              <a:avLst/>
              <a:gdLst/>
              <a:ahLst/>
              <a:cxnLst/>
              <a:rect l="l" t="t" r="r" b="b"/>
              <a:pathLst>
                <a:path w="15716250" h="6029325">
                  <a:moveTo>
                    <a:pt x="15716238" y="0"/>
                  </a:moveTo>
                  <a:lnTo>
                    <a:pt x="15695638" y="0"/>
                  </a:lnTo>
                  <a:lnTo>
                    <a:pt x="15482215" y="0"/>
                  </a:lnTo>
                  <a:lnTo>
                    <a:pt x="15482215" y="20586"/>
                  </a:lnTo>
                  <a:lnTo>
                    <a:pt x="15695638" y="20586"/>
                  </a:lnTo>
                  <a:lnTo>
                    <a:pt x="15695638" y="6008713"/>
                  </a:lnTo>
                  <a:lnTo>
                    <a:pt x="20599" y="6008713"/>
                  </a:lnTo>
                  <a:lnTo>
                    <a:pt x="20599" y="5690159"/>
                  </a:lnTo>
                  <a:lnTo>
                    <a:pt x="0" y="5690159"/>
                  </a:lnTo>
                  <a:lnTo>
                    <a:pt x="0" y="6029299"/>
                  </a:lnTo>
                  <a:lnTo>
                    <a:pt x="20599" y="6029299"/>
                  </a:lnTo>
                  <a:lnTo>
                    <a:pt x="15695638" y="6029299"/>
                  </a:lnTo>
                  <a:lnTo>
                    <a:pt x="15716238" y="6029299"/>
                  </a:lnTo>
                  <a:lnTo>
                    <a:pt x="15716238" y="0"/>
                  </a:lnTo>
                  <a:close/>
                </a:path>
              </a:pathLst>
            </a:custGeom>
            <a:solidFill>
              <a:srgbClr val="000000"/>
            </a:solidFill>
          </p:spPr>
          <p:txBody>
            <a:bodyPr wrap="square" lIns="0" tIns="0" rIns="0" bIns="0" rtlCol="0"/>
            <a:lstStyle/>
            <a:p/>
          </p:txBody>
        </p:sp>
        <p:sp>
          <p:nvSpPr>
            <p:cNvPr id="5" name="object 5"/>
            <p:cNvSpPr/>
            <p:nvPr/>
          </p:nvSpPr>
          <p:spPr>
            <a:xfrm>
              <a:off x="1204328" y="2684066"/>
              <a:ext cx="15695930" cy="5913755"/>
            </a:xfrm>
            <a:custGeom>
              <a:avLst/>
              <a:gdLst/>
              <a:ahLst/>
              <a:cxnLst/>
              <a:rect l="l" t="t" r="r" b="b"/>
              <a:pathLst>
                <a:path w="15695930" h="5913755">
                  <a:moveTo>
                    <a:pt x="15695641" y="5913466"/>
                  </a:moveTo>
                  <a:lnTo>
                    <a:pt x="0" y="5913466"/>
                  </a:lnTo>
                  <a:lnTo>
                    <a:pt x="0" y="0"/>
                  </a:lnTo>
                  <a:lnTo>
                    <a:pt x="15695641" y="0"/>
                  </a:lnTo>
                  <a:lnTo>
                    <a:pt x="15695641" y="5913466"/>
                  </a:lnTo>
                  <a:close/>
                </a:path>
              </a:pathLst>
            </a:custGeom>
            <a:solidFill>
              <a:srgbClr val="FFB97D"/>
            </a:solidFill>
          </p:spPr>
          <p:txBody>
            <a:bodyPr wrap="square" lIns="0" tIns="0" rIns="0" bIns="0" rtlCol="0"/>
            <a:lstStyle/>
            <a:p/>
          </p:txBody>
        </p:sp>
        <p:sp>
          <p:nvSpPr>
            <p:cNvPr id="6" name="object 6"/>
            <p:cNvSpPr/>
            <p:nvPr/>
          </p:nvSpPr>
          <p:spPr>
            <a:xfrm>
              <a:off x="1194015" y="2673768"/>
              <a:ext cx="15716250" cy="5934075"/>
            </a:xfrm>
            <a:custGeom>
              <a:avLst/>
              <a:gdLst/>
              <a:ahLst/>
              <a:cxnLst/>
              <a:rect l="l" t="t" r="r" b="b"/>
              <a:pathLst>
                <a:path w="15716250" h="5934075">
                  <a:moveTo>
                    <a:pt x="15716250" y="0"/>
                  </a:moveTo>
                  <a:lnTo>
                    <a:pt x="15695651" y="0"/>
                  </a:lnTo>
                  <a:lnTo>
                    <a:pt x="15695651" y="20612"/>
                  </a:lnTo>
                  <a:lnTo>
                    <a:pt x="15695651" y="5913463"/>
                  </a:lnTo>
                  <a:lnTo>
                    <a:pt x="20612" y="5913463"/>
                  </a:lnTo>
                  <a:lnTo>
                    <a:pt x="20612" y="20612"/>
                  </a:lnTo>
                  <a:lnTo>
                    <a:pt x="15695651" y="20612"/>
                  </a:lnTo>
                  <a:lnTo>
                    <a:pt x="15695651" y="0"/>
                  </a:lnTo>
                  <a:lnTo>
                    <a:pt x="20612" y="0"/>
                  </a:lnTo>
                  <a:lnTo>
                    <a:pt x="0" y="0"/>
                  </a:lnTo>
                  <a:lnTo>
                    <a:pt x="0" y="5934075"/>
                  </a:lnTo>
                  <a:lnTo>
                    <a:pt x="20612" y="5934075"/>
                  </a:lnTo>
                  <a:lnTo>
                    <a:pt x="15695651" y="5934075"/>
                  </a:lnTo>
                  <a:lnTo>
                    <a:pt x="15716250" y="5934075"/>
                  </a:lnTo>
                  <a:lnTo>
                    <a:pt x="15716250" y="0"/>
                  </a:lnTo>
                  <a:close/>
                </a:path>
              </a:pathLst>
            </a:custGeom>
            <a:solidFill>
              <a:srgbClr val="000000"/>
            </a:solidFill>
          </p:spPr>
          <p:txBody>
            <a:bodyPr wrap="square" lIns="0" tIns="0" rIns="0" bIns="0" rtlCol="0"/>
            <a:lstStyle/>
            <a:p/>
          </p:txBody>
        </p:sp>
      </p:grpSp>
      <p:grpSp>
        <p:nvGrpSpPr>
          <p:cNvPr id="7" name="object 7"/>
          <p:cNvGrpSpPr/>
          <p:nvPr/>
        </p:nvGrpSpPr>
        <p:grpSpPr>
          <a:xfrm>
            <a:off x="0" y="11"/>
            <a:ext cx="18288635" cy="10287000"/>
            <a:chOff x="0" y="11"/>
            <a:chExt cx="18288635" cy="10287000"/>
          </a:xfrm>
        </p:grpSpPr>
        <p:sp>
          <p:nvSpPr>
            <p:cNvPr id="8" name="object 8"/>
            <p:cNvSpPr/>
            <p:nvPr/>
          </p:nvSpPr>
          <p:spPr>
            <a:xfrm>
              <a:off x="0" y="11"/>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47"/>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121"/>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46"/>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4015892" y="3560246"/>
              <a:ext cx="9982199" cy="481964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1576910" y="626650"/>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8" name="object 18"/>
          <p:cNvSpPr txBox="1"/>
          <p:nvPr/>
        </p:nvSpPr>
        <p:spPr>
          <a:xfrm>
            <a:off x="3034043" y="1336944"/>
            <a:ext cx="11587480" cy="939800"/>
          </a:xfrm>
          <a:prstGeom prst="rect">
            <a:avLst/>
          </a:prstGeom>
        </p:spPr>
        <p:txBody>
          <a:bodyPr wrap="square" lIns="0" tIns="12700" rIns="0" bIns="0" rtlCol="0" vert="horz">
            <a:spAutoFit/>
          </a:bodyPr>
          <a:lstStyle/>
          <a:p>
            <a:pPr marL="12700">
              <a:lnSpc>
                <a:spcPct val="100000"/>
              </a:lnSpc>
              <a:spcBef>
                <a:spcPts val="100"/>
              </a:spcBef>
            </a:pPr>
            <a:r>
              <a:rPr dirty="0" sz="6000" spc="1430" b="1">
                <a:latin typeface="Arial"/>
                <a:cs typeface="Arial"/>
              </a:rPr>
              <a:t>Determining </a:t>
            </a:r>
            <a:r>
              <a:rPr dirty="0" sz="6000" spc="1590" b="1">
                <a:latin typeface="Arial"/>
                <a:cs typeface="Arial"/>
              </a:rPr>
              <a:t>the</a:t>
            </a:r>
            <a:r>
              <a:rPr dirty="0" sz="6000" spc="-375" b="1">
                <a:latin typeface="Arial"/>
                <a:cs typeface="Arial"/>
              </a:rPr>
              <a:t> </a:t>
            </a:r>
            <a:r>
              <a:rPr dirty="0" sz="6000" spc="1405" b="1">
                <a:latin typeface="Arial"/>
                <a:cs typeface="Arial"/>
              </a:rPr>
              <a:t>class</a:t>
            </a:r>
            <a:endParaRPr sz="6000">
              <a:latin typeface="Arial"/>
              <a:cs typeface="Arial"/>
            </a:endParaRPr>
          </a:p>
        </p:txBody>
      </p:sp>
      <p:sp>
        <p:nvSpPr>
          <p:cNvPr id="23" name="object 23"/>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4" name="object 24"/>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9" name="object 19"/>
          <p:cNvSpPr txBox="1"/>
          <p:nvPr/>
        </p:nvSpPr>
        <p:spPr>
          <a:xfrm>
            <a:off x="1016000"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18</a:t>
            </a:r>
            <a:endParaRPr sz="2400">
              <a:latin typeface="Courier New"/>
              <a:cs typeface="Courier New"/>
            </a:endParaRPr>
          </a:p>
        </p:txBody>
      </p:sp>
      <p:sp>
        <p:nvSpPr>
          <p:cNvPr id="20" name="object 20"/>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1" name="object 21"/>
          <p:cNvSpPr txBox="1"/>
          <p:nvPr/>
        </p:nvSpPr>
        <p:spPr>
          <a:xfrm>
            <a:off x="7931228"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Result</a:t>
            </a:r>
            <a:r>
              <a:rPr dirty="0" sz="2400">
                <a:latin typeface="Courier New"/>
                <a:cs typeface="Courier New"/>
              </a:rPr>
              <a:t>s</a:t>
            </a:r>
            <a:endParaRPr sz="2400">
              <a:latin typeface="Courier New"/>
              <a:cs typeface="Courier New"/>
            </a:endParaRPr>
          </a:p>
        </p:txBody>
      </p:sp>
      <p:sp>
        <p:nvSpPr>
          <p:cNvPr id="22" name="object 22"/>
          <p:cNvSpPr txBox="1"/>
          <p:nvPr/>
        </p:nvSpPr>
        <p:spPr>
          <a:xfrm>
            <a:off x="1865654" y="2987972"/>
            <a:ext cx="3454400"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Two Local</a:t>
            </a:r>
            <a:r>
              <a:rPr dirty="0" sz="2500" spc="-90" b="1">
                <a:latin typeface="Courier New"/>
                <a:cs typeface="Courier New"/>
              </a:rPr>
              <a:t> </a:t>
            </a:r>
            <a:r>
              <a:rPr dirty="0" sz="2500" spc="-5" b="1">
                <a:latin typeface="Courier New"/>
                <a:cs typeface="Courier New"/>
              </a:rPr>
              <a:t>circuit:</a:t>
            </a:r>
            <a:endParaRPr sz="250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
            <a:ext cx="18288635" cy="10287000"/>
            <a:chOff x="0" y="4"/>
            <a:chExt cx="18288635" cy="10287000"/>
          </a:xfrm>
        </p:grpSpPr>
        <p:sp>
          <p:nvSpPr>
            <p:cNvPr id="3" name="object 3"/>
            <p:cNvSpPr/>
            <p:nvPr/>
          </p:nvSpPr>
          <p:spPr>
            <a:xfrm>
              <a:off x="873187" y="5143499"/>
              <a:ext cx="6200759" cy="3486149"/>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8538331" y="7385998"/>
              <a:ext cx="104775" cy="1047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8538331" y="7824148"/>
              <a:ext cx="104775" cy="104775"/>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8538331" y="8262298"/>
              <a:ext cx="104775" cy="104775"/>
            </a:xfrm>
            <a:prstGeom prst="rect">
              <a:avLst/>
            </a:prstGeom>
            <a:blipFill>
              <a:blip r:embed="rId5" cstate="print"/>
              <a:stretch>
                <a:fillRect/>
              </a:stretch>
            </a:blipFill>
          </p:spPr>
          <p:txBody>
            <a:bodyPr wrap="square" lIns="0" tIns="0" rIns="0" bIns="0" rtlCol="0"/>
            <a:lstStyle/>
            <a:p/>
          </p:txBody>
        </p:sp>
        <p:sp>
          <p:nvSpPr>
            <p:cNvPr id="7" name="object 7"/>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8" name="object 8"/>
          <p:cNvSpPr txBox="1"/>
          <p:nvPr/>
        </p:nvSpPr>
        <p:spPr>
          <a:xfrm>
            <a:off x="1477813" y="1679795"/>
            <a:ext cx="5104130" cy="2856230"/>
          </a:xfrm>
          <a:prstGeom prst="rect">
            <a:avLst/>
          </a:prstGeom>
        </p:spPr>
        <p:txBody>
          <a:bodyPr wrap="square" lIns="0" tIns="45720" rIns="0" bIns="0" rtlCol="0" vert="horz">
            <a:spAutoFit/>
          </a:bodyPr>
          <a:lstStyle/>
          <a:p>
            <a:pPr algn="ctr" marL="12065" marR="5080" indent="290830">
              <a:lnSpc>
                <a:spcPts val="7420"/>
              </a:lnSpc>
              <a:spcBef>
                <a:spcPts val="360"/>
              </a:spcBef>
            </a:pPr>
            <a:r>
              <a:rPr dirty="0" sz="6200" spc="1730" b="1">
                <a:latin typeface="Arial"/>
                <a:cs typeface="Arial"/>
              </a:rPr>
              <a:t>What </a:t>
            </a:r>
            <a:r>
              <a:rPr dirty="0" sz="6200" spc="1025" b="1">
                <a:latin typeface="Arial"/>
                <a:cs typeface="Arial"/>
              </a:rPr>
              <a:t>is  </a:t>
            </a:r>
            <a:r>
              <a:rPr dirty="0" sz="6200" spc="1540" b="1">
                <a:latin typeface="Arial"/>
                <a:cs typeface="Arial"/>
              </a:rPr>
              <a:t>machine  </a:t>
            </a:r>
            <a:r>
              <a:rPr dirty="0" sz="6200" spc="315" b="1">
                <a:latin typeface="Arial"/>
                <a:cs typeface="Arial"/>
              </a:rPr>
              <a:t>l</a:t>
            </a:r>
            <a:r>
              <a:rPr dirty="0" sz="6200" spc="1895" b="1">
                <a:latin typeface="Arial"/>
                <a:cs typeface="Arial"/>
              </a:rPr>
              <a:t>e</a:t>
            </a:r>
            <a:r>
              <a:rPr dirty="0" sz="6200" spc="1750" b="1">
                <a:latin typeface="Arial"/>
                <a:cs typeface="Arial"/>
              </a:rPr>
              <a:t>a</a:t>
            </a:r>
            <a:r>
              <a:rPr dirty="0" sz="6200" spc="1380" b="1">
                <a:latin typeface="Arial"/>
                <a:cs typeface="Arial"/>
              </a:rPr>
              <a:t>r</a:t>
            </a:r>
            <a:r>
              <a:rPr dirty="0" sz="6200" spc="1475" b="1">
                <a:latin typeface="Arial"/>
                <a:cs typeface="Arial"/>
              </a:rPr>
              <a:t>n</a:t>
            </a:r>
            <a:r>
              <a:rPr dirty="0" sz="6200" spc="355" b="1">
                <a:latin typeface="Arial"/>
                <a:cs typeface="Arial"/>
              </a:rPr>
              <a:t>i</a:t>
            </a:r>
            <a:r>
              <a:rPr dirty="0" sz="6200" spc="1475" b="1">
                <a:latin typeface="Arial"/>
                <a:cs typeface="Arial"/>
              </a:rPr>
              <a:t>n</a:t>
            </a:r>
            <a:r>
              <a:rPr dirty="0" sz="6200" spc="1570" b="1">
                <a:latin typeface="Arial"/>
                <a:cs typeface="Arial"/>
              </a:rPr>
              <a:t>g</a:t>
            </a:r>
            <a:r>
              <a:rPr dirty="0" sz="6200" spc="1810" b="1">
                <a:latin typeface="Arial"/>
                <a:cs typeface="Arial"/>
              </a:rPr>
              <a:t>?</a:t>
            </a:r>
            <a:endParaRPr sz="6200">
              <a:latin typeface="Arial"/>
              <a:cs typeface="Arial"/>
            </a:endParaRPr>
          </a:p>
        </p:txBody>
      </p:sp>
      <p:sp>
        <p:nvSpPr>
          <p:cNvPr id="15" name="object 15"/>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16" name="object 16"/>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9" name="object 9"/>
          <p:cNvSpPr txBox="1"/>
          <p:nvPr/>
        </p:nvSpPr>
        <p:spPr>
          <a:xfrm>
            <a:off x="8798583" y="7160567"/>
            <a:ext cx="4215765" cy="1339850"/>
          </a:xfrm>
          <a:prstGeom prst="rect">
            <a:avLst/>
          </a:prstGeom>
        </p:spPr>
        <p:txBody>
          <a:bodyPr wrap="square" lIns="0" tIns="12700" rIns="0" bIns="0" rtlCol="0" vert="horz">
            <a:spAutoFit/>
          </a:bodyPr>
          <a:lstStyle/>
          <a:p>
            <a:pPr marL="12700" marR="5715">
              <a:lnSpc>
                <a:spcPct val="114999"/>
              </a:lnSpc>
              <a:spcBef>
                <a:spcPts val="100"/>
              </a:spcBef>
            </a:pPr>
            <a:r>
              <a:rPr dirty="0" sz="2500" spc="-5">
                <a:latin typeface="Courier New"/>
                <a:cs typeface="Courier New"/>
              </a:rPr>
              <a:t>Supervised learning  Unsupervised learning  Reinforcement</a:t>
            </a:r>
            <a:r>
              <a:rPr dirty="0" sz="2500" spc="-95">
                <a:latin typeface="Courier New"/>
                <a:cs typeface="Courier New"/>
              </a:rPr>
              <a:t> </a:t>
            </a:r>
            <a:r>
              <a:rPr dirty="0" sz="2500" spc="-5">
                <a:latin typeface="Courier New"/>
                <a:cs typeface="Courier New"/>
              </a:rPr>
              <a:t>learning</a:t>
            </a:r>
            <a:endParaRPr sz="2500">
              <a:latin typeface="Courier New"/>
              <a:cs typeface="Courier New"/>
            </a:endParaRPr>
          </a:p>
        </p:txBody>
      </p:sp>
      <p:sp>
        <p:nvSpPr>
          <p:cNvPr id="10" name="object 10"/>
          <p:cNvSpPr txBox="1"/>
          <p:nvPr/>
        </p:nvSpPr>
        <p:spPr>
          <a:xfrm>
            <a:off x="8258931" y="2779067"/>
            <a:ext cx="7749540" cy="3092450"/>
          </a:xfrm>
          <a:prstGeom prst="rect">
            <a:avLst/>
          </a:prstGeom>
        </p:spPr>
        <p:txBody>
          <a:bodyPr wrap="square" lIns="0" tIns="12700" rIns="0" bIns="0" rtlCol="0" vert="horz">
            <a:spAutoFit/>
          </a:bodyPr>
          <a:lstStyle/>
          <a:p>
            <a:pPr algn="just" marL="12700" marR="5080">
              <a:lnSpc>
                <a:spcPct val="114999"/>
              </a:lnSpc>
              <a:spcBef>
                <a:spcPts val="100"/>
              </a:spcBef>
            </a:pPr>
            <a:r>
              <a:rPr dirty="0" sz="2500" spc="-5">
                <a:latin typeface="Courier New"/>
                <a:cs typeface="Courier New"/>
              </a:rPr>
              <a:t>Machine learning, </a:t>
            </a:r>
            <a:r>
              <a:rPr dirty="0" sz="2500" spc="-5" b="1">
                <a:latin typeface="Courier New"/>
                <a:cs typeface="Courier New"/>
              </a:rPr>
              <a:t>ML</a:t>
            </a:r>
            <a:r>
              <a:rPr dirty="0" sz="2500" spc="-5">
                <a:latin typeface="Courier New"/>
                <a:cs typeface="Courier New"/>
              </a:rPr>
              <a:t>, is considered as </a:t>
            </a:r>
            <a:r>
              <a:rPr dirty="0" sz="2500" spc="1490">
                <a:latin typeface="Courier New"/>
                <a:cs typeface="Courier New"/>
              </a:rPr>
              <a:t> </a:t>
            </a:r>
            <a:r>
              <a:rPr dirty="0" sz="2500" spc="-5">
                <a:latin typeface="Courier New"/>
                <a:cs typeface="Courier New"/>
              </a:rPr>
              <a:t>an emerging</a:t>
            </a:r>
            <a:r>
              <a:rPr dirty="0" sz="2500" spc="-15">
                <a:latin typeface="Courier New"/>
                <a:cs typeface="Courier New"/>
              </a:rPr>
              <a:t> </a:t>
            </a:r>
            <a:r>
              <a:rPr dirty="0" sz="2500" spc="-5">
                <a:latin typeface="Courier New"/>
                <a:cs typeface="Courier New"/>
              </a:rPr>
              <a:t>discipline.</a:t>
            </a:r>
            <a:endParaRPr sz="2500">
              <a:latin typeface="Courier New"/>
              <a:cs typeface="Courier New"/>
            </a:endParaRPr>
          </a:p>
          <a:p>
            <a:pPr>
              <a:lnSpc>
                <a:spcPct val="100000"/>
              </a:lnSpc>
              <a:spcBef>
                <a:spcPts val="50"/>
              </a:spcBef>
            </a:pPr>
            <a:endParaRPr sz="3000">
              <a:latin typeface="Courier New"/>
              <a:cs typeface="Courier New"/>
            </a:endParaRPr>
          </a:p>
          <a:p>
            <a:pPr algn="just" marL="12700" marR="5080">
              <a:lnSpc>
                <a:spcPct val="114999"/>
              </a:lnSpc>
            </a:pPr>
            <a:r>
              <a:rPr dirty="0" sz="2500" spc="-5" b="1">
                <a:latin typeface="Courier New"/>
                <a:cs typeface="Courier New"/>
              </a:rPr>
              <a:t>ML </a:t>
            </a:r>
            <a:r>
              <a:rPr dirty="0" sz="2500" spc="-5">
                <a:latin typeface="Courier New"/>
                <a:cs typeface="Courier New"/>
              </a:rPr>
              <a:t>is a field of artificial intelligence  that searches patterns in a data set in  an empirical way and creates prediction  models by applying statistical</a:t>
            </a:r>
            <a:r>
              <a:rPr dirty="0" sz="2500" spc="-65">
                <a:latin typeface="Courier New"/>
                <a:cs typeface="Courier New"/>
              </a:rPr>
              <a:t> </a:t>
            </a:r>
            <a:r>
              <a:rPr dirty="0" sz="2500" spc="-5">
                <a:latin typeface="Courier New"/>
                <a:cs typeface="Courier New"/>
              </a:rPr>
              <a:t>methods.</a:t>
            </a:r>
            <a:endParaRPr sz="2500">
              <a:latin typeface="Courier New"/>
              <a:cs typeface="Courier New"/>
            </a:endParaRPr>
          </a:p>
        </p:txBody>
      </p:sp>
      <p:sp>
        <p:nvSpPr>
          <p:cNvPr id="11" name="object 11"/>
          <p:cNvSpPr txBox="1"/>
          <p:nvPr/>
        </p:nvSpPr>
        <p:spPr>
          <a:xfrm>
            <a:off x="8258931" y="6341455"/>
            <a:ext cx="2882900"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Classification:</a:t>
            </a:r>
            <a:endParaRPr sz="2500">
              <a:latin typeface="Courier New"/>
              <a:cs typeface="Courier New"/>
            </a:endParaRPr>
          </a:p>
        </p:txBody>
      </p:sp>
      <p:sp>
        <p:nvSpPr>
          <p:cNvPr id="12" name="object 12"/>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1</a:t>
            </a:r>
            <a:endParaRPr sz="2400">
              <a:latin typeface="Courier New"/>
              <a:cs typeface="Courier New"/>
            </a:endParaRPr>
          </a:p>
        </p:txBody>
      </p:sp>
      <p:sp>
        <p:nvSpPr>
          <p:cNvPr id="13" name="object 13"/>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4" name="object 14"/>
          <p:cNvSpPr txBox="1"/>
          <p:nvPr/>
        </p:nvSpPr>
        <p:spPr>
          <a:xfrm>
            <a:off x="7162071" y="290189"/>
            <a:ext cx="2219325"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Introduction</a:t>
            </a:r>
            <a:endParaRPr sz="2400">
              <a:latin typeface="Courier New"/>
              <a:cs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800" y="2749283"/>
            <a:ext cx="15751175" cy="6645909"/>
            <a:chOff x="1028800" y="2749283"/>
            <a:chExt cx="15751175" cy="6645909"/>
          </a:xfrm>
        </p:grpSpPr>
        <p:sp>
          <p:nvSpPr>
            <p:cNvPr id="3" name="object 3"/>
            <p:cNvSpPr/>
            <p:nvPr/>
          </p:nvSpPr>
          <p:spPr>
            <a:xfrm>
              <a:off x="1266444" y="3072942"/>
              <a:ext cx="15500985" cy="6309360"/>
            </a:xfrm>
            <a:custGeom>
              <a:avLst/>
              <a:gdLst/>
              <a:ahLst/>
              <a:cxnLst/>
              <a:rect l="l" t="t" r="r" b="b"/>
              <a:pathLst>
                <a:path w="15500985" h="6309359">
                  <a:moveTo>
                    <a:pt x="15500909" y="0"/>
                  </a:moveTo>
                  <a:lnTo>
                    <a:pt x="0" y="0"/>
                  </a:lnTo>
                  <a:lnTo>
                    <a:pt x="0" y="6055195"/>
                  </a:lnTo>
                  <a:lnTo>
                    <a:pt x="0" y="6309296"/>
                  </a:lnTo>
                  <a:lnTo>
                    <a:pt x="15500909" y="6309296"/>
                  </a:lnTo>
                  <a:lnTo>
                    <a:pt x="15500909" y="6055195"/>
                  </a:lnTo>
                  <a:lnTo>
                    <a:pt x="15500909" y="0"/>
                  </a:lnTo>
                  <a:close/>
                </a:path>
              </a:pathLst>
            </a:custGeom>
            <a:solidFill>
              <a:srgbClr val="FFB97D"/>
            </a:solidFill>
          </p:spPr>
          <p:txBody>
            <a:bodyPr wrap="square" lIns="0" tIns="0" rIns="0" bIns="0" rtlCol="0"/>
            <a:lstStyle/>
            <a:p/>
          </p:txBody>
        </p:sp>
        <p:sp>
          <p:nvSpPr>
            <p:cNvPr id="4" name="object 4"/>
            <p:cNvSpPr/>
            <p:nvPr/>
          </p:nvSpPr>
          <p:spPr>
            <a:xfrm>
              <a:off x="1254023" y="3060534"/>
              <a:ext cx="15525750" cy="6334125"/>
            </a:xfrm>
            <a:custGeom>
              <a:avLst/>
              <a:gdLst/>
              <a:ahLst/>
              <a:cxnLst/>
              <a:rect l="l" t="t" r="r" b="b"/>
              <a:pathLst>
                <a:path w="15525750" h="6334125">
                  <a:moveTo>
                    <a:pt x="15525738" y="0"/>
                  </a:moveTo>
                  <a:lnTo>
                    <a:pt x="15500909" y="0"/>
                  </a:lnTo>
                  <a:lnTo>
                    <a:pt x="15268867" y="0"/>
                  </a:lnTo>
                  <a:lnTo>
                    <a:pt x="15268867" y="24828"/>
                  </a:lnTo>
                  <a:lnTo>
                    <a:pt x="15500909" y="24828"/>
                  </a:lnTo>
                  <a:lnTo>
                    <a:pt x="15500909" y="6309296"/>
                  </a:lnTo>
                  <a:lnTo>
                    <a:pt x="24841" y="6309296"/>
                  </a:lnTo>
                  <a:lnTo>
                    <a:pt x="24841" y="6067603"/>
                  </a:lnTo>
                  <a:lnTo>
                    <a:pt x="0" y="6067603"/>
                  </a:lnTo>
                  <a:lnTo>
                    <a:pt x="0" y="6334112"/>
                  </a:lnTo>
                  <a:lnTo>
                    <a:pt x="24841" y="6334112"/>
                  </a:lnTo>
                  <a:lnTo>
                    <a:pt x="15500909" y="6334112"/>
                  </a:lnTo>
                  <a:lnTo>
                    <a:pt x="15525738" y="6334112"/>
                  </a:lnTo>
                  <a:lnTo>
                    <a:pt x="15525738" y="0"/>
                  </a:lnTo>
                  <a:close/>
                </a:path>
              </a:pathLst>
            </a:custGeom>
            <a:solidFill>
              <a:srgbClr val="000000"/>
            </a:solidFill>
          </p:spPr>
          <p:txBody>
            <a:bodyPr wrap="square" lIns="0" tIns="0" rIns="0" bIns="0" rtlCol="0"/>
            <a:lstStyle/>
            <a:p/>
          </p:txBody>
        </p:sp>
        <p:sp>
          <p:nvSpPr>
            <p:cNvPr id="5" name="object 5"/>
            <p:cNvSpPr/>
            <p:nvPr/>
          </p:nvSpPr>
          <p:spPr>
            <a:xfrm>
              <a:off x="1041215" y="2761706"/>
              <a:ext cx="15481935" cy="6366510"/>
            </a:xfrm>
            <a:custGeom>
              <a:avLst/>
              <a:gdLst/>
              <a:ahLst/>
              <a:cxnLst/>
              <a:rect l="l" t="t" r="r" b="b"/>
              <a:pathLst>
                <a:path w="15481935" h="6366509">
                  <a:moveTo>
                    <a:pt x="15481680" y="6366418"/>
                  </a:moveTo>
                  <a:lnTo>
                    <a:pt x="0" y="6366418"/>
                  </a:lnTo>
                  <a:lnTo>
                    <a:pt x="0" y="0"/>
                  </a:lnTo>
                  <a:lnTo>
                    <a:pt x="15481680" y="0"/>
                  </a:lnTo>
                  <a:lnTo>
                    <a:pt x="15481680" y="6366418"/>
                  </a:lnTo>
                  <a:close/>
                </a:path>
              </a:pathLst>
            </a:custGeom>
            <a:solidFill>
              <a:srgbClr val="FFF4E9"/>
            </a:solidFill>
          </p:spPr>
          <p:txBody>
            <a:bodyPr wrap="square" lIns="0" tIns="0" rIns="0" bIns="0" rtlCol="0"/>
            <a:lstStyle/>
            <a:p/>
          </p:txBody>
        </p:sp>
        <p:sp>
          <p:nvSpPr>
            <p:cNvPr id="6" name="object 6"/>
            <p:cNvSpPr/>
            <p:nvPr/>
          </p:nvSpPr>
          <p:spPr>
            <a:xfrm>
              <a:off x="1028788" y="2749295"/>
              <a:ext cx="15506700" cy="6391275"/>
            </a:xfrm>
            <a:custGeom>
              <a:avLst/>
              <a:gdLst/>
              <a:ahLst/>
              <a:cxnLst/>
              <a:rect l="l" t="t" r="r" b="b"/>
              <a:pathLst>
                <a:path w="15506700" h="6391275">
                  <a:moveTo>
                    <a:pt x="15506510" y="0"/>
                  </a:moveTo>
                  <a:lnTo>
                    <a:pt x="15481681" y="0"/>
                  </a:lnTo>
                  <a:lnTo>
                    <a:pt x="15481681" y="24841"/>
                  </a:lnTo>
                  <a:lnTo>
                    <a:pt x="15481681" y="6366408"/>
                  </a:lnTo>
                  <a:lnTo>
                    <a:pt x="24841" y="6366408"/>
                  </a:lnTo>
                  <a:lnTo>
                    <a:pt x="24841" y="24841"/>
                  </a:lnTo>
                  <a:lnTo>
                    <a:pt x="15481681" y="24841"/>
                  </a:lnTo>
                  <a:lnTo>
                    <a:pt x="15481681" y="0"/>
                  </a:lnTo>
                  <a:lnTo>
                    <a:pt x="24841" y="0"/>
                  </a:lnTo>
                  <a:lnTo>
                    <a:pt x="0" y="0"/>
                  </a:lnTo>
                  <a:lnTo>
                    <a:pt x="0" y="6391262"/>
                  </a:lnTo>
                  <a:lnTo>
                    <a:pt x="24841" y="6391262"/>
                  </a:lnTo>
                  <a:lnTo>
                    <a:pt x="15481681" y="6391262"/>
                  </a:lnTo>
                  <a:lnTo>
                    <a:pt x="15506510" y="6391262"/>
                  </a:lnTo>
                  <a:lnTo>
                    <a:pt x="15506510" y="0"/>
                  </a:lnTo>
                  <a:close/>
                </a:path>
              </a:pathLst>
            </a:custGeom>
            <a:solidFill>
              <a:srgbClr val="000000"/>
            </a:solidFill>
          </p:spPr>
          <p:txBody>
            <a:bodyPr wrap="square" lIns="0" tIns="0" rIns="0" bIns="0" rtlCol="0"/>
            <a:lstStyle/>
            <a:p/>
          </p:txBody>
        </p:sp>
      </p:grpSp>
      <p:grpSp>
        <p:nvGrpSpPr>
          <p:cNvPr id="7" name="object 7"/>
          <p:cNvGrpSpPr/>
          <p:nvPr/>
        </p:nvGrpSpPr>
        <p:grpSpPr>
          <a:xfrm>
            <a:off x="0" y="11"/>
            <a:ext cx="18288635" cy="10287000"/>
            <a:chOff x="0" y="11"/>
            <a:chExt cx="18288635" cy="10287000"/>
          </a:xfrm>
        </p:grpSpPr>
        <p:sp>
          <p:nvSpPr>
            <p:cNvPr id="8" name="object 8"/>
            <p:cNvSpPr/>
            <p:nvPr/>
          </p:nvSpPr>
          <p:spPr>
            <a:xfrm>
              <a:off x="0" y="11"/>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47"/>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55"/>
              <a:ext cx="28575" cy="9196705"/>
            </a:xfrm>
            <a:custGeom>
              <a:avLst/>
              <a:gdLst/>
              <a:ahLst/>
              <a:cxnLst/>
              <a:rect l="l" t="t" r="r" b="b"/>
              <a:pathLst>
                <a:path w="28575" h="9196705">
                  <a:moveTo>
                    <a:pt x="28575" y="0"/>
                  </a:moveTo>
                  <a:lnTo>
                    <a:pt x="28575" y="9196343"/>
                  </a:lnTo>
                  <a:lnTo>
                    <a:pt x="0" y="9196343"/>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121"/>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46"/>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1254035" y="3726880"/>
              <a:ext cx="7153290" cy="203834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304508" y="3717370"/>
              <a:ext cx="6905609" cy="2047859"/>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5798210" y="6643588"/>
              <a:ext cx="6696089" cy="1971659"/>
            </a:xfrm>
            <a:prstGeom prst="rect">
              <a:avLst/>
            </a:prstGeom>
            <a:blipFill>
              <a:blip r:embed="rId4" cstate="print"/>
              <a:stretch>
                <a:fillRect/>
              </a:stretch>
            </a:blipFill>
          </p:spPr>
          <p:txBody>
            <a:bodyPr wrap="square" lIns="0" tIns="0" rIns="0" bIns="0" rtlCol="0"/>
            <a:lstStyle/>
            <a:p/>
          </p:txBody>
        </p:sp>
      </p:grpSp>
      <p:sp>
        <p:nvSpPr>
          <p:cNvPr id="19" name="object 19"/>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0" name="object 20"/>
          <p:cNvSpPr txBox="1"/>
          <p:nvPr/>
        </p:nvSpPr>
        <p:spPr>
          <a:xfrm>
            <a:off x="3175429" y="1336944"/>
            <a:ext cx="11304905" cy="939800"/>
          </a:xfrm>
          <a:prstGeom prst="rect">
            <a:avLst/>
          </a:prstGeom>
        </p:spPr>
        <p:txBody>
          <a:bodyPr wrap="square" lIns="0" tIns="12700" rIns="0" bIns="0" rtlCol="0" vert="horz">
            <a:spAutoFit/>
          </a:bodyPr>
          <a:lstStyle/>
          <a:p>
            <a:pPr marL="12700">
              <a:lnSpc>
                <a:spcPct val="100000"/>
              </a:lnSpc>
              <a:spcBef>
                <a:spcPts val="100"/>
              </a:spcBef>
            </a:pPr>
            <a:r>
              <a:rPr dirty="0" sz="6000" spc="1415" b="1">
                <a:latin typeface="Arial"/>
                <a:cs typeface="Arial"/>
              </a:rPr>
              <a:t>Testing </a:t>
            </a:r>
            <a:r>
              <a:rPr dirty="0" sz="6000" spc="1460" b="1">
                <a:latin typeface="Arial"/>
                <a:cs typeface="Arial"/>
              </a:rPr>
              <a:t>our</a:t>
            </a:r>
            <a:r>
              <a:rPr dirty="0" sz="6000" spc="-360" b="1">
                <a:latin typeface="Arial"/>
                <a:cs typeface="Arial"/>
              </a:rPr>
              <a:t> </a:t>
            </a:r>
            <a:r>
              <a:rPr dirty="0" sz="6000" spc="1300" b="1">
                <a:latin typeface="Arial"/>
                <a:cs typeface="Arial"/>
              </a:rPr>
              <a:t>algorithm</a:t>
            </a:r>
            <a:endParaRPr sz="6000">
              <a:latin typeface="Arial"/>
              <a:cs typeface="Arial"/>
            </a:endParaRPr>
          </a:p>
        </p:txBody>
      </p:sp>
      <p:sp>
        <p:nvSpPr>
          <p:cNvPr id="21" name="object 21"/>
          <p:cNvSpPr txBox="1"/>
          <p:nvPr/>
        </p:nvSpPr>
        <p:spPr>
          <a:xfrm>
            <a:off x="1662907" y="2999808"/>
            <a:ext cx="8406130"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Pauli feature map (PFM) using VART</a:t>
            </a:r>
            <a:r>
              <a:rPr dirty="0" sz="2500" spc="-80" b="1">
                <a:latin typeface="Courier New"/>
                <a:cs typeface="Courier New"/>
              </a:rPr>
              <a:t> </a:t>
            </a:r>
            <a:r>
              <a:rPr dirty="0" sz="2500" spc="-5" b="1">
                <a:latin typeface="Courier New"/>
                <a:cs typeface="Courier New"/>
              </a:rPr>
              <a:t>TowLocal:</a:t>
            </a:r>
            <a:endParaRPr sz="2500">
              <a:latin typeface="Courier New"/>
              <a:cs typeface="Courier New"/>
            </a:endParaRPr>
          </a:p>
        </p:txBody>
      </p:sp>
      <p:sp>
        <p:nvSpPr>
          <p:cNvPr id="22" name="object 22"/>
          <p:cNvSpPr/>
          <p:nvPr/>
        </p:nvSpPr>
        <p:spPr>
          <a:xfrm>
            <a:off x="1576910" y="626650"/>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sp>
        <p:nvSpPr>
          <p:cNvPr id="23" name="object 23"/>
          <p:cNvSpPr txBox="1"/>
          <p:nvPr/>
        </p:nvSpPr>
        <p:spPr>
          <a:xfrm>
            <a:off x="1016000"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19</a:t>
            </a:r>
            <a:endParaRPr sz="2400">
              <a:latin typeface="Courier New"/>
              <a:cs typeface="Courier New"/>
            </a:endParaRPr>
          </a:p>
        </p:txBody>
      </p:sp>
      <p:sp>
        <p:nvSpPr>
          <p:cNvPr id="28" name="object 28"/>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9" name="object 29"/>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4" name="object 24"/>
          <p:cNvSpPr txBox="1"/>
          <p:nvPr/>
        </p:nvSpPr>
        <p:spPr>
          <a:xfrm>
            <a:off x="7931228" y="290195"/>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Result</a:t>
            </a:r>
            <a:r>
              <a:rPr dirty="0" sz="2400">
                <a:latin typeface="Courier New"/>
                <a:cs typeface="Courier New"/>
              </a:rPr>
              <a:t>s</a:t>
            </a:r>
            <a:endParaRPr sz="2400">
              <a:latin typeface="Courier New"/>
              <a:cs typeface="Courier New"/>
            </a:endParaRPr>
          </a:p>
        </p:txBody>
      </p:sp>
      <p:sp>
        <p:nvSpPr>
          <p:cNvPr id="25" name="object 25"/>
          <p:cNvSpPr txBox="1"/>
          <p:nvPr/>
        </p:nvSpPr>
        <p:spPr>
          <a:xfrm>
            <a:off x="1321693" y="5874431"/>
            <a:ext cx="6973570" cy="314960"/>
          </a:xfrm>
          <a:prstGeom prst="rect">
            <a:avLst/>
          </a:prstGeom>
        </p:spPr>
        <p:txBody>
          <a:bodyPr wrap="square" lIns="0" tIns="12700" rIns="0" bIns="0" rtlCol="0" vert="horz">
            <a:spAutoFit/>
          </a:bodyPr>
          <a:lstStyle/>
          <a:p>
            <a:pPr marL="12700">
              <a:lnSpc>
                <a:spcPct val="100000"/>
              </a:lnSpc>
              <a:spcBef>
                <a:spcPts val="100"/>
              </a:spcBef>
            </a:pPr>
            <a:r>
              <a:rPr dirty="0" sz="1900" spc="-5">
                <a:latin typeface="Courier New"/>
                <a:cs typeface="Courier New"/>
              </a:rPr>
              <a:t>Confusion matrix for PFM (1) and VAR</a:t>
            </a:r>
            <a:r>
              <a:rPr dirty="0" sz="1900" spc="-75">
                <a:latin typeface="Courier New"/>
                <a:cs typeface="Courier New"/>
              </a:rPr>
              <a:t> </a:t>
            </a:r>
            <a:r>
              <a:rPr dirty="0" sz="1900" spc="-5">
                <a:latin typeface="Courier New"/>
                <a:cs typeface="Courier New"/>
              </a:rPr>
              <a:t>TwoLocal(3)</a:t>
            </a:r>
            <a:endParaRPr sz="1900">
              <a:latin typeface="Courier New"/>
              <a:cs typeface="Courier New"/>
            </a:endParaRPr>
          </a:p>
        </p:txBody>
      </p:sp>
      <p:sp>
        <p:nvSpPr>
          <p:cNvPr id="26" name="object 26"/>
          <p:cNvSpPr txBox="1"/>
          <p:nvPr/>
        </p:nvSpPr>
        <p:spPr>
          <a:xfrm>
            <a:off x="9282802" y="5874431"/>
            <a:ext cx="6973570" cy="314960"/>
          </a:xfrm>
          <a:prstGeom prst="rect">
            <a:avLst/>
          </a:prstGeom>
        </p:spPr>
        <p:txBody>
          <a:bodyPr wrap="square" lIns="0" tIns="12700" rIns="0" bIns="0" rtlCol="0" vert="horz">
            <a:spAutoFit/>
          </a:bodyPr>
          <a:lstStyle/>
          <a:p>
            <a:pPr marL="12700">
              <a:lnSpc>
                <a:spcPct val="100000"/>
              </a:lnSpc>
              <a:spcBef>
                <a:spcPts val="100"/>
              </a:spcBef>
            </a:pPr>
            <a:r>
              <a:rPr dirty="0" sz="1900" spc="-5">
                <a:latin typeface="Courier New"/>
                <a:cs typeface="Courier New"/>
              </a:rPr>
              <a:t>Confusion matrix for PFM (2) and VAR</a:t>
            </a:r>
            <a:r>
              <a:rPr dirty="0" sz="1900" spc="-75">
                <a:latin typeface="Courier New"/>
                <a:cs typeface="Courier New"/>
              </a:rPr>
              <a:t> </a:t>
            </a:r>
            <a:r>
              <a:rPr dirty="0" sz="1900" spc="-5">
                <a:latin typeface="Courier New"/>
                <a:cs typeface="Courier New"/>
              </a:rPr>
              <a:t>TwoLocal(1)</a:t>
            </a:r>
            <a:endParaRPr sz="1900">
              <a:latin typeface="Courier New"/>
              <a:cs typeface="Courier New"/>
            </a:endParaRPr>
          </a:p>
        </p:txBody>
      </p:sp>
      <p:sp>
        <p:nvSpPr>
          <p:cNvPr id="27" name="object 27"/>
          <p:cNvSpPr txBox="1"/>
          <p:nvPr/>
        </p:nvSpPr>
        <p:spPr>
          <a:xfrm>
            <a:off x="5514626" y="8624062"/>
            <a:ext cx="6973570" cy="314960"/>
          </a:xfrm>
          <a:prstGeom prst="rect">
            <a:avLst/>
          </a:prstGeom>
        </p:spPr>
        <p:txBody>
          <a:bodyPr wrap="square" lIns="0" tIns="12700" rIns="0" bIns="0" rtlCol="0" vert="horz">
            <a:spAutoFit/>
          </a:bodyPr>
          <a:lstStyle/>
          <a:p>
            <a:pPr marL="12700">
              <a:lnSpc>
                <a:spcPct val="100000"/>
              </a:lnSpc>
              <a:spcBef>
                <a:spcPts val="100"/>
              </a:spcBef>
            </a:pPr>
            <a:r>
              <a:rPr dirty="0" sz="1900" spc="-5">
                <a:latin typeface="Courier New"/>
                <a:cs typeface="Courier New"/>
              </a:rPr>
              <a:t>Confusion matrix for PFM (2) and VAR</a:t>
            </a:r>
            <a:r>
              <a:rPr dirty="0" sz="1900" spc="-75">
                <a:latin typeface="Courier New"/>
                <a:cs typeface="Courier New"/>
              </a:rPr>
              <a:t> </a:t>
            </a:r>
            <a:r>
              <a:rPr dirty="0" sz="1900" spc="-5">
                <a:latin typeface="Courier New"/>
                <a:cs typeface="Courier New"/>
              </a:rPr>
              <a:t>TwoLocal(2)</a:t>
            </a:r>
            <a:endParaRPr sz="1900">
              <a:latin typeface="Courier New"/>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800" y="2749286"/>
            <a:ext cx="15751175" cy="6645909"/>
            <a:chOff x="1028800" y="2749286"/>
            <a:chExt cx="15751175" cy="6645909"/>
          </a:xfrm>
        </p:grpSpPr>
        <p:sp>
          <p:nvSpPr>
            <p:cNvPr id="3" name="object 3"/>
            <p:cNvSpPr/>
            <p:nvPr/>
          </p:nvSpPr>
          <p:spPr>
            <a:xfrm>
              <a:off x="1266444" y="3072916"/>
              <a:ext cx="15500985" cy="6309360"/>
            </a:xfrm>
            <a:custGeom>
              <a:avLst/>
              <a:gdLst/>
              <a:ahLst/>
              <a:cxnLst/>
              <a:rect l="l" t="t" r="r" b="b"/>
              <a:pathLst>
                <a:path w="15500985" h="6309359">
                  <a:moveTo>
                    <a:pt x="15500909" y="0"/>
                  </a:moveTo>
                  <a:lnTo>
                    <a:pt x="0" y="0"/>
                  </a:lnTo>
                  <a:lnTo>
                    <a:pt x="0" y="6055220"/>
                  </a:lnTo>
                  <a:lnTo>
                    <a:pt x="0" y="6309296"/>
                  </a:lnTo>
                  <a:lnTo>
                    <a:pt x="15500909" y="6309296"/>
                  </a:lnTo>
                  <a:lnTo>
                    <a:pt x="15500909" y="6055220"/>
                  </a:lnTo>
                  <a:lnTo>
                    <a:pt x="15500909" y="0"/>
                  </a:lnTo>
                  <a:close/>
                </a:path>
              </a:pathLst>
            </a:custGeom>
            <a:solidFill>
              <a:srgbClr val="FFB97D"/>
            </a:solidFill>
          </p:spPr>
          <p:txBody>
            <a:bodyPr wrap="square" lIns="0" tIns="0" rIns="0" bIns="0" rtlCol="0"/>
            <a:lstStyle/>
            <a:p/>
          </p:txBody>
        </p:sp>
        <p:sp>
          <p:nvSpPr>
            <p:cNvPr id="4" name="object 4"/>
            <p:cNvSpPr/>
            <p:nvPr/>
          </p:nvSpPr>
          <p:spPr>
            <a:xfrm>
              <a:off x="1254023" y="3060508"/>
              <a:ext cx="15525750" cy="6334125"/>
            </a:xfrm>
            <a:custGeom>
              <a:avLst/>
              <a:gdLst/>
              <a:ahLst/>
              <a:cxnLst/>
              <a:rect l="l" t="t" r="r" b="b"/>
              <a:pathLst>
                <a:path w="15525750" h="6334125">
                  <a:moveTo>
                    <a:pt x="15525738" y="0"/>
                  </a:moveTo>
                  <a:lnTo>
                    <a:pt x="15500909" y="0"/>
                  </a:lnTo>
                  <a:lnTo>
                    <a:pt x="15268867" y="0"/>
                  </a:lnTo>
                  <a:lnTo>
                    <a:pt x="15268867" y="24815"/>
                  </a:lnTo>
                  <a:lnTo>
                    <a:pt x="15500909" y="24815"/>
                  </a:lnTo>
                  <a:lnTo>
                    <a:pt x="15500909" y="6309284"/>
                  </a:lnTo>
                  <a:lnTo>
                    <a:pt x="24841" y="6309284"/>
                  </a:lnTo>
                  <a:lnTo>
                    <a:pt x="24841" y="6067628"/>
                  </a:lnTo>
                  <a:lnTo>
                    <a:pt x="0" y="6067628"/>
                  </a:lnTo>
                  <a:lnTo>
                    <a:pt x="0" y="6334112"/>
                  </a:lnTo>
                  <a:lnTo>
                    <a:pt x="24841" y="6334112"/>
                  </a:lnTo>
                  <a:lnTo>
                    <a:pt x="15500909" y="6334112"/>
                  </a:lnTo>
                  <a:lnTo>
                    <a:pt x="15525738" y="6334112"/>
                  </a:lnTo>
                  <a:lnTo>
                    <a:pt x="15525738" y="0"/>
                  </a:lnTo>
                  <a:close/>
                </a:path>
              </a:pathLst>
            </a:custGeom>
            <a:solidFill>
              <a:srgbClr val="000000"/>
            </a:solidFill>
          </p:spPr>
          <p:txBody>
            <a:bodyPr wrap="square" lIns="0" tIns="0" rIns="0" bIns="0" rtlCol="0"/>
            <a:lstStyle/>
            <a:p/>
          </p:txBody>
        </p:sp>
        <p:sp>
          <p:nvSpPr>
            <p:cNvPr id="5" name="object 5"/>
            <p:cNvSpPr/>
            <p:nvPr/>
          </p:nvSpPr>
          <p:spPr>
            <a:xfrm>
              <a:off x="1041215" y="2761709"/>
              <a:ext cx="15481935" cy="6366510"/>
            </a:xfrm>
            <a:custGeom>
              <a:avLst/>
              <a:gdLst/>
              <a:ahLst/>
              <a:cxnLst/>
              <a:rect l="l" t="t" r="r" b="b"/>
              <a:pathLst>
                <a:path w="15481935" h="6366509">
                  <a:moveTo>
                    <a:pt x="15481680" y="6366418"/>
                  </a:moveTo>
                  <a:lnTo>
                    <a:pt x="0" y="6366418"/>
                  </a:lnTo>
                  <a:lnTo>
                    <a:pt x="0" y="0"/>
                  </a:lnTo>
                  <a:lnTo>
                    <a:pt x="15481680" y="0"/>
                  </a:lnTo>
                  <a:lnTo>
                    <a:pt x="15481680" y="6366418"/>
                  </a:lnTo>
                  <a:close/>
                </a:path>
              </a:pathLst>
            </a:custGeom>
            <a:solidFill>
              <a:srgbClr val="FFF4E9"/>
            </a:solidFill>
          </p:spPr>
          <p:txBody>
            <a:bodyPr wrap="square" lIns="0" tIns="0" rIns="0" bIns="0" rtlCol="0"/>
            <a:lstStyle/>
            <a:p/>
          </p:txBody>
        </p:sp>
        <p:sp>
          <p:nvSpPr>
            <p:cNvPr id="6" name="object 6"/>
            <p:cNvSpPr/>
            <p:nvPr/>
          </p:nvSpPr>
          <p:spPr>
            <a:xfrm>
              <a:off x="1028788" y="2749295"/>
              <a:ext cx="15506700" cy="6391275"/>
            </a:xfrm>
            <a:custGeom>
              <a:avLst/>
              <a:gdLst/>
              <a:ahLst/>
              <a:cxnLst/>
              <a:rect l="l" t="t" r="r" b="b"/>
              <a:pathLst>
                <a:path w="15506700" h="6391275">
                  <a:moveTo>
                    <a:pt x="15506510" y="0"/>
                  </a:moveTo>
                  <a:lnTo>
                    <a:pt x="15481681" y="0"/>
                  </a:lnTo>
                  <a:lnTo>
                    <a:pt x="15481681" y="24841"/>
                  </a:lnTo>
                  <a:lnTo>
                    <a:pt x="15481681" y="6366421"/>
                  </a:lnTo>
                  <a:lnTo>
                    <a:pt x="24841" y="6366421"/>
                  </a:lnTo>
                  <a:lnTo>
                    <a:pt x="24841" y="24841"/>
                  </a:lnTo>
                  <a:lnTo>
                    <a:pt x="15481681" y="24841"/>
                  </a:lnTo>
                  <a:lnTo>
                    <a:pt x="15481681" y="0"/>
                  </a:lnTo>
                  <a:lnTo>
                    <a:pt x="24841" y="0"/>
                  </a:lnTo>
                  <a:lnTo>
                    <a:pt x="0" y="0"/>
                  </a:lnTo>
                  <a:lnTo>
                    <a:pt x="0" y="6391262"/>
                  </a:lnTo>
                  <a:lnTo>
                    <a:pt x="24841" y="6391262"/>
                  </a:lnTo>
                  <a:lnTo>
                    <a:pt x="15481681" y="6391262"/>
                  </a:lnTo>
                  <a:lnTo>
                    <a:pt x="15506510" y="6391262"/>
                  </a:lnTo>
                  <a:lnTo>
                    <a:pt x="15506510" y="0"/>
                  </a:lnTo>
                  <a:close/>
                </a:path>
              </a:pathLst>
            </a:custGeom>
            <a:solidFill>
              <a:srgbClr val="000000"/>
            </a:solidFill>
          </p:spPr>
          <p:txBody>
            <a:bodyPr wrap="square" lIns="0" tIns="0" rIns="0" bIns="0" rtlCol="0"/>
            <a:lstStyle/>
            <a:p/>
          </p:txBody>
        </p:sp>
      </p:grpSp>
      <p:grpSp>
        <p:nvGrpSpPr>
          <p:cNvPr id="7" name="object 7"/>
          <p:cNvGrpSpPr/>
          <p:nvPr/>
        </p:nvGrpSpPr>
        <p:grpSpPr>
          <a:xfrm>
            <a:off x="0" y="4"/>
            <a:ext cx="18288635" cy="10287000"/>
            <a:chOff x="0" y="4"/>
            <a:chExt cx="18288635" cy="10287000"/>
          </a:xfrm>
        </p:grpSpPr>
        <p:sp>
          <p:nvSpPr>
            <p:cNvPr id="8" name="object 8"/>
            <p:cNvSpPr/>
            <p:nvPr/>
          </p:nvSpPr>
          <p:spPr>
            <a:xfrm>
              <a:off x="0" y="4"/>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49"/>
              <a:ext cx="28575" cy="9196705"/>
            </a:xfrm>
            <a:custGeom>
              <a:avLst/>
              <a:gdLst/>
              <a:ahLst/>
              <a:cxnLst/>
              <a:rect l="l" t="t" r="r" b="b"/>
              <a:pathLst>
                <a:path w="28575" h="9196705">
                  <a:moveTo>
                    <a:pt x="28575" y="0"/>
                  </a:moveTo>
                  <a:lnTo>
                    <a:pt x="28575" y="9196349"/>
                  </a:lnTo>
                  <a:lnTo>
                    <a:pt x="0" y="9196349"/>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2" name="object 12"/>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3" name="object 13"/>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1088324" y="4145950"/>
              <a:ext cx="5057790" cy="353379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6282324" y="4170060"/>
              <a:ext cx="5000609" cy="3543299"/>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1430823" y="4170060"/>
              <a:ext cx="5076809" cy="3543299"/>
            </a:xfrm>
            <a:prstGeom prst="rect">
              <a:avLst/>
            </a:prstGeom>
            <a:blipFill>
              <a:blip r:embed="rId4" cstate="print"/>
              <a:stretch>
                <a:fillRect/>
              </a:stretch>
            </a:blipFill>
          </p:spPr>
          <p:txBody>
            <a:bodyPr wrap="square" lIns="0" tIns="0" rIns="0" bIns="0" rtlCol="0"/>
            <a:lstStyle/>
            <a:p/>
          </p:txBody>
        </p:sp>
      </p:grpSp>
      <p:sp>
        <p:nvSpPr>
          <p:cNvPr id="19" name="object 19"/>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0" name="object 20"/>
          <p:cNvSpPr txBox="1"/>
          <p:nvPr/>
        </p:nvSpPr>
        <p:spPr>
          <a:xfrm>
            <a:off x="3175429" y="1336933"/>
            <a:ext cx="11304905" cy="939800"/>
          </a:xfrm>
          <a:prstGeom prst="rect">
            <a:avLst/>
          </a:prstGeom>
        </p:spPr>
        <p:txBody>
          <a:bodyPr wrap="square" lIns="0" tIns="12700" rIns="0" bIns="0" rtlCol="0" vert="horz">
            <a:spAutoFit/>
          </a:bodyPr>
          <a:lstStyle/>
          <a:p>
            <a:pPr marL="12700">
              <a:lnSpc>
                <a:spcPct val="100000"/>
              </a:lnSpc>
              <a:spcBef>
                <a:spcPts val="100"/>
              </a:spcBef>
            </a:pPr>
            <a:r>
              <a:rPr dirty="0" sz="6000" spc="1415" b="1">
                <a:latin typeface="Arial"/>
                <a:cs typeface="Arial"/>
              </a:rPr>
              <a:t>Testing </a:t>
            </a:r>
            <a:r>
              <a:rPr dirty="0" sz="6000" spc="1460" b="1">
                <a:latin typeface="Arial"/>
                <a:cs typeface="Arial"/>
              </a:rPr>
              <a:t>our</a:t>
            </a:r>
            <a:r>
              <a:rPr dirty="0" sz="6000" spc="-360" b="1">
                <a:latin typeface="Arial"/>
                <a:cs typeface="Arial"/>
              </a:rPr>
              <a:t> </a:t>
            </a:r>
            <a:r>
              <a:rPr dirty="0" sz="6000" spc="1300" b="1">
                <a:latin typeface="Arial"/>
                <a:cs typeface="Arial"/>
              </a:rPr>
              <a:t>algorithm</a:t>
            </a:r>
            <a:endParaRPr sz="6000">
              <a:latin typeface="Arial"/>
              <a:cs typeface="Arial"/>
            </a:endParaRPr>
          </a:p>
        </p:txBody>
      </p:sp>
      <p:sp>
        <p:nvSpPr>
          <p:cNvPr id="21" name="object 21"/>
          <p:cNvSpPr txBox="1"/>
          <p:nvPr/>
        </p:nvSpPr>
        <p:spPr>
          <a:xfrm>
            <a:off x="1662907" y="2999814"/>
            <a:ext cx="8406130" cy="406400"/>
          </a:xfrm>
          <a:prstGeom prst="rect">
            <a:avLst/>
          </a:prstGeom>
        </p:spPr>
        <p:txBody>
          <a:bodyPr wrap="square" lIns="0" tIns="12700" rIns="0" bIns="0" rtlCol="0" vert="horz">
            <a:spAutoFit/>
          </a:bodyPr>
          <a:lstStyle/>
          <a:p>
            <a:pPr marL="12700">
              <a:lnSpc>
                <a:spcPct val="100000"/>
              </a:lnSpc>
              <a:spcBef>
                <a:spcPts val="100"/>
              </a:spcBef>
            </a:pPr>
            <a:r>
              <a:rPr dirty="0" sz="2500" spc="-5" b="1">
                <a:latin typeface="Courier New"/>
                <a:cs typeface="Courier New"/>
              </a:rPr>
              <a:t>Pauli feature map (PFM) using VART</a:t>
            </a:r>
            <a:r>
              <a:rPr dirty="0" sz="2500" spc="-80" b="1">
                <a:latin typeface="Courier New"/>
                <a:cs typeface="Courier New"/>
              </a:rPr>
              <a:t> </a:t>
            </a:r>
            <a:r>
              <a:rPr dirty="0" sz="2500" spc="-5" b="1">
                <a:latin typeface="Courier New"/>
                <a:cs typeface="Courier New"/>
              </a:rPr>
              <a:t>TowLocal:</a:t>
            </a:r>
            <a:endParaRPr sz="2500">
              <a:latin typeface="Courier New"/>
              <a:cs typeface="Courier New"/>
            </a:endParaRPr>
          </a:p>
        </p:txBody>
      </p:sp>
      <p:sp>
        <p:nvSpPr>
          <p:cNvPr id="22" name="object 22"/>
          <p:cNvSpPr/>
          <p:nvPr/>
        </p:nvSpPr>
        <p:spPr>
          <a:xfrm>
            <a:off x="1576910" y="626644"/>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sp>
        <p:nvSpPr>
          <p:cNvPr id="23" name="object 23"/>
          <p:cNvSpPr txBox="1"/>
          <p:nvPr/>
        </p:nvSpPr>
        <p:spPr>
          <a:xfrm>
            <a:off x="1016000"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20</a:t>
            </a:r>
            <a:endParaRPr sz="2400">
              <a:latin typeface="Courier New"/>
              <a:cs typeface="Courier New"/>
            </a:endParaRPr>
          </a:p>
        </p:txBody>
      </p:sp>
      <p:sp>
        <p:nvSpPr>
          <p:cNvPr id="25" name="object 25"/>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6" name="object 26"/>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4" name="object 24"/>
          <p:cNvSpPr txBox="1"/>
          <p:nvPr/>
        </p:nvSpPr>
        <p:spPr>
          <a:xfrm>
            <a:off x="7931228"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Result</a:t>
            </a:r>
            <a:r>
              <a:rPr dirty="0" sz="2400">
                <a:latin typeface="Courier New"/>
                <a:cs typeface="Courier New"/>
              </a:rPr>
              <a:t>s</a:t>
            </a:r>
            <a:endParaRPr sz="24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
            <a:ext cx="18288635" cy="10287000"/>
            <a:chOff x="0" y="4"/>
            <a:chExt cx="18288635" cy="10287000"/>
          </a:xfrm>
        </p:grpSpPr>
        <p:sp>
          <p:nvSpPr>
            <p:cNvPr id="3" name="object 3"/>
            <p:cNvSpPr/>
            <p:nvPr/>
          </p:nvSpPr>
          <p:spPr>
            <a:xfrm>
              <a:off x="0" y="4"/>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4" name="object 4"/>
            <p:cNvSpPr/>
            <p:nvPr/>
          </p:nvSpPr>
          <p:spPr>
            <a:xfrm>
              <a:off x="14287" y="1062038"/>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5" name="object 5"/>
            <p:cNvSpPr/>
            <p:nvPr/>
          </p:nvSpPr>
          <p:spPr>
            <a:xfrm>
              <a:off x="17480805" y="1090652"/>
              <a:ext cx="28575" cy="9196705"/>
            </a:xfrm>
            <a:custGeom>
              <a:avLst/>
              <a:gdLst/>
              <a:ahLst/>
              <a:cxnLst/>
              <a:rect l="l" t="t" r="r" b="b"/>
              <a:pathLst>
                <a:path w="28575" h="9196705">
                  <a:moveTo>
                    <a:pt x="28575" y="0"/>
                  </a:moveTo>
                  <a:lnTo>
                    <a:pt x="28575" y="9196347"/>
                  </a:lnTo>
                  <a:lnTo>
                    <a:pt x="0" y="9196347"/>
                  </a:lnTo>
                  <a:lnTo>
                    <a:pt x="0" y="0"/>
                  </a:lnTo>
                  <a:lnTo>
                    <a:pt x="28575" y="0"/>
                  </a:lnTo>
                  <a:close/>
                </a:path>
              </a:pathLst>
            </a:custGeom>
            <a:solidFill>
              <a:srgbClr val="000000"/>
            </a:solidFill>
          </p:spPr>
          <p:txBody>
            <a:bodyPr wrap="square" lIns="0" tIns="0" rIns="0" bIns="0" rtlCol="0"/>
            <a:lstStyle/>
            <a:p/>
          </p:txBody>
        </p:sp>
        <p:sp>
          <p:nvSpPr>
            <p:cNvPr id="6" name="object 6"/>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7" name="object 7"/>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8" name="object 8"/>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9" name="object 9"/>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0" name="object 10"/>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1" name="object 11"/>
            <p:cNvSpPr/>
            <p:nvPr/>
          </p:nvSpPr>
          <p:spPr>
            <a:xfrm>
              <a:off x="1576910" y="626644"/>
              <a:ext cx="731520" cy="28575"/>
            </a:xfrm>
            <a:custGeom>
              <a:avLst/>
              <a:gdLst/>
              <a:ahLst/>
              <a:cxnLst/>
              <a:rect l="l" t="t" r="r" b="b"/>
              <a:pathLst>
                <a:path w="731519" h="28575">
                  <a:moveTo>
                    <a:pt x="731416" y="28575"/>
                  </a:moveTo>
                  <a:lnTo>
                    <a:pt x="0" y="28575"/>
                  </a:lnTo>
                  <a:lnTo>
                    <a:pt x="0" y="0"/>
                  </a:lnTo>
                  <a:lnTo>
                    <a:pt x="731416" y="0"/>
                  </a:lnTo>
                  <a:lnTo>
                    <a:pt x="731416" y="28575"/>
                  </a:lnTo>
                  <a:close/>
                </a:path>
              </a:pathLst>
            </a:custGeom>
            <a:solidFill>
              <a:srgbClr val="000000"/>
            </a:solidFill>
          </p:spPr>
          <p:txBody>
            <a:bodyPr wrap="square" lIns="0" tIns="0" rIns="0" bIns="0" rtlCol="0"/>
            <a:lstStyle/>
            <a:p/>
          </p:txBody>
        </p:sp>
      </p:grpSp>
      <p:sp>
        <p:nvSpPr>
          <p:cNvPr id="12" name="object 12"/>
          <p:cNvSpPr txBox="1"/>
          <p:nvPr/>
        </p:nvSpPr>
        <p:spPr>
          <a:xfrm>
            <a:off x="5562784" y="1336933"/>
            <a:ext cx="6530340" cy="939800"/>
          </a:xfrm>
          <a:prstGeom prst="rect">
            <a:avLst/>
          </a:prstGeom>
        </p:spPr>
        <p:txBody>
          <a:bodyPr wrap="square" lIns="0" tIns="12700" rIns="0" bIns="0" rtlCol="0" vert="horz">
            <a:spAutoFit/>
          </a:bodyPr>
          <a:lstStyle/>
          <a:p>
            <a:pPr marL="12700">
              <a:lnSpc>
                <a:spcPct val="100000"/>
              </a:lnSpc>
              <a:spcBef>
                <a:spcPts val="100"/>
              </a:spcBef>
            </a:pPr>
            <a:r>
              <a:rPr dirty="0" sz="6000" spc="1380" b="1">
                <a:latin typeface="Arial"/>
                <a:cs typeface="Arial"/>
              </a:rPr>
              <a:t>Conclusions</a:t>
            </a:r>
            <a:endParaRPr sz="6000">
              <a:latin typeface="Arial"/>
              <a:cs typeface="Arial"/>
            </a:endParaRPr>
          </a:p>
        </p:txBody>
      </p:sp>
      <p:sp>
        <p:nvSpPr>
          <p:cNvPr id="17" name="object 17"/>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18" name="object 18"/>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3" name="object 13"/>
          <p:cNvSpPr txBox="1"/>
          <p:nvPr/>
        </p:nvSpPr>
        <p:spPr>
          <a:xfrm>
            <a:off x="1016000"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0">
                <a:latin typeface="Courier New"/>
                <a:cs typeface="Courier New"/>
              </a:rPr>
              <a:t> </a:t>
            </a:r>
            <a:r>
              <a:rPr dirty="0" sz="2400" spc="-5">
                <a:latin typeface="Courier New"/>
                <a:cs typeface="Courier New"/>
              </a:rPr>
              <a:t>21</a:t>
            </a:r>
            <a:endParaRPr sz="2400">
              <a:latin typeface="Courier New"/>
              <a:cs typeface="Courier New"/>
            </a:endParaRPr>
          </a:p>
        </p:txBody>
      </p:sp>
      <p:sp>
        <p:nvSpPr>
          <p:cNvPr id="14" name="object 14"/>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5" name="object 15"/>
          <p:cNvSpPr txBox="1"/>
          <p:nvPr/>
        </p:nvSpPr>
        <p:spPr>
          <a:xfrm>
            <a:off x="7565561" y="290189"/>
            <a:ext cx="203708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Conclusions</a:t>
            </a:r>
            <a:endParaRPr sz="2400">
              <a:latin typeface="Courier New"/>
              <a:cs typeface="Courier New"/>
            </a:endParaRPr>
          </a:p>
        </p:txBody>
      </p:sp>
      <p:graphicFrame>
        <p:nvGraphicFramePr>
          <p:cNvPr id="16" name="object 16"/>
          <p:cNvGraphicFramePr>
            <a:graphicFrameLocks noGrp="1"/>
          </p:cNvGraphicFramePr>
          <p:nvPr/>
        </p:nvGraphicFramePr>
        <p:xfrm>
          <a:off x="1194026" y="2673748"/>
          <a:ext cx="15950565" cy="6263005"/>
        </p:xfrm>
        <a:graphic>
          <a:graphicData uri="http://schemas.openxmlformats.org/drawingml/2006/table">
            <a:tbl>
              <a:tblPr firstRow="1" bandRow="1">
                <a:tableStyleId>{2D5ABB26-0587-4C30-8999-92F81FD0307C}</a:tableStyleId>
              </a:tblPr>
              <a:tblGrid>
                <a:gridCol w="223520"/>
                <a:gridCol w="15471775"/>
                <a:gridCol w="223519"/>
              </a:tblGrid>
              <a:tr h="233612">
                <a:tc gridSpan="2">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c hMerge="1">
                  <a:txBody>
                    <a:bodyPr/>
                    <a:lstStyle/>
                    <a:p>
                      <a:pPr/>
                    </a:p>
                  </a:txBody>
                  <a:tcPr marL="0" marR="0" marB="0" marT="0"/>
                </a:tc>
                <a:tc>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5679853">
                <a:tc>
                  <a:txBody>
                    <a:bodyPr/>
                    <a:lstStyle/>
                    <a:p>
                      <a:pPr>
                        <a:lnSpc>
                          <a:spcPct val="100000"/>
                        </a:lnSpc>
                      </a:pPr>
                      <a:endParaRPr sz="25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B97D"/>
                    </a:solidFill>
                  </a:tcPr>
                </a:tc>
                <a:tc>
                  <a:txBody>
                    <a:bodyPr/>
                    <a:lstStyle/>
                    <a:p>
                      <a:pPr algn="just" marL="393065" marR="547370">
                        <a:lnSpc>
                          <a:spcPct val="114999"/>
                        </a:lnSpc>
                        <a:spcBef>
                          <a:spcPts val="1670"/>
                        </a:spcBef>
                      </a:pPr>
                      <a:r>
                        <a:rPr dirty="0" sz="2500" spc="-5">
                          <a:latin typeface="Courier New"/>
                          <a:cs typeface="Courier New"/>
                        </a:rPr>
                        <a:t>According to the data in the tables, the best parameters for the Pauli  feature map and the VAR TwoLocal are the 2 repetitions for each one. The  criteria to establish an optimal performance is the maximization of  precision. In the previous tables, it can be seen that the precision of the  last table is the highest. Visually, we can observe how is the path that  took the cost function with respect to the</a:t>
                      </a:r>
                      <a:r>
                        <a:rPr dirty="0" sz="2500" spc="-25">
                          <a:latin typeface="Courier New"/>
                          <a:cs typeface="Courier New"/>
                        </a:rPr>
                        <a:t> </a:t>
                      </a:r>
                      <a:r>
                        <a:rPr dirty="0" sz="2500" spc="-5">
                          <a:latin typeface="Courier New"/>
                          <a:cs typeface="Courier New"/>
                        </a:rPr>
                        <a:t>iterations.</a:t>
                      </a:r>
                      <a:endParaRPr sz="2500">
                        <a:latin typeface="Courier New"/>
                        <a:cs typeface="Courier New"/>
                      </a:endParaRPr>
                    </a:p>
                    <a:p>
                      <a:pPr>
                        <a:lnSpc>
                          <a:spcPct val="100000"/>
                        </a:lnSpc>
                      </a:pPr>
                      <a:endParaRPr sz="3000">
                        <a:latin typeface="Times New Roman"/>
                        <a:cs typeface="Times New Roman"/>
                      </a:endParaRPr>
                    </a:p>
                    <a:p>
                      <a:pPr algn="just" marL="393065" marR="547370">
                        <a:lnSpc>
                          <a:spcPct val="114999"/>
                        </a:lnSpc>
                      </a:pPr>
                      <a:r>
                        <a:rPr dirty="0" sz="2500" spc="-5">
                          <a:latin typeface="Courier New"/>
                          <a:cs typeface="Courier New"/>
                        </a:rPr>
                        <a:t>As an extra task, it could extand this work by demonstrating with respect to  a classical equivalence using neural networks to identify with the ROC curve  which is the best and identify the limitations of quantum machine learning </a:t>
                      </a:r>
                      <a:r>
                        <a:rPr dirty="0" sz="2500" spc="1490">
                          <a:latin typeface="Courier New"/>
                          <a:cs typeface="Courier New"/>
                        </a:rPr>
                        <a:t> </a:t>
                      </a:r>
                      <a:r>
                        <a:rPr dirty="0" sz="2500" spc="-5">
                          <a:latin typeface="Courier New"/>
                          <a:cs typeface="Courier New"/>
                        </a:rPr>
                        <a:t>using a real quantum computer with a maximum of 5</a:t>
                      </a:r>
                      <a:r>
                        <a:rPr dirty="0" sz="2500" spc="-25">
                          <a:latin typeface="Courier New"/>
                          <a:cs typeface="Courier New"/>
                        </a:rPr>
                        <a:t> </a:t>
                      </a:r>
                      <a:r>
                        <a:rPr dirty="0" sz="2500" spc="-5">
                          <a:latin typeface="Courier New"/>
                          <a:cs typeface="Courier New"/>
                        </a:rPr>
                        <a:t>qubits.</a:t>
                      </a:r>
                      <a:endParaRPr sz="2500">
                        <a:latin typeface="Courier New"/>
                        <a:cs typeface="Courier New"/>
                      </a:endParaRPr>
                    </a:p>
                  </a:txBody>
                  <a:tcPr marL="0" marR="0" marB="0" marT="212090">
                    <a:lnR w="28575">
                      <a:solidFill>
                        <a:srgbClr val="000000"/>
                      </a:solidFill>
                      <a:prstDash val="solid"/>
                    </a:lnR>
                    <a:lnB w="28575">
                      <a:solidFill>
                        <a:srgbClr val="000000"/>
                      </a:solidFill>
                      <a:prstDash val="solid"/>
                    </a:lnB>
                    <a:solidFill>
                      <a:srgbClr val="FFB97D"/>
                    </a:solidFill>
                  </a:tcPr>
                </a:tc>
                <a:tc>
                  <a:txBody>
                    <a:bodyPr/>
                    <a:lstStyle/>
                    <a:p>
                      <a:pPr>
                        <a:lnSpc>
                          <a:spcPct val="100000"/>
                        </a:lnSpc>
                      </a:pPr>
                      <a:endParaRPr sz="2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r>
              <a:tr h="328868">
                <a:tc>
                  <a:txBody>
                    <a:bodyPr/>
                    <a:lstStyle/>
                    <a:p>
                      <a:pPr>
                        <a:lnSpc>
                          <a:spcPct val="100000"/>
                        </a:lnSpc>
                      </a:pPr>
                      <a:endParaRPr sz="20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20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F4E9"/>
                    </a:solidFill>
                  </a:tcPr>
                </a:tc>
                <a:tc hMerge="1">
                  <a:txBody>
                    <a:bodyPr/>
                    <a:lstStyle/>
                    <a:p>
                      <a:pPr/>
                    </a:p>
                  </a:txBody>
                  <a:tcPr marL="0" marR="0" marB="0" marT="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
            <a:ext cx="18288000" cy="10285095"/>
            <a:chOff x="0" y="5"/>
            <a:chExt cx="18288000" cy="10285095"/>
          </a:xfrm>
        </p:grpSpPr>
        <p:sp>
          <p:nvSpPr>
            <p:cNvPr id="3" name="object 3"/>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4" name="object 4"/>
            <p:cNvSpPr/>
            <p:nvPr/>
          </p:nvSpPr>
          <p:spPr>
            <a:xfrm>
              <a:off x="14287" y="1062038"/>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5" name="object 5"/>
            <p:cNvSpPr/>
            <p:nvPr/>
          </p:nvSpPr>
          <p:spPr>
            <a:xfrm>
              <a:off x="17509419" y="1090612"/>
              <a:ext cx="0" cy="9182100"/>
            </a:xfrm>
            <a:custGeom>
              <a:avLst/>
              <a:gdLst/>
              <a:ahLst/>
              <a:cxnLst/>
              <a:rect l="l" t="t" r="r" b="b"/>
              <a:pathLst>
                <a:path w="0" h="9182100">
                  <a:moveTo>
                    <a:pt x="0" y="0"/>
                  </a:moveTo>
                  <a:lnTo>
                    <a:pt x="0" y="9182090"/>
                  </a:lnTo>
                </a:path>
              </a:pathLst>
            </a:custGeom>
            <a:ln w="28575">
              <a:solidFill>
                <a:srgbClr val="000000"/>
              </a:solidFill>
            </a:ln>
          </p:spPr>
          <p:txBody>
            <a:bodyPr wrap="square" lIns="0" tIns="0" rIns="0" bIns="0" rtlCol="0"/>
            <a:lstStyle/>
            <a:p/>
          </p:txBody>
        </p:sp>
        <p:sp>
          <p:nvSpPr>
            <p:cNvPr id="6" name="object 6"/>
            <p:cNvSpPr/>
            <p:nvPr/>
          </p:nvSpPr>
          <p:spPr>
            <a:xfrm>
              <a:off x="17506852" y="7334354"/>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7" name="object 7"/>
            <p:cNvSpPr/>
            <p:nvPr/>
          </p:nvSpPr>
          <p:spPr>
            <a:xfrm>
              <a:off x="17495115" y="7322641"/>
              <a:ext cx="793115" cy="2962275"/>
            </a:xfrm>
            <a:custGeom>
              <a:avLst/>
              <a:gdLst/>
              <a:ahLst/>
              <a:cxnLst/>
              <a:rect l="l" t="t" r="r" b="b"/>
              <a:pathLst>
                <a:path w="793115" h="2962275">
                  <a:moveTo>
                    <a:pt x="792873"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22"/>
                  </a:lnTo>
                  <a:lnTo>
                    <a:pt x="23456" y="2962122"/>
                  </a:lnTo>
                  <a:lnTo>
                    <a:pt x="776643" y="2962122"/>
                  </a:lnTo>
                  <a:lnTo>
                    <a:pt x="792873" y="2962122"/>
                  </a:lnTo>
                  <a:lnTo>
                    <a:pt x="792873" y="0"/>
                  </a:lnTo>
                  <a:close/>
                </a:path>
              </a:pathLst>
            </a:custGeom>
            <a:solidFill>
              <a:srgbClr val="000000"/>
            </a:solidFill>
          </p:spPr>
          <p:txBody>
            <a:bodyPr wrap="square" lIns="0" tIns="0" rIns="0" bIns="0" rtlCol="0"/>
            <a:lstStyle/>
            <a:p/>
          </p:txBody>
        </p:sp>
        <p:sp>
          <p:nvSpPr>
            <p:cNvPr id="8" name="object 8"/>
            <p:cNvSpPr/>
            <p:nvPr/>
          </p:nvSpPr>
          <p:spPr>
            <a:xfrm>
              <a:off x="17718368" y="880478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9" name="object 9"/>
            <p:cNvSpPr/>
            <p:nvPr/>
          </p:nvSpPr>
          <p:spPr>
            <a:xfrm>
              <a:off x="17718368" y="867921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0" name="object 10"/>
            <p:cNvSpPr/>
            <p:nvPr/>
          </p:nvSpPr>
          <p:spPr>
            <a:xfrm>
              <a:off x="17718368" y="893036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grpSp>
      <p:sp>
        <p:nvSpPr>
          <p:cNvPr id="11" name="object 11"/>
          <p:cNvSpPr txBox="1"/>
          <p:nvPr/>
        </p:nvSpPr>
        <p:spPr>
          <a:xfrm>
            <a:off x="1016000"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File</a:t>
            </a:r>
            <a:endParaRPr sz="2400">
              <a:latin typeface="Courier New"/>
              <a:cs typeface="Courier New"/>
            </a:endParaRPr>
          </a:p>
        </p:txBody>
      </p:sp>
      <p:sp>
        <p:nvSpPr>
          <p:cNvPr id="12" name="object 12"/>
          <p:cNvSpPr txBox="1"/>
          <p:nvPr/>
        </p:nvSpPr>
        <p:spPr>
          <a:xfrm>
            <a:off x="2299387" y="2869962"/>
            <a:ext cx="13054330" cy="2985770"/>
          </a:xfrm>
          <a:prstGeom prst="rect">
            <a:avLst/>
          </a:prstGeom>
        </p:spPr>
        <p:txBody>
          <a:bodyPr wrap="square" lIns="0" tIns="67310" rIns="0" bIns="0" rtlCol="0" vert="horz">
            <a:spAutoFit/>
          </a:bodyPr>
          <a:lstStyle/>
          <a:p>
            <a:pPr marL="12700" marR="5080" indent="2084705">
              <a:lnSpc>
                <a:spcPts val="11630"/>
              </a:lnSpc>
              <a:spcBef>
                <a:spcPts val="530"/>
              </a:spcBef>
            </a:pPr>
            <a:r>
              <a:rPr dirty="0" sz="9700" spc="2455" b="1">
                <a:latin typeface="Arial"/>
                <a:cs typeface="Arial"/>
              </a:rPr>
              <a:t>Thank </a:t>
            </a:r>
            <a:r>
              <a:rPr dirty="0" sz="9700" spc="2315" b="1">
                <a:latin typeface="Arial"/>
                <a:cs typeface="Arial"/>
              </a:rPr>
              <a:t>You  </a:t>
            </a:r>
            <a:r>
              <a:rPr dirty="0" sz="9700" spc="2415" b="1">
                <a:latin typeface="Arial"/>
                <a:cs typeface="Arial"/>
              </a:rPr>
              <a:t>For </a:t>
            </a:r>
            <a:r>
              <a:rPr dirty="0" sz="9700" spc="1914" b="1">
                <a:latin typeface="Arial"/>
                <a:cs typeface="Arial"/>
              </a:rPr>
              <a:t>Listening!</a:t>
            </a:r>
            <a:r>
              <a:rPr dirty="0" sz="9700" spc="-660" b="1">
                <a:latin typeface="Arial"/>
                <a:cs typeface="Arial"/>
              </a:rPr>
              <a:t> </a:t>
            </a:r>
            <a:r>
              <a:rPr dirty="0" sz="9700" spc="235" b="1">
                <a:latin typeface="Arial"/>
                <a:cs typeface="Arial"/>
              </a:rPr>
              <a:t>:)</a:t>
            </a:r>
            <a:endParaRPr sz="9700">
              <a:latin typeface="Arial"/>
              <a:cs typeface="Arial"/>
            </a:endParaRPr>
          </a:p>
        </p:txBody>
      </p:sp>
      <p:sp>
        <p:nvSpPr>
          <p:cNvPr id="13" name="object 13"/>
          <p:cNvSpPr txBox="1"/>
          <p:nvPr/>
        </p:nvSpPr>
        <p:spPr>
          <a:xfrm>
            <a:off x="3125764"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Edit</a:t>
            </a:r>
            <a:endParaRPr sz="2400">
              <a:latin typeface="Courier New"/>
              <a:cs typeface="Courier New"/>
            </a:endParaRPr>
          </a:p>
        </p:txBody>
      </p:sp>
      <p:sp>
        <p:nvSpPr>
          <p:cNvPr id="14" name="object 14"/>
          <p:cNvSpPr txBox="1"/>
          <p:nvPr/>
        </p:nvSpPr>
        <p:spPr>
          <a:xfrm>
            <a:off x="5235529" y="29214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Format</a:t>
            </a:r>
            <a:endParaRPr sz="2400">
              <a:latin typeface="Courier New"/>
              <a:cs typeface="Courier New"/>
            </a:endParaRPr>
          </a:p>
        </p:txBody>
      </p:sp>
      <p:sp>
        <p:nvSpPr>
          <p:cNvPr id="15" name="object 15"/>
          <p:cNvSpPr txBox="1"/>
          <p:nvPr/>
        </p:nvSpPr>
        <p:spPr>
          <a:xfrm>
            <a:off x="7345294" y="292149"/>
            <a:ext cx="75692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View</a:t>
            </a:r>
            <a:endParaRPr sz="2400">
              <a:latin typeface="Courier New"/>
              <a:cs typeface="Courier New"/>
            </a:endParaRPr>
          </a:p>
        </p:txBody>
      </p:sp>
      <p:sp>
        <p:nvSpPr>
          <p:cNvPr id="16" name="object 16"/>
          <p:cNvSpPr/>
          <p:nvPr/>
        </p:nvSpPr>
        <p:spPr>
          <a:xfrm>
            <a:off x="12997159" y="7545689"/>
            <a:ext cx="504825" cy="342900"/>
          </a:xfrm>
          <a:custGeom>
            <a:avLst/>
            <a:gdLst/>
            <a:ahLst/>
            <a:cxnLst/>
            <a:rect l="l" t="t" r="r" b="b"/>
            <a:pathLst>
              <a:path w="504825" h="342900">
                <a:moveTo>
                  <a:pt x="252334" y="342899"/>
                </a:moveTo>
                <a:lnTo>
                  <a:pt x="0" y="0"/>
                </a:lnTo>
                <a:lnTo>
                  <a:pt x="504668" y="0"/>
                </a:lnTo>
                <a:lnTo>
                  <a:pt x="252334" y="342899"/>
                </a:lnTo>
                <a:close/>
              </a:path>
            </a:pathLst>
          </a:custGeom>
          <a:solidFill>
            <a:srgbClr val="000000"/>
          </a:solidFill>
        </p:spPr>
        <p:txBody>
          <a:bodyPr wrap="square" lIns="0" tIns="0" rIns="0" bIns="0" rtlCol="0"/>
          <a:lstStyle/>
          <a:p/>
        </p:txBody>
      </p:sp>
      <p:graphicFrame>
        <p:nvGraphicFramePr>
          <p:cNvPr id="17" name="object 17"/>
          <p:cNvGraphicFramePr>
            <a:graphicFrameLocks noGrp="1"/>
          </p:cNvGraphicFramePr>
          <p:nvPr/>
        </p:nvGraphicFramePr>
        <p:xfrm>
          <a:off x="3904244" y="7201341"/>
          <a:ext cx="9859010" cy="1029335"/>
        </p:xfrm>
        <a:graphic>
          <a:graphicData uri="http://schemas.openxmlformats.org/drawingml/2006/table">
            <a:tbl>
              <a:tblPr firstRow="1" bandRow="1">
                <a:tableStyleId>{2D5ABB26-0587-4C30-8999-92F81FD0307C}</a:tableStyleId>
              </a:tblPr>
              <a:tblGrid>
                <a:gridCol w="1271270"/>
                <a:gridCol w="883919"/>
                <a:gridCol w="1104900"/>
                <a:gridCol w="883919"/>
                <a:gridCol w="2209165"/>
                <a:gridCol w="883919"/>
                <a:gridCol w="1610995"/>
                <a:gridCol w="976629"/>
              </a:tblGrid>
              <a:tr h="1005245">
                <a:tc>
                  <a:txBody>
                    <a:bodyPr/>
                    <a:lstStyle/>
                    <a:p>
                      <a:pPr marL="718820">
                        <a:lnSpc>
                          <a:spcPct val="100000"/>
                        </a:lnSpc>
                        <a:spcBef>
                          <a:spcPts val="2045"/>
                        </a:spcBef>
                      </a:pPr>
                      <a:r>
                        <a:rPr dirty="0" sz="2900" spc="-5" b="1">
                          <a:latin typeface="Courier New"/>
                          <a:cs typeface="Courier New"/>
                        </a:rPr>
                        <a:t>Do</a:t>
                      </a:r>
                      <a:endParaRPr sz="2900">
                        <a:latin typeface="Courier New"/>
                        <a:cs typeface="Courier New"/>
                      </a:endParaRPr>
                    </a:p>
                  </a:txBody>
                  <a:tcPr marL="0" marR="0" marB="0" marT="259715">
                    <a:lnL w="28575">
                      <a:solidFill>
                        <a:srgbClr val="000000"/>
                      </a:solidFill>
                      <a:prstDash val="solid"/>
                    </a:lnL>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you</a:t>
                      </a:r>
                      <a:endParaRPr sz="2900">
                        <a:latin typeface="Courier New"/>
                        <a:cs typeface="Courier New"/>
                      </a:endParaRPr>
                    </a:p>
                  </a:txBody>
                  <a:tcPr marL="0" marR="0" marB="0" marT="259715">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have</a:t>
                      </a:r>
                      <a:endParaRPr sz="2900">
                        <a:latin typeface="Courier New"/>
                        <a:cs typeface="Courier New"/>
                      </a:endParaRPr>
                    </a:p>
                  </a:txBody>
                  <a:tcPr marL="0" marR="0" marB="0" marT="259715">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any</a:t>
                      </a:r>
                      <a:endParaRPr sz="2900">
                        <a:latin typeface="Courier New"/>
                        <a:cs typeface="Courier New"/>
                      </a:endParaRPr>
                    </a:p>
                  </a:txBody>
                  <a:tcPr marL="0" marR="0" marB="0" marT="259715">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questions</a:t>
                      </a:r>
                      <a:endParaRPr sz="2900">
                        <a:latin typeface="Courier New"/>
                        <a:cs typeface="Courier New"/>
                      </a:endParaRPr>
                    </a:p>
                  </a:txBody>
                  <a:tcPr marL="0" marR="0" marB="0" marT="259715">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for</a:t>
                      </a:r>
                      <a:endParaRPr sz="2900">
                        <a:latin typeface="Courier New"/>
                        <a:cs typeface="Courier New"/>
                      </a:endParaRPr>
                    </a:p>
                  </a:txBody>
                  <a:tcPr marL="0" marR="0" marB="0" marT="259715">
                    <a:lnT w="28575">
                      <a:solidFill>
                        <a:srgbClr val="000000"/>
                      </a:solidFill>
                      <a:prstDash val="solid"/>
                    </a:lnT>
                    <a:lnB w="28575">
                      <a:solidFill>
                        <a:srgbClr val="000000"/>
                      </a:solidFill>
                      <a:prstDash val="solid"/>
                    </a:lnB>
                    <a:solidFill>
                      <a:srgbClr val="FFF4E9"/>
                    </a:solidFill>
                  </a:tcPr>
                </a:tc>
                <a:tc>
                  <a:txBody>
                    <a:bodyPr/>
                    <a:lstStyle/>
                    <a:p>
                      <a:pPr marL="109855">
                        <a:lnSpc>
                          <a:spcPct val="100000"/>
                        </a:lnSpc>
                        <a:spcBef>
                          <a:spcPts val="2045"/>
                        </a:spcBef>
                      </a:pPr>
                      <a:r>
                        <a:rPr dirty="0" sz="2900" spc="-5" b="1">
                          <a:latin typeface="Courier New"/>
                          <a:cs typeface="Courier New"/>
                        </a:rPr>
                        <a:t>me?</a:t>
                      </a:r>
                      <a:endParaRPr sz="2900">
                        <a:latin typeface="Courier New"/>
                        <a:cs typeface="Courier New"/>
                      </a:endParaRPr>
                    </a:p>
                  </a:txBody>
                  <a:tcPr marL="0" marR="0" marB="0" marT="259715">
                    <a:lnR w="28575">
                      <a:solidFill>
                        <a:srgbClr val="000000"/>
                      </a:solidFill>
                      <a:prstDash val="solid"/>
                    </a:lnR>
                    <a:lnT w="28575">
                      <a:solidFill>
                        <a:srgbClr val="000000"/>
                      </a:solidFill>
                      <a:prstDash val="solid"/>
                    </a:lnT>
                    <a:lnB w="28575">
                      <a:solidFill>
                        <a:srgbClr val="000000"/>
                      </a:solidFill>
                      <a:prstDash val="solid"/>
                    </a:lnB>
                    <a:solidFill>
                      <a:srgbClr val="FFF4E9"/>
                    </a:solidFill>
                  </a:tcPr>
                </a:tc>
                <a:tc>
                  <a:txBody>
                    <a:bodyPr/>
                    <a:lstStyle/>
                    <a:p>
                      <a:pPr>
                        <a:lnSpc>
                          <a:spcPct val="100000"/>
                        </a:lnSpc>
                      </a:pPr>
                      <a:endParaRPr sz="42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B97D"/>
                    </a:solidFill>
                  </a:tcPr>
                </a:tc>
              </a:tr>
            </a:tbl>
          </a:graphicData>
        </a:graphic>
      </p:graphicFrame>
      <p:sp>
        <p:nvSpPr>
          <p:cNvPr id="19" name="object 19"/>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0" name="object 20"/>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8" name="object 18"/>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462" y="3823127"/>
            <a:ext cx="6224270" cy="3743960"/>
          </a:xfrm>
          <a:prstGeom prst="rect">
            <a:avLst/>
          </a:prstGeom>
        </p:spPr>
        <p:txBody>
          <a:bodyPr wrap="square" lIns="0" tIns="40640" rIns="0" bIns="0" rtlCol="0" vert="horz">
            <a:spAutoFit/>
          </a:bodyPr>
          <a:lstStyle/>
          <a:p>
            <a:pPr algn="ctr" marL="12700" marR="5080">
              <a:lnSpc>
                <a:spcPts val="5850"/>
              </a:lnSpc>
              <a:spcBef>
                <a:spcPts val="320"/>
              </a:spcBef>
            </a:pPr>
            <a:r>
              <a:rPr dirty="0" sz="4900" spc="1040" b="1">
                <a:latin typeface="Arial"/>
                <a:cs typeface="Arial"/>
              </a:rPr>
              <a:t>Supervised,  </a:t>
            </a:r>
            <a:r>
              <a:rPr dirty="0" sz="4900" spc="1160" b="1">
                <a:latin typeface="Arial"/>
                <a:cs typeface="Arial"/>
              </a:rPr>
              <a:t>unsupervised  </a:t>
            </a:r>
            <a:r>
              <a:rPr dirty="0" sz="4900" spc="1265" b="1">
                <a:latin typeface="Arial"/>
                <a:cs typeface="Arial"/>
              </a:rPr>
              <a:t>and  </a:t>
            </a:r>
            <a:r>
              <a:rPr dirty="0" sz="4900" spc="3890" b="1">
                <a:latin typeface="Arial"/>
                <a:cs typeface="Arial"/>
              </a:rPr>
              <a:t> </a:t>
            </a:r>
            <a:r>
              <a:rPr dirty="0" sz="4900" spc="1090" b="1">
                <a:latin typeface="Arial"/>
                <a:cs typeface="Arial"/>
              </a:rPr>
              <a:t>r</a:t>
            </a:r>
            <a:r>
              <a:rPr dirty="0" sz="4900" spc="1495" b="1">
                <a:latin typeface="Arial"/>
                <a:cs typeface="Arial"/>
              </a:rPr>
              <a:t>e</a:t>
            </a:r>
            <a:r>
              <a:rPr dirty="0" sz="4900" spc="285" b="1">
                <a:latin typeface="Arial"/>
                <a:cs typeface="Arial"/>
              </a:rPr>
              <a:t>i</a:t>
            </a:r>
            <a:r>
              <a:rPr dirty="0" sz="4900" spc="1165" b="1">
                <a:latin typeface="Arial"/>
                <a:cs typeface="Arial"/>
              </a:rPr>
              <a:t>n</a:t>
            </a:r>
            <a:r>
              <a:rPr dirty="0" sz="4900" spc="1240" b="1">
                <a:latin typeface="Arial"/>
                <a:cs typeface="Arial"/>
              </a:rPr>
              <a:t>f</a:t>
            </a:r>
            <a:r>
              <a:rPr dirty="0" sz="4900" spc="1285" b="1">
                <a:latin typeface="Arial"/>
                <a:cs typeface="Arial"/>
              </a:rPr>
              <a:t>o</a:t>
            </a:r>
            <a:r>
              <a:rPr dirty="0" sz="4900" spc="1090" b="1">
                <a:latin typeface="Arial"/>
                <a:cs typeface="Arial"/>
              </a:rPr>
              <a:t>r</a:t>
            </a:r>
            <a:r>
              <a:rPr dirty="0" sz="4900" spc="1410" b="1">
                <a:latin typeface="Arial"/>
                <a:cs typeface="Arial"/>
              </a:rPr>
              <a:t>c</a:t>
            </a:r>
            <a:r>
              <a:rPr dirty="0" sz="4900" spc="1495" b="1">
                <a:latin typeface="Arial"/>
                <a:cs typeface="Arial"/>
              </a:rPr>
              <a:t>e</a:t>
            </a:r>
            <a:r>
              <a:rPr dirty="0" sz="4900" spc="1614" b="1">
                <a:latin typeface="Arial"/>
                <a:cs typeface="Arial"/>
              </a:rPr>
              <a:t>m</a:t>
            </a:r>
            <a:r>
              <a:rPr dirty="0" sz="4900" spc="1495" b="1">
                <a:latin typeface="Arial"/>
                <a:cs typeface="Arial"/>
              </a:rPr>
              <a:t>e</a:t>
            </a:r>
            <a:r>
              <a:rPr dirty="0" sz="4900" spc="1165" b="1">
                <a:latin typeface="Arial"/>
                <a:cs typeface="Arial"/>
              </a:rPr>
              <a:t>n</a:t>
            </a:r>
            <a:r>
              <a:rPr dirty="0" sz="4900" spc="1085" b="1">
                <a:latin typeface="Arial"/>
                <a:cs typeface="Arial"/>
              </a:rPr>
              <a:t>t  </a:t>
            </a:r>
            <a:r>
              <a:rPr dirty="0" sz="4900" spc="1010" b="1">
                <a:latin typeface="Arial"/>
                <a:cs typeface="Arial"/>
              </a:rPr>
              <a:t>learning</a:t>
            </a:r>
            <a:endParaRPr sz="4900">
              <a:latin typeface="Arial"/>
              <a:cs typeface="Arial"/>
            </a:endParaRPr>
          </a:p>
        </p:txBody>
      </p:sp>
      <p:graphicFrame>
        <p:nvGraphicFramePr>
          <p:cNvPr id="3" name="object 3"/>
          <p:cNvGraphicFramePr>
            <a:graphicFrameLocks noGrp="1"/>
          </p:cNvGraphicFramePr>
          <p:nvPr/>
        </p:nvGraphicFramePr>
        <p:xfrm>
          <a:off x="7091812" y="1387284"/>
          <a:ext cx="9812020" cy="2596515"/>
        </p:xfrm>
        <a:graphic>
          <a:graphicData uri="http://schemas.openxmlformats.org/drawingml/2006/table">
            <a:tbl>
              <a:tblPr firstRow="1" bandRow="1">
                <a:tableStyleId>{2D5ABB26-0587-4C30-8999-92F81FD0307C}</a:tableStyleId>
              </a:tblPr>
              <a:tblGrid>
                <a:gridCol w="265430"/>
                <a:gridCol w="9330690"/>
                <a:gridCol w="179704"/>
              </a:tblGrid>
              <a:tr h="167534">
                <a:tc gridSpan="2">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c hMerge="1">
                  <a:txBody>
                    <a:bodyPr/>
                    <a:lstStyle/>
                    <a:p>
                      <a:pPr/>
                    </a:p>
                  </a:txBody>
                  <a:tcPr marL="0" marR="0" marB="0" marT="0"/>
                </a:tc>
                <a:tc>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2219037">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F4E9"/>
                    </a:solidFill>
                  </a:tcPr>
                </a:tc>
                <a:tc>
                  <a:txBody>
                    <a:bodyPr/>
                    <a:lstStyle/>
                    <a:p>
                      <a:pPr algn="just" marL="137795" marR="394970">
                        <a:lnSpc>
                          <a:spcPct val="114999"/>
                        </a:lnSpc>
                        <a:spcBef>
                          <a:spcPts val="765"/>
                        </a:spcBef>
                      </a:pPr>
                      <a:r>
                        <a:rPr dirty="0" sz="2500" spc="-5" b="1">
                          <a:latin typeface="Courier New"/>
                          <a:cs typeface="Courier New"/>
                        </a:rPr>
                        <a:t>Supervised learning</a:t>
                      </a:r>
                      <a:r>
                        <a:rPr dirty="0" sz="2500" spc="-5">
                          <a:latin typeface="Courier New"/>
                          <a:cs typeface="Courier New"/>
                        </a:rPr>
                        <a:t>,</a:t>
                      </a:r>
                      <a:r>
                        <a:rPr dirty="0" sz="2500" spc="1490">
                          <a:latin typeface="Courier New"/>
                          <a:cs typeface="Courier New"/>
                        </a:rPr>
                        <a:t> </a:t>
                      </a:r>
                      <a:r>
                        <a:rPr dirty="0" sz="2500" spc="-5">
                          <a:latin typeface="Courier New"/>
                          <a:cs typeface="Courier New"/>
                        </a:rPr>
                        <a:t>the  algorithms  use  “labeled” data as input, to find a function  that assigns an output label. Is common to use  it in classification and regression</a:t>
                      </a:r>
                      <a:r>
                        <a:rPr dirty="0" sz="2500" spc="-70">
                          <a:latin typeface="Courier New"/>
                          <a:cs typeface="Courier New"/>
                        </a:rPr>
                        <a:t> </a:t>
                      </a:r>
                      <a:r>
                        <a:rPr dirty="0" sz="2500" spc="-5">
                          <a:latin typeface="Courier New"/>
                          <a:cs typeface="Courier New"/>
                        </a:rPr>
                        <a:t>problems.</a:t>
                      </a:r>
                      <a:endParaRPr sz="2500">
                        <a:latin typeface="Courier New"/>
                        <a:cs typeface="Courier New"/>
                      </a:endParaRPr>
                    </a:p>
                  </a:txBody>
                  <a:tcPr marL="0" marR="0" marB="0" marT="97155">
                    <a:lnR w="28575">
                      <a:solidFill>
                        <a:srgbClr val="000000"/>
                      </a:solidFill>
                      <a:prstDash val="solid"/>
                    </a:lnR>
                    <a:lnB w="28575">
                      <a:solidFill>
                        <a:srgbClr val="000000"/>
                      </a:solidFill>
                      <a:prstDash val="solid"/>
                    </a:lnB>
                    <a:solidFill>
                      <a:srgbClr val="FFF4E9"/>
                    </a:solidFill>
                  </a:tcPr>
                </a:tc>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r>
              <a:tr h="186549">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B97D"/>
                    </a:solidFill>
                  </a:tcPr>
                </a:tc>
                <a:tc hMerge="1">
                  <a:txBody>
                    <a:bodyPr/>
                    <a:lstStyle/>
                    <a:p>
                      <a:pPr/>
                    </a:p>
                  </a:txBody>
                  <a:tcPr marL="0" marR="0" marB="0" marT="0"/>
                </a:tc>
              </a:tr>
            </a:tbl>
          </a:graphicData>
        </a:graphic>
      </p:graphicFrame>
      <p:grpSp>
        <p:nvGrpSpPr>
          <p:cNvPr id="4" name="object 4"/>
          <p:cNvGrpSpPr/>
          <p:nvPr/>
        </p:nvGrpSpPr>
        <p:grpSpPr>
          <a:xfrm>
            <a:off x="0" y="5"/>
            <a:ext cx="18288000" cy="10287000"/>
            <a:chOff x="0" y="5"/>
            <a:chExt cx="18288000" cy="10287000"/>
          </a:xfrm>
        </p:grpSpPr>
        <p:sp>
          <p:nvSpPr>
            <p:cNvPr id="5" name="object 5"/>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6" name="object 6"/>
            <p:cNvSpPr/>
            <p:nvPr/>
          </p:nvSpPr>
          <p:spPr>
            <a:xfrm>
              <a:off x="14287" y="1062038"/>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7" name="object 7"/>
            <p:cNvSpPr/>
            <p:nvPr/>
          </p:nvSpPr>
          <p:spPr>
            <a:xfrm>
              <a:off x="17480805" y="1090652"/>
              <a:ext cx="28575" cy="9196705"/>
            </a:xfrm>
            <a:custGeom>
              <a:avLst/>
              <a:gdLst/>
              <a:ahLst/>
              <a:cxnLst/>
              <a:rect l="l" t="t" r="r" b="b"/>
              <a:pathLst>
                <a:path w="28575" h="9196705">
                  <a:moveTo>
                    <a:pt x="28575" y="0"/>
                  </a:moveTo>
                  <a:lnTo>
                    <a:pt x="28575" y="9196347"/>
                  </a:lnTo>
                  <a:lnTo>
                    <a:pt x="0" y="9196347"/>
                  </a:lnTo>
                  <a:lnTo>
                    <a:pt x="0" y="0"/>
                  </a:lnTo>
                  <a:lnTo>
                    <a:pt x="28575" y="0"/>
                  </a:lnTo>
                  <a:close/>
                </a:path>
              </a:pathLst>
            </a:custGeom>
            <a:solidFill>
              <a:srgbClr val="000000"/>
            </a:solidFill>
          </p:spPr>
          <p:txBody>
            <a:bodyPr wrap="square" lIns="0" tIns="0" rIns="0" bIns="0" rtlCol="0"/>
            <a:lstStyle/>
            <a:p/>
          </p:txBody>
        </p:sp>
        <p:sp>
          <p:nvSpPr>
            <p:cNvPr id="8" name="object 8"/>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9" name="object 9"/>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2</a:t>
            </a:r>
            <a:endParaRPr sz="2400">
              <a:latin typeface="Courier New"/>
              <a:cs typeface="Courier New"/>
            </a:endParaRPr>
          </a:p>
        </p:txBody>
      </p:sp>
      <p:sp>
        <p:nvSpPr>
          <p:cNvPr id="10" name="object 10"/>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graphicFrame>
        <p:nvGraphicFramePr>
          <p:cNvPr id="11" name="object 11"/>
          <p:cNvGraphicFramePr>
            <a:graphicFrameLocks noGrp="1"/>
          </p:cNvGraphicFramePr>
          <p:nvPr/>
        </p:nvGraphicFramePr>
        <p:xfrm>
          <a:off x="7091812" y="4444471"/>
          <a:ext cx="9812020" cy="2596515"/>
        </p:xfrm>
        <a:graphic>
          <a:graphicData uri="http://schemas.openxmlformats.org/drawingml/2006/table">
            <a:tbl>
              <a:tblPr firstRow="1" bandRow="1">
                <a:tableStyleId>{2D5ABB26-0587-4C30-8999-92F81FD0307C}</a:tableStyleId>
              </a:tblPr>
              <a:tblGrid>
                <a:gridCol w="265430"/>
                <a:gridCol w="9330690"/>
                <a:gridCol w="179704"/>
              </a:tblGrid>
              <a:tr h="167522">
                <a:tc gridSpan="2">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c hMerge="1">
                  <a:txBody>
                    <a:bodyPr/>
                    <a:lstStyle/>
                    <a:p>
                      <a:pPr/>
                    </a:p>
                  </a:txBody>
                  <a:tcPr marL="0" marR="0" marB="0" marT="0"/>
                </a:tc>
                <a:tc>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2219049">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F4E9"/>
                    </a:solidFill>
                  </a:tcPr>
                </a:tc>
                <a:tc>
                  <a:txBody>
                    <a:bodyPr/>
                    <a:lstStyle/>
                    <a:p>
                      <a:pPr algn="just" marL="137795">
                        <a:lnSpc>
                          <a:spcPts val="2490"/>
                        </a:lnSpc>
                      </a:pPr>
                      <a:r>
                        <a:rPr dirty="0" sz="2500" spc="-5" b="1">
                          <a:latin typeface="Courier New"/>
                          <a:cs typeface="Courier New"/>
                        </a:rPr>
                        <a:t>Unsupervised learning </a:t>
                      </a:r>
                      <a:r>
                        <a:rPr dirty="0" sz="2500" spc="-5">
                          <a:latin typeface="Courier New"/>
                          <a:cs typeface="Courier New"/>
                        </a:rPr>
                        <a:t>there is no</a:t>
                      </a:r>
                      <a:r>
                        <a:rPr dirty="0" sz="2500" spc="185">
                          <a:latin typeface="Courier New"/>
                          <a:cs typeface="Courier New"/>
                        </a:rPr>
                        <a:t> </a:t>
                      </a:r>
                      <a:r>
                        <a:rPr dirty="0" sz="2500" spc="-5">
                          <a:latin typeface="Courier New"/>
                          <a:cs typeface="Courier New"/>
                        </a:rPr>
                        <a:t>"tagged"</a:t>
                      </a:r>
                      <a:endParaRPr sz="2500">
                        <a:latin typeface="Courier New"/>
                        <a:cs typeface="Courier New"/>
                      </a:endParaRPr>
                    </a:p>
                    <a:p>
                      <a:pPr algn="just" marL="137795" marR="394970">
                        <a:lnSpc>
                          <a:spcPct val="114999"/>
                        </a:lnSpc>
                      </a:pPr>
                      <a:r>
                        <a:rPr dirty="0" sz="2500" spc="-5">
                          <a:latin typeface="Courier New"/>
                          <a:cs typeface="Courier New"/>
                        </a:rPr>
                        <a:t>data, only the input data is available,  without knowing the corresponding output data.  Is often used in clustering and correlation  problems.</a:t>
                      </a:r>
                      <a:endParaRPr sz="2500">
                        <a:latin typeface="Courier New"/>
                        <a:cs typeface="Courier New"/>
                      </a:endParaRPr>
                    </a:p>
                  </a:txBody>
                  <a:tcPr marL="0" marR="0" marB="0" marT="0">
                    <a:lnR w="28575">
                      <a:solidFill>
                        <a:srgbClr val="000000"/>
                      </a:solidFill>
                      <a:prstDash val="solid"/>
                    </a:lnR>
                    <a:lnB w="28575">
                      <a:solidFill>
                        <a:srgbClr val="000000"/>
                      </a:solidFill>
                      <a:prstDash val="solid"/>
                    </a:lnB>
                    <a:solidFill>
                      <a:srgbClr val="FFF4E9"/>
                    </a:solidFill>
                  </a:tcPr>
                </a:tc>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r>
              <a:tr h="186537">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B97D"/>
                    </a:solidFill>
                  </a:tcPr>
                </a:tc>
                <a:tc hMerge="1">
                  <a:txBody>
                    <a:bodyPr/>
                    <a:lstStyle/>
                    <a:p>
                      <a:pPr/>
                    </a:p>
                  </a:txBody>
                  <a:tcPr marL="0" marR="0" marB="0" marT="0"/>
                </a:tc>
              </a:tr>
            </a:tbl>
          </a:graphicData>
        </a:graphic>
      </p:graphicFrame>
      <p:graphicFrame>
        <p:nvGraphicFramePr>
          <p:cNvPr id="12" name="object 12"/>
          <p:cNvGraphicFramePr>
            <a:graphicFrameLocks noGrp="1"/>
          </p:cNvGraphicFramePr>
          <p:nvPr/>
        </p:nvGraphicFramePr>
        <p:xfrm>
          <a:off x="7091812" y="7336596"/>
          <a:ext cx="9812020" cy="2596515"/>
        </p:xfrm>
        <a:graphic>
          <a:graphicData uri="http://schemas.openxmlformats.org/drawingml/2006/table">
            <a:tbl>
              <a:tblPr firstRow="1" bandRow="1">
                <a:tableStyleId>{2D5ABB26-0587-4C30-8999-92F81FD0307C}</a:tableStyleId>
              </a:tblPr>
              <a:tblGrid>
                <a:gridCol w="265430"/>
                <a:gridCol w="9330690"/>
                <a:gridCol w="179704"/>
              </a:tblGrid>
              <a:tr h="167522">
                <a:tc gridSpan="2">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c hMerge="1">
                  <a:txBody>
                    <a:bodyPr/>
                    <a:lstStyle/>
                    <a:p>
                      <a:pPr/>
                    </a:p>
                  </a:txBody>
                  <a:tcPr marL="0" marR="0" marB="0" marT="0"/>
                </a:tc>
                <a:tc>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2219049">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F4E9"/>
                    </a:solidFill>
                  </a:tcPr>
                </a:tc>
                <a:tc>
                  <a:txBody>
                    <a:bodyPr/>
                    <a:lstStyle/>
                    <a:p>
                      <a:pPr algn="just" marL="137795" marR="394970">
                        <a:lnSpc>
                          <a:spcPct val="114999"/>
                        </a:lnSpc>
                        <a:spcBef>
                          <a:spcPts val="2490"/>
                        </a:spcBef>
                      </a:pPr>
                      <a:r>
                        <a:rPr dirty="0" sz="2500" spc="-5" b="1">
                          <a:latin typeface="Courier New"/>
                          <a:cs typeface="Courier New"/>
                        </a:rPr>
                        <a:t>Reinforcement learning </a:t>
                      </a:r>
                      <a:r>
                        <a:rPr dirty="0" sz="2500" spc="-5">
                          <a:latin typeface="Courier New"/>
                          <a:cs typeface="Courier New"/>
                        </a:rPr>
                        <a:t>is based on trial and </a:t>
                      </a:r>
                      <a:r>
                        <a:rPr dirty="0" sz="2500" spc="1490">
                          <a:latin typeface="Courier New"/>
                          <a:cs typeface="Courier New"/>
                        </a:rPr>
                        <a:t> </a:t>
                      </a:r>
                      <a:r>
                        <a:rPr dirty="0" sz="2500" spc="-5">
                          <a:latin typeface="Courier New"/>
                          <a:cs typeface="Courier New"/>
                        </a:rPr>
                        <a:t>error.The algorithm learns by observing the  world around</a:t>
                      </a:r>
                      <a:r>
                        <a:rPr dirty="0" sz="2500" spc="-15">
                          <a:latin typeface="Courier New"/>
                          <a:cs typeface="Courier New"/>
                        </a:rPr>
                        <a:t> </a:t>
                      </a:r>
                      <a:r>
                        <a:rPr dirty="0" sz="2500" spc="-5">
                          <a:latin typeface="Courier New"/>
                          <a:cs typeface="Courier New"/>
                        </a:rPr>
                        <a:t>it.</a:t>
                      </a:r>
                      <a:endParaRPr sz="2500">
                        <a:latin typeface="Courier New"/>
                        <a:cs typeface="Courier New"/>
                      </a:endParaRPr>
                    </a:p>
                  </a:txBody>
                  <a:tcPr marL="0" marR="0" marB="0" marT="316230">
                    <a:lnR w="28575">
                      <a:solidFill>
                        <a:srgbClr val="000000"/>
                      </a:solidFill>
                      <a:prstDash val="solid"/>
                    </a:lnR>
                    <a:lnB w="28575">
                      <a:solidFill>
                        <a:srgbClr val="000000"/>
                      </a:solidFill>
                      <a:prstDash val="solid"/>
                    </a:lnB>
                    <a:solidFill>
                      <a:srgbClr val="FFF4E9"/>
                    </a:solidFill>
                  </a:tcPr>
                </a:tc>
                <a:tc>
                  <a:txBody>
                    <a:bodyPr/>
                    <a:lstStyle/>
                    <a:p>
                      <a:pPr>
                        <a:lnSpc>
                          <a:spcPct val="100000"/>
                        </a:lnSpc>
                      </a:pPr>
                      <a:endParaRPr sz="2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r>
              <a:tr h="186537">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B97D"/>
                    </a:solidFill>
                  </a:tcPr>
                </a:tc>
                <a:tc hMerge="1">
                  <a:txBody>
                    <a:bodyPr/>
                    <a:lstStyle/>
                    <a:p>
                      <a:pPr/>
                    </a:p>
                  </a:txBody>
                  <a:tcPr marL="0" marR="0" marB="0" marT="0"/>
                </a:tc>
              </a:tr>
            </a:tbl>
          </a:graphicData>
        </a:graphic>
      </p:graphicFrame>
      <p:grpSp>
        <p:nvGrpSpPr>
          <p:cNvPr id="13" name="object 13"/>
          <p:cNvGrpSpPr/>
          <p:nvPr/>
        </p:nvGrpSpPr>
        <p:grpSpPr>
          <a:xfrm>
            <a:off x="17487991" y="4979517"/>
            <a:ext cx="800100" cy="2962275"/>
            <a:chOff x="17487991" y="4979517"/>
            <a:chExt cx="800100" cy="2962275"/>
          </a:xfrm>
        </p:grpSpPr>
        <p:sp>
          <p:nvSpPr>
            <p:cNvPr id="14" name="object 14"/>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5" name="object 15"/>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6" name="object 16"/>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7" name="object 17"/>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8" name="object 18"/>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grpSp>
      <p:sp>
        <p:nvSpPr>
          <p:cNvPr id="19" name="object 19"/>
          <p:cNvSpPr txBox="1"/>
          <p:nvPr/>
        </p:nvSpPr>
        <p:spPr>
          <a:xfrm>
            <a:off x="7162071" y="290189"/>
            <a:ext cx="2219325"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Introduction</a:t>
            </a:r>
            <a:endParaRPr sz="2400">
              <a:latin typeface="Courier New"/>
              <a:cs typeface="Courier New"/>
            </a:endParaRPr>
          </a:p>
        </p:txBody>
      </p:sp>
      <p:sp>
        <p:nvSpPr>
          <p:cNvPr id="20" name="object 20"/>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1" name="object 21"/>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88427" y="9708959"/>
            <a:ext cx="247650" cy="361950"/>
          </a:xfrm>
          <a:custGeom>
            <a:avLst/>
            <a:gdLst/>
            <a:ahLst/>
            <a:cxnLst/>
            <a:rect l="l" t="t" r="r" b="b"/>
            <a:pathLst>
              <a:path w="247650" h="361950">
                <a:moveTo>
                  <a:pt x="247650" y="180938"/>
                </a:moveTo>
                <a:lnTo>
                  <a:pt x="0" y="361876"/>
                </a:lnTo>
                <a:lnTo>
                  <a:pt x="0" y="0"/>
                </a:lnTo>
                <a:lnTo>
                  <a:pt x="247650" y="180938"/>
                </a:lnTo>
                <a:close/>
              </a:path>
            </a:pathLst>
          </a:custGeom>
          <a:solidFill>
            <a:srgbClr val="FFF4E9"/>
          </a:solidFill>
        </p:spPr>
        <p:txBody>
          <a:bodyPr wrap="square" lIns="0" tIns="0" rIns="0" bIns="0" rtlCol="0"/>
          <a:lstStyle/>
          <a:p/>
        </p:txBody>
      </p:sp>
      <p:grpSp>
        <p:nvGrpSpPr>
          <p:cNvPr id="3" name="object 3"/>
          <p:cNvGrpSpPr/>
          <p:nvPr/>
        </p:nvGrpSpPr>
        <p:grpSpPr>
          <a:xfrm>
            <a:off x="0" y="5"/>
            <a:ext cx="18288635" cy="10287635"/>
            <a:chOff x="0" y="5"/>
            <a:chExt cx="18288635" cy="10287635"/>
          </a:xfrm>
        </p:grpSpPr>
        <p:sp>
          <p:nvSpPr>
            <p:cNvPr id="4" name="object 4"/>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5" name="object 5"/>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6" name="object 6"/>
            <p:cNvSpPr/>
            <p:nvPr/>
          </p:nvSpPr>
          <p:spPr>
            <a:xfrm>
              <a:off x="17495146" y="1090618"/>
              <a:ext cx="14604" cy="9182735"/>
            </a:xfrm>
            <a:custGeom>
              <a:avLst/>
              <a:gdLst/>
              <a:ahLst/>
              <a:cxnLst/>
              <a:rect l="l" t="t" r="r" b="b"/>
              <a:pathLst>
                <a:path w="14605" h="9182735">
                  <a:moveTo>
                    <a:pt x="0" y="0"/>
                  </a:moveTo>
                  <a:lnTo>
                    <a:pt x="14243" y="9182109"/>
                  </a:lnTo>
                </a:path>
              </a:pathLst>
            </a:custGeom>
            <a:ln w="28575">
              <a:solidFill>
                <a:srgbClr val="000000"/>
              </a:solidFill>
            </a:ln>
          </p:spPr>
          <p:txBody>
            <a:bodyPr wrap="square" lIns="0" tIns="0" rIns="0" bIns="0" rtlCol="0"/>
            <a:lstStyle/>
            <a:p/>
          </p:txBody>
        </p:sp>
        <p:sp>
          <p:nvSpPr>
            <p:cNvPr id="7" name="object 7"/>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8" name="object 8"/>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9" name="object 9"/>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0" name="object 10"/>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1" name="object 11"/>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2" name="object 12"/>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13" name="object 13"/>
          <p:cNvSpPr txBox="1"/>
          <p:nvPr/>
        </p:nvSpPr>
        <p:spPr>
          <a:xfrm>
            <a:off x="1034994" y="4210113"/>
            <a:ext cx="5805805" cy="2856230"/>
          </a:xfrm>
          <a:prstGeom prst="rect">
            <a:avLst/>
          </a:prstGeom>
        </p:spPr>
        <p:txBody>
          <a:bodyPr wrap="square" lIns="0" tIns="45085" rIns="0" bIns="0" rtlCol="0" vert="horz">
            <a:spAutoFit/>
          </a:bodyPr>
          <a:lstStyle/>
          <a:p>
            <a:pPr algn="ctr" marL="12700" marR="5080" indent="-635">
              <a:lnSpc>
                <a:spcPts val="7430"/>
              </a:lnSpc>
              <a:spcBef>
                <a:spcPts val="355"/>
              </a:spcBef>
            </a:pPr>
            <a:r>
              <a:rPr dirty="0" sz="6200" spc="1625" b="1">
                <a:latin typeface="Arial"/>
                <a:cs typeface="Arial"/>
              </a:rPr>
              <a:t>Machine  </a:t>
            </a:r>
            <a:r>
              <a:rPr dirty="0" sz="6200" spc="1280" b="1">
                <a:latin typeface="Arial"/>
                <a:cs typeface="Arial"/>
              </a:rPr>
              <a:t>learning  </a:t>
            </a:r>
            <a:r>
              <a:rPr dirty="0" sz="6200" spc="1750" b="1">
                <a:latin typeface="Arial"/>
                <a:cs typeface="Arial"/>
              </a:rPr>
              <a:t>a</a:t>
            </a:r>
            <a:r>
              <a:rPr dirty="0" sz="6200" spc="315" b="1">
                <a:latin typeface="Arial"/>
                <a:cs typeface="Arial"/>
              </a:rPr>
              <a:t>l</a:t>
            </a:r>
            <a:r>
              <a:rPr dirty="0" sz="6200" spc="1570" b="1">
                <a:latin typeface="Arial"/>
                <a:cs typeface="Arial"/>
              </a:rPr>
              <a:t>g</a:t>
            </a:r>
            <a:r>
              <a:rPr dirty="0" sz="6200" spc="1630" b="1">
                <a:latin typeface="Arial"/>
                <a:cs typeface="Arial"/>
              </a:rPr>
              <a:t>o</a:t>
            </a:r>
            <a:r>
              <a:rPr dirty="0" sz="6200" spc="1380" b="1">
                <a:latin typeface="Arial"/>
                <a:cs typeface="Arial"/>
              </a:rPr>
              <a:t>r</a:t>
            </a:r>
            <a:r>
              <a:rPr dirty="0" sz="6200" spc="355" b="1">
                <a:latin typeface="Arial"/>
                <a:cs typeface="Arial"/>
              </a:rPr>
              <a:t>i</a:t>
            </a:r>
            <a:r>
              <a:rPr dirty="0" sz="6200" spc="1545" b="1">
                <a:latin typeface="Arial"/>
                <a:cs typeface="Arial"/>
              </a:rPr>
              <a:t>t</a:t>
            </a:r>
            <a:r>
              <a:rPr dirty="0" sz="6200" spc="1475" b="1">
                <a:latin typeface="Arial"/>
                <a:cs typeface="Arial"/>
              </a:rPr>
              <a:t>h</a:t>
            </a:r>
            <a:r>
              <a:rPr dirty="0" sz="6200" spc="2045" b="1">
                <a:latin typeface="Arial"/>
                <a:cs typeface="Arial"/>
              </a:rPr>
              <a:t>m</a:t>
            </a:r>
            <a:r>
              <a:rPr dirty="0" sz="6200" spc="1695" b="1">
                <a:latin typeface="Arial"/>
                <a:cs typeface="Arial"/>
              </a:rPr>
              <a:t>s</a:t>
            </a:r>
            <a:endParaRPr sz="6200">
              <a:latin typeface="Arial"/>
              <a:cs typeface="Arial"/>
            </a:endParaRPr>
          </a:p>
        </p:txBody>
      </p:sp>
      <p:sp>
        <p:nvSpPr>
          <p:cNvPr id="14" name="object 14"/>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3</a:t>
            </a:r>
            <a:endParaRPr sz="2400">
              <a:latin typeface="Courier New"/>
              <a:cs typeface="Courier New"/>
            </a:endParaRPr>
          </a:p>
        </p:txBody>
      </p:sp>
      <p:sp>
        <p:nvSpPr>
          <p:cNvPr id="15" name="object 15"/>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grpSp>
        <p:nvGrpSpPr>
          <p:cNvPr id="16" name="object 16"/>
          <p:cNvGrpSpPr/>
          <p:nvPr/>
        </p:nvGrpSpPr>
        <p:grpSpPr>
          <a:xfrm>
            <a:off x="7504206" y="2382843"/>
            <a:ext cx="9336405" cy="7162165"/>
            <a:chOff x="7504206" y="2382843"/>
            <a:chExt cx="9336405" cy="7162165"/>
          </a:xfrm>
        </p:grpSpPr>
        <p:sp>
          <p:nvSpPr>
            <p:cNvPr id="17" name="object 17"/>
            <p:cNvSpPr/>
            <p:nvPr/>
          </p:nvSpPr>
          <p:spPr>
            <a:xfrm>
              <a:off x="7727289" y="2621965"/>
              <a:ext cx="9102090" cy="6911340"/>
            </a:xfrm>
            <a:custGeom>
              <a:avLst/>
              <a:gdLst/>
              <a:ahLst/>
              <a:cxnLst/>
              <a:rect l="l" t="t" r="r" b="b"/>
              <a:pathLst>
                <a:path w="9102090" h="6911340">
                  <a:moveTo>
                    <a:pt x="9101658" y="0"/>
                  </a:moveTo>
                  <a:lnTo>
                    <a:pt x="0" y="0"/>
                  </a:lnTo>
                  <a:lnTo>
                    <a:pt x="0" y="6683375"/>
                  </a:lnTo>
                  <a:lnTo>
                    <a:pt x="0" y="6910819"/>
                  </a:lnTo>
                  <a:lnTo>
                    <a:pt x="9101658" y="6910819"/>
                  </a:lnTo>
                  <a:lnTo>
                    <a:pt x="9101658" y="6683375"/>
                  </a:lnTo>
                  <a:lnTo>
                    <a:pt x="9101658" y="0"/>
                  </a:lnTo>
                  <a:close/>
                </a:path>
              </a:pathLst>
            </a:custGeom>
            <a:solidFill>
              <a:srgbClr val="FFF4E9"/>
            </a:solidFill>
          </p:spPr>
          <p:txBody>
            <a:bodyPr wrap="square" lIns="0" tIns="0" rIns="0" bIns="0" rtlCol="0"/>
            <a:lstStyle/>
            <a:p/>
          </p:txBody>
        </p:sp>
        <p:sp>
          <p:nvSpPr>
            <p:cNvPr id="18" name="object 18"/>
            <p:cNvSpPr/>
            <p:nvPr/>
          </p:nvSpPr>
          <p:spPr>
            <a:xfrm>
              <a:off x="7715643" y="2610306"/>
              <a:ext cx="9124950" cy="6934200"/>
            </a:xfrm>
            <a:custGeom>
              <a:avLst/>
              <a:gdLst/>
              <a:ahLst/>
              <a:cxnLst/>
              <a:rect l="l" t="t" r="r" b="b"/>
              <a:pathLst>
                <a:path w="9124950" h="6934200">
                  <a:moveTo>
                    <a:pt x="9124950" y="0"/>
                  </a:moveTo>
                  <a:lnTo>
                    <a:pt x="9101658" y="0"/>
                  </a:lnTo>
                  <a:lnTo>
                    <a:pt x="8901862" y="0"/>
                  </a:lnTo>
                  <a:lnTo>
                    <a:pt x="8901862" y="23317"/>
                  </a:lnTo>
                  <a:lnTo>
                    <a:pt x="9101658" y="23317"/>
                  </a:lnTo>
                  <a:lnTo>
                    <a:pt x="9101658" y="6910819"/>
                  </a:lnTo>
                  <a:lnTo>
                    <a:pt x="23291" y="6910819"/>
                  </a:lnTo>
                  <a:lnTo>
                    <a:pt x="23291" y="6695033"/>
                  </a:lnTo>
                  <a:lnTo>
                    <a:pt x="0" y="6695033"/>
                  </a:lnTo>
                  <a:lnTo>
                    <a:pt x="0" y="6934136"/>
                  </a:lnTo>
                  <a:lnTo>
                    <a:pt x="23291" y="6934136"/>
                  </a:lnTo>
                  <a:lnTo>
                    <a:pt x="9101658" y="6934136"/>
                  </a:lnTo>
                  <a:lnTo>
                    <a:pt x="9124950" y="6934136"/>
                  </a:lnTo>
                  <a:lnTo>
                    <a:pt x="9124950" y="0"/>
                  </a:lnTo>
                  <a:close/>
                </a:path>
              </a:pathLst>
            </a:custGeom>
            <a:solidFill>
              <a:srgbClr val="000000"/>
            </a:solidFill>
          </p:spPr>
          <p:txBody>
            <a:bodyPr wrap="square" lIns="0" tIns="0" rIns="0" bIns="0" rtlCol="0"/>
            <a:lstStyle/>
            <a:p/>
          </p:txBody>
        </p:sp>
        <p:sp>
          <p:nvSpPr>
            <p:cNvPr id="19" name="object 19"/>
            <p:cNvSpPr/>
            <p:nvPr/>
          </p:nvSpPr>
          <p:spPr>
            <a:xfrm>
              <a:off x="7515853" y="2394501"/>
              <a:ext cx="9102090" cy="6911340"/>
            </a:xfrm>
            <a:custGeom>
              <a:avLst/>
              <a:gdLst/>
              <a:ahLst/>
              <a:cxnLst/>
              <a:rect l="l" t="t" r="r" b="b"/>
              <a:pathLst>
                <a:path w="9102090" h="6911340">
                  <a:moveTo>
                    <a:pt x="9101661" y="6910827"/>
                  </a:moveTo>
                  <a:lnTo>
                    <a:pt x="0" y="6910827"/>
                  </a:lnTo>
                  <a:lnTo>
                    <a:pt x="0" y="0"/>
                  </a:lnTo>
                  <a:lnTo>
                    <a:pt x="9101661" y="0"/>
                  </a:lnTo>
                  <a:lnTo>
                    <a:pt x="9101661" y="6910827"/>
                  </a:lnTo>
                  <a:close/>
                </a:path>
              </a:pathLst>
            </a:custGeom>
            <a:solidFill>
              <a:srgbClr val="FFB97D"/>
            </a:solidFill>
          </p:spPr>
          <p:txBody>
            <a:bodyPr wrap="square" lIns="0" tIns="0" rIns="0" bIns="0" rtlCol="0"/>
            <a:lstStyle/>
            <a:p/>
          </p:txBody>
        </p:sp>
        <p:sp>
          <p:nvSpPr>
            <p:cNvPr id="20" name="object 20"/>
            <p:cNvSpPr/>
            <p:nvPr/>
          </p:nvSpPr>
          <p:spPr>
            <a:xfrm>
              <a:off x="7504201" y="2382849"/>
              <a:ext cx="9124950" cy="6934200"/>
            </a:xfrm>
            <a:custGeom>
              <a:avLst/>
              <a:gdLst/>
              <a:ahLst/>
              <a:cxnLst/>
              <a:rect l="l" t="t" r="r" b="b"/>
              <a:pathLst>
                <a:path w="9124950" h="6934200">
                  <a:moveTo>
                    <a:pt x="9124950" y="0"/>
                  </a:moveTo>
                  <a:lnTo>
                    <a:pt x="9101658" y="0"/>
                  </a:lnTo>
                  <a:lnTo>
                    <a:pt x="9101658" y="23317"/>
                  </a:lnTo>
                  <a:lnTo>
                    <a:pt x="9101658" y="6910832"/>
                  </a:lnTo>
                  <a:lnTo>
                    <a:pt x="23291" y="6910832"/>
                  </a:lnTo>
                  <a:lnTo>
                    <a:pt x="23291" y="23317"/>
                  </a:lnTo>
                  <a:lnTo>
                    <a:pt x="9101658" y="23317"/>
                  </a:lnTo>
                  <a:lnTo>
                    <a:pt x="9101658" y="0"/>
                  </a:lnTo>
                  <a:lnTo>
                    <a:pt x="23291" y="0"/>
                  </a:lnTo>
                  <a:lnTo>
                    <a:pt x="0" y="0"/>
                  </a:lnTo>
                  <a:lnTo>
                    <a:pt x="0" y="6934136"/>
                  </a:lnTo>
                  <a:lnTo>
                    <a:pt x="23291" y="6934136"/>
                  </a:lnTo>
                  <a:lnTo>
                    <a:pt x="9101658" y="6934136"/>
                  </a:lnTo>
                  <a:lnTo>
                    <a:pt x="9124950" y="6934136"/>
                  </a:lnTo>
                  <a:lnTo>
                    <a:pt x="9124950" y="0"/>
                  </a:lnTo>
                  <a:close/>
                </a:path>
              </a:pathLst>
            </a:custGeom>
            <a:solidFill>
              <a:srgbClr val="000000"/>
            </a:solidFill>
          </p:spPr>
          <p:txBody>
            <a:bodyPr wrap="square" lIns="0" tIns="0" rIns="0" bIns="0" rtlCol="0"/>
            <a:lstStyle/>
            <a:p/>
          </p:txBody>
        </p:sp>
        <p:sp>
          <p:nvSpPr>
            <p:cNvPr id="21" name="object 21"/>
            <p:cNvSpPr/>
            <p:nvPr/>
          </p:nvSpPr>
          <p:spPr>
            <a:xfrm>
              <a:off x="8265505" y="3469815"/>
              <a:ext cx="104775" cy="10477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8265505" y="3907965"/>
              <a:ext cx="104775" cy="104775"/>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8265505" y="4346115"/>
              <a:ext cx="104775" cy="104775"/>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8265505" y="4784265"/>
              <a:ext cx="104775" cy="104775"/>
            </a:xfrm>
            <a:prstGeom prst="rect">
              <a:avLst/>
            </a:prstGeom>
            <a:blipFill>
              <a:blip r:embed="rId4" cstate="print"/>
              <a:stretch>
                <a:fillRect/>
              </a:stretch>
            </a:blipFill>
          </p:spPr>
          <p:txBody>
            <a:bodyPr wrap="square" lIns="0" tIns="0" rIns="0" bIns="0" rtlCol="0"/>
            <a:lstStyle/>
            <a:p/>
          </p:txBody>
        </p:sp>
        <p:sp>
          <p:nvSpPr>
            <p:cNvPr id="25" name="object 25"/>
            <p:cNvSpPr/>
            <p:nvPr/>
          </p:nvSpPr>
          <p:spPr>
            <a:xfrm>
              <a:off x="8265505" y="5222415"/>
              <a:ext cx="104775" cy="104775"/>
            </a:xfrm>
            <a:prstGeom prst="rect">
              <a:avLst/>
            </a:prstGeom>
            <a:blipFill>
              <a:blip r:embed="rId3" cstate="print"/>
              <a:stretch>
                <a:fillRect/>
              </a:stretch>
            </a:blipFill>
          </p:spPr>
          <p:txBody>
            <a:bodyPr wrap="square" lIns="0" tIns="0" rIns="0" bIns="0" rtlCol="0"/>
            <a:lstStyle/>
            <a:p/>
          </p:txBody>
        </p:sp>
        <p:sp>
          <p:nvSpPr>
            <p:cNvPr id="26" name="object 26"/>
            <p:cNvSpPr/>
            <p:nvPr/>
          </p:nvSpPr>
          <p:spPr>
            <a:xfrm>
              <a:off x="8265505" y="5660565"/>
              <a:ext cx="104775" cy="104775"/>
            </a:xfrm>
            <a:prstGeom prst="rect">
              <a:avLst/>
            </a:prstGeom>
            <a:blipFill>
              <a:blip r:embed="rId3" cstate="print"/>
              <a:stretch>
                <a:fillRect/>
              </a:stretch>
            </a:blipFill>
          </p:spPr>
          <p:txBody>
            <a:bodyPr wrap="square" lIns="0" tIns="0" rIns="0" bIns="0" rtlCol="0"/>
            <a:lstStyle/>
            <a:p/>
          </p:txBody>
        </p:sp>
      </p:grpSp>
      <p:sp>
        <p:nvSpPr>
          <p:cNvPr id="27" name="object 27"/>
          <p:cNvSpPr txBox="1"/>
          <p:nvPr/>
        </p:nvSpPr>
        <p:spPr>
          <a:xfrm>
            <a:off x="7986105" y="2806233"/>
            <a:ext cx="8374380" cy="3092450"/>
          </a:xfrm>
          <a:prstGeom prst="rect">
            <a:avLst/>
          </a:prstGeom>
        </p:spPr>
        <p:txBody>
          <a:bodyPr wrap="square" lIns="0" tIns="69850" rIns="0" bIns="0" rtlCol="0" vert="horz">
            <a:spAutoFit/>
          </a:bodyPr>
          <a:lstStyle/>
          <a:p>
            <a:pPr marL="12700">
              <a:lnSpc>
                <a:spcPct val="100000"/>
              </a:lnSpc>
              <a:spcBef>
                <a:spcPts val="550"/>
              </a:spcBef>
            </a:pPr>
            <a:r>
              <a:rPr dirty="0" sz="2500" spc="-5" b="1">
                <a:latin typeface="Courier New"/>
                <a:cs typeface="Courier New"/>
              </a:rPr>
              <a:t>Supervised</a:t>
            </a:r>
            <a:r>
              <a:rPr dirty="0" sz="2500" spc="-10" b="1">
                <a:latin typeface="Courier New"/>
                <a:cs typeface="Courier New"/>
              </a:rPr>
              <a:t> </a:t>
            </a:r>
            <a:r>
              <a:rPr dirty="0" sz="2500" spc="-5" b="1">
                <a:latin typeface="Courier New"/>
                <a:cs typeface="Courier New"/>
              </a:rPr>
              <a:t>learning</a:t>
            </a:r>
            <a:endParaRPr sz="2500">
              <a:latin typeface="Courier New"/>
              <a:cs typeface="Courier New"/>
            </a:endParaRPr>
          </a:p>
          <a:p>
            <a:pPr marL="551815">
              <a:lnSpc>
                <a:spcPct val="100000"/>
              </a:lnSpc>
              <a:spcBef>
                <a:spcPts val="450"/>
              </a:spcBef>
            </a:pPr>
            <a:r>
              <a:rPr dirty="0" sz="2500" spc="-5">
                <a:latin typeface="Courier New"/>
                <a:cs typeface="Courier New"/>
              </a:rPr>
              <a:t>Decision</a:t>
            </a:r>
            <a:r>
              <a:rPr dirty="0" sz="2500" spc="-10">
                <a:latin typeface="Courier New"/>
                <a:cs typeface="Courier New"/>
              </a:rPr>
              <a:t> </a:t>
            </a:r>
            <a:r>
              <a:rPr dirty="0" sz="2500" spc="-5">
                <a:latin typeface="Courier New"/>
                <a:cs typeface="Courier New"/>
              </a:rPr>
              <a:t>trees.</a:t>
            </a:r>
            <a:endParaRPr sz="2500">
              <a:latin typeface="Courier New"/>
              <a:cs typeface="Courier New"/>
            </a:endParaRPr>
          </a:p>
          <a:p>
            <a:pPr marL="551815" marR="2671445">
              <a:lnSpc>
                <a:spcPct val="114999"/>
              </a:lnSpc>
            </a:pPr>
            <a:r>
              <a:rPr dirty="0" sz="2500" spc="-5">
                <a:latin typeface="Courier New"/>
                <a:cs typeface="Courier New"/>
              </a:rPr>
              <a:t>Naïve Bayes classification.  Least squares</a:t>
            </a:r>
            <a:r>
              <a:rPr dirty="0" sz="2500" spc="-50">
                <a:latin typeface="Courier New"/>
                <a:cs typeface="Courier New"/>
              </a:rPr>
              <a:t> </a:t>
            </a:r>
            <a:r>
              <a:rPr dirty="0" sz="2500" spc="-5">
                <a:latin typeface="Courier New"/>
                <a:cs typeface="Courier New"/>
              </a:rPr>
              <a:t>regression.</a:t>
            </a:r>
            <a:endParaRPr sz="2500">
              <a:latin typeface="Courier New"/>
              <a:cs typeface="Courier New"/>
            </a:endParaRPr>
          </a:p>
          <a:p>
            <a:pPr marL="551815">
              <a:lnSpc>
                <a:spcPct val="100000"/>
              </a:lnSpc>
              <a:spcBef>
                <a:spcPts val="450"/>
              </a:spcBef>
            </a:pPr>
            <a:r>
              <a:rPr dirty="0" sz="2500" spc="-5">
                <a:latin typeface="Courier New"/>
                <a:cs typeface="Courier New"/>
              </a:rPr>
              <a:t>Logistic</a:t>
            </a:r>
            <a:r>
              <a:rPr dirty="0" sz="2500" spc="-10">
                <a:latin typeface="Courier New"/>
                <a:cs typeface="Courier New"/>
              </a:rPr>
              <a:t> </a:t>
            </a:r>
            <a:r>
              <a:rPr dirty="0" sz="2500" spc="-5">
                <a:latin typeface="Courier New"/>
                <a:cs typeface="Courier New"/>
              </a:rPr>
              <a:t>regression.</a:t>
            </a:r>
            <a:endParaRPr sz="2500">
              <a:latin typeface="Courier New"/>
              <a:cs typeface="Courier New"/>
            </a:endParaRPr>
          </a:p>
          <a:p>
            <a:pPr marL="551815" marR="5080">
              <a:lnSpc>
                <a:spcPct val="114999"/>
              </a:lnSpc>
            </a:pPr>
            <a:r>
              <a:rPr dirty="0" sz="2500" spc="-5">
                <a:latin typeface="Courier New"/>
                <a:cs typeface="Courier New"/>
              </a:rPr>
              <a:t>Support Vector Machines (SVMs).  “Ensemble” methods (Sets of</a:t>
            </a:r>
            <a:r>
              <a:rPr dirty="0" sz="2500" spc="-90">
                <a:latin typeface="Courier New"/>
                <a:cs typeface="Courier New"/>
              </a:rPr>
              <a:t> </a:t>
            </a:r>
            <a:r>
              <a:rPr dirty="0" sz="2500" spc="-5">
                <a:latin typeface="Courier New"/>
                <a:cs typeface="Courier New"/>
              </a:rPr>
              <a:t>classifiers).</a:t>
            </a:r>
            <a:endParaRPr sz="2500">
              <a:latin typeface="Courier New"/>
              <a:cs typeface="Courier New"/>
            </a:endParaRPr>
          </a:p>
        </p:txBody>
      </p:sp>
      <p:grpSp>
        <p:nvGrpSpPr>
          <p:cNvPr id="28" name="object 28"/>
          <p:cNvGrpSpPr/>
          <p:nvPr/>
        </p:nvGrpSpPr>
        <p:grpSpPr>
          <a:xfrm>
            <a:off x="8299429" y="6890140"/>
            <a:ext cx="104775" cy="981075"/>
            <a:chOff x="8299429" y="6890140"/>
            <a:chExt cx="104775" cy="981075"/>
          </a:xfrm>
        </p:grpSpPr>
        <p:sp>
          <p:nvSpPr>
            <p:cNvPr id="29" name="object 29"/>
            <p:cNvSpPr/>
            <p:nvPr/>
          </p:nvSpPr>
          <p:spPr>
            <a:xfrm>
              <a:off x="8299429" y="6890140"/>
              <a:ext cx="104775" cy="104775"/>
            </a:xfrm>
            <a:prstGeom prst="rect">
              <a:avLst/>
            </a:prstGeom>
            <a:blipFill>
              <a:blip r:embed="rId2" cstate="print"/>
              <a:stretch>
                <a:fillRect/>
              </a:stretch>
            </a:blipFill>
          </p:spPr>
          <p:txBody>
            <a:bodyPr wrap="square" lIns="0" tIns="0" rIns="0" bIns="0" rtlCol="0"/>
            <a:lstStyle/>
            <a:p/>
          </p:txBody>
        </p:sp>
        <p:sp>
          <p:nvSpPr>
            <p:cNvPr id="30" name="object 30"/>
            <p:cNvSpPr/>
            <p:nvPr/>
          </p:nvSpPr>
          <p:spPr>
            <a:xfrm>
              <a:off x="8299429" y="7328290"/>
              <a:ext cx="104775" cy="104775"/>
            </a:xfrm>
            <a:prstGeom prst="rect">
              <a:avLst/>
            </a:prstGeom>
            <a:blipFill>
              <a:blip r:embed="rId3" cstate="print"/>
              <a:stretch>
                <a:fillRect/>
              </a:stretch>
            </a:blipFill>
          </p:spPr>
          <p:txBody>
            <a:bodyPr wrap="square" lIns="0" tIns="0" rIns="0" bIns="0" rtlCol="0"/>
            <a:lstStyle/>
            <a:p/>
          </p:txBody>
        </p:sp>
        <p:sp>
          <p:nvSpPr>
            <p:cNvPr id="31" name="object 31"/>
            <p:cNvSpPr/>
            <p:nvPr/>
          </p:nvSpPr>
          <p:spPr>
            <a:xfrm>
              <a:off x="8299429" y="7766440"/>
              <a:ext cx="104775" cy="104775"/>
            </a:xfrm>
            <a:prstGeom prst="rect">
              <a:avLst/>
            </a:prstGeom>
            <a:blipFill>
              <a:blip r:embed="rId3" cstate="print"/>
              <a:stretch>
                <a:fillRect/>
              </a:stretch>
            </a:blipFill>
          </p:spPr>
          <p:txBody>
            <a:bodyPr wrap="square" lIns="0" tIns="0" rIns="0" bIns="0" rtlCol="0"/>
            <a:lstStyle/>
            <a:p/>
          </p:txBody>
        </p:sp>
      </p:grpSp>
      <p:sp>
        <p:nvSpPr>
          <p:cNvPr id="32" name="object 32"/>
          <p:cNvSpPr txBox="1"/>
          <p:nvPr/>
        </p:nvSpPr>
        <p:spPr>
          <a:xfrm>
            <a:off x="8020029" y="6226559"/>
            <a:ext cx="8374380" cy="2216150"/>
          </a:xfrm>
          <a:prstGeom prst="rect">
            <a:avLst/>
          </a:prstGeom>
        </p:spPr>
        <p:txBody>
          <a:bodyPr wrap="square" lIns="0" tIns="69850" rIns="0" bIns="0" rtlCol="0" vert="horz">
            <a:spAutoFit/>
          </a:bodyPr>
          <a:lstStyle/>
          <a:p>
            <a:pPr marL="12700">
              <a:lnSpc>
                <a:spcPct val="100000"/>
              </a:lnSpc>
              <a:spcBef>
                <a:spcPts val="550"/>
              </a:spcBef>
            </a:pPr>
            <a:r>
              <a:rPr dirty="0" sz="2500" spc="-5" b="1">
                <a:latin typeface="Courier New"/>
                <a:cs typeface="Courier New"/>
              </a:rPr>
              <a:t>Unsupervised</a:t>
            </a:r>
            <a:r>
              <a:rPr dirty="0" sz="2500" spc="-10" b="1">
                <a:latin typeface="Courier New"/>
                <a:cs typeface="Courier New"/>
              </a:rPr>
              <a:t> </a:t>
            </a:r>
            <a:r>
              <a:rPr dirty="0" sz="2500" spc="-5" b="1">
                <a:latin typeface="Courier New"/>
                <a:cs typeface="Courier New"/>
              </a:rPr>
              <a:t>learning</a:t>
            </a:r>
            <a:endParaRPr sz="2500">
              <a:latin typeface="Courier New"/>
              <a:cs typeface="Courier New"/>
            </a:endParaRPr>
          </a:p>
          <a:p>
            <a:pPr marL="551815" marR="1147445">
              <a:lnSpc>
                <a:spcPct val="114999"/>
              </a:lnSpc>
            </a:pPr>
            <a:r>
              <a:rPr dirty="0" sz="2500" spc="-5">
                <a:latin typeface="Courier New"/>
                <a:cs typeface="Courier New"/>
              </a:rPr>
              <a:t>Clustering algorithms.  Decomposition into singular</a:t>
            </a:r>
            <a:r>
              <a:rPr dirty="0" sz="2500" spc="-90">
                <a:latin typeface="Courier New"/>
                <a:cs typeface="Courier New"/>
              </a:rPr>
              <a:t> </a:t>
            </a:r>
            <a:r>
              <a:rPr dirty="0" sz="2500" spc="-5">
                <a:latin typeface="Courier New"/>
                <a:cs typeface="Courier New"/>
              </a:rPr>
              <a:t>values.</a:t>
            </a:r>
            <a:endParaRPr sz="2500">
              <a:latin typeface="Courier New"/>
              <a:cs typeface="Courier New"/>
            </a:endParaRPr>
          </a:p>
          <a:p>
            <a:pPr marL="551815" marR="5080">
              <a:lnSpc>
                <a:spcPct val="114999"/>
              </a:lnSpc>
            </a:pPr>
            <a:r>
              <a:rPr dirty="0" sz="2500" spc="-5">
                <a:latin typeface="Courier New"/>
                <a:cs typeface="Courier New"/>
              </a:rPr>
              <a:t>Principal Component Analysis (Independent  Component</a:t>
            </a:r>
            <a:r>
              <a:rPr dirty="0" sz="2500" spc="-10">
                <a:latin typeface="Courier New"/>
                <a:cs typeface="Courier New"/>
              </a:rPr>
              <a:t> </a:t>
            </a:r>
            <a:r>
              <a:rPr dirty="0" sz="2500" spc="-5">
                <a:latin typeface="Courier New"/>
                <a:cs typeface="Courier New"/>
              </a:rPr>
              <a:t>Analysis)</a:t>
            </a:r>
            <a:endParaRPr sz="2500">
              <a:latin typeface="Courier New"/>
              <a:cs typeface="Courier New"/>
            </a:endParaRPr>
          </a:p>
        </p:txBody>
      </p:sp>
      <p:sp>
        <p:nvSpPr>
          <p:cNvPr id="34" name="object 34"/>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35" name="object 35"/>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33" name="object 33"/>
          <p:cNvSpPr txBox="1"/>
          <p:nvPr/>
        </p:nvSpPr>
        <p:spPr>
          <a:xfrm>
            <a:off x="7162071" y="290189"/>
            <a:ext cx="2219325"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Introduction</a:t>
            </a:r>
            <a:endParaRPr sz="240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8"/>
            <a:ext cx="18288635" cy="10287000"/>
            <a:chOff x="0" y="8"/>
            <a:chExt cx="18288635" cy="10287000"/>
          </a:xfrm>
        </p:grpSpPr>
        <p:sp>
          <p:nvSpPr>
            <p:cNvPr id="3" name="object 3"/>
            <p:cNvSpPr/>
            <p:nvPr/>
          </p:nvSpPr>
          <p:spPr>
            <a:xfrm>
              <a:off x="1853650" y="4773685"/>
              <a:ext cx="4476749" cy="4400549"/>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0328543" y="4773685"/>
              <a:ext cx="3619499" cy="76199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825094" y="5866942"/>
              <a:ext cx="2752724" cy="695324"/>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576910" y="626650"/>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7" name="object 7"/>
          <p:cNvSpPr txBox="1"/>
          <p:nvPr/>
        </p:nvSpPr>
        <p:spPr>
          <a:xfrm>
            <a:off x="8258931" y="2779067"/>
            <a:ext cx="7749540" cy="1778000"/>
          </a:xfrm>
          <a:prstGeom prst="rect">
            <a:avLst/>
          </a:prstGeom>
        </p:spPr>
        <p:txBody>
          <a:bodyPr wrap="square" lIns="0" tIns="12700" rIns="0" bIns="0" rtlCol="0" vert="horz">
            <a:spAutoFit/>
          </a:bodyPr>
          <a:lstStyle/>
          <a:p>
            <a:pPr algn="just" marL="12700" marR="5080">
              <a:lnSpc>
                <a:spcPct val="114999"/>
              </a:lnSpc>
              <a:spcBef>
                <a:spcPts val="100"/>
              </a:spcBef>
            </a:pPr>
            <a:r>
              <a:rPr dirty="0" sz="2500" spc="-5">
                <a:latin typeface="Courier New"/>
                <a:cs typeface="Courier New"/>
              </a:rPr>
              <a:t>A qubit is the smallest unit of quantum  information consisting of a two-level  quantum system defined as the states </a:t>
            </a:r>
            <a:r>
              <a:rPr dirty="0" sz="2500" spc="-5" b="1">
                <a:latin typeface="Courier New"/>
                <a:cs typeface="Courier New"/>
              </a:rPr>
              <a:t>|0</a:t>
            </a:r>
            <a:r>
              <a:rPr dirty="0" sz="2500" spc="-5">
                <a:latin typeface="DejaVu Sans"/>
                <a:cs typeface="DejaVu Sans"/>
              </a:rPr>
              <a:t>⟩  </a:t>
            </a:r>
            <a:r>
              <a:rPr dirty="0" sz="2500" spc="-5">
                <a:latin typeface="Courier New"/>
                <a:cs typeface="Courier New"/>
              </a:rPr>
              <a:t>and</a:t>
            </a:r>
            <a:r>
              <a:rPr dirty="0" sz="2500" spc="-10">
                <a:latin typeface="Courier New"/>
                <a:cs typeface="Courier New"/>
              </a:rPr>
              <a:t> </a:t>
            </a:r>
            <a:r>
              <a:rPr dirty="0" sz="2500" spc="-5" b="1">
                <a:latin typeface="Courier New"/>
                <a:cs typeface="Courier New"/>
              </a:rPr>
              <a:t>|1</a:t>
            </a:r>
            <a:r>
              <a:rPr dirty="0" sz="2500" spc="-5">
                <a:latin typeface="DejaVu Sans"/>
                <a:cs typeface="DejaVu Sans"/>
              </a:rPr>
              <a:t>⟩</a:t>
            </a:r>
            <a:r>
              <a:rPr dirty="0" sz="2500" spc="-5">
                <a:latin typeface="Courier New"/>
                <a:cs typeface="Courier New"/>
              </a:rPr>
              <a:t>.</a:t>
            </a:r>
            <a:endParaRPr sz="2500">
              <a:latin typeface="Courier New"/>
              <a:cs typeface="Courier New"/>
            </a:endParaRPr>
          </a:p>
        </p:txBody>
      </p:sp>
      <p:sp>
        <p:nvSpPr>
          <p:cNvPr id="13" name="object 13"/>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14" name="object 14"/>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8" name="object 8"/>
          <p:cNvSpPr txBox="1"/>
          <p:nvPr/>
        </p:nvSpPr>
        <p:spPr>
          <a:xfrm>
            <a:off x="8258931" y="6722417"/>
            <a:ext cx="7749540" cy="1778000"/>
          </a:xfrm>
          <a:prstGeom prst="rect">
            <a:avLst/>
          </a:prstGeom>
        </p:spPr>
        <p:txBody>
          <a:bodyPr wrap="square" lIns="0" tIns="12700" rIns="0" bIns="0" rtlCol="0" vert="horz">
            <a:spAutoFit/>
          </a:bodyPr>
          <a:lstStyle/>
          <a:p>
            <a:pPr algn="just" marL="12700" marR="5080">
              <a:lnSpc>
                <a:spcPct val="114999"/>
              </a:lnSpc>
              <a:spcBef>
                <a:spcPts val="100"/>
              </a:spcBef>
            </a:pPr>
            <a:r>
              <a:rPr dirty="0" sz="2500" spc="-5">
                <a:latin typeface="Courier New"/>
                <a:cs typeface="Courier New"/>
              </a:rPr>
              <a:t>When measuring a qubit, it will collapse  into one of two possible states and </a:t>
            </a:r>
            <a:r>
              <a:rPr dirty="0" sz="2500" spc="1490">
                <a:latin typeface="Courier New"/>
                <a:cs typeface="Courier New"/>
              </a:rPr>
              <a:t> </a:t>
            </a:r>
            <a:r>
              <a:rPr dirty="0" sz="2500" spc="-5">
                <a:latin typeface="Courier New"/>
                <a:cs typeface="Courier New"/>
              </a:rPr>
              <a:t>display a single result: the </a:t>
            </a:r>
            <a:r>
              <a:rPr dirty="0" sz="2500" spc="-5" b="1">
                <a:latin typeface="Courier New"/>
                <a:cs typeface="Courier New"/>
              </a:rPr>
              <a:t>|0</a:t>
            </a:r>
            <a:r>
              <a:rPr dirty="0" sz="2500" spc="-5">
                <a:latin typeface="DejaVu Sans"/>
                <a:cs typeface="DejaVu Sans"/>
              </a:rPr>
              <a:t>⟩ </a:t>
            </a:r>
            <a:r>
              <a:rPr dirty="0" sz="2500" spc="-5">
                <a:latin typeface="Courier New"/>
                <a:cs typeface="Courier New"/>
              </a:rPr>
              <a:t>state </a:t>
            </a:r>
            <a:r>
              <a:rPr dirty="0" sz="2500" spc="1490">
                <a:latin typeface="Courier New"/>
                <a:cs typeface="Courier New"/>
              </a:rPr>
              <a:t> </a:t>
            </a:r>
            <a:r>
              <a:rPr dirty="0" sz="2500" spc="-5">
                <a:latin typeface="Courier New"/>
                <a:cs typeface="Courier New"/>
              </a:rPr>
              <a:t>or the </a:t>
            </a:r>
            <a:r>
              <a:rPr dirty="0" sz="2500" spc="-5" b="1">
                <a:latin typeface="Courier New"/>
                <a:cs typeface="Courier New"/>
              </a:rPr>
              <a:t>|1</a:t>
            </a:r>
            <a:r>
              <a:rPr dirty="0" sz="2500" spc="-5">
                <a:latin typeface="DejaVu Sans"/>
                <a:cs typeface="DejaVu Sans"/>
              </a:rPr>
              <a:t>⟩</a:t>
            </a:r>
            <a:r>
              <a:rPr dirty="0" sz="2500" spc="690">
                <a:latin typeface="DejaVu Sans"/>
                <a:cs typeface="DejaVu Sans"/>
              </a:rPr>
              <a:t> </a:t>
            </a:r>
            <a:r>
              <a:rPr dirty="0" sz="2500" spc="-5">
                <a:latin typeface="Courier New"/>
                <a:cs typeface="Courier New"/>
              </a:rPr>
              <a:t>state.</a:t>
            </a:r>
            <a:endParaRPr sz="2500">
              <a:latin typeface="Courier New"/>
              <a:cs typeface="Courier New"/>
            </a:endParaRPr>
          </a:p>
        </p:txBody>
      </p:sp>
      <p:sp>
        <p:nvSpPr>
          <p:cNvPr id="9" name="object 9"/>
          <p:cNvSpPr txBox="1"/>
          <p:nvPr/>
        </p:nvSpPr>
        <p:spPr>
          <a:xfrm>
            <a:off x="1719328" y="2366131"/>
            <a:ext cx="4993005" cy="1913255"/>
          </a:xfrm>
          <a:prstGeom prst="rect">
            <a:avLst/>
          </a:prstGeom>
        </p:spPr>
        <p:txBody>
          <a:bodyPr wrap="square" lIns="0" tIns="45720" rIns="0" bIns="0" rtlCol="0" vert="horz">
            <a:spAutoFit/>
          </a:bodyPr>
          <a:lstStyle/>
          <a:p>
            <a:pPr marL="469900" marR="5080" indent="-457834">
              <a:lnSpc>
                <a:spcPts val="7420"/>
              </a:lnSpc>
              <a:spcBef>
                <a:spcPts val="360"/>
              </a:spcBef>
            </a:pPr>
            <a:r>
              <a:rPr dirty="0" sz="6200" spc="1730" b="1">
                <a:latin typeface="Arial"/>
                <a:cs typeface="Arial"/>
              </a:rPr>
              <a:t>What </a:t>
            </a:r>
            <a:r>
              <a:rPr dirty="0" sz="6200" spc="1025" b="1">
                <a:latin typeface="Arial"/>
                <a:cs typeface="Arial"/>
              </a:rPr>
              <a:t>is</a:t>
            </a:r>
            <a:r>
              <a:rPr dirty="0" sz="6200" spc="-680" b="1">
                <a:latin typeface="Arial"/>
                <a:cs typeface="Arial"/>
              </a:rPr>
              <a:t> </a:t>
            </a:r>
            <a:r>
              <a:rPr dirty="0" sz="6200" spc="1755" b="1">
                <a:latin typeface="Arial"/>
                <a:cs typeface="Arial"/>
              </a:rPr>
              <a:t>a  </a:t>
            </a:r>
            <a:r>
              <a:rPr dirty="0" sz="6200" spc="1390" b="1">
                <a:latin typeface="Arial"/>
                <a:cs typeface="Arial"/>
              </a:rPr>
              <a:t>qubit?</a:t>
            </a:r>
            <a:endParaRPr sz="6200">
              <a:latin typeface="Arial"/>
              <a:cs typeface="Arial"/>
            </a:endParaRPr>
          </a:p>
        </p:txBody>
      </p:sp>
      <p:sp>
        <p:nvSpPr>
          <p:cNvPr id="10" name="object 10"/>
          <p:cNvSpPr txBox="1"/>
          <p:nvPr/>
        </p:nvSpPr>
        <p:spPr>
          <a:xfrm>
            <a:off x="1016000" y="290195"/>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4</a:t>
            </a:r>
            <a:endParaRPr sz="2400">
              <a:latin typeface="Courier New"/>
              <a:cs typeface="Courier New"/>
            </a:endParaRPr>
          </a:p>
        </p:txBody>
      </p:sp>
      <p:sp>
        <p:nvSpPr>
          <p:cNvPr id="11" name="object 11"/>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2" name="object 12"/>
          <p:cNvSpPr txBox="1"/>
          <p:nvPr/>
        </p:nvSpPr>
        <p:spPr>
          <a:xfrm>
            <a:off x="7162071" y="290195"/>
            <a:ext cx="2219325"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Introduction</a:t>
            </a:r>
            <a:endParaRPr sz="24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
            <a:ext cx="18288635" cy="10287000"/>
            <a:chOff x="0" y="5"/>
            <a:chExt cx="18288635" cy="10287000"/>
          </a:xfrm>
        </p:grpSpPr>
        <p:sp>
          <p:nvSpPr>
            <p:cNvPr id="3" name="object 3"/>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4" name="object 4"/>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5" name="object 5"/>
            <p:cNvSpPr/>
            <p:nvPr/>
          </p:nvSpPr>
          <p:spPr>
            <a:xfrm>
              <a:off x="17480805" y="1090649"/>
              <a:ext cx="28575" cy="9196705"/>
            </a:xfrm>
            <a:custGeom>
              <a:avLst/>
              <a:gdLst/>
              <a:ahLst/>
              <a:cxnLst/>
              <a:rect l="l" t="t" r="r" b="b"/>
              <a:pathLst>
                <a:path w="28575" h="9196705">
                  <a:moveTo>
                    <a:pt x="28575" y="0"/>
                  </a:moveTo>
                  <a:lnTo>
                    <a:pt x="28575" y="9196349"/>
                  </a:lnTo>
                  <a:lnTo>
                    <a:pt x="0" y="9196349"/>
                  </a:lnTo>
                  <a:lnTo>
                    <a:pt x="0" y="0"/>
                  </a:lnTo>
                  <a:lnTo>
                    <a:pt x="28575" y="0"/>
                  </a:lnTo>
                  <a:close/>
                </a:path>
              </a:pathLst>
            </a:custGeom>
            <a:solidFill>
              <a:srgbClr val="000000"/>
            </a:solidFill>
          </p:spPr>
          <p:txBody>
            <a:bodyPr wrap="square" lIns="0" tIns="0" rIns="0" bIns="0" rtlCol="0"/>
            <a:lstStyle/>
            <a:p/>
          </p:txBody>
        </p:sp>
        <p:sp>
          <p:nvSpPr>
            <p:cNvPr id="6" name="object 6"/>
            <p:cNvSpPr/>
            <p:nvPr/>
          </p:nvSpPr>
          <p:spPr>
            <a:xfrm>
              <a:off x="7798193" y="2243314"/>
              <a:ext cx="8874760" cy="7207884"/>
            </a:xfrm>
            <a:custGeom>
              <a:avLst/>
              <a:gdLst/>
              <a:ahLst/>
              <a:cxnLst/>
              <a:rect l="l" t="t" r="r" b="b"/>
              <a:pathLst>
                <a:path w="8874760" h="7207884">
                  <a:moveTo>
                    <a:pt x="8874379" y="0"/>
                  </a:moveTo>
                  <a:lnTo>
                    <a:pt x="0" y="0"/>
                  </a:lnTo>
                  <a:lnTo>
                    <a:pt x="0" y="7044029"/>
                  </a:lnTo>
                  <a:lnTo>
                    <a:pt x="0" y="7207478"/>
                  </a:lnTo>
                  <a:lnTo>
                    <a:pt x="8874379" y="7207478"/>
                  </a:lnTo>
                  <a:lnTo>
                    <a:pt x="8874379" y="7044029"/>
                  </a:lnTo>
                  <a:lnTo>
                    <a:pt x="8874379" y="0"/>
                  </a:lnTo>
                  <a:close/>
                </a:path>
              </a:pathLst>
            </a:custGeom>
            <a:solidFill>
              <a:srgbClr val="FFF4E9"/>
            </a:solidFill>
          </p:spPr>
          <p:txBody>
            <a:bodyPr wrap="square" lIns="0" tIns="0" rIns="0" bIns="0" rtlCol="0"/>
            <a:lstStyle/>
            <a:p/>
          </p:txBody>
        </p:sp>
        <p:sp>
          <p:nvSpPr>
            <p:cNvPr id="7" name="object 7"/>
            <p:cNvSpPr/>
            <p:nvPr/>
          </p:nvSpPr>
          <p:spPr>
            <a:xfrm>
              <a:off x="7787208" y="2232329"/>
              <a:ext cx="8896350" cy="7229475"/>
            </a:xfrm>
            <a:custGeom>
              <a:avLst/>
              <a:gdLst/>
              <a:ahLst/>
              <a:cxnLst/>
              <a:rect l="l" t="t" r="r" b="b"/>
              <a:pathLst>
                <a:path w="8896350" h="7229475">
                  <a:moveTo>
                    <a:pt x="8896350" y="0"/>
                  </a:moveTo>
                  <a:lnTo>
                    <a:pt x="8874366" y="0"/>
                  </a:lnTo>
                  <a:lnTo>
                    <a:pt x="8692845" y="0"/>
                  </a:lnTo>
                  <a:lnTo>
                    <a:pt x="8692845" y="21971"/>
                  </a:lnTo>
                  <a:lnTo>
                    <a:pt x="8874366" y="21971"/>
                  </a:lnTo>
                  <a:lnTo>
                    <a:pt x="8874366" y="7207491"/>
                  </a:lnTo>
                  <a:lnTo>
                    <a:pt x="21983" y="7207491"/>
                  </a:lnTo>
                  <a:lnTo>
                    <a:pt x="21983" y="7055015"/>
                  </a:lnTo>
                  <a:lnTo>
                    <a:pt x="0" y="7055015"/>
                  </a:lnTo>
                  <a:lnTo>
                    <a:pt x="0" y="7229449"/>
                  </a:lnTo>
                  <a:lnTo>
                    <a:pt x="21983" y="7229449"/>
                  </a:lnTo>
                  <a:lnTo>
                    <a:pt x="8874366" y="7229449"/>
                  </a:lnTo>
                  <a:lnTo>
                    <a:pt x="8896350" y="7229449"/>
                  </a:lnTo>
                  <a:lnTo>
                    <a:pt x="8896350" y="0"/>
                  </a:lnTo>
                  <a:close/>
                </a:path>
              </a:pathLst>
            </a:custGeom>
            <a:solidFill>
              <a:srgbClr val="000000"/>
            </a:solidFill>
          </p:spPr>
          <p:txBody>
            <a:bodyPr wrap="square" lIns="0" tIns="0" rIns="0" bIns="0" rtlCol="0"/>
            <a:lstStyle/>
            <a:p/>
          </p:txBody>
        </p:sp>
        <p:sp>
          <p:nvSpPr>
            <p:cNvPr id="8" name="object 8"/>
            <p:cNvSpPr/>
            <p:nvPr/>
          </p:nvSpPr>
          <p:spPr>
            <a:xfrm>
              <a:off x="7605693" y="1994162"/>
              <a:ext cx="8874760" cy="7293609"/>
            </a:xfrm>
            <a:custGeom>
              <a:avLst/>
              <a:gdLst/>
              <a:ahLst/>
              <a:cxnLst/>
              <a:rect l="l" t="t" r="r" b="b"/>
              <a:pathLst>
                <a:path w="8874760" h="7293609">
                  <a:moveTo>
                    <a:pt x="8874370" y="7293175"/>
                  </a:moveTo>
                  <a:lnTo>
                    <a:pt x="0" y="7293175"/>
                  </a:lnTo>
                  <a:lnTo>
                    <a:pt x="0" y="0"/>
                  </a:lnTo>
                  <a:lnTo>
                    <a:pt x="8874370" y="0"/>
                  </a:lnTo>
                  <a:lnTo>
                    <a:pt x="8874370" y="7293175"/>
                  </a:lnTo>
                  <a:close/>
                </a:path>
              </a:pathLst>
            </a:custGeom>
            <a:solidFill>
              <a:srgbClr val="FFB97D"/>
            </a:solidFill>
          </p:spPr>
          <p:txBody>
            <a:bodyPr wrap="square" lIns="0" tIns="0" rIns="0" bIns="0" rtlCol="0"/>
            <a:lstStyle/>
            <a:p/>
          </p:txBody>
        </p:sp>
        <p:sp>
          <p:nvSpPr>
            <p:cNvPr id="9" name="object 9"/>
            <p:cNvSpPr/>
            <p:nvPr/>
          </p:nvSpPr>
          <p:spPr>
            <a:xfrm>
              <a:off x="7594689" y="1983180"/>
              <a:ext cx="8896985" cy="7315200"/>
            </a:xfrm>
            <a:custGeom>
              <a:avLst/>
              <a:gdLst/>
              <a:ahLst/>
              <a:cxnLst/>
              <a:rect l="l" t="t" r="r" b="b"/>
              <a:pathLst>
                <a:path w="8896985" h="7315200">
                  <a:moveTo>
                    <a:pt x="8896363" y="0"/>
                  </a:moveTo>
                  <a:lnTo>
                    <a:pt x="8874379" y="0"/>
                  </a:lnTo>
                  <a:lnTo>
                    <a:pt x="8874379" y="21971"/>
                  </a:lnTo>
                  <a:lnTo>
                    <a:pt x="8874379" y="7293178"/>
                  </a:lnTo>
                  <a:lnTo>
                    <a:pt x="21983" y="7293178"/>
                  </a:lnTo>
                  <a:lnTo>
                    <a:pt x="21983" y="21971"/>
                  </a:lnTo>
                  <a:lnTo>
                    <a:pt x="8874379" y="21971"/>
                  </a:lnTo>
                  <a:lnTo>
                    <a:pt x="8874379" y="0"/>
                  </a:lnTo>
                  <a:lnTo>
                    <a:pt x="21983" y="0"/>
                  </a:lnTo>
                  <a:lnTo>
                    <a:pt x="0" y="0"/>
                  </a:lnTo>
                  <a:lnTo>
                    <a:pt x="0" y="7315149"/>
                  </a:lnTo>
                  <a:lnTo>
                    <a:pt x="21983" y="7315149"/>
                  </a:lnTo>
                  <a:lnTo>
                    <a:pt x="8874379" y="7315149"/>
                  </a:lnTo>
                  <a:lnTo>
                    <a:pt x="8896363" y="7315149"/>
                  </a:lnTo>
                  <a:lnTo>
                    <a:pt x="8896363" y="0"/>
                  </a:lnTo>
                  <a:close/>
                </a:path>
              </a:pathLst>
            </a:custGeom>
            <a:solidFill>
              <a:srgbClr val="000000"/>
            </a:solidFill>
          </p:spPr>
          <p:txBody>
            <a:bodyPr wrap="square" lIns="0" tIns="0" rIns="0" bIns="0" rtlCol="0"/>
            <a:lstStyle/>
            <a:p/>
          </p:txBody>
        </p:sp>
        <p:sp>
          <p:nvSpPr>
            <p:cNvPr id="10" name="object 10"/>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1" name="object 11"/>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2" name="object 12"/>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3" name="object 13"/>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4" name="object 14"/>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756556" y="2678490"/>
              <a:ext cx="6381749" cy="6343649"/>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17" name="object 17"/>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5</a:t>
            </a:r>
            <a:endParaRPr sz="2400">
              <a:latin typeface="Courier New"/>
              <a:cs typeface="Courier New"/>
            </a:endParaRPr>
          </a:p>
        </p:txBody>
      </p:sp>
      <p:sp>
        <p:nvSpPr>
          <p:cNvPr id="18" name="object 18"/>
          <p:cNvSpPr txBox="1"/>
          <p:nvPr/>
        </p:nvSpPr>
        <p:spPr>
          <a:xfrm>
            <a:off x="8107364" y="2181521"/>
            <a:ext cx="8155940" cy="2768600"/>
          </a:xfrm>
          <a:prstGeom prst="rect">
            <a:avLst/>
          </a:prstGeom>
        </p:spPr>
        <p:txBody>
          <a:bodyPr wrap="square" lIns="0" tIns="12700" rIns="0" bIns="0" rtlCol="0" vert="horz">
            <a:spAutoFit/>
          </a:bodyPr>
          <a:lstStyle/>
          <a:p>
            <a:pPr algn="ctr" marL="12065" marR="5080">
              <a:lnSpc>
                <a:spcPct val="100000"/>
              </a:lnSpc>
              <a:spcBef>
                <a:spcPts val="100"/>
              </a:spcBef>
            </a:pPr>
            <a:r>
              <a:rPr dirty="0" sz="6000" spc="1650" b="1">
                <a:latin typeface="Arial"/>
                <a:cs typeface="Arial"/>
              </a:rPr>
              <a:t>Quantum</a:t>
            </a:r>
            <a:r>
              <a:rPr dirty="0" sz="6000" spc="490" b="1">
                <a:latin typeface="Arial"/>
                <a:cs typeface="Arial"/>
              </a:rPr>
              <a:t> </a:t>
            </a:r>
            <a:r>
              <a:rPr dirty="0" sz="6000" spc="1639" b="1">
                <a:latin typeface="Arial"/>
                <a:cs typeface="Arial"/>
              </a:rPr>
              <a:t>gates </a:t>
            </a:r>
            <a:r>
              <a:rPr dirty="0" sz="6000" spc="819" b="1">
                <a:latin typeface="Arial"/>
                <a:cs typeface="Arial"/>
              </a:rPr>
              <a:t> </a:t>
            </a:r>
            <a:r>
              <a:rPr dirty="0" sz="6000" spc="1550" b="1">
                <a:latin typeface="Arial"/>
                <a:cs typeface="Arial"/>
              </a:rPr>
              <a:t>and </a:t>
            </a:r>
            <a:r>
              <a:rPr dirty="0" sz="6000" spc="1580" b="1">
                <a:latin typeface="Arial"/>
                <a:cs typeface="Arial"/>
              </a:rPr>
              <a:t>quantum  </a:t>
            </a:r>
            <a:r>
              <a:rPr dirty="0" sz="6000" spc="1260" b="1">
                <a:latin typeface="Arial"/>
                <a:cs typeface="Arial"/>
              </a:rPr>
              <a:t>circuits</a:t>
            </a:r>
            <a:endParaRPr sz="6000">
              <a:latin typeface="Arial"/>
              <a:cs typeface="Arial"/>
            </a:endParaRPr>
          </a:p>
        </p:txBody>
      </p:sp>
      <p:sp>
        <p:nvSpPr>
          <p:cNvPr id="19" name="object 19"/>
          <p:cNvSpPr txBox="1"/>
          <p:nvPr/>
        </p:nvSpPr>
        <p:spPr>
          <a:xfrm>
            <a:off x="8065109" y="4947931"/>
            <a:ext cx="3149600" cy="406400"/>
          </a:xfrm>
          <a:prstGeom prst="rect">
            <a:avLst/>
          </a:prstGeom>
        </p:spPr>
        <p:txBody>
          <a:bodyPr wrap="square" lIns="0" tIns="12700" rIns="0" bIns="0" rtlCol="0" vert="horz">
            <a:spAutoFit/>
          </a:bodyPr>
          <a:lstStyle/>
          <a:p>
            <a:pPr marL="12700">
              <a:lnSpc>
                <a:spcPct val="100000"/>
              </a:lnSpc>
              <a:spcBef>
                <a:spcPts val="100"/>
              </a:spcBef>
              <a:tabLst>
                <a:tab pos="545465" algn="l"/>
                <a:tab pos="1840864" algn="l"/>
                <a:tab pos="2755265" algn="l"/>
              </a:tabLst>
            </a:pPr>
            <a:r>
              <a:rPr dirty="0" sz="2500" spc="-5">
                <a:latin typeface="Courier New"/>
                <a:cs typeface="Courier New"/>
              </a:rPr>
              <a:t>A</a:t>
            </a:r>
            <a:r>
              <a:rPr dirty="0" sz="2500" spc="-5">
                <a:latin typeface="Courier New"/>
                <a:cs typeface="Courier New"/>
              </a:rPr>
              <a:t>	</a:t>
            </a:r>
            <a:r>
              <a:rPr dirty="0" sz="2500" spc="-10">
                <a:latin typeface="Courier New"/>
                <a:cs typeface="Courier New"/>
              </a:rPr>
              <a:t>qubi</a:t>
            </a:r>
            <a:r>
              <a:rPr dirty="0" sz="2500" spc="-5">
                <a:latin typeface="Courier New"/>
                <a:cs typeface="Courier New"/>
              </a:rPr>
              <a:t>t</a:t>
            </a:r>
            <a:r>
              <a:rPr dirty="0" sz="2500">
                <a:latin typeface="Courier New"/>
                <a:cs typeface="Courier New"/>
              </a:rPr>
              <a:t>	</a:t>
            </a:r>
            <a:r>
              <a:rPr dirty="0" sz="2500" spc="-10">
                <a:latin typeface="Courier New"/>
                <a:cs typeface="Courier New"/>
              </a:rPr>
              <a:t>ca</a:t>
            </a:r>
            <a:r>
              <a:rPr dirty="0" sz="2500" spc="-5">
                <a:latin typeface="Courier New"/>
                <a:cs typeface="Courier New"/>
              </a:rPr>
              <a:t>n</a:t>
            </a:r>
            <a:r>
              <a:rPr dirty="0" sz="2500">
                <a:latin typeface="Courier New"/>
                <a:cs typeface="Courier New"/>
              </a:rPr>
              <a:t>	</a:t>
            </a:r>
            <a:r>
              <a:rPr dirty="0" sz="2500" spc="-10">
                <a:latin typeface="Courier New"/>
                <a:cs typeface="Courier New"/>
              </a:rPr>
              <a:t>b</a:t>
            </a:r>
            <a:r>
              <a:rPr dirty="0" sz="2500" spc="-5">
                <a:latin typeface="Courier New"/>
                <a:cs typeface="Courier New"/>
              </a:rPr>
              <a:t>e</a:t>
            </a:r>
            <a:endParaRPr sz="2500">
              <a:latin typeface="Courier New"/>
              <a:cs typeface="Courier New"/>
            </a:endParaRPr>
          </a:p>
        </p:txBody>
      </p:sp>
      <p:sp>
        <p:nvSpPr>
          <p:cNvPr id="20" name="object 20"/>
          <p:cNvSpPr txBox="1"/>
          <p:nvPr/>
        </p:nvSpPr>
        <p:spPr>
          <a:xfrm>
            <a:off x="10046065" y="5386081"/>
            <a:ext cx="1358900" cy="406400"/>
          </a:xfrm>
          <a:prstGeom prst="rect">
            <a:avLst/>
          </a:prstGeom>
        </p:spPr>
        <p:txBody>
          <a:bodyPr wrap="square" lIns="0" tIns="12700" rIns="0" bIns="0" rtlCol="0" vert="horz">
            <a:spAutoFit/>
          </a:bodyPr>
          <a:lstStyle/>
          <a:p>
            <a:pPr marL="12700">
              <a:lnSpc>
                <a:spcPct val="100000"/>
              </a:lnSpc>
              <a:spcBef>
                <a:spcPts val="100"/>
              </a:spcBef>
            </a:pPr>
            <a:r>
              <a:rPr dirty="0" sz="2500" spc="-10">
                <a:latin typeface="Courier New"/>
                <a:cs typeface="Courier New"/>
              </a:rPr>
              <a:t>Quantu</a:t>
            </a:r>
            <a:r>
              <a:rPr dirty="0" sz="2500" spc="-5">
                <a:latin typeface="Courier New"/>
                <a:cs typeface="Courier New"/>
              </a:rPr>
              <a:t>m</a:t>
            </a:r>
            <a:endParaRPr sz="2500">
              <a:latin typeface="Courier New"/>
              <a:cs typeface="Courier New"/>
            </a:endParaRPr>
          </a:p>
        </p:txBody>
      </p:sp>
      <p:sp>
        <p:nvSpPr>
          <p:cNvPr id="21" name="object 21"/>
          <p:cNvSpPr txBox="1"/>
          <p:nvPr/>
        </p:nvSpPr>
        <p:spPr>
          <a:xfrm>
            <a:off x="11531752" y="4890743"/>
            <a:ext cx="4672965" cy="901700"/>
          </a:xfrm>
          <a:prstGeom prst="rect">
            <a:avLst/>
          </a:prstGeom>
        </p:spPr>
        <p:txBody>
          <a:bodyPr wrap="square" lIns="0" tIns="12700" rIns="0" bIns="0" rtlCol="0" vert="horz">
            <a:spAutoFit/>
          </a:bodyPr>
          <a:lstStyle/>
          <a:p>
            <a:pPr marL="507365" marR="5080" indent="-495300">
              <a:lnSpc>
                <a:spcPct val="114999"/>
              </a:lnSpc>
              <a:spcBef>
                <a:spcPts val="100"/>
              </a:spcBef>
              <a:tabLst>
                <a:tab pos="2107565" algn="l"/>
                <a:tab pos="2450465" algn="l"/>
                <a:tab pos="3174365" algn="l"/>
                <a:tab pos="3707765" algn="l"/>
              </a:tabLst>
            </a:pPr>
            <a:r>
              <a:rPr dirty="0" sz="2500" spc="-10">
                <a:latin typeface="Courier New"/>
                <a:cs typeface="Courier New"/>
              </a:rPr>
              <a:t>represente</a:t>
            </a:r>
            <a:r>
              <a:rPr dirty="0" sz="2500" spc="-5">
                <a:latin typeface="Courier New"/>
                <a:cs typeface="Courier New"/>
              </a:rPr>
              <a:t>d</a:t>
            </a:r>
            <a:r>
              <a:rPr dirty="0" sz="2500">
                <a:latin typeface="Courier New"/>
                <a:cs typeface="Courier New"/>
              </a:rPr>
              <a:t>	</a:t>
            </a:r>
            <a:r>
              <a:rPr dirty="0" sz="2500" spc="-10">
                <a:latin typeface="Courier New"/>
                <a:cs typeface="Courier New"/>
              </a:rPr>
              <a:t>i</a:t>
            </a:r>
            <a:r>
              <a:rPr dirty="0" sz="2500" spc="-5">
                <a:latin typeface="Courier New"/>
                <a:cs typeface="Courier New"/>
              </a:rPr>
              <a:t>n</a:t>
            </a:r>
            <a:r>
              <a:rPr dirty="0" sz="2500">
                <a:latin typeface="Courier New"/>
                <a:cs typeface="Courier New"/>
              </a:rPr>
              <a:t>	</a:t>
            </a:r>
            <a:r>
              <a:rPr dirty="0" sz="2500" spc="-5">
                <a:latin typeface="Courier New"/>
                <a:cs typeface="Courier New"/>
              </a:rPr>
              <a:t>a</a:t>
            </a:r>
            <a:r>
              <a:rPr dirty="0" sz="2500">
                <a:latin typeface="Courier New"/>
                <a:cs typeface="Courier New"/>
              </a:rPr>
              <a:t>	</a:t>
            </a:r>
            <a:r>
              <a:rPr dirty="0" sz="2500" spc="-10">
                <a:latin typeface="Courier New"/>
                <a:cs typeface="Courier New"/>
              </a:rPr>
              <a:t>Bloc</a:t>
            </a:r>
            <a:r>
              <a:rPr dirty="0" sz="2500" spc="-5">
                <a:latin typeface="Courier New"/>
                <a:cs typeface="Courier New"/>
              </a:rPr>
              <a:t>h  </a:t>
            </a:r>
            <a:r>
              <a:rPr dirty="0" sz="2500" spc="-5">
                <a:latin typeface="Courier New"/>
                <a:cs typeface="Courier New"/>
              </a:rPr>
              <a:t>gates	are</a:t>
            </a:r>
            <a:endParaRPr sz="2500">
              <a:latin typeface="Courier New"/>
              <a:cs typeface="Courier New"/>
            </a:endParaRPr>
          </a:p>
        </p:txBody>
      </p:sp>
      <p:sp>
        <p:nvSpPr>
          <p:cNvPr id="22" name="object 22"/>
          <p:cNvSpPr txBox="1"/>
          <p:nvPr/>
        </p:nvSpPr>
        <p:spPr>
          <a:xfrm>
            <a:off x="10642874" y="5328893"/>
            <a:ext cx="5561965" cy="901700"/>
          </a:xfrm>
          <a:prstGeom prst="rect">
            <a:avLst/>
          </a:prstGeom>
        </p:spPr>
        <p:txBody>
          <a:bodyPr wrap="square" lIns="0" tIns="12700" rIns="0" bIns="0" rtlCol="0" vert="horz">
            <a:spAutoFit/>
          </a:bodyPr>
          <a:lstStyle/>
          <a:p>
            <a:pPr marL="12700" marR="5080" indent="4203065">
              <a:lnSpc>
                <a:spcPct val="114999"/>
              </a:lnSpc>
              <a:spcBef>
                <a:spcPts val="100"/>
              </a:spcBef>
              <a:tabLst>
                <a:tab pos="2590165" algn="l"/>
                <a:tab pos="4025265" algn="l"/>
              </a:tabLst>
            </a:pPr>
            <a:r>
              <a:rPr dirty="0" sz="2500" spc="-10">
                <a:latin typeface="Courier New"/>
                <a:cs typeface="Courier New"/>
              </a:rPr>
              <a:t>logica</a:t>
            </a:r>
            <a:r>
              <a:rPr dirty="0" sz="2500" spc="-5">
                <a:latin typeface="Courier New"/>
                <a:cs typeface="Courier New"/>
              </a:rPr>
              <a:t>l  </a:t>
            </a:r>
            <a:r>
              <a:rPr dirty="0" sz="2500" spc="-10">
                <a:latin typeface="Courier New"/>
                <a:cs typeface="Courier New"/>
              </a:rPr>
              <a:t>associate</a:t>
            </a:r>
            <a:r>
              <a:rPr dirty="0" sz="2500" spc="-5">
                <a:latin typeface="Courier New"/>
                <a:cs typeface="Courier New"/>
              </a:rPr>
              <a:t>d</a:t>
            </a:r>
            <a:r>
              <a:rPr dirty="0" sz="2500">
                <a:latin typeface="Courier New"/>
                <a:cs typeface="Courier New"/>
              </a:rPr>
              <a:t>	</a:t>
            </a:r>
            <a:r>
              <a:rPr dirty="0" sz="2500" spc="-10">
                <a:latin typeface="Courier New"/>
                <a:cs typeface="Courier New"/>
              </a:rPr>
              <a:t>wit</a:t>
            </a:r>
            <a:r>
              <a:rPr dirty="0" sz="2500" spc="-5">
                <a:latin typeface="Courier New"/>
                <a:cs typeface="Courier New"/>
              </a:rPr>
              <a:t>h</a:t>
            </a:r>
            <a:r>
              <a:rPr dirty="0" sz="2500">
                <a:latin typeface="Courier New"/>
                <a:cs typeface="Courier New"/>
              </a:rPr>
              <a:t>	</a:t>
            </a:r>
            <a:r>
              <a:rPr dirty="0" sz="2500" spc="-10">
                <a:latin typeface="Courier New"/>
                <a:cs typeface="Courier New"/>
              </a:rPr>
              <a:t>possibl</a:t>
            </a:r>
            <a:r>
              <a:rPr dirty="0" sz="2500" spc="-5">
                <a:latin typeface="Courier New"/>
                <a:cs typeface="Courier New"/>
              </a:rPr>
              <a:t>e</a:t>
            </a:r>
            <a:endParaRPr sz="2500">
              <a:latin typeface="Courier New"/>
              <a:cs typeface="Courier New"/>
            </a:endParaRPr>
          </a:p>
        </p:txBody>
      </p:sp>
      <p:sp>
        <p:nvSpPr>
          <p:cNvPr id="23" name="object 23"/>
          <p:cNvSpPr txBox="1"/>
          <p:nvPr/>
        </p:nvSpPr>
        <p:spPr>
          <a:xfrm>
            <a:off x="8065109" y="5328893"/>
            <a:ext cx="1930400" cy="1339850"/>
          </a:xfrm>
          <a:prstGeom prst="rect">
            <a:avLst/>
          </a:prstGeom>
        </p:spPr>
        <p:txBody>
          <a:bodyPr wrap="square" lIns="0" tIns="12700" rIns="0" bIns="0" rtlCol="0" vert="horz">
            <a:spAutoFit/>
          </a:bodyPr>
          <a:lstStyle/>
          <a:p>
            <a:pPr marL="12700" marR="5080">
              <a:lnSpc>
                <a:spcPct val="114999"/>
              </a:lnSpc>
              <a:spcBef>
                <a:spcPts val="100"/>
              </a:spcBef>
            </a:pPr>
            <a:r>
              <a:rPr dirty="0" sz="2500" spc="-5">
                <a:latin typeface="Courier New"/>
                <a:cs typeface="Courier New"/>
              </a:rPr>
              <a:t>sphere.  </a:t>
            </a:r>
            <a:r>
              <a:rPr dirty="0" sz="2500" spc="-10">
                <a:latin typeface="Courier New"/>
                <a:cs typeface="Courier New"/>
              </a:rPr>
              <a:t>operation</a:t>
            </a:r>
            <a:r>
              <a:rPr dirty="0" sz="2500" spc="-5">
                <a:latin typeface="Courier New"/>
                <a:cs typeface="Courier New"/>
              </a:rPr>
              <a:t>s  </a:t>
            </a:r>
            <a:r>
              <a:rPr dirty="0" sz="2500" spc="-5">
                <a:latin typeface="Courier New"/>
                <a:cs typeface="Courier New"/>
              </a:rPr>
              <a:t>rotations</a:t>
            </a:r>
            <a:endParaRPr sz="2500">
              <a:latin typeface="Courier New"/>
              <a:cs typeface="Courier New"/>
            </a:endParaRPr>
          </a:p>
        </p:txBody>
      </p:sp>
      <p:sp>
        <p:nvSpPr>
          <p:cNvPr id="24" name="object 24"/>
          <p:cNvSpPr txBox="1"/>
          <p:nvPr/>
        </p:nvSpPr>
        <p:spPr>
          <a:xfrm>
            <a:off x="8065109" y="6700531"/>
            <a:ext cx="5541645" cy="406400"/>
          </a:xfrm>
          <a:prstGeom prst="rect">
            <a:avLst/>
          </a:prstGeom>
        </p:spPr>
        <p:txBody>
          <a:bodyPr wrap="square" lIns="0" tIns="12700" rIns="0" bIns="0" rtlCol="0" vert="horz">
            <a:spAutoFit/>
          </a:bodyPr>
          <a:lstStyle/>
          <a:p>
            <a:pPr marL="12700">
              <a:lnSpc>
                <a:spcPct val="100000"/>
              </a:lnSpc>
              <a:spcBef>
                <a:spcPts val="100"/>
              </a:spcBef>
              <a:tabLst>
                <a:tab pos="1597025" algn="l"/>
                <a:tab pos="2610485" algn="l"/>
                <a:tab pos="4766310" algn="l"/>
              </a:tabLst>
            </a:pPr>
            <a:r>
              <a:rPr dirty="0" sz="2500" spc="-10">
                <a:latin typeface="Courier New"/>
                <a:cs typeface="Courier New"/>
              </a:rPr>
              <a:t>Bloch</a:t>
            </a:r>
            <a:r>
              <a:rPr dirty="0" sz="2500" spc="-5">
                <a:latin typeface="Courier New"/>
                <a:cs typeface="Courier New"/>
              </a:rPr>
              <a:t>.</a:t>
            </a:r>
            <a:r>
              <a:rPr dirty="0" sz="2500">
                <a:latin typeface="Courier New"/>
                <a:cs typeface="Courier New"/>
              </a:rPr>
              <a:t>	</a:t>
            </a:r>
            <a:r>
              <a:rPr dirty="0" sz="2500" spc="-10">
                <a:latin typeface="Courier New"/>
                <a:cs typeface="Courier New"/>
              </a:rPr>
              <a:t>Th</a:t>
            </a:r>
            <a:r>
              <a:rPr dirty="0" sz="2500" spc="-5">
                <a:latin typeface="Courier New"/>
                <a:cs typeface="Courier New"/>
              </a:rPr>
              <a:t>e</a:t>
            </a:r>
            <a:r>
              <a:rPr dirty="0" sz="2500">
                <a:latin typeface="Courier New"/>
                <a:cs typeface="Courier New"/>
              </a:rPr>
              <a:t>	</a:t>
            </a:r>
            <a:r>
              <a:rPr dirty="0" sz="2500" spc="-10">
                <a:latin typeface="Courier New"/>
                <a:cs typeface="Courier New"/>
              </a:rPr>
              <a:t>rotation</a:t>
            </a:r>
            <a:r>
              <a:rPr dirty="0" sz="2500" spc="-5">
                <a:latin typeface="Courier New"/>
                <a:cs typeface="Courier New"/>
              </a:rPr>
              <a:t>s</a:t>
            </a:r>
            <a:r>
              <a:rPr dirty="0" sz="2500">
                <a:latin typeface="Courier New"/>
                <a:cs typeface="Courier New"/>
              </a:rPr>
              <a:t>	</a:t>
            </a:r>
            <a:r>
              <a:rPr dirty="0" sz="2500" spc="-10">
                <a:latin typeface="Courier New"/>
                <a:cs typeface="Courier New"/>
              </a:rPr>
              <a:t>ove</a:t>
            </a:r>
            <a:r>
              <a:rPr dirty="0" sz="2500" spc="-5">
                <a:latin typeface="Courier New"/>
                <a:cs typeface="Courier New"/>
              </a:rPr>
              <a:t>r</a:t>
            </a:r>
            <a:endParaRPr sz="2500">
              <a:latin typeface="Courier New"/>
              <a:cs typeface="Courier New"/>
            </a:endParaRPr>
          </a:p>
        </p:txBody>
      </p:sp>
      <p:sp>
        <p:nvSpPr>
          <p:cNvPr id="25" name="object 25"/>
          <p:cNvSpPr txBox="1"/>
          <p:nvPr/>
        </p:nvSpPr>
        <p:spPr>
          <a:xfrm>
            <a:off x="10147605" y="6205193"/>
            <a:ext cx="4663440" cy="901700"/>
          </a:xfrm>
          <a:prstGeom prst="rect">
            <a:avLst/>
          </a:prstGeom>
        </p:spPr>
        <p:txBody>
          <a:bodyPr wrap="square" lIns="0" tIns="69850" rIns="0" bIns="0" rtlCol="0" vert="horz">
            <a:spAutoFit/>
          </a:bodyPr>
          <a:lstStyle/>
          <a:p>
            <a:pPr marL="12700">
              <a:lnSpc>
                <a:spcPct val="100000"/>
              </a:lnSpc>
              <a:spcBef>
                <a:spcPts val="550"/>
              </a:spcBef>
              <a:tabLst>
                <a:tab pos="1332865" algn="l"/>
                <a:tab pos="1891664" algn="l"/>
                <a:tab pos="3593465" algn="l"/>
              </a:tabLst>
            </a:pPr>
            <a:r>
              <a:rPr dirty="0" sz="2500" spc="-5">
                <a:latin typeface="Courier New"/>
                <a:cs typeface="Courier New"/>
              </a:rPr>
              <a:t>about	a	certain	axis</a:t>
            </a:r>
            <a:endParaRPr sz="2500">
              <a:latin typeface="Courier New"/>
              <a:cs typeface="Courier New"/>
            </a:endParaRPr>
          </a:p>
          <a:p>
            <a:pPr marL="3888104">
              <a:lnSpc>
                <a:spcPct val="100000"/>
              </a:lnSpc>
              <a:spcBef>
                <a:spcPts val="450"/>
              </a:spcBef>
            </a:pPr>
            <a:r>
              <a:rPr dirty="0" sz="2500" spc="-10">
                <a:latin typeface="Courier New"/>
                <a:cs typeface="Courier New"/>
              </a:rPr>
              <a:t>thi</a:t>
            </a:r>
            <a:r>
              <a:rPr dirty="0" sz="2500" spc="-5">
                <a:latin typeface="Courier New"/>
                <a:cs typeface="Courier New"/>
              </a:rPr>
              <a:t>s</a:t>
            </a:r>
            <a:endParaRPr sz="2500">
              <a:latin typeface="Courier New"/>
              <a:cs typeface="Courier New"/>
            </a:endParaRPr>
          </a:p>
        </p:txBody>
      </p:sp>
      <p:sp>
        <p:nvSpPr>
          <p:cNvPr id="26" name="object 26"/>
          <p:cNvSpPr txBox="1"/>
          <p:nvPr/>
        </p:nvSpPr>
        <p:spPr>
          <a:xfrm>
            <a:off x="14858666" y="6205193"/>
            <a:ext cx="1346200" cy="901700"/>
          </a:xfrm>
          <a:prstGeom prst="rect">
            <a:avLst/>
          </a:prstGeom>
        </p:spPr>
        <p:txBody>
          <a:bodyPr wrap="square" lIns="0" tIns="12700" rIns="0" bIns="0" rtlCol="0" vert="horz">
            <a:spAutoFit/>
          </a:bodyPr>
          <a:lstStyle/>
          <a:p>
            <a:pPr marL="381000" marR="5080" indent="-368300">
              <a:lnSpc>
                <a:spcPct val="114999"/>
              </a:lnSpc>
              <a:spcBef>
                <a:spcPts val="100"/>
              </a:spcBef>
              <a:tabLst>
                <a:tab pos="761365" algn="l"/>
              </a:tabLst>
            </a:pPr>
            <a:r>
              <a:rPr dirty="0" sz="2500" spc="-10">
                <a:latin typeface="Courier New"/>
                <a:cs typeface="Courier New"/>
              </a:rPr>
              <a:t>o</a:t>
            </a:r>
            <a:r>
              <a:rPr dirty="0" sz="2500" spc="-5">
                <a:latin typeface="Courier New"/>
                <a:cs typeface="Courier New"/>
              </a:rPr>
              <a:t>f</a:t>
            </a:r>
            <a:r>
              <a:rPr dirty="0" sz="2500">
                <a:latin typeface="Courier New"/>
                <a:cs typeface="Courier New"/>
              </a:rPr>
              <a:t>	</a:t>
            </a:r>
            <a:r>
              <a:rPr dirty="0" sz="2500" spc="-10">
                <a:latin typeface="Courier New"/>
                <a:cs typeface="Courier New"/>
              </a:rPr>
              <a:t>th</a:t>
            </a:r>
            <a:r>
              <a:rPr dirty="0" sz="2500" spc="-5">
                <a:latin typeface="Courier New"/>
                <a:cs typeface="Courier New"/>
              </a:rPr>
              <a:t>e  </a:t>
            </a:r>
            <a:r>
              <a:rPr dirty="0" sz="2500" spc="-10">
                <a:latin typeface="Courier New"/>
                <a:cs typeface="Courier New"/>
              </a:rPr>
              <a:t>bloc</a:t>
            </a:r>
            <a:r>
              <a:rPr dirty="0" sz="2500" spc="-5">
                <a:latin typeface="Courier New"/>
                <a:cs typeface="Courier New"/>
              </a:rPr>
              <a:t>h</a:t>
            </a:r>
            <a:endParaRPr sz="2500">
              <a:latin typeface="Courier New"/>
              <a:cs typeface="Courier New"/>
            </a:endParaRPr>
          </a:p>
        </p:txBody>
      </p:sp>
      <p:sp>
        <p:nvSpPr>
          <p:cNvPr id="27" name="object 27"/>
          <p:cNvSpPr txBox="1"/>
          <p:nvPr/>
        </p:nvSpPr>
        <p:spPr>
          <a:xfrm>
            <a:off x="8065109" y="7138681"/>
            <a:ext cx="8139430" cy="1720850"/>
          </a:xfrm>
          <a:prstGeom prst="rect">
            <a:avLst/>
          </a:prstGeom>
        </p:spPr>
        <p:txBody>
          <a:bodyPr wrap="square" lIns="0" tIns="12700" rIns="0" bIns="0" rtlCol="0" vert="horz">
            <a:spAutoFit/>
          </a:bodyPr>
          <a:lstStyle/>
          <a:p>
            <a:pPr marL="12700">
              <a:lnSpc>
                <a:spcPct val="100000"/>
              </a:lnSpc>
              <a:spcBef>
                <a:spcPts val="100"/>
              </a:spcBef>
            </a:pPr>
            <a:r>
              <a:rPr dirty="0" sz="2500" spc="-5">
                <a:latin typeface="Courier New"/>
                <a:cs typeface="Courier New"/>
              </a:rPr>
              <a:t>sphere are known as quantum</a:t>
            </a:r>
            <a:r>
              <a:rPr dirty="0" sz="2500" spc="-35">
                <a:latin typeface="Courier New"/>
                <a:cs typeface="Courier New"/>
              </a:rPr>
              <a:t> </a:t>
            </a:r>
            <a:r>
              <a:rPr dirty="0" sz="2500" spc="-5">
                <a:latin typeface="Courier New"/>
                <a:cs typeface="Courier New"/>
              </a:rPr>
              <a:t>gates.</a:t>
            </a:r>
            <a:endParaRPr sz="2500">
              <a:latin typeface="Courier New"/>
              <a:cs typeface="Courier New"/>
            </a:endParaRPr>
          </a:p>
          <a:p>
            <a:pPr>
              <a:lnSpc>
                <a:spcPct val="100000"/>
              </a:lnSpc>
              <a:spcBef>
                <a:spcPts val="50"/>
              </a:spcBef>
            </a:pPr>
            <a:endParaRPr sz="3000">
              <a:latin typeface="Courier New"/>
              <a:cs typeface="Courier New"/>
            </a:endParaRPr>
          </a:p>
          <a:p>
            <a:pPr marL="12700" marR="5080">
              <a:lnSpc>
                <a:spcPct val="114999"/>
              </a:lnSpc>
            </a:pPr>
            <a:r>
              <a:rPr dirty="0" sz="2500" spc="-5">
                <a:latin typeface="Courier New"/>
                <a:cs typeface="Courier New"/>
              </a:rPr>
              <a:t>The combination of them in a set of qubits  is known as a quantum</a:t>
            </a:r>
            <a:r>
              <a:rPr dirty="0" sz="2500" spc="-30">
                <a:latin typeface="Courier New"/>
                <a:cs typeface="Courier New"/>
              </a:rPr>
              <a:t> </a:t>
            </a:r>
            <a:r>
              <a:rPr dirty="0" sz="2500" spc="-5">
                <a:latin typeface="Courier New"/>
                <a:cs typeface="Courier New"/>
              </a:rPr>
              <a:t>circuit</a:t>
            </a:r>
            <a:endParaRPr sz="2500">
              <a:latin typeface="Courier New"/>
              <a:cs typeface="Courier New"/>
            </a:endParaRPr>
          </a:p>
        </p:txBody>
      </p:sp>
      <p:sp>
        <p:nvSpPr>
          <p:cNvPr id="28" name="object 28"/>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29" name="object 29"/>
          <p:cNvSpPr txBox="1"/>
          <p:nvPr/>
        </p:nvSpPr>
        <p:spPr>
          <a:xfrm>
            <a:off x="7162071" y="290189"/>
            <a:ext cx="2219325"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Introduction</a:t>
            </a:r>
            <a:endParaRPr sz="24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21483" y="1393726"/>
            <a:ext cx="3044190" cy="939800"/>
          </a:xfrm>
          <a:prstGeom prst="rect">
            <a:avLst/>
          </a:prstGeom>
        </p:spPr>
        <p:txBody>
          <a:bodyPr wrap="square" lIns="0" tIns="12700" rIns="0" bIns="0" rtlCol="0" vert="horz">
            <a:spAutoFit/>
          </a:bodyPr>
          <a:lstStyle/>
          <a:p>
            <a:pPr marL="12700">
              <a:lnSpc>
                <a:spcPct val="100000"/>
              </a:lnSpc>
              <a:spcBef>
                <a:spcPts val="100"/>
              </a:spcBef>
            </a:pPr>
            <a:r>
              <a:rPr dirty="0" sz="6000" spc="1845" b="1">
                <a:latin typeface="Arial"/>
                <a:cs typeface="Arial"/>
              </a:rPr>
              <a:t>G</a:t>
            </a:r>
            <a:r>
              <a:rPr dirty="0" sz="6000" spc="1580" b="1">
                <a:latin typeface="Arial"/>
                <a:cs typeface="Arial"/>
              </a:rPr>
              <a:t>o</a:t>
            </a:r>
            <a:r>
              <a:rPr dirty="0" sz="6000" spc="1700" b="1">
                <a:latin typeface="Arial"/>
                <a:cs typeface="Arial"/>
              </a:rPr>
              <a:t>a</a:t>
            </a:r>
            <a:r>
              <a:rPr dirty="0" sz="6000" spc="310" b="1">
                <a:latin typeface="Arial"/>
                <a:cs typeface="Arial"/>
              </a:rPr>
              <a:t>l</a:t>
            </a:r>
            <a:r>
              <a:rPr dirty="0" sz="6000" spc="1639" b="1">
                <a:latin typeface="Arial"/>
                <a:cs typeface="Arial"/>
              </a:rPr>
              <a:t>s</a:t>
            </a:r>
            <a:endParaRPr sz="6000">
              <a:latin typeface="Arial"/>
              <a:cs typeface="Arial"/>
            </a:endParaRPr>
          </a:p>
        </p:txBody>
      </p:sp>
      <p:grpSp>
        <p:nvGrpSpPr>
          <p:cNvPr id="3" name="object 3"/>
          <p:cNvGrpSpPr/>
          <p:nvPr/>
        </p:nvGrpSpPr>
        <p:grpSpPr>
          <a:xfrm>
            <a:off x="0" y="5"/>
            <a:ext cx="18288000" cy="10287000"/>
            <a:chOff x="0" y="5"/>
            <a:chExt cx="18288000" cy="10287000"/>
          </a:xfrm>
        </p:grpSpPr>
        <p:sp>
          <p:nvSpPr>
            <p:cNvPr id="4" name="object 4"/>
            <p:cNvSpPr/>
            <p:nvPr/>
          </p:nvSpPr>
          <p:spPr>
            <a:xfrm>
              <a:off x="4774692" y="2824885"/>
              <a:ext cx="12187555" cy="6958965"/>
            </a:xfrm>
            <a:custGeom>
              <a:avLst/>
              <a:gdLst/>
              <a:ahLst/>
              <a:cxnLst/>
              <a:rect l="l" t="t" r="r" b="b"/>
              <a:pathLst>
                <a:path w="12187555" h="6958965">
                  <a:moveTo>
                    <a:pt x="12187555" y="0"/>
                  </a:moveTo>
                  <a:lnTo>
                    <a:pt x="0" y="0"/>
                  </a:lnTo>
                  <a:lnTo>
                    <a:pt x="0" y="6729209"/>
                  </a:lnTo>
                  <a:lnTo>
                    <a:pt x="0" y="6958355"/>
                  </a:lnTo>
                  <a:lnTo>
                    <a:pt x="12187555" y="6958355"/>
                  </a:lnTo>
                  <a:lnTo>
                    <a:pt x="12187555" y="6729209"/>
                  </a:lnTo>
                  <a:lnTo>
                    <a:pt x="12187555" y="0"/>
                  </a:lnTo>
                  <a:close/>
                </a:path>
              </a:pathLst>
            </a:custGeom>
            <a:solidFill>
              <a:srgbClr val="FFB97D"/>
            </a:solidFill>
          </p:spPr>
          <p:txBody>
            <a:bodyPr wrap="square" lIns="0" tIns="0" rIns="0" bIns="0" rtlCol="0"/>
            <a:lstStyle/>
            <a:p/>
          </p:txBody>
        </p:sp>
        <p:sp>
          <p:nvSpPr>
            <p:cNvPr id="5" name="object 5"/>
            <p:cNvSpPr/>
            <p:nvPr/>
          </p:nvSpPr>
          <p:spPr>
            <a:xfrm>
              <a:off x="4762957" y="2813151"/>
              <a:ext cx="12211050" cy="6981825"/>
            </a:xfrm>
            <a:custGeom>
              <a:avLst/>
              <a:gdLst/>
              <a:ahLst/>
              <a:cxnLst/>
              <a:rect l="l" t="t" r="r" b="b"/>
              <a:pathLst>
                <a:path w="12211050" h="6981825">
                  <a:moveTo>
                    <a:pt x="12211025" y="0"/>
                  </a:moveTo>
                  <a:lnTo>
                    <a:pt x="12187555" y="0"/>
                  </a:lnTo>
                  <a:lnTo>
                    <a:pt x="11984076" y="0"/>
                  </a:lnTo>
                  <a:lnTo>
                    <a:pt x="11984076" y="23482"/>
                  </a:lnTo>
                  <a:lnTo>
                    <a:pt x="12187555" y="23482"/>
                  </a:lnTo>
                  <a:lnTo>
                    <a:pt x="12187555" y="6958355"/>
                  </a:lnTo>
                  <a:lnTo>
                    <a:pt x="23469" y="6958355"/>
                  </a:lnTo>
                  <a:lnTo>
                    <a:pt x="23469" y="6740944"/>
                  </a:lnTo>
                  <a:lnTo>
                    <a:pt x="0" y="6740944"/>
                  </a:lnTo>
                  <a:lnTo>
                    <a:pt x="0" y="6981825"/>
                  </a:lnTo>
                  <a:lnTo>
                    <a:pt x="23469" y="6981825"/>
                  </a:lnTo>
                  <a:lnTo>
                    <a:pt x="12187555" y="6981825"/>
                  </a:lnTo>
                  <a:lnTo>
                    <a:pt x="12211025" y="6981825"/>
                  </a:lnTo>
                  <a:lnTo>
                    <a:pt x="12211025" y="0"/>
                  </a:lnTo>
                  <a:close/>
                </a:path>
              </a:pathLst>
            </a:custGeom>
            <a:solidFill>
              <a:srgbClr val="000000"/>
            </a:solidFill>
          </p:spPr>
          <p:txBody>
            <a:bodyPr wrap="square" lIns="0" tIns="0" rIns="0" bIns="0" rtlCol="0"/>
            <a:lstStyle/>
            <a:p/>
          </p:txBody>
        </p:sp>
        <p:sp>
          <p:nvSpPr>
            <p:cNvPr id="6" name="object 6"/>
            <p:cNvSpPr/>
            <p:nvPr/>
          </p:nvSpPr>
          <p:spPr>
            <a:xfrm>
              <a:off x="4492841" y="2595743"/>
              <a:ext cx="12254230" cy="6958965"/>
            </a:xfrm>
            <a:custGeom>
              <a:avLst/>
              <a:gdLst/>
              <a:ahLst/>
              <a:cxnLst/>
              <a:rect l="l" t="t" r="r" b="b"/>
              <a:pathLst>
                <a:path w="12254230" h="6958965">
                  <a:moveTo>
                    <a:pt x="12254193" y="6958350"/>
                  </a:moveTo>
                  <a:lnTo>
                    <a:pt x="0" y="6958350"/>
                  </a:lnTo>
                  <a:lnTo>
                    <a:pt x="0" y="0"/>
                  </a:lnTo>
                  <a:lnTo>
                    <a:pt x="12254193" y="0"/>
                  </a:lnTo>
                  <a:lnTo>
                    <a:pt x="12254193" y="6958350"/>
                  </a:lnTo>
                  <a:close/>
                </a:path>
              </a:pathLst>
            </a:custGeom>
            <a:solidFill>
              <a:srgbClr val="FFF4E9"/>
            </a:solidFill>
          </p:spPr>
          <p:txBody>
            <a:bodyPr wrap="square" lIns="0" tIns="0" rIns="0" bIns="0" rtlCol="0"/>
            <a:lstStyle/>
            <a:p/>
          </p:txBody>
        </p:sp>
        <p:sp>
          <p:nvSpPr>
            <p:cNvPr id="7" name="object 7"/>
            <p:cNvSpPr/>
            <p:nvPr/>
          </p:nvSpPr>
          <p:spPr>
            <a:xfrm>
              <a:off x="4481106" y="2584017"/>
              <a:ext cx="12277725" cy="6981825"/>
            </a:xfrm>
            <a:custGeom>
              <a:avLst/>
              <a:gdLst/>
              <a:ahLst/>
              <a:cxnLst/>
              <a:rect l="l" t="t" r="r" b="b"/>
              <a:pathLst>
                <a:path w="12277725" h="6981825">
                  <a:moveTo>
                    <a:pt x="12277662" y="0"/>
                  </a:moveTo>
                  <a:lnTo>
                    <a:pt x="12254192" y="0"/>
                  </a:lnTo>
                  <a:lnTo>
                    <a:pt x="12254192" y="23469"/>
                  </a:lnTo>
                  <a:lnTo>
                    <a:pt x="12254192" y="6958343"/>
                  </a:lnTo>
                  <a:lnTo>
                    <a:pt x="23456" y="6958343"/>
                  </a:lnTo>
                  <a:lnTo>
                    <a:pt x="23456" y="23469"/>
                  </a:lnTo>
                  <a:lnTo>
                    <a:pt x="12254192" y="23469"/>
                  </a:lnTo>
                  <a:lnTo>
                    <a:pt x="12254192" y="0"/>
                  </a:lnTo>
                  <a:lnTo>
                    <a:pt x="23456" y="0"/>
                  </a:lnTo>
                  <a:lnTo>
                    <a:pt x="0" y="0"/>
                  </a:lnTo>
                  <a:lnTo>
                    <a:pt x="0" y="6981825"/>
                  </a:lnTo>
                  <a:lnTo>
                    <a:pt x="23456" y="6981825"/>
                  </a:lnTo>
                  <a:lnTo>
                    <a:pt x="12254192" y="6981825"/>
                  </a:lnTo>
                  <a:lnTo>
                    <a:pt x="12277662" y="6981825"/>
                  </a:lnTo>
                  <a:lnTo>
                    <a:pt x="12277662" y="0"/>
                  </a:lnTo>
                  <a:close/>
                </a:path>
              </a:pathLst>
            </a:custGeom>
            <a:solidFill>
              <a:srgbClr val="000000"/>
            </a:solidFill>
          </p:spPr>
          <p:txBody>
            <a:bodyPr wrap="square" lIns="0" tIns="0" rIns="0" bIns="0" rtlCol="0"/>
            <a:lstStyle/>
            <a:p/>
          </p:txBody>
        </p:sp>
        <p:sp>
          <p:nvSpPr>
            <p:cNvPr id="8" name="object 8"/>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9" name="object 9"/>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10" name="object 10"/>
            <p:cNvSpPr/>
            <p:nvPr/>
          </p:nvSpPr>
          <p:spPr>
            <a:xfrm>
              <a:off x="17480805" y="1090649"/>
              <a:ext cx="28575" cy="9196705"/>
            </a:xfrm>
            <a:custGeom>
              <a:avLst/>
              <a:gdLst/>
              <a:ahLst/>
              <a:cxnLst/>
              <a:rect l="l" t="t" r="r" b="b"/>
              <a:pathLst>
                <a:path w="28575" h="9196705">
                  <a:moveTo>
                    <a:pt x="28575" y="0"/>
                  </a:moveTo>
                  <a:lnTo>
                    <a:pt x="28575" y="9196349"/>
                  </a:lnTo>
                  <a:lnTo>
                    <a:pt x="0" y="9196349"/>
                  </a:lnTo>
                  <a:lnTo>
                    <a:pt x="0" y="0"/>
                  </a:lnTo>
                  <a:lnTo>
                    <a:pt x="28575" y="0"/>
                  </a:lnTo>
                  <a:close/>
                </a:path>
              </a:pathLst>
            </a:custGeom>
            <a:solidFill>
              <a:srgbClr val="000000"/>
            </a:solidFill>
          </p:spPr>
          <p:txBody>
            <a:bodyPr wrap="square" lIns="0" tIns="0" rIns="0" bIns="0" rtlCol="0"/>
            <a:lstStyle/>
            <a:p/>
          </p:txBody>
        </p:sp>
        <p:sp>
          <p:nvSpPr>
            <p:cNvPr id="11" name="object 11"/>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12" name="object 12"/>
          <p:cNvSpPr txBox="1"/>
          <p:nvPr/>
        </p:nvSpPr>
        <p:spPr>
          <a:xfrm>
            <a:off x="479650" y="4161063"/>
            <a:ext cx="3465829" cy="2580005"/>
          </a:xfrm>
          <a:prstGeom prst="rect">
            <a:avLst/>
          </a:prstGeom>
        </p:spPr>
        <p:txBody>
          <a:bodyPr wrap="square" lIns="0" tIns="34925" rIns="0" bIns="0" rtlCol="0" vert="horz">
            <a:spAutoFit/>
          </a:bodyPr>
          <a:lstStyle/>
          <a:p>
            <a:pPr algn="just" marL="12700" marR="5080" indent="175895">
              <a:lnSpc>
                <a:spcPts val="5030"/>
              </a:lnSpc>
              <a:spcBef>
                <a:spcPts val="275"/>
              </a:spcBef>
            </a:pPr>
            <a:r>
              <a:rPr dirty="0" sz="4200" spc="1065" b="1">
                <a:latin typeface="Arial"/>
                <a:cs typeface="Arial"/>
              </a:rPr>
              <a:t>Why </a:t>
            </a:r>
            <a:r>
              <a:rPr dirty="0" sz="4200" spc="1150" b="1">
                <a:latin typeface="Arial"/>
                <a:cs typeface="Arial"/>
              </a:rPr>
              <a:t>use  </a:t>
            </a:r>
            <a:r>
              <a:rPr dirty="0" sz="4200" spc="1105" b="1">
                <a:latin typeface="Arial"/>
                <a:cs typeface="Arial"/>
              </a:rPr>
              <a:t>quantum  </a:t>
            </a:r>
            <a:r>
              <a:rPr dirty="0" sz="4200" spc="1045" b="1">
                <a:latin typeface="Arial"/>
                <a:cs typeface="Arial"/>
              </a:rPr>
              <a:t>machine  </a:t>
            </a:r>
            <a:r>
              <a:rPr dirty="0" sz="4200" spc="215" b="1">
                <a:latin typeface="Arial"/>
                <a:cs typeface="Arial"/>
              </a:rPr>
              <a:t>l</a:t>
            </a:r>
            <a:r>
              <a:rPr dirty="0" sz="4200" spc="1285" b="1">
                <a:latin typeface="Arial"/>
                <a:cs typeface="Arial"/>
              </a:rPr>
              <a:t>e</a:t>
            </a:r>
            <a:r>
              <a:rPr dirty="0" sz="4200" spc="1190" b="1">
                <a:latin typeface="Arial"/>
                <a:cs typeface="Arial"/>
              </a:rPr>
              <a:t>a</a:t>
            </a:r>
            <a:r>
              <a:rPr dirty="0" sz="4200" spc="969" b="1">
                <a:latin typeface="Arial"/>
                <a:cs typeface="Arial"/>
              </a:rPr>
              <a:t>rn</a:t>
            </a:r>
            <a:r>
              <a:rPr dirty="0" sz="4200" spc="240" b="1">
                <a:latin typeface="Arial"/>
                <a:cs typeface="Arial"/>
              </a:rPr>
              <a:t>i</a:t>
            </a:r>
            <a:r>
              <a:rPr dirty="0" sz="4200" spc="1000" b="1">
                <a:latin typeface="Arial"/>
                <a:cs typeface="Arial"/>
              </a:rPr>
              <a:t>n</a:t>
            </a:r>
            <a:r>
              <a:rPr dirty="0" sz="4200" spc="1145" b="1">
                <a:latin typeface="Arial"/>
                <a:cs typeface="Arial"/>
              </a:rPr>
              <a:t>g?</a:t>
            </a:r>
            <a:endParaRPr sz="4200">
              <a:latin typeface="Arial"/>
              <a:cs typeface="Arial"/>
            </a:endParaRPr>
          </a:p>
        </p:txBody>
      </p:sp>
      <p:sp>
        <p:nvSpPr>
          <p:cNvPr id="13" name="object 13"/>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6</a:t>
            </a:r>
            <a:endParaRPr sz="2400">
              <a:latin typeface="Courier New"/>
              <a:cs typeface="Courier New"/>
            </a:endParaRPr>
          </a:p>
        </p:txBody>
      </p:sp>
      <p:sp>
        <p:nvSpPr>
          <p:cNvPr id="14" name="object 14"/>
          <p:cNvSpPr txBox="1"/>
          <p:nvPr/>
        </p:nvSpPr>
        <p:spPr>
          <a:xfrm>
            <a:off x="12382113" y="292195"/>
            <a:ext cx="5578475" cy="436880"/>
          </a:xfrm>
          <a:prstGeom prst="rect">
            <a:avLst/>
          </a:prstGeom>
        </p:spPr>
        <p:txBody>
          <a:bodyPr wrap="square" lIns="0" tIns="12700" rIns="0" bIns="0" rtlCol="0" vert="horz">
            <a:spAutoFit/>
          </a:bodyPr>
          <a:lstStyle/>
          <a:p>
            <a:pPr marL="12700">
              <a:lnSpc>
                <a:spcPct val="100000"/>
              </a:lnSpc>
              <a:spcBef>
                <a:spcPts val="100"/>
              </a:spcBef>
            </a:pPr>
            <a:r>
              <a:rPr dirty="0" sz="2700" spc="-5" b="1">
                <a:latin typeface="Courier New"/>
                <a:cs typeface="Courier New"/>
              </a:rPr>
              <a:t>Bootcamp: Quantum</a:t>
            </a:r>
            <a:r>
              <a:rPr dirty="0" sz="2700" spc="-95" b="1">
                <a:latin typeface="Courier New"/>
                <a:cs typeface="Courier New"/>
              </a:rPr>
              <a:t> </a:t>
            </a:r>
            <a:r>
              <a:rPr dirty="0" sz="2700" spc="-5" b="1">
                <a:latin typeface="Courier New"/>
                <a:cs typeface="Courier New"/>
              </a:rPr>
              <a:t>Computing</a:t>
            </a:r>
            <a:endParaRPr sz="2700">
              <a:latin typeface="Courier New"/>
              <a:cs typeface="Courier New"/>
            </a:endParaRPr>
          </a:p>
        </p:txBody>
      </p:sp>
      <p:grpSp>
        <p:nvGrpSpPr>
          <p:cNvPr id="15" name="object 15"/>
          <p:cNvGrpSpPr/>
          <p:nvPr/>
        </p:nvGrpSpPr>
        <p:grpSpPr>
          <a:xfrm>
            <a:off x="5256641" y="3988048"/>
            <a:ext cx="13031469" cy="3954145"/>
            <a:chOff x="5256641" y="3988048"/>
            <a:chExt cx="13031469" cy="3954145"/>
          </a:xfrm>
        </p:grpSpPr>
        <p:sp>
          <p:nvSpPr>
            <p:cNvPr id="16" name="object 16"/>
            <p:cNvSpPr/>
            <p:nvPr/>
          </p:nvSpPr>
          <p:spPr>
            <a:xfrm>
              <a:off x="5256641" y="3988048"/>
              <a:ext cx="104775" cy="104775"/>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5256641" y="6616948"/>
              <a:ext cx="104775" cy="104775"/>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7499720"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9" name="object 19"/>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20" name="object 20"/>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1" name="object 21"/>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22" name="object 22"/>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grpSp>
      <p:sp>
        <p:nvSpPr>
          <p:cNvPr id="23" name="object 23"/>
          <p:cNvSpPr txBox="1"/>
          <p:nvPr/>
        </p:nvSpPr>
        <p:spPr>
          <a:xfrm>
            <a:off x="5516893" y="3819805"/>
            <a:ext cx="10377805" cy="406400"/>
          </a:xfrm>
          <a:prstGeom prst="rect">
            <a:avLst/>
          </a:prstGeom>
        </p:spPr>
        <p:txBody>
          <a:bodyPr wrap="square" lIns="0" tIns="12700" rIns="0" bIns="0" rtlCol="0" vert="horz">
            <a:spAutoFit/>
          </a:bodyPr>
          <a:lstStyle/>
          <a:p>
            <a:pPr marL="12700">
              <a:lnSpc>
                <a:spcPct val="100000"/>
              </a:lnSpc>
              <a:spcBef>
                <a:spcPts val="100"/>
              </a:spcBef>
              <a:tabLst>
                <a:tab pos="1473200" algn="l"/>
                <a:tab pos="2362200" algn="l"/>
                <a:tab pos="3822700" algn="l"/>
                <a:tab pos="4712335" algn="l"/>
                <a:tab pos="5410835" algn="l"/>
                <a:tab pos="6871970" algn="l"/>
                <a:tab pos="8903970" algn="l"/>
                <a:tab pos="9983470" algn="l"/>
              </a:tabLst>
            </a:pPr>
            <a:r>
              <a:rPr dirty="0" sz="2500" spc="-10">
                <a:latin typeface="Courier New"/>
                <a:cs typeface="Courier New"/>
              </a:rPr>
              <a:t>Choos</a:t>
            </a:r>
            <a:r>
              <a:rPr dirty="0" sz="2500" spc="-5">
                <a:latin typeface="Courier New"/>
                <a:cs typeface="Courier New"/>
              </a:rPr>
              <a:t>e</a:t>
            </a:r>
            <a:r>
              <a:rPr dirty="0" sz="2500">
                <a:latin typeface="Courier New"/>
                <a:cs typeface="Courier New"/>
              </a:rPr>
              <a:t>	</a:t>
            </a:r>
            <a:r>
              <a:rPr dirty="0" sz="2500" spc="-10">
                <a:latin typeface="Courier New"/>
                <a:cs typeface="Courier New"/>
              </a:rPr>
              <a:t>th</a:t>
            </a:r>
            <a:r>
              <a:rPr dirty="0" sz="2500" spc="-5">
                <a:latin typeface="Courier New"/>
                <a:cs typeface="Courier New"/>
              </a:rPr>
              <a:t>e</a:t>
            </a:r>
            <a:r>
              <a:rPr dirty="0" sz="2500">
                <a:latin typeface="Courier New"/>
                <a:cs typeface="Courier New"/>
              </a:rPr>
              <a:t>	</a:t>
            </a:r>
            <a:r>
              <a:rPr dirty="0" sz="2500" spc="-10">
                <a:latin typeface="Courier New"/>
                <a:cs typeface="Courier New"/>
              </a:rPr>
              <a:t>bette</a:t>
            </a:r>
            <a:r>
              <a:rPr dirty="0" sz="2500" spc="-5">
                <a:latin typeface="Courier New"/>
                <a:cs typeface="Courier New"/>
              </a:rPr>
              <a:t>r</a:t>
            </a:r>
            <a:r>
              <a:rPr dirty="0" sz="2500">
                <a:latin typeface="Courier New"/>
                <a:cs typeface="Courier New"/>
              </a:rPr>
              <a:t>	</a:t>
            </a:r>
            <a:r>
              <a:rPr dirty="0" sz="2500" spc="-10">
                <a:latin typeface="Courier New"/>
                <a:cs typeface="Courier New"/>
              </a:rPr>
              <a:t>wa</a:t>
            </a:r>
            <a:r>
              <a:rPr dirty="0" sz="2500" spc="-5">
                <a:latin typeface="Courier New"/>
                <a:cs typeface="Courier New"/>
              </a:rPr>
              <a:t>y</a:t>
            </a:r>
            <a:r>
              <a:rPr dirty="0" sz="2500">
                <a:latin typeface="Courier New"/>
                <a:cs typeface="Courier New"/>
              </a:rPr>
              <a:t>	</a:t>
            </a:r>
            <a:r>
              <a:rPr dirty="0" sz="2500" spc="-10">
                <a:latin typeface="Courier New"/>
                <a:cs typeface="Courier New"/>
              </a:rPr>
              <a:t>t</a:t>
            </a:r>
            <a:r>
              <a:rPr dirty="0" sz="2500" spc="-5">
                <a:latin typeface="Courier New"/>
                <a:cs typeface="Courier New"/>
              </a:rPr>
              <a:t>o</a:t>
            </a:r>
            <a:r>
              <a:rPr dirty="0" sz="2500">
                <a:latin typeface="Courier New"/>
                <a:cs typeface="Courier New"/>
              </a:rPr>
              <a:t>	</a:t>
            </a:r>
            <a:r>
              <a:rPr dirty="0" sz="2500" spc="-10">
                <a:latin typeface="Courier New"/>
                <a:cs typeface="Courier New"/>
              </a:rPr>
              <a:t>encod</a:t>
            </a:r>
            <a:r>
              <a:rPr dirty="0" sz="2500" spc="-5">
                <a:latin typeface="Courier New"/>
                <a:cs typeface="Courier New"/>
              </a:rPr>
              <a:t>e</a:t>
            </a:r>
            <a:r>
              <a:rPr dirty="0" sz="2500">
                <a:latin typeface="Courier New"/>
                <a:cs typeface="Courier New"/>
              </a:rPr>
              <a:t>	</a:t>
            </a:r>
            <a:r>
              <a:rPr dirty="0" sz="2500" spc="-10">
                <a:latin typeface="Courier New"/>
                <a:cs typeface="Courier New"/>
              </a:rPr>
              <a:t>classica</a:t>
            </a:r>
            <a:r>
              <a:rPr dirty="0" sz="2500" spc="-5">
                <a:latin typeface="Courier New"/>
                <a:cs typeface="Courier New"/>
              </a:rPr>
              <a:t>l</a:t>
            </a:r>
            <a:r>
              <a:rPr dirty="0" sz="2500">
                <a:latin typeface="Courier New"/>
                <a:cs typeface="Courier New"/>
              </a:rPr>
              <a:t>	</a:t>
            </a:r>
            <a:r>
              <a:rPr dirty="0" sz="2500" spc="-10">
                <a:latin typeface="Courier New"/>
                <a:cs typeface="Courier New"/>
              </a:rPr>
              <a:t>dat</a:t>
            </a:r>
            <a:r>
              <a:rPr dirty="0" sz="2500" spc="-5">
                <a:latin typeface="Courier New"/>
                <a:cs typeface="Courier New"/>
              </a:rPr>
              <a:t>a</a:t>
            </a:r>
            <a:r>
              <a:rPr dirty="0" sz="2500">
                <a:latin typeface="Courier New"/>
                <a:cs typeface="Courier New"/>
              </a:rPr>
              <a:t>	</a:t>
            </a:r>
            <a:r>
              <a:rPr dirty="0" sz="2500" spc="-10">
                <a:latin typeface="Courier New"/>
                <a:cs typeface="Courier New"/>
              </a:rPr>
              <a:t>i</a:t>
            </a:r>
            <a:r>
              <a:rPr dirty="0" sz="2500" spc="-5">
                <a:latin typeface="Courier New"/>
                <a:cs typeface="Courier New"/>
              </a:rPr>
              <a:t>n</a:t>
            </a:r>
            <a:endParaRPr sz="2500">
              <a:latin typeface="Courier New"/>
              <a:cs typeface="Courier New"/>
            </a:endParaRPr>
          </a:p>
        </p:txBody>
      </p:sp>
      <p:sp>
        <p:nvSpPr>
          <p:cNvPr id="28" name="object 28"/>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9" name="object 29"/>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4" name="object 24"/>
          <p:cNvSpPr txBox="1"/>
          <p:nvPr/>
        </p:nvSpPr>
        <p:spPr>
          <a:xfrm>
            <a:off x="5516893" y="4257955"/>
            <a:ext cx="10377805" cy="406400"/>
          </a:xfrm>
          <a:prstGeom prst="rect">
            <a:avLst/>
          </a:prstGeom>
        </p:spPr>
        <p:txBody>
          <a:bodyPr wrap="square" lIns="0" tIns="12700" rIns="0" bIns="0" rtlCol="0" vert="horz">
            <a:spAutoFit/>
          </a:bodyPr>
          <a:lstStyle/>
          <a:p>
            <a:pPr marL="12700">
              <a:lnSpc>
                <a:spcPct val="100000"/>
              </a:lnSpc>
              <a:spcBef>
                <a:spcPts val="100"/>
              </a:spcBef>
            </a:pPr>
            <a:r>
              <a:rPr dirty="0" sz="2500" spc="-5">
                <a:latin typeface="Courier New"/>
                <a:cs typeface="Courier New"/>
              </a:rPr>
              <a:t>terms of qubits and a variational circuit proposed</a:t>
            </a:r>
            <a:r>
              <a:rPr dirty="0" sz="2500" spc="475">
                <a:latin typeface="Courier New"/>
                <a:cs typeface="Courier New"/>
              </a:rPr>
              <a:t> </a:t>
            </a:r>
            <a:r>
              <a:rPr dirty="0" sz="2500" spc="-5">
                <a:latin typeface="Courier New"/>
                <a:cs typeface="Courier New"/>
              </a:rPr>
              <a:t>by</a:t>
            </a:r>
            <a:endParaRPr sz="2500">
              <a:latin typeface="Courier New"/>
              <a:cs typeface="Courier New"/>
            </a:endParaRPr>
          </a:p>
        </p:txBody>
      </p:sp>
      <p:sp>
        <p:nvSpPr>
          <p:cNvPr id="25" name="object 25"/>
          <p:cNvSpPr txBox="1"/>
          <p:nvPr/>
        </p:nvSpPr>
        <p:spPr>
          <a:xfrm>
            <a:off x="5516893" y="4638917"/>
            <a:ext cx="10377805" cy="901700"/>
          </a:xfrm>
          <a:prstGeom prst="rect">
            <a:avLst/>
          </a:prstGeom>
        </p:spPr>
        <p:txBody>
          <a:bodyPr wrap="square" lIns="0" tIns="12700" rIns="0" bIns="0" rtlCol="0" vert="horz">
            <a:spAutoFit/>
          </a:bodyPr>
          <a:lstStyle/>
          <a:p>
            <a:pPr marL="12700" marR="5080">
              <a:lnSpc>
                <a:spcPct val="114999"/>
              </a:lnSpc>
              <a:spcBef>
                <a:spcPts val="100"/>
              </a:spcBef>
              <a:tabLst>
                <a:tab pos="1134745" algn="l"/>
                <a:tab pos="2828290" algn="l"/>
                <a:tab pos="5093335" algn="l"/>
                <a:tab pos="6405880" algn="l"/>
                <a:tab pos="8480425" algn="l"/>
                <a:tab pos="9222105" algn="l"/>
              </a:tabLst>
            </a:pPr>
            <a:r>
              <a:rPr dirty="0" sz="2500" spc="-10">
                <a:latin typeface="Courier New"/>
                <a:cs typeface="Courier New"/>
              </a:rPr>
              <a:t>th</a:t>
            </a:r>
            <a:r>
              <a:rPr dirty="0" sz="2500" spc="-5">
                <a:latin typeface="Courier New"/>
                <a:cs typeface="Courier New"/>
              </a:rPr>
              <a:t>e</a:t>
            </a:r>
            <a:r>
              <a:rPr dirty="0" sz="2500">
                <a:latin typeface="Courier New"/>
                <a:cs typeface="Courier New"/>
              </a:rPr>
              <a:t>	</a:t>
            </a:r>
            <a:r>
              <a:rPr dirty="0" sz="2500" spc="-10">
                <a:latin typeface="Courier New"/>
                <a:cs typeface="Courier New"/>
              </a:rPr>
              <a:t>Qiski</a:t>
            </a:r>
            <a:r>
              <a:rPr dirty="0" sz="2500" spc="-5">
                <a:latin typeface="Courier New"/>
                <a:cs typeface="Courier New"/>
              </a:rPr>
              <a:t>t</a:t>
            </a:r>
            <a:r>
              <a:rPr dirty="0" sz="2500">
                <a:latin typeface="Courier New"/>
                <a:cs typeface="Courier New"/>
              </a:rPr>
              <a:t>	</a:t>
            </a:r>
            <a:r>
              <a:rPr dirty="0" sz="2500" spc="-10">
                <a:latin typeface="Courier New"/>
                <a:cs typeface="Courier New"/>
              </a:rPr>
              <a:t>framewor</a:t>
            </a:r>
            <a:r>
              <a:rPr dirty="0" sz="2500" spc="-5">
                <a:latin typeface="Courier New"/>
                <a:cs typeface="Courier New"/>
              </a:rPr>
              <a:t>k</a:t>
            </a:r>
            <a:r>
              <a:rPr dirty="0" sz="2500">
                <a:latin typeface="Courier New"/>
                <a:cs typeface="Courier New"/>
              </a:rPr>
              <a:t>	</a:t>
            </a:r>
            <a:r>
              <a:rPr dirty="0" sz="2500" spc="-10">
                <a:latin typeface="Courier New"/>
                <a:cs typeface="Courier New"/>
              </a:rPr>
              <a:t>tha</a:t>
            </a:r>
            <a:r>
              <a:rPr dirty="0" sz="2500" spc="-5">
                <a:latin typeface="Courier New"/>
                <a:cs typeface="Courier New"/>
              </a:rPr>
              <a:t>t</a:t>
            </a:r>
            <a:r>
              <a:rPr dirty="0" sz="2500">
                <a:latin typeface="Courier New"/>
                <a:cs typeface="Courier New"/>
              </a:rPr>
              <a:t>	</a:t>
            </a:r>
            <a:r>
              <a:rPr dirty="0" sz="2500" spc="-10">
                <a:latin typeface="Courier New"/>
                <a:cs typeface="Courier New"/>
              </a:rPr>
              <a:t>achieve</a:t>
            </a:r>
            <a:r>
              <a:rPr dirty="0" sz="2500" spc="-5">
                <a:latin typeface="Courier New"/>
                <a:cs typeface="Courier New"/>
              </a:rPr>
              <a:t>s</a:t>
            </a:r>
            <a:r>
              <a:rPr dirty="0" sz="2500">
                <a:latin typeface="Courier New"/>
                <a:cs typeface="Courier New"/>
              </a:rPr>
              <a:t>	</a:t>
            </a:r>
            <a:r>
              <a:rPr dirty="0" sz="2500" spc="-5">
                <a:latin typeface="Courier New"/>
                <a:cs typeface="Courier New"/>
              </a:rPr>
              <a:t>a</a:t>
            </a:r>
            <a:r>
              <a:rPr dirty="0" sz="2500">
                <a:latin typeface="Courier New"/>
                <a:cs typeface="Courier New"/>
              </a:rPr>
              <a:t>	</a:t>
            </a:r>
            <a:r>
              <a:rPr dirty="0" sz="2500" spc="-10">
                <a:latin typeface="Courier New"/>
                <a:cs typeface="Courier New"/>
              </a:rPr>
              <a:t>binar</a:t>
            </a:r>
            <a:r>
              <a:rPr dirty="0" sz="2500" spc="-5">
                <a:latin typeface="Courier New"/>
                <a:cs typeface="Courier New"/>
              </a:rPr>
              <a:t>y  </a:t>
            </a:r>
            <a:r>
              <a:rPr dirty="0" sz="2500" spc="-5">
                <a:latin typeface="Courier New"/>
                <a:cs typeface="Courier New"/>
              </a:rPr>
              <a:t>classification.</a:t>
            </a:r>
            <a:endParaRPr sz="2500">
              <a:latin typeface="Courier New"/>
              <a:cs typeface="Courier New"/>
            </a:endParaRPr>
          </a:p>
        </p:txBody>
      </p:sp>
      <p:sp>
        <p:nvSpPr>
          <p:cNvPr id="26" name="object 26"/>
          <p:cNvSpPr txBox="1"/>
          <p:nvPr/>
        </p:nvSpPr>
        <p:spPr>
          <a:xfrm>
            <a:off x="5516893" y="6391517"/>
            <a:ext cx="10377805" cy="1339850"/>
          </a:xfrm>
          <a:prstGeom prst="rect">
            <a:avLst/>
          </a:prstGeom>
        </p:spPr>
        <p:txBody>
          <a:bodyPr wrap="square" lIns="0" tIns="12700" rIns="0" bIns="0" rtlCol="0" vert="horz">
            <a:spAutoFit/>
          </a:bodyPr>
          <a:lstStyle/>
          <a:p>
            <a:pPr algn="just" marL="12700" marR="5080">
              <a:lnSpc>
                <a:spcPct val="114999"/>
              </a:lnSpc>
              <a:spcBef>
                <a:spcPts val="100"/>
              </a:spcBef>
            </a:pPr>
            <a:r>
              <a:rPr dirty="0" sz="2500" spc="-5">
                <a:latin typeface="Courier New"/>
                <a:cs typeface="Courier New"/>
              </a:rPr>
              <a:t>Demonstrate the knowledge to define our own </a:t>
            </a:r>
            <a:r>
              <a:rPr dirty="0" sz="2500" spc="1490">
                <a:latin typeface="Courier New"/>
                <a:cs typeface="Courier New"/>
              </a:rPr>
              <a:t> </a:t>
            </a:r>
            <a:r>
              <a:rPr dirty="0" sz="2500" spc="-5">
                <a:latin typeface="Courier New"/>
                <a:cs typeface="Courier New"/>
              </a:rPr>
              <a:t>variational circuit and identify the number of layers  to perform against the 100% accuracy</a:t>
            </a:r>
            <a:r>
              <a:rPr dirty="0" sz="2500" spc="-35">
                <a:latin typeface="Courier New"/>
                <a:cs typeface="Courier New"/>
              </a:rPr>
              <a:t> </a:t>
            </a:r>
            <a:r>
              <a:rPr dirty="0" sz="2500" spc="-5">
                <a:latin typeface="Courier New"/>
                <a:cs typeface="Courier New"/>
              </a:rPr>
              <a:t>metric.</a:t>
            </a:r>
            <a:endParaRPr sz="2500">
              <a:latin typeface="Courier New"/>
              <a:cs typeface="Courier New"/>
            </a:endParaRPr>
          </a:p>
        </p:txBody>
      </p:sp>
      <p:sp>
        <p:nvSpPr>
          <p:cNvPr id="27" name="object 27"/>
          <p:cNvSpPr txBox="1"/>
          <p:nvPr/>
        </p:nvSpPr>
        <p:spPr>
          <a:xfrm>
            <a:off x="7748319" y="290189"/>
            <a:ext cx="185420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Motivation</a:t>
            </a:r>
            <a:endParaRPr sz="240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193" y="5092699"/>
            <a:ext cx="6627495" cy="939800"/>
          </a:xfrm>
          <a:prstGeom prst="rect">
            <a:avLst/>
          </a:prstGeom>
        </p:spPr>
        <p:txBody>
          <a:bodyPr wrap="square" lIns="0" tIns="12700" rIns="0" bIns="0" rtlCol="0" vert="horz">
            <a:spAutoFit/>
          </a:bodyPr>
          <a:lstStyle/>
          <a:p>
            <a:pPr marL="12700">
              <a:lnSpc>
                <a:spcPct val="100000"/>
              </a:lnSpc>
              <a:spcBef>
                <a:spcPts val="100"/>
              </a:spcBef>
            </a:pPr>
            <a:r>
              <a:rPr dirty="0" sz="6000" spc="1764" b="1">
                <a:latin typeface="Arial"/>
                <a:cs typeface="Arial"/>
              </a:rPr>
              <a:t>Data</a:t>
            </a:r>
            <a:r>
              <a:rPr dirty="0" sz="6000" spc="470" b="1">
                <a:latin typeface="Arial"/>
                <a:cs typeface="Arial"/>
              </a:rPr>
              <a:t> </a:t>
            </a:r>
            <a:r>
              <a:rPr dirty="0" sz="6000" spc="1500" b="1">
                <a:latin typeface="Arial"/>
                <a:cs typeface="Arial"/>
              </a:rPr>
              <a:t>sample</a:t>
            </a:r>
            <a:endParaRPr sz="6000">
              <a:latin typeface="Arial"/>
              <a:cs typeface="Arial"/>
            </a:endParaRPr>
          </a:p>
        </p:txBody>
      </p:sp>
      <p:grpSp>
        <p:nvGrpSpPr>
          <p:cNvPr id="3" name="object 3"/>
          <p:cNvGrpSpPr/>
          <p:nvPr/>
        </p:nvGrpSpPr>
        <p:grpSpPr>
          <a:xfrm>
            <a:off x="0" y="5"/>
            <a:ext cx="18288000" cy="10287000"/>
            <a:chOff x="0" y="5"/>
            <a:chExt cx="18288000" cy="10287000"/>
          </a:xfrm>
        </p:grpSpPr>
        <p:sp>
          <p:nvSpPr>
            <p:cNvPr id="4" name="object 4"/>
            <p:cNvSpPr/>
            <p:nvPr/>
          </p:nvSpPr>
          <p:spPr>
            <a:xfrm>
              <a:off x="0" y="5"/>
              <a:ext cx="18288000" cy="1076325"/>
            </a:xfrm>
            <a:custGeom>
              <a:avLst/>
              <a:gdLst/>
              <a:ahLst/>
              <a:cxnLst/>
              <a:rect l="l" t="t" r="r" b="b"/>
              <a:pathLst>
                <a:path w="18288000" h="1076325">
                  <a:moveTo>
                    <a:pt x="0" y="1076314"/>
                  </a:moveTo>
                  <a:lnTo>
                    <a:pt x="0" y="0"/>
                  </a:lnTo>
                  <a:lnTo>
                    <a:pt x="18288000" y="0"/>
                  </a:lnTo>
                  <a:lnTo>
                    <a:pt x="18288000" y="1076314"/>
                  </a:lnTo>
                  <a:lnTo>
                    <a:pt x="0" y="1076314"/>
                  </a:lnTo>
                  <a:close/>
                </a:path>
              </a:pathLst>
            </a:custGeom>
            <a:solidFill>
              <a:srgbClr val="FFB97D"/>
            </a:solidFill>
          </p:spPr>
          <p:txBody>
            <a:bodyPr wrap="square" lIns="0" tIns="0" rIns="0" bIns="0" rtlCol="0"/>
            <a:lstStyle/>
            <a:p/>
          </p:txBody>
        </p:sp>
        <p:sp>
          <p:nvSpPr>
            <p:cNvPr id="5" name="object 5"/>
            <p:cNvSpPr/>
            <p:nvPr/>
          </p:nvSpPr>
          <p:spPr>
            <a:xfrm>
              <a:off x="14287" y="1062035"/>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6" name="object 6"/>
            <p:cNvSpPr/>
            <p:nvPr/>
          </p:nvSpPr>
          <p:spPr>
            <a:xfrm>
              <a:off x="17480805" y="1090649"/>
              <a:ext cx="28575" cy="9196705"/>
            </a:xfrm>
            <a:custGeom>
              <a:avLst/>
              <a:gdLst/>
              <a:ahLst/>
              <a:cxnLst/>
              <a:rect l="l" t="t" r="r" b="b"/>
              <a:pathLst>
                <a:path w="28575" h="9196705">
                  <a:moveTo>
                    <a:pt x="28575" y="0"/>
                  </a:moveTo>
                  <a:lnTo>
                    <a:pt x="28575" y="9196349"/>
                  </a:lnTo>
                  <a:lnTo>
                    <a:pt x="0" y="9196349"/>
                  </a:lnTo>
                  <a:lnTo>
                    <a:pt x="0" y="0"/>
                  </a:lnTo>
                  <a:lnTo>
                    <a:pt x="28575" y="0"/>
                  </a:lnTo>
                  <a:close/>
                </a:path>
              </a:pathLst>
            </a:custGeom>
            <a:solidFill>
              <a:srgbClr val="000000"/>
            </a:solidFill>
          </p:spPr>
          <p:txBody>
            <a:bodyPr wrap="square" lIns="0" tIns="0" rIns="0" bIns="0" rtlCol="0"/>
            <a:lstStyle/>
            <a:p/>
          </p:txBody>
        </p:sp>
        <p:sp>
          <p:nvSpPr>
            <p:cNvPr id="7" name="object 7"/>
            <p:cNvSpPr/>
            <p:nvPr/>
          </p:nvSpPr>
          <p:spPr>
            <a:xfrm>
              <a:off x="1567385"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sp>
        <p:nvSpPr>
          <p:cNvPr id="8" name="object 8"/>
          <p:cNvSpPr txBox="1"/>
          <p:nvPr/>
        </p:nvSpPr>
        <p:spPr>
          <a:xfrm>
            <a:off x="1006475"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7</a:t>
            </a:r>
            <a:endParaRPr sz="2400">
              <a:latin typeface="Courier New"/>
              <a:cs typeface="Courier New"/>
            </a:endParaRPr>
          </a:p>
        </p:txBody>
      </p:sp>
      <p:sp>
        <p:nvSpPr>
          <p:cNvPr id="9" name="object 9"/>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0" name="object 10"/>
          <p:cNvSpPr txBox="1"/>
          <p:nvPr/>
        </p:nvSpPr>
        <p:spPr>
          <a:xfrm>
            <a:off x="8113993"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grpSp>
        <p:nvGrpSpPr>
          <p:cNvPr id="11" name="object 11"/>
          <p:cNvGrpSpPr/>
          <p:nvPr/>
        </p:nvGrpSpPr>
        <p:grpSpPr>
          <a:xfrm>
            <a:off x="8158581" y="2639186"/>
            <a:ext cx="10129520" cy="6316345"/>
            <a:chOff x="8158581" y="2639186"/>
            <a:chExt cx="10129520" cy="6316345"/>
          </a:xfrm>
        </p:grpSpPr>
        <p:sp>
          <p:nvSpPr>
            <p:cNvPr id="12" name="object 12"/>
            <p:cNvSpPr/>
            <p:nvPr/>
          </p:nvSpPr>
          <p:spPr>
            <a:xfrm>
              <a:off x="17499720"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13" name="object 13"/>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14" name="object 14"/>
            <p:cNvSpPr/>
            <p:nvPr/>
          </p:nvSpPr>
          <p:spPr>
            <a:xfrm>
              <a:off x="17711205" y="6461637"/>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5" name="object 15"/>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6" name="object 16"/>
            <p:cNvSpPr/>
            <p:nvPr/>
          </p:nvSpPr>
          <p:spPr>
            <a:xfrm>
              <a:off x="17711205" y="658721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7" name="object 17"/>
            <p:cNvSpPr/>
            <p:nvPr/>
          </p:nvSpPr>
          <p:spPr>
            <a:xfrm>
              <a:off x="8468017" y="2858845"/>
              <a:ext cx="7868284" cy="6087110"/>
            </a:xfrm>
            <a:custGeom>
              <a:avLst/>
              <a:gdLst/>
              <a:ahLst/>
              <a:cxnLst/>
              <a:rect l="l" t="t" r="r" b="b"/>
              <a:pathLst>
                <a:path w="7868284" h="6087109">
                  <a:moveTo>
                    <a:pt x="7868120" y="0"/>
                  </a:moveTo>
                  <a:lnTo>
                    <a:pt x="0" y="0"/>
                  </a:lnTo>
                  <a:lnTo>
                    <a:pt x="0" y="5952782"/>
                  </a:lnTo>
                  <a:lnTo>
                    <a:pt x="0" y="6086983"/>
                  </a:lnTo>
                  <a:lnTo>
                    <a:pt x="7868120" y="6086983"/>
                  </a:lnTo>
                  <a:lnTo>
                    <a:pt x="7868120" y="5952782"/>
                  </a:lnTo>
                  <a:lnTo>
                    <a:pt x="7868120" y="0"/>
                  </a:lnTo>
                  <a:close/>
                </a:path>
              </a:pathLst>
            </a:custGeom>
            <a:solidFill>
              <a:srgbClr val="FFF4E9"/>
            </a:solidFill>
          </p:spPr>
          <p:txBody>
            <a:bodyPr wrap="square" lIns="0" tIns="0" rIns="0" bIns="0" rtlCol="0"/>
            <a:lstStyle/>
            <a:p/>
          </p:txBody>
        </p:sp>
        <p:sp>
          <p:nvSpPr>
            <p:cNvPr id="18" name="object 18"/>
            <p:cNvSpPr/>
            <p:nvPr/>
          </p:nvSpPr>
          <p:spPr>
            <a:xfrm>
              <a:off x="8458746" y="2849574"/>
              <a:ext cx="7886700" cy="6105525"/>
            </a:xfrm>
            <a:custGeom>
              <a:avLst/>
              <a:gdLst/>
              <a:ahLst/>
              <a:cxnLst/>
              <a:rect l="l" t="t" r="r" b="b"/>
              <a:pathLst>
                <a:path w="7886700" h="6105525">
                  <a:moveTo>
                    <a:pt x="7886649" y="0"/>
                  </a:moveTo>
                  <a:lnTo>
                    <a:pt x="7868120" y="0"/>
                  </a:lnTo>
                  <a:lnTo>
                    <a:pt x="7710614" y="0"/>
                  </a:lnTo>
                  <a:lnTo>
                    <a:pt x="7710614" y="18542"/>
                  </a:lnTo>
                  <a:lnTo>
                    <a:pt x="7868120" y="18542"/>
                  </a:lnTo>
                  <a:lnTo>
                    <a:pt x="7868120" y="6086970"/>
                  </a:lnTo>
                  <a:lnTo>
                    <a:pt x="18554" y="6086970"/>
                  </a:lnTo>
                  <a:lnTo>
                    <a:pt x="18554" y="5962053"/>
                  </a:lnTo>
                  <a:lnTo>
                    <a:pt x="0" y="5962053"/>
                  </a:lnTo>
                  <a:lnTo>
                    <a:pt x="0" y="6105525"/>
                  </a:lnTo>
                  <a:lnTo>
                    <a:pt x="18554" y="6105525"/>
                  </a:lnTo>
                  <a:lnTo>
                    <a:pt x="7868120" y="6105525"/>
                  </a:lnTo>
                  <a:lnTo>
                    <a:pt x="7886649" y="6105525"/>
                  </a:lnTo>
                  <a:lnTo>
                    <a:pt x="7886649" y="0"/>
                  </a:lnTo>
                  <a:close/>
                </a:path>
              </a:pathLst>
            </a:custGeom>
            <a:solidFill>
              <a:srgbClr val="000000"/>
            </a:solidFill>
          </p:spPr>
          <p:txBody>
            <a:bodyPr wrap="square" lIns="0" tIns="0" rIns="0" bIns="0" rtlCol="0"/>
            <a:lstStyle/>
            <a:p/>
          </p:txBody>
        </p:sp>
        <p:sp>
          <p:nvSpPr>
            <p:cNvPr id="19" name="object 19"/>
            <p:cNvSpPr/>
            <p:nvPr/>
          </p:nvSpPr>
          <p:spPr>
            <a:xfrm>
              <a:off x="8167853" y="2648467"/>
              <a:ext cx="8001634" cy="6163310"/>
            </a:xfrm>
            <a:custGeom>
              <a:avLst/>
              <a:gdLst/>
              <a:ahLst/>
              <a:cxnLst/>
              <a:rect l="l" t="t" r="r" b="b"/>
              <a:pathLst>
                <a:path w="8001634" h="6163309">
                  <a:moveTo>
                    <a:pt x="8001508" y="6163159"/>
                  </a:moveTo>
                  <a:lnTo>
                    <a:pt x="0" y="6163159"/>
                  </a:lnTo>
                  <a:lnTo>
                    <a:pt x="0" y="0"/>
                  </a:lnTo>
                  <a:lnTo>
                    <a:pt x="8001508" y="0"/>
                  </a:lnTo>
                  <a:lnTo>
                    <a:pt x="8001508" y="6163159"/>
                  </a:lnTo>
                  <a:close/>
                </a:path>
              </a:pathLst>
            </a:custGeom>
            <a:solidFill>
              <a:srgbClr val="FFB97D"/>
            </a:solidFill>
          </p:spPr>
          <p:txBody>
            <a:bodyPr wrap="square" lIns="0" tIns="0" rIns="0" bIns="0" rtlCol="0"/>
            <a:lstStyle/>
            <a:p/>
          </p:txBody>
        </p:sp>
        <p:sp>
          <p:nvSpPr>
            <p:cNvPr id="20" name="object 20"/>
            <p:cNvSpPr/>
            <p:nvPr/>
          </p:nvSpPr>
          <p:spPr>
            <a:xfrm>
              <a:off x="8158569" y="2639199"/>
              <a:ext cx="8020684" cy="6181725"/>
            </a:xfrm>
            <a:custGeom>
              <a:avLst/>
              <a:gdLst/>
              <a:ahLst/>
              <a:cxnLst/>
              <a:rect l="l" t="t" r="r" b="b"/>
              <a:pathLst>
                <a:path w="8020684" h="6181725">
                  <a:moveTo>
                    <a:pt x="8020063" y="0"/>
                  </a:moveTo>
                  <a:lnTo>
                    <a:pt x="8001521" y="0"/>
                  </a:lnTo>
                  <a:lnTo>
                    <a:pt x="8001521" y="18554"/>
                  </a:lnTo>
                  <a:lnTo>
                    <a:pt x="8001521" y="6163157"/>
                  </a:lnTo>
                  <a:lnTo>
                    <a:pt x="18554" y="6163157"/>
                  </a:lnTo>
                  <a:lnTo>
                    <a:pt x="18554" y="18554"/>
                  </a:lnTo>
                  <a:lnTo>
                    <a:pt x="8001521" y="18554"/>
                  </a:lnTo>
                  <a:lnTo>
                    <a:pt x="8001521" y="0"/>
                  </a:lnTo>
                  <a:lnTo>
                    <a:pt x="18554" y="0"/>
                  </a:lnTo>
                  <a:lnTo>
                    <a:pt x="0" y="0"/>
                  </a:lnTo>
                  <a:lnTo>
                    <a:pt x="0" y="6181712"/>
                  </a:lnTo>
                  <a:lnTo>
                    <a:pt x="18554" y="6181712"/>
                  </a:lnTo>
                  <a:lnTo>
                    <a:pt x="8001521" y="6181712"/>
                  </a:lnTo>
                  <a:lnTo>
                    <a:pt x="8020063" y="6181712"/>
                  </a:lnTo>
                  <a:lnTo>
                    <a:pt x="8020063" y="0"/>
                  </a:lnTo>
                  <a:close/>
                </a:path>
              </a:pathLst>
            </a:custGeom>
            <a:solidFill>
              <a:srgbClr val="000000"/>
            </a:solidFill>
          </p:spPr>
          <p:txBody>
            <a:bodyPr wrap="square" lIns="0" tIns="0" rIns="0" bIns="0" rtlCol="0"/>
            <a:lstStyle/>
            <a:p/>
          </p:txBody>
        </p:sp>
      </p:grpSp>
      <p:sp>
        <p:nvSpPr>
          <p:cNvPr id="21" name="object 21"/>
          <p:cNvSpPr txBox="1"/>
          <p:nvPr/>
        </p:nvSpPr>
        <p:spPr>
          <a:xfrm>
            <a:off x="8839717" y="3577427"/>
            <a:ext cx="6870065" cy="2243455"/>
          </a:xfrm>
          <a:prstGeom prst="rect">
            <a:avLst/>
          </a:prstGeom>
        </p:spPr>
        <p:txBody>
          <a:bodyPr wrap="square" lIns="0" tIns="12700" rIns="0" bIns="0" rtlCol="0" vert="horz">
            <a:spAutoFit/>
          </a:bodyPr>
          <a:lstStyle/>
          <a:p>
            <a:pPr algn="just" marR="5080">
              <a:lnSpc>
                <a:spcPct val="116399"/>
              </a:lnSpc>
              <a:spcBef>
                <a:spcPts val="100"/>
              </a:spcBef>
            </a:pPr>
            <a:r>
              <a:rPr dirty="0" sz="2500" spc="-5">
                <a:latin typeface="Courier New"/>
                <a:cs typeface="Courier New"/>
              </a:rPr>
              <a:t>The classification recreates the  classification with a variational  circuit in which classical value is  passed to be interpreted by a  quantum</a:t>
            </a:r>
            <a:r>
              <a:rPr dirty="0" sz="2500" spc="-10">
                <a:latin typeface="Courier New"/>
                <a:cs typeface="Courier New"/>
              </a:rPr>
              <a:t> </a:t>
            </a:r>
            <a:r>
              <a:rPr dirty="0" sz="2500" spc="-5">
                <a:latin typeface="Courier New"/>
                <a:cs typeface="Courier New"/>
              </a:rPr>
              <a:t>computer.</a:t>
            </a:r>
            <a:endParaRPr sz="2500">
              <a:latin typeface="Courier New"/>
              <a:cs typeface="Courier New"/>
            </a:endParaRPr>
          </a:p>
        </p:txBody>
      </p:sp>
      <p:sp>
        <p:nvSpPr>
          <p:cNvPr id="23" name="object 23"/>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24" name="object 24"/>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22" name="object 22"/>
          <p:cNvSpPr txBox="1"/>
          <p:nvPr/>
        </p:nvSpPr>
        <p:spPr>
          <a:xfrm>
            <a:off x="8839717" y="6238362"/>
            <a:ext cx="6863715" cy="1356360"/>
          </a:xfrm>
          <a:prstGeom prst="rect">
            <a:avLst/>
          </a:prstGeom>
        </p:spPr>
        <p:txBody>
          <a:bodyPr wrap="square" lIns="0" tIns="12700" rIns="0" bIns="0" rtlCol="0" vert="horz">
            <a:spAutoFit/>
          </a:bodyPr>
          <a:lstStyle/>
          <a:p>
            <a:pPr algn="just" marR="5080">
              <a:lnSpc>
                <a:spcPct val="116399"/>
              </a:lnSpc>
              <a:spcBef>
                <a:spcPts val="100"/>
              </a:spcBef>
            </a:pPr>
            <a:r>
              <a:rPr dirty="0" sz="2500" spc="-5">
                <a:latin typeface="Courier New"/>
                <a:cs typeface="Courier New"/>
              </a:rPr>
              <a:t>A training data set and a test data  set were worked on each of them  having 4 features and 1</a:t>
            </a:r>
            <a:r>
              <a:rPr dirty="0" sz="2500" spc="-40">
                <a:latin typeface="Courier New"/>
                <a:cs typeface="Courier New"/>
              </a:rPr>
              <a:t> </a:t>
            </a:r>
            <a:r>
              <a:rPr dirty="0" sz="2500" spc="-5">
                <a:latin typeface="Courier New"/>
                <a:cs typeface="Courier New"/>
              </a:rPr>
              <a:t>label.</a:t>
            </a:r>
            <a:endParaRPr sz="25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
            <a:ext cx="18288635" cy="10287000"/>
            <a:chOff x="0" y="6"/>
            <a:chExt cx="18288635" cy="10287000"/>
          </a:xfrm>
        </p:grpSpPr>
        <p:sp>
          <p:nvSpPr>
            <p:cNvPr id="3" name="object 3"/>
            <p:cNvSpPr/>
            <p:nvPr/>
          </p:nvSpPr>
          <p:spPr>
            <a:xfrm>
              <a:off x="0" y="6"/>
              <a:ext cx="18288000" cy="1076325"/>
            </a:xfrm>
            <a:custGeom>
              <a:avLst/>
              <a:gdLst/>
              <a:ahLst/>
              <a:cxnLst/>
              <a:rect l="l" t="t" r="r" b="b"/>
              <a:pathLst>
                <a:path w="18288000" h="1076325">
                  <a:moveTo>
                    <a:pt x="18288000" y="1076314"/>
                  </a:moveTo>
                  <a:lnTo>
                    <a:pt x="0" y="1076314"/>
                  </a:lnTo>
                  <a:lnTo>
                    <a:pt x="0" y="0"/>
                  </a:lnTo>
                  <a:lnTo>
                    <a:pt x="18288000" y="0"/>
                  </a:lnTo>
                  <a:lnTo>
                    <a:pt x="18288000" y="1076314"/>
                  </a:lnTo>
                  <a:close/>
                </a:path>
              </a:pathLst>
            </a:custGeom>
            <a:solidFill>
              <a:srgbClr val="FFB97D"/>
            </a:solidFill>
          </p:spPr>
          <p:txBody>
            <a:bodyPr wrap="square" lIns="0" tIns="0" rIns="0" bIns="0" rtlCol="0"/>
            <a:lstStyle/>
            <a:p/>
          </p:txBody>
        </p:sp>
        <p:sp>
          <p:nvSpPr>
            <p:cNvPr id="4" name="object 4"/>
            <p:cNvSpPr/>
            <p:nvPr/>
          </p:nvSpPr>
          <p:spPr>
            <a:xfrm>
              <a:off x="14287" y="1062041"/>
              <a:ext cx="18259425" cy="0"/>
            </a:xfrm>
            <a:custGeom>
              <a:avLst/>
              <a:gdLst/>
              <a:ahLst/>
              <a:cxnLst/>
              <a:rect l="l" t="t" r="r" b="b"/>
              <a:pathLst>
                <a:path w="18259425" h="0">
                  <a:moveTo>
                    <a:pt x="0" y="0"/>
                  </a:moveTo>
                  <a:lnTo>
                    <a:pt x="18259425" y="0"/>
                  </a:lnTo>
                </a:path>
              </a:pathLst>
            </a:custGeom>
            <a:ln w="28575">
              <a:solidFill>
                <a:srgbClr val="000000"/>
              </a:solidFill>
            </a:ln>
          </p:spPr>
          <p:txBody>
            <a:bodyPr wrap="square" lIns="0" tIns="0" rIns="0" bIns="0" rtlCol="0"/>
            <a:lstStyle/>
            <a:p/>
          </p:txBody>
        </p:sp>
        <p:sp>
          <p:nvSpPr>
            <p:cNvPr id="5" name="object 5"/>
            <p:cNvSpPr/>
            <p:nvPr/>
          </p:nvSpPr>
          <p:spPr>
            <a:xfrm>
              <a:off x="17480805" y="1090661"/>
              <a:ext cx="28575" cy="9196705"/>
            </a:xfrm>
            <a:custGeom>
              <a:avLst/>
              <a:gdLst/>
              <a:ahLst/>
              <a:cxnLst/>
              <a:rect l="l" t="t" r="r" b="b"/>
              <a:pathLst>
                <a:path w="28575" h="9196705">
                  <a:moveTo>
                    <a:pt x="28575" y="0"/>
                  </a:moveTo>
                  <a:lnTo>
                    <a:pt x="28575" y="9196338"/>
                  </a:lnTo>
                  <a:lnTo>
                    <a:pt x="0" y="9196338"/>
                  </a:lnTo>
                  <a:lnTo>
                    <a:pt x="0" y="0"/>
                  </a:lnTo>
                  <a:lnTo>
                    <a:pt x="28575" y="0"/>
                  </a:lnTo>
                  <a:close/>
                </a:path>
              </a:pathLst>
            </a:custGeom>
            <a:solidFill>
              <a:srgbClr val="000000"/>
            </a:solidFill>
          </p:spPr>
          <p:txBody>
            <a:bodyPr wrap="square" lIns="0" tIns="0" rIns="0" bIns="0" rtlCol="0"/>
            <a:lstStyle/>
            <a:p/>
          </p:txBody>
        </p:sp>
        <p:sp>
          <p:nvSpPr>
            <p:cNvPr id="6" name="object 6"/>
            <p:cNvSpPr/>
            <p:nvPr/>
          </p:nvSpPr>
          <p:spPr>
            <a:xfrm>
              <a:off x="17499719" y="4991235"/>
              <a:ext cx="777240" cy="2938780"/>
            </a:xfrm>
            <a:custGeom>
              <a:avLst/>
              <a:gdLst/>
              <a:ahLst/>
              <a:cxnLst/>
              <a:rect l="l" t="t" r="r" b="b"/>
              <a:pathLst>
                <a:path w="777240" h="2938779">
                  <a:moveTo>
                    <a:pt x="776643" y="2938683"/>
                  </a:moveTo>
                  <a:lnTo>
                    <a:pt x="0" y="2938683"/>
                  </a:lnTo>
                  <a:lnTo>
                    <a:pt x="0" y="0"/>
                  </a:lnTo>
                  <a:lnTo>
                    <a:pt x="776643" y="0"/>
                  </a:lnTo>
                  <a:lnTo>
                    <a:pt x="776643" y="2938683"/>
                  </a:lnTo>
                  <a:close/>
                </a:path>
              </a:pathLst>
            </a:custGeom>
            <a:solidFill>
              <a:srgbClr val="FFB97D"/>
            </a:solidFill>
          </p:spPr>
          <p:txBody>
            <a:bodyPr wrap="square" lIns="0" tIns="0" rIns="0" bIns="0" rtlCol="0"/>
            <a:lstStyle/>
            <a:p/>
          </p:txBody>
        </p:sp>
        <p:sp>
          <p:nvSpPr>
            <p:cNvPr id="7" name="object 7"/>
            <p:cNvSpPr/>
            <p:nvPr/>
          </p:nvSpPr>
          <p:spPr>
            <a:xfrm>
              <a:off x="17487989" y="4979529"/>
              <a:ext cx="800100" cy="2962275"/>
            </a:xfrm>
            <a:custGeom>
              <a:avLst/>
              <a:gdLst/>
              <a:ahLst/>
              <a:cxnLst/>
              <a:rect l="l" t="t" r="r" b="b"/>
              <a:pathLst>
                <a:path w="800100" h="2962275">
                  <a:moveTo>
                    <a:pt x="800100" y="0"/>
                  </a:moveTo>
                  <a:lnTo>
                    <a:pt x="776643" y="0"/>
                  </a:lnTo>
                  <a:lnTo>
                    <a:pt x="776643" y="23431"/>
                  </a:lnTo>
                  <a:lnTo>
                    <a:pt x="776643" y="2938678"/>
                  </a:lnTo>
                  <a:lnTo>
                    <a:pt x="23456" y="2938678"/>
                  </a:lnTo>
                  <a:lnTo>
                    <a:pt x="23456" y="23431"/>
                  </a:lnTo>
                  <a:lnTo>
                    <a:pt x="776643" y="23431"/>
                  </a:lnTo>
                  <a:lnTo>
                    <a:pt x="776643" y="0"/>
                  </a:lnTo>
                  <a:lnTo>
                    <a:pt x="23456" y="0"/>
                  </a:lnTo>
                  <a:lnTo>
                    <a:pt x="0" y="0"/>
                  </a:lnTo>
                  <a:lnTo>
                    <a:pt x="0" y="2962110"/>
                  </a:lnTo>
                  <a:lnTo>
                    <a:pt x="23456" y="2962110"/>
                  </a:lnTo>
                  <a:lnTo>
                    <a:pt x="776643" y="2962110"/>
                  </a:lnTo>
                  <a:lnTo>
                    <a:pt x="800100" y="2962110"/>
                  </a:lnTo>
                  <a:lnTo>
                    <a:pt x="800100" y="0"/>
                  </a:lnTo>
                  <a:close/>
                </a:path>
              </a:pathLst>
            </a:custGeom>
            <a:solidFill>
              <a:srgbClr val="000000"/>
            </a:solidFill>
          </p:spPr>
          <p:txBody>
            <a:bodyPr wrap="square" lIns="0" tIns="0" rIns="0" bIns="0" rtlCol="0"/>
            <a:lstStyle/>
            <a:p/>
          </p:txBody>
        </p:sp>
        <p:sp>
          <p:nvSpPr>
            <p:cNvPr id="8" name="object 8"/>
            <p:cNvSpPr/>
            <p:nvPr/>
          </p:nvSpPr>
          <p:spPr>
            <a:xfrm>
              <a:off x="17711205" y="6461668"/>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9" name="object 9"/>
            <p:cNvSpPr/>
            <p:nvPr/>
          </p:nvSpPr>
          <p:spPr>
            <a:xfrm>
              <a:off x="17711205" y="6336090"/>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0" name="object 10"/>
            <p:cNvSpPr/>
            <p:nvPr/>
          </p:nvSpPr>
          <p:spPr>
            <a:xfrm>
              <a:off x="17711205" y="6587245"/>
              <a:ext cx="333375" cy="0"/>
            </a:xfrm>
            <a:custGeom>
              <a:avLst/>
              <a:gdLst/>
              <a:ahLst/>
              <a:cxnLst/>
              <a:rect l="l" t="t" r="r" b="b"/>
              <a:pathLst>
                <a:path w="333375" h="0">
                  <a:moveTo>
                    <a:pt x="0" y="0"/>
                  </a:moveTo>
                  <a:lnTo>
                    <a:pt x="333306" y="0"/>
                  </a:lnTo>
                </a:path>
              </a:pathLst>
            </a:custGeom>
            <a:ln w="28575">
              <a:solidFill>
                <a:srgbClr val="000000"/>
              </a:solidFill>
            </a:ln>
          </p:spPr>
          <p:txBody>
            <a:bodyPr wrap="square" lIns="0" tIns="0" rIns="0" bIns="0" rtlCol="0"/>
            <a:lstStyle/>
            <a:p/>
          </p:txBody>
        </p:sp>
        <p:sp>
          <p:nvSpPr>
            <p:cNvPr id="11" name="object 11"/>
            <p:cNvSpPr/>
            <p:nvPr/>
          </p:nvSpPr>
          <p:spPr>
            <a:xfrm>
              <a:off x="1142789" y="3844137"/>
              <a:ext cx="4676790" cy="467679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1576910" y="626644"/>
              <a:ext cx="549275" cy="28575"/>
            </a:xfrm>
            <a:custGeom>
              <a:avLst/>
              <a:gdLst/>
              <a:ahLst/>
              <a:cxnLst/>
              <a:rect l="l" t="t" r="r" b="b"/>
              <a:pathLst>
                <a:path w="549275" h="28575">
                  <a:moveTo>
                    <a:pt x="548650" y="28575"/>
                  </a:moveTo>
                  <a:lnTo>
                    <a:pt x="0" y="28575"/>
                  </a:lnTo>
                  <a:lnTo>
                    <a:pt x="0" y="0"/>
                  </a:lnTo>
                  <a:lnTo>
                    <a:pt x="548650" y="0"/>
                  </a:lnTo>
                  <a:lnTo>
                    <a:pt x="548650" y="28575"/>
                  </a:lnTo>
                  <a:close/>
                </a:path>
              </a:pathLst>
            </a:custGeom>
            <a:solidFill>
              <a:srgbClr val="000000"/>
            </a:solidFill>
          </p:spPr>
          <p:txBody>
            <a:bodyPr wrap="square" lIns="0" tIns="0" rIns="0" bIns="0" rtlCol="0"/>
            <a:lstStyle/>
            <a:p/>
          </p:txBody>
        </p:sp>
      </p:grpSp>
      <p:graphicFrame>
        <p:nvGraphicFramePr>
          <p:cNvPr id="13" name="object 13"/>
          <p:cNvGraphicFramePr>
            <a:graphicFrameLocks noGrp="1"/>
          </p:cNvGraphicFramePr>
          <p:nvPr/>
        </p:nvGraphicFramePr>
        <p:xfrm>
          <a:off x="7151827" y="1921742"/>
          <a:ext cx="9963150" cy="7624445"/>
        </p:xfrm>
        <a:graphic>
          <a:graphicData uri="http://schemas.openxmlformats.org/drawingml/2006/table">
            <a:tbl>
              <a:tblPr firstRow="1" bandRow="1">
                <a:tableStyleId>{2D5ABB26-0587-4C30-8999-92F81FD0307C}</a:tableStyleId>
              </a:tblPr>
              <a:tblGrid>
                <a:gridCol w="225425"/>
                <a:gridCol w="9474835"/>
                <a:gridCol w="225425"/>
              </a:tblGrid>
              <a:tr h="242416">
                <a:tc gridSpan="2">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F4E9"/>
                    </a:solidFill>
                  </a:tcPr>
                </a:tc>
                <a:tc hMerge="1">
                  <a:txBody>
                    <a:bodyPr/>
                    <a:lstStyle/>
                    <a:p>
                      <a:pPr/>
                    </a:p>
                  </a:txBody>
                  <a:tcPr marL="0" marR="0" marB="0" marT="0"/>
                </a:tc>
                <a:tc>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E7D4"/>
                    </a:solidFill>
                  </a:tcPr>
                </a:tc>
              </a:tr>
              <a:tr h="7114632">
                <a:tc>
                  <a:txBody>
                    <a:bodyPr/>
                    <a:lstStyle/>
                    <a:p>
                      <a:pPr>
                        <a:lnSpc>
                          <a:spcPct val="100000"/>
                        </a:lnSpc>
                      </a:pPr>
                      <a:endParaRPr sz="2500">
                        <a:latin typeface="Times New Roman"/>
                        <a:cs typeface="Times New Roman"/>
                      </a:endParaRPr>
                    </a:p>
                  </a:txBody>
                  <a:tcPr marL="0" marR="0" marB="0" marT="0">
                    <a:lnL w="28575">
                      <a:solidFill>
                        <a:srgbClr val="000000"/>
                      </a:solidFill>
                      <a:prstDash val="solid"/>
                    </a:lnL>
                    <a:lnB w="28575">
                      <a:solidFill>
                        <a:srgbClr val="000000"/>
                      </a:solidFill>
                      <a:prstDash val="solid"/>
                    </a:lnB>
                    <a:solidFill>
                      <a:srgbClr val="FFF4E9"/>
                    </a:solidFill>
                  </a:tcPr>
                </a:tc>
                <a:tc>
                  <a:txBody>
                    <a:bodyPr/>
                    <a:lstStyle/>
                    <a:p>
                      <a:pPr algn="just" marL="318770" marR="538480">
                        <a:lnSpc>
                          <a:spcPct val="114999"/>
                        </a:lnSpc>
                        <a:spcBef>
                          <a:spcPts val="2225"/>
                        </a:spcBef>
                      </a:pPr>
                      <a:r>
                        <a:rPr dirty="0" sz="2500" spc="-5">
                          <a:latin typeface="Courier New"/>
                          <a:cs typeface="Courier New"/>
                        </a:rPr>
                        <a:t>Qiskit is a software development kit to work  with quantum</a:t>
                      </a:r>
                      <a:r>
                        <a:rPr dirty="0" sz="2500" spc="-15">
                          <a:latin typeface="Courier New"/>
                          <a:cs typeface="Courier New"/>
                        </a:rPr>
                        <a:t> </a:t>
                      </a:r>
                      <a:r>
                        <a:rPr dirty="0" sz="2500" spc="-5">
                          <a:latin typeface="Courier New"/>
                          <a:cs typeface="Courier New"/>
                        </a:rPr>
                        <a:t>computers.</a:t>
                      </a:r>
                      <a:endParaRPr sz="2500">
                        <a:latin typeface="Courier New"/>
                        <a:cs typeface="Courier New"/>
                      </a:endParaRPr>
                    </a:p>
                    <a:p>
                      <a:pPr>
                        <a:lnSpc>
                          <a:spcPct val="100000"/>
                        </a:lnSpc>
                        <a:spcBef>
                          <a:spcPts val="55"/>
                        </a:spcBef>
                      </a:pPr>
                      <a:endParaRPr sz="2950">
                        <a:latin typeface="Times New Roman"/>
                        <a:cs typeface="Times New Roman"/>
                      </a:endParaRPr>
                    </a:p>
                    <a:p>
                      <a:pPr algn="just" marL="318770" marR="538480">
                        <a:lnSpc>
                          <a:spcPct val="114999"/>
                        </a:lnSpc>
                      </a:pPr>
                      <a:r>
                        <a:rPr dirty="0" sz="2500" spc="-5">
                          <a:latin typeface="Courier New"/>
                          <a:cs typeface="Courier New"/>
                        </a:rPr>
                        <a:t>Is based primarily on Python and provides  tools for creating and manipulating quantum </a:t>
                      </a:r>
                      <a:r>
                        <a:rPr dirty="0" sz="2500" spc="1490">
                          <a:latin typeface="Courier New"/>
                          <a:cs typeface="Courier New"/>
                        </a:rPr>
                        <a:t> </a:t>
                      </a:r>
                      <a:r>
                        <a:rPr dirty="0" sz="2500" spc="-5">
                          <a:latin typeface="Courier New"/>
                          <a:cs typeface="Courier New"/>
                        </a:rPr>
                        <a:t>programs and running them on quantum device </a:t>
                      </a:r>
                      <a:r>
                        <a:rPr dirty="0" sz="2500" spc="1490">
                          <a:latin typeface="Courier New"/>
                          <a:cs typeface="Courier New"/>
                        </a:rPr>
                        <a:t> </a:t>
                      </a:r>
                      <a:r>
                        <a:rPr dirty="0" sz="2500" spc="-5">
                          <a:latin typeface="Courier New"/>
                          <a:cs typeface="Courier New"/>
                        </a:rPr>
                        <a:t>prototypes in IBM Quantum Experience or in  simulators on a local</a:t>
                      </a:r>
                      <a:r>
                        <a:rPr dirty="0" sz="2500" spc="-25">
                          <a:latin typeface="Courier New"/>
                          <a:cs typeface="Courier New"/>
                        </a:rPr>
                        <a:t> </a:t>
                      </a:r>
                      <a:r>
                        <a:rPr dirty="0" sz="2500" spc="-5">
                          <a:latin typeface="Courier New"/>
                          <a:cs typeface="Courier New"/>
                        </a:rPr>
                        <a:t>computer.</a:t>
                      </a:r>
                      <a:endParaRPr sz="2500">
                        <a:latin typeface="Courier New"/>
                        <a:cs typeface="Courier New"/>
                      </a:endParaRPr>
                    </a:p>
                    <a:p>
                      <a:pPr>
                        <a:lnSpc>
                          <a:spcPct val="100000"/>
                        </a:lnSpc>
                      </a:pPr>
                      <a:endParaRPr sz="3000">
                        <a:latin typeface="Times New Roman"/>
                        <a:cs typeface="Times New Roman"/>
                      </a:endParaRPr>
                    </a:p>
                    <a:p>
                      <a:pPr algn="just" marL="318770" marR="538480">
                        <a:lnSpc>
                          <a:spcPct val="114999"/>
                        </a:lnSpc>
                      </a:pPr>
                      <a:r>
                        <a:rPr dirty="0" sz="2500" spc="-5">
                          <a:latin typeface="Courier New"/>
                          <a:cs typeface="Courier New"/>
                        </a:rPr>
                        <a:t>The packages </a:t>
                      </a:r>
                      <a:r>
                        <a:rPr dirty="0" sz="2500" spc="-5" b="1">
                          <a:latin typeface="Courier New"/>
                          <a:cs typeface="Courier New"/>
                        </a:rPr>
                        <a:t>qiskit, qiskit-utils, qiskit-  aqua </a:t>
                      </a:r>
                      <a:r>
                        <a:rPr dirty="0" sz="2500" spc="-5">
                          <a:latin typeface="Courier New"/>
                          <a:cs typeface="Courier New"/>
                        </a:rPr>
                        <a:t>were</a:t>
                      </a:r>
                      <a:r>
                        <a:rPr dirty="0" sz="2500" spc="-15">
                          <a:latin typeface="Courier New"/>
                          <a:cs typeface="Courier New"/>
                        </a:rPr>
                        <a:t> </a:t>
                      </a:r>
                      <a:r>
                        <a:rPr dirty="0" sz="2500" spc="-5">
                          <a:latin typeface="Courier New"/>
                          <a:cs typeface="Courier New"/>
                        </a:rPr>
                        <a:t>used.</a:t>
                      </a:r>
                      <a:endParaRPr sz="2500">
                        <a:latin typeface="Courier New"/>
                        <a:cs typeface="Courier New"/>
                      </a:endParaRPr>
                    </a:p>
                    <a:p>
                      <a:pPr>
                        <a:lnSpc>
                          <a:spcPct val="100000"/>
                        </a:lnSpc>
                      </a:pPr>
                      <a:endParaRPr sz="3000">
                        <a:latin typeface="Times New Roman"/>
                        <a:cs typeface="Times New Roman"/>
                      </a:endParaRPr>
                    </a:p>
                    <a:p>
                      <a:pPr algn="just" marL="318770" marR="538480">
                        <a:lnSpc>
                          <a:spcPct val="114999"/>
                        </a:lnSpc>
                      </a:pPr>
                      <a:r>
                        <a:rPr dirty="0" sz="2500" spc="-5">
                          <a:latin typeface="Courier New"/>
                          <a:cs typeface="Courier New"/>
                        </a:rPr>
                        <a:t>Additionally, we worked with the </a:t>
                      </a:r>
                      <a:r>
                        <a:rPr dirty="0" sz="2500" spc="-5" b="1">
                          <a:latin typeface="Courier New"/>
                          <a:cs typeface="Courier New"/>
                        </a:rPr>
                        <a:t>Matplotlib,  Pandas </a:t>
                      </a:r>
                      <a:r>
                        <a:rPr dirty="0" sz="2500" spc="-5">
                          <a:latin typeface="Courier New"/>
                          <a:cs typeface="Courier New"/>
                        </a:rPr>
                        <a:t>and </a:t>
                      </a:r>
                      <a:r>
                        <a:rPr dirty="0" sz="2500" spc="-5" b="1">
                          <a:latin typeface="Courier New"/>
                          <a:cs typeface="Courier New"/>
                        </a:rPr>
                        <a:t>Numpy</a:t>
                      </a:r>
                      <a:r>
                        <a:rPr dirty="0" sz="2500" spc="-20" b="1">
                          <a:latin typeface="Courier New"/>
                          <a:cs typeface="Courier New"/>
                        </a:rPr>
                        <a:t> </a:t>
                      </a:r>
                      <a:r>
                        <a:rPr dirty="0" sz="2500" spc="-5">
                          <a:latin typeface="Courier New"/>
                          <a:cs typeface="Courier New"/>
                        </a:rPr>
                        <a:t>libraries.</a:t>
                      </a:r>
                      <a:endParaRPr sz="2500">
                        <a:latin typeface="Courier New"/>
                        <a:cs typeface="Courier New"/>
                      </a:endParaRPr>
                    </a:p>
                  </a:txBody>
                  <a:tcPr marL="0" marR="0" marB="0" marT="282575">
                    <a:lnR w="28575">
                      <a:solidFill>
                        <a:srgbClr val="000000"/>
                      </a:solidFill>
                      <a:prstDash val="solid"/>
                    </a:lnR>
                    <a:lnB w="28575">
                      <a:solidFill>
                        <a:srgbClr val="000000"/>
                      </a:solidFill>
                      <a:prstDash val="solid"/>
                    </a:lnB>
                    <a:solidFill>
                      <a:srgbClr val="FFF4E9"/>
                    </a:solidFill>
                  </a:tcPr>
                </a:tc>
                <a:tc>
                  <a:txBody>
                    <a:bodyPr/>
                    <a:lstStyle/>
                    <a:p>
                      <a:pPr>
                        <a:lnSpc>
                          <a:spcPct val="100000"/>
                        </a:lnSpc>
                      </a:pPr>
                      <a:endParaRPr sz="2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FFB97D"/>
                    </a:solidFill>
                  </a:tcPr>
                </a:tc>
              </a:tr>
              <a:tr h="242416">
                <a:tc>
                  <a:txBody>
                    <a:bodyPr/>
                    <a:lstStyle/>
                    <a:p>
                      <a:pPr>
                        <a:lnSpc>
                          <a:spcPct val="100000"/>
                        </a:lnSpc>
                      </a:pPr>
                      <a:endParaRPr sz="1400">
                        <a:latin typeface="Times New Roman"/>
                        <a:cs typeface="Times New Roman"/>
                      </a:endParaRPr>
                    </a:p>
                  </a:txBody>
                  <a:tcPr marL="0" marR="0" marB="0" marT="0">
                    <a:lnR w="28575">
                      <a:solidFill>
                        <a:srgbClr val="000000"/>
                      </a:solidFill>
                      <a:prstDash val="solid"/>
                    </a:lnR>
                    <a:lnT w="28575">
                      <a:solidFill>
                        <a:srgbClr val="000000"/>
                      </a:solidFill>
                      <a:prstDash val="solid"/>
                    </a:lnT>
                    <a:solidFill>
                      <a:srgbClr val="FFE7D4"/>
                    </a:solidFill>
                  </a:tcPr>
                </a:tc>
                <a:tc gridSpan="2">
                  <a:txBody>
                    <a:bodyPr/>
                    <a:lstStyle/>
                    <a:p>
                      <a:pPr>
                        <a:lnSpc>
                          <a:spcPct val="100000"/>
                        </a:lnSpc>
                      </a:pPr>
                      <a:endParaRPr sz="1400">
                        <a:latin typeface="Times New Roman"/>
                        <a:cs typeface="Times New Roman"/>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FFB97D"/>
                    </a:solidFill>
                  </a:tcPr>
                </a:tc>
                <a:tc hMerge="1">
                  <a:txBody>
                    <a:bodyPr/>
                    <a:lstStyle/>
                    <a:p>
                      <a:pPr/>
                    </a:p>
                  </a:txBody>
                  <a:tcPr marL="0" marR="0" marB="0" marT="0"/>
                </a:tc>
              </a:tr>
            </a:tbl>
          </a:graphicData>
        </a:graphic>
      </p:graphicFrame>
      <p:sp>
        <p:nvSpPr>
          <p:cNvPr id="18" name="object 18"/>
          <p:cNvSpPr txBox="1">
            <a:spLocks noGrp="1"/>
          </p:cNvSpPr>
          <p:nvPr>
            <p:ph type="ftr" idx="5" sz="quarter"/>
          </p:nvPr>
        </p:nvSpPr>
        <p:spPr>
          <a:prstGeom prst="rect"/>
        </p:spPr>
        <p:txBody>
          <a:bodyPr wrap="square" lIns="0" tIns="8890" rIns="0" bIns="0" rtlCol="0" vert="horz">
            <a:spAutoFit/>
          </a:bodyPr>
          <a:lstStyle/>
          <a:p>
            <a:pPr marL="12700">
              <a:lnSpc>
                <a:spcPct val="100000"/>
              </a:lnSpc>
              <a:spcBef>
                <a:spcPts val="70"/>
              </a:spcBef>
            </a:pPr>
            <a:r>
              <a:rPr dirty="0" spc="-10"/>
              <a:t>April</a:t>
            </a:r>
            <a:r>
              <a:rPr dirty="0" spc="-5"/>
              <a:t>,</a:t>
            </a:r>
          </a:p>
        </p:txBody>
      </p:sp>
      <p:sp>
        <p:nvSpPr>
          <p:cNvPr id="19" name="object 19"/>
          <p:cNvSpPr txBox="1">
            <a:spLocks noGrp="1"/>
          </p:cNvSpPr>
          <p:nvPr>
            <p:ph type="dt" idx="6" sz="half"/>
          </p:nvPr>
        </p:nvSpPr>
        <p:spPr>
          <a:prstGeom prst="rect"/>
        </p:spPr>
        <p:txBody>
          <a:bodyPr wrap="square" lIns="0" tIns="8890" rIns="0" bIns="0" rtlCol="0" vert="horz">
            <a:spAutoFit/>
          </a:bodyPr>
          <a:lstStyle/>
          <a:p>
            <a:pPr marL="12700">
              <a:lnSpc>
                <a:spcPct val="100000"/>
              </a:lnSpc>
              <a:spcBef>
                <a:spcPts val="70"/>
              </a:spcBef>
            </a:pPr>
            <a:r>
              <a:rPr dirty="0" spc="-10"/>
              <a:t>202</a:t>
            </a:r>
            <a:r>
              <a:rPr dirty="0" spc="-5"/>
              <a:t>2</a:t>
            </a:r>
          </a:p>
        </p:txBody>
      </p:sp>
      <p:sp>
        <p:nvSpPr>
          <p:cNvPr id="14" name="object 14"/>
          <p:cNvSpPr txBox="1"/>
          <p:nvPr/>
        </p:nvSpPr>
        <p:spPr>
          <a:xfrm>
            <a:off x="1950045" y="2369866"/>
            <a:ext cx="3059430" cy="939800"/>
          </a:xfrm>
          <a:prstGeom prst="rect">
            <a:avLst/>
          </a:prstGeom>
        </p:spPr>
        <p:txBody>
          <a:bodyPr wrap="square" lIns="0" tIns="12700" rIns="0" bIns="0" rtlCol="0" vert="horz">
            <a:spAutoFit/>
          </a:bodyPr>
          <a:lstStyle/>
          <a:p>
            <a:pPr marL="12700">
              <a:lnSpc>
                <a:spcPct val="100000"/>
              </a:lnSpc>
              <a:spcBef>
                <a:spcPts val="100"/>
              </a:spcBef>
            </a:pPr>
            <a:r>
              <a:rPr dirty="0" sz="6000" spc="2025" b="1">
                <a:latin typeface="Arial"/>
                <a:cs typeface="Arial"/>
              </a:rPr>
              <a:t>Q</a:t>
            </a:r>
            <a:r>
              <a:rPr dirty="0" sz="6000" spc="345" b="1">
                <a:latin typeface="Arial"/>
                <a:cs typeface="Arial"/>
              </a:rPr>
              <a:t>i</a:t>
            </a:r>
            <a:r>
              <a:rPr dirty="0" sz="6000" spc="1639" b="1">
                <a:latin typeface="Arial"/>
                <a:cs typeface="Arial"/>
              </a:rPr>
              <a:t>s</a:t>
            </a:r>
            <a:r>
              <a:rPr dirty="0" sz="6000" spc="1340" b="1">
                <a:latin typeface="Arial"/>
                <a:cs typeface="Arial"/>
              </a:rPr>
              <a:t>k</a:t>
            </a:r>
            <a:r>
              <a:rPr dirty="0" sz="6000" spc="345" b="1">
                <a:latin typeface="Arial"/>
                <a:cs typeface="Arial"/>
              </a:rPr>
              <a:t>i</a:t>
            </a:r>
            <a:r>
              <a:rPr dirty="0" sz="6000" spc="1500" b="1">
                <a:latin typeface="Arial"/>
                <a:cs typeface="Arial"/>
              </a:rPr>
              <a:t>t</a:t>
            </a:r>
            <a:endParaRPr sz="6000">
              <a:latin typeface="Arial"/>
              <a:cs typeface="Arial"/>
            </a:endParaRPr>
          </a:p>
        </p:txBody>
      </p:sp>
      <p:sp>
        <p:nvSpPr>
          <p:cNvPr id="15" name="object 15"/>
          <p:cNvSpPr txBox="1"/>
          <p:nvPr/>
        </p:nvSpPr>
        <p:spPr>
          <a:xfrm>
            <a:off x="1016000" y="290189"/>
            <a:ext cx="1122680" cy="391160"/>
          </a:xfrm>
          <a:prstGeom prst="rect">
            <a:avLst/>
          </a:prstGeom>
        </p:spPr>
        <p:txBody>
          <a:bodyPr wrap="square" lIns="0" tIns="12700" rIns="0" bIns="0" rtlCol="0" vert="horz">
            <a:spAutoFit/>
          </a:bodyPr>
          <a:lstStyle/>
          <a:p>
            <a:pPr marL="12700">
              <a:lnSpc>
                <a:spcPct val="100000"/>
              </a:lnSpc>
              <a:spcBef>
                <a:spcPts val="100"/>
              </a:spcBef>
            </a:pPr>
            <a:r>
              <a:rPr dirty="0" u="heavy" sz="2400" spc="-600">
                <a:uFill>
                  <a:solidFill>
                    <a:srgbClr val="000000"/>
                  </a:solidFill>
                </a:uFill>
                <a:latin typeface="Times New Roman"/>
                <a:cs typeface="Times New Roman"/>
              </a:rPr>
              <a:t> </a:t>
            </a:r>
            <a:r>
              <a:rPr dirty="0" u="heavy" sz="2400" spc="-5">
                <a:uFill>
                  <a:solidFill>
                    <a:srgbClr val="000000"/>
                  </a:solidFill>
                </a:uFill>
                <a:latin typeface="Courier New"/>
                <a:cs typeface="Courier New"/>
              </a:rPr>
              <a:t>Pa</a:t>
            </a:r>
            <a:r>
              <a:rPr dirty="0" sz="2400" spc="-5">
                <a:latin typeface="Courier New"/>
                <a:cs typeface="Courier New"/>
              </a:rPr>
              <a:t>ge</a:t>
            </a:r>
            <a:r>
              <a:rPr dirty="0" sz="2400" spc="-95">
                <a:latin typeface="Courier New"/>
                <a:cs typeface="Courier New"/>
              </a:rPr>
              <a:t> </a:t>
            </a:r>
            <a:r>
              <a:rPr dirty="0" sz="2400">
                <a:latin typeface="Courier New"/>
                <a:cs typeface="Courier New"/>
              </a:rPr>
              <a:t>8</a:t>
            </a:r>
            <a:endParaRPr sz="2400">
              <a:latin typeface="Courier New"/>
              <a:cs typeface="Courier New"/>
            </a:endParaRPr>
          </a:p>
        </p:txBody>
      </p:sp>
      <p:sp>
        <p:nvSpPr>
          <p:cNvPr id="16" name="object 16"/>
          <p:cNvSpPr txBox="1">
            <a:spLocks noGrp="1"/>
          </p:cNvSpPr>
          <p:nvPr>
            <p:ph type="title"/>
          </p:nvPr>
        </p:nvSpPr>
        <p:spPr>
          <a:prstGeom prst="rect"/>
        </p:spPr>
        <p:txBody>
          <a:bodyPr wrap="square" lIns="0" tIns="12700" rIns="0" bIns="0" rtlCol="0" vert="horz">
            <a:spAutoFit/>
          </a:bodyPr>
          <a:lstStyle/>
          <a:p>
            <a:pPr marL="12066905">
              <a:lnSpc>
                <a:spcPct val="100000"/>
              </a:lnSpc>
              <a:spcBef>
                <a:spcPts val="100"/>
              </a:spcBef>
            </a:pPr>
            <a:r>
              <a:rPr dirty="0" spc="-5"/>
              <a:t>Bootcamp: Quantum</a:t>
            </a:r>
            <a:r>
              <a:rPr dirty="0" spc="-95"/>
              <a:t> </a:t>
            </a:r>
            <a:r>
              <a:rPr dirty="0" spc="-5"/>
              <a:t>Computing</a:t>
            </a:r>
          </a:p>
        </p:txBody>
      </p:sp>
      <p:sp>
        <p:nvSpPr>
          <p:cNvPr id="17" name="object 17"/>
          <p:cNvSpPr txBox="1"/>
          <p:nvPr/>
        </p:nvSpPr>
        <p:spPr>
          <a:xfrm>
            <a:off x="8113993" y="290189"/>
            <a:ext cx="130556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Courier New"/>
                <a:cs typeface="Courier New"/>
              </a:rPr>
              <a:t>Method</a:t>
            </a:r>
            <a:r>
              <a:rPr dirty="0" sz="2400">
                <a:latin typeface="Courier New"/>
                <a:cs typeface="Courier New"/>
              </a:rPr>
              <a:t>s</a:t>
            </a:r>
            <a:endParaRPr sz="240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milagrorojas26</dc:creator>
  <cp:keywords>DAE_NIdmaQQ,BADmKCXTVZY</cp:keywords>
  <dc:title>Quantum Machine Learning Project</dc:title>
  <dcterms:created xsi:type="dcterms:W3CDTF">2022-04-30T14:14:38Z</dcterms:created>
  <dcterms:modified xsi:type="dcterms:W3CDTF">2022-04-30T14:14:38Z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2022-04-30T00:00:00Z</vt:filetime>
  </property>
  <property fmtid="{D5CDD505-2E9C-101B-9397-08002B2CF9AE}" pid="3" name="Creator">
    <vt:lpwstr>Canva</vt:lpwstr>
  </property>
  <property fmtid="{D5CDD505-2E9C-101B-9397-08002B2CF9AE}" pid="4" name="LastSaved">
    <vt:filetime>2022-04-30T00:00:00Z</vt:filetime>
  </property>
</Properties>
</file>