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0" cy="2926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32" userDrawn="1">
          <p15:clr>
            <a:srgbClr val="A4A3A4"/>
          </p15:clr>
        </p15:guide>
        <p15:guide id="2" pos="11520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pos="22752" userDrawn="1">
          <p15:clr>
            <a:srgbClr val="A4A3A4"/>
          </p15:clr>
        </p15:guide>
        <p15:guide id="5" orient="horz" pos="2880" userDrawn="1">
          <p15:clr>
            <a:srgbClr val="A4A3A4"/>
          </p15:clr>
        </p15:guide>
        <p15:guide id="6" orient="horz" pos="10944" userDrawn="1">
          <p15:clr>
            <a:srgbClr val="A4A3A4"/>
          </p15:clr>
        </p15:guide>
        <p15:guide id="7" orient="horz" pos="18144" userDrawn="1">
          <p15:clr>
            <a:srgbClr val="A4A3A4"/>
          </p15:clr>
        </p15:guide>
        <p15:guide id="8" orient="horz" pos="3168" userDrawn="1">
          <p15:clr>
            <a:srgbClr val="A4A3A4"/>
          </p15:clr>
        </p15:guide>
        <p15:guide id="9" pos="7776" userDrawn="1">
          <p15:clr>
            <a:srgbClr val="A4A3A4"/>
          </p15:clr>
        </p15:guide>
        <p15:guide id="10" pos="15264" userDrawn="1">
          <p15:clr>
            <a:srgbClr val="A4A3A4"/>
          </p15:clr>
        </p15:guide>
        <p15:guide id="11" pos="7632" userDrawn="1">
          <p15:clr>
            <a:srgbClr val="A4A3A4"/>
          </p15:clr>
        </p15:guide>
        <p15:guide id="12" pos="7920" userDrawn="1">
          <p15:clr>
            <a:srgbClr val="A4A3A4"/>
          </p15:clr>
        </p15:guide>
        <p15:guide id="13" pos="15120" userDrawn="1">
          <p15:clr>
            <a:srgbClr val="A4A3A4"/>
          </p15:clr>
        </p15:guide>
        <p15:guide id="14" pos="15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37" d="100"/>
          <a:sy n="37" d="100"/>
        </p:scale>
        <p:origin x="1464" y="304"/>
      </p:cViewPr>
      <p:guideLst>
        <p:guide orient="horz" pos="18432"/>
        <p:guide pos="11520"/>
        <p:guide pos="288"/>
        <p:guide pos="22752"/>
        <p:guide orient="horz" pos="2880"/>
        <p:guide orient="horz" pos="10944"/>
        <p:guide orient="horz" pos="18144"/>
        <p:guide orient="horz" pos="3168"/>
        <p:guide pos="7776"/>
        <p:guide pos="15264"/>
        <p:guide pos="7632"/>
        <p:guide pos="7920"/>
        <p:guide pos="15120"/>
        <p:guide pos="15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788749"/>
            <a:ext cx="31089600" cy="10187093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5368695"/>
            <a:ext cx="27432000" cy="7064585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BB8-35E6-4599-BD59-179E19EE3B1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3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BB8-35E6-4599-BD59-179E19EE3B1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2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557867"/>
            <a:ext cx="7886700" cy="2479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557867"/>
            <a:ext cx="23202900" cy="2479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BB8-35E6-4599-BD59-179E19EE3B1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0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BB8-35E6-4599-BD59-179E19EE3B1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5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7294888"/>
            <a:ext cx="31546800" cy="1217167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9581715"/>
            <a:ext cx="31546800" cy="640079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82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82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BB8-35E6-4599-BD59-179E19EE3B1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2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789333"/>
            <a:ext cx="1554480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789333"/>
            <a:ext cx="1554480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BB8-35E6-4599-BD59-179E19EE3B1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0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557873"/>
            <a:ext cx="31546800" cy="5655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7172962"/>
            <a:ext cx="15473360" cy="351535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688320"/>
            <a:ext cx="15473360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7172962"/>
            <a:ext cx="15549564" cy="351535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688320"/>
            <a:ext cx="15549564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BB8-35E6-4599-BD59-179E19EE3B1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BB8-35E6-4599-BD59-179E19EE3B1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7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BB8-35E6-4599-BD59-179E19EE3B1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1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50720"/>
            <a:ext cx="11796712" cy="682752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4213020"/>
            <a:ext cx="18516600" cy="2079413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778240"/>
            <a:ext cx="11796712" cy="16262775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BB8-35E6-4599-BD59-179E19EE3B1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9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50720"/>
            <a:ext cx="11796712" cy="682752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4213020"/>
            <a:ext cx="18516600" cy="20794133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778240"/>
            <a:ext cx="11796712" cy="16262775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BB8-35E6-4599-BD59-179E19EE3B1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557873"/>
            <a:ext cx="3154680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789333"/>
            <a:ext cx="3154680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7120433"/>
            <a:ext cx="82296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3E7BB8-35E6-4599-BD59-179E19EE3B1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7120433"/>
            <a:ext cx="123444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7120433"/>
            <a:ext cx="82296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1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B6E29D0E-8938-3A8A-76CB-B90F4910B77F}"/>
              </a:ext>
            </a:extLst>
          </p:cNvPr>
          <p:cNvSpPr/>
          <p:nvPr/>
        </p:nvSpPr>
        <p:spPr>
          <a:xfrm>
            <a:off x="-1" y="0"/>
            <a:ext cx="36576001" cy="45720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8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B7A2E3-AFD8-CB14-418B-5E082B755E35}"/>
              </a:ext>
            </a:extLst>
          </p:cNvPr>
          <p:cNvSpPr txBox="1"/>
          <p:nvPr/>
        </p:nvSpPr>
        <p:spPr>
          <a:xfrm>
            <a:off x="-1" y="626963"/>
            <a:ext cx="36479917" cy="12573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2278"/>
              </a:spcBef>
            </a:pPr>
            <a:r>
              <a:rPr lang="en-US" sz="58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Data-Driven Control of a Soft Bioinspired Grasper</a:t>
            </a:r>
          </a:p>
          <a:p>
            <a:pPr algn="ctr" defTabSz="578320">
              <a:defRPr/>
            </a:pPr>
            <a:endParaRPr lang="en-US" sz="1771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4" name="Picture 43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3F0446A-82BF-1CF2-A1A1-9798881F0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7" y="3048060"/>
            <a:ext cx="2290764" cy="145969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F254122E-334E-EE9C-650C-07893C7BB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36827" y="3042857"/>
            <a:ext cx="1265691" cy="1224343"/>
          </a:xfrm>
          <a:prstGeom prst="rect">
            <a:avLst/>
          </a:prstGeom>
        </p:spPr>
      </p:pic>
      <p:sp>
        <p:nvSpPr>
          <p:cNvPr id="46" name="TextBox 6">
            <a:extLst>
              <a:ext uri="{FF2B5EF4-FFF2-40B4-BE49-F238E27FC236}">
                <a16:creationId xmlns:a16="http://schemas.microsoft.com/office/drawing/2014/main" id="{31DE67BF-A234-D343-FBA4-314B55DA136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581146" y="2015079"/>
            <a:ext cx="214137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255905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255905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255905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255905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0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Sreeram</a:t>
            </a:r>
            <a:r>
              <a:rPr lang="en-US" altLang="en-US" sz="4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Thirupathi</a:t>
            </a:r>
            <a:r>
              <a:rPr lang="en-US" altLang="en-US" sz="4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, Helen Wang, Ravesh Sukhnandan, Nathan </a:t>
            </a:r>
            <a:r>
              <a:rPr lang="en-US" altLang="en-US" sz="40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Zimmerer</a:t>
            </a:r>
            <a:endParaRPr lang="en-US" altLang="en-US" sz="4000" baseline="300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124B55-5ACF-EB0F-6A00-29BC03F6002F}"/>
              </a:ext>
            </a:extLst>
          </p:cNvPr>
          <p:cNvSpPr txBox="1"/>
          <p:nvPr/>
        </p:nvSpPr>
        <p:spPr>
          <a:xfrm flipH="1">
            <a:off x="4780318" y="3431889"/>
            <a:ext cx="2701536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5603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>
                <a:solidFill>
                  <a:schemeClr val="bg1"/>
                </a:solidFill>
                <a:cs typeface="Arial"/>
              </a:rPr>
              <a:t>Carnegie Mellon University: </a:t>
            </a:r>
            <a:r>
              <a:rPr lang="en-US" sz="3000" dirty="0">
                <a:solidFill>
                  <a:schemeClr val="bg1"/>
                </a:solidFill>
                <a:ea typeface="+mn-ea"/>
                <a:cs typeface="Arial"/>
              </a:rPr>
              <a:t>1) Mechanical Engineering, </a:t>
            </a:r>
            <a:r>
              <a:rPr lang="en-US" sz="3000" dirty="0">
                <a:solidFill>
                  <a:schemeClr val="bg1"/>
                </a:solidFill>
                <a:cs typeface="Arial"/>
              </a:rPr>
              <a:t>2) Robotics Institute</a:t>
            </a:r>
            <a:endParaRPr lang="en-US" sz="3000" dirty="0">
              <a:solidFill>
                <a:schemeClr val="bg1"/>
              </a:solidFill>
              <a:ea typeface="+mn-ea"/>
              <a:cs typeface="Arial"/>
            </a:endParaRPr>
          </a:p>
        </p:txBody>
      </p:sp>
      <p:pic>
        <p:nvPicPr>
          <p:cNvPr id="49" name="Picture 48" descr="Text&#10;&#10;Description automatically generated">
            <a:extLst>
              <a:ext uri="{FF2B5EF4-FFF2-40B4-BE49-F238E27FC236}">
                <a16:creationId xmlns:a16="http://schemas.microsoft.com/office/drawing/2014/main" id="{C9DAA38A-D16E-61FF-2602-40CFD491A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458" y="1865803"/>
            <a:ext cx="5642481" cy="90279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60056DD-3412-956B-DE1A-A79F588B527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lum bright="70000" contrast="-70000"/>
          </a:blip>
          <a:srcRect b="30857"/>
          <a:stretch/>
        </p:blipFill>
        <p:spPr>
          <a:xfrm>
            <a:off x="28994853" y="1678404"/>
            <a:ext cx="7170989" cy="1174555"/>
          </a:xfrm>
          <a:prstGeom prst="rect">
            <a:avLst/>
          </a:prstGeom>
        </p:spPr>
      </p:pic>
      <p:sp>
        <p:nvSpPr>
          <p:cNvPr id="51" name="TextBox 6">
            <a:extLst>
              <a:ext uri="{FF2B5EF4-FFF2-40B4-BE49-F238E27FC236}">
                <a16:creationId xmlns:a16="http://schemas.microsoft.com/office/drawing/2014/main" id="{ED48CF3A-720F-18ED-9FA0-70FB61DD7AA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1849860" y="3149313"/>
            <a:ext cx="404222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255905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255905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255905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255905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Biohybrid and Organic Robotics Group</a:t>
            </a:r>
            <a:endParaRPr lang="en-US" altLang="en-US" sz="2800" baseline="300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FB55FB-849E-7096-8017-0BD04C9B5E0B}"/>
              </a:ext>
            </a:extLst>
          </p:cNvPr>
          <p:cNvSpPr/>
          <p:nvPr/>
        </p:nvSpPr>
        <p:spPr>
          <a:xfrm>
            <a:off x="457201" y="5040598"/>
            <a:ext cx="11658600" cy="585216"/>
          </a:xfrm>
          <a:prstGeom prst="rect">
            <a:avLst/>
          </a:prstGeom>
          <a:solidFill>
            <a:srgbClr val="C41230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54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4CDCAE4-4D63-27FF-BC60-B415AD3C42AC}"/>
              </a:ext>
            </a:extLst>
          </p:cNvPr>
          <p:cNvSpPr/>
          <p:nvPr/>
        </p:nvSpPr>
        <p:spPr>
          <a:xfrm>
            <a:off x="457199" y="14630400"/>
            <a:ext cx="11658599" cy="583482"/>
          </a:xfrm>
          <a:prstGeom prst="rect">
            <a:avLst/>
          </a:prstGeom>
          <a:solidFill>
            <a:srgbClr val="C41230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54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06E3680-20EA-9655-69E2-DEEACD5FB703}"/>
              </a:ext>
            </a:extLst>
          </p:cNvPr>
          <p:cNvSpPr/>
          <p:nvPr/>
        </p:nvSpPr>
        <p:spPr>
          <a:xfrm>
            <a:off x="12573001" y="5050299"/>
            <a:ext cx="11429999" cy="583482"/>
          </a:xfrm>
          <a:prstGeom prst="rect">
            <a:avLst/>
          </a:prstGeom>
          <a:solidFill>
            <a:srgbClr val="C41230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54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F9F473-E05C-908A-9C13-1DF6A0181DAC}"/>
              </a:ext>
            </a:extLst>
          </p:cNvPr>
          <p:cNvSpPr/>
          <p:nvPr/>
        </p:nvSpPr>
        <p:spPr>
          <a:xfrm>
            <a:off x="12573001" y="18239768"/>
            <a:ext cx="11429999" cy="583482"/>
          </a:xfrm>
          <a:prstGeom prst="rect">
            <a:avLst/>
          </a:prstGeom>
          <a:solidFill>
            <a:srgbClr val="C41230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54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E167CA9-BF58-A98A-7BEB-9F395A451A32}"/>
              </a:ext>
            </a:extLst>
          </p:cNvPr>
          <p:cNvSpPr/>
          <p:nvPr/>
        </p:nvSpPr>
        <p:spPr>
          <a:xfrm>
            <a:off x="24460200" y="5039959"/>
            <a:ext cx="11658599" cy="583482"/>
          </a:xfrm>
          <a:prstGeom prst="rect">
            <a:avLst/>
          </a:prstGeom>
          <a:solidFill>
            <a:srgbClr val="C41230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54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838C95-57A9-7957-A60A-3AB89BE33591}"/>
              </a:ext>
            </a:extLst>
          </p:cNvPr>
          <p:cNvSpPr/>
          <p:nvPr/>
        </p:nvSpPr>
        <p:spPr>
          <a:xfrm>
            <a:off x="24481437" y="16855033"/>
            <a:ext cx="11658599" cy="583482"/>
          </a:xfrm>
          <a:prstGeom prst="rect">
            <a:avLst/>
          </a:prstGeom>
          <a:solidFill>
            <a:srgbClr val="C41230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54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13771B-6E50-629D-F2D7-92847165186D}"/>
              </a:ext>
            </a:extLst>
          </p:cNvPr>
          <p:cNvSpPr txBox="1"/>
          <p:nvPr/>
        </p:nvSpPr>
        <p:spPr>
          <a:xfrm>
            <a:off x="0" y="6049984"/>
            <a:ext cx="121158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97210" marR="0" lvl="0" indent="-5715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Grasping and manipulating objects of various sizes, surface properties, and shapes remains challenging for robots. </a:t>
            </a:r>
          </a:p>
          <a:p>
            <a:pPr marL="997210" marR="0" lvl="0" indent="-5715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Aplysia californica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serves as inspiration for both the grasper’s physical morphology as well as the hierarchical neural controller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1C7A63-6636-02BC-B132-6BDCE5B6FFD9}"/>
              </a:ext>
            </a:extLst>
          </p:cNvPr>
          <p:cNvSpPr txBox="1"/>
          <p:nvPr/>
        </p:nvSpPr>
        <p:spPr>
          <a:xfrm>
            <a:off x="524458" y="12770694"/>
            <a:ext cx="1159134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3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Fig. 1: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E6F2CD-BA9B-4D67-D8FA-1805DB84A312}"/>
              </a:ext>
            </a:extLst>
          </p:cNvPr>
          <p:cNvSpPr txBox="1"/>
          <p:nvPr/>
        </p:nvSpPr>
        <p:spPr>
          <a:xfrm>
            <a:off x="457199" y="21849135"/>
            <a:ext cx="1159134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3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Fig. 2: Experimental Setup to gather data for fitting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8992AB-7F01-BC7B-3334-D12FA7F2E354}"/>
              </a:ext>
            </a:extLst>
          </p:cNvPr>
          <p:cNvSpPr txBox="1"/>
          <p:nvPr/>
        </p:nvSpPr>
        <p:spPr>
          <a:xfrm>
            <a:off x="12573000" y="12131493"/>
            <a:ext cx="1143000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3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Fig. 4: (a) Eigenvalue plot (Re vs Imaginary of eigenvalues), (b) Quasistatic fit</a:t>
            </a:r>
            <a:r>
              <a:rPr lang="en-US" sz="3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FA0CA38-7BAB-EB74-5BDD-965F3CA9CC98}"/>
              </a:ext>
            </a:extLst>
          </p:cNvPr>
          <p:cNvSpPr txBox="1"/>
          <p:nvPr/>
        </p:nvSpPr>
        <p:spPr>
          <a:xfrm>
            <a:off x="12595692" y="25122883"/>
            <a:ext cx="1143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3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Fig. 5: Koopman rollout vs real data. -&gt; train and test.  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76709D2-EFB6-28BD-426B-0DBB905361C6}"/>
              </a:ext>
            </a:extLst>
          </p:cNvPr>
          <p:cNvSpPr txBox="1"/>
          <p:nvPr/>
        </p:nvSpPr>
        <p:spPr>
          <a:xfrm>
            <a:off x="24688798" y="11913324"/>
            <a:ext cx="1143000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3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Fig. 6: Simulation with PID for quasistatic and for Koopman. Add real hardware data with PID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6DAAD87-5444-3CCD-A789-68442C61583C}"/>
              </a:ext>
            </a:extLst>
          </p:cNvPr>
          <p:cNvSpPr/>
          <p:nvPr/>
        </p:nvSpPr>
        <p:spPr>
          <a:xfrm>
            <a:off x="24460199" y="18892941"/>
            <a:ext cx="11658599" cy="583482"/>
          </a:xfrm>
          <a:prstGeom prst="rect">
            <a:avLst/>
          </a:prstGeom>
          <a:solidFill>
            <a:srgbClr val="C41230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54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Future Work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FBA54BE-75E7-024D-9DB8-55D4308D59B2}"/>
              </a:ext>
            </a:extLst>
          </p:cNvPr>
          <p:cNvSpPr txBox="1"/>
          <p:nvPr/>
        </p:nvSpPr>
        <p:spPr>
          <a:xfrm>
            <a:off x="29096444" y="23980426"/>
            <a:ext cx="702235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3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Fig. 6: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5ABEB2-3EB6-6D29-8178-3155630F415D}"/>
              </a:ext>
            </a:extLst>
          </p:cNvPr>
          <p:cNvSpPr/>
          <p:nvPr/>
        </p:nvSpPr>
        <p:spPr>
          <a:xfrm>
            <a:off x="12595692" y="5790971"/>
            <a:ext cx="11429999" cy="5951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7A27C1-4F80-6070-DC62-313A05978C35}"/>
              </a:ext>
            </a:extLst>
          </p:cNvPr>
          <p:cNvSpPr/>
          <p:nvPr/>
        </p:nvSpPr>
        <p:spPr>
          <a:xfrm>
            <a:off x="457199" y="15555966"/>
            <a:ext cx="11429999" cy="5951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526FFF-C5A0-1A50-5CB2-F3EA55A0C09A}"/>
              </a:ext>
            </a:extLst>
          </p:cNvPr>
          <p:cNvSpPr/>
          <p:nvPr/>
        </p:nvSpPr>
        <p:spPr>
          <a:xfrm>
            <a:off x="12595692" y="18923569"/>
            <a:ext cx="11429999" cy="5951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967C67-DFE3-3B2E-5DD5-5AC6D4BF7A2F}"/>
              </a:ext>
            </a:extLst>
          </p:cNvPr>
          <p:cNvSpPr/>
          <p:nvPr/>
        </p:nvSpPr>
        <p:spPr>
          <a:xfrm>
            <a:off x="12595692" y="13497220"/>
            <a:ext cx="11429999" cy="176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5F021-18FF-995C-B214-FC4C49B34925}"/>
              </a:ext>
            </a:extLst>
          </p:cNvPr>
          <p:cNvSpPr txBox="1"/>
          <p:nvPr/>
        </p:nvSpPr>
        <p:spPr>
          <a:xfrm>
            <a:off x="12595691" y="15617050"/>
            <a:ext cx="1143000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3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Fig. 3: Block/flow chart for Koopman to PID and for quasistatic to PID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20F97-F4F4-CD3F-ABAA-D3A35F8E262A}"/>
              </a:ext>
            </a:extLst>
          </p:cNvPr>
          <p:cNvSpPr/>
          <p:nvPr/>
        </p:nvSpPr>
        <p:spPr>
          <a:xfrm>
            <a:off x="24595736" y="5781385"/>
            <a:ext cx="11429999" cy="5951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7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171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Open Sans</vt:lpstr>
      <vt:lpstr>Open Sans Light</vt:lpstr>
      <vt:lpstr>Open Sans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Ravesh Sukhnandan</dc:creator>
  <cp:lastModifiedBy>Ravesh Sukhnandan</cp:lastModifiedBy>
  <cp:revision>8</cp:revision>
  <dcterms:created xsi:type="dcterms:W3CDTF">2024-02-27T17:44:49Z</dcterms:created>
  <dcterms:modified xsi:type="dcterms:W3CDTF">2024-04-16T14:48:21Z</dcterms:modified>
</cp:coreProperties>
</file>