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92" userDrawn="1">
          <p15:clr>
            <a:srgbClr val="A4A3A4"/>
          </p15:clr>
        </p15:guide>
        <p15:guide id="2" pos="14400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28512" userDrawn="1">
          <p15:clr>
            <a:srgbClr val="A4A3A4"/>
          </p15:clr>
        </p15:guide>
        <p15:guide id="5" orient="horz" pos="3780" userDrawn="1">
          <p15:clr>
            <a:srgbClr val="A4A3A4"/>
          </p15:clr>
        </p15:guide>
        <p15:guide id="6" orient="horz" pos="22536" userDrawn="1">
          <p15:clr>
            <a:srgbClr val="A4A3A4"/>
          </p15:clr>
        </p15:guide>
        <p15:guide id="7" orient="horz" pos="23904" userDrawn="1">
          <p15:clr>
            <a:srgbClr val="A4A3A4"/>
          </p15:clr>
        </p15:guide>
        <p15:guide id="8" orient="horz" pos="4158" userDrawn="1">
          <p15:clr>
            <a:srgbClr val="A4A3A4"/>
          </p15:clr>
        </p15:guide>
        <p15:guide id="9" pos="9720" userDrawn="1">
          <p15:clr>
            <a:srgbClr val="A4A3A4"/>
          </p15:clr>
        </p15:guide>
        <p15:guide id="10" pos="19080" userDrawn="1">
          <p15:clr>
            <a:srgbClr val="A4A3A4"/>
          </p15:clr>
        </p15:guide>
        <p15:guide id="11" pos="9540" userDrawn="1">
          <p15:clr>
            <a:srgbClr val="A4A3A4"/>
          </p15:clr>
        </p15:guide>
        <p15:guide id="12" pos="9900" userDrawn="1">
          <p15:clr>
            <a:srgbClr val="A4A3A4"/>
          </p15:clr>
        </p15:guide>
        <p15:guide id="13" pos="18900" userDrawn="1">
          <p15:clr>
            <a:srgbClr val="A4A3A4"/>
          </p15:clr>
        </p15:guide>
        <p15:guide id="14" pos="19260" userDrawn="1">
          <p15:clr>
            <a:srgbClr val="A4A3A4"/>
          </p15:clr>
        </p15:guide>
        <p15:guide id="15" orient="horz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A9229-3534-444F-947E-7D1E8FA78446}" v="1" dt="2024-04-20T14:20:4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6" autoAdjust="0"/>
    <p:restoredTop sz="94660"/>
  </p:normalViewPr>
  <p:slideViewPr>
    <p:cSldViewPr snapToGrid="0">
      <p:cViewPr>
        <p:scale>
          <a:sx n="31" d="100"/>
          <a:sy n="31" d="100"/>
        </p:scale>
        <p:origin x="1432" y="144"/>
      </p:cViewPr>
      <p:guideLst>
        <p:guide orient="horz" pos="24192"/>
        <p:guide pos="14400"/>
        <p:guide pos="288"/>
        <p:guide pos="28512"/>
        <p:guide orient="horz" pos="3780"/>
        <p:guide orient="horz" pos="22536"/>
        <p:guide orient="horz" pos="23904"/>
        <p:guide orient="horz" pos="4158"/>
        <p:guide pos="9720"/>
        <p:guide pos="19080"/>
        <p:guide pos="9540"/>
        <p:guide pos="9900"/>
        <p:guide pos="18900"/>
        <p:guide pos="19260"/>
        <p:guide orient="horz"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6285233"/>
            <a:ext cx="38862000" cy="13370560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0171413"/>
            <a:ext cx="34290000" cy="9272267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8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044700"/>
            <a:ext cx="985837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044700"/>
            <a:ext cx="2900362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9574541"/>
            <a:ext cx="39433500" cy="1597532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5701001"/>
            <a:ext cx="39433500" cy="84010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>
                    <a:tint val="82000"/>
                  </a:schemeClr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82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82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0223500"/>
            <a:ext cx="1943100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0223500"/>
            <a:ext cx="1943100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044708"/>
            <a:ext cx="3943350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9414513"/>
            <a:ext cx="19341700" cy="461390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4028420"/>
            <a:ext cx="1934170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9414513"/>
            <a:ext cx="19436955" cy="461390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4028420"/>
            <a:ext cx="1943695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560320"/>
            <a:ext cx="14745890" cy="896112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5529588"/>
            <a:ext cx="23145750" cy="27292300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1521440"/>
            <a:ext cx="14745890" cy="21344893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560320"/>
            <a:ext cx="14745890" cy="896112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5529588"/>
            <a:ext cx="23145750" cy="27292300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1521440"/>
            <a:ext cx="14745890" cy="21344893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044708"/>
            <a:ext cx="3943350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0223500"/>
            <a:ext cx="3943350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35595568"/>
            <a:ext cx="102870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E7BB8-35E6-4599-BD59-179E19EE3B17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35595568"/>
            <a:ext cx="154305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35595568"/>
            <a:ext cx="102870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A3F85-DDE2-45BD-BFD3-DB9EDA85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4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6E29D0E-8938-3A8A-76CB-B90F4910B77F}"/>
              </a:ext>
            </a:extLst>
          </p:cNvPr>
          <p:cNvSpPr/>
          <p:nvPr/>
        </p:nvSpPr>
        <p:spPr>
          <a:xfrm>
            <a:off x="571499" y="602339"/>
            <a:ext cx="44691301" cy="5398411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48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7A2E3-AFD8-CB14-418B-5E082B755E35}"/>
              </a:ext>
            </a:extLst>
          </p:cNvPr>
          <p:cNvSpPr txBox="1"/>
          <p:nvPr/>
        </p:nvSpPr>
        <p:spPr>
          <a:xfrm>
            <a:off x="-1" y="1709597"/>
            <a:ext cx="45599896" cy="15487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2848"/>
              </a:spcBef>
            </a:pPr>
            <a:r>
              <a:rPr lang="en-US" sz="725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Data-Driven Control of a Soft Bioinspired Grasper</a:t>
            </a:r>
          </a:p>
          <a:p>
            <a:pPr algn="ctr" defTabSz="722900">
              <a:defRPr/>
            </a:pPr>
            <a:endParaRPr lang="en-US" sz="2214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4" name="Picture 43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3F0446A-82BF-1CF2-A1A1-9798881F0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6" y="3841862"/>
            <a:ext cx="2863455" cy="182461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254122E-334E-EE9C-650C-07893C7BB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94494" y="4043179"/>
            <a:ext cx="1582114" cy="1530429"/>
          </a:xfrm>
          <a:prstGeom prst="rect">
            <a:avLst/>
          </a:prstGeom>
        </p:spPr>
      </p:pic>
      <p:sp>
        <p:nvSpPr>
          <p:cNvPr id="46" name="TextBox 6">
            <a:extLst>
              <a:ext uri="{FF2B5EF4-FFF2-40B4-BE49-F238E27FC236}">
                <a16:creationId xmlns:a16="http://schemas.microsoft.com/office/drawing/2014/main" id="{31DE67BF-A234-D343-FBA4-314B55DA136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76433" y="3433249"/>
            <a:ext cx="2676713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5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Sreeram</a:t>
            </a:r>
            <a:r>
              <a:rPr lang="en-US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5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Thirupathi</a:t>
            </a:r>
            <a:r>
              <a:rPr lang="en-US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, Helen Wang, Ravesh Sukhnandan, Nathan </a:t>
            </a:r>
            <a:r>
              <a:rPr lang="en-US" altLang="en-US" sz="500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Zimmerer</a:t>
            </a:r>
            <a:endParaRPr lang="en-US" altLang="en-US" sz="5000" baseline="30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124B55-5ACF-EB0F-6A00-29BC03F6002F}"/>
              </a:ext>
            </a:extLst>
          </p:cNvPr>
          <p:cNvSpPr txBox="1"/>
          <p:nvPr/>
        </p:nvSpPr>
        <p:spPr>
          <a:xfrm flipH="1">
            <a:off x="5975398" y="4529469"/>
            <a:ext cx="33769205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00400">
              <a:defRPr/>
            </a:pPr>
            <a:r>
              <a:rPr lang="en-US" sz="3750" dirty="0">
                <a:solidFill>
                  <a:schemeClr val="bg1"/>
                </a:solidFill>
                <a:cs typeface="Arial"/>
              </a:rPr>
              <a:t>Carnegie Mellon University: 1) Mechanical Engineering, 2) Robotics Institute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ED48CF3A-720F-18ED-9FA0-70FB61DD7AA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812326" y="4176249"/>
            <a:ext cx="505278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55905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5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Biohybrid and Organic Robotics Group</a:t>
            </a:r>
            <a:endParaRPr lang="en-US" altLang="en-US" sz="3500" baseline="30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FB55FB-849E-7096-8017-0BD04C9B5E0B}"/>
              </a:ext>
            </a:extLst>
          </p:cNvPr>
          <p:cNvSpPr/>
          <p:nvPr/>
        </p:nvSpPr>
        <p:spPr>
          <a:xfrm>
            <a:off x="571501" y="7215148"/>
            <a:ext cx="14573250" cy="731520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CDCAE4-4D63-27FF-BC60-B415AD3C42AC}"/>
              </a:ext>
            </a:extLst>
          </p:cNvPr>
          <p:cNvSpPr/>
          <p:nvPr/>
        </p:nvSpPr>
        <p:spPr>
          <a:xfrm>
            <a:off x="571499" y="19202400"/>
            <a:ext cx="1457324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6E3680-20EA-9655-69E2-DEEACD5FB703}"/>
              </a:ext>
            </a:extLst>
          </p:cNvPr>
          <p:cNvSpPr/>
          <p:nvPr/>
        </p:nvSpPr>
        <p:spPr>
          <a:xfrm>
            <a:off x="15716252" y="7227274"/>
            <a:ext cx="1428749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F9F473-E05C-908A-9C13-1DF6A0181DAC}"/>
              </a:ext>
            </a:extLst>
          </p:cNvPr>
          <p:cNvSpPr/>
          <p:nvPr/>
        </p:nvSpPr>
        <p:spPr>
          <a:xfrm>
            <a:off x="15716252" y="23714110"/>
            <a:ext cx="1428749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167CA9-BF58-A98A-7BEB-9F395A451A32}"/>
              </a:ext>
            </a:extLst>
          </p:cNvPr>
          <p:cNvSpPr/>
          <p:nvPr/>
        </p:nvSpPr>
        <p:spPr>
          <a:xfrm>
            <a:off x="30575251" y="7214349"/>
            <a:ext cx="1457324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838C95-57A9-7957-A60A-3AB89BE33591}"/>
              </a:ext>
            </a:extLst>
          </p:cNvPr>
          <p:cNvSpPr/>
          <p:nvPr/>
        </p:nvSpPr>
        <p:spPr>
          <a:xfrm>
            <a:off x="30601797" y="21983191"/>
            <a:ext cx="1457324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13771B-6E50-629D-F2D7-92847165186D}"/>
              </a:ext>
            </a:extLst>
          </p:cNvPr>
          <p:cNvSpPr txBox="1"/>
          <p:nvPr/>
        </p:nvSpPr>
        <p:spPr>
          <a:xfrm>
            <a:off x="0" y="8476880"/>
            <a:ext cx="151447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6513" indent="-714375" defTabSz="571500">
              <a:buFont typeface="Arial" panose="020B0604020202020204" pitchFamily="34" charset="0"/>
              <a:buChar char="•"/>
              <a:defRPr/>
            </a:pPr>
            <a:r>
              <a:rPr lang="en-US" sz="4000" b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Grasping and manipulating objects of various sizes, surface properties, and shapes remains challenging for robots. </a:t>
            </a:r>
          </a:p>
          <a:p>
            <a:pPr marL="1246513" indent="-714375" defTabSz="571500">
              <a:buFont typeface="Arial" panose="020B0604020202020204" pitchFamily="34" charset="0"/>
              <a:buChar char="•"/>
              <a:defRPr/>
            </a:pPr>
            <a:r>
              <a:rPr lang="en-US" sz="4000" b="1" i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Aplysia californica</a:t>
            </a:r>
            <a:r>
              <a:rPr lang="en-US" sz="4000" b="1" dirty="0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serves as inspiration for both the grasper’s physical morphology as well as the hierarchical neural controller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1C7A63-6636-02BC-B132-6BDCE5B6FFD9}"/>
              </a:ext>
            </a:extLst>
          </p:cNvPr>
          <p:cNvSpPr txBox="1"/>
          <p:nvPr/>
        </p:nvSpPr>
        <p:spPr>
          <a:xfrm>
            <a:off x="655572" y="16877768"/>
            <a:ext cx="1448917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1: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E6F2CD-BA9B-4D67-D8FA-1805DB84A312}"/>
              </a:ext>
            </a:extLst>
          </p:cNvPr>
          <p:cNvSpPr txBox="1"/>
          <p:nvPr/>
        </p:nvSpPr>
        <p:spPr>
          <a:xfrm>
            <a:off x="571499" y="28225819"/>
            <a:ext cx="1448917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2: Experimental Setup to gather data for fitting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8992AB-7F01-BC7B-3334-D12FA7F2E354}"/>
              </a:ext>
            </a:extLst>
          </p:cNvPr>
          <p:cNvSpPr txBox="1"/>
          <p:nvPr/>
        </p:nvSpPr>
        <p:spPr>
          <a:xfrm>
            <a:off x="15716250" y="16078766"/>
            <a:ext cx="142875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4: (a) Eigenvalue plot (Re vs Imaginary of eigenvalues), (b) Quasistatic fit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A0CA38-7BAB-EB74-5BDD-965F3CA9CC98}"/>
              </a:ext>
            </a:extLst>
          </p:cNvPr>
          <p:cNvSpPr txBox="1"/>
          <p:nvPr/>
        </p:nvSpPr>
        <p:spPr>
          <a:xfrm>
            <a:off x="15744615" y="32318004"/>
            <a:ext cx="142875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5: Koopman rollout vs real data. -&gt; train and test. 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6709D2-EFB6-28BD-426B-0DBB905361C6}"/>
              </a:ext>
            </a:extLst>
          </p:cNvPr>
          <p:cNvSpPr txBox="1"/>
          <p:nvPr/>
        </p:nvSpPr>
        <p:spPr>
          <a:xfrm>
            <a:off x="30860998" y="15806055"/>
            <a:ext cx="142875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6: Simulation with PID for quasistatic and for Koopman. Add real hardware data with PID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DAAD87-5444-3CCD-A789-68442C61583C}"/>
              </a:ext>
            </a:extLst>
          </p:cNvPr>
          <p:cNvSpPr/>
          <p:nvPr/>
        </p:nvSpPr>
        <p:spPr>
          <a:xfrm>
            <a:off x="30575249" y="24530576"/>
            <a:ext cx="14573249" cy="729353"/>
          </a:xfrm>
          <a:prstGeom prst="rect">
            <a:avLst/>
          </a:prstGeom>
          <a:solidFill>
            <a:srgbClr val="C41230"/>
          </a:solidFill>
          <a:ln>
            <a:solidFill>
              <a:srgbClr val="C41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Work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BA54BE-75E7-024D-9DB8-55D4308D59B2}"/>
              </a:ext>
            </a:extLst>
          </p:cNvPr>
          <p:cNvSpPr txBox="1"/>
          <p:nvPr/>
        </p:nvSpPr>
        <p:spPr>
          <a:xfrm>
            <a:off x="36370555" y="30889933"/>
            <a:ext cx="87779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6: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ABEB2-3EB6-6D29-8178-3155630F415D}"/>
              </a:ext>
            </a:extLst>
          </p:cNvPr>
          <p:cNvSpPr/>
          <p:nvPr/>
        </p:nvSpPr>
        <p:spPr>
          <a:xfrm>
            <a:off x="15744616" y="8153115"/>
            <a:ext cx="14287499" cy="7438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A27C1-4F80-6070-DC62-313A05978C35}"/>
              </a:ext>
            </a:extLst>
          </p:cNvPr>
          <p:cNvSpPr/>
          <p:nvPr/>
        </p:nvSpPr>
        <p:spPr>
          <a:xfrm>
            <a:off x="571499" y="20359358"/>
            <a:ext cx="14287499" cy="7438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26FFF-C5A0-1A50-5CB2-F3EA55A0C09A}"/>
              </a:ext>
            </a:extLst>
          </p:cNvPr>
          <p:cNvSpPr/>
          <p:nvPr/>
        </p:nvSpPr>
        <p:spPr>
          <a:xfrm>
            <a:off x="15744616" y="24568862"/>
            <a:ext cx="14287499" cy="7438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67C67-DFE3-3B2E-5DD5-5AC6D4BF7A2F}"/>
              </a:ext>
            </a:extLst>
          </p:cNvPr>
          <p:cNvSpPr/>
          <p:nvPr/>
        </p:nvSpPr>
        <p:spPr>
          <a:xfrm>
            <a:off x="15744616" y="17785925"/>
            <a:ext cx="14287499" cy="2209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F021-18FF-995C-B214-FC4C49B34925}"/>
              </a:ext>
            </a:extLst>
          </p:cNvPr>
          <p:cNvSpPr txBox="1"/>
          <p:nvPr/>
        </p:nvSpPr>
        <p:spPr>
          <a:xfrm>
            <a:off x="15744614" y="20435712"/>
            <a:ext cx="142875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4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Fig. 3: Block/flow chart for Koopman to PID and for quasistatic to PID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20F97-F4F4-CD3F-ABAA-D3A35F8E262A}"/>
              </a:ext>
            </a:extLst>
          </p:cNvPr>
          <p:cNvSpPr/>
          <p:nvPr/>
        </p:nvSpPr>
        <p:spPr>
          <a:xfrm>
            <a:off x="30744671" y="8141132"/>
            <a:ext cx="14287499" cy="74388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5"/>
          </a:p>
        </p:txBody>
      </p:sp>
    </p:spTree>
    <p:extLst>
      <p:ext uri="{BB962C8B-B14F-4D97-AF65-F5344CB8AC3E}">
        <p14:creationId xmlns:p14="http://schemas.microsoft.com/office/powerpoint/2010/main" val="31248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171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Ravesh Sukhnandan</dc:creator>
  <cp:lastModifiedBy>Ravesh Sukhnandan</cp:lastModifiedBy>
  <cp:revision>11</cp:revision>
  <dcterms:created xsi:type="dcterms:W3CDTF">2024-02-27T17:44:49Z</dcterms:created>
  <dcterms:modified xsi:type="dcterms:W3CDTF">2024-04-20T14:24:26Z</dcterms:modified>
</cp:coreProperties>
</file>