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57200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92" userDrawn="1">
          <p15:clr>
            <a:srgbClr val="A4A3A4"/>
          </p15:clr>
        </p15:guide>
        <p15:guide id="2" pos="14400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pos="28512" userDrawn="1">
          <p15:clr>
            <a:srgbClr val="A4A3A4"/>
          </p15:clr>
        </p15:guide>
        <p15:guide id="5" orient="horz" pos="3780" userDrawn="1">
          <p15:clr>
            <a:srgbClr val="A4A3A4"/>
          </p15:clr>
        </p15:guide>
        <p15:guide id="6" orient="horz" pos="22536" userDrawn="1">
          <p15:clr>
            <a:srgbClr val="A4A3A4"/>
          </p15:clr>
        </p15:guide>
        <p15:guide id="7" orient="horz" pos="23904" userDrawn="1">
          <p15:clr>
            <a:srgbClr val="A4A3A4"/>
          </p15:clr>
        </p15:guide>
        <p15:guide id="8" orient="horz" pos="4158" userDrawn="1">
          <p15:clr>
            <a:srgbClr val="A4A3A4"/>
          </p15:clr>
        </p15:guide>
        <p15:guide id="9" pos="9720" userDrawn="1">
          <p15:clr>
            <a:srgbClr val="A4A3A4"/>
          </p15:clr>
        </p15:guide>
        <p15:guide id="10" pos="19080" userDrawn="1">
          <p15:clr>
            <a:srgbClr val="A4A3A4"/>
          </p15:clr>
        </p15:guide>
        <p15:guide id="11" pos="9540" userDrawn="1">
          <p15:clr>
            <a:srgbClr val="A4A3A4"/>
          </p15:clr>
        </p15:guide>
        <p15:guide id="12" pos="9900" userDrawn="1">
          <p15:clr>
            <a:srgbClr val="A4A3A4"/>
          </p15:clr>
        </p15:guide>
        <p15:guide id="13" pos="18900" userDrawn="1">
          <p15:clr>
            <a:srgbClr val="A4A3A4"/>
          </p15:clr>
        </p15:guide>
        <p15:guide id="14" pos="19260" userDrawn="1">
          <p15:clr>
            <a:srgbClr val="A4A3A4"/>
          </p15:clr>
        </p15:guide>
        <p15:guide id="15" orient="horz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A9229-3534-444F-947E-7D1E8FA78446}" v="1" dt="2024-04-20T14:20:42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6" autoAdjust="0"/>
    <p:restoredTop sz="94660"/>
  </p:normalViewPr>
  <p:slideViewPr>
    <p:cSldViewPr snapToGrid="0">
      <p:cViewPr varScale="1">
        <p:scale>
          <a:sx n="29" d="100"/>
          <a:sy n="29" d="100"/>
        </p:scale>
        <p:origin x="1836" y="150"/>
      </p:cViewPr>
      <p:guideLst>
        <p:guide orient="horz" pos="24192"/>
        <p:guide pos="14400"/>
        <p:guide pos="288"/>
        <p:guide pos="28512"/>
        <p:guide orient="horz" pos="3780"/>
        <p:guide orient="horz" pos="22536"/>
        <p:guide orient="horz" pos="23904"/>
        <p:guide orient="horz" pos="4158"/>
        <p:guide pos="9720"/>
        <p:guide pos="19080"/>
        <p:guide pos="9540"/>
        <p:guide pos="9900"/>
        <p:guide pos="18900"/>
        <p:guide pos="19260"/>
        <p:guide orient="horz"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6285233"/>
            <a:ext cx="38862000" cy="13370560"/>
          </a:xfrm>
        </p:spPr>
        <p:txBody>
          <a:bodyPr anchor="b"/>
          <a:lstStyle>
            <a:lvl1pPr algn="ctr"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20171413"/>
            <a:ext cx="34290000" cy="9272267"/>
          </a:xfrm>
        </p:spPr>
        <p:txBody>
          <a:bodyPr/>
          <a:lstStyle>
            <a:lvl1pPr marL="0" indent="0" algn="ctr">
              <a:buNone/>
              <a:defRPr sz="12000"/>
            </a:lvl1pPr>
            <a:lvl2pPr marL="2286000" indent="0" algn="ctr">
              <a:buNone/>
              <a:defRPr sz="10000"/>
            </a:lvl2pPr>
            <a:lvl3pPr marL="4572000" indent="0" algn="ctr">
              <a:buNone/>
              <a:defRPr sz="9000"/>
            </a:lvl3pPr>
            <a:lvl4pPr marL="6858000" indent="0" algn="ctr">
              <a:buNone/>
              <a:defRPr sz="8000"/>
            </a:lvl4pPr>
            <a:lvl5pPr marL="9144000" indent="0" algn="ctr">
              <a:buNone/>
              <a:defRPr sz="8000"/>
            </a:lvl5pPr>
            <a:lvl6pPr marL="11430000" indent="0" algn="ctr">
              <a:buNone/>
              <a:defRPr sz="8000"/>
            </a:lvl6pPr>
            <a:lvl7pPr marL="13716000" indent="0" algn="ctr">
              <a:buNone/>
              <a:defRPr sz="8000"/>
            </a:lvl7pPr>
            <a:lvl8pPr marL="16002000" indent="0" algn="ctr">
              <a:buNone/>
              <a:defRPr sz="8000"/>
            </a:lvl8pPr>
            <a:lvl9pPr marL="18288000" indent="0" algn="ctr">
              <a:buNone/>
              <a:defRPr sz="8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8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4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2044700"/>
            <a:ext cx="9858375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2044700"/>
            <a:ext cx="29003625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9574541"/>
            <a:ext cx="39433500" cy="15975327"/>
          </a:xfrm>
        </p:spPr>
        <p:txBody>
          <a:bodyPr anchor="b"/>
          <a:lstStyle>
            <a:lvl1pPr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25701001"/>
            <a:ext cx="39433500" cy="8401047"/>
          </a:xfrm>
        </p:spPr>
        <p:txBody>
          <a:bodyPr/>
          <a:lstStyle>
            <a:lvl1pPr marL="0" indent="0">
              <a:buNone/>
              <a:defRPr sz="12000">
                <a:solidFill>
                  <a:schemeClr val="tx1">
                    <a:tint val="82000"/>
                  </a:schemeClr>
                </a:solidFill>
              </a:defRPr>
            </a:lvl1pPr>
            <a:lvl2pPr marL="2286000" indent="0">
              <a:buNone/>
              <a:defRPr sz="10000">
                <a:solidFill>
                  <a:schemeClr val="tx1">
                    <a:tint val="82000"/>
                  </a:schemeClr>
                </a:solidFill>
              </a:defRPr>
            </a:lvl2pPr>
            <a:lvl3pPr marL="4572000" indent="0">
              <a:buNone/>
              <a:defRPr sz="9000">
                <a:solidFill>
                  <a:schemeClr val="tx1">
                    <a:tint val="82000"/>
                  </a:schemeClr>
                </a:solidFill>
              </a:defRPr>
            </a:lvl3pPr>
            <a:lvl4pPr marL="6858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4pPr>
            <a:lvl5pPr marL="9144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5pPr>
            <a:lvl6pPr marL="11430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6pPr>
            <a:lvl7pPr marL="13716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7pPr>
            <a:lvl8pPr marL="16002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8pPr>
            <a:lvl9pPr marL="18288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4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10223500"/>
            <a:ext cx="1943100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10223500"/>
            <a:ext cx="1943100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044708"/>
            <a:ext cx="3943350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9414513"/>
            <a:ext cx="19341700" cy="461390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4028420"/>
            <a:ext cx="19341700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9414513"/>
            <a:ext cx="19436955" cy="461390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4028420"/>
            <a:ext cx="19436955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7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560320"/>
            <a:ext cx="14745890" cy="896112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5529588"/>
            <a:ext cx="23145750" cy="27292300"/>
          </a:xfrm>
        </p:spPr>
        <p:txBody>
          <a:bodyPr/>
          <a:lstStyle>
            <a:lvl1pPr>
              <a:defRPr sz="16000"/>
            </a:lvl1pPr>
            <a:lvl2pPr>
              <a:defRPr sz="14000"/>
            </a:lvl2pPr>
            <a:lvl3pPr>
              <a:defRPr sz="120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1521440"/>
            <a:ext cx="14745890" cy="21344893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8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560320"/>
            <a:ext cx="14745890" cy="896112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5529588"/>
            <a:ext cx="23145750" cy="27292300"/>
          </a:xfrm>
        </p:spPr>
        <p:txBody>
          <a:bodyPr anchor="t"/>
          <a:lstStyle>
            <a:lvl1pPr marL="0" indent="0">
              <a:buNone/>
              <a:defRPr sz="16000"/>
            </a:lvl1pPr>
            <a:lvl2pPr marL="2286000" indent="0">
              <a:buNone/>
              <a:defRPr sz="14000"/>
            </a:lvl2pPr>
            <a:lvl3pPr marL="4572000" indent="0">
              <a:buNone/>
              <a:defRPr sz="12000"/>
            </a:lvl3pPr>
            <a:lvl4pPr marL="6858000" indent="0">
              <a:buNone/>
              <a:defRPr sz="10000"/>
            </a:lvl4pPr>
            <a:lvl5pPr marL="9144000" indent="0">
              <a:buNone/>
              <a:defRPr sz="10000"/>
            </a:lvl5pPr>
            <a:lvl6pPr marL="11430000" indent="0">
              <a:buNone/>
              <a:defRPr sz="10000"/>
            </a:lvl6pPr>
            <a:lvl7pPr marL="13716000" indent="0">
              <a:buNone/>
              <a:defRPr sz="10000"/>
            </a:lvl7pPr>
            <a:lvl8pPr marL="16002000" indent="0">
              <a:buNone/>
              <a:defRPr sz="10000"/>
            </a:lvl8pPr>
            <a:lvl9pPr marL="18288000" indent="0">
              <a:buNone/>
              <a:defRPr sz="10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1521440"/>
            <a:ext cx="14745890" cy="21344893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2044708"/>
            <a:ext cx="3943350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10223500"/>
            <a:ext cx="3943350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35595568"/>
            <a:ext cx="1028700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3E7BB8-35E6-4599-BD59-179E19EE3B17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35595568"/>
            <a:ext cx="1543050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35595568"/>
            <a:ext cx="1028700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4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0" rtl="0" eaLnBrk="1" latinLnBrk="0" hangingPunct="1">
        <a:lnSpc>
          <a:spcPct val="90000"/>
        </a:lnSpc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0" indent="-1143000" algn="l" defTabSz="4572000" rtl="0" eaLnBrk="1" latinLnBrk="0" hangingPunct="1">
        <a:lnSpc>
          <a:spcPct val="90000"/>
        </a:lnSpc>
        <a:spcBef>
          <a:spcPts val="5000"/>
        </a:spcBef>
        <a:buFont typeface="Arial" panose="020B0604020202020204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6E29D0E-8938-3A8A-76CB-B90F4910B77F}"/>
              </a:ext>
            </a:extLst>
          </p:cNvPr>
          <p:cNvSpPr/>
          <p:nvPr/>
        </p:nvSpPr>
        <p:spPr>
          <a:xfrm>
            <a:off x="571499" y="602339"/>
            <a:ext cx="44691301" cy="5398411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48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B7A2E3-AFD8-CB14-418B-5E082B755E35}"/>
              </a:ext>
            </a:extLst>
          </p:cNvPr>
          <p:cNvSpPr txBox="1"/>
          <p:nvPr/>
        </p:nvSpPr>
        <p:spPr>
          <a:xfrm>
            <a:off x="-1" y="1709597"/>
            <a:ext cx="45599896" cy="15487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2848"/>
              </a:spcBef>
            </a:pPr>
            <a:r>
              <a:rPr lang="en-US" sz="725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Data-Driven Control of a Soft Bioinspired Grasper</a:t>
            </a:r>
          </a:p>
          <a:p>
            <a:pPr algn="ctr" defTabSz="722900">
              <a:defRPr/>
            </a:pPr>
            <a:endParaRPr lang="en-US" sz="2214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4" name="Picture 43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3F0446A-82BF-1CF2-A1A1-9798881F0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46" y="3841862"/>
            <a:ext cx="2863455" cy="1824613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254122E-334E-EE9C-650C-07893C7BB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94494" y="4043179"/>
            <a:ext cx="1582114" cy="1530429"/>
          </a:xfrm>
          <a:prstGeom prst="rect">
            <a:avLst/>
          </a:prstGeom>
        </p:spPr>
      </p:pic>
      <p:sp>
        <p:nvSpPr>
          <p:cNvPr id="46" name="TextBox 6">
            <a:extLst>
              <a:ext uri="{FF2B5EF4-FFF2-40B4-BE49-F238E27FC236}">
                <a16:creationId xmlns:a16="http://schemas.microsoft.com/office/drawing/2014/main" id="{31DE67BF-A234-D343-FBA4-314B55DA136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476433" y="3433249"/>
            <a:ext cx="2676713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5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Ravesh Sukhnandan</a:t>
            </a:r>
            <a:r>
              <a:rPr lang="en-US" altLang="en-US" sz="5000" baseline="30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1</a:t>
            </a:r>
            <a:r>
              <a:rPr lang="en-US" altLang="en-US" sz="5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, </a:t>
            </a:r>
            <a:r>
              <a:rPr lang="en-US" altLang="en-US" sz="50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Sreeram</a:t>
            </a:r>
            <a:r>
              <a:rPr lang="en-US" altLang="en-US" sz="5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Thirupathi</a:t>
            </a:r>
            <a:r>
              <a:rPr lang="en-US" altLang="en-US" sz="5000" baseline="30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2</a:t>
            </a:r>
            <a:r>
              <a:rPr lang="en-US" altLang="en-US" sz="5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, Helen Wang</a:t>
            </a:r>
            <a:r>
              <a:rPr lang="en-US" altLang="en-US" sz="5000" baseline="30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1</a:t>
            </a:r>
            <a:r>
              <a:rPr lang="en-US" altLang="en-US" sz="5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, Nathan Zimmerer</a:t>
            </a:r>
            <a:r>
              <a:rPr lang="en-US" altLang="en-US" sz="5000" baseline="30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124B55-5ACF-EB0F-6A00-29BC03F6002F}"/>
              </a:ext>
            </a:extLst>
          </p:cNvPr>
          <p:cNvSpPr txBox="1"/>
          <p:nvPr/>
        </p:nvSpPr>
        <p:spPr>
          <a:xfrm flipH="1">
            <a:off x="5975398" y="4529469"/>
            <a:ext cx="33769205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00400">
              <a:defRPr/>
            </a:pPr>
            <a:r>
              <a:rPr lang="en-US" sz="3750" dirty="0">
                <a:solidFill>
                  <a:schemeClr val="bg1"/>
                </a:solidFill>
                <a:cs typeface="Arial"/>
              </a:rPr>
              <a:t>Carnegie Mellon University: 1) Mechanical Engineering, 2) Robotics Institute</a:t>
            </a:r>
          </a:p>
        </p:txBody>
      </p:sp>
      <p:sp>
        <p:nvSpPr>
          <p:cNvPr id="51" name="TextBox 6">
            <a:extLst>
              <a:ext uri="{FF2B5EF4-FFF2-40B4-BE49-F238E27FC236}">
                <a16:creationId xmlns:a16="http://schemas.microsoft.com/office/drawing/2014/main" id="{ED48CF3A-720F-18ED-9FA0-70FB61DD7AA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9812326" y="4176249"/>
            <a:ext cx="505278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5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Biohybrid and Organic Robotics Group</a:t>
            </a:r>
            <a:endParaRPr lang="en-US" altLang="en-US" sz="3500" baseline="30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FB55FB-849E-7096-8017-0BD04C9B5E0B}"/>
              </a:ext>
            </a:extLst>
          </p:cNvPr>
          <p:cNvSpPr/>
          <p:nvPr/>
        </p:nvSpPr>
        <p:spPr>
          <a:xfrm>
            <a:off x="571501" y="7215148"/>
            <a:ext cx="14573250" cy="731520"/>
          </a:xfrm>
          <a:prstGeom prst="rect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9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4CDCAE4-4D63-27FF-BC60-B415AD3C42AC}"/>
              </a:ext>
            </a:extLst>
          </p:cNvPr>
          <p:cNvSpPr/>
          <p:nvPr/>
        </p:nvSpPr>
        <p:spPr>
          <a:xfrm>
            <a:off x="571499" y="19202400"/>
            <a:ext cx="14573249" cy="729353"/>
          </a:xfrm>
          <a:prstGeom prst="rect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9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6E3680-20EA-9655-69E2-DEEACD5FB703}"/>
              </a:ext>
            </a:extLst>
          </p:cNvPr>
          <p:cNvSpPr/>
          <p:nvPr/>
        </p:nvSpPr>
        <p:spPr>
          <a:xfrm>
            <a:off x="15716252" y="7227274"/>
            <a:ext cx="14287499" cy="729353"/>
          </a:xfrm>
          <a:prstGeom prst="rect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9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F9F473-E05C-908A-9C13-1DF6A0181DAC}"/>
              </a:ext>
            </a:extLst>
          </p:cNvPr>
          <p:cNvSpPr/>
          <p:nvPr/>
        </p:nvSpPr>
        <p:spPr>
          <a:xfrm>
            <a:off x="15716252" y="23714110"/>
            <a:ext cx="14287499" cy="729353"/>
          </a:xfrm>
          <a:prstGeom prst="rect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9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E167CA9-BF58-A98A-7BEB-9F395A451A32}"/>
              </a:ext>
            </a:extLst>
          </p:cNvPr>
          <p:cNvSpPr/>
          <p:nvPr/>
        </p:nvSpPr>
        <p:spPr>
          <a:xfrm>
            <a:off x="30575251" y="7214349"/>
            <a:ext cx="14573249" cy="729353"/>
          </a:xfrm>
          <a:prstGeom prst="rect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9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838C95-57A9-7957-A60A-3AB89BE33591}"/>
              </a:ext>
            </a:extLst>
          </p:cNvPr>
          <p:cNvSpPr/>
          <p:nvPr/>
        </p:nvSpPr>
        <p:spPr>
          <a:xfrm>
            <a:off x="30601797" y="21983191"/>
            <a:ext cx="14573249" cy="729353"/>
          </a:xfrm>
          <a:prstGeom prst="rect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9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13771B-6E50-629D-F2D7-92847165186D}"/>
              </a:ext>
            </a:extLst>
          </p:cNvPr>
          <p:cNvSpPr txBox="1"/>
          <p:nvPr/>
        </p:nvSpPr>
        <p:spPr>
          <a:xfrm>
            <a:off x="0" y="8476880"/>
            <a:ext cx="151447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46513" indent="-714375" defTabSz="571500">
              <a:buFont typeface="Arial" panose="020B0604020202020204" pitchFamily="34" charset="0"/>
              <a:buChar char="•"/>
              <a:defRPr/>
            </a:pPr>
            <a:r>
              <a:rPr lang="en-US" sz="4000" b="1" dirty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1C7A63-6636-02BC-B132-6BDCE5B6FFD9}"/>
              </a:ext>
            </a:extLst>
          </p:cNvPr>
          <p:cNvSpPr txBox="1"/>
          <p:nvPr/>
        </p:nvSpPr>
        <p:spPr>
          <a:xfrm>
            <a:off x="655572" y="16877768"/>
            <a:ext cx="14489178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4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Fig. 1: Bio-inspired soft grasper with contact sensing via pneumatic jaws. The grasper decreases the enclosed area when moving from the rest state (A) to the actuated state (B).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E6F2CD-BA9B-4D67-D8FA-1805DB84A312}"/>
              </a:ext>
            </a:extLst>
          </p:cNvPr>
          <p:cNvSpPr txBox="1"/>
          <p:nvPr/>
        </p:nvSpPr>
        <p:spPr>
          <a:xfrm>
            <a:off x="571499" y="37191976"/>
            <a:ext cx="1448917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4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Fig. 2: Experimental Setup to gather data for fitting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8992AB-7F01-BC7B-3334-D12FA7F2E354}"/>
              </a:ext>
            </a:extLst>
          </p:cNvPr>
          <p:cNvSpPr txBox="1"/>
          <p:nvPr/>
        </p:nvSpPr>
        <p:spPr>
          <a:xfrm>
            <a:off x="15716250" y="16078766"/>
            <a:ext cx="142875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4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Fig. 4: (a) Eigenvalue plot (Re vs Imaginary of eigenvalues), (b) Quasistatic fit</a:t>
            </a:r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4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FA0CA38-7BAB-EB74-5BDD-965F3CA9CC98}"/>
              </a:ext>
            </a:extLst>
          </p:cNvPr>
          <p:cNvSpPr txBox="1"/>
          <p:nvPr/>
        </p:nvSpPr>
        <p:spPr>
          <a:xfrm>
            <a:off x="15744615" y="32318004"/>
            <a:ext cx="142875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4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Fig. 5: Koopman rollout vs real data. -&gt; train and test. 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6709D2-EFB6-28BD-426B-0DBB905361C6}"/>
              </a:ext>
            </a:extLst>
          </p:cNvPr>
          <p:cNvSpPr txBox="1"/>
          <p:nvPr/>
        </p:nvSpPr>
        <p:spPr>
          <a:xfrm>
            <a:off x="30860998" y="15806055"/>
            <a:ext cx="142875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4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Fig. 6: Simulation with PID for quasistatic and for Koopman. Add real hardware data with PID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6DAAD87-5444-3CCD-A789-68442C61583C}"/>
              </a:ext>
            </a:extLst>
          </p:cNvPr>
          <p:cNvSpPr/>
          <p:nvPr/>
        </p:nvSpPr>
        <p:spPr>
          <a:xfrm>
            <a:off x="30575249" y="24530576"/>
            <a:ext cx="14573249" cy="729353"/>
          </a:xfrm>
          <a:prstGeom prst="rect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9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 Work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BA54BE-75E7-024D-9DB8-55D4308D59B2}"/>
              </a:ext>
            </a:extLst>
          </p:cNvPr>
          <p:cNvSpPr txBox="1"/>
          <p:nvPr/>
        </p:nvSpPr>
        <p:spPr>
          <a:xfrm>
            <a:off x="36370555" y="30889933"/>
            <a:ext cx="87779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4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Fig. 6: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5ABEB2-3EB6-6D29-8178-3155630F415D}"/>
              </a:ext>
            </a:extLst>
          </p:cNvPr>
          <p:cNvSpPr/>
          <p:nvPr/>
        </p:nvSpPr>
        <p:spPr>
          <a:xfrm>
            <a:off x="15744616" y="8153115"/>
            <a:ext cx="14287499" cy="74388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7A27C1-4F80-6070-DC62-313A05978C35}"/>
              </a:ext>
            </a:extLst>
          </p:cNvPr>
          <p:cNvSpPr/>
          <p:nvPr/>
        </p:nvSpPr>
        <p:spPr>
          <a:xfrm>
            <a:off x="571499" y="29325515"/>
            <a:ext cx="14287499" cy="74388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5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26FFF-C5A0-1A50-5CB2-F3EA55A0C09A}"/>
              </a:ext>
            </a:extLst>
          </p:cNvPr>
          <p:cNvSpPr/>
          <p:nvPr/>
        </p:nvSpPr>
        <p:spPr>
          <a:xfrm>
            <a:off x="15744616" y="24568862"/>
            <a:ext cx="14287499" cy="74388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5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967C67-DFE3-3B2E-5DD5-5AC6D4BF7A2F}"/>
              </a:ext>
            </a:extLst>
          </p:cNvPr>
          <p:cNvSpPr/>
          <p:nvPr/>
        </p:nvSpPr>
        <p:spPr>
          <a:xfrm>
            <a:off x="571499" y="25050605"/>
            <a:ext cx="14287499" cy="2209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F021-18FF-995C-B214-FC4C49B34925}"/>
              </a:ext>
            </a:extLst>
          </p:cNvPr>
          <p:cNvSpPr txBox="1"/>
          <p:nvPr/>
        </p:nvSpPr>
        <p:spPr>
          <a:xfrm>
            <a:off x="571497" y="27700392"/>
            <a:ext cx="142875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4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Fig. 3: Block/flow chart for Koopman to PID and for quasistatic to PID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20F97-F4F4-CD3F-ABAA-D3A35F8E262A}"/>
              </a:ext>
            </a:extLst>
          </p:cNvPr>
          <p:cNvSpPr/>
          <p:nvPr/>
        </p:nvSpPr>
        <p:spPr>
          <a:xfrm>
            <a:off x="30744671" y="8141132"/>
            <a:ext cx="14287499" cy="74388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5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E28135-AA5F-9FC1-DB98-762123A5D48D}"/>
              </a:ext>
            </a:extLst>
          </p:cNvPr>
          <p:cNvGrpSpPr/>
          <p:nvPr/>
        </p:nvGrpSpPr>
        <p:grpSpPr>
          <a:xfrm>
            <a:off x="1077233" y="10869839"/>
            <a:ext cx="12990284" cy="5824480"/>
            <a:chOff x="571499" y="10869839"/>
            <a:chExt cx="12990284" cy="5824480"/>
          </a:xfrm>
        </p:grpSpPr>
        <p:pic>
          <p:nvPicPr>
            <p:cNvPr id="5" name="Content Placeholder 5" descr="A round object with wires&#10;&#10;Description automatically generated">
              <a:extLst>
                <a:ext uri="{FF2B5EF4-FFF2-40B4-BE49-F238E27FC236}">
                  <a16:creationId xmlns:a16="http://schemas.microsoft.com/office/drawing/2014/main" id="{7369071B-9A8A-EF29-5A73-DC8CEDD6C3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60" b="1262"/>
            <a:stretch/>
          </p:blipFill>
          <p:spPr>
            <a:xfrm>
              <a:off x="1086308" y="10964372"/>
              <a:ext cx="5736487" cy="5729947"/>
            </a:xfrm>
            <a:prstGeom prst="rect">
              <a:avLst/>
            </a:prstGeom>
          </p:spPr>
        </p:pic>
        <p:pic>
          <p:nvPicPr>
            <p:cNvPr id="9" name="Picture 8" descr="A round object with wires and wires&#10;&#10;Description automatically generated">
              <a:extLst>
                <a:ext uri="{FF2B5EF4-FFF2-40B4-BE49-F238E27FC236}">
                  <a16:creationId xmlns:a16="http://schemas.microsoft.com/office/drawing/2014/main" id="{C73B9E05-E02A-F727-FA57-CF0C2CE3A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8277" y="11167160"/>
              <a:ext cx="5483506" cy="532437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E01568-0E2E-62FC-5CA1-693FD89EA5F8}"/>
                </a:ext>
              </a:extLst>
            </p:cNvPr>
            <p:cNvSpPr txBox="1"/>
            <p:nvPr/>
          </p:nvSpPr>
          <p:spPr>
            <a:xfrm>
              <a:off x="571499" y="10869839"/>
              <a:ext cx="54685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40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C9E691-DB3F-840B-E17E-B7C69F64781A}"/>
                </a:ext>
              </a:extLst>
            </p:cNvPr>
            <p:cNvSpPr txBox="1"/>
            <p:nvPr/>
          </p:nvSpPr>
          <p:spPr>
            <a:xfrm>
              <a:off x="7535351" y="10869839"/>
              <a:ext cx="54685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40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734800-FF6C-FA43-D1BA-41122EE8AF3D}"/>
                </a:ext>
              </a:extLst>
            </p:cNvPr>
            <p:cNvSpPr/>
            <p:nvPr/>
          </p:nvSpPr>
          <p:spPr>
            <a:xfrm>
              <a:off x="2878628" y="12874172"/>
              <a:ext cx="1930400" cy="1930400"/>
            </a:xfrm>
            <a:prstGeom prst="ellipse">
              <a:avLst/>
            </a:prstGeom>
            <a:noFill/>
            <a:ln w="76200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973FB4-8580-E324-AC3D-C3AE854C9EB8}"/>
                </a:ext>
              </a:extLst>
            </p:cNvPr>
            <p:cNvSpPr/>
            <p:nvPr/>
          </p:nvSpPr>
          <p:spPr>
            <a:xfrm>
              <a:off x="10546893" y="13492949"/>
              <a:ext cx="843769" cy="843769"/>
            </a:xfrm>
            <a:prstGeom prst="ellipse">
              <a:avLst/>
            </a:prstGeom>
            <a:noFill/>
            <a:ln w="47625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487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170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Open Sans</vt:lpstr>
      <vt:lpstr>Open Sans Light</vt:lpstr>
      <vt:lpstr>Open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Ravesh Sukhnandan</dc:creator>
  <cp:lastModifiedBy>Ravesh Sukhnandan</cp:lastModifiedBy>
  <cp:revision>12</cp:revision>
  <dcterms:created xsi:type="dcterms:W3CDTF">2024-02-27T17:44:49Z</dcterms:created>
  <dcterms:modified xsi:type="dcterms:W3CDTF">2024-04-21T16:11:04Z</dcterms:modified>
</cp:coreProperties>
</file>