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7" d="100"/>
          <a:sy n="167" d="100"/>
        </p:scale>
        <p:origin x="-616" y="-104"/>
      </p:cViewPr>
      <p:guideLst>
        <p:guide orient="horz" pos="264"/>
        <p:guide pos="39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4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75D4-8760-8A4A-B886-06D71180A02B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D1A9-5AC4-C548-8C07-4C85A139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uster_cu6.tg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6" t="19259" r="20489" b="18333"/>
          <a:stretch/>
        </p:blipFill>
        <p:spPr>
          <a:xfrm>
            <a:off x="2589654" y="1441532"/>
            <a:ext cx="1870851" cy="1596144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GdMOF.tg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5" r="38065" b="13518"/>
          <a:stretch/>
        </p:blipFill>
        <p:spPr>
          <a:xfrm>
            <a:off x="4675168" y="1441531"/>
            <a:ext cx="1884729" cy="1595982"/>
          </a:xfrm>
          <a:prstGeom prst="rect">
            <a:avLst/>
          </a:prstGeom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66403" y="1441531"/>
            <a:ext cx="1870851" cy="1595982"/>
          </a:xfrm>
          <a:prstGeom prst="rect">
            <a:avLst/>
          </a:prstGeom>
          <a:noFill/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6403" y="1269919"/>
            <a:ext cx="59934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6622" y="954388"/>
            <a:ext cx="187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System Size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403" y="3102941"/>
            <a:ext cx="18708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Spin-Crossover Complexes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Single Molecule Magnets 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Organoactinide Systems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Gd MRI Contrast Agents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Ln photosensors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2490" y="3118053"/>
            <a:ext cx="1870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Metal Clusters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Bimetallic SMMs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Bimetallic catalysts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Model Enzyme active sites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3807" y="3100892"/>
            <a:ext cx="18063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Luminescent MOFs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Photocatalytic MOFs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MOFs as Sensors</a:t>
            </a:r>
            <a:endParaRPr lang="en-US" sz="1050" dirty="0">
              <a:latin typeface="Helvetica"/>
              <a:cs typeface="Helvetica"/>
            </a:endParaRPr>
          </a:p>
        </p:txBody>
      </p:sp>
      <p:pic>
        <p:nvPicPr>
          <p:cNvPr id="25" name="Picture 24" descr="hop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5" y="1488239"/>
            <a:ext cx="1554553" cy="14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uster_cu6.tg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6" t="19259" r="20489" b="18333"/>
          <a:stretch/>
        </p:blipFill>
        <p:spPr>
          <a:xfrm>
            <a:off x="2589654" y="1441532"/>
            <a:ext cx="1870851" cy="15961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0" name="Picture 19" descr="GdMOF.tg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5" r="38065" b="13518"/>
          <a:stretch/>
        </p:blipFill>
        <p:spPr>
          <a:xfrm>
            <a:off x="4675168" y="1441531"/>
            <a:ext cx="1884729" cy="1595982"/>
          </a:xfrm>
          <a:prstGeom prst="rect">
            <a:avLst/>
          </a:prstGeom>
          <a:ln w="12700" cmpd="sng">
            <a:solidFill>
              <a:srgbClr val="000000"/>
            </a:solidFill>
          </a:ln>
          <a:effectLst/>
        </p:spPr>
      </p:pic>
      <p:sp>
        <p:nvSpPr>
          <p:cNvPr id="4" name="Rectangle 3"/>
          <p:cNvSpPr/>
          <p:nvPr/>
        </p:nvSpPr>
        <p:spPr>
          <a:xfrm>
            <a:off x="566403" y="1441531"/>
            <a:ext cx="1870851" cy="159598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6123" y="1441531"/>
            <a:ext cx="1870851" cy="1595982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/>
              <a:cs typeface="Helvetic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6403" y="1269919"/>
            <a:ext cx="80648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8063" y="954388"/>
            <a:ext cx="187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System Size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403" y="3102941"/>
            <a:ext cx="18708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Spin-Crossover Complexes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Single Molecule Magnets 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Organoactinide Systems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Gd MRI Contrast Agents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Ln photosensors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2490" y="3118053"/>
            <a:ext cx="1870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Metal Clusters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Bimetallic SMMs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Bimetallic catalysts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Model Enzyme active sites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3807" y="3100892"/>
            <a:ext cx="18063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Luminescent MOFs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Photocatalytic MOFs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MOFs as Sensors</a:t>
            </a:r>
            <a:endParaRPr lang="en-US" sz="105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6123" y="3110736"/>
            <a:ext cx="18708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Helvetica"/>
                <a:cs typeface="Helvetica"/>
              </a:rPr>
              <a:t>Nanowires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Molecules on Surfaces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Defect Sites</a:t>
            </a:r>
            <a:endParaRPr lang="en-US" sz="1050" dirty="0">
              <a:latin typeface="Helvetica"/>
              <a:cs typeface="Helvetic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5511" y="1488239"/>
            <a:ext cx="1634357" cy="1492029"/>
            <a:chOff x="596900" y="1677584"/>
            <a:chExt cx="2941409" cy="2406302"/>
          </a:xfrm>
        </p:grpSpPr>
        <p:pic>
          <p:nvPicPr>
            <p:cNvPr id="25" name="Picture 24" descr="hopo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26" y="1677584"/>
              <a:ext cx="2797783" cy="2406302"/>
            </a:xfrm>
            <a:prstGeom prst="rect">
              <a:avLst/>
            </a:prstGeom>
          </p:spPr>
        </p:pic>
        <p:sp>
          <p:nvSpPr>
            <p:cNvPr id="26" name="Lightning Bolt 25"/>
            <p:cNvSpPr/>
            <p:nvPr/>
          </p:nvSpPr>
          <p:spPr>
            <a:xfrm>
              <a:off x="596900" y="3025997"/>
              <a:ext cx="596900" cy="579965"/>
            </a:xfrm>
            <a:prstGeom prst="lightningBolt">
              <a:avLst/>
            </a:prstGeom>
            <a:gradFill flip="none" rotWithShape="1">
              <a:gsLst>
                <a:gs pos="100000">
                  <a:srgbClr val="FFFF00"/>
                </a:gs>
                <a:gs pos="2000">
                  <a:srgbClr val="FF0000"/>
                </a:gs>
                <a:gs pos="81000">
                  <a:srgbClr val="FFFF00"/>
                </a:gs>
              </a:gsLst>
              <a:lin ang="0" scaled="1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Helvetica"/>
                <a:cs typeface="Helvetica"/>
              </a:endParaRPr>
            </a:p>
          </p:txBody>
        </p:sp>
        <p:sp>
          <p:nvSpPr>
            <p:cNvPr id="27" name="Curved Left Arrow 26"/>
            <p:cNvSpPr/>
            <p:nvPr/>
          </p:nvSpPr>
          <p:spPr>
            <a:xfrm rot="14395256">
              <a:off x="1464619" y="2575810"/>
              <a:ext cx="355600" cy="993573"/>
            </a:xfrm>
            <a:prstGeom prst="curvedLeftArrow">
              <a:avLst>
                <a:gd name="adj1" fmla="val 25000"/>
                <a:gd name="adj2" fmla="val 82400"/>
                <a:gd name="adj3" fmla="val 25000"/>
              </a:avLst>
            </a:prstGeom>
            <a:solidFill>
              <a:srgbClr val="FF66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86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ta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32795" flipH="1">
            <a:off x="6654657" y="2656930"/>
            <a:ext cx="697717" cy="64232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2569" y="2423083"/>
            <a:ext cx="2772359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"/>
                <a:cs typeface="Helvetica"/>
              </a:rPr>
              <a:t>   = N, P, and O donating ligands</a:t>
            </a:r>
          </a:p>
          <a:p>
            <a:endParaRPr lang="en-US" sz="1050" dirty="0">
              <a:latin typeface="Helvetica"/>
              <a:cs typeface="Helvetica"/>
            </a:endParaRPr>
          </a:p>
          <a:p>
            <a:r>
              <a:rPr lang="en-US" sz="1050" dirty="0" smtClean="0">
                <a:latin typeface="Helvetica"/>
                <a:cs typeface="Helvetica"/>
              </a:rPr>
              <a:t>X = arenes, N, O, and functionalized arenes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333" y="3102941"/>
            <a:ext cx="302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Helvetica"/>
                <a:cs typeface="Helvetica"/>
              </a:rPr>
              <a:t>All molecules: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DFT Geometry optimizations</a:t>
            </a:r>
          </a:p>
          <a:p>
            <a:pPr algn="ctr"/>
            <a:endParaRPr lang="en-US" sz="1050" dirty="0">
              <a:latin typeface="Helvetica"/>
              <a:cs typeface="Helvetica"/>
            </a:endParaRPr>
          </a:p>
          <a:p>
            <a:pPr algn="ctr"/>
            <a:r>
              <a:rPr lang="en-US" sz="1050" b="1" dirty="0" smtClean="0">
                <a:latin typeface="Helvetica"/>
                <a:cs typeface="Helvetica"/>
              </a:rPr>
              <a:t>Molecules where lowest energy states with DFT are within 3 kcal/</a:t>
            </a:r>
            <a:r>
              <a:rPr lang="en-US" sz="1050" b="1" dirty="0" err="1" smtClean="0">
                <a:latin typeface="Helvetica"/>
                <a:cs typeface="Helvetica"/>
              </a:rPr>
              <a:t>mol</a:t>
            </a:r>
            <a:r>
              <a:rPr lang="en-US" sz="1050" b="1" dirty="0" smtClean="0">
                <a:latin typeface="Helvetica"/>
                <a:cs typeface="Helvetica"/>
              </a:rPr>
              <a:t>: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CASSCF/CASPT2</a:t>
            </a:r>
          </a:p>
          <a:p>
            <a:pPr algn="ctr"/>
            <a:endParaRPr lang="en-US" sz="1050" dirty="0">
              <a:latin typeface="Helvetica"/>
              <a:cs typeface="Helvetica"/>
            </a:endParaRPr>
          </a:p>
          <a:p>
            <a:pPr algn="ctr"/>
            <a:r>
              <a:rPr lang="en-US" sz="1050" b="1" dirty="0">
                <a:latin typeface="Helvetica"/>
                <a:cs typeface="Helvetica"/>
              </a:rPr>
              <a:t>Molecules where lowest energy states with </a:t>
            </a:r>
            <a:r>
              <a:rPr lang="en-US" sz="1050" b="1" dirty="0" smtClean="0">
                <a:latin typeface="Helvetica"/>
                <a:cs typeface="Helvetica"/>
              </a:rPr>
              <a:t>CASPT2 are </a:t>
            </a:r>
            <a:r>
              <a:rPr lang="en-US" sz="1050" b="1" dirty="0">
                <a:latin typeface="Helvetica"/>
                <a:cs typeface="Helvetica"/>
              </a:rPr>
              <a:t>within 3 kcal/</a:t>
            </a:r>
            <a:r>
              <a:rPr lang="en-US" sz="1050" b="1" dirty="0" err="1">
                <a:latin typeface="Helvetica"/>
                <a:cs typeface="Helvetica"/>
              </a:rPr>
              <a:t>mol</a:t>
            </a:r>
            <a:r>
              <a:rPr lang="en-US" sz="1050" b="1" dirty="0">
                <a:latin typeface="Helvetica"/>
                <a:cs typeface="Helvetica"/>
              </a:rPr>
              <a:t>:</a:t>
            </a:r>
          </a:p>
          <a:p>
            <a:pPr algn="ctr"/>
            <a:r>
              <a:rPr lang="en-US" sz="1050" dirty="0" smtClean="0">
                <a:latin typeface="Helvetica"/>
                <a:cs typeface="Helvetica"/>
              </a:rPr>
              <a:t>Relativistic CASSCF</a:t>
            </a:r>
            <a:r>
              <a:rPr lang="en-US" sz="1050" dirty="0">
                <a:latin typeface="Helvetica"/>
                <a:cs typeface="Helvetica"/>
              </a:rPr>
              <a:t>/</a:t>
            </a:r>
            <a:r>
              <a:rPr lang="en-US" sz="1050" dirty="0" smtClean="0">
                <a:latin typeface="Helvetica"/>
                <a:cs typeface="Helvetica"/>
              </a:rPr>
              <a:t>CASPT2 or</a:t>
            </a:r>
            <a:r>
              <a:rPr lang="en-US" sz="1050" dirty="0">
                <a:latin typeface="Helvetica"/>
                <a:cs typeface="Helvetica"/>
              </a:rPr>
              <a:t> </a:t>
            </a:r>
            <a:r>
              <a:rPr lang="en-US" sz="1050" dirty="0" smtClean="0">
                <a:latin typeface="Helvetica"/>
                <a:cs typeface="Helvetica"/>
              </a:rPr>
              <a:t>SO-CASPT2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6457" y="1334108"/>
            <a:ext cx="2740004" cy="1004572"/>
            <a:chOff x="324924" y="1334108"/>
            <a:chExt cx="2740004" cy="1004572"/>
          </a:xfrm>
        </p:grpSpPr>
        <p:grpSp>
          <p:nvGrpSpPr>
            <p:cNvPr id="6" name="Group 5"/>
            <p:cNvGrpSpPr/>
            <p:nvPr/>
          </p:nvGrpSpPr>
          <p:grpSpPr>
            <a:xfrm>
              <a:off x="324924" y="1512439"/>
              <a:ext cx="1143001" cy="642322"/>
              <a:chOff x="324924" y="1512439"/>
              <a:chExt cx="1143001" cy="64232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21179" y="1643101"/>
                <a:ext cx="742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U-X-U</a:t>
                </a:r>
                <a:endParaRPr lang="en-US" dirty="0"/>
              </a:p>
            </p:txBody>
          </p:sp>
          <p:sp>
            <p:nvSpPr>
              <p:cNvPr id="3" name="Block Arc 2"/>
              <p:cNvSpPr/>
              <p:nvPr/>
            </p:nvSpPr>
            <p:spPr>
              <a:xfrm rot="5400000">
                <a:off x="863130" y="1549967"/>
                <a:ext cx="642321" cy="567268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/>
              <p:cNvSpPr/>
              <p:nvPr/>
            </p:nvSpPr>
            <p:spPr>
              <a:xfrm rot="16200000">
                <a:off x="287397" y="1549966"/>
                <a:ext cx="642321" cy="567268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Picture 28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85" t="67537" r="51412" b="8534"/>
            <a:stretch/>
          </p:blipFill>
          <p:spPr>
            <a:xfrm>
              <a:off x="1512411" y="1334108"/>
              <a:ext cx="1552517" cy="1004572"/>
            </a:xfrm>
            <a:prstGeom prst="rect">
              <a:avLst/>
            </a:prstGeom>
          </p:spPr>
        </p:pic>
      </p:grpSp>
      <p:sp>
        <p:nvSpPr>
          <p:cNvPr id="30" name="Block Arc 29"/>
          <p:cNvSpPr/>
          <p:nvPr/>
        </p:nvSpPr>
        <p:spPr>
          <a:xfrm rot="5400000">
            <a:off x="307144" y="2491664"/>
            <a:ext cx="159369" cy="140747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44283" y="1392294"/>
            <a:ext cx="1537097" cy="377231"/>
            <a:chOff x="5837488" y="1392294"/>
            <a:chExt cx="1537097" cy="377231"/>
          </a:xfrm>
        </p:grpSpPr>
        <p:sp>
          <p:nvSpPr>
            <p:cNvPr id="15" name="TextBox 14"/>
            <p:cNvSpPr txBox="1"/>
            <p:nvPr/>
          </p:nvSpPr>
          <p:spPr>
            <a:xfrm>
              <a:off x="6632562" y="1392294"/>
              <a:ext cx="74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U-X-U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37488" y="1400193"/>
              <a:ext cx="523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U-</a:t>
              </a:r>
              <a:r>
                <a:rPr lang="en-US" dirty="0" smtClean="0"/>
                <a:t>X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237683" y="1948084"/>
            <a:ext cx="2139481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"/>
                <a:cs typeface="Helvetica"/>
              </a:rPr>
              <a:t>   = N, P, and O donating ligands</a:t>
            </a:r>
          </a:p>
          <a:p>
            <a:endParaRPr lang="en-US" sz="1050" dirty="0">
              <a:latin typeface="Helvetica"/>
              <a:cs typeface="Helvetica"/>
            </a:endParaRPr>
          </a:p>
          <a:p>
            <a:r>
              <a:rPr lang="en-US" sz="1050" dirty="0" smtClean="0">
                <a:latin typeface="Helvetica"/>
                <a:cs typeface="Helvetica"/>
              </a:rPr>
              <a:t>X = arenes, N, O</a:t>
            </a:r>
          </a:p>
        </p:txBody>
      </p:sp>
      <p:sp>
        <p:nvSpPr>
          <p:cNvPr id="28" name="Block Arc 27"/>
          <p:cNvSpPr/>
          <p:nvPr/>
        </p:nvSpPr>
        <p:spPr>
          <a:xfrm rot="5400000">
            <a:off x="5252258" y="2016665"/>
            <a:ext cx="159369" cy="140747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unu on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63" y="2711816"/>
            <a:ext cx="708987" cy="484075"/>
          </a:xfrm>
          <a:prstGeom prst="rect">
            <a:avLst/>
          </a:prstGeom>
        </p:spPr>
      </p:pic>
      <p:sp>
        <p:nvSpPr>
          <p:cNvPr id="32" name="Block Arc 31"/>
          <p:cNvSpPr/>
          <p:nvPr/>
        </p:nvSpPr>
        <p:spPr>
          <a:xfrm rot="5400000">
            <a:off x="5614547" y="2679249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rot="16200000">
            <a:off x="5038814" y="2679248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rot="5400000">
            <a:off x="6961219" y="2679248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 rot="16200000">
            <a:off x="6385486" y="2679247"/>
            <a:ext cx="642321" cy="567268"/>
          </a:xfrm>
          <a:prstGeom prst="blockArc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4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013327" y="5699651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13327" y="5471051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13327" y="5242451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3327" y="5013851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3327" y="4785251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3327" y="4556651"/>
            <a:ext cx="12192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3327" y="4328051"/>
            <a:ext cx="12192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13327" y="4099451"/>
            <a:ext cx="12192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3327" y="3870851"/>
            <a:ext cx="12192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3327" y="3642251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3327" y="3413651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3327" y="3185051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3327" y="2956451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3327" y="2727851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ouble Brace 17"/>
          <p:cNvSpPr/>
          <p:nvPr/>
        </p:nvSpPr>
        <p:spPr>
          <a:xfrm>
            <a:off x="5638800" y="4786839"/>
            <a:ext cx="1917007" cy="912811"/>
          </a:xfrm>
          <a:prstGeom prst="brace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Double Brace 18"/>
          <p:cNvSpPr/>
          <p:nvPr/>
        </p:nvSpPr>
        <p:spPr>
          <a:xfrm>
            <a:off x="5638800" y="2727851"/>
            <a:ext cx="1917007" cy="888087"/>
          </a:xfrm>
          <a:prstGeom prst="brace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TextBox 19"/>
          <p:cNvSpPr txBox="1"/>
          <p:nvPr/>
        </p:nvSpPr>
        <p:spPr>
          <a:xfrm>
            <a:off x="7581041" y="2821187"/>
            <a:ext cx="1077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Empty</a:t>
            </a:r>
          </a:p>
          <a:p>
            <a:pPr algn="ctr"/>
            <a:r>
              <a:rPr lang="en-US" sz="2000" dirty="0" smtClean="0">
                <a:latin typeface="Helvetica"/>
                <a:cs typeface="Helvetica"/>
              </a:rPr>
              <a:t>(Virtual)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0278" y="4883356"/>
            <a:ext cx="1268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Occupied</a:t>
            </a:r>
          </a:p>
          <a:p>
            <a:pPr algn="ctr"/>
            <a:r>
              <a:rPr lang="en-US" sz="2000" dirty="0" smtClean="0">
                <a:latin typeface="Helvetica"/>
                <a:cs typeface="Helvetica"/>
              </a:rPr>
              <a:t>(Inactive)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22" name="Double Brace 21"/>
          <p:cNvSpPr/>
          <p:nvPr/>
        </p:nvSpPr>
        <p:spPr>
          <a:xfrm>
            <a:off x="5626793" y="3820964"/>
            <a:ext cx="1917007" cy="735687"/>
          </a:xfrm>
          <a:prstGeom prst="bracePair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3" name="TextBox 22"/>
          <p:cNvSpPr txBox="1"/>
          <p:nvPr/>
        </p:nvSpPr>
        <p:spPr>
          <a:xfrm>
            <a:off x="7659062" y="3976532"/>
            <a:ext cx="8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Helvetica"/>
                <a:cs typeface="Helvetica"/>
              </a:rPr>
              <a:t>Active</a:t>
            </a:r>
            <a:endParaRPr lang="en-US" sz="20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6117208" y="5660757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572026" y="5432157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6116414" y="5203557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6572026" y="4974957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116414" y="4746357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6724426" y="4517757"/>
            <a:ext cx="3810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6116414" y="4289157"/>
            <a:ext cx="3810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268814" y="4746358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6726014" y="4974958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6726014" y="5432157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267226" y="5660758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6268814" y="5279758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6726014" y="3908158"/>
            <a:ext cx="3810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6268814" y="4289157"/>
            <a:ext cx="3810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04460" y="2044625"/>
            <a:ext cx="164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Helvetica"/>
                <a:cs typeface="Helvetica"/>
              </a:rPr>
              <a:t>CASSCF</a:t>
            </a:r>
            <a:endParaRPr lang="en-US" sz="2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665434" y="5703377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65434" y="5474777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65434" y="5246177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65434" y="5017577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65434" y="4788977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65434" y="4560377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65434" y="4331777"/>
            <a:ext cx="1219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65434" y="4103177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65434" y="3874577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65434" y="3645977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665434" y="3417377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665434" y="3188777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665434" y="2960177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65434" y="2733165"/>
            <a:ext cx="121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Double Brace 52"/>
          <p:cNvSpPr/>
          <p:nvPr/>
        </p:nvSpPr>
        <p:spPr>
          <a:xfrm>
            <a:off x="3348627" y="4331777"/>
            <a:ext cx="1917007" cy="1371600"/>
          </a:xfrm>
          <a:prstGeom prst="brace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4" name="Double Brace 53"/>
          <p:cNvSpPr/>
          <p:nvPr/>
        </p:nvSpPr>
        <p:spPr>
          <a:xfrm>
            <a:off x="3348627" y="2731577"/>
            <a:ext cx="1917007" cy="1371600"/>
          </a:xfrm>
          <a:prstGeom prst="brace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cxnSp>
        <p:nvCxnSpPr>
          <p:cNvPr id="55" name="Straight Arrow Connector 54"/>
          <p:cNvCxnSpPr/>
          <p:nvPr/>
        </p:nvCxnSpPr>
        <p:spPr>
          <a:xfrm rot="5400000" flipH="1" flipV="1">
            <a:off x="3769315" y="5664483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4224133" y="5435883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 flipH="1" flipV="1">
            <a:off x="3768521" y="5207283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4224133" y="4978683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3768521" y="4750083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4225721" y="4521483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3768521" y="4292883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920921" y="4750084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3920921" y="4292884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4376533" y="4521484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4378121" y="4978684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4378121" y="5435883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3919333" y="5664484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3920921" y="5283484"/>
            <a:ext cx="381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93402" y="2039583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Helvetica"/>
                <a:cs typeface="Helvetica"/>
              </a:rPr>
              <a:t>Hartree Fock</a:t>
            </a:r>
            <a:endParaRPr lang="en-US" sz="2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2" name="Curved Down Arrow 71"/>
          <p:cNvSpPr/>
          <p:nvPr/>
        </p:nvSpPr>
        <p:spPr>
          <a:xfrm rot="16034872">
            <a:off x="5205668" y="4110629"/>
            <a:ext cx="599932" cy="215485"/>
          </a:xfrm>
          <a:prstGeom prst="curvedDownArrow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38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.tg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2" t="38731" r="34255" b="7249"/>
          <a:stretch/>
        </p:blipFill>
        <p:spPr>
          <a:xfrm>
            <a:off x="997521" y="687876"/>
            <a:ext cx="3740361" cy="4018734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1187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182</Words>
  <Application>Microsoft Macintosh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Bess Vlaisavljevich</dc:creator>
  <cp:lastModifiedBy>Bess Vlaisavljevich</cp:lastModifiedBy>
  <cp:revision>24</cp:revision>
  <dcterms:created xsi:type="dcterms:W3CDTF">2016-02-08T19:02:05Z</dcterms:created>
  <dcterms:modified xsi:type="dcterms:W3CDTF">2016-02-10T18:11:19Z</dcterms:modified>
</cp:coreProperties>
</file>