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58" r:id="rId5"/>
    <p:sldId id="261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368" y="-152"/>
      </p:cViewPr>
      <p:guideLst>
        <p:guide orient="horz" pos="2383"/>
        <p:guide pos="29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5D4-8760-8A4A-B886-06D71180A02B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iowhole.tg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2" t="15921" r="23514" b="26067"/>
          <a:stretch/>
        </p:blipFill>
        <p:spPr>
          <a:xfrm>
            <a:off x="5881667" y="2673900"/>
            <a:ext cx="1870851" cy="1598369"/>
          </a:xfrm>
          <a:prstGeom prst="rect">
            <a:avLst/>
          </a:prstGeom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72903" y="2673737"/>
            <a:ext cx="1870851" cy="15959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2903" y="4289793"/>
            <a:ext cx="1870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(UO</a:t>
            </a:r>
            <a:r>
              <a:rPr lang="en-US" sz="1050" baseline="-25000" dirty="0" smtClean="0">
                <a:latin typeface="Helvetica"/>
                <a:cs typeface="Helvetica"/>
              </a:rPr>
              <a:t>2</a:t>
            </a:r>
            <a:r>
              <a:rPr lang="en-US" sz="1050" dirty="0" smtClean="0">
                <a:latin typeface="Helvetica"/>
                <a:cs typeface="Helvetica"/>
              </a:rPr>
              <a:t>)</a:t>
            </a:r>
            <a:r>
              <a:rPr lang="en-US" sz="1050" baseline="30000" dirty="0" smtClean="0">
                <a:latin typeface="Helvetica"/>
                <a:cs typeface="Helvetica"/>
              </a:rPr>
              <a:t>2+</a:t>
            </a:r>
            <a:r>
              <a:rPr lang="en-US" sz="1050" dirty="0" smtClean="0">
                <a:latin typeface="Helvetica"/>
                <a:cs typeface="Helvetica"/>
              </a:rPr>
              <a:t> and 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chelating ligand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8990" y="4350259"/>
            <a:ext cx="1870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Helvetica"/>
                <a:cs typeface="Helvetica"/>
              </a:rPr>
              <a:t>NanoMOF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307" y="4333098"/>
            <a:ext cx="1806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Pristine MOF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7952" y="2673737"/>
            <a:ext cx="1870851" cy="15959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pic>
        <p:nvPicPr>
          <p:cNvPr id="3" name="Picture 2" descr="uo2-chelate.tg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t="21020" r="7420" b="12703"/>
          <a:stretch/>
        </p:blipFill>
        <p:spPr>
          <a:xfrm>
            <a:off x="1818263" y="2982052"/>
            <a:ext cx="1741122" cy="1011738"/>
          </a:xfrm>
          <a:prstGeom prst="rect">
            <a:avLst/>
          </a:prstGeom>
        </p:spPr>
      </p:pic>
      <p:pic>
        <p:nvPicPr>
          <p:cNvPr id="6" name="Picture 5" descr="uionano.tg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7" t="3704" r="14989" b="3518"/>
          <a:stretch/>
        </p:blipFill>
        <p:spPr>
          <a:xfrm>
            <a:off x="4047057" y="2752069"/>
            <a:ext cx="1378153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 35 1.8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3" y="1772492"/>
            <a:ext cx="1604306" cy="1609866"/>
          </a:xfrm>
          <a:prstGeom prst="rect">
            <a:avLst/>
          </a:prstGeom>
        </p:spPr>
      </p:pic>
      <p:pic>
        <p:nvPicPr>
          <p:cNvPr id="6" name="Picture 5" descr="hop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19" y="1832964"/>
            <a:ext cx="1554553" cy="14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ta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32795" flipH="1">
            <a:off x="4929566" y="2664829"/>
            <a:ext cx="697717" cy="64232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9192" y="1400193"/>
            <a:ext cx="1537097" cy="377231"/>
            <a:chOff x="5837488" y="1392294"/>
            <a:chExt cx="1537097" cy="377231"/>
          </a:xfrm>
        </p:grpSpPr>
        <p:sp>
          <p:nvSpPr>
            <p:cNvPr id="15" name="TextBox 14"/>
            <p:cNvSpPr txBox="1"/>
            <p:nvPr/>
          </p:nvSpPr>
          <p:spPr>
            <a:xfrm>
              <a:off x="6632562" y="1392294"/>
              <a:ext cx="74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U-X-U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37488" y="1400193"/>
              <a:ext cx="523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U-X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12592" y="1955983"/>
            <a:ext cx="2139481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"/>
                <a:cs typeface="Helvetica"/>
              </a:rPr>
              <a:t>   = N, P, and O donating ligands</a:t>
            </a:r>
          </a:p>
          <a:p>
            <a:endParaRPr lang="en-US" sz="1050" dirty="0">
              <a:latin typeface="Helvetica"/>
              <a:cs typeface="Helvetica"/>
            </a:endParaRPr>
          </a:p>
          <a:p>
            <a:r>
              <a:rPr lang="en-US" sz="1050" dirty="0" smtClean="0">
                <a:latin typeface="Helvetica"/>
                <a:cs typeface="Helvetica"/>
              </a:rPr>
              <a:t>X = arenes, N, O</a:t>
            </a:r>
          </a:p>
        </p:txBody>
      </p:sp>
      <p:sp>
        <p:nvSpPr>
          <p:cNvPr id="28" name="Block Arc 27"/>
          <p:cNvSpPr/>
          <p:nvPr/>
        </p:nvSpPr>
        <p:spPr>
          <a:xfrm rot="5400000">
            <a:off x="3527167" y="2024564"/>
            <a:ext cx="159369" cy="140747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unu on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72" y="2719715"/>
            <a:ext cx="708987" cy="484075"/>
          </a:xfrm>
          <a:prstGeom prst="rect">
            <a:avLst/>
          </a:prstGeom>
        </p:spPr>
      </p:pic>
      <p:sp>
        <p:nvSpPr>
          <p:cNvPr id="32" name="Block Arc 31"/>
          <p:cNvSpPr/>
          <p:nvPr/>
        </p:nvSpPr>
        <p:spPr>
          <a:xfrm rot="5400000">
            <a:off x="3889456" y="2687148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rot="16200000">
            <a:off x="3313723" y="2687147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5400000">
            <a:off x="5236128" y="2687147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 rot="16200000">
            <a:off x="4660395" y="2687146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delta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32795" flipH="1">
            <a:off x="5055489" y="5560430"/>
            <a:ext cx="697717" cy="6423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16777" y="4943494"/>
            <a:ext cx="105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U-X-U</a:t>
            </a:r>
            <a:endParaRPr lang="en-US" sz="2800" dirty="0"/>
          </a:p>
        </p:txBody>
      </p:sp>
      <p:pic>
        <p:nvPicPr>
          <p:cNvPr id="20" name="Picture 19" descr="unu on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95" y="5615316"/>
            <a:ext cx="708987" cy="484075"/>
          </a:xfrm>
          <a:prstGeom prst="rect">
            <a:avLst/>
          </a:prstGeom>
        </p:spPr>
      </p:pic>
      <p:sp>
        <p:nvSpPr>
          <p:cNvPr id="21" name="Block Arc 20"/>
          <p:cNvSpPr/>
          <p:nvPr/>
        </p:nvSpPr>
        <p:spPr>
          <a:xfrm rot="5400000">
            <a:off x="4015379" y="5582749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16200000">
            <a:off x="3439646" y="5582748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5362051" y="5582748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6200000">
            <a:off x="4786318" y="5582747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4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uster_cu6.tg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t="19259" r="20489" b="18333"/>
          <a:stretch/>
        </p:blipFill>
        <p:spPr>
          <a:xfrm>
            <a:off x="4837554" y="1810864"/>
            <a:ext cx="1870851" cy="159614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814303" y="1810863"/>
            <a:ext cx="1870851" cy="159598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4303" y="3472273"/>
            <a:ext cx="18708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Spin-Crossover Complexes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Single Molecule Magnets 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Organoactinide Systems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Gd MRI Contrast Agents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Ln photosensors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0390" y="3487385"/>
            <a:ext cx="1870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Metal Clusters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Multi-metallic SMMs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Multi</a:t>
            </a:r>
            <a:r>
              <a:rPr lang="en-US" sz="1050" dirty="0">
                <a:latin typeface="Helvetica"/>
                <a:cs typeface="Helvetica"/>
              </a:rPr>
              <a:t>-metallic </a:t>
            </a:r>
            <a:r>
              <a:rPr lang="en-US" sz="1050" dirty="0" smtClean="0">
                <a:latin typeface="Helvetica"/>
                <a:cs typeface="Helvetica"/>
              </a:rPr>
              <a:t>catalysts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Model Enzyme active sites</a:t>
            </a:r>
            <a:endParaRPr lang="en-US" sz="1050" dirty="0">
              <a:latin typeface="Helvetica"/>
              <a:cs typeface="Helvetic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33411" y="1857571"/>
            <a:ext cx="1634357" cy="1492029"/>
            <a:chOff x="596900" y="1677584"/>
            <a:chExt cx="2941409" cy="2406302"/>
          </a:xfrm>
        </p:grpSpPr>
        <p:pic>
          <p:nvPicPr>
            <p:cNvPr id="25" name="Picture 24" descr="hopo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26" y="1677584"/>
              <a:ext cx="2797783" cy="2406302"/>
            </a:xfrm>
            <a:prstGeom prst="rect">
              <a:avLst/>
            </a:prstGeom>
          </p:spPr>
        </p:pic>
        <p:sp>
          <p:nvSpPr>
            <p:cNvPr id="26" name="Lightning Bolt 25"/>
            <p:cNvSpPr/>
            <p:nvPr/>
          </p:nvSpPr>
          <p:spPr>
            <a:xfrm>
              <a:off x="596900" y="3025997"/>
              <a:ext cx="596900" cy="579965"/>
            </a:xfrm>
            <a:prstGeom prst="lightningBolt">
              <a:avLst/>
            </a:prstGeom>
            <a:gradFill flip="none" rotWithShape="1">
              <a:gsLst>
                <a:gs pos="100000">
                  <a:srgbClr val="FFFF00"/>
                </a:gs>
                <a:gs pos="2000">
                  <a:srgbClr val="FF0000"/>
                </a:gs>
                <a:gs pos="81000">
                  <a:srgbClr val="FFFF00"/>
                </a:gs>
              </a:gsLst>
              <a:lin ang="0" scaled="1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vetica"/>
                <a:cs typeface="Helvetica"/>
              </a:endParaRPr>
            </a:p>
          </p:txBody>
        </p:sp>
        <p:sp>
          <p:nvSpPr>
            <p:cNvPr id="27" name="Curved Left Arrow 26"/>
            <p:cNvSpPr/>
            <p:nvPr/>
          </p:nvSpPr>
          <p:spPr>
            <a:xfrm rot="14395256">
              <a:off x="1464619" y="2575810"/>
              <a:ext cx="355600" cy="993573"/>
            </a:xfrm>
            <a:prstGeom prst="curvedLeftArrow">
              <a:avLst>
                <a:gd name="adj1" fmla="val 25000"/>
                <a:gd name="adj2" fmla="val 82400"/>
                <a:gd name="adj3" fmla="val 25000"/>
              </a:avLst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86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3066" y="2534943"/>
            <a:ext cx="1870851" cy="1595982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3066" y="2519831"/>
            <a:ext cx="18708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Helvetica"/>
                <a:cs typeface="Helvetica"/>
              </a:rPr>
              <a:t>Quantum Chemical System </a:t>
            </a:r>
            <a:endParaRPr lang="en-US" sz="1050" dirty="0" smtClean="0">
              <a:latin typeface="Helvetica"/>
              <a:cs typeface="Helvetica"/>
            </a:endParaRPr>
          </a:p>
          <a:p>
            <a:pPr algn="ctr"/>
            <a:endParaRPr lang="en-US" sz="1050" dirty="0">
              <a:latin typeface="Helvetica"/>
              <a:cs typeface="Helvetica"/>
            </a:endParaRPr>
          </a:p>
          <a:p>
            <a:pPr algn="ctr"/>
            <a:endParaRPr lang="en-US" sz="1050" dirty="0">
              <a:latin typeface="Helvetica"/>
              <a:cs typeface="Helvetica"/>
            </a:endParaRP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Calculate the interaction 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3537" y="2534943"/>
            <a:ext cx="1870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Helvetica"/>
                <a:cs typeface="Helvetica"/>
              </a:rPr>
              <a:t>Fit to a Force Field</a:t>
            </a:r>
          </a:p>
          <a:p>
            <a:pPr algn="ctr"/>
            <a:endParaRPr lang="en-US" sz="1050" dirty="0" smtClean="0">
              <a:latin typeface="Helvetica"/>
              <a:cs typeface="Helvetica"/>
            </a:endParaRPr>
          </a:p>
          <a:p>
            <a:pPr algn="ctr"/>
            <a:endParaRPr lang="en-US" sz="1050" dirty="0">
              <a:latin typeface="Helvetica"/>
              <a:cs typeface="Helvetica"/>
            </a:endParaRP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Code to stream-line process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9669" y="2534943"/>
            <a:ext cx="1870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Helvetica"/>
                <a:cs typeface="Helvetica"/>
              </a:rPr>
              <a:t>Run simulations for </a:t>
            </a:r>
          </a:p>
          <a:p>
            <a:pPr algn="ctr"/>
            <a:r>
              <a:rPr lang="en-US" sz="1050" b="1" dirty="0" smtClean="0">
                <a:latin typeface="Helvetica"/>
                <a:cs typeface="Helvetica"/>
              </a:rPr>
              <a:t>pristine and </a:t>
            </a:r>
            <a:r>
              <a:rPr lang="en-US" sz="1050" b="1" dirty="0" err="1" smtClean="0">
                <a:latin typeface="Helvetica"/>
                <a:cs typeface="Helvetica"/>
              </a:rPr>
              <a:t>NanoMOFs</a:t>
            </a:r>
            <a:endParaRPr lang="en-US" sz="1050" b="1" dirty="0" smtClean="0">
              <a:latin typeface="Helvetica"/>
              <a:cs typeface="Helvetica"/>
            </a:endParaRPr>
          </a:p>
          <a:p>
            <a:pPr algn="ctr"/>
            <a:endParaRPr lang="en-US" sz="1050" dirty="0" smtClean="0">
              <a:latin typeface="Helvetica"/>
              <a:cs typeface="Helvetica"/>
            </a:endParaRPr>
          </a:p>
          <a:p>
            <a:pPr algn="ctr"/>
            <a:endParaRPr lang="en-US" sz="1050" dirty="0" smtClean="0">
              <a:latin typeface="Helvetica"/>
              <a:cs typeface="Helvetica"/>
            </a:endParaRP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Calculate Properties</a:t>
            </a:r>
          </a:p>
          <a:p>
            <a:pPr algn="ctr"/>
            <a:endParaRPr lang="en-US" sz="1050" dirty="0" smtClean="0">
              <a:latin typeface="Helvetica"/>
              <a:cs typeface="Helvetica"/>
            </a:endParaRP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Return to fitting 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if not converged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52499" y="2534943"/>
            <a:ext cx="1870851" cy="1595982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9669" y="2534943"/>
            <a:ext cx="1870851" cy="1595982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3119692" y="4316343"/>
            <a:ext cx="3750640" cy="79976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119692" y="1568437"/>
            <a:ext cx="3750640" cy="79976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26" y="3741582"/>
            <a:ext cx="132109" cy="130046"/>
          </a:xfrm>
          <a:prstGeom prst="rect">
            <a:avLst/>
          </a:prstGeom>
        </p:spPr>
      </p:pic>
      <p:pic>
        <p:nvPicPr>
          <p:cNvPr id="16" name="Picture 15" descr="linker.tg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31112" r="17836" b="32221"/>
          <a:stretch/>
        </p:blipFill>
        <p:spPr>
          <a:xfrm>
            <a:off x="2827592" y="3585767"/>
            <a:ext cx="957008" cy="43862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394235" y="3795713"/>
            <a:ext cx="450565" cy="0"/>
          </a:xfrm>
          <a:prstGeom prst="straightConnector1">
            <a:avLst/>
          </a:prstGeom>
          <a:ln w="12700" cap="flat">
            <a:solidFill>
              <a:srgbClr val="000000"/>
            </a:solidFill>
            <a:bevel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728839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89" y="3339713"/>
            <a:ext cx="1065883" cy="6527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26350" y="30952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4296" y="35125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0080" y="224982"/>
            <a:ext cx="1440736" cy="5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964113" y="4911189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64113" y="4682589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64113" y="4453989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4113" y="4225389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64113" y="3996789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64113" y="3768189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64113" y="3539589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64113" y="3310989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64113" y="3082389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64113" y="2853789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64113" y="2625189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64113" y="2396589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64113" y="2167989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64113" y="1939389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uble Brace 17"/>
          <p:cNvSpPr/>
          <p:nvPr/>
        </p:nvSpPr>
        <p:spPr>
          <a:xfrm>
            <a:off x="4589586" y="3998377"/>
            <a:ext cx="1917007" cy="912811"/>
          </a:xfrm>
          <a:prstGeom prst="brace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Double Brace 18"/>
          <p:cNvSpPr/>
          <p:nvPr/>
        </p:nvSpPr>
        <p:spPr>
          <a:xfrm>
            <a:off x="4589586" y="1939389"/>
            <a:ext cx="1917007" cy="888087"/>
          </a:xfrm>
          <a:prstGeom prst="brace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TextBox 19"/>
          <p:cNvSpPr txBox="1"/>
          <p:nvPr/>
        </p:nvSpPr>
        <p:spPr>
          <a:xfrm>
            <a:off x="6531827" y="2032725"/>
            <a:ext cx="10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Empty</a:t>
            </a:r>
          </a:p>
          <a:p>
            <a:pPr algn="ctr"/>
            <a:r>
              <a:rPr lang="en-US" sz="2000" dirty="0" smtClean="0">
                <a:latin typeface="Helvetica"/>
                <a:cs typeface="Helvetica"/>
              </a:rPr>
              <a:t>(Virtual)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1064" y="4094894"/>
            <a:ext cx="1268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Occupied</a:t>
            </a:r>
          </a:p>
          <a:p>
            <a:pPr algn="ctr"/>
            <a:r>
              <a:rPr lang="en-US" sz="2000" dirty="0" smtClean="0">
                <a:latin typeface="Helvetica"/>
                <a:cs typeface="Helvetica"/>
              </a:rPr>
              <a:t>(Inactive)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2" name="Double Brace 21"/>
          <p:cNvSpPr/>
          <p:nvPr/>
        </p:nvSpPr>
        <p:spPr>
          <a:xfrm>
            <a:off x="4577579" y="3032502"/>
            <a:ext cx="1917007" cy="735687"/>
          </a:xfrm>
          <a:prstGeom prst="bracePair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TextBox 22"/>
          <p:cNvSpPr txBox="1"/>
          <p:nvPr/>
        </p:nvSpPr>
        <p:spPr>
          <a:xfrm>
            <a:off x="6609848" y="3188070"/>
            <a:ext cx="8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Helvetica"/>
                <a:cs typeface="Helvetica"/>
              </a:rPr>
              <a:t>Active</a:t>
            </a:r>
            <a:endParaRPr lang="en-US" sz="20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5067994" y="4872295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522812" y="4643695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067200" y="4415095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5522812" y="4186495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067200" y="3957895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675212" y="3729295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5067200" y="3500695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5219600" y="3957896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5676800" y="4186496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676800" y="4643695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218012" y="4872296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219600" y="4491296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5676800" y="3119696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5219600" y="3500695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55246" y="1256163"/>
            <a:ext cx="164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Helvetica"/>
                <a:cs typeface="Helvetica"/>
              </a:rPr>
              <a:t>CASSCF</a:t>
            </a:r>
            <a:endParaRPr lang="en-US" sz="2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616220" y="49149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16220" y="46863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16220" y="44577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16220" y="42291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16220" y="40005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16220" y="37719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16220" y="3543315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16220" y="331471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16220" y="308611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16220" y="285751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16220" y="262891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16220" y="240031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16220" y="217171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16220" y="1944703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Double Brace 52"/>
          <p:cNvSpPr/>
          <p:nvPr/>
        </p:nvSpPr>
        <p:spPr>
          <a:xfrm>
            <a:off x="2299413" y="3543315"/>
            <a:ext cx="1917007" cy="1371600"/>
          </a:xfrm>
          <a:prstGeom prst="brace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4" name="Double Brace 53"/>
          <p:cNvSpPr/>
          <p:nvPr/>
        </p:nvSpPr>
        <p:spPr>
          <a:xfrm>
            <a:off x="2299413" y="1943115"/>
            <a:ext cx="1917007" cy="1371600"/>
          </a:xfrm>
          <a:prstGeom prst="brace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55" name="Straight Arrow Connector 54"/>
          <p:cNvCxnSpPr/>
          <p:nvPr/>
        </p:nvCxnSpPr>
        <p:spPr>
          <a:xfrm rot="5400000" flipH="1" flipV="1">
            <a:off x="2720101" y="48760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3174919" y="46474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2719307" y="44188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174919" y="41902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2719307" y="39616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3176507" y="37330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2719307" y="35044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2871707" y="3961622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2871707" y="3504422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3327319" y="3733022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3328907" y="4190222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3328907" y="4647421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2870119" y="4876022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2871707" y="4495022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44188" y="1251121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Helvetica"/>
                <a:cs typeface="Helvetica"/>
              </a:rPr>
              <a:t>Hartree Fock</a:t>
            </a:r>
            <a:endParaRPr lang="en-US" sz="2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2" name="Curved Down Arrow 71"/>
          <p:cNvSpPr/>
          <p:nvPr/>
        </p:nvSpPr>
        <p:spPr>
          <a:xfrm rot="16034872">
            <a:off x="4156454" y="3322167"/>
            <a:ext cx="599932" cy="215485"/>
          </a:xfrm>
          <a:prstGeom prst="curvedDownArrow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38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4"/>
          <p:cNvSpPr/>
          <p:nvPr/>
        </p:nvSpPr>
        <p:spPr>
          <a:xfrm rot="10800000">
            <a:off x="2000227" y="1991041"/>
            <a:ext cx="4938173" cy="1481757"/>
          </a:xfrm>
          <a:custGeom>
            <a:avLst/>
            <a:gdLst>
              <a:gd name="connsiteX0" fmla="*/ 0 w 5467683"/>
              <a:gd name="connsiteY0" fmla="*/ 1390317 h 1390317"/>
              <a:gd name="connsiteX1" fmla="*/ 2733842 w 5467683"/>
              <a:gd name="connsiteY1" fmla="*/ 0 h 1390317"/>
              <a:gd name="connsiteX2" fmla="*/ 5467683 w 5467683"/>
              <a:gd name="connsiteY2" fmla="*/ 1390317 h 1390317"/>
              <a:gd name="connsiteX3" fmla="*/ 0 w 5467683"/>
              <a:gd name="connsiteY3" fmla="*/ 1390317 h 1390317"/>
              <a:gd name="connsiteX0" fmla="*/ 59583 w 5586849"/>
              <a:gd name="connsiteY0" fmla="*/ 1390317 h 1390317"/>
              <a:gd name="connsiteX1" fmla="*/ 2793425 w 5586849"/>
              <a:gd name="connsiteY1" fmla="*/ 0 h 1390317"/>
              <a:gd name="connsiteX2" fmla="*/ 5527266 w 5586849"/>
              <a:gd name="connsiteY2" fmla="*/ 1390317 h 1390317"/>
              <a:gd name="connsiteX3" fmla="*/ 59583 w 5586849"/>
              <a:gd name="connsiteY3" fmla="*/ 1390317 h 1390317"/>
              <a:gd name="connsiteX0" fmla="*/ 0 w 5527266"/>
              <a:gd name="connsiteY0" fmla="*/ 1390317 h 1390317"/>
              <a:gd name="connsiteX1" fmla="*/ 2733842 w 5527266"/>
              <a:gd name="connsiteY1" fmla="*/ 0 h 1390317"/>
              <a:gd name="connsiteX2" fmla="*/ 5467683 w 5527266"/>
              <a:gd name="connsiteY2" fmla="*/ 1390317 h 1390317"/>
              <a:gd name="connsiteX3" fmla="*/ 0 w 5527266"/>
              <a:gd name="connsiteY3" fmla="*/ 1390317 h 1390317"/>
              <a:gd name="connsiteX0" fmla="*/ 0 w 5467683"/>
              <a:gd name="connsiteY0" fmla="*/ 1390317 h 1390317"/>
              <a:gd name="connsiteX1" fmla="*/ 2733842 w 5467683"/>
              <a:gd name="connsiteY1" fmla="*/ 0 h 1390317"/>
              <a:gd name="connsiteX2" fmla="*/ 5467683 w 5467683"/>
              <a:gd name="connsiteY2" fmla="*/ 1390317 h 1390317"/>
              <a:gd name="connsiteX3" fmla="*/ 0 w 5467683"/>
              <a:gd name="connsiteY3" fmla="*/ 1390317 h 1390317"/>
              <a:gd name="connsiteX0" fmla="*/ 0 w 5559123"/>
              <a:gd name="connsiteY0" fmla="*/ 1390317 h 1481757"/>
              <a:gd name="connsiteX1" fmla="*/ 2733842 w 5559123"/>
              <a:gd name="connsiteY1" fmla="*/ 0 h 1481757"/>
              <a:gd name="connsiteX2" fmla="*/ 5559123 w 5559123"/>
              <a:gd name="connsiteY2" fmla="*/ 1481757 h 14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123" h="1481757">
                <a:moveTo>
                  <a:pt x="0" y="1390317"/>
                </a:moveTo>
                <a:cubicBezTo>
                  <a:pt x="1843728" y="971439"/>
                  <a:pt x="1822562" y="0"/>
                  <a:pt x="2733842" y="0"/>
                </a:cubicBezTo>
                <a:cubicBezTo>
                  <a:pt x="3645122" y="0"/>
                  <a:pt x="3664060" y="958071"/>
                  <a:pt x="5559123" y="1481757"/>
                </a:cubicBezTo>
              </a:path>
            </a:pathLst>
          </a:custGeom>
          <a:noFill/>
          <a:ln w="76200" cmpd="sng">
            <a:gradFill flip="none" rotWithShape="1">
              <a:gsLst>
                <a:gs pos="75000">
                  <a:srgbClr val="3366FF"/>
                </a:gs>
                <a:gs pos="100000">
                  <a:prstClr val="white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Isosceles Triangle 4"/>
          <p:cNvSpPr/>
          <p:nvPr/>
        </p:nvSpPr>
        <p:spPr>
          <a:xfrm rot="10800000">
            <a:off x="1409816" y="2915283"/>
            <a:ext cx="4938173" cy="1481757"/>
          </a:xfrm>
          <a:custGeom>
            <a:avLst/>
            <a:gdLst>
              <a:gd name="connsiteX0" fmla="*/ 0 w 5467683"/>
              <a:gd name="connsiteY0" fmla="*/ 1390317 h 1390317"/>
              <a:gd name="connsiteX1" fmla="*/ 2733842 w 5467683"/>
              <a:gd name="connsiteY1" fmla="*/ 0 h 1390317"/>
              <a:gd name="connsiteX2" fmla="*/ 5467683 w 5467683"/>
              <a:gd name="connsiteY2" fmla="*/ 1390317 h 1390317"/>
              <a:gd name="connsiteX3" fmla="*/ 0 w 5467683"/>
              <a:gd name="connsiteY3" fmla="*/ 1390317 h 1390317"/>
              <a:gd name="connsiteX0" fmla="*/ 59583 w 5586849"/>
              <a:gd name="connsiteY0" fmla="*/ 1390317 h 1390317"/>
              <a:gd name="connsiteX1" fmla="*/ 2793425 w 5586849"/>
              <a:gd name="connsiteY1" fmla="*/ 0 h 1390317"/>
              <a:gd name="connsiteX2" fmla="*/ 5527266 w 5586849"/>
              <a:gd name="connsiteY2" fmla="*/ 1390317 h 1390317"/>
              <a:gd name="connsiteX3" fmla="*/ 59583 w 5586849"/>
              <a:gd name="connsiteY3" fmla="*/ 1390317 h 1390317"/>
              <a:gd name="connsiteX0" fmla="*/ 0 w 5527266"/>
              <a:gd name="connsiteY0" fmla="*/ 1390317 h 1390317"/>
              <a:gd name="connsiteX1" fmla="*/ 2733842 w 5527266"/>
              <a:gd name="connsiteY1" fmla="*/ 0 h 1390317"/>
              <a:gd name="connsiteX2" fmla="*/ 5467683 w 5527266"/>
              <a:gd name="connsiteY2" fmla="*/ 1390317 h 1390317"/>
              <a:gd name="connsiteX3" fmla="*/ 0 w 5527266"/>
              <a:gd name="connsiteY3" fmla="*/ 1390317 h 1390317"/>
              <a:gd name="connsiteX0" fmla="*/ 0 w 5467683"/>
              <a:gd name="connsiteY0" fmla="*/ 1390317 h 1390317"/>
              <a:gd name="connsiteX1" fmla="*/ 2733842 w 5467683"/>
              <a:gd name="connsiteY1" fmla="*/ 0 h 1390317"/>
              <a:gd name="connsiteX2" fmla="*/ 5467683 w 5467683"/>
              <a:gd name="connsiteY2" fmla="*/ 1390317 h 1390317"/>
              <a:gd name="connsiteX3" fmla="*/ 0 w 5467683"/>
              <a:gd name="connsiteY3" fmla="*/ 1390317 h 1390317"/>
              <a:gd name="connsiteX0" fmla="*/ 0 w 5559123"/>
              <a:gd name="connsiteY0" fmla="*/ 1390317 h 1481757"/>
              <a:gd name="connsiteX1" fmla="*/ 2733842 w 5559123"/>
              <a:gd name="connsiteY1" fmla="*/ 0 h 1481757"/>
              <a:gd name="connsiteX2" fmla="*/ 5559123 w 5559123"/>
              <a:gd name="connsiteY2" fmla="*/ 1481757 h 14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9123" h="1481757">
                <a:moveTo>
                  <a:pt x="0" y="1390317"/>
                </a:moveTo>
                <a:cubicBezTo>
                  <a:pt x="1843728" y="971439"/>
                  <a:pt x="1822562" y="0"/>
                  <a:pt x="2733842" y="0"/>
                </a:cubicBezTo>
                <a:cubicBezTo>
                  <a:pt x="3645122" y="0"/>
                  <a:pt x="3664060" y="958071"/>
                  <a:pt x="5559123" y="1481757"/>
                </a:cubicBezTo>
              </a:path>
            </a:pathLst>
          </a:custGeom>
          <a:noFill/>
          <a:ln w="76200" cmpd="sng"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100000">
                  <a:prstClr val="white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98900" y="3460099"/>
            <a:ext cx="0" cy="7620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98900" y="3053699"/>
            <a:ext cx="647700" cy="273701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8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116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Bess Vlaisavljevich</dc:creator>
  <cp:lastModifiedBy>Bess Vlaisavljevich</cp:lastModifiedBy>
  <cp:revision>55</cp:revision>
  <dcterms:created xsi:type="dcterms:W3CDTF">2016-02-08T19:02:05Z</dcterms:created>
  <dcterms:modified xsi:type="dcterms:W3CDTF">2016-07-21T18:41:09Z</dcterms:modified>
</cp:coreProperties>
</file>