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6.gif" ContentType="image/gif"/>
  <Override PartName="/ppt/media/image13.png" ContentType="image/png"/>
  <Override PartName="/ppt/media/image11.jpeg" ContentType="image/jpeg"/>
  <Override PartName="/ppt/media/image17.gif" ContentType="image/gif"/>
  <Override PartName="/ppt/media/image16.gif" ContentType="image/gif"/>
  <Override PartName="/ppt/media/image15.jpeg" ContentType="image/jpeg"/>
  <Override PartName="/ppt/media/image14.gif" ContentType="image/gif"/>
  <Override PartName="/ppt/media/image1.png" ContentType="image/png"/>
  <Override PartName="/ppt/media/image3.jpeg" ContentType="image/jpeg"/>
  <Override PartName="/ppt/media/image4.png" ContentType="image/png"/>
  <Override PartName="/ppt/media/image2.gif" ContentType="image/gif"/>
  <Override PartName="/ppt/media/image5.png" ContentType="image/png"/>
  <Override PartName="/ppt/media/image10.jpeg" ContentType="image/jpeg"/>
  <Override PartName="/ppt/media/image7.png" ContentType="image/png"/>
  <Override PartName="/ppt/media/image12.png" ContentType="image/png"/>
  <Override PartName="/ppt/media/image8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9A9D0C-816C-4D3C-8E56-03FF3CCAA61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D0AC5E-9CEC-4584-81E6-5D155E08C4F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A452C8-6ABC-4A24-A231-C03696179C9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76C9D1-C25C-4614-A65A-53E818DD9D1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ADE875-A6B5-45DE-A78E-46F8FF2786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33C4C4-E53A-4EF8-89F2-B0F123B00A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92252E-16FC-4F6C-A5E6-1E6D59C09A5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305FA0-87A5-465C-B715-4755D829FD1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616239-FEE8-4D9D-BB9C-788D395497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AC63A0-93EC-4C51-8D35-C57FD447E0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925619-04D6-4CFF-A2EC-82320D0161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748756-876C-4835-880F-944985AF3D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y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A74D0B-0162-455F-ADD3-6B2637621D7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gif"/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gif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gif"/><Relationship Id="rId2" Type="http://schemas.openxmlformats.org/officeDocument/2006/relationships/image" Target="../media/image15.jpeg"/><Relationship Id="rId3" Type="http://schemas.openxmlformats.org/officeDocument/2006/relationships/image" Target="../media/image16.gif"/><Relationship Id="rId4" Type="http://schemas.openxmlformats.org/officeDocument/2006/relationships/image" Target="../media/image17.gif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3"/>
          <p:cNvSpPr/>
          <p:nvPr/>
        </p:nvSpPr>
        <p:spPr>
          <a:xfrm>
            <a:off x="-1582560" y="4056120"/>
            <a:ext cx="32000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Fe(II) Spin-Crossover Complexes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2" name="Picture 7" descr="A picture containing outdoor object&#10;&#10;Description automatically generated"/>
          <p:cNvPicPr/>
          <p:nvPr/>
        </p:nvPicPr>
        <p:blipFill>
          <a:blip r:embed="rId1"/>
          <a:srcRect l="22906" t="8205" r="11243" b="14887"/>
          <a:stretch/>
        </p:blipFill>
        <p:spPr>
          <a:xfrm>
            <a:off x="-1645920" y="1132200"/>
            <a:ext cx="3291480" cy="2923560"/>
          </a:xfrm>
          <a:prstGeom prst="rect">
            <a:avLst/>
          </a:prstGeom>
          <a:ln w="0">
            <a:noFill/>
          </a:ln>
        </p:spPr>
      </p:pic>
      <p:sp>
        <p:nvSpPr>
          <p:cNvPr id="43" name="TextBox 8"/>
          <p:cNvSpPr/>
          <p:nvPr/>
        </p:nvSpPr>
        <p:spPr>
          <a:xfrm>
            <a:off x="1998720" y="4058280"/>
            <a:ext cx="32000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Cr–Cr Vibrational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Modes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4" name="Picture 12" descr="Chart, rada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2463840" y="1132200"/>
            <a:ext cx="2270160" cy="2925720"/>
          </a:xfrm>
          <a:prstGeom prst="rect">
            <a:avLst/>
          </a:prstGeom>
          <a:ln w="0">
            <a:noFill/>
          </a:ln>
        </p:spPr>
      </p:pic>
      <p:sp>
        <p:nvSpPr>
          <p:cNvPr id="45" name="TextBox 13"/>
          <p:cNvSpPr/>
          <p:nvPr/>
        </p:nvSpPr>
        <p:spPr>
          <a:xfrm>
            <a:off x="5875200" y="4240800"/>
            <a:ext cx="32000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Recent Chem. Rev.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6" name="Picture 14" descr=""/>
          <p:cNvPicPr/>
          <p:nvPr/>
        </p:nvPicPr>
        <p:blipFill>
          <a:blip r:embed="rId3"/>
          <a:stretch/>
        </p:blipFill>
        <p:spPr>
          <a:xfrm>
            <a:off x="5875200" y="1314720"/>
            <a:ext cx="3216240" cy="2925720"/>
          </a:xfrm>
          <a:prstGeom prst="rect">
            <a:avLst/>
          </a:prstGeom>
          <a:ln w="0">
            <a:noFill/>
          </a:ln>
        </p:spPr>
      </p:pic>
      <p:pic>
        <p:nvPicPr>
          <p:cNvPr id="47" name="Picture 18" descr="Diagram&#10;&#10;Description automatically generated"/>
          <p:cNvPicPr/>
          <p:nvPr/>
        </p:nvPicPr>
        <p:blipFill>
          <a:blip r:embed="rId4"/>
          <a:stretch/>
        </p:blipFill>
        <p:spPr>
          <a:xfrm>
            <a:off x="9728280" y="865800"/>
            <a:ext cx="3965040" cy="2925720"/>
          </a:xfrm>
          <a:prstGeom prst="rect">
            <a:avLst/>
          </a:prstGeom>
          <a:ln w="0">
            <a:noFill/>
          </a:ln>
        </p:spPr>
      </p:pic>
      <p:sp>
        <p:nvSpPr>
          <p:cNvPr id="48" name="TextBox 21"/>
          <p:cNvSpPr/>
          <p:nvPr/>
        </p:nvSpPr>
        <p:spPr>
          <a:xfrm>
            <a:off x="10107360" y="3912840"/>
            <a:ext cx="32000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Not limited to the ground state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2"/>
          <p:cNvSpPr/>
          <p:nvPr/>
        </p:nvSpPr>
        <p:spPr>
          <a:xfrm>
            <a:off x="-1582560" y="4056120"/>
            <a:ext cx="32000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Fe(II) Spin-Crossover Complexes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0" name="Picture 1" descr="A picture containing outdoor object&#10;&#10;Description automatically generated"/>
          <p:cNvPicPr/>
          <p:nvPr/>
        </p:nvPicPr>
        <p:blipFill>
          <a:blip r:embed="rId1"/>
          <a:srcRect l="22906" t="8205" r="11243" b="14887"/>
          <a:stretch/>
        </p:blipFill>
        <p:spPr>
          <a:xfrm>
            <a:off x="-1645920" y="1132200"/>
            <a:ext cx="3291480" cy="2923560"/>
          </a:xfrm>
          <a:prstGeom prst="rect">
            <a:avLst/>
          </a:prstGeom>
          <a:ln w="0">
            <a:noFill/>
          </a:ln>
        </p:spPr>
      </p:pic>
      <p:sp>
        <p:nvSpPr>
          <p:cNvPr id="51" name="TextBox 4"/>
          <p:cNvSpPr/>
          <p:nvPr/>
        </p:nvSpPr>
        <p:spPr>
          <a:xfrm>
            <a:off x="1998720" y="4058280"/>
            <a:ext cx="32000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Cr–Cr Vibrational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Modes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2" name="Picture 3" descr="Chart, rada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2463840" y="1132200"/>
            <a:ext cx="2270160" cy="2925720"/>
          </a:xfrm>
          <a:prstGeom prst="rect">
            <a:avLst/>
          </a:prstGeom>
          <a:ln w="0">
            <a:noFill/>
          </a:ln>
        </p:spPr>
      </p:pic>
      <p:sp>
        <p:nvSpPr>
          <p:cNvPr id="53" name="TextBox 5"/>
          <p:cNvSpPr/>
          <p:nvPr/>
        </p:nvSpPr>
        <p:spPr>
          <a:xfrm>
            <a:off x="5646600" y="4240800"/>
            <a:ext cx="349740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Mn(III) Spin-Crossover Complexes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4" name="Picture 10" descr="Diagram&#10;&#10;Description automatically generated"/>
          <p:cNvPicPr/>
          <p:nvPr/>
        </p:nvPicPr>
        <p:blipFill>
          <a:blip r:embed="rId3"/>
          <a:stretch/>
        </p:blipFill>
        <p:spPr>
          <a:xfrm>
            <a:off x="9728280" y="865800"/>
            <a:ext cx="3965040" cy="2925720"/>
          </a:xfrm>
          <a:prstGeom prst="rect">
            <a:avLst/>
          </a:prstGeom>
          <a:ln w="0">
            <a:noFill/>
          </a:ln>
        </p:spPr>
      </p:pic>
      <p:sp>
        <p:nvSpPr>
          <p:cNvPr id="55" name="TextBox 6"/>
          <p:cNvSpPr/>
          <p:nvPr/>
        </p:nvSpPr>
        <p:spPr>
          <a:xfrm>
            <a:off x="10107360" y="3912840"/>
            <a:ext cx="32000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Not limited to the ground state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4"/>
          <a:stretch/>
        </p:blipFill>
        <p:spPr>
          <a:xfrm>
            <a:off x="6172200" y="1371600"/>
            <a:ext cx="2057400" cy="286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1"/>
          <p:cNvSpPr/>
          <p:nvPr/>
        </p:nvSpPr>
        <p:spPr>
          <a:xfrm>
            <a:off x="1828800" y="3979440"/>
            <a:ext cx="340092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Mn(III) Spin-Crossover Complexes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8" name="Picture 8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9728280" y="865800"/>
            <a:ext cx="3965040" cy="292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3"/>
          <p:cNvSpPr/>
          <p:nvPr/>
        </p:nvSpPr>
        <p:spPr>
          <a:xfrm>
            <a:off x="-1895040" y="3949920"/>
            <a:ext cx="32000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Pd Catalysts Decarbonylation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0" name="TextBox 8"/>
          <p:cNvSpPr/>
          <p:nvPr/>
        </p:nvSpPr>
        <p:spPr>
          <a:xfrm>
            <a:off x="1686240" y="3952440"/>
            <a:ext cx="32000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Pd-catalyzed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-lactones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1" name="TextBox 13"/>
          <p:cNvSpPr/>
          <p:nvPr/>
        </p:nvSpPr>
        <p:spPr>
          <a:xfrm>
            <a:off x="5562720" y="4134600"/>
            <a:ext cx="32000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Al Catalysts for Ring Opening Lactones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2" name="TextBox 21"/>
          <p:cNvSpPr/>
          <p:nvPr/>
        </p:nvSpPr>
        <p:spPr>
          <a:xfrm>
            <a:off x="9291600" y="4217760"/>
            <a:ext cx="32000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Co-Fe Amines for Selective Dehydration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63" name="Picture 2" descr="Diagram&#10;&#10;Description automatically generated"/>
          <p:cNvPicPr/>
          <p:nvPr/>
        </p:nvPicPr>
        <p:blipFill>
          <a:blip r:embed="rId1"/>
          <a:srcRect l="36829" t="68744" r="37452" b="-467"/>
          <a:stretch/>
        </p:blipFill>
        <p:spPr>
          <a:xfrm>
            <a:off x="9438840" y="1208520"/>
            <a:ext cx="2955960" cy="2925720"/>
          </a:xfrm>
          <a:prstGeom prst="rect">
            <a:avLst/>
          </a:prstGeom>
          <a:ln w="0">
            <a:noFill/>
          </a:ln>
        </p:spPr>
      </p:pic>
      <p:sp>
        <p:nvSpPr>
          <p:cNvPr id="64" name="Rectangle 4"/>
          <p:cNvSpPr/>
          <p:nvPr/>
        </p:nvSpPr>
        <p:spPr>
          <a:xfrm>
            <a:off x="9242640" y="3017880"/>
            <a:ext cx="286920" cy="498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5" name="Picture 6" descr="A picture containing scatter chart&#10;&#10;Description automatically generated"/>
          <p:cNvPicPr/>
          <p:nvPr/>
        </p:nvPicPr>
        <p:blipFill>
          <a:blip r:embed="rId2"/>
          <a:srcRect l="60111" t="6539" r="0" b="44809"/>
          <a:stretch/>
        </p:blipFill>
        <p:spPr>
          <a:xfrm>
            <a:off x="-1764360" y="1023840"/>
            <a:ext cx="2938680" cy="2925720"/>
          </a:xfrm>
          <a:prstGeom prst="rect">
            <a:avLst/>
          </a:prstGeom>
          <a:ln w="0">
            <a:noFill/>
          </a:ln>
        </p:spPr>
      </p:pic>
      <p:grpSp>
        <p:nvGrpSpPr>
          <p:cNvPr id="66" name="Group 10"/>
          <p:cNvGrpSpPr/>
          <p:nvPr/>
        </p:nvGrpSpPr>
        <p:grpSpPr>
          <a:xfrm>
            <a:off x="6042960" y="1023840"/>
            <a:ext cx="2373480" cy="2925720"/>
            <a:chOff x="6042960" y="1023840"/>
            <a:chExt cx="2373480" cy="2925720"/>
          </a:xfrm>
        </p:grpSpPr>
        <p:pic>
          <p:nvPicPr>
            <p:cNvPr id="67" name="Picture 9" descr="A screenshot of a computer&#10;&#10;Description automatically generated with low confidence"/>
            <p:cNvPicPr/>
            <p:nvPr/>
          </p:nvPicPr>
          <p:blipFill>
            <a:blip r:embed="rId3"/>
            <a:srcRect l="0" t="12222" r="82812" b="54404"/>
            <a:stretch/>
          </p:blipFill>
          <p:spPr>
            <a:xfrm>
              <a:off x="6042960" y="1023840"/>
              <a:ext cx="2046960" cy="2925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8" name="Rectangle 12"/>
            <p:cNvSpPr/>
            <p:nvPr/>
          </p:nvSpPr>
          <p:spPr>
            <a:xfrm>
              <a:off x="7939080" y="2281680"/>
              <a:ext cx="477360" cy="829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69" name="Picture 7" descr="Diagram&#10;&#10;Description automatically generated"/>
          <p:cNvPicPr/>
          <p:nvPr/>
        </p:nvPicPr>
        <p:blipFill>
          <a:blip r:embed="rId4"/>
          <a:srcRect l="0" t="0" r="0" b="22185"/>
          <a:stretch/>
        </p:blipFill>
        <p:spPr>
          <a:xfrm>
            <a:off x="1525680" y="1023840"/>
            <a:ext cx="3526920" cy="292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5"/>
          <p:cNvSpPr/>
          <p:nvPr/>
        </p:nvSpPr>
        <p:spPr>
          <a:xfrm>
            <a:off x="9763560" y="1151640"/>
            <a:ext cx="2925720" cy="292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TextBox 3"/>
          <p:cNvSpPr/>
          <p:nvPr/>
        </p:nvSpPr>
        <p:spPr>
          <a:xfrm>
            <a:off x="-1393560" y="4066560"/>
            <a:ext cx="32000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Uranium Arenide Sandwich Complex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2" name="TextBox 8"/>
          <p:cNvSpPr/>
          <p:nvPr/>
        </p:nvSpPr>
        <p:spPr>
          <a:xfrm>
            <a:off x="1972080" y="3952440"/>
            <a:ext cx="32000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N-Tethered Uranium Arene Complex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3" name="TextBox 13"/>
          <p:cNvSpPr/>
          <p:nvPr/>
        </p:nvSpPr>
        <p:spPr>
          <a:xfrm>
            <a:off x="5533920" y="4134600"/>
            <a:ext cx="32000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 and Ln Phosphindiboranates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4" name="TextBox 21"/>
          <p:cNvSpPr/>
          <p:nvPr/>
        </p:nvSpPr>
        <p:spPr>
          <a:xfrm>
            <a:off x="9291600" y="4217760"/>
            <a:ext cx="359532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Homoleptic U and Ln Phosphinodiboranates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5" name="Rectangle 4"/>
          <p:cNvSpPr/>
          <p:nvPr/>
        </p:nvSpPr>
        <p:spPr>
          <a:xfrm>
            <a:off x="9242640" y="3017880"/>
            <a:ext cx="286920" cy="498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6" name="Picture 5" descr="A picture containing diagram&#10;&#10;Description automatically generated"/>
          <p:cNvPicPr/>
          <p:nvPr/>
        </p:nvPicPr>
        <p:blipFill>
          <a:blip r:embed="rId1"/>
          <a:srcRect l="49994" t="73612" r="25360" b="0"/>
          <a:stretch/>
        </p:blipFill>
        <p:spPr>
          <a:xfrm>
            <a:off x="-1594440" y="999720"/>
            <a:ext cx="3589200" cy="2925720"/>
          </a:xfrm>
          <a:prstGeom prst="rect">
            <a:avLst/>
          </a:prstGeom>
          <a:ln w="0">
            <a:noFill/>
          </a:ln>
        </p:spPr>
      </p:pic>
      <p:pic>
        <p:nvPicPr>
          <p:cNvPr id="77" name="Picture 9" descr="Diagram&#10;&#10;Description automatically generated"/>
          <p:cNvPicPr/>
          <p:nvPr/>
        </p:nvPicPr>
        <p:blipFill>
          <a:blip r:embed="rId2"/>
          <a:srcRect l="34266" t="53556" r="31456" b="8007"/>
          <a:stretch/>
        </p:blipFill>
        <p:spPr>
          <a:xfrm>
            <a:off x="1541160" y="973080"/>
            <a:ext cx="4078440" cy="2925720"/>
          </a:xfrm>
          <a:prstGeom prst="rect">
            <a:avLst/>
          </a:prstGeom>
          <a:ln w="0">
            <a:noFill/>
          </a:ln>
        </p:spPr>
      </p:pic>
      <p:pic>
        <p:nvPicPr>
          <p:cNvPr id="78" name="Picture 11" descr="A picture containing accessory&#10;&#10;Description automatically generated"/>
          <p:cNvPicPr/>
          <p:nvPr/>
        </p:nvPicPr>
        <p:blipFill>
          <a:blip r:embed="rId3"/>
          <a:srcRect l="52332" t="0" r="0" b="0"/>
          <a:stretch/>
        </p:blipFill>
        <p:spPr>
          <a:xfrm>
            <a:off x="5670720" y="1054800"/>
            <a:ext cx="2929680" cy="2925720"/>
          </a:xfrm>
          <a:prstGeom prst="rect">
            <a:avLst/>
          </a:prstGeom>
          <a:ln w="0">
            <a:noFill/>
          </a:ln>
        </p:spPr>
      </p:pic>
      <p:pic>
        <p:nvPicPr>
          <p:cNvPr id="79" name="Picture 14" descr="Diagram, schematic&#10;&#10;Description automatically generated"/>
          <p:cNvPicPr/>
          <p:nvPr/>
        </p:nvPicPr>
        <p:blipFill>
          <a:blip r:embed="rId4"/>
          <a:srcRect l="54147" t="0" r="0" b="20321"/>
          <a:stretch/>
        </p:blipFill>
        <p:spPr>
          <a:xfrm>
            <a:off x="9489240" y="1773360"/>
            <a:ext cx="3200040" cy="203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02C145340244280FF1845B0CC6B21" ma:contentTypeVersion="10" ma:contentTypeDescription="Create a new document." ma:contentTypeScope="" ma:versionID="494a61f927e0d5ed0c22cb6b5069076c">
  <xsd:schema xmlns:xsd="http://www.w3.org/2001/XMLSchema" xmlns:xs="http://www.w3.org/2001/XMLSchema" xmlns:p="http://schemas.microsoft.com/office/2006/metadata/properties" xmlns:ns2="b84d7a67-fd90-45b0-918a-e526e21306de" xmlns:ns3="c71619e3-b0a1-4cee-b9a7-c8f7eda74159" targetNamespace="http://schemas.microsoft.com/office/2006/metadata/properties" ma:root="true" ma:fieldsID="85573b529b6a107192dd7166f746ad15" ns2:_="" ns3:_="">
    <xsd:import namespace="b84d7a67-fd90-45b0-918a-e526e21306de"/>
    <xsd:import namespace="c71619e3-b0a1-4cee-b9a7-c8f7eda741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4d7a67-fd90-45b0-918a-e526e21306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1619e3-b0a1-4cee-b9a7-c8f7eda7415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F18A1F-EFD6-4273-B64A-9926F24AB9A0}">
  <ds:schemaRefs>
    <ds:schemaRef ds:uri="http://schemas.microsoft.com/office/2006/metadata/properties"/>
    <ds:schemaRef ds:uri="b84d7a67-fd90-45b0-918a-e526e21306de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elements/1.1/"/>
    <ds:schemaRef ds:uri="c71619e3-b0a1-4cee-b9a7-c8f7eda74159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11FFAF3-FB57-4FAE-BFA5-AA6CE01934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34409C-6B1F-49A1-91D8-CDFC833F22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4d7a67-fd90-45b0-918a-e526e21306de"/>
    <ds:schemaRef ds:uri="c71619e3-b0a1-4cee-b9a7-c8f7eda741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8754</TotalTime>
  <Application>LibreOffice/7.3.7.2$Linux_X86_64 LibreOffice_project/30$Build-2</Application>
  <AppVersion>15.0000</AppVersion>
  <Words>55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2020-09-16T18:04:39Z</dcterms:created>
  <dc:creator>Vlaisavljevich, Bess</dc:creator>
  <dc:description/>
  <dc:language>en-US</dc:language>
  <cp:lastModifiedBy/>
  <dcterms:modified xsi:type="dcterms:W3CDTF">2023-05-26T15:25:32Z</dcterms:modified>
  <cp:revision>18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0x0101001F602C145340244280FF1845B0CC6B21</vt:lpwstr>
  </property>
  <property fmtid="{D5CDD505-2E9C-101B-9397-08002B2CF9AE}" pid="3" name="PresentationFormat">
    <vt:lpwstr>Widescreen</vt:lpwstr>
  </property>
  <property fmtid="{D5CDD505-2E9C-101B-9397-08002B2CF9AE}" pid="4" name="Slides">
    <vt:i4>3</vt:i4>
  </property>
</Properties>
</file>