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hegeekstuff.com/2012/02/linux-memory-management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xecutable_and_Linkable_Format" TargetMode="External"/><Relationship Id="rId3" Type="http://schemas.openxmlformats.org/officeDocument/2006/relationships/hyperlink" Target="http://duartes.org/gustavo/blog/post/anatomy-of-a-program-in-memory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ki.cdot.senecacollege.ca/wiki/X86_64_Register_and_Instruction_Quick_Start" TargetMode="External"/><Relationship Id="rId3" Type="http://schemas.openxmlformats.org/officeDocument/2006/relationships/hyperlink" Target="http://blog.rchapman.org/posts/Linux_System_Call_Table_for_x86_64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an.seyler.me/easy_x86-64/" TargetMode="External"/><Relationship Id="rId3" Type="http://schemas.openxmlformats.org/officeDocument/2006/relationships/hyperlink" Target="https://www.aldeid.com/wiki/X86-assembly#Pages_in_this_category" TargetMode="External"/><Relationship Id="rId4" Type="http://schemas.openxmlformats.org/officeDocument/2006/relationships/hyperlink" Target="https://www.youtube.com/watch?v=busHtSyx2-w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18024672/what-registers-are-preserved-through-a-linux-x86-64-function-call" TargetMode="External"/><Relationship Id="rId3" Type="http://schemas.openxmlformats.org/officeDocument/2006/relationships/hyperlink" Target="http://eli.thegreenplace.net/2011/09/06/stack-frame-layout-on-x86-64" TargetMode="External"/><Relationship Id="rId4" Type="http://schemas.openxmlformats.org/officeDocument/2006/relationships/hyperlink" Target="https://www.youtube.com/watch?v=kSgrKtA0rJM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18024672/what-registers-are-preserved-through-a-linux-x86-64-function-call" TargetMode="External"/><Relationship Id="rId3" Type="http://schemas.openxmlformats.org/officeDocument/2006/relationships/hyperlink" Target="http://eli.thegreenplace.net/2011/09/06/stack-frame-layout-on-x86-64" TargetMode="External"/><Relationship Id="rId4" Type="http://schemas.openxmlformats.org/officeDocument/2006/relationships/hyperlink" Target="https://www.youtube.com/watch?v=kSgrKtA0rJM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i.thegreenplace.net/2011/09/06/stack-frame-layout-on-x86-64" TargetMode="External"/><Relationship Id="rId3" Type="http://schemas.openxmlformats.org/officeDocument/2006/relationships/hyperlink" Target="https://www.youtube.com/watch?v=kSgrKtA0rJM" TargetMode="External"/><Relationship Id="rId4" Type="http://schemas.openxmlformats.org/officeDocument/2006/relationships/hyperlink" Target="http://www.ascii-code.com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ndianness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radare/radare2" TargetMode="External"/><Relationship Id="rId3" Type="http://schemas.openxmlformats.org/officeDocument/2006/relationships/hyperlink" Target="https://docs.google.com/document/d/1our_fcFcufIJ13QsZoDuGOEBqftF6o0zEkDsqzAy43U/edit?usp=sharing" TargetMode="External"/><Relationship Id="rId4" Type="http://schemas.openxmlformats.org/officeDocument/2006/relationships/hyperlink" Target="https://github.com/pwntester/cheatsheets/blob/master/radare2.md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our_fcFcufIJ13QsZoDuGOEBqftF6o0zEkDsqzAy43U/edit?usp=sharing" TargetMode="External"/><Relationship Id="rId3" Type="http://schemas.openxmlformats.org/officeDocument/2006/relationships/hyperlink" Target="https://github.com/pwntester/cheatsheets/blob/master/radare2.m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our_fcFcufIJ13QsZoDuGOEBqftF6o0zEkDsqzAy43U/edit?usp=sharing" TargetMode="External"/><Relationship Id="rId3" Type="http://schemas.openxmlformats.org/officeDocument/2006/relationships/hyperlink" Target="https://github.com/pwntester/cheatsheets/blob/master/radare2.md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our_fcFcufIJ13QsZoDuGOEBqftF6o0zEkDsqzAy43U/edit?usp=sharing" TargetMode="External"/><Relationship Id="rId3" Type="http://schemas.openxmlformats.org/officeDocument/2006/relationships/hyperlink" Target="https://github.com/pwntester/cheatsheets/blob/master/radare2.md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our_fcFcufIJ13QsZoDuGOEBqftF6o0zEkDsqzAy43U/edit?usp=sharing" TargetMode="External"/><Relationship Id="rId3" Type="http://schemas.openxmlformats.org/officeDocument/2006/relationships/hyperlink" Target="https://github.com/pwntester/cheatsheets/blob/master/radare2.md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our_fcFcufIJ13QsZoDuGOEBqftF6o0zEkDsqzAy43U/edit?usp=sharing" TargetMode="External"/><Relationship Id="rId3" Type="http://schemas.openxmlformats.org/officeDocument/2006/relationships/hyperlink" Target="https://github.com/pwntester/cheatsheets/blob/master/radare2.md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our_fcFcufIJ13QsZoDuGOEBqftF6o0zEkDsqzAy43U/edit?usp=sharing" TargetMode="External"/><Relationship Id="rId3" Type="http://schemas.openxmlformats.org/officeDocument/2006/relationships/hyperlink" Target="https://gitlab.binarystud.io/TobalJackson/2017-SIT-RE-Presentation.git" TargetMode="External"/><Relationship Id="rId4" Type="http://schemas.openxmlformats.org/officeDocument/2006/relationships/hyperlink" Target="https://github.com/pwntester/cheatsheets/blob/master/radare2.md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sparkfun.com/tutorials/hexadecimal" TargetMode="External"/><Relationship Id="rId3" Type="http://schemas.openxmlformats.org/officeDocument/2006/relationships/hyperlink" Target="https://en.wikipedia.org/wiki/Compiler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gic_number_(programming)#Format_indicator" TargetMode="External"/><Relationship Id="rId3" Type="http://schemas.openxmlformats.org/officeDocument/2006/relationships/hyperlink" Target="https://superuser.com/questions/756158/what-does-the-linux-pipe-symbol-do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s.umd.edu/class/sum2003/cmsc311/Notes/Overall/register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eced55c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eeced55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Virtual-Physical memory mapping learned in 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overview of Linux Memory Management: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http://www.thegeekstuff.com/2012/02/linux-memory-management/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eced55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eced55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 File format: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https://en.wikipedia.org/wiki/Executable_and_Linkable_Format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memory overview: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http://duartes.org/gustavo/blog/post/anatomy-of-a-program-in-memory/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Take note that the above link </a:t>
            </a:r>
            <a:r>
              <a:rPr b="1" lang="en"/>
              <a:t>reverses</a:t>
            </a:r>
            <a:r>
              <a:rPr lang="en"/>
              <a:t> address direction (high-on-top) whereas the better way is (low-on-top)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eeced55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eeced55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eced55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eced55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about memory timings and CPU caching in Comp 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https://wiki.cdot.senecacollege.ca/wiki/X86_64_Register_and_Instruction_Quick_Start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Syscall table: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http://blog.rchapman.org/posts/Linux_System_Call_Table_for_x86_64/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eeced55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eeced55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eeced55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eeced55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overview of Assembly: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http://ian.seyler.me/easy_x86-64/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86 Instruction 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https://www.aldeid.com/wiki/X86-assembly#Pages_in_this_category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tutorial of basic assembly: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https://www.youtube.com/watch?v=busHtSyx2-w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eeced55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eeced55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here for which registers are preserved across function/syscalls: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https://stackoverflow.com/questions/18024672/what-registers-are-preserved-through-a-linux-x86-64-function-call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98b19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98b19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here for which registers are preserved across function/syscalls: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https://stackoverflow.com/questions/18024672/what-registers-are-preserved-through-a-linux-x86-64-function-call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eeced5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eeced5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eeced55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eeced55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eced5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eeced5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eeced55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eeced55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eeced55c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eeced55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eeced55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eeced55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eeced55c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eeced55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eeced55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eeced55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eeced55c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eeced55c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eeced55c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eeced55c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 layout on x86-64: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http://eli.thegreenplace.net/2011/09/06/stack-frame-layout-on-x86-64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Ridiculously drawn (with terrible audio) but accurate: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https://www.youtube.com/watch?v=kSgrKtA0rJM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`man ascii` to see what ordinal values correspond to which letters of the alphabet! (or visit a page like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http://www.ascii-code.com/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efbfdb9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efbfdb9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endianness: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https://en.wikipedia.org/wiki/Endianness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eeced55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eeced55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radare2 repo (with install instructions):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https://github.com/radare/radare2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custom radare2 Cheat Sheet: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https://docs.google.com/document/d/1our_fcFcufIJ13QsZoDuGOEBqftF6o0zEkDsqzAy43U/edit?usp=sharing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radare2 Cheat Sheet (a little outdated):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https://github.com/pwntester/cheatsheets/blob/master/radare2.md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eeced55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eeced55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custom radare2 Cheat Sheet: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https://docs.google.com/document/d/1our_fcFcufIJ13QsZoDuGOEBqftF6o0zEkDsqzAy43U/edit?usp=sharing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radare2 Cheat Sheet: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https://github.com/pwntester/cheatsheets/blob/master/radare2.md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eeced5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eeced5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eeced55c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eeced55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custom radare2 Cheat Sheet: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https://docs.google.com/document/d/1our_fcFcufIJ13QsZoDuGOEBqftF6o0zEkDsqzAy43U/edit?usp=sharing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radare2 Cheat Sheet: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https://github.com/pwntester/cheatsheets/blob/master/radare2.md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eeced55c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eeced55c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custom radare2 Cheat Sheet: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https://docs.google.com/document/d/1our_fcFcufIJ13QsZoDuGOEBqftF6o0zEkDsqzAy43U/edit?usp=sharing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radare2 Cheat Sheet: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https://github.com/pwntester/cheatsheets/blob/master/radare2.md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eeced55c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eeced55c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custom radare2 Cheat Sheet: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https://docs.google.com/document/d/1our_fcFcufIJ13QsZoDuGOEBqftF6o0zEkDsqzAy43U/edit?usp=sharing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radare2 Cheat Sheet: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https://github.com/pwntester/cheatsheets/blob/master/radare2.md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eeced55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eeced55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custom radare2 Cheat Sheet: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https://docs.google.com/document/d/1our_fcFcufIJ13QsZoDuGOEBqftF6o0zEkDsqzAy43U/edit?usp=sharing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radare2 Cheat Sheet: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https://github.com/pwntester/cheatsheets/blob/master/radare2.md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f78295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f78295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custom radare2 Cheat Sheet: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https://docs.google.com/document/d/1our_fcFcufIJ13QsZoDuGOEBqftF6o0zEkDsqzAy43U/edit?usp=sharing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https://gitlab.binarystud.io/TobalJackson/2017-SIT-RE-Presentation.git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Unofficial radare2 Cheat Sheet: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https://github.com/pwntester/cheatsheets/blob/master/radare2.md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fa427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fa427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fa4270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fa4270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eced55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eced55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eeced55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eeced55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eced55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eced55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Hexadecimal: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https://learn.sparkfun.com/tutorials/hexadecimal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article on compilers: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Used: cat, gcc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eced55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eeced55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File Magic?: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https://en.wikipedia.org/wiki/Magic_number_(programming)#Format_indicator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used: file, strings, xxd, less, objdump, grep,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help with these commands, just use `man &lt;command&gt;` to show the manual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information on how linux PIPES (“|”) work, check out: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https://superuser.com/questions/756158/what-does-the-linux-pipe-symbol-do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eeced55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eeced55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matter learned in Computer Organization: processor pipelining, memory types vs speed, Instruction decoding.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Register 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https://www.cs.umd.edu/class/sum2003/cmsc311/Notes/Overall/register.html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eeced55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eeced55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aldeid.com/wiki/X86-assembly#Pages_in_this_category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learn.sparkfun.com/tutorials/hexadecimal" TargetMode="External"/><Relationship Id="rId4" Type="http://schemas.openxmlformats.org/officeDocument/2006/relationships/hyperlink" Target="https://en.wikipedia.org/wiki/Compiler" TargetMode="External"/><Relationship Id="rId11" Type="http://schemas.openxmlformats.org/officeDocument/2006/relationships/hyperlink" Target="https://wiki.cdot.senecacollege.ca/wiki/X86_64_Register_and_Instruction_Quick_Start" TargetMode="External"/><Relationship Id="rId10" Type="http://schemas.openxmlformats.org/officeDocument/2006/relationships/hyperlink" Target="http://duartes.org/gustavo/blog/post/anatomy-of-a-program-in-memory/" TargetMode="External"/><Relationship Id="rId12" Type="http://schemas.openxmlformats.org/officeDocument/2006/relationships/hyperlink" Target="http://blog.rchapman.org/posts/Linux_System_Call_Table_for_x86_64/" TargetMode="External"/><Relationship Id="rId9" Type="http://schemas.openxmlformats.org/officeDocument/2006/relationships/hyperlink" Target="https://en.wikipedia.org/wiki/Executable_and_Linkable_Format" TargetMode="External"/><Relationship Id="rId5" Type="http://schemas.openxmlformats.org/officeDocument/2006/relationships/hyperlink" Target="https://en.wikipedia.org/wiki/Magic_number_(programming)#Format_indicator" TargetMode="External"/><Relationship Id="rId6" Type="http://schemas.openxmlformats.org/officeDocument/2006/relationships/hyperlink" Target="https://superuser.com/questions/756158/what-does-the-linux-pipe-symbol-do" TargetMode="External"/><Relationship Id="rId7" Type="http://schemas.openxmlformats.org/officeDocument/2006/relationships/hyperlink" Target="https://www.cs.umd.edu/class/sum2003/cmsc311/Notes/Overall/register.html" TargetMode="External"/><Relationship Id="rId8" Type="http://schemas.openxmlformats.org/officeDocument/2006/relationships/hyperlink" Target="http://www.thegeekstuff.com/2012/02/linux-memory-management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tackoverflow.com/questions/18024672/what-registers-are-preserved-through-a-linux-x86-64-function-call" TargetMode="External"/><Relationship Id="rId4" Type="http://schemas.openxmlformats.org/officeDocument/2006/relationships/hyperlink" Target="http://eli.thegreenplace.net/2011/09/06/stack-frame-layout-on-x86-64" TargetMode="External"/><Relationship Id="rId10" Type="http://schemas.openxmlformats.org/officeDocument/2006/relationships/hyperlink" Target="https://github.com/pwntester/cheatsheets/blob/master/radare2.md" TargetMode="External"/><Relationship Id="rId9" Type="http://schemas.openxmlformats.org/officeDocument/2006/relationships/hyperlink" Target="https://docs.google.com/document/d/1our_fcFcufIJ13QsZoDuGOEBqftF6o0zEkDsqzAy43U/edit?usp=sharing" TargetMode="External"/><Relationship Id="rId5" Type="http://schemas.openxmlformats.org/officeDocument/2006/relationships/hyperlink" Target="https://www.youtube.com/watch?v=kSgrKtA0rJM" TargetMode="External"/><Relationship Id="rId6" Type="http://schemas.openxmlformats.org/officeDocument/2006/relationships/hyperlink" Target="http://www.ascii-code.com/" TargetMode="External"/><Relationship Id="rId7" Type="http://schemas.openxmlformats.org/officeDocument/2006/relationships/hyperlink" Target="https://en.wikipedia.org/wiki/Endianness" TargetMode="External"/><Relationship Id="rId8" Type="http://schemas.openxmlformats.org/officeDocument/2006/relationships/hyperlink" Target="https://github.com/radare/radare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Reverse Engineering and Debugging with Radare2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 James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0x21: Memory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4251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64-bit systems, 2 ^ 64 bytes of addressable memory: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18,446,744,073,709,551,616 Bytes (16 Exbibytes) (approx. 16 Exabytes)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0x0000000000000000 - 0xffffffffffffffff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 process granted full address space.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How? (Virtual Memory to Physical Memory)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But: processes rarely use anywhere near the total Virtual Memory space.</a:t>
            </a:r>
            <a:endParaRPr sz="1200"/>
          </a:p>
        </p:txBody>
      </p:sp>
      <p:pic>
        <p:nvPicPr>
          <p:cNvPr descr="elf-memory.png"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400" y="1258400"/>
            <a:ext cx="2857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0x22: Process memory layout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321600" y="1486650"/>
            <a:ext cx="4251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.text (0x400000)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Section with executable 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.(ro)data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Sections with initialized variables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malloc scratchpad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Shared libraries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 std lib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Stack (0x7fffffff)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Local function scratchpads</a:t>
            </a:r>
            <a:endParaRPr sz="1500"/>
          </a:p>
        </p:txBody>
      </p:sp>
      <p:pic>
        <p:nvPicPr>
          <p:cNvPr descr="elf-memory.png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8288"/>
            <a:ext cx="2857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0x22: Process memory layout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321600" y="1486650"/>
            <a:ext cx="4251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code (.text) and data exists between 0x0 and 0xd80000 (about 14 MB)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.0000000000766% of the way through address space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Stack starts at 0x7fffffff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.0000000116% of the way through address space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0x7f27ffff bytes between end of .text/.data and stack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Approx 2 GB of space for heap and Stack to grow</a:t>
            </a:r>
            <a:endParaRPr/>
          </a:p>
        </p:txBody>
      </p:sp>
      <p:pic>
        <p:nvPicPr>
          <p:cNvPr descr="elf-memory.png"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8288"/>
            <a:ext cx="2857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0x23: Registers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68825"/>
            <a:ext cx="3885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CPU Registers == fastest memory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Instruction Pointer: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rip</a:t>
            </a:r>
            <a:r>
              <a:rPr lang="en" sz="1300"/>
              <a:t>: “what executes next”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 Purpose: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rax</a:t>
            </a:r>
            <a:r>
              <a:rPr lang="en" sz="1300"/>
              <a:t>: return values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rbx</a:t>
            </a:r>
            <a:r>
              <a:rPr lang="en" sz="1300"/>
              <a:t>, </a:t>
            </a:r>
            <a:r>
              <a:rPr b="1" lang="en" sz="1300"/>
              <a:t>rcx</a:t>
            </a:r>
            <a:r>
              <a:rPr lang="en" sz="1300"/>
              <a:t>, </a:t>
            </a:r>
            <a:r>
              <a:rPr b="1" lang="en" sz="1300"/>
              <a:t>rdx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Stack: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rsp</a:t>
            </a:r>
            <a:r>
              <a:rPr lang="en" sz="1300"/>
              <a:t>: stack pointer (top)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rbp</a:t>
            </a:r>
            <a:r>
              <a:rPr lang="en" sz="1300"/>
              <a:t>: base pointer (bottom)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rsi</a:t>
            </a:r>
            <a:r>
              <a:rPr lang="en" sz="1300"/>
              <a:t>: source index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rdi</a:t>
            </a:r>
            <a:r>
              <a:rPr lang="en" sz="1300"/>
              <a:t>: destination index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Other: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r8</a:t>
            </a:r>
            <a:r>
              <a:rPr lang="en" sz="1300"/>
              <a:t>-</a:t>
            </a:r>
            <a:r>
              <a:rPr b="1" lang="en" sz="1300"/>
              <a:t>r15</a:t>
            </a:r>
            <a:endParaRPr b="1" sz="13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54175" y="1468825"/>
            <a:ext cx="4448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address different parts of a register: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0x1122334455667788</a:t>
            </a:r>
            <a:br>
              <a:rPr lang="en" sz="1300"/>
            </a:br>
            <a:r>
              <a:rPr lang="en" sz="1300"/>
              <a:t>  ================ rax (64 bits)</a:t>
            </a:r>
            <a:br>
              <a:rPr lang="en" sz="1300"/>
            </a:br>
            <a:r>
              <a:rPr lang="en" sz="1300"/>
              <a:t>          ======== eax (32 bits)</a:t>
            </a:r>
            <a:br>
              <a:rPr lang="en" sz="1300"/>
            </a:br>
            <a:r>
              <a:rPr lang="en" sz="1300"/>
              <a:t>              ====  ax (16 bits)</a:t>
            </a:r>
            <a:br>
              <a:rPr lang="en" sz="1300"/>
            </a:br>
            <a:r>
              <a:rPr lang="en" sz="1300"/>
              <a:t>              ==    ah (8 bits)</a:t>
            </a:r>
            <a:br>
              <a:rPr lang="en" sz="1300"/>
            </a:br>
            <a:r>
              <a:rPr lang="en" sz="1300"/>
              <a:t>                ==  al (8 bits)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Syscalls: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rax</a:t>
            </a:r>
            <a:r>
              <a:rPr lang="en" sz="1300"/>
              <a:t>: syscall number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rdi</a:t>
            </a:r>
            <a:r>
              <a:rPr lang="en" sz="1300"/>
              <a:t>: arg0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rsi</a:t>
            </a:r>
            <a:r>
              <a:rPr lang="en" sz="1300"/>
              <a:t>: arg1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rdx</a:t>
            </a:r>
            <a:r>
              <a:rPr lang="en" sz="1300"/>
              <a:t>: arg2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r10</a:t>
            </a:r>
            <a:r>
              <a:rPr lang="en" sz="1300"/>
              <a:t>-</a:t>
            </a:r>
            <a:r>
              <a:rPr b="1" lang="en" sz="1300"/>
              <a:t>r8</a:t>
            </a:r>
            <a:r>
              <a:rPr lang="en" sz="1300"/>
              <a:t>-</a:t>
            </a:r>
            <a:r>
              <a:rPr b="1" lang="en" sz="1300"/>
              <a:t>r9</a:t>
            </a:r>
            <a:r>
              <a:rPr lang="en" sz="1300"/>
              <a:t>: arg3-arg5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0x30: Assembly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 to logic</a:t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Prologue &amp; Epilogue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frames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0x31: Assembly Instructions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468825"/>
            <a:ext cx="357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Intel vs AT&amp;T (Intel is better)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Intel: &lt;inst&gt; &lt;dst&gt;,&lt;src&gt;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AT&amp;T:  &lt;inst&gt; &lt;src&gt;,&lt;dst&gt;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Side effects: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CPU Flags: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ZF: cmp, jump, test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Stack: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</a:t>
            </a:r>
            <a:r>
              <a:rPr lang="en"/>
              <a:t>ush, pop, call, leave, ret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Flow: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</a:t>
            </a:r>
            <a:r>
              <a:rPr lang="en"/>
              <a:t>all, jump</a:t>
            </a:r>
            <a:endParaRPr/>
          </a:p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3823375" y="1468825"/>
            <a:ext cx="5133300" cy="1561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$ objdump -Mintel -D ./hello | grep “main&gt;:” -A 8 </a:t>
            </a:r>
            <a:r>
              <a:rPr lang="en" sz="1200">
                <a:solidFill>
                  <a:srgbClr val="FFFFFF"/>
                </a:solidFill>
              </a:rPr>
              <a:t>400546:	55                 	push   rbp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400547:	48 89 e5           	mov    rbp,rsp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40054a:	bf e4 05 40 00     	mov    edi,0x4005e4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40054f:	e8 dc fe ff ff     	call   400430 &lt;puts@plt&gt;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400554:	bf 00 00 00 00     	mov    edi,0x0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400559:	e8 e2 fe ff ff     	call   400440 &lt;exit@plt&gt;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3823375" y="3136325"/>
            <a:ext cx="5133300" cy="1561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$ objdump -D ./hello | grep “main&gt;:” -A 8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400546:	55                 	push   %rbp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400547:	48 89 e5           	mov    %rsp,%rbp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40054a:	bf e4 05 40 00     	mov    $0x4005e4,%edi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40054f:	e8 dc fe ff ff     	callq  400430 &lt;puts@plt&gt;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400554:	bf 00 00 00 00     	mov    $0x0,%edi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400559:	e8 e2 fe ff ff     	callq  400440 &lt;exit@plt&gt;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0x32: Function Prologue and Epilogue (x86-64)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468825"/>
            <a:ext cx="357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Syscalls: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rax</a:t>
            </a:r>
            <a:r>
              <a:rPr lang="en" sz="1300"/>
              <a:t>: syscall number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rdi</a:t>
            </a:r>
            <a:r>
              <a:rPr lang="en" sz="1300"/>
              <a:t>: arg0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rsi</a:t>
            </a:r>
            <a:r>
              <a:rPr lang="en" sz="1300"/>
              <a:t>: arg1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rdx</a:t>
            </a:r>
            <a:r>
              <a:rPr lang="en" sz="1300"/>
              <a:t>: arg2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r10</a:t>
            </a:r>
            <a:r>
              <a:rPr lang="en" sz="1300"/>
              <a:t>-</a:t>
            </a:r>
            <a:r>
              <a:rPr b="1" lang="en" sz="1300"/>
              <a:t>r8</a:t>
            </a:r>
            <a:r>
              <a:rPr lang="en" sz="1300"/>
              <a:t>-</a:t>
            </a:r>
            <a:r>
              <a:rPr b="1" lang="en" sz="1300"/>
              <a:t>r9</a:t>
            </a:r>
            <a:r>
              <a:rPr lang="en" sz="1300"/>
              <a:t>: arg3-arg5</a:t>
            </a:r>
            <a:endParaRPr sz="13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Calls: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rax</a:t>
            </a:r>
            <a:r>
              <a:rPr lang="en" sz="1300"/>
              <a:t>: return value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rdi</a:t>
            </a:r>
            <a:r>
              <a:rPr lang="en" sz="1300"/>
              <a:t>: arg0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rsi</a:t>
            </a:r>
            <a:r>
              <a:rPr lang="en" sz="1300"/>
              <a:t>: arg1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rdx</a:t>
            </a:r>
            <a:r>
              <a:rPr lang="en" sz="1300"/>
              <a:t>: arg2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rcx</a:t>
            </a:r>
            <a:r>
              <a:rPr lang="en" sz="1300"/>
              <a:t>-</a:t>
            </a:r>
            <a:r>
              <a:rPr b="1" lang="en" sz="1300"/>
              <a:t>r8</a:t>
            </a:r>
            <a:r>
              <a:rPr lang="en" sz="1300"/>
              <a:t>-</a:t>
            </a:r>
            <a:r>
              <a:rPr b="1" lang="en" sz="1300"/>
              <a:t>r9</a:t>
            </a:r>
            <a:r>
              <a:rPr lang="en" sz="1300"/>
              <a:t>: arg3-arg5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885600" y="1468825"/>
            <a:ext cx="4946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</a:pPr>
            <a:r>
              <a:rPr b="1" lang="en" sz="1200"/>
              <a:t>c</a:t>
            </a:r>
            <a:r>
              <a:rPr b="1" lang="en" sz="1200"/>
              <a:t>all</a:t>
            </a:r>
            <a:r>
              <a:rPr lang="en" sz="1200"/>
              <a:t> &lt;address&gt;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Same as: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/>
              <a:t>p</a:t>
            </a:r>
            <a:r>
              <a:rPr b="1" lang="en"/>
              <a:t>ush</a:t>
            </a:r>
            <a:r>
              <a:rPr lang="en"/>
              <a:t> rip+len(instruc)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/>
              <a:t>j</a:t>
            </a:r>
            <a:r>
              <a:rPr b="1" lang="en"/>
              <a:t>mp</a:t>
            </a:r>
            <a:r>
              <a:rPr lang="en"/>
              <a:t> &lt;address&gt;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</a:pPr>
            <a:r>
              <a:rPr lang="en" sz="1200">
                <a:highlight>
                  <a:srgbClr val="B6D7A8"/>
                </a:highlight>
              </a:rPr>
              <a:t>Function prologue:</a:t>
            </a:r>
            <a:endParaRPr sz="1200">
              <a:highlight>
                <a:srgbClr val="B6D7A8"/>
              </a:highlight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p</a:t>
            </a:r>
            <a:r>
              <a:rPr b="1" lang="en"/>
              <a:t>ush</a:t>
            </a:r>
            <a:r>
              <a:rPr lang="en"/>
              <a:t> rbp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m</a:t>
            </a:r>
            <a:r>
              <a:rPr b="1" lang="en"/>
              <a:t>ov</a:t>
            </a:r>
            <a:r>
              <a:rPr lang="en"/>
              <a:t> rbp, rsp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s</a:t>
            </a:r>
            <a:r>
              <a:rPr b="1" lang="en"/>
              <a:t>ub</a:t>
            </a:r>
            <a:r>
              <a:rPr lang="en"/>
              <a:t> rsp, 0x20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B6D7A8"/>
                </a:highlight>
              </a:rPr>
              <a:t>Function Epilogue</a:t>
            </a:r>
            <a:endParaRPr sz="1200">
              <a:highlight>
                <a:srgbClr val="B6D7A8"/>
              </a:highlight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l</a:t>
            </a:r>
            <a:r>
              <a:rPr b="1" lang="en"/>
              <a:t>eave</a:t>
            </a:r>
            <a:endParaRPr b="1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Combines:</a:t>
            </a:r>
            <a:endParaRPr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</a:t>
            </a:r>
            <a:r>
              <a:rPr b="1" lang="en"/>
              <a:t>ov</a:t>
            </a:r>
            <a:r>
              <a:rPr lang="en"/>
              <a:t> rsp, rbp</a:t>
            </a:r>
            <a:endParaRPr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</a:t>
            </a:r>
            <a:r>
              <a:rPr b="1" lang="en"/>
              <a:t>op</a:t>
            </a:r>
            <a:r>
              <a:rPr lang="en"/>
              <a:t> rbp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r</a:t>
            </a:r>
            <a:r>
              <a:rPr b="1" lang="en"/>
              <a:t>et</a:t>
            </a:r>
            <a:endParaRPr b="1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Same as “</a:t>
            </a:r>
            <a:r>
              <a:rPr b="1" lang="en"/>
              <a:t>pop</a:t>
            </a:r>
            <a:r>
              <a:rPr lang="en"/>
              <a:t> rip”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0x32a: Function Prologue and Epilogue (x86-32)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468825"/>
            <a:ext cx="357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Syscalls: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</a:t>
            </a:r>
            <a:r>
              <a:rPr b="1" lang="en" sz="1300"/>
              <a:t>ax</a:t>
            </a:r>
            <a:r>
              <a:rPr lang="en" sz="1300"/>
              <a:t>: syscall number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ebx</a:t>
            </a:r>
            <a:r>
              <a:rPr lang="en" sz="1300"/>
              <a:t>: arg0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ecx</a:t>
            </a:r>
            <a:r>
              <a:rPr lang="en" sz="1300"/>
              <a:t>: arg1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edx</a:t>
            </a:r>
            <a:r>
              <a:rPr lang="en" sz="1300"/>
              <a:t>: arg2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esi</a:t>
            </a:r>
            <a:r>
              <a:rPr lang="en" sz="1300"/>
              <a:t>-</a:t>
            </a:r>
            <a:r>
              <a:rPr b="1" lang="en" sz="1300"/>
              <a:t>edi</a:t>
            </a:r>
            <a:r>
              <a:rPr lang="en" sz="1300"/>
              <a:t>-</a:t>
            </a:r>
            <a:r>
              <a:rPr b="1" lang="en" sz="1300"/>
              <a:t>ebp</a:t>
            </a:r>
            <a:r>
              <a:rPr lang="en" sz="1300"/>
              <a:t>: arg3-arg5</a:t>
            </a:r>
            <a:endParaRPr sz="13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Calls: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Arguments are pushed to stack prior to function call in right-to-left order (so that last pushed arg is arg0)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885600" y="1468825"/>
            <a:ext cx="4946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</a:pPr>
            <a:r>
              <a:rPr b="1" lang="en" sz="1200"/>
              <a:t>call</a:t>
            </a:r>
            <a:r>
              <a:rPr lang="en" sz="1200"/>
              <a:t> &lt;address&gt;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Same as: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/>
              <a:t>push</a:t>
            </a:r>
            <a:r>
              <a:rPr lang="en"/>
              <a:t> eip+len(instruc)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/>
              <a:t>jmp</a:t>
            </a:r>
            <a:r>
              <a:rPr lang="en"/>
              <a:t> &lt;address&gt;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</a:pPr>
            <a:r>
              <a:rPr lang="en" sz="1200">
                <a:highlight>
                  <a:srgbClr val="B6D7A8"/>
                </a:highlight>
              </a:rPr>
              <a:t>Function prologue:</a:t>
            </a:r>
            <a:endParaRPr sz="1200">
              <a:highlight>
                <a:srgbClr val="B6D7A8"/>
              </a:highlight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push</a:t>
            </a:r>
            <a:r>
              <a:rPr lang="en"/>
              <a:t> ebp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mov</a:t>
            </a:r>
            <a:r>
              <a:rPr lang="en"/>
              <a:t> ebp, esp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sub</a:t>
            </a:r>
            <a:r>
              <a:rPr lang="en"/>
              <a:t> esp, 0x20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B6D7A8"/>
                </a:highlight>
              </a:rPr>
              <a:t>Function Epilogue</a:t>
            </a:r>
            <a:endParaRPr sz="1200">
              <a:highlight>
                <a:srgbClr val="B6D7A8"/>
              </a:highlight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leave</a:t>
            </a:r>
            <a:endParaRPr b="1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Combines:</a:t>
            </a:r>
            <a:endParaRPr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mov</a:t>
            </a:r>
            <a:r>
              <a:rPr lang="en"/>
              <a:t> esp, ebp</a:t>
            </a:r>
            <a:endParaRPr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pop</a:t>
            </a:r>
            <a:r>
              <a:rPr lang="en"/>
              <a:t> ebp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ret</a:t>
            </a:r>
            <a:endParaRPr b="1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Same as “</a:t>
            </a:r>
            <a:r>
              <a:rPr b="1" lang="en"/>
              <a:t>pop</a:t>
            </a:r>
            <a:r>
              <a:rPr lang="en"/>
              <a:t> eip”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468825"/>
            <a:ext cx="5008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>
                <a:highlight>
                  <a:srgbClr val="B6D7A8"/>
                </a:highlight>
              </a:rPr>
              <a:t>rdi: 0x7ffe89cd1cc0</a:t>
            </a:r>
            <a:r>
              <a:rPr lang="en" sz="1300"/>
              <a:t>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</a:t>
            </a:r>
            <a:r>
              <a:rPr b="1" lang="en" sz="1300">
                <a:highlight>
                  <a:srgbClr val="B6D7A8"/>
                </a:highlight>
              </a:rPr>
              <a:t>c0</a:t>
            </a:r>
            <a:endParaRPr b="1"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</a:t>
            </a:r>
            <a:r>
              <a:rPr b="1" lang="en" sz="1300">
                <a:highlight>
                  <a:srgbClr val="EA9999"/>
                </a:highlight>
              </a:rPr>
              <a:t>d0</a:t>
            </a:r>
            <a:endParaRPr b="1"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97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0x00400597</a:t>
            </a:r>
            <a:r>
              <a:rPr lang="en" sz="1300"/>
              <a:t>   e8aaffffff  </a:t>
            </a:r>
            <a:r>
              <a:rPr b="1" lang="en" sz="1300"/>
              <a:t>call</a:t>
            </a:r>
            <a:r>
              <a:rPr lang="en" sz="1300"/>
              <a:t> 0x400546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0x0040059c</a:t>
            </a:r>
            <a:r>
              <a:rPr lang="en" sz="1300"/>
              <a:t>   bf00000000  mov edi, 0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0x004005a1   e89afeffff  call sym.imp.exit</a:t>
            </a:r>
            <a:endParaRPr sz="13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</a:t>
            </a:r>
            <a:r>
              <a:rPr b="1" lang="en" sz="1300">
                <a:highlight>
                  <a:srgbClr val="B6D7A8"/>
                </a:highlight>
              </a:rPr>
              <a:t>c0</a:t>
            </a:r>
            <a:r>
              <a:rPr lang="en" sz="1300"/>
              <a:t>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</a:t>
            </a:r>
            <a:r>
              <a:rPr b="1" lang="en" sz="1300">
                <a:highlight>
                  <a:srgbClr val="EA9999"/>
                </a:highlight>
              </a:rPr>
              <a:t>d0</a:t>
            </a:r>
            <a:r>
              <a:rPr lang="en" sz="1300"/>
              <a:t>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468825"/>
            <a:ext cx="5205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</a:t>
            </a:r>
            <a:r>
              <a:rPr b="1" lang="en" sz="1300">
                <a:solidFill>
                  <a:srgbClr val="434343"/>
                </a:solidFill>
                <a:highlight>
                  <a:srgbClr val="B6D7A8"/>
                </a:highlight>
              </a:rPr>
              <a:t>b8</a:t>
            </a:r>
            <a:endParaRPr b="1" sz="1300">
              <a:solidFill>
                <a:srgbClr val="434343"/>
              </a:solidFill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0x7ffe89cd1cd0</a:t>
            </a:r>
            <a:endParaRPr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46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0x00400546</a:t>
            </a:r>
            <a:r>
              <a:rPr lang="en" sz="1300"/>
              <a:t>   55          </a:t>
            </a:r>
            <a:r>
              <a:rPr b="1" lang="en" sz="1300"/>
              <a:t>push</a:t>
            </a:r>
            <a:r>
              <a:rPr lang="en" sz="1300"/>
              <a:t> rbp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0x00400547   4889e5      mov rbp, rsp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0x0040054a   4883ec10    sub rsp, 0x10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0x0040054e   48897df8    mov qword [rbp - 8], rdi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0x00400552   488b45f8    mov rax, qword [rbp - 8]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0x00400556   4889c7      mov rdi, rax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0x00400559   e8d2feffff  call sym.imp.puts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0x0040055e   90          nop  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0x0040055f   c9          leave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0x00400560   c3          ret  </a:t>
            </a:r>
            <a:r>
              <a:rPr lang="en" sz="1300">
                <a:highlight>
                  <a:srgbClr val="9FC5E8"/>
                </a:highlight>
              </a:rPr>
              <a:t>                   </a:t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</a:t>
            </a:r>
            <a:r>
              <a:rPr b="1" lang="en" sz="1300">
                <a:solidFill>
                  <a:srgbClr val="434343"/>
                </a:solidFill>
                <a:highlight>
                  <a:srgbClr val="B6D7A8"/>
                </a:highlight>
              </a:rPr>
              <a:t>b8</a:t>
            </a:r>
            <a:r>
              <a:rPr lang="en" sz="1300"/>
              <a:t> 0x0000000000</a:t>
            </a:r>
            <a:r>
              <a:rPr b="1" lang="en" sz="1300"/>
              <a:t>40059c</a:t>
            </a:r>
            <a:endParaRPr b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0x7ffe89cd1cc0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0x7ffe89cd1cd0</a:t>
            </a:r>
            <a:r>
              <a:rPr lang="en" sz="1300"/>
              <a:t>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0x00: Who am I?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Security Professional for Information Security Office @ UF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Bachelor's of Science in Computer Science from UF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learning about computer and C code in 2003 with SoftICE, Ollydbg, crackmes, and keygens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on to computer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Didn't pick it back up again until 2005, 2008 @ UF (Help Desk Malware Removal)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SIT in 2011/2012, started with forensics, misc, programming.  But now back into binary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468825"/>
            <a:ext cx="5214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</a:t>
            </a:r>
            <a:r>
              <a:rPr b="1" lang="en" sz="1300">
                <a:highlight>
                  <a:srgbClr val="B6D7A8"/>
                </a:highlight>
              </a:rPr>
              <a:t>b0</a:t>
            </a:r>
            <a:endParaRPr b="1"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0x7ffe89cd1cd0</a:t>
            </a:r>
            <a:endParaRPr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47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0x00400546   55          push rbp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0x00400547</a:t>
            </a:r>
            <a:r>
              <a:rPr lang="en" sz="1300"/>
              <a:t>   4889e5      </a:t>
            </a:r>
            <a:r>
              <a:rPr b="1" lang="en" sz="1300"/>
              <a:t>mov</a:t>
            </a:r>
            <a:r>
              <a:rPr lang="en" sz="1300"/>
              <a:t> rbp, rsp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0x0040054a   4883ec10    sub rsp, 0x10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0x0040054e   48897df8    mov qword [rbp - 8], rdi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0x00400552   488b45f8    mov rax, qword [rbp - 8]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0x00400556   4889c7      mov rdi, rax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0x00400559   e8d2feffff  call sym.imp.puts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0x0040055e   90          nop  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0x0040055f   c9          leave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0x00400560   c3          ret  </a:t>
            </a:r>
            <a:r>
              <a:rPr lang="en" sz="1300">
                <a:highlight>
                  <a:srgbClr val="9FC5E8"/>
                </a:highlight>
              </a:rPr>
              <a:t>                   </a:t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</a:t>
            </a:r>
            <a:r>
              <a:rPr b="1" lang="en" sz="1300">
                <a:highlight>
                  <a:srgbClr val="B6D7A8"/>
                </a:highlight>
              </a:rPr>
              <a:t>b0</a:t>
            </a:r>
            <a:r>
              <a:rPr lang="en" sz="1300">
                <a:highlight>
                  <a:srgbClr val="B6D7A8"/>
                </a:highlight>
              </a:rPr>
              <a:t> </a:t>
            </a:r>
            <a:r>
              <a:rPr lang="en" sz="1300">
                <a:highlight>
                  <a:srgbClr val="EA9999"/>
                </a:highlight>
              </a:rPr>
              <a:t>0x00007ffe89cd1cd0</a:t>
            </a:r>
            <a:endParaRPr sz="1300">
              <a:highlight>
                <a:srgbClr val="EA99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0x7ffe89cd1cb8 0x000000000040059c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0x7ffe89cd1cc0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0x7ffe89cd1cd0</a:t>
            </a:r>
            <a:r>
              <a:rPr lang="en" sz="1300"/>
              <a:t>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468825"/>
            <a:ext cx="5196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0x7ffe89cd1cb0</a:t>
            </a:r>
            <a:endParaRPr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rbp: </a:t>
            </a:r>
            <a:r>
              <a:rPr b="1" lang="en" sz="1300">
                <a:highlight>
                  <a:srgbClr val="B6D7A8"/>
                </a:highlight>
              </a:rPr>
              <a:t>0x7ffe89cd1cb0</a:t>
            </a:r>
            <a:endParaRPr b="1"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4a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0x00400546   55          push rbp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0x00400547   4889e5      mov rbp, rsp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0x0040054a</a:t>
            </a:r>
            <a:r>
              <a:rPr lang="en" sz="1300"/>
              <a:t>   4883ec10    </a:t>
            </a:r>
            <a:r>
              <a:rPr b="1" lang="en" sz="1300"/>
              <a:t>sub</a:t>
            </a:r>
            <a:r>
              <a:rPr lang="en" sz="1300"/>
              <a:t> rsp, 0x10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0x0040054e   48897df8    mov qword [rbp - 8], rdi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0x00400552   488b45f8    mov rax, qword [rbp - 8]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0x00400556   4889c7      mov rdi, rax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0x00400559   e8d2feffff  call sym.imp.puts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0x0040055e   90          nop  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0x0040055f   c9          leave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0x00400560   c3          ret  </a:t>
            </a:r>
            <a:r>
              <a:rPr lang="en" sz="1300">
                <a:highlight>
                  <a:srgbClr val="9FC5E8"/>
                </a:highlight>
              </a:rPr>
              <a:t>                   </a:t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0x7ffe89cd1cb0 </a:t>
            </a:r>
            <a:r>
              <a:rPr lang="en" sz="1300"/>
              <a:t>0x00007ffe89cd1cd0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0x7ffe89cd1cb8 0x000000000040059c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0x7ffe89cd1cc0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0x7ffe89cd1cd0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468825"/>
            <a:ext cx="5214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</a:t>
            </a:r>
            <a:r>
              <a:rPr b="1" lang="en" sz="1300">
                <a:highlight>
                  <a:srgbClr val="B6D7A8"/>
                </a:highlight>
              </a:rPr>
              <a:t>a0</a:t>
            </a:r>
            <a:endParaRPr b="1"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0x7ffe89cd1cb0</a:t>
            </a:r>
            <a:endParaRPr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4e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0x00400546   55          push rbp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0x00400547   4889e5      mov rbp, rsp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0x0040054a   4883ec10    sub rsp, 0x10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0x0040054e</a:t>
            </a:r>
            <a:r>
              <a:rPr lang="en" sz="1300"/>
              <a:t>   48897df8    </a:t>
            </a:r>
            <a:r>
              <a:rPr b="1" lang="en" sz="1300"/>
              <a:t>mov</a:t>
            </a:r>
            <a:r>
              <a:rPr lang="en" sz="1300"/>
              <a:t> qword [</a:t>
            </a:r>
            <a:r>
              <a:rPr b="1" lang="en" sz="1300">
                <a:highlight>
                  <a:srgbClr val="EA9999"/>
                </a:highlight>
              </a:rPr>
              <a:t>rbp</a:t>
            </a:r>
            <a:r>
              <a:rPr b="1" lang="en" sz="1300"/>
              <a:t> - 8</a:t>
            </a:r>
            <a:r>
              <a:rPr lang="en" sz="1300"/>
              <a:t>], rdi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0x00400552   488b45f8    mov rax, qword [rbp - 8]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0x00400556   4889c7      mov rdi, rax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0x00400559   e8d2feffff  call sym.imp.puts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0x0040055e   90          nop  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0x0040055f   c9          leave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0x00400560   c3          ret  </a:t>
            </a:r>
            <a:r>
              <a:rPr lang="en" sz="1300">
                <a:highlight>
                  <a:srgbClr val="9FC5E8"/>
                </a:highlight>
              </a:rPr>
              <a:t>                   </a:t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0x7ffe89cd1ca0</a:t>
            </a:r>
            <a:r>
              <a:rPr lang="en" sz="1300"/>
              <a:t> &lt;uninitialized data&gt;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0x7ffe89cd1ca8 &lt;uninitialized data&gt;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0x7ffe89cd1cb0</a:t>
            </a:r>
            <a:r>
              <a:rPr lang="en" sz="1300"/>
              <a:t> 0x00007ffe89cd1cd0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0x7ffe89cd1cb8 0x000000000040059c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0x7ffe89cd1cc0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0x7ffe89cd1cd0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468825"/>
            <a:ext cx="5196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0x7ffe89cd1ca0</a:t>
            </a:r>
            <a:endParaRPr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0x7ffe89cd1cb0</a:t>
            </a:r>
            <a:endParaRPr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52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0x00400546   55          push rbp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0x00400547   4889e5      mov rbp, rsp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0x0040054a   4883ec10    sub rsp, 0x10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0x0040054e   48897df8    mov qword [</a:t>
            </a:r>
            <a:r>
              <a:rPr b="1" lang="en" sz="1300">
                <a:highlight>
                  <a:srgbClr val="EA9999"/>
                </a:highlight>
              </a:rPr>
              <a:t>rbp</a:t>
            </a:r>
            <a:r>
              <a:rPr b="1" lang="en" sz="1300"/>
              <a:t> - 8</a:t>
            </a:r>
            <a:r>
              <a:rPr lang="en" sz="1300"/>
              <a:t>], rdi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0x00400552</a:t>
            </a:r>
            <a:r>
              <a:rPr lang="en" sz="1300"/>
              <a:t>   488b45f8    mov rax, qword [rbp - 8]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0x00400556   4889c7      mov rdi, rax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0x00400559   e8d2feffff  call sym.imp.puts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0x0040055e   90          nop  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0x0040055f   c9          leave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0x00400560   c3          ret  </a:t>
            </a:r>
            <a:r>
              <a:rPr lang="en" sz="1300">
                <a:highlight>
                  <a:srgbClr val="9FC5E8"/>
                </a:highlight>
              </a:rPr>
              <a:t>                   </a:t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0x7ffe89cd1ca0</a:t>
            </a:r>
            <a:r>
              <a:rPr lang="en" sz="1300"/>
              <a:t> &lt;uninitialized data&gt;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0x7ffe89cd1ca8 </a:t>
            </a:r>
            <a:r>
              <a:rPr b="1" lang="en" sz="1300"/>
              <a:t>0x00007ffe89cd1cc0</a:t>
            </a:r>
            <a:endParaRPr b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0x7ffe89cd1cb0</a:t>
            </a:r>
            <a:r>
              <a:rPr lang="en" sz="1300"/>
              <a:t> 0x00007ffe89cd1cd0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0x7ffe89cd1cb8 0x000000000040059c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0x7ffe89cd1cc0</a:t>
            </a:r>
            <a:r>
              <a:rPr lang="en" sz="1300"/>
              <a:t>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0x7ffe89cd1cd0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 (skipped over puts to leave)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468825"/>
            <a:ext cx="5205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0x7ffe89cd1ca0</a:t>
            </a:r>
            <a:endParaRPr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0x7ffe89cd1cb0</a:t>
            </a:r>
            <a:endParaRPr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5f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0x00400546   55          push rbp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0x00400547   4889e5      mov rbp, rsp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0x0040054a   4883ec10    sub rsp, 0x10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0x0040054e   48897df8    mov qword [rbp - 8], rdi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0x00400552   488b45f8    mov rax, qword [rbp - 8]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0x00400556   4889c7      mov rdi, rax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0x00400559   e8d2feffff  call sym.imp.puts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0x0040055e   90          nop  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0x0040055f</a:t>
            </a:r>
            <a:r>
              <a:rPr lang="en" sz="1300"/>
              <a:t>   c9          </a:t>
            </a:r>
            <a:r>
              <a:rPr b="1" lang="en" sz="1300"/>
              <a:t>leave</a:t>
            </a:r>
            <a:r>
              <a:rPr lang="en" sz="1300"/>
              <a:t> </a:t>
            </a:r>
            <a:r>
              <a:rPr lang="en" sz="1000"/>
              <a:t>(</a:t>
            </a:r>
            <a:r>
              <a:rPr b="1" lang="en" sz="1000"/>
              <a:t>mov</a:t>
            </a:r>
            <a:r>
              <a:rPr lang="en" sz="1000"/>
              <a:t> rsp, rbp;</a:t>
            </a:r>
            <a:r>
              <a:rPr b="1" lang="en" sz="1000"/>
              <a:t>pop</a:t>
            </a:r>
            <a:r>
              <a:rPr lang="en" sz="1000"/>
              <a:t> rbp)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0x00400560   c3          ret  </a:t>
            </a:r>
            <a:r>
              <a:rPr lang="en" sz="1300">
                <a:highlight>
                  <a:srgbClr val="9FC5E8"/>
                </a:highlight>
              </a:rPr>
              <a:t>                   </a:t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0x7ffe89cd1ca0</a:t>
            </a:r>
            <a:r>
              <a:rPr lang="en" sz="1300"/>
              <a:t> &lt;uninitialized data&gt;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0x7ffe89cd1ca8 0x00007ffe89cd1cc0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0x7ffe89cd1cb0</a:t>
            </a:r>
            <a:r>
              <a:rPr lang="en" sz="1300"/>
              <a:t> 0x00007ffe89cd1cd0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0x7ffe89cd1cb8 0x000000000040059c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0x7ffe89cd1cc0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0x7ffe89cd1cd0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468825"/>
            <a:ext cx="5205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</a:t>
            </a:r>
            <a:r>
              <a:rPr b="1" lang="en" sz="1300">
                <a:highlight>
                  <a:srgbClr val="B6D7A8"/>
                </a:highlight>
              </a:rPr>
              <a:t>b8</a:t>
            </a:r>
            <a:endParaRPr b="1"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0x7ffe89cd1cd0</a:t>
            </a:r>
            <a:endParaRPr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60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0x00400546   55          push rbp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0x00400547   4889e5      mov rbp, rsp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0x0040054a   4883ec10    sub rsp, 0x10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0x0040054e   48897df8    mov qword [rbp - 8], rdi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0x00400552   488b45f8    mov rax, qword [rbp - 8]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0x00400556   4889c7      mov rdi, rax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0x00400559   e8d2feffff  call sym.imp.puts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0x0040055e   90          nop   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0x0040055f   c9          leave    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9FC5E8"/>
                </a:highlight>
              </a:rPr>
              <a:t>0x00400560</a:t>
            </a:r>
            <a:r>
              <a:rPr lang="en" sz="1300"/>
              <a:t>   c3          </a:t>
            </a:r>
            <a:r>
              <a:rPr b="1" lang="en" sz="1300"/>
              <a:t>ret</a:t>
            </a:r>
            <a:r>
              <a:rPr lang="en" sz="1300"/>
              <a:t>   </a:t>
            </a:r>
            <a:r>
              <a:rPr lang="en" sz="1000"/>
              <a:t>(</a:t>
            </a:r>
            <a:r>
              <a:rPr b="1" lang="en" sz="1000"/>
              <a:t>pop</a:t>
            </a:r>
            <a:r>
              <a:rPr lang="en" sz="1000"/>
              <a:t> rip)</a:t>
            </a:r>
            <a:r>
              <a:rPr lang="en" sz="1300">
                <a:highlight>
                  <a:srgbClr val="9FC5E8"/>
                </a:highlight>
              </a:rPr>
              <a:t>                  </a:t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9FC5E8"/>
              </a:highlight>
            </a:endParaRPr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0x7ffe89cd1ca0 &lt;uninitialized data&gt;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0x7ffe89cd1ca8 0x00007ffe89cd1cc0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0x7ffe89cd1cb0 0x00007ffe89cd1c</a:t>
            </a:r>
            <a:r>
              <a:rPr lang="en" sz="1300">
                <a:highlight>
                  <a:srgbClr val="EA9999"/>
                </a:highlight>
              </a:rPr>
              <a:t>d0</a:t>
            </a:r>
            <a:endParaRPr sz="1300">
              <a:highlight>
                <a:srgbClr val="EA99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0x7ffe89cd1cb8</a:t>
            </a:r>
            <a:r>
              <a:rPr lang="en" sz="1300"/>
              <a:t> 0x000000000040059c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0x7ffe89cd1cc0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0x7ffe89cd1cd0</a:t>
            </a:r>
            <a:r>
              <a:rPr lang="en" sz="1300"/>
              <a:t>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0x33: Stack Frames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468825"/>
            <a:ext cx="5178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/>
              <a:t>rdi: 0x7ffe89cd1cc0 char* -&gt; </a:t>
            </a:r>
            <a:r>
              <a:rPr lang="en" sz="1300">
                <a:highlight>
                  <a:srgbClr val="FFE599"/>
                </a:highlight>
              </a:rPr>
              <a:t>Hello, world!</a:t>
            </a:r>
            <a:endParaRPr sz="1300">
              <a:highlight>
                <a:srgbClr val="FFE5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B6D7A8"/>
                </a:highlight>
              </a:rPr>
              <a:t>rsp: 0x7ffe89cd1c</a:t>
            </a:r>
            <a:r>
              <a:rPr b="1" lang="en" sz="1300">
                <a:highlight>
                  <a:srgbClr val="B6D7A8"/>
                </a:highlight>
              </a:rPr>
              <a:t>c0</a:t>
            </a:r>
            <a:endParaRPr b="1" sz="1300">
              <a:highlight>
                <a:srgbClr val="B6D7A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EA9999"/>
                </a:highlight>
              </a:rPr>
              <a:t>rbp: 0x7ffe89cd1cd0</a:t>
            </a:r>
            <a:endParaRPr sz="1300">
              <a:highlight>
                <a:srgbClr val="EA9999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9FC5E8"/>
                </a:highlight>
              </a:rPr>
              <a:t>rip: 0x004005</a:t>
            </a:r>
            <a:r>
              <a:rPr b="1" lang="en" sz="1300">
                <a:highlight>
                  <a:srgbClr val="9FC5E8"/>
                </a:highlight>
              </a:rPr>
              <a:t>9c</a:t>
            </a:r>
            <a:endParaRPr b="1" sz="1300">
              <a:highlight>
                <a:srgbClr val="9FC5E8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Disassembly: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0x00400597   e8aaffffff  </a:t>
            </a:r>
            <a:r>
              <a:rPr b="1" lang="en" sz="1300"/>
              <a:t>call</a:t>
            </a:r>
            <a:r>
              <a:rPr lang="en" sz="1300"/>
              <a:t> 0x400546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9FC5E8"/>
                </a:highlight>
              </a:rPr>
              <a:t>0x0040059c</a:t>
            </a:r>
            <a:r>
              <a:rPr lang="en" sz="1300"/>
              <a:t>   bf00000000  mov edi, 0            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0x004005a1   e89afeffff  call sym.imp.exit</a:t>
            </a:r>
            <a:endParaRPr sz="1300"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0x7ffe89cd1ca0 &lt;uninitialized data&gt;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0x7ffe89cd1ca8 0x00007ffe89cd1cc0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0x7ffe89cd1cb0 0x00007ffe89cd1c</a:t>
            </a:r>
            <a:r>
              <a:rPr lang="en" sz="1300">
                <a:highlight>
                  <a:srgbClr val="EA9999"/>
                </a:highlight>
              </a:rPr>
              <a:t>d0</a:t>
            </a:r>
            <a:endParaRPr sz="13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0x7ffe89cd1cb8 0x0000000000</a:t>
            </a:r>
            <a:r>
              <a:rPr b="1" lang="en" sz="1300"/>
              <a:t>40059c</a:t>
            </a:r>
            <a:endParaRPr b="1"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</a:t>
            </a:r>
            <a:r>
              <a:rPr b="1" lang="en" sz="1300">
                <a:highlight>
                  <a:srgbClr val="B6D7A8"/>
                </a:highlight>
              </a:rPr>
              <a:t>c0</a:t>
            </a:r>
            <a:r>
              <a:rPr lang="en" sz="1300"/>
              <a:t> 0x</a:t>
            </a:r>
            <a:r>
              <a:rPr lang="en" sz="1300">
                <a:highlight>
                  <a:srgbClr val="FFE599"/>
                </a:highlight>
              </a:rPr>
              <a:t>77202c6f6c6c6548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E599"/>
                </a:highlight>
              </a:rPr>
              <a:t>21646c726f</a:t>
            </a:r>
            <a:endParaRPr sz="1300"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A9999"/>
                </a:highlight>
              </a:rPr>
              <a:t>0x7ffe89cd1cd0</a:t>
            </a:r>
            <a:r>
              <a:rPr lang="en" sz="1300"/>
              <a:t>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0x34: Quick note about Endianness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468825"/>
            <a:ext cx="50088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Memory addresses in this binary are reprented in </a:t>
            </a:r>
            <a:r>
              <a:rPr b="1" lang="en" sz="1200"/>
              <a:t>little-endian</a:t>
            </a:r>
            <a:r>
              <a:rPr lang="en" sz="1200"/>
              <a:t> byte order.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Thus, to the right, the address   </a:t>
            </a:r>
            <a:r>
              <a:rPr lang="en" sz="1200">
                <a:highlight>
                  <a:srgbClr val="B6D7A8"/>
                </a:highlight>
              </a:rPr>
              <a:t>0x7ffe89cd1c</a:t>
            </a:r>
            <a:r>
              <a:rPr b="1" lang="en" sz="1200">
                <a:highlight>
                  <a:srgbClr val="B6D7A8"/>
                </a:highlight>
              </a:rPr>
              <a:t>c0</a:t>
            </a:r>
            <a:r>
              <a:rPr b="1" lang="en" sz="1200"/>
              <a:t> </a:t>
            </a:r>
            <a:r>
              <a:rPr lang="en" sz="1200"/>
              <a:t>addresses the byte ‘</a:t>
            </a:r>
            <a:r>
              <a:rPr lang="en" sz="1200">
                <a:highlight>
                  <a:srgbClr val="FFD966"/>
                </a:highlight>
              </a:rPr>
              <a:t>0x48</a:t>
            </a:r>
            <a:r>
              <a:rPr lang="en" sz="1200"/>
              <a:t>’, </a:t>
            </a:r>
            <a:r>
              <a:rPr lang="en" sz="1200">
                <a:highlight>
                  <a:srgbClr val="B6D7A8"/>
                </a:highlight>
              </a:rPr>
              <a:t>0x7ffe89cd1c</a:t>
            </a:r>
            <a:r>
              <a:rPr b="1" lang="en" sz="1200">
                <a:highlight>
                  <a:srgbClr val="B6D7A8"/>
                </a:highlight>
              </a:rPr>
              <a:t>c1</a:t>
            </a:r>
            <a:r>
              <a:rPr b="1" lang="en" sz="1200"/>
              <a:t> </a:t>
            </a:r>
            <a:r>
              <a:rPr lang="en" sz="1200"/>
              <a:t>addresses the byte ‘</a:t>
            </a:r>
            <a:r>
              <a:rPr lang="en" sz="1200">
                <a:highlight>
                  <a:srgbClr val="FFD966"/>
                </a:highlight>
              </a:rPr>
              <a:t>0x65</a:t>
            </a:r>
            <a:r>
              <a:rPr lang="en" sz="1200"/>
              <a:t>’,    ...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highlight>
                  <a:srgbClr val="B6D7A8"/>
                </a:highlight>
              </a:rPr>
              <a:t>0x7ffe89cd1c</a:t>
            </a:r>
            <a:r>
              <a:rPr b="1" lang="en" sz="1200">
                <a:highlight>
                  <a:srgbClr val="B6D7A8"/>
                </a:highlight>
              </a:rPr>
              <a:t>cc</a:t>
            </a:r>
            <a:r>
              <a:rPr b="1" lang="en" sz="1200"/>
              <a:t> </a:t>
            </a:r>
            <a:r>
              <a:rPr lang="en" sz="1200"/>
              <a:t>addresses the byte ‘</a:t>
            </a:r>
            <a:r>
              <a:rPr lang="en" sz="1200">
                <a:highlight>
                  <a:srgbClr val="FFD966"/>
                </a:highlight>
              </a:rPr>
              <a:t>0x21</a:t>
            </a:r>
            <a:r>
              <a:rPr lang="en" sz="1200"/>
              <a:t>’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Thus memory addresses appear ‘correct’ when little-endianness is accounted for, but strings appear backward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printing in sequential order, memory address appear backward-ordered (by byte) but strings appear correct.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TRY IT: 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`px</a:t>
            </a:r>
            <a:r>
              <a:rPr b="1" lang="en"/>
              <a:t>q</a:t>
            </a:r>
            <a:r>
              <a:rPr lang="en"/>
              <a:t> 8 @ rbp` vs. `px 8 @ rbp`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`px</a:t>
            </a:r>
            <a:r>
              <a:rPr b="1" lang="en"/>
              <a:t>q</a:t>
            </a:r>
            <a:r>
              <a:rPr lang="en"/>
              <a:t> 16 @ str.Hello__world_`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`px 16 @ str.Hello__world_`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5320500" y="1468825"/>
            <a:ext cx="382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0x7ffe89cd1ca0 &lt;uninitialized data&gt;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0x7ffe89cd1ca8 0x00007ffe89cd1cc0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0x7ffe89cd1cb0 0x00007ffe89cd1cd0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0x7ffe89cd1cb8 0x0000000000</a:t>
            </a:r>
            <a:r>
              <a:rPr b="1" lang="en" sz="1300"/>
              <a:t>40059c</a:t>
            </a:r>
            <a:endParaRPr b="1" sz="1300"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6D7A8"/>
                </a:highlight>
              </a:rPr>
              <a:t>0x7ffe89cd1c</a:t>
            </a:r>
            <a:r>
              <a:rPr b="1" lang="en" sz="1300">
                <a:highlight>
                  <a:srgbClr val="B6D7A8"/>
                </a:highlight>
              </a:rPr>
              <a:t>c0</a:t>
            </a:r>
            <a:r>
              <a:rPr lang="en" sz="1300"/>
              <a:t> 0x</a:t>
            </a:r>
            <a:r>
              <a:rPr lang="en" sz="1300">
                <a:highlight>
                  <a:srgbClr val="FFF2CC"/>
                </a:highlight>
              </a:rPr>
              <a:t>77202c6f6c6c</a:t>
            </a:r>
            <a:r>
              <a:rPr lang="en" sz="1300">
                <a:highlight>
                  <a:srgbClr val="FFD966"/>
                </a:highlight>
              </a:rPr>
              <a:t>6548</a:t>
            </a:r>
            <a:endParaRPr sz="1300">
              <a:highlight>
                <a:srgbClr val="FFD966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0x7ffe89cd1cc8 0x000000</a:t>
            </a:r>
            <a:r>
              <a:rPr lang="en" sz="1300">
                <a:highlight>
                  <a:srgbClr val="FFD966"/>
                </a:highlight>
              </a:rPr>
              <a:t>21</a:t>
            </a:r>
            <a:r>
              <a:rPr lang="en" sz="1300">
                <a:highlight>
                  <a:srgbClr val="FFF2CC"/>
                </a:highlight>
              </a:rPr>
              <a:t>646c726f</a:t>
            </a:r>
            <a:endParaRPr sz="1300">
              <a:highlight>
                <a:srgbClr val="FFF2CC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0x7ffe89cd1cd0 0x00000000004005b0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0x40: Radare2</a:t>
            </a:r>
            <a:endParaRPr/>
          </a:p>
        </p:txBody>
      </p:sp>
      <p:sp>
        <p:nvSpPr>
          <p:cNvPr id="249" name="Google Shape;249;p4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Wizard’s Spellbook</a:t>
            </a:r>
            <a:endParaRPr/>
          </a:p>
        </p:txBody>
      </p:sp>
      <p:sp>
        <p:nvSpPr>
          <p:cNvPr id="250" name="Google Shape;250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0x41: Configure radare2 for debugging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$ cat ~/.radare2rc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e scr.wheel=false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e stack.bytes=false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e stack.size=114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$ cat ./&lt;programName&gt;.rr2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#!/usr/bin/env rarun2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program=&lt;programName&gt;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arg0=”./&lt;programName&gt;”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stdio=/dev/pts/&lt;##&gt;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57" name="Google Shape;257;p4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$ tty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/dev/pts/##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$ clear; sleep 99999999999999999;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0x01: Who are you?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Minimum: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Interested in Computer Security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write programs in a programming language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Programming I/II (exposure to C/C++)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Ideally: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Experience with C/C++ and some Assembly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Have taken some CS courses: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Computer Organization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Digital Logic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 Better: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Operating Systems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0x42: Debugging in radare2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468825"/>
            <a:ext cx="4358400" cy="53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$ r2 -d rarun2 -R ./&lt;programName&gt;.rr2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2182700"/>
            <a:ext cx="4358400" cy="26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Every command is a mnemonic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Use `</a:t>
            </a:r>
            <a:r>
              <a:rPr b="1" lang="en">
                <a:solidFill>
                  <a:srgbClr val="000000"/>
                </a:solidFill>
              </a:rPr>
              <a:t>?</a:t>
            </a:r>
            <a:r>
              <a:rPr lang="en">
                <a:solidFill>
                  <a:srgbClr val="000000"/>
                </a:solidFill>
              </a:rPr>
              <a:t>` to see help with any command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E.g. `</a:t>
            </a:r>
            <a:r>
              <a:rPr b="1" lang="en">
                <a:solidFill>
                  <a:srgbClr val="000000"/>
                </a:solidFill>
              </a:rPr>
              <a:t>a?</a:t>
            </a:r>
            <a:r>
              <a:rPr lang="en">
                <a:solidFill>
                  <a:srgbClr val="000000"/>
                </a:solidFill>
              </a:rPr>
              <a:t>` will show all analysis command reference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Most commands have subcommands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`</a:t>
            </a:r>
            <a:r>
              <a:rPr b="1" lang="en">
                <a:solidFill>
                  <a:srgbClr val="000000"/>
                </a:solidFill>
              </a:rPr>
              <a:t>db?</a:t>
            </a:r>
            <a:r>
              <a:rPr lang="en">
                <a:solidFill>
                  <a:srgbClr val="000000"/>
                </a:solidFill>
              </a:rPr>
              <a:t>`, `</a:t>
            </a:r>
            <a:r>
              <a:rPr b="1" lang="en">
                <a:solidFill>
                  <a:srgbClr val="000000"/>
                </a:solidFill>
              </a:rPr>
              <a:t>dc?</a:t>
            </a:r>
            <a:r>
              <a:rPr lang="en">
                <a:solidFill>
                  <a:srgbClr val="000000"/>
                </a:solidFill>
              </a:rPr>
              <a:t>`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Radare2 Essential commands: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aaa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s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pd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px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[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wq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]`,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ps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db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dbt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dc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dcr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ds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dr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[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r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]`,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ood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`, `</a:t>
            </a:r>
            <a:r>
              <a:rPr b="1" lang="en">
                <a:solidFill>
                  <a:srgbClr val="000000"/>
                </a:solidFill>
                <a:highlight>
                  <a:srgbClr val="B6D7A8"/>
                </a:highlight>
              </a:rPr>
              <a:t>dm</a:t>
            </a:r>
            <a:r>
              <a:rPr lang="en">
                <a:solidFill>
                  <a:srgbClr val="000000"/>
                </a:solidFill>
                <a:highlight>
                  <a:srgbClr val="B6D7A8"/>
                </a:highlight>
              </a:rPr>
              <a:t>`</a:t>
            </a:r>
            <a:endParaRPr>
              <a:solidFill>
                <a:srgbClr val="000000"/>
              </a:solidFill>
              <a:highlight>
                <a:srgbClr val="B6D7A8"/>
              </a:highlight>
            </a:endParaRPr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4670100" y="1468825"/>
            <a:ext cx="4162200" cy="331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</a:rPr>
              <a:t>Breakpoints are fundamental to debugging</a:t>
            </a:r>
            <a:endParaRPr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`</a:t>
            </a:r>
            <a:r>
              <a:rPr b="1" lang="en">
                <a:solidFill>
                  <a:srgbClr val="000000"/>
                </a:solidFill>
              </a:rPr>
              <a:t>db</a:t>
            </a:r>
            <a:r>
              <a:rPr lang="en">
                <a:solidFill>
                  <a:srgbClr val="000000"/>
                </a:solidFill>
              </a:rPr>
              <a:t> &lt;addr/sym&gt;` to set a breakpoint</a:t>
            </a:r>
            <a:endParaRPr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`</a:t>
            </a:r>
            <a:r>
              <a:rPr b="1" lang="en">
                <a:solidFill>
                  <a:srgbClr val="000000"/>
                </a:solidFill>
              </a:rPr>
              <a:t>dc</a:t>
            </a:r>
            <a:r>
              <a:rPr lang="en">
                <a:solidFill>
                  <a:srgbClr val="000000"/>
                </a:solidFill>
              </a:rPr>
              <a:t>` to continue execution until you hit a breakpoint or program completion</a:t>
            </a:r>
            <a:endParaRPr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`</a:t>
            </a:r>
            <a:r>
              <a:rPr b="1" lang="en">
                <a:solidFill>
                  <a:srgbClr val="000000"/>
                </a:solidFill>
              </a:rPr>
              <a:t>ds</a:t>
            </a:r>
            <a:r>
              <a:rPr lang="en">
                <a:solidFill>
                  <a:srgbClr val="000000"/>
                </a:solidFill>
              </a:rPr>
              <a:t>` to step instructions and </a:t>
            </a:r>
            <a:r>
              <a:rPr i="1" lang="en">
                <a:solidFill>
                  <a:srgbClr val="000000"/>
                </a:solidFill>
              </a:rPr>
              <a:t>into</a:t>
            </a:r>
            <a:r>
              <a:rPr lang="en">
                <a:solidFill>
                  <a:srgbClr val="000000"/>
                </a:solidFill>
              </a:rPr>
              <a:t> calls</a:t>
            </a:r>
            <a:endParaRPr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`</a:t>
            </a:r>
            <a:r>
              <a:rPr b="1" lang="en">
                <a:solidFill>
                  <a:srgbClr val="000000"/>
                </a:solidFill>
              </a:rPr>
              <a:t>dso</a:t>
            </a:r>
            <a:r>
              <a:rPr lang="en">
                <a:solidFill>
                  <a:srgbClr val="000000"/>
                </a:solidFill>
              </a:rPr>
              <a:t>` to step instructions and </a:t>
            </a:r>
            <a:r>
              <a:rPr i="1" lang="en">
                <a:solidFill>
                  <a:srgbClr val="000000"/>
                </a:solidFill>
              </a:rPr>
              <a:t>over</a:t>
            </a:r>
            <a:r>
              <a:rPr lang="en">
                <a:solidFill>
                  <a:srgbClr val="000000"/>
                </a:solidFill>
              </a:rPr>
              <a:t> calls</a:t>
            </a:r>
            <a:endParaRPr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`</a:t>
            </a:r>
            <a:r>
              <a:rPr b="1" lang="en">
                <a:solidFill>
                  <a:srgbClr val="000000"/>
                </a:solidFill>
              </a:rPr>
              <a:t>dcr</a:t>
            </a:r>
            <a:r>
              <a:rPr lang="en">
                <a:solidFill>
                  <a:srgbClr val="000000"/>
                </a:solidFill>
              </a:rPr>
              <a:t>` continues until a `ret` instruction!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0x43: Visual Mode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292175"/>
            <a:ext cx="85206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V</a:t>
            </a:r>
            <a:r>
              <a:rPr lang="en" sz="1500"/>
              <a:t>` to enter visual mode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?</a:t>
            </a:r>
            <a:r>
              <a:rPr lang="en" sz="1500"/>
              <a:t>` to see visual mode keyboard shortcuts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:</a:t>
            </a:r>
            <a:r>
              <a:rPr lang="en" sz="1500"/>
              <a:t>` to enter cmd mode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&lt;</a:t>
            </a:r>
            <a:r>
              <a:rPr b="1" lang="en" sz="1100"/>
              <a:t>enter</a:t>
            </a:r>
            <a:r>
              <a:rPr lang="en" sz="1100"/>
              <a:t>&gt; to exit cmd mode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p</a:t>
            </a:r>
            <a:r>
              <a:rPr lang="en" sz="1500"/>
              <a:t>` to cycle view modes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c</a:t>
            </a:r>
            <a:r>
              <a:rPr lang="en" sz="1500"/>
              <a:t>` to enter/exit cursor mode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`h</a:t>
            </a:r>
            <a:r>
              <a:rPr b="1" lang="en" sz="1100"/>
              <a:t>jk</a:t>
            </a:r>
            <a:r>
              <a:rPr lang="en" sz="1100"/>
              <a:t>l` to navigate cursor (vim keys), or arrow keys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`</a:t>
            </a:r>
            <a:r>
              <a:rPr b="1" lang="en" sz="1100"/>
              <a:t>b</a:t>
            </a:r>
            <a:r>
              <a:rPr lang="en" sz="1100"/>
              <a:t>` to set breakpoint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`</a:t>
            </a:r>
            <a:r>
              <a:rPr b="1" lang="en" sz="1100"/>
              <a:t>wx</a:t>
            </a:r>
            <a:r>
              <a:rPr lang="en" sz="1100"/>
              <a:t>` (in write mode) to write bytes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`</a:t>
            </a:r>
            <a:r>
              <a:rPr b="1" lang="en" sz="1100"/>
              <a:t>wa</a:t>
            </a:r>
            <a:r>
              <a:rPr lang="en" sz="1100"/>
              <a:t>` (in write mode) to write assembly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u</a:t>
            </a:r>
            <a:r>
              <a:rPr lang="en" sz="1500"/>
              <a:t>` to undo seek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s</a:t>
            </a:r>
            <a:r>
              <a:rPr lang="en" sz="1500"/>
              <a:t>` to step into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S</a:t>
            </a:r>
            <a:r>
              <a:rPr lang="en" sz="1500"/>
              <a:t>` to step over (capitalized with &lt;shift&gt;)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.</a:t>
            </a:r>
            <a:r>
              <a:rPr lang="en" sz="1500"/>
              <a:t>` to seek to rip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</a:t>
            </a:r>
            <a:r>
              <a:rPr b="1" lang="en" sz="1500"/>
              <a:t>_</a:t>
            </a:r>
            <a:r>
              <a:rPr lang="en" sz="1500"/>
              <a:t>` to view Flags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0x44: Visual Mode UI</a:t>
            </a:r>
            <a:endParaRPr/>
          </a:p>
        </p:txBody>
      </p:sp>
      <p:pic>
        <p:nvPicPr>
          <p:cNvPr descr="r2-visual-ui2.png"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175" y="1410800"/>
            <a:ext cx="5126129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468825"/>
            <a:ext cx="3333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rgbClr val="FFFF00"/>
                </a:highlight>
              </a:rPr>
              <a:t>Yellow</a:t>
            </a:r>
            <a:r>
              <a:rPr lang="en" sz="1700"/>
              <a:t> == Current Seek address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rgbClr val="00FF00"/>
                </a:highlight>
              </a:rPr>
              <a:t>Green</a:t>
            </a:r>
            <a:r>
              <a:rPr lang="en" sz="1700"/>
              <a:t> == Stack view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rgbClr val="00FFFF"/>
                </a:highlight>
              </a:rPr>
              <a:t>Blue</a:t>
            </a:r>
            <a:r>
              <a:rPr lang="en" sz="1700"/>
              <a:t> == Registers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rgbClr val="FF0000"/>
                </a:highlight>
              </a:rPr>
              <a:t>Red</a:t>
            </a:r>
            <a:r>
              <a:rPr lang="en" sz="1700"/>
              <a:t> == Disassembly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0x45: First binary walkthrough: hello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468825"/>
            <a:ext cx="42603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Commandline Sequence: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aaa		</a:t>
            </a:r>
            <a:r>
              <a:rPr lang="en" sz="1300"/>
              <a:t>#analyze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main	</a:t>
            </a:r>
            <a:r>
              <a:rPr lang="en" sz="1300"/>
              <a:t>#set break point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dc		</a:t>
            </a:r>
            <a:r>
              <a:rPr lang="en" sz="1300"/>
              <a:t>#continue exec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pd 10	</a:t>
            </a:r>
            <a:r>
              <a:rPr lang="en" sz="1300"/>
              <a:t>#print 10 instruct.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3ds		</a:t>
            </a:r>
            <a:r>
              <a:rPr lang="en" sz="1300"/>
              <a:t>#debug-step 3 times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 rip	</a:t>
            </a:r>
            <a:r>
              <a:rPr lang="en" sz="1300"/>
              <a:t>#seek to current rip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 @ rdi		</a:t>
            </a:r>
            <a:r>
              <a:rPr lang="en" sz="1300"/>
              <a:t>#print str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pd 3		</a:t>
            </a:r>
            <a:r>
              <a:rPr lang="en" sz="1300"/>
              <a:t>#print 3 instruct.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dso		</a:t>
            </a:r>
            <a:r>
              <a:rPr lang="en" sz="1300"/>
              <a:t>#step over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dc		</a:t>
            </a:r>
            <a:r>
              <a:rPr lang="en" sz="1300"/>
              <a:t>#continue</a:t>
            </a:r>
            <a:endParaRPr sz="1300"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4572000" y="1468825"/>
            <a:ext cx="42603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 mode</a:t>
            </a:r>
            <a:r>
              <a:rPr lang="en" sz="1400"/>
              <a:t> Sequence (</a:t>
            </a:r>
            <a:r>
              <a:rPr b="1" lang="en" sz="1400"/>
              <a:t>better!</a:t>
            </a:r>
            <a:r>
              <a:rPr lang="en" sz="1400"/>
              <a:t>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		</a:t>
            </a:r>
            <a:r>
              <a:rPr lang="en" sz="1300"/>
              <a:t>#start Viz mode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pp		</a:t>
            </a:r>
            <a:r>
              <a:rPr lang="en" sz="1300"/>
              <a:t>#switch to debug view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ss		</a:t>
            </a:r>
            <a:r>
              <a:rPr lang="en" sz="1300"/>
              <a:t>#step 3x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:ps @ rdi	</a:t>
            </a:r>
            <a:r>
              <a:rPr lang="en" sz="1300"/>
              <a:t>#print str @ rdi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:&lt;enter&gt;		</a:t>
            </a:r>
            <a:r>
              <a:rPr lang="en" sz="1300"/>
              <a:t>#exit cmdline mode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		</a:t>
            </a:r>
            <a:r>
              <a:rPr lang="en" sz="1300"/>
              <a:t>#(capital) Step-over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:d</a:t>
            </a:r>
            <a:r>
              <a:rPr b="1" lang="en"/>
              <a:t>c</a:t>
            </a:r>
            <a:r>
              <a:rPr lang="en"/>
              <a:t>		</a:t>
            </a:r>
            <a:r>
              <a:rPr lang="en" sz="1300"/>
              <a:t>#debug continue</a:t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0x46: Helpful Tips for Exercises: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468825"/>
            <a:ext cx="42603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 sz="1300"/>
              <a:t>Slides </a:t>
            </a:r>
            <a:r>
              <a:rPr b="1" lang="en" sz="1300"/>
              <a:t>0x42</a:t>
            </a:r>
            <a:r>
              <a:rPr lang="en" sz="1300"/>
              <a:t> and </a:t>
            </a:r>
            <a:r>
              <a:rPr b="1" lang="en" sz="1300"/>
              <a:t>0x43</a:t>
            </a:r>
            <a:r>
              <a:rPr lang="en" sz="1300"/>
              <a:t> provide useful commands for both command and visual modes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`</a:t>
            </a:r>
            <a:r>
              <a:rPr b="1" lang="en" sz="1300"/>
              <a:t>?</a:t>
            </a:r>
            <a:r>
              <a:rPr lang="en" sz="1300"/>
              <a:t>` or `</a:t>
            </a:r>
            <a:r>
              <a:rPr b="1" lang="en" sz="1300"/>
              <a:t>??</a:t>
            </a:r>
            <a:r>
              <a:rPr lang="en" sz="1300"/>
              <a:t>` after a command for help!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Split your terminal window with </a:t>
            </a:r>
            <a:r>
              <a:rPr b="1" lang="en" sz="1300"/>
              <a:t>&lt;ctrl+shift+O&gt;</a:t>
            </a:r>
            <a:r>
              <a:rPr lang="en" sz="1300"/>
              <a:t> and </a:t>
            </a:r>
            <a:r>
              <a:rPr b="1" lang="en" sz="1300"/>
              <a:t>&lt;ctrl+shift+E&gt;</a:t>
            </a:r>
            <a:r>
              <a:rPr lang="en" sz="1300"/>
              <a:t>!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you accidently end up in no-man’s-land, using `</a:t>
            </a:r>
            <a:r>
              <a:rPr b="1" lang="en" sz="1300"/>
              <a:t>:ood &lt;args&gt;</a:t>
            </a:r>
            <a:r>
              <a:rPr lang="en" sz="1300"/>
              <a:t>` will re-open the binary in radare2 with any optional arguments you’d like (unless you used the .rr2 rarun2 profile)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Refer to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this site</a:t>
            </a:r>
            <a:r>
              <a:rPr lang="en" sz="1300"/>
              <a:t> for assembly instruction reference.</a:t>
            </a:r>
            <a:endParaRPr sz="1300"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4572000" y="1468825"/>
            <a:ext cx="42603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you need to back out of any menus from visual mode use `</a:t>
            </a:r>
            <a:r>
              <a:rPr b="1" lang="en" sz="1300"/>
              <a:t>q</a:t>
            </a:r>
            <a:r>
              <a:rPr lang="en" sz="1300"/>
              <a:t>` to quit out of them.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you’re new to all this, start at `</a:t>
            </a:r>
            <a:r>
              <a:rPr b="1" lang="en" sz="1300"/>
              <a:t>re1</a:t>
            </a:r>
            <a:r>
              <a:rPr lang="en" sz="1300"/>
              <a:t>` and open up `walkthrough.txt` using `less` or `nano` or `vim`: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  <a:highlight>
                  <a:srgbClr val="000000"/>
                </a:highlight>
              </a:rPr>
              <a:t>$ less walkthrough.txt</a:t>
            </a:r>
            <a:endParaRPr sz="13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If you have any questions about anything, please ask me or any of the SIT officers and we’ll be glad to help!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 encourage you to work in groups since the complexity of this stuff is high and teamwork can help!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`</a:t>
            </a:r>
            <a:r>
              <a:rPr b="1" lang="en" sz="1300">
                <a:solidFill>
                  <a:srgbClr val="434343"/>
                </a:solidFill>
              </a:rPr>
              <a:t>:dcr</a:t>
            </a:r>
            <a:r>
              <a:rPr lang="en" sz="1300">
                <a:solidFill>
                  <a:srgbClr val="434343"/>
                </a:solidFill>
              </a:rPr>
              <a:t>` will continue until return!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0x47: External resources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468825"/>
            <a:ext cx="85206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0x11: Compiling source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Working with Hexadecimal: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https://learn.sparkfun.com/tutorials/hexadecimal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High-level article on compilers: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https://en.wikipedia.org/wiki/Compiler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0x12: Looking at the Binary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What is File Magic?: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https://en.wikipedia.org/wiki/Magic_number_(programming)#Format_indicator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Commands used: file, strings, xxd, less, objdump, grep,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For help with these commands, just use `man &lt;command&gt;` to show the manual pages.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For information on how linux PIPES (“|”) work, check out: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https://superuser.com/questions/756158/what-does-the-linux-pipe-symbol-do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0x20: Memory and Registers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Subject matter learned in Computer Organization: processor pipelining, memory types vs speed, Instruction decoding.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High-level Register reference: 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https://www.cs.umd.edu/class/sum2003/cmsc311/Notes/Overall/register.html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0x21: Memory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Virtual-Physical memory mapping learned in OS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High-level overview of Linux Memory Management: </a:t>
            </a:r>
            <a:r>
              <a:rPr lang="en" sz="800" u="sng">
                <a:solidFill>
                  <a:schemeClr val="hlink"/>
                </a:solidFill>
                <a:hlinkClick r:id="rId8"/>
              </a:rPr>
              <a:t>http://www.thegeekstuff.com/2012/02/linux-memory-management/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0x22: Process memory layout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Elf File format: </a:t>
            </a:r>
            <a:r>
              <a:rPr lang="en" sz="800" u="sng">
                <a:solidFill>
                  <a:schemeClr val="hlink"/>
                </a:solidFill>
                <a:hlinkClick r:id="rId9"/>
              </a:rPr>
              <a:t>https://en.wikipedia.org/wiki/Executable_and_Linkable_Format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Process memory overview: </a:t>
            </a:r>
            <a:r>
              <a:rPr lang="en" sz="800" u="sng">
                <a:solidFill>
                  <a:schemeClr val="hlink"/>
                </a:solidFill>
                <a:hlinkClick r:id="rId10"/>
              </a:rPr>
              <a:t>http://duartes.org/gustavo/blog/post/anatomy-of-a-program-in-memory/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Take note that the above link reverses address direction (high-on-top) whereas the better way is (low-on-top)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0x23 Registers: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Learned about memory timings and CPU caching in Comp Org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Register reference: </a:t>
            </a:r>
            <a:r>
              <a:rPr lang="en" sz="800" u="sng">
                <a:solidFill>
                  <a:schemeClr val="hlink"/>
                </a:solidFill>
                <a:hlinkClick r:id="rId11"/>
              </a:rPr>
              <a:t>https://wiki.cdot.senecacollege.ca/wiki/X86_64_Register_and_Instruction_Quick_Start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Syscall table: </a:t>
            </a:r>
            <a:r>
              <a:rPr lang="en" sz="800" u="sng">
                <a:solidFill>
                  <a:schemeClr val="hlink"/>
                </a:solidFill>
                <a:hlinkClick r:id="rId12"/>
              </a:rPr>
              <a:t>http://blog.rchapman.org/posts/Linux_System_Call_Table_for_x86_64/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0x47: External resources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468825"/>
            <a:ext cx="85206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0x31: Assembly Instructions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High-level overview of Assembly: http://ian.seyler.me/easy_x86-64/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x86 Instruction reference: https://www.aldeid.com/wiki/X86-assembly#Pages_in_this_category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Video tutorial of basic assembly: https://www.youtube.com/watch?v=busHtSyx2-w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0x32: Function Prologue and Epilogue</a:t>
            </a:r>
            <a:endParaRPr b="1" sz="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Look here for which registers are preserved across function/syscalls: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https://stackoverflow.com/questions/18024672/what-registers-are-preserved-through-a-linux-x86-64-function-call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Stack frame layout on x86-64: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http://eli.thegreenplace.net/2011/09/06/stack-frame-layout-on-x86-64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Ridiculously drawn (with terrible audio) but accurate: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https://www.youtube.com/watch?v=kSgrKtA0rJM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0x33: Stack Frames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Use `man ascii` to see what ordinal values correspond to which letters of the alphabet! (or visit a page like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http://www.ascii-code.com/</a:t>
            </a:r>
            <a:r>
              <a:rPr lang="en" sz="800"/>
              <a:t>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0x34: Quick note about Endianness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More about endianness: 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https://en.wikipedia.org/wiki/Endianness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0x40: Radare2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</a:t>
            </a:r>
            <a:r>
              <a:rPr b="1" lang="en" sz="800"/>
              <a:t>Official radare2 repo (with install instructions)</a:t>
            </a:r>
            <a:r>
              <a:rPr lang="en" sz="800"/>
              <a:t>: </a:t>
            </a:r>
            <a:r>
              <a:rPr lang="en" sz="800" u="sng">
                <a:solidFill>
                  <a:schemeClr val="hlink"/>
                </a:solidFill>
                <a:hlinkClick r:id="rId8"/>
              </a:rPr>
              <a:t>https://github.com/radare/radare2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</a:t>
            </a:r>
            <a:r>
              <a:rPr b="1" lang="en" sz="800"/>
              <a:t>My custom radare2 Cheat Sheet</a:t>
            </a:r>
            <a:r>
              <a:rPr lang="en" sz="800"/>
              <a:t>: 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https://docs.google.com/document/d/1our_fcFcufIJ13QsZoDuGOEBqftF6o0zEkDsqzAy43U/edit?usp=sharing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Unofficial radare2 Cheat Sheet (a little outdated):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</a:t>
            </a:r>
            <a:r>
              <a:rPr lang="en" sz="800" u="sng">
                <a:solidFill>
                  <a:schemeClr val="hlink"/>
                </a:solidFill>
                <a:hlinkClick r:id="rId10"/>
              </a:rPr>
              <a:t>https://github.com/pwntester/cheatsheets/blob/master/radare2.md</a:t>
            </a:r>
            <a:r>
              <a:rPr lang="en" sz="800"/>
              <a:t>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0x02: What I'm gonna cover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Briefly: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Source Code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1800"/>
              <a:t>What a compiler Does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Machine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Memory Mapping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Calling conventions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In Depth: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Debugging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Assembly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is disassembly?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Radare2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Disassembly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Debugging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Reversing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0x10: Binary Review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source to CPU registers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a compiler do to source?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binary file?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CPU execute binary?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0x11: Compiling source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Source file is High-level code e.g. &lt;C&gt;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May include shared libraries like &lt;stdlib.h&gt;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Compiler turns C into ELF/Machine code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Literally 1’s and 0’s, which can also be represented as Hexadecimal (base-16)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$ cat hello.c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#include &lt;stdio.h&gt;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#include &lt;stdlib.h&gt;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main(){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printf("Hello, world!\n");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exit(0);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$ gcc -o hello hello.c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$ ./hello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Hello, world!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0x12: Looking at the Binary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357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Magic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ELF Header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Lots of Boilerplate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Disassembly: Turning machine code back into ASM representation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Entry point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Virtual Address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Real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 Binary to memory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144200" y="1468825"/>
            <a:ext cx="4688100" cy="309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$ file hello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Hello: ELF 64-bit LSB shared obj…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$ strings hello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/lib64/ld-linux-x86-64.so.2…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$ xxd hello | less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00000000: 7f45 4c46 0201 … ELF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$ objdump -Mintel -D ./hello | grep “main&gt;:” -A 8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400546:      55         push rbp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$ readelf -h ./hello | grep Entry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Entry point address:           0x400450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0x20: Memory and Registers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Virtual, Real, Registers</a:t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Virtual Memory?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physical Memory?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Image Segments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0x21: Memory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is addressed by byte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byte == 8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 of 1 byte ranges from 0-255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256 discrete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Hex: 0x00 - 0xff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Bin: 0b00000000 - 0b11111111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32-bit systems, 2 ^ 32 bytes of addressable memory: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4,294,967,296 Bytes (4 Gibibytes) (approx. 4 Gigabytes)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0x00000000 - 0xffffffff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