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59" r:id="rId5"/>
    <p:sldId id="260" r:id="rId6"/>
    <p:sldId id="261" r:id="rId7"/>
    <p:sldId id="264" r:id="rId8"/>
    <p:sldId id="262" r:id="rId9"/>
    <p:sldId id="263" r:id="rId10"/>
    <p:sldId id="265" r:id="rId11"/>
    <p:sldId id="266" r:id="rId12"/>
    <p:sldId id="270" r:id="rId13"/>
    <p:sldId id="267" r:id="rId14"/>
    <p:sldId id="268" r:id="rId15"/>
    <p:sldId id="269"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D95103-E367-4619-B2E3-60DAF4FC6455}" type="datetimeFigureOut">
              <a:rPr lang="tr-TR" smtClean="0"/>
              <a:t>4.05.2025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213E6-A99D-4750-A6A8-C94577E1690E}" type="slidenum">
              <a:rPr lang="tr-TR" smtClean="0"/>
              <a:t>‹#›</a:t>
            </a:fld>
            <a:endParaRPr lang="tr-TR"/>
          </a:p>
        </p:txBody>
      </p:sp>
    </p:spTree>
    <p:extLst>
      <p:ext uri="{BB962C8B-B14F-4D97-AF65-F5344CB8AC3E}">
        <p14:creationId xmlns:p14="http://schemas.microsoft.com/office/powerpoint/2010/main" val="3910065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BC213E6-A99D-4750-A6A8-C94577E1690E}" type="slidenum">
              <a:rPr lang="tr-TR" smtClean="0"/>
              <a:t>5</a:t>
            </a:fld>
            <a:endParaRPr lang="tr-TR"/>
          </a:p>
        </p:txBody>
      </p:sp>
    </p:spTree>
    <p:extLst>
      <p:ext uri="{BB962C8B-B14F-4D97-AF65-F5344CB8AC3E}">
        <p14:creationId xmlns:p14="http://schemas.microsoft.com/office/powerpoint/2010/main" val="3101928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F6C525A-0F6E-4154-A72B-761A0D24BDE8}" type="datetimeFigureOut">
              <a:rPr lang="tr-TR" smtClean="0"/>
              <a:t>4.05.2025</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8926DB5-BE38-455D-8637-9953ABB4D145}"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5901362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F6C525A-0F6E-4154-A72B-761A0D24BDE8}" type="datetimeFigureOut">
              <a:rPr lang="tr-TR" smtClean="0"/>
              <a:t>4.05.2025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8926DB5-BE38-455D-8637-9953ABB4D145}" type="slidenum">
              <a:rPr lang="tr-TR" smtClean="0"/>
              <a:t>‹#›</a:t>
            </a:fld>
            <a:endParaRPr lang="tr-TR"/>
          </a:p>
        </p:txBody>
      </p:sp>
    </p:spTree>
    <p:extLst>
      <p:ext uri="{BB962C8B-B14F-4D97-AF65-F5344CB8AC3E}">
        <p14:creationId xmlns:p14="http://schemas.microsoft.com/office/powerpoint/2010/main" val="2062492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F6C525A-0F6E-4154-A72B-761A0D24BDE8}" type="datetimeFigureOut">
              <a:rPr lang="tr-TR" smtClean="0"/>
              <a:t>4.05.2025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8926DB5-BE38-455D-8637-9953ABB4D145}" type="slidenum">
              <a:rPr lang="tr-TR" smtClean="0"/>
              <a:t>‹#›</a:t>
            </a:fld>
            <a:endParaRPr lang="tr-TR"/>
          </a:p>
        </p:txBody>
      </p:sp>
    </p:spTree>
    <p:extLst>
      <p:ext uri="{BB962C8B-B14F-4D97-AF65-F5344CB8AC3E}">
        <p14:creationId xmlns:p14="http://schemas.microsoft.com/office/powerpoint/2010/main" val="3450979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F6C525A-0F6E-4154-A72B-761A0D24BDE8}" type="datetimeFigureOut">
              <a:rPr lang="tr-TR" smtClean="0"/>
              <a:t>4.05.2025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8926DB5-BE38-455D-8637-9953ABB4D145}" type="slidenum">
              <a:rPr lang="tr-TR" smtClean="0"/>
              <a:t>‹#›</a:t>
            </a:fld>
            <a:endParaRPr lang="tr-TR"/>
          </a:p>
        </p:txBody>
      </p:sp>
    </p:spTree>
    <p:extLst>
      <p:ext uri="{BB962C8B-B14F-4D97-AF65-F5344CB8AC3E}">
        <p14:creationId xmlns:p14="http://schemas.microsoft.com/office/powerpoint/2010/main" val="73347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F6C525A-0F6E-4154-A72B-761A0D24BDE8}" type="datetimeFigureOut">
              <a:rPr lang="tr-TR" smtClean="0"/>
              <a:t>4.05.2025</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8926DB5-BE38-455D-8637-9953ABB4D145}"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5776487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F6C525A-0F6E-4154-A72B-761A0D24BDE8}" type="datetimeFigureOut">
              <a:rPr lang="tr-TR" smtClean="0"/>
              <a:t>4.05.2025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8926DB5-BE38-455D-8637-9953ABB4D145}" type="slidenum">
              <a:rPr lang="tr-TR" smtClean="0"/>
              <a:t>‹#›</a:t>
            </a:fld>
            <a:endParaRPr lang="tr-TR"/>
          </a:p>
        </p:txBody>
      </p:sp>
    </p:spTree>
    <p:extLst>
      <p:ext uri="{BB962C8B-B14F-4D97-AF65-F5344CB8AC3E}">
        <p14:creationId xmlns:p14="http://schemas.microsoft.com/office/powerpoint/2010/main" val="11708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F6C525A-0F6E-4154-A72B-761A0D24BDE8}" type="datetimeFigureOut">
              <a:rPr lang="tr-TR" smtClean="0"/>
              <a:t>4.05.2025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8926DB5-BE38-455D-8637-9953ABB4D145}" type="slidenum">
              <a:rPr lang="tr-TR" smtClean="0"/>
              <a:t>‹#›</a:t>
            </a:fld>
            <a:endParaRPr lang="tr-TR"/>
          </a:p>
        </p:txBody>
      </p:sp>
    </p:spTree>
    <p:extLst>
      <p:ext uri="{BB962C8B-B14F-4D97-AF65-F5344CB8AC3E}">
        <p14:creationId xmlns:p14="http://schemas.microsoft.com/office/powerpoint/2010/main" val="304012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F6C525A-0F6E-4154-A72B-761A0D24BDE8}" type="datetimeFigureOut">
              <a:rPr lang="tr-TR" smtClean="0"/>
              <a:t>4.05.2025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8926DB5-BE38-455D-8637-9953ABB4D145}" type="slidenum">
              <a:rPr lang="tr-TR" smtClean="0"/>
              <a:t>‹#›</a:t>
            </a:fld>
            <a:endParaRPr lang="tr-TR"/>
          </a:p>
        </p:txBody>
      </p:sp>
    </p:spTree>
    <p:extLst>
      <p:ext uri="{BB962C8B-B14F-4D97-AF65-F5344CB8AC3E}">
        <p14:creationId xmlns:p14="http://schemas.microsoft.com/office/powerpoint/2010/main" val="13169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C525A-0F6E-4154-A72B-761A0D24BDE8}" type="datetimeFigureOut">
              <a:rPr lang="tr-TR" smtClean="0"/>
              <a:t>4.05.2025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8926DB5-BE38-455D-8637-9953ABB4D145}" type="slidenum">
              <a:rPr lang="tr-TR" smtClean="0"/>
              <a:t>‹#›</a:t>
            </a:fld>
            <a:endParaRPr lang="tr-TR"/>
          </a:p>
        </p:txBody>
      </p:sp>
    </p:spTree>
    <p:extLst>
      <p:ext uri="{BB962C8B-B14F-4D97-AF65-F5344CB8AC3E}">
        <p14:creationId xmlns:p14="http://schemas.microsoft.com/office/powerpoint/2010/main" val="111556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F6C525A-0F6E-4154-A72B-761A0D24BDE8}" type="datetimeFigureOut">
              <a:rPr lang="tr-TR" smtClean="0"/>
              <a:t>4.05.2025</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8926DB5-BE38-455D-8637-9953ABB4D145}"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4484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F6C525A-0F6E-4154-A72B-761A0D24BDE8}" type="datetimeFigureOut">
              <a:rPr lang="tr-TR" smtClean="0"/>
              <a:t>4.05.2025</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8926DB5-BE38-455D-8637-9953ABB4D145}"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90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F6C525A-0F6E-4154-A72B-761A0D24BDE8}" type="datetimeFigureOut">
              <a:rPr lang="tr-TR" smtClean="0"/>
              <a:t>4.05.2025</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8926DB5-BE38-455D-8637-9953ABB4D145}"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46571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8E7559-1E63-238B-917A-B7E46D8B2C17}"/>
              </a:ext>
            </a:extLst>
          </p:cNvPr>
          <p:cNvSpPr>
            <a:spLocks noGrp="1"/>
          </p:cNvSpPr>
          <p:nvPr>
            <p:ph type="ctrTitle"/>
          </p:nvPr>
        </p:nvSpPr>
        <p:spPr/>
        <p:txBody>
          <a:bodyPr/>
          <a:lstStyle/>
          <a:p>
            <a:r>
              <a:rPr lang="tr-TR" sz="3600" dirty="0">
                <a:effectLst/>
                <a:latin typeface="Times New Roman" panose="02020603050405020304" pitchFamily="18" charset="0"/>
                <a:ea typeface="Aptos" panose="020B0004020202020204" pitchFamily="34" charset="0"/>
              </a:rPr>
              <a:t>PAYLAŞIMLI Bisiklet Sayısı Tahmininde </a:t>
            </a:r>
            <a:r>
              <a:rPr lang="tr-TR" sz="3600" dirty="0">
                <a:effectLst/>
                <a:latin typeface="Aptos" panose="020B0004020202020204" pitchFamily="34" charset="0"/>
                <a:ea typeface="Aptos" panose="020B0004020202020204" pitchFamily="34" charset="0"/>
                <a:cs typeface="Times New Roman" panose="02020603050405020304" pitchFamily="18" charset="0"/>
              </a:rPr>
              <a:t> </a:t>
            </a:r>
            <a:r>
              <a:rPr lang="tr-TR" sz="3600" dirty="0">
                <a:effectLst/>
                <a:latin typeface="Times New Roman" panose="02020603050405020304" pitchFamily="18" charset="0"/>
                <a:ea typeface="Aptos" panose="020B0004020202020204" pitchFamily="34" charset="0"/>
              </a:rPr>
              <a:t>Makine Öğrenmesi Tekniklerinin Performans Karşılaştırması</a:t>
            </a:r>
            <a:endParaRPr lang="tr-TR" sz="3600" dirty="0"/>
          </a:p>
        </p:txBody>
      </p:sp>
      <p:sp>
        <p:nvSpPr>
          <p:cNvPr id="3" name="Alt Başlık 2">
            <a:extLst>
              <a:ext uri="{FF2B5EF4-FFF2-40B4-BE49-F238E27FC236}">
                <a16:creationId xmlns:a16="http://schemas.microsoft.com/office/drawing/2014/main" id="{EB52A83A-F4C4-A06F-3034-095ACB4DE1BA}"/>
              </a:ext>
            </a:extLst>
          </p:cNvPr>
          <p:cNvSpPr>
            <a:spLocks noGrp="1"/>
          </p:cNvSpPr>
          <p:nvPr>
            <p:ph type="subTitle" idx="1"/>
          </p:nvPr>
        </p:nvSpPr>
        <p:spPr>
          <a:xfrm>
            <a:off x="2679906" y="3956279"/>
            <a:ext cx="6831673" cy="1540281"/>
          </a:xfrm>
        </p:spPr>
        <p:txBody>
          <a:bodyPr/>
          <a:lstStyle/>
          <a:p>
            <a:r>
              <a:rPr lang="tr-TR" dirty="0"/>
              <a:t>Hazırlayanlar:</a:t>
            </a:r>
          </a:p>
          <a:p>
            <a:r>
              <a:rPr lang="tr-TR" dirty="0"/>
              <a:t>23181616007 - Faruk Alperen KILIÇ</a:t>
            </a:r>
          </a:p>
          <a:p>
            <a:r>
              <a:rPr lang="tr-TR" dirty="0"/>
              <a:t>23181616767 - Muhammet Yasin ALARSLAN</a:t>
            </a:r>
          </a:p>
        </p:txBody>
      </p:sp>
    </p:spTree>
    <p:extLst>
      <p:ext uri="{BB962C8B-B14F-4D97-AF65-F5344CB8AC3E}">
        <p14:creationId xmlns:p14="http://schemas.microsoft.com/office/powerpoint/2010/main" val="3755167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F00300-E08E-6876-346F-DFEA3525A938}"/>
              </a:ext>
            </a:extLst>
          </p:cNvPr>
          <p:cNvSpPr>
            <a:spLocks noGrp="1"/>
          </p:cNvSpPr>
          <p:nvPr>
            <p:ph type="title"/>
          </p:nvPr>
        </p:nvSpPr>
        <p:spPr/>
        <p:txBody>
          <a:bodyPr/>
          <a:lstStyle/>
          <a:p>
            <a:r>
              <a:rPr lang="tr-TR" dirty="0"/>
              <a:t>VERİ SETİNİN İSTATİSTİKLERİ</a:t>
            </a:r>
            <a:br>
              <a:rPr lang="tr-TR" dirty="0"/>
            </a:br>
            <a:endParaRPr lang="tr-TR" dirty="0"/>
          </a:p>
        </p:txBody>
      </p:sp>
      <p:pic>
        <p:nvPicPr>
          <p:cNvPr id="9" name="İçerik Yer Tutucusu 8">
            <a:extLst>
              <a:ext uri="{FF2B5EF4-FFF2-40B4-BE49-F238E27FC236}">
                <a16:creationId xmlns:a16="http://schemas.microsoft.com/office/drawing/2014/main" id="{97085B68-A0A8-3C03-D1A6-47BFA176C9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450" y="2286000"/>
            <a:ext cx="8953500" cy="3581400"/>
          </a:xfrm>
        </p:spPr>
      </p:pic>
    </p:spTree>
    <p:extLst>
      <p:ext uri="{BB962C8B-B14F-4D97-AF65-F5344CB8AC3E}">
        <p14:creationId xmlns:p14="http://schemas.microsoft.com/office/powerpoint/2010/main" val="3147925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D293CB-8547-D750-F7B6-DC2DB91A45DA}"/>
              </a:ext>
            </a:extLst>
          </p:cNvPr>
          <p:cNvSpPr>
            <a:spLocks noGrp="1"/>
          </p:cNvSpPr>
          <p:nvPr>
            <p:ph type="title"/>
          </p:nvPr>
        </p:nvSpPr>
        <p:spPr/>
        <p:txBody>
          <a:bodyPr/>
          <a:lstStyle/>
          <a:p>
            <a:r>
              <a:rPr lang="tr-TR" dirty="0"/>
              <a:t>VERİ SETİNİN İSTATİSTİKLERİ</a:t>
            </a:r>
            <a:br>
              <a:rPr lang="tr-TR" dirty="0"/>
            </a:br>
            <a:endParaRPr lang="tr-TR" dirty="0"/>
          </a:p>
        </p:txBody>
      </p:sp>
      <p:pic>
        <p:nvPicPr>
          <p:cNvPr id="5" name="İçerik Yer Tutucusu 4">
            <a:extLst>
              <a:ext uri="{FF2B5EF4-FFF2-40B4-BE49-F238E27FC236}">
                <a16:creationId xmlns:a16="http://schemas.microsoft.com/office/drawing/2014/main" id="{0D51D80A-7CB5-8F60-D875-D52BCD9A5F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450" y="2286000"/>
            <a:ext cx="8953500" cy="3581400"/>
          </a:xfrm>
        </p:spPr>
      </p:pic>
    </p:spTree>
    <p:extLst>
      <p:ext uri="{BB962C8B-B14F-4D97-AF65-F5344CB8AC3E}">
        <p14:creationId xmlns:p14="http://schemas.microsoft.com/office/powerpoint/2010/main" val="298327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F035B5-C3C1-7916-FC85-009B00ED62DD}"/>
              </a:ext>
            </a:extLst>
          </p:cNvPr>
          <p:cNvSpPr>
            <a:spLocks noGrp="1"/>
          </p:cNvSpPr>
          <p:nvPr>
            <p:ph type="title"/>
          </p:nvPr>
        </p:nvSpPr>
        <p:spPr/>
        <p:txBody>
          <a:bodyPr/>
          <a:lstStyle/>
          <a:p>
            <a:r>
              <a:rPr lang="tr-TR" dirty="0"/>
              <a:t>DEĞİŞKENLERİN KORELASYON ANALİZİ</a:t>
            </a:r>
          </a:p>
        </p:txBody>
      </p:sp>
      <p:sp>
        <p:nvSpPr>
          <p:cNvPr id="3" name="İçerik Yer Tutucusu 2">
            <a:extLst>
              <a:ext uri="{FF2B5EF4-FFF2-40B4-BE49-F238E27FC236}">
                <a16:creationId xmlns:a16="http://schemas.microsoft.com/office/drawing/2014/main" id="{7787F9EA-FFA3-2F50-2583-58F61116802D}"/>
              </a:ext>
            </a:extLst>
          </p:cNvPr>
          <p:cNvSpPr>
            <a:spLocks noGrp="1"/>
          </p:cNvSpPr>
          <p:nvPr>
            <p:ph idx="1"/>
          </p:nvPr>
        </p:nvSpPr>
        <p:spPr>
          <a:xfrm>
            <a:off x="1371600" y="1436370"/>
            <a:ext cx="9601200" cy="3581400"/>
          </a:xfrm>
        </p:spPr>
        <p:txBody>
          <a:bodyPr/>
          <a:lstStyle/>
          <a:p>
            <a:r>
              <a:rPr lang="tr-TR" sz="1800" dirty="0">
                <a:effectLst/>
                <a:latin typeface="Times New Roman" panose="02020603050405020304" pitchFamily="18" charset="0"/>
                <a:ea typeface="Aptos" panose="020B0004020202020204" pitchFamily="34" charset="0"/>
              </a:rPr>
              <a:t>Korelasyon analizinin sonuçlarına göre, </a:t>
            </a:r>
            <a:r>
              <a:rPr lang="tr-TR" sz="1800" b="1" dirty="0" err="1">
                <a:effectLst/>
                <a:latin typeface="Times New Roman" panose="02020603050405020304" pitchFamily="18" charset="0"/>
                <a:ea typeface="Aptos" panose="020B0004020202020204" pitchFamily="34" charset="0"/>
              </a:rPr>
              <a:t>atemp</a:t>
            </a:r>
            <a:r>
              <a:rPr lang="tr-TR" sz="1800" dirty="0">
                <a:effectLst/>
                <a:latin typeface="Times New Roman" panose="02020603050405020304" pitchFamily="18" charset="0"/>
                <a:ea typeface="Aptos" panose="020B0004020202020204" pitchFamily="34" charset="0"/>
              </a:rPr>
              <a:t> (hissedilen sıcaklık) ve </a:t>
            </a:r>
            <a:r>
              <a:rPr lang="tr-TR" sz="1800" b="1" dirty="0" err="1">
                <a:effectLst/>
                <a:latin typeface="Times New Roman" panose="02020603050405020304" pitchFamily="18" charset="0"/>
                <a:ea typeface="Aptos" panose="020B0004020202020204" pitchFamily="34" charset="0"/>
              </a:rPr>
              <a:t>temp</a:t>
            </a:r>
            <a:r>
              <a:rPr lang="tr-TR" sz="1800" dirty="0">
                <a:effectLst/>
                <a:latin typeface="Times New Roman" panose="02020603050405020304" pitchFamily="18" charset="0"/>
                <a:ea typeface="Aptos" panose="020B0004020202020204" pitchFamily="34" charset="0"/>
              </a:rPr>
              <a:t> (sıcaklık) değişkenleri, kiralanan bisiklet sayısı ile güçlü ve pozitif bir ilişki göstermektedir. Bu bulgu, hava koşullarının kullanıcı davranışları üzerinde belirleyici bir rol oynadığını işaret etmektedir. </a:t>
            </a:r>
          </a:p>
          <a:p>
            <a:endParaRPr lang="tr-TR" sz="1800" dirty="0">
              <a:effectLst/>
              <a:latin typeface="Times New Roman" panose="02020603050405020304" pitchFamily="18" charset="0"/>
              <a:ea typeface="Aptos" panose="020B0004020202020204" pitchFamily="34" charset="0"/>
            </a:endParaRPr>
          </a:p>
          <a:p>
            <a:endParaRPr lang="tr-TR" dirty="0"/>
          </a:p>
        </p:txBody>
      </p:sp>
      <p:pic>
        <p:nvPicPr>
          <p:cNvPr id="7" name="Resim 6" descr="metin, ekran görüntüsü, diyagram, çizgi içeren bir resim&#10;&#10;Yapay zeka tarafından oluşturulan içerik yanlış olabilir.">
            <a:extLst>
              <a:ext uri="{FF2B5EF4-FFF2-40B4-BE49-F238E27FC236}">
                <a16:creationId xmlns:a16="http://schemas.microsoft.com/office/drawing/2014/main" id="{B79B417E-FA11-10E1-334C-60AC38E95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353791"/>
            <a:ext cx="8686800" cy="4343400"/>
          </a:xfrm>
          <a:prstGeom prst="rect">
            <a:avLst/>
          </a:prstGeom>
        </p:spPr>
      </p:pic>
    </p:spTree>
    <p:extLst>
      <p:ext uri="{BB962C8B-B14F-4D97-AF65-F5344CB8AC3E}">
        <p14:creationId xmlns:p14="http://schemas.microsoft.com/office/powerpoint/2010/main" val="1449145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2F9FBD-3E7A-EA53-31CA-3DD1E717FD69}"/>
              </a:ext>
            </a:extLst>
          </p:cNvPr>
          <p:cNvSpPr>
            <a:spLocks noGrp="1"/>
          </p:cNvSpPr>
          <p:nvPr>
            <p:ph type="title"/>
          </p:nvPr>
        </p:nvSpPr>
        <p:spPr/>
        <p:txBody>
          <a:bodyPr/>
          <a:lstStyle/>
          <a:p>
            <a:pPr algn="ctr"/>
            <a:r>
              <a:rPr lang="tr-TR" dirty="0"/>
              <a:t>MAKİNE ÖĞRENMESİ TEKNİKLERİNİN PERFORMANS KARŞILAŞTIRMASI</a:t>
            </a:r>
          </a:p>
        </p:txBody>
      </p:sp>
      <p:sp>
        <p:nvSpPr>
          <p:cNvPr id="3" name="İçerik Yer Tutucusu 2">
            <a:extLst>
              <a:ext uri="{FF2B5EF4-FFF2-40B4-BE49-F238E27FC236}">
                <a16:creationId xmlns:a16="http://schemas.microsoft.com/office/drawing/2014/main" id="{B3650AD4-A0BD-2CA5-7B2E-8B78A467B72E}"/>
              </a:ext>
            </a:extLst>
          </p:cNvPr>
          <p:cNvSpPr>
            <a:spLocks noGrp="1"/>
          </p:cNvSpPr>
          <p:nvPr>
            <p:ph idx="1"/>
          </p:nvPr>
        </p:nvSpPr>
        <p:spPr/>
        <p:txBody>
          <a:bodyPr/>
          <a:lstStyle/>
          <a:p>
            <a:r>
              <a:rPr lang="tr-TR" sz="1800" dirty="0">
                <a:effectLst/>
                <a:latin typeface="Times New Roman" panose="02020603050405020304" pitchFamily="18" charset="0"/>
                <a:ea typeface="Aptos" panose="020B0004020202020204" pitchFamily="34" charset="0"/>
              </a:rPr>
              <a:t>Çalışmada, bisiklet kiralama talebini tahmin etmek amacıyla dört farklı makine öğrenmesi modeli uygulanmış ve bu modellerin performansları çeşitli regresyon değerlendirme metrikleriyle karşılaştırılmıştır</a:t>
            </a:r>
          </a:p>
          <a:p>
            <a:r>
              <a:rPr lang="tr-TR" sz="1800" dirty="0">
                <a:effectLst/>
                <a:latin typeface="Times New Roman" panose="02020603050405020304" pitchFamily="18" charset="0"/>
                <a:ea typeface="Aptos" panose="020B0004020202020204" pitchFamily="34" charset="0"/>
              </a:rPr>
              <a:t>Aşağıda, tüm modellerin performans metrikleri özetlenmiştir</a:t>
            </a:r>
            <a:r>
              <a:rPr lang="tr-TR" sz="1800" dirty="0">
                <a:latin typeface="Times New Roman" panose="02020603050405020304" pitchFamily="18" charset="0"/>
                <a:ea typeface="Aptos" panose="020B0004020202020204" pitchFamily="34" charset="0"/>
              </a:rPr>
              <a:t>:</a:t>
            </a:r>
          </a:p>
          <a:p>
            <a:endParaRPr lang="tr-TR" dirty="0"/>
          </a:p>
        </p:txBody>
      </p:sp>
      <p:pic>
        <p:nvPicPr>
          <p:cNvPr id="11" name="Resim 10">
            <a:extLst>
              <a:ext uri="{FF2B5EF4-FFF2-40B4-BE49-F238E27FC236}">
                <a16:creationId xmlns:a16="http://schemas.microsoft.com/office/drawing/2014/main" id="{CFAE2A98-6259-8EBB-0292-03FBA8000C0E}"/>
              </a:ext>
            </a:extLst>
          </p:cNvPr>
          <p:cNvPicPr>
            <a:picLocks noChangeAspect="1"/>
          </p:cNvPicPr>
          <p:nvPr/>
        </p:nvPicPr>
        <p:blipFill>
          <a:blip r:embed="rId2"/>
          <a:stretch>
            <a:fillRect/>
          </a:stretch>
        </p:blipFill>
        <p:spPr>
          <a:xfrm>
            <a:off x="1295400" y="3955469"/>
            <a:ext cx="9753600" cy="1461664"/>
          </a:xfrm>
          <a:prstGeom prst="rect">
            <a:avLst/>
          </a:prstGeom>
        </p:spPr>
      </p:pic>
    </p:spTree>
    <p:extLst>
      <p:ext uri="{BB962C8B-B14F-4D97-AF65-F5344CB8AC3E}">
        <p14:creationId xmlns:p14="http://schemas.microsoft.com/office/powerpoint/2010/main" val="354242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FC0A50-10D2-CBF8-E762-77C0E786CEA7}"/>
              </a:ext>
            </a:extLst>
          </p:cNvPr>
          <p:cNvSpPr>
            <a:spLocks noGrp="1"/>
          </p:cNvSpPr>
          <p:nvPr>
            <p:ph type="title"/>
          </p:nvPr>
        </p:nvSpPr>
        <p:spPr/>
        <p:txBody>
          <a:bodyPr/>
          <a:lstStyle/>
          <a:p>
            <a:pPr algn="ctr"/>
            <a:r>
              <a:rPr lang="tr-TR" dirty="0"/>
              <a:t>MAKİNE ÖĞRENMESİ TEKNİKLERİNİN PERFORMANS KARŞILAŞTIRMASI</a:t>
            </a:r>
          </a:p>
        </p:txBody>
      </p:sp>
      <p:sp>
        <p:nvSpPr>
          <p:cNvPr id="6" name="İçerik Yer Tutucusu 5">
            <a:extLst>
              <a:ext uri="{FF2B5EF4-FFF2-40B4-BE49-F238E27FC236}">
                <a16:creationId xmlns:a16="http://schemas.microsoft.com/office/drawing/2014/main" id="{1693340B-5FF2-DDE3-FB61-73101DF19F70}"/>
              </a:ext>
            </a:extLst>
          </p:cNvPr>
          <p:cNvSpPr>
            <a:spLocks noGrp="1"/>
          </p:cNvSpPr>
          <p:nvPr>
            <p:ph idx="1"/>
          </p:nvPr>
        </p:nvSpPr>
        <p:spPr/>
        <p:txBody>
          <a:bodyPr/>
          <a:lstStyle/>
          <a:p>
            <a:endParaRPr lang="tr-TR" sz="1800" b="1"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tr-TR" sz="1800" b="1"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tr-TR" sz="1800" b="1" kern="100" dirty="0">
              <a:latin typeface="Times New Roman" panose="02020603050405020304" pitchFamily="18" charset="0"/>
              <a:ea typeface="Aptos" panose="020B0004020202020204" pitchFamily="34" charset="0"/>
              <a:cs typeface="Times New Roman" panose="02020603050405020304" pitchFamily="18" charset="0"/>
            </a:endParaRPr>
          </a:p>
          <a:p>
            <a:endParaRPr lang="tr-TR" sz="18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15000"/>
              </a:lnSpc>
              <a:spcAft>
                <a:spcPts val="800"/>
              </a:spcAft>
            </a:pP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Rastgele Orman (</a:t>
            </a: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Random</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Forest</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modeli, en yüksek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R²</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değeri (0.87) ile birlikte en düşük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RMSE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(658.55) ve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MAE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(418.97) değerleri ile en başarılı model olarak öne çıkmaktadır. Ayrıca, bu model %66.66 doğruluk oranı ile ±%10 hata payı içinde en fazla doğru tahmin yapan modeldir. Bu bulgular,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Rastgele Orman</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algoritmasının, çevresel faktörlere dayalı bisiklet kiralama talebini tahmin etmede yüksek bir doğruluk ve genelleme yeteneğine sahip olduğunu göstermektedir.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pic>
        <p:nvPicPr>
          <p:cNvPr id="8" name="Resim 7">
            <a:extLst>
              <a:ext uri="{FF2B5EF4-FFF2-40B4-BE49-F238E27FC236}">
                <a16:creationId xmlns:a16="http://schemas.microsoft.com/office/drawing/2014/main" id="{3AEA0C00-0568-4CC5-AEEC-C5FC8E01827F}"/>
              </a:ext>
            </a:extLst>
          </p:cNvPr>
          <p:cNvPicPr>
            <a:picLocks noChangeAspect="1"/>
          </p:cNvPicPr>
          <p:nvPr/>
        </p:nvPicPr>
        <p:blipFill>
          <a:blip r:embed="rId2"/>
          <a:stretch>
            <a:fillRect/>
          </a:stretch>
        </p:blipFill>
        <p:spPr>
          <a:xfrm>
            <a:off x="1295400" y="2171700"/>
            <a:ext cx="9753600" cy="1461664"/>
          </a:xfrm>
          <a:prstGeom prst="rect">
            <a:avLst/>
          </a:prstGeom>
        </p:spPr>
      </p:pic>
    </p:spTree>
    <p:extLst>
      <p:ext uri="{BB962C8B-B14F-4D97-AF65-F5344CB8AC3E}">
        <p14:creationId xmlns:p14="http://schemas.microsoft.com/office/powerpoint/2010/main" val="580453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25F781-866E-0900-E9C1-D64020BA871D}"/>
              </a:ext>
            </a:extLst>
          </p:cNvPr>
          <p:cNvSpPr>
            <a:spLocks noGrp="1"/>
          </p:cNvSpPr>
          <p:nvPr>
            <p:ph type="title"/>
          </p:nvPr>
        </p:nvSpPr>
        <p:spPr/>
        <p:txBody>
          <a:bodyPr/>
          <a:lstStyle/>
          <a:p>
            <a:r>
              <a:rPr lang="tr-TR" dirty="0"/>
              <a:t>SONUÇ</a:t>
            </a:r>
          </a:p>
        </p:txBody>
      </p:sp>
      <p:sp>
        <p:nvSpPr>
          <p:cNvPr id="3" name="İçerik Yer Tutucusu 2">
            <a:extLst>
              <a:ext uri="{FF2B5EF4-FFF2-40B4-BE49-F238E27FC236}">
                <a16:creationId xmlns:a16="http://schemas.microsoft.com/office/drawing/2014/main" id="{F104CF5E-B463-3464-9445-1AA90A1B22E9}"/>
              </a:ext>
            </a:extLst>
          </p:cNvPr>
          <p:cNvSpPr>
            <a:spLocks noGrp="1"/>
          </p:cNvSpPr>
          <p:nvPr>
            <p:ph idx="1"/>
          </p:nvPr>
        </p:nvSpPr>
        <p:spPr/>
        <p:txBody>
          <a:bodyPr/>
          <a:lstStyle/>
          <a:p>
            <a:r>
              <a:rPr lang="tr-TR" sz="1800" dirty="0">
                <a:effectLst/>
                <a:latin typeface="Times New Roman" panose="02020603050405020304" pitchFamily="18" charset="0"/>
                <a:ea typeface="Aptos" panose="020B0004020202020204" pitchFamily="34" charset="0"/>
              </a:rPr>
              <a:t>Bu çalışmada, bisiklet kiralama talebini tahmin etmek amacıyla uygulanan dört farklı makine öğrenmesi modelinin performansını incelemiştir. Sonuçlar, çevresel faktörlerin, özellikle sıcaklık, hissedilen sıcaklık, nem ve rüzgar hızının kiralanan bisiklet sayısı üzerinde belirgin bir etkisi olduğunu ortaya koymuştur. </a:t>
            </a:r>
            <a:r>
              <a:rPr lang="tr-TR" sz="1800" b="1" dirty="0">
                <a:effectLst/>
                <a:latin typeface="Times New Roman" panose="02020603050405020304" pitchFamily="18" charset="0"/>
                <a:ea typeface="Aptos" panose="020B0004020202020204" pitchFamily="34" charset="0"/>
              </a:rPr>
              <a:t>Korelasyon analizleri</a:t>
            </a:r>
            <a:r>
              <a:rPr lang="tr-TR" sz="1800" dirty="0">
                <a:effectLst/>
                <a:latin typeface="Times New Roman" panose="02020603050405020304" pitchFamily="18" charset="0"/>
                <a:ea typeface="Aptos" panose="020B0004020202020204" pitchFamily="34" charset="0"/>
              </a:rPr>
              <a:t>, sıcaklık ve hissedilen sıcaklık değişkenlerinin kiralama talepleri ile güçlü bir pozitif ilişki içinde olduğunu ve nem ile rüz</a:t>
            </a:r>
            <a:r>
              <a:rPr lang="tr-TR" sz="1800" dirty="0">
                <a:latin typeface="Times New Roman" panose="02020603050405020304" pitchFamily="18" charset="0"/>
                <a:ea typeface="Aptos" panose="020B0004020202020204" pitchFamily="34" charset="0"/>
              </a:rPr>
              <a:t>gar hızı</a:t>
            </a:r>
            <a:r>
              <a:rPr lang="tr-TR" sz="1800" dirty="0">
                <a:effectLst/>
                <a:latin typeface="Times New Roman" panose="02020603050405020304" pitchFamily="18" charset="0"/>
                <a:ea typeface="Aptos" panose="020B0004020202020204" pitchFamily="34" charset="0"/>
              </a:rPr>
              <a:t> oranının ise negatif yönde bir etkisi bulunduğunu göstermektedir</a:t>
            </a:r>
          </a:p>
          <a:p>
            <a:r>
              <a:rPr lang="tr-TR" sz="1800" dirty="0">
                <a:effectLst/>
                <a:latin typeface="Times New Roman" panose="02020603050405020304" pitchFamily="18" charset="0"/>
                <a:ea typeface="Aptos" panose="020B0004020202020204" pitchFamily="34" charset="0"/>
              </a:rPr>
              <a:t>Makine öğrenmesi modellerinin performansları, çeşitli değerlendirme metrikleri kullanılarak karşılaştırılmıştır. </a:t>
            </a:r>
            <a:r>
              <a:rPr lang="tr-TR" sz="1800" b="1" dirty="0">
                <a:effectLst/>
                <a:latin typeface="Times New Roman" panose="02020603050405020304" pitchFamily="18" charset="0"/>
                <a:ea typeface="Aptos" panose="020B0004020202020204" pitchFamily="34" charset="0"/>
              </a:rPr>
              <a:t>Rastgele Orman (</a:t>
            </a:r>
            <a:r>
              <a:rPr lang="tr-TR" sz="1800" b="1" dirty="0" err="1">
                <a:effectLst/>
                <a:latin typeface="Times New Roman" panose="02020603050405020304" pitchFamily="18" charset="0"/>
                <a:ea typeface="Aptos" panose="020B0004020202020204" pitchFamily="34" charset="0"/>
              </a:rPr>
              <a:t>Random</a:t>
            </a:r>
            <a:r>
              <a:rPr lang="tr-TR" sz="1800" b="1" dirty="0">
                <a:effectLst/>
                <a:latin typeface="Times New Roman" panose="02020603050405020304" pitchFamily="18" charset="0"/>
                <a:ea typeface="Aptos" panose="020B0004020202020204" pitchFamily="34" charset="0"/>
              </a:rPr>
              <a:t> </a:t>
            </a:r>
            <a:r>
              <a:rPr lang="tr-TR" sz="1800" b="1" dirty="0" err="1">
                <a:effectLst/>
                <a:latin typeface="Times New Roman" panose="02020603050405020304" pitchFamily="18" charset="0"/>
                <a:ea typeface="Aptos" panose="020B0004020202020204" pitchFamily="34" charset="0"/>
              </a:rPr>
              <a:t>Forest</a:t>
            </a:r>
            <a:r>
              <a:rPr lang="tr-TR" sz="1800" b="1" dirty="0">
                <a:effectLst/>
                <a:latin typeface="Times New Roman" panose="02020603050405020304" pitchFamily="18" charset="0"/>
                <a:ea typeface="Aptos" panose="020B0004020202020204" pitchFamily="34" charset="0"/>
              </a:rPr>
              <a:t>)</a:t>
            </a:r>
            <a:r>
              <a:rPr lang="tr-TR" sz="1800" dirty="0">
                <a:effectLst/>
                <a:latin typeface="Times New Roman" panose="02020603050405020304" pitchFamily="18" charset="0"/>
                <a:ea typeface="Aptos" panose="020B0004020202020204" pitchFamily="34" charset="0"/>
              </a:rPr>
              <a:t> modeli, yüksek </a:t>
            </a:r>
            <a:r>
              <a:rPr lang="tr-TR" sz="1800" b="1" dirty="0">
                <a:effectLst/>
                <a:latin typeface="Times New Roman" panose="02020603050405020304" pitchFamily="18" charset="0"/>
                <a:ea typeface="Aptos" panose="020B0004020202020204" pitchFamily="34" charset="0"/>
              </a:rPr>
              <a:t>R²</a:t>
            </a:r>
            <a:r>
              <a:rPr lang="tr-TR" sz="1800" dirty="0">
                <a:effectLst/>
                <a:latin typeface="Times New Roman" panose="02020603050405020304" pitchFamily="18" charset="0"/>
                <a:ea typeface="Aptos" panose="020B0004020202020204" pitchFamily="34" charset="0"/>
              </a:rPr>
              <a:t> skoru ve düşük </a:t>
            </a:r>
            <a:r>
              <a:rPr lang="tr-TR" sz="1800" b="1" dirty="0">
                <a:effectLst/>
                <a:latin typeface="Times New Roman" panose="02020603050405020304" pitchFamily="18" charset="0"/>
                <a:ea typeface="Aptos" panose="020B0004020202020204" pitchFamily="34" charset="0"/>
              </a:rPr>
              <a:t>RMSE</a:t>
            </a:r>
            <a:r>
              <a:rPr lang="tr-TR" sz="1800" dirty="0">
                <a:effectLst/>
                <a:latin typeface="Times New Roman" panose="02020603050405020304" pitchFamily="18" charset="0"/>
                <a:ea typeface="Aptos" panose="020B0004020202020204" pitchFamily="34" charset="0"/>
              </a:rPr>
              <a:t> ile en başarılı model olarak belirlenmiştir. Bu model, kiralama talebinin tahmininde güçlü bir performans sergilemiş ve yüksek doğruluk oranları elde etmiştir</a:t>
            </a:r>
            <a:endParaRPr lang="tr-TR" dirty="0"/>
          </a:p>
        </p:txBody>
      </p:sp>
    </p:spTree>
    <p:extLst>
      <p:ext uri="{BB962C8B-B14F-4D97-AF65-F5344CB8AC3E}">
        <p14:creationId xmlns:p14="http://schemas.microsoft.com/office/powerpoint/2010/main" val="723617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673C29-7169-87DF-52A7-7D89A5EB863A}"/>
              </a:ext>
            </a:extLst>
          </p:cNvPr>
          <p:cNvSpPr>
            <a:spLocks noGrp="1"/>
          </p:cNvSpPr>
          <p:nvPr>
            <p:ph type="title"/>
          </p:nvPr>
        </p:nvSpPr>
        <p:spPr/>
        <p:txBody>
          <a:bodyPr/>
          <a:lstStyle/>
          <a:p>
            <a:r>
              <a:rPr lang="tr-TR" dirty="0"/>
              <a:t>ÖNERİLER</a:t>
            </a:r>
          </a:p>
        </p:txBody>
      </p:sp>
      <p:sp>
        <p:nvSpPr>
          <p:cNvPr id="3" name="İçerik Yer Tutucusu 2">
            <a:extLst>
              <a:ext uri="{FF2B5EF4-FFF2-40B4-BE49-F238E27FC236}">
                <a16:creationId xmlns:a16="http://schemas.microsoft.com/office/drawing/2014/main" id="{7B6D70A4-D8AB-0794-0906-81715F24D22D}"/>
              </a:ext>
            </a:extLst>
          </p:cNvPr>
          <p:cNvSpPr>
            <a:spLocks noGrp="1"/>
          </p:cNvSpPr>
          <p:nvPr>
            <p:ph idx="1"/>
          </p:nvPr>
        </p:nvSpPr>
        <p:spPr/>
        <p:txBody>
          <a:bodyPr/>
          <a:lstStyle/>
          <a:p>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Model İyileştirmeleri ve Optimizasyon</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Rastgele Orman modeli bu çalışmada en yüksek başarıyı göstermiştir. Ancak, modelin doğruluğunu artırmak için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hiperparametre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ayarları ve özellik mühendisliği gibi yerlerde iyileştirme yapılabilir. </a:t>
            </a:r>
          </a:p>
          <a:p>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Gerçek Zamanlı Tahmin Uygulamaları</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Gelecekte, bu çalışma temelinde geliştirilen modellerin gerçek zamanlı veri ile entegrasyonu yapılabilir. Bu tür bir uygulama, bisiklet kiralama talebinin anlık olarak tahmin edilmesine olanak tanıyacak ve bisiklet paylaşım sistemlerinin daha etkin yönetilmesini sağlayacaktır.</a:t>
            </a:r>
          </a:p>
          <a:p>
            <a:r>
              <a:rPr lang="tr-TR" sz="1800" b="1" dirty="0">
                <a:effectLst/>
                <a:latin typeface="Times New Roman" panose="02020603050405020304" pitchFamily="18" charset="0"/>
                <a:ea typeface="Aptos" panose="020B0004020202020204" pitchFamily="34" charset="0"/>
              </a:rPr>
              <a:t>Alternatif Makine Öğrenmesi Yöntemlerinin Değerlendirilmesi</a:t>
            </a:r>
            <a:r>
              <a:rPr lang="tr-TR" sz="1800" dirty="0">
                <a:effectLst/>
                <a:latin typeface="Times New Roman" panose="02020603050405020304" pitchFamily="18" charset="0"/>
                <a:ea typeface="Aptos" panose="020B0004020202020204" pitchFamily="34" charset="0"/>
              </a:rPr>
              <a:t>: Çalışmada kullanılan modellerin yanı sıra, daha karmaşık algoritmalar ve derin öğrenme yöntemleri de analiz yapılabilir. Özellikle </a:t>
            </a:r>
            <a:r>
              <a:rPr lang="tr-TR" sz="1800" b="1" dirty="0">
                <a:effectLst/>
                <a:latin typeface="Times New Roman" panose="02020603050405020304" pitchFamily="18" charset="0"/>
                <a:ea typeface="Aptos" panose="020B0004020202020204" pitchFamily="34" charset="0"/>
              </a:rPr>
              <a:t>zaman serisi analizi</a:t>
            </a:r>
            <a:r>
              <a:rPr lang="tr-TR" sz="1800" dirty="0">
                <a:effectLst/>
                <a:latin typeface="Times New Roman" panose="02020603050405020304" pitchFamily="18" charset="0"/>
                <a:ea typeface="Aptos" panose="020B0004020202020204" pitchFamily="34" charset="0"/>
              </a:rPr>
              <a:t> ve </a:t>
            </a:r>
            <a:r>
              <a:rPr lang="tr-TR" sz="1800" b="1" dirty="0">
                <a:effectLst/>
                <a:latin typeface="Times New Roman" panose="02020603050405020304" pitchFamily="18" charset="0"/>
                <a:ea typeface="Aptos" panose="020B0004020202020204" pitchFamily="34" charset="0"/>
              </a:rPr>
              <a:t>derin öğrenme tabanlı modeller</a:t>
            </a:r>
            <a:r>
              <a:rPr lang="tr-TR" sz="1800" dirty="0">
                <a:effectLst/>
                <a:latin typeface="Times New Roman" panose="02020603050405020304" pitchFamily="18" charset="0"/>
                <a:ea typeface="Aptos" panose="020B0004020202020204" pitchFamily="34" charset="0"/>
              </a:rPr>
              <a:t> bisiklet kiralama talebini daha doğru tahmin edebilir. </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943177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6EABF8-A95F-CF4C-8C53-9B24B843A11A}"/>
              </a:ext>
            </a:extLst>
          </p:cNvPr>
          <p:cNvSpPr>
            <a:spLocks noGrp="1"/>
          </p:cNvSpPr>
          <p:nvPr>
            <p:ph type="title"/>
          </p:nvPr>
        </p:nvSpPr>
        <p:spPr>
          <a:xfrm>
            <a:off x="1295400" y="1253490"/>
            <a:ext cx="9601200" cy="1485900"/>
          </a:xfrm>
        </p:spPr>
        <p:txBody>
          <a:bodyPr>
            <a:normAutofit fontScale="90000"/>
          </a:bodyPr>
          <a:lstStyle/>
          <a:p>
            <a:pPr algn="ctr"/>
            <a:r>
              <a:rPr lang="tr-TR" sz="8000" b="1" dirty="0"/>
              <a:t>SON</a:t>
            </a:r>
            <a:br>
              <a:rPr lang="tr-TR" b="1" dirty="0"/>
            </a:br>
            <a:endParaRPr lang="tr-TR" b="1" dirty="0"/>
          </a:p>
        </p:txBody>
      </p:sp>
      <p:sp>
        <p:nvSpPr>
          <p:cNvPr id="4" name="Metin kutusu 3">
            <a:extLst>
              <a:ext uri="{FF2B5EF4-FFF2-40B4-BE49-F238E27FC236}">
                <a16:creationId xmlns:a16="http://schemas.microsoft.com/office/drawing/2014/main" id="{F1DD9486-059B-48BF-1A1E-6F8EF81A7F2D}"/>
              </a:ext>
            </a:extLst>
          </p:cNvPr>
          <p:cNvSpPr txBox="1"/>
          <p:nvPr/>
        </p:nvSpPr>
        <p:spPr>
          <a:xfrm>
            <a:off x="1868720" y="3036585"/>
            <a:ext cx="8454559" cy="784830"/>
          </a:xfrm>
          <a:prstGeom prst="rect">
            <a:avLst/>
          </a:prstGeom>
          <a:noFill/>
        </p:spPr>
        <p:txBody>
          <a:bodyPr wrap="none" rtlCol="0">
            <a:spAutoFit/>
          </a:bodyPr>
          <a:lstStyle/>
          <a:p>
            <a:r>
              <a:rPr lang="tr-TR" sz="4500" b="1" dirty="0"/>
              <a:t>DİNLEDİĞİNİZ İÇİN TEŞEKKÜRLER</a:t>
            </a:r>
            <a:endParaRPr lang="tr-TR" sz="4500" dirty="0"/>
          </a:p>
        </p:txBody>
      </p:sp>
    </p:spTree>
    <p:extLst>
      <p:ext uri="{BB962C8B-B14F-4D97-AF65-F5344CB8AC3E}">
        <p14:creationId xmlns:p14="http://schemas.microsoft.com/office/powerpoint/2010/main" val="151301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8B0B26-729E-F049-9116-2210C16E30EB}"/>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A193C5F8-868B-CA12-F5C0-A1617A02FEB1}"/>
              </a:ext>
            </a:extLst>
          </p:cNvPr>
          <p:cNvSpPr>
            <a:spLocks noGrp="1"/>
          </p:cNvSpPr>
          <p:nvPr>
            <p:ph idx="1"/>
          </p:nvPr>
        </p:nvSpPr>
        <p:spPr/>
        <p:txBody>
          <a:bodyPr/>
          <a:lstStyle/>
          <a:p>
            <a:r>
              <a:rPr lang="tr-TR" sz="1800" dirty="0">
                <a:effectLst/>
                <a:latin typeface="Times New Roman" panose="02020603050405020304" pitchFamily="18" charset="0"/>
                <a:ea typeface="Aptos" panose="020B0004020202020204" pitchFamily="34" charset="0"/>
              </a:rPr>
              <a:t>Kentleşmenin hızla artması, dünya genelinde büyük şehirlerde ulaşım sistemlerine olan baskıyı artırmakta ve beraberinde çevresel, ekonomik ve sosyal sorunları da gündeme getirmektedir. Özellikle trafik yoğunluğu, hava kirliliği ve fosil yakıt tüketimi gibi problemler, sürdürülebilir ulaşım çözümlerine olan ihtiyacı her geçen gün daha da önemli hale getirmektedir</a:t>
            </a:r>
          </a:p>
          <a:p>
            <a:r>
              <a:rPr lang="tr-TR" sz="1800" dirty="0">
                <a:effectLst/>
                <a:latin typeface="Times New Roman" panose="02020603050405020304" pitchFamily="18" charset="0"/>
                <a:ea typeface="Aptos" panose="020B0004020202020204" pitchFamily="34" charset="0"/>
              </a:rPr>
              <a:t>Bu doğrultuda, çevre dostu, düşük maliyetli ve pratik bir ulaşım alternatifi sunan paylaşımlı bisiklet sistemleri son yıllarda pek çok şehirde yaygınlaşmıştır.</a:t>
            </a:r>
          </a:p>
          <a:p>
            <a:r>
              <a:rPr lang="tr-TR" sz="1800" dirty="0">
                <a:effectLst/>
                <a:latin typeface="Times New Roman" panose="02020603050405020304" pitchFamily="18" charset="0"/>
                <a:ea typeface="Aptos" panose="020B0004020202020204" pitchFamily="34" charset="0"/>
              </a:rPr>
              <a:t>Ancak bu sistemlerin sürdürülebilir bir şekilde işletilebilmesi, hizmet kalitesinin korunması ve kullanıcı memnuniyetinin sağlanması açısından kullanıcı talebinin doğru bir şekilde tahmin edilmesi kritik bir öneme sahiptir. Günün farklı saatlerinde veya yılın farklı zamanlarında talepte yaşanan dalgalanmalar, istasyonlardaki bisiklet arz-talep dengesini olumsuz etkileyebilmekte; bu da kullanıcıların ihtiyaç duydukları anda bisiklet bulamamaları veya istasyonlara bisiklet bırakamamaları gibi sorunlara yol açabilmektedir</a:t>
            </a:r>
            <a:endParaRPr lang="tr-TR" dirty="0"/>
          </a:p>
        </p:txBody>
      </p:sp>
    </p:spTree>
    <p:extLst>
      <p:ext uri="{BB962C8B-B14F-4D97-AF65-F5344CB8AC3E}">
        <p14:creationId xmlns:p14="http://schemas.microsoft.com/office/powerpoint/2010/main" val="34253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970C5F-B22E-4EC5-11FB-D369F44C2844}"/>
              </a:ext>
            </a:extLst>
          </p:cNvPr>
          <p:cNvSpPr>
            <a:spLocks noGrp="1"/>
          </p:cNvSpPr>
          <p:nvPr>
            <p:ph type="title"/>
          </p:nvPr>
        </p:nvSpPr>
        <p:spPr/>
        <p:txBody>
          <a:bodyPr/>
          <a:lstStyle/>
          <a:p>
            <a:r>
              <a:rPr lang="tr-TR" dirty="0"/>
              <a:t>GİRİŞ</a:t>
            </a:r>
          </a:p>
        </p:txBody>
      </p:sp>
      <p:sp>
        <p:nvSpPr>
          <p:cNvPr id="3" name="İçerik Yer Tutucusu 2">
            <a:extLst>
              <a:ext uri="{FF2B5EF4-FFF2-40B4-BE49-F238E27FC236}">
                <a16:creationId xmlns:a16="http://schemas.microsoft.com/office/drawing/2014/main" id="{B55C22A2-77AD-EED9-089E-6ECAEC6D9016}"/>
              </a:ext>
            </a:extLst>
          </p:cNvPr>
          <p:cNvSpPr>
            <a:spLocks noGrp="1"/>
          </p:cNvSpPr>
          <p:nvPr>
            <p:ph idx="1"/>
          </p:nvPr>
        </p:nvSpPr>
        <p:spPr/>
        <p:txBody>
          <a:bodyPr/>
          <a:lstStyle/>
          <a:p>
            <a:pPr algn="just">
              <a:lnSpc>
                <a:spcPct val="115000"/>
              </a:lnSpc>
              <a:spcAft>
                <a:spcPts val="800"/>
              </a:spcAft>
              <a:buNone/>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 çalışmanın temel amacı, bisiklet paylaşım sistemlerinde kullanıcı talebini etkileyen faktörleri belirlemek ve bu faktörlere dayalı olarak talep tahmini gerçekleştirmektir. Araştırma kapsamında şu sorulara yanıt aranmıştır: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Hangi çevresel ve zamansal değişkenler kullanıcı talebini en çok etkilemektedir?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Farklı makine öğrenmesi algoritmaları ile talep tahmini ne ölçüde başarılı bir şekilde gerçekleştirilebilir?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 algoritmaların karşılaştırmalı performansı nasıldır ve hangi yöntem öngörü açısından daha güvenilirdir?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05317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936F33-F51B-4580-7B04-7EC34D4F6EAC}"/>
              </a:ext>
            </a:extLst>
          </p:cNvPr>
          <p:cNvSpPr>
            <a:spLocks noGrp="1"/>
          </p:cNvSpPr>
          <p:nvPr>
            <p:ph type="title"/>
          </p:nvPr>
        </p:nvSpPr>
        <p:spPr/>
        <p:txBody>
          <a:bodyPr/>
          <a:lstStyle/>
          <a:p>
            <a:r>
              <a:rPr lang="tr-TR" dirty="0"/>
              <a:t>VERİ SETİ</a:t>
            </a:r>
          </a:p>
        </p:txBody>
      </p:sp>
      <p:sp>
        <p:nvSpPr>
          <p:cNvPr id="3" name="İçerik Yer Tutucusu 2">
            <a:extLst>
              <a:ext uri="{FF2B5EF4-FFF2-40B4-BE49-F238E27FC236}">
                <a16:creationId xmlns:a16="http://schemas.microsoft.com/office/drawing/2014/main" id="{1BFC97B8-7F9A-0C6D-08D3-84F0C452E997}"/>
              </a:ext>
            </a:extLst>
          </p:cNvPr>
          <p:cNvSpPr>
            <a:spLocks noGrp="1"/>
          </p:cNvSpPr>
          <p:nvPr>
            <p:ph idx="1"/>
          </p:nvPr>
        </p:nvSpPr>
        <p:spPr/>
        <p:txBody>
          <a:bodyPr/>
          <a:lstStyle/>
          <a:p>
            <a:pPr algn="just">
              <a:lnSpc>
                <a:spcPct val="115000"/>
              </a:lnSpc>
              <a:spcAft>
                <a:spcPts val="800"/>
              </a:spcAft>
              <a:buNone/>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 çalışmada, bisiklet paylaşım sistemlerinde kullanıcı talebinin tahmin edilmesine yönelik analizler gerçekleştirmek amacıyla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UCI Machine Learning </a:t>
            </a: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Repository</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üzerinde yer alan ve yaygın olarak kullanılan </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Bike </a:t>
            </a: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Sharing</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Dataset</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adlı veri seti kullanılmıştır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Fanaee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-T &amp; Gama, 2014). Veri seti, 2011–2012 yılları arasında Amerika Birleşik Devletleri’nin başkenti Washington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D.C.’de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hizmet veren </a:t>
            </a: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Capital</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Bikeshare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sisteminden elde edilen günlük verileri içermektedir. İstasyon bazlı çalışan bu sistemde, kullanıcılar herhangi bir istasyondan bisiklet kiralayarak farklı bir noktaya bırakabilmekte, böylece kısa mesafeli ulaşım ihtiyaçlarını karşılayabilmektedirler.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buNone/>
            </a:pPr>
            <a:r>
              <a:rPr lang="tr-TR" sz="1800" dirty="0">
                <a:effectLst/>
                <a:latin typeface="Times New Roman" panose="02020603050405020304" pitchFamily="18" charset="0"/>
                <a:ea typeface="Aptos" panose="020B0004020202020204" pitchFamily="34" charset="0"/>
              </a:rPr>
              <a:t>Veri seti, toplam </a:t>
            </a:r>
            <a:r>
              <a:rPr lang="tr-TR" sz="1800" b="1" dirty="0">
                <a:effectLst/>
                <a:latin typeface="Times New Roman" panose="02020603050405020304" pitchFamily="18" charset="0"/>
                <a:ea typeface="Aptos" panose="020B0004020202020204" pitchFamily="34" charset="0"/>
              </a:rPr>
              <a:t>731 günlük gözlem</a:t>
            </a:r>
            <a:r>
              <a:rPr lang="tr-TR" sz="1800" dirty="0">
                <a:effectLst/>
                <a:latin typeface="Times New Roman" panose="02020603050405020304" pitchFamily="18" charset="0"/>
                <a:ea typeface="Aptos" panose="020B0004020202020204" pitchFamily="34" charset="0"/>
              </a:rPr>
              <a:t> ve </a:t>
            </a:r>
            <a:r>
              <a:rPr lang="tr-TR" sz="1800" b="1" dirty="0">
                <a:effectLst/>
                <a:latin typeface="Times New Roman" panose="02020603050405020304" pitchFamily="18" charset="0"/>
                <a:ea typeface="Aptos" panose="020B0004020202020204" pitchFamily="34" charset="0"/>
              </a:rPr>
              <a:t>16 değişken</a:t>
            </a:r>
            <a:r>
              <a:rPr lang="tr-TR" sz="1800" dirty="0">
                <a:effectLst/>
                <a:latin typeface="Times New Roman" panose="02020603050405020304" pitchFamily="18" charset="0"/>
                <a:ea typeface="Aptos" panose="020B0004020202020204" pitchFamily="34" charset="0"/>
              </a:rPr>
              <a:t> içermektedir</a:t>
            </a:r>
            <a:endParaRPr lang="tr-TR" dirty="0"/>
          </a:p>
        </p:txBody>
      </p:sp>
    </p:spTree>
    <p:extLst>
      <p:ext uri="{BB962C8B-B14F-4D97-AF65-F5344CB8AC3E}">
        <p14:creationId xmlns:p14="http://schemas.microsoft.com/office/powerpoint/2010/main" val="226038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İçerik Yer Tutucusu 14">
            <a:extLst>
              <a:ext uri="{FF2B5EF4-FFF2-40B4-BE49-F238E27FC236}">
                <a16:creationId xmlns:a16="http://schemas.microsoft.com/office/drawing/2014/main" id="{A1D9A0EA-1E76-4F03-C815-CEE80597A51E}"/>
              </a:ext>
            </a:extLst>
          </p:cNvPr>
          <p:cNvGraphicFramePr>
            <a:graphicFrameLocks noGrp="1"/>
          </p:cNvGraphicFramePr>
          <p:nvPr>
            <p:ph idx="1"/>
            <p:extLst>
              <p:ext uri="{D42A27DB-BD31-4B8C-83A1-F6EECF244321}">
                <p14:modId xmlns:p14="http://schemas.microsoft.com/office/powerpoint/2010/main" val="3917399007"/>
              </p:ext>
            </p:extLst>
          </p:nvPr>
        </p:nvGraphicFramePr>
        <p:xfrm>
          <a:off x="0" y="0"/>
          <a:ext cx="12192000" cy="6858005"/>
        </p:xfrm>
        <a:graphic>
          <a:graphicData uri="http://schemas.openxmlformats.org/drawingml/2006/table">
            <a:tbl>
              <a:tblPr firstRow="1" firstCol="1" bandRow="1">
                <a:tableStyleId>{5C22544A-7EE6-4342-B048-85BDC9FD1C3A}</a:tableStyleId>
              </a:tblPr>
              <a:tblGrid>
                <a:gridCol w="3048000">
                  <a:extLst>
                    <a:ext uri="{9D8B030D-6E8A-4147-A177-3AD203B41FA5}">
                      <a16:colId xmlns:a16="http://schemas.microsoft.com/office/drawing/2014/main" val="3511330637"/>
                    </a:ext>
                  </a:extLst>
                </a:gridCol>
                <a:gridCol w="3048000">
                  <a:extLst>
                    <a:ext uri="{9D8B030D-6E8A-4147-A177-3AD203B41FA5}">
                      <a16:colId xmlns:a16="http://schemas.microsoft.com/office/drawing/2014/main" val="2006780164"/>
                    </a:ext>
                  </a:extLst>
                </a:gridCol>
                <a:gridCol w="3048000">
                  <a:extLst>
                    <a:ext uri="{9D8B030D-6E8A-4147-A177-3AD203B41FA5}">
                      <a16:colId xmlns:a16="http://schemas.microsoft.com/office/drawing/2014/main" val="2054723282"/>
                    </a:ext>
                  </a:extLst>
                </a:gridCol>
                <a:gridCol w="3048000">
                  <a:extLst>
                    <a:ext uri="{9D8B030D-6E8A-4147-A177-3AD203B41FA5}">
                      <a16:colId xmlns:a16="http://schemas.microsoft.com/office/drawing/2014/main" val="4154901617"/>
                    </a:ext>
                  </a:extLst>
                </a:gridCol>
              </a:tblGrid>
              <a:tr h="231757">
                <a:tc>
                  <a:txBody>
                    <a:bodyPr/>
                    <a:lstStyle/>
                    <a:p>
                      <a:pPr algn="ctr">
                        <a:lnSpc>
                          <a:spcPct val="115000"/>
                        </a:lnSpc>
                        <a:spcAft>
                          <a:spcPts val="800"/>
                        </a:spcAft>
                        <a:buNone/>
                      </a:pPr>
                      <a:r>
                        <a:rPr lang="tr-TR" sz="700" kern="0">
                          <a:effectLst/>
                        </a:rPr>
                        <a:t>Değişken Adı</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Açıklama</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Veri Türü</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Detay</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2848546862"/>
                  </a:ext>
                </a:extLst>
              </a:tr>
              <a:tr h="456229">
                <a:tc>
                  <a:txBody>
                    <a:bodyPr/>
                    <a:lstStyle/>
                    <a:p>
                      <a:pPr algn="ctr">
                        <a:lnSpc>
                          <a:spcPct val="115000"/>
                        </a:lnSpc>
                        <a:spcAft>
                          <a:spcPts val="800"/>
                        </a:spcAft>
                        <a:buNone/>
                      </a:pPr>
                      <a:r>
                        <a:rPr lang="tr-TR" sz="600" kern="0">
                          <a:effectLst/>
                        </a:rPr>
                        <a:t>instant</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Gözlem numarası (otomatik artan indeks)</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dirty="0">
                          <a:effectLst/>
                        </a:rPr>
                        <a:t>Tamsayı (</a:t>
                      </a:r>
                      <a:r>
                        <a:rPr lang="tr-TR" sz="700" kern="0" dirty="0" err="1">
                          <a:effectLst/>
                        </a:rPr>
                        <a:t>Integer</a:t>
                      </a:r>
                      <a:r>
                        <a:rPr lang="tr-TR" sz="700" kern="0" dirty="0">
                          <a:effectLst/>
                        </a:rPr>
                        <a:t>)</a:t>
                      </a:r>
                      <a:endParaRPr lang="tr-TR"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Sıralama için</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2885233159"/>
                  </a:ext>
                </a:extLst>
              </a:tr>
              <a:tr h="456229">
                <a:tc>
                  <a:txBody>
                    <a:bodyPr/>
                    <a:lstStyle/>
                    <a:p>
                      <a:pPr algn="ctr">
                        <a:lnSpc>
                          <a:spcPct val="115000"/>
                        </a:lnSpc>
                        <a:spcAft>
                          <a:spcPts val="800"/>
                        </a:spcAft>
                        <a:buNone/>
                      </a:pPr>
                      <a:r>
                        <a:rPr lang="tr-TR" sz="600" kern="0">
                          <a:effectLst/>
                        </a:rPr>
                        <a:t>dteday</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dirty="0">
                          <a:effectLst/>
                        </a:rPr>
                        <a:t>Tarih bilgisi (YYYY-MM-DD formatında)</a:t>
                      </a:r>
                      <a:endParaRPr lang="tr-TR"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Tarih (Date)</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Zaman serisi analizi için</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1728190120"/>
                  </a:ext>
                </a:extLst>
              </a:tr>
              <a:tr h="456229">
                <a:tc>
                  <a:txBody>
                    <a:bodyPr/>
                    <a:lstStyle/>
                    <a:p>
                      <a:pPr algn="ctr">
                        <a:lnSpc>
                          <a:spcPct val="115000"/>
                        </a:lnSpc>
                        <a:spcAft>
                          <a:spcPts val="800"/>
                        </a:spcAft>
                        <a:buNone/>
                      </a:pPr>
                      <a:r>
                        <a:rPr lang="tr-TR" sz="600" kern="0">
                          <a:effectLst/>
                        </a:rPr>
                        <a:t>season</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Mevsim (1: İlkbahar, 2: Yaz, 3: Sonbahar, 4: Kış)</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Kategorik (Ordinal)</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Mevsimsel farklılıklar</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2710396740"/>
                  </a:ext>
                </a:extLst>
              </a:tr>
              <a:tr h="231757">
                <a:tc>
                  <a:txBody>
                    <a:bodyPr/>
                    <a:lstStyle/>
                    <a:p>
                      <a:pPr algn="ctr">
                        <a:lnSpc>
                          <a:spcPct val="115000"/>
                        </a:lnSpc>
                        <a:spcAft>
                          <a:spcPts val="800"/>
                        </a:spcAft>
                        <a:buNone/>
                      </a:pPr>
                      <a:r>
                        <a:rPr lang="tr-TR" sz="600" kern="0">
                          <a:effectLst/>
                        </a:rPr>
                        <a:t>yr</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Yıl (0: 2011, 1: 2012)</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İkili (Binary)</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Zaman etkisi</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1776825462"/>
                  </a:ext>
                </a:extLst>
              </a:tr>
              <a:tr h="231757">
                <a:tc>
                  <a:txBody>
                    <a:bodyPr/>
                    <a:lstStyle/>
                    <a:p>
                      <a:pPr algn="ctr">
                        <a:lnSpc>
                          <a:spcPct val="115000"/>
                        </a:lnSpc>
                        <a:spcAft>
                          <a:spcPts val="800"/>
                        </a:spcAft>
                        <a:buNone/>
                      </a:pPr>
                      <a:r>
                        <a:rPr lang="tr-TR" sz="600" kern="0">
                          <a:effectLst/>
                        </a:rPr>
                        <a:t>mnth</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Ay (1–12 arası)</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Sayısal (Ordinal)</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Aylık dönemsel analiz</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3750398817"/>
                  </a:ext>
                </a:extLst>
              </a:tr>
              <a:tr h="456229">
                <a:tc>
                  <a:txBody>
                    <a:bodyPr/>
                    <a:lstStyle/>
                    <a:p>
                      <a:pPr algn="ctr">
                        <a:lnSpc>
                          <a:spcPct val="115000"/>
                        </a:lnSpc>
                        <a:spcAft>
                          <a:spcPts val="800"/>
                        </a:spcAft>
                        <a:buNone/>
                      </a:pPr>
                      <a:r>
                        <a:rPr lang="tr-TR" sz="600" kern="0">
                          <a:effectLst/>
                        </a:rPr>
                        <a:t>holiday</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Resmi tatil günü mü? (1: Evet, 0: Hayır)</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İkili (Binary)</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Kullanım deseni değişebilir</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3264813720"/>
                  </a:ext>
                </a:extLst>
              </a:tr>
              <a:tr h="456229">
                <a:tc>
                  <a:txBody>
                    <a:bodyPr/>
                    <a:lstStyle/>
                    <a:p>
                      <a:pPr algn="ctr">
                        <a:lnSpc>
                          <a:spcPct val="115000"/>
                        </a:lnSpc>
                        <a:spcAft>
                          <a:spcPts val="800"/>
                        </a:spcAft>
                        <a:buNone/>
                      </a:pPr>
                      <a:r>
                        <a:rPr lang="tr-TR" sz="600" kern="0">
                          <a:effectLst/>
                        </a:rPr>
                        <a:t>weekday</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dirty="0">
                          <a:effectLst/>
                        </a:rPr>
                        <a:t>Haftanın günü (0: Pazar – 6: Cumartesi)</a:t>
                      </a:r>
                      <a:endParaRPr lang="tr-TR"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Sayısal (Ordinal)</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Haftalık kullanım farkları</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553109827"/>
                  </a:ext>
                </a:extLst>
              </a:tr>
              <a:tr h="456229">
                <a:tc>
                  <a:txBody>
                    <a:bodyPr/>
                    <a:lstStyle/>
                    <a:p>
                      <a:pPr algn="ctr">
                        <a:lnSpc>
                          <a:spcPct val="115000"/>
                        </a:lnSpc>
                        <a:spcAft>
                          <a:spcPts val="800"/>
                        </a:spcAft>
                        <a:buNone/>
                      </a:pPr>
                      <a:r>
                        <a:rPr lang="tr-TR" sz="600" kern="0">
                          <a:effectLst/>
                        </a:rPr>
                        <a:t>workingday</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dirty="0">
                          <a:effectLst/>
                        </a:rPr>
                        <a:t>Çalışma günü (1: Hafta içi ve tatil olmayan günler)</a:t>
                      </a:r>
                      <a:endParaRPr lang="tr-TR"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İkili (Binary)</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dirty="0">
                          <a:effectLst/>
                        </a:rPr>
                        <a:t>Yoğunluk analizi için önemli</a:t>
                      </a:r>
                      <a:endParaRPr lang="tr-TR"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1924658467"/>
                  </a:ext>
                </a:extLst>
              </a:tr>
              <a:tr h="456229">
                <a:tc>
                  <a:txBody>
                    <a:bodyPr/>
                    <a:lstStyle/>
                    <a:p>
                      <a:pPr algn="ctr">
                        <a:lnSpc>
                          <a:spcPct val="115000"/>
                        </a:lnSpc>
                        <a:spcAft>
                          <a:spcPts val="800"/>
                        </a:spcAft>
                        <a:buNone/>
                      </a:pPr>
                      <a:r>
                        <a:rPr lang="tr-TR" sz="600" kern="0">
                          <a:effectLst/>
                        </a:rPr>
                        <a:t>weathersit</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dirty="0">
                          <a:effectLst/>
                        </a:rPr>
                        <a:t>Hava durumu: 1: Açık2: Bulutlu3: Yağışlı4: Fırtınalı</a:t>
                      </a:r>
                      <a:endParaRPr lang="tr-TR"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Kategorik (Ordinal)</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Hava etkisi önemli</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3198288475"/>
                  </a:ext>
                </a:extLst>
              </a:tr>
              <a:tr h="231757">
                <a:tc>
                  <a:txBody>
                    <a:bodyPr/>
                    <a:lstStyle/>
                    <a:p>
                      <a:pPr algn="ctr">
                        <a:lnSpc>
                          <a:spcPct val="115000"/>
                        </a:lnSpc>
                        <a:spcAft>
                          <a:spcPts val="800"/>
                        </a:spcAft>
                        <a:buNone/>
                      </a:pPr>
                      <a:r>
                        <a:rPr lang="tr-TR" sz="600" kern="0">
                          <a:effectLst/>
                        </a:rPr>
                        <a:t>temp</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Sıcaklık (0–1 arası, 41’e bölünmüş)</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Sürekli (Float)</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Fiziksel konfor faktörü</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1113495361"/>
                  </a:ext>
                </a:extLst>
              </a:tr>
              <a:tr h="456229">
                <a:tc>
                  <a:txBody>
                    <a:bodyPr/>
                    <a:lstStyle/>
                    <a:p>
                      <a:pPr algn="ctr">
                        <a:lnSpc>
                          <a:spcPct val="115000"/>
                        </a:lnSpc>
                        <a:spcAft>
                          <a:spcPts val="800"/>
                        </a:spcAft>
                        <a:buNone/>
                      </a:pPr>
                      <a:r>
                        <a:rPr lang="tr-TR" sz="600" kern="0">
                          <a:effectLst/>
                        </a:rPr>
                        <a:t>atemp</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Hissedilen sıcaklık (0-1 arası, 50’ye bölünmüş)</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Sürekli (Float)</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Algılanan sıcaklık</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2998955974"/>
                  </a:ext>
                </a:extLst>
              </a:tr>
              <a:tr h="456229">
                <a:tc>
                  <a:txBody>
                    <a:bodyPr/>
                    <a:lstStyle/>
                    <a:p>
                      <a:pPr algn="ctr">
                        <a:lnSpc>
                          <a:spcPct val="115000"/>
                        </a:lnSpc>
                        <a:spcAft>
                          <a:spcPts val="800"/>
                        </a:spcAft>
                        <a:buNone/>
                      </a:pPr>
                      <a:r>
                        <a:rPr lang="tr-TR" sz="600" kern="0">
                          <a:effectLst/>
                        </a:rPr>
                        <a:t>hum</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Nem oranı (0–1 arası, 100’e bölünmüş)</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Sürekli (Float)</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Fiziksel etkiler</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517390278"/>
                  </a:ext>
                </a:extLst>
              </a:tr>
              <a:tr h="456229">
                <a:tc>
                  <a:txBody>
                    <a:bodyPr/>
                    <a:lstStyle/>
                    <a:p>
                      <a:pPr algn="ctr">
                        <a:lnSpc>
                          <a:spcPct val="115000"/>
                        </a:lnSpc>
                        <a:spcAft>
                          <a:spcPts val="800"/>
                        </a:spcAft>
                        <a:buNone/>
                      </a:pPr>
                      <a:r>
                        <a:rPr lang="tr-TR" sz="600" kern="0">
                          <a:effectLst/>
                        </a:rPr>
                        <a:t>windspeed</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Rüzgar hızı (0-1 arası, 67’ye bölünmüş)</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Sürekli (Float)</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Konfor koşulları</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2050217978"/>
                  </a:ext>
                </a:extLst>
              </a:tr>
              <a:tr h="456229">
                <a:tc>
                  <a:txBody>
                    <a:bodyPr/>
                    <a:lstStyle/>
                    <a:p>
                      <a:pPr algn="ctr">
                        <a:lnSpc>
                          <a:spcPct val="115000"/>
                        </a:lnSpc>
                        <a:spcAft>
                          <a:spcPts val="800"/>
                        </a:spcAft>
                        <a:buNone/>
                      </a:pPr>
                      <a:r>
                        <a:rPr lang="tr-TR" sz="600" kern="0">
                          <a:effectLst/>
                        </a:rPr>
                        <a:t>casual</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Üye olmayan kullanıcıların kiralama sayısı</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Tamsayı (Integer)</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Turistik/tek kullanımlık</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3112534274"/>
                  </a:ext>
                </a:extLst>
              </a:tr>
              <a:tr h="456229">
                <a:tc>
                  <a:txBody>
                    <a:bodyPr/>
                    <a:lstStyle/>
                    <a:p>
                      <a:pPr algn="ctr">
                        <a:lnSpc>
                          <a:spcPct val="115000"/>
                        </a:lnSpc>
                        <a:spcAft>
                          <a:spcPts val="800"/>
                        </a:spcAft>
                        <a:buNone/>
                      </a:pPr>
                      <a:r>
                        <a:rPr lang="tr-TR" sz="600" kern="0">
                          <a:effectLst/>
                        </a:rPr>
                        <a:t>registered</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Üye olan kullanıcıların kiralama sayısı</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Tamsayı (Integer)</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Düzenli kullanıcılar</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2524621674"/>
                  </a:ext>
                </a:extLst>
              </a:tr>
              <a:tr h="456229">
                <a:tc>
                  <a:txBody>
                    <a:bodyPr/>
                    <a:lstStyle/>
                    <a:p>
                      <a:pPr algn="ctr">
                        <a:lnSpc>
                          <a:spcPct val="115000"/>
                        </a:lnSpc>
                        <a:spcAft>
                          <a:spcPts val="800"/>
                        </a:spcAft>
                        <a:buNone/>
                      </a:pPr>
                      <a:r>
                        <a:rPr lang="tr-TR" sz="600" kern="0">
                          <a:effectLst/>
                        </a:rPr>
                        <a:t>cnt</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Günlük toplam kiralama sayısı (</a:t>
                      </a:r>
                      <a:r>
                        <a:rPr lang="tr-TR" sz="600" kern="0">
                          <a:effectLst/>
                        </a:rPr>
                        <a:t>casual + registered</a:t>
                      </a:r>
                      <a:r>
                        <a:rPr lang="tr-TR" sz="700" kern="0">
                          <a:effectLst/>
                        </a:rPr>
                        <a:t>)</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a:effectLst/>
                        </a:rPr>
                        <a:t>Tamsayı (Integer)</a:t>
                      </a:r>
                      <a:endParaRPr lang="tr-TR" sz="700" kern="10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tc>
                  <a:txBody>
                    <a:bodyPr/>
                    <a:lstStyle/>
                    <a:p>
                      <a:pPr algn="ctr">
                        <a:lnSpc>
                          <a:spcPct val="115000"/>
                        </a:lnSpc>
                        <a:spcAft>
                          <a:spcPts val="800"/>
                        </a:spcAft>
                        <a:buNone/>
                      </a:pPr>
                      <a:r>
                        <a:rPr lang="tr-TR" sz="700" kern="0" dirty="0">
                          <a:effectLst/>
                        </a:rPr>
                        <a:t>Hedef değişken (</a:t>
                      </a:r>
                      <a:r>
                        <a:rPr lang="tr-TR" sz="700" kern="0" dirty="0" err="1">
                          <a:effectLst/>
                        </a:rPr>
                        <a:t>output</a:t>
                      </a:r>
                      <a:r>
                        <a:rPr lang="tr-TR" sz="700" kern="0" dirty="0">
                          <a:effectLst/>
                        </a:rPr>
                        <a:t>)</a:t>
                      </a:r>
                      <a:endParaRPr lang="tr-TR"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483" marR="5483" marT="5483" marB="5483" anchor="ctr"/>
                </a:tc>
                <a:extLst>
                  <a:ext uri="{0D108BD9-81ED-4DB2-BD59-A6C34878D82A}">
                    <a16:rowId xmlns:a16="http://schemas.microsoft.com/office/drawing/2014/main" val="3358398100"/>
                  </a:ext>
                </a:extLst>
              </a:tr>
            </a:tbl>
          </a:graphicData>
        </a:graphic>
      </p:graphicFrame>
    </p:spTree>
    <p:extLst>
      <p:ext uri="{BB962C8B-B14F-4D97-AF65-F5344CB8AC3E}">
        <p14:creationId xmlns:p14="http://schemas.microsoft.com/office/powerpoint/2010/main" val="137630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45E14E-CE1C-AAA6-7C80-814D897B9A2E}"/>
              </a:ext>
            </a:extLst>
          </p:cNvPr>
          <p:cNvSpPr>
            <a:spLocks noGrp="1"/>
          </p:cNvSpPr>
          <p:nvPr>
            <p:ph type="title"/>
          </p:nvPr>
        </p:nvSpPr>
        <p:spPr/>
        <p:txBody>
          <a:bodyPr/>
          <a:lstStyle/>
          <a:p>
            <a:pPr algn="ctr"/>
            <a:r>
              <a:rPr lang="tr-TR" dirty="0"/>
              <a:t>KULLANILAN MAKİNE ÖĞRENMESİ ALGORİTMALARI</a:t>
            </a:r>
          </a:p>
        </p:txBody>
      </p:sp>
      <p:sp>
        <p:nvSpPr>
          <p:cNvPr id="3" name="İçerik Yer Tutucusu 2">
            <a:extLst>
              <a:ext uri="{FF2B5EF4-FFF2-40B4-BE49-F238E27FC236}">
                <a16:creationId xmlns:a16="http://schemas.microsoft.com/office/drawing/2014/main" id="{03AD8545-D6BC-7FB4-4C16-119508F227C9}"/>
              </a:ext>
            </a:extLst>
          </p:cNvPr>
          <p:cNvSpPr>
            <a:spLocks noGrp="1"/>
          </p:cNvSpPr>
          <p:nvPr>
            <p:ph idx="1"/>
          </p:nvPr>
        </p:nvSpPr>
        <p:spPr/>
        <p:txBody>
          <a:bodyPr>
            <a:normAutofit lnSpcReduction="10000"/>
          </a:bodyPr>
          <a:lstStyle/>
          <a:p>
            <a:r>
              <a:rPr lang="tr-TR" sz="1800" dirty="0">
                <a:effectLst/>
                <a:latin typeface="Times New Roman" panose="02020603050405020304" pitchFamily="18" charset="0"/>
                <a:ea typeface="Aptos" panose="020B0004020202020204" pitchFamily="34" charset="0"/>
              </a:rPr>
              <a:t>1. Doğrusal Regresyon </a:t>
            </a:r>
          </a:p>
          <a:p>
            <a:r>
              <a:rPr lang="tr-TR" sz="1800" dirty="0">
                <a:effectLst/>
                <a:latin typeface="Times New Roman" panose="02020603050405020304" pitchFamily="18" charset="0"/>
                <a:ea typeface="Aptos" panose="020B0004020202020204" pitchFamily="34" charset="0"/>
              </a:rPr>
              <a:t>2. Karar Ağaçları</a:t>
            </a:r>
          </a:p>
          <a:p>
            <a:r>
              <a:rPr lang="tr-TR" sz="1800" dirty="0">
                <a:effectLst/>
                <a:latin typeface="Times New Roman" panose="02020603050405020304" pitchFamily="18" charset="0"/>
                <a:ea typeface="Aptos" panose="020B0004020202020204" pitchFamily="34" charset="0"/>
              </a:rPr>
              <a:t>3. Rastgele Orman </a:t>
            </a:r>
            <a:endParaRPr lang="tr-TR" sz="1800" dirty="0">
              <a:latin typeface="Times New Roman" panose="02020603050405020304" pitchFamily="18" charset="0"/>
              <a:ea typeface="Aptos" panose="020B0004020202020204" pitchFamily="34" charset="0"/>
            </a:endParaRPr>
          </a:p>
          <a:p>
            <a:r>
              <a:rPr lang="tr-TR" sz="1800" dirty="0">
                <a:effectLst/>
                <a:latin typeface="Times New Roman" panose="02020603050405020304" pitchFamily="18" charset="0"/>
                <a:ea typeface="Aptos" panose="020B0004020202020204" pitchFamily="34" charset="0"/>
              </a:rPr>
              <a:t>4. K-En Yakın Komşu </a:t>
            </a:r>
          </a:p>
          <a:p>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5.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Naive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Bayes</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sz="1800" dirty="0">
              <a:latin typeface="Times New Roman" panose="02020603050405020304" pitchFamily="18" charset="0"/>
              <a:ea typeface="Aptos" panose="020B0004020202020204" pitchFamily="34" charset="0"/>
            </a:endParaRPr>
          </a:p>
          <a:p>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Bu modeller, kullanıcı talebi tahminleme problemi üzerinde ayrı ayrı eğitilmiş ve test edilmiştir. Her bir modelin performansı, doğruluk, hata oranı (MAE, RMSE gibi) ve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açıklanabilirlik</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gibi metrikler üzerinden karşılaştırmalı olarak değerlendirilmiştir. Böylece, bisiklet paylaşım sistemlerinde kullanılabilecek en uygun makine öğrenmesi yaklaşımı belirlenmeye çalışılmıştır.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tr-TR" sz="1800" dirty="0">
              <a:latin typeface="Times New Roman" panose="02020603050405020304" pitchFamily="18" charset="0"/>
              <a:ea typeface="Aptos" panose="020B0004020202020204" pitchFamily="34" charset="0"/>
            </a:endParaRPr>
          </a:p>
          <a:p>
            <a:endParaRPr lang="tr-TR" dirty="0"/>
          </a:p>
        </p:txBody>
      </p:sp>
    </p:spTree>
    <p:extLst>
      <p:ext uri="{BB962C8B-B14F-4D97-AF65-F5344CB8AC3E}">
        <p14:creationId xmlns:p14="http://schemas.microsoft.com/office/powerpoint/2010/main" val="3973868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8A6890-BE5C-33D8-F244-F7FC7972240F}"/>
              </a:ext>
            </a:extLst>
          </p:cNvPr>
          <p:cNvSpPr>
            <a:spLocks noGrp="1"/>
          </p:cNvSpPr>
          <p:nvPr>
            <p:ph type="title"/>
          </p:nvPr>
        </p:nvSpPr>
        <p:spPr/>
        <p:txBody>
          <a:bodyPr/>
          <a:lstStyle/>
          <a:p>
            <a:r>
              <a:rPr lang="tr-TR" dirty="0"/>
              <a:t>VERİ SETİNİN İSTATİSTİKLERİ</a:t>
            </a:r>
            <a:br>
              <a:rPr lang="tr-TR" dirty="0"/>
            </a:br>
            <a:endParaRPr lang="tr-TR" dirty="0"/>
          </a:p>
        </p:txBody>
      </p:sp>
      <p:pic>
        <p:nvPicPr>
          <p:cNvPr id="9" name="İçerik Yer Tutucusu 8">
            <a:extLst>
              <a:ext uri="{FF2B5EF4-FFF2-40B4-BE49-F238E27FC236}">
                <a16:creationId xmlns:a16="http://schemas.microsoft.com/office/drawing/2014/main" id="{E9306EBB-2CFD-6712-B09E-5D6CC6B054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450" y="2286000"/>
            <a:ext cx="8953500" cy="3581400"/>
          </a:xfrm>
        </p:spPr>
      </p:pic>
    </p:spTree>
    <p:extLst>
      <p:ext uri="{BB962C8B-B14F-4D97-AF65-F5344CB8AC3E}">
        <p14:creationId xmlns:p14="http://schemas.microsoft.com/office/powerpoint/2010/main" val="649107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BE7F5E-D82E-57C6-B884-7A9E6300CD5D}"/>
              </a:ext>
            </a:extLst>
          </p:cNvPr>
          <p:cNvSpPr>
            <a:spLocks noGrp="1"/>
          </p:cNvSpPr>
          <p:nvPr>
            <p:ph type="title"/>
          </p:nvPr>
        </p:nvSpPr>
        <p:spPr/>
        <p:txBody>
          <a:bodyPr/>
          <a:lstStyle/>
          <a:p>
            <a:r>
              <a:rPr lang="tr-TR" dirty="0"/>
              <a:t>VERİ SETİNİN İSTATİSTİKLERİ</a:t>
            </a:r>
            <a:br>
              <a:rPr lang="tr-TR" dirty="0"/>
            </a:br>
            <a:endParaRPr lang="tr-TR" dirty="0"/>
          </a:p>
        </p:txBody>
      </p:sp>
      <p:pic>
        <p:nvPicPr>
          <p:cNvPr id="5" name="İçerik Yer Tutucusu 4">
            <a:extLst>
              <a:ext uri="{FF2B5EF4-FFF2-40B4-BE49-F238E27FC236}">
                <a16:creationId xmlns:a16="http://schemas.microsoft.com/office/drawing/2014/main" id="{EF4F9E8F-AB69-4335-439F-5A8F6572F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450" y="2286000"/>
            <a:ext cx="8953500" cy="3581400"/>
          </a:xfrm>
        </p:spPr>
      </p:pic>
    </p:spTree>
    <p:extLst>
      <p:ext uri="{BB962C8B-B14F-4D97-AF65-F5344CB8AC3E}">
        <p14:creationId xmlns:p14="http://schemas.microsoft.com/office/powerpoint/2010/main" val="1353093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FEF954-6E16-96E8-582E-6ED22AAED8F6}"/>
              </a:ext>
            </a:extLst>
          </p:cNvPr>
          <p:cNvSpPr>
            <a:spLocks noGrp="1"/>
          </p:cNvSpPr>
          <p:nvPr>
            <p:ph type="title"/>
          </p:nvPr>
        </p:nvSpPr>
        <p:spPr/>
        <p:txBody>
          <a:bodyPr/>
          <a:lstStyle/>
          <a:p>
            <a:r>
              <a:rPr lang="tr-TR" dirty="0"/>
              <a:t>VERİ SETİNİN İSTATİSTİKLERİ</a:t>
            </a:r>
            <a:br>
              <a:rPr lang="tr-TR" dirty="0"/>
            </a:br>
            <a:endParaRPr lang="tr-TR" dirty="0"/>
          </a:p>
        </p:txBody>
      </p:sp>
      <p:pic>
        <p:nvPicPr>
          <p:cNvPr id="9" name="İçerik Yer Tutucusu 8">
            <a:extLst>
              <a:ext uri="{FF2B5EF4-FFF2-40B4-BE49-F238E27FC236}">
                <a16:creationId xmlns:a16="http://schemas.microsoft.com/office/drawing/2014/main" id="{E556344C-BAAA-9247-8F25-4AA4D953C6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5450" y="2286000"/>
            <a:ext cx="8953500" cy="3581400"/>
          </a:xfrm>
        </p:spPr>
      </p:pic>
    </p:spTree>
    <p:extLst>
      <p:ext uri="{BB962C8B-B14F-4D97-AF65-F5344CB8AC3E}">
        <p14:creationId xmlns:p14="http://schemas.microsoft.com/office/powerpoint/2010/main" val="2868403401"/>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TM10001105[[fn=Kırpma]]</Template>
  <TotalTime>272</TotalTime>
  <Words>1122</Words>
  <Application>Microsoft Office PowerPoint</Application>
  <PresentationFormat>Geniş ekran</PresentationFormat>
  <Paragraphs>118</Paragraphs>
  <Slides>17</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17</vt:i4>
      </vt:variant>
    </vt:vector>
  </HeadingPairs>
  <TitlesOfParts>
    <vt:vector size="23" baseType="lpstr">
      <vt:lpstr>Aptos</vt:lpstr>
      <vt:lpstr>Calibri</vt:lpstr>
      <vt:lpstr>Franklin Gothic Book</vt:lpstr>
      <vt:lpstr>Symbol</vt:lpstr>
      <vt:lpstr>Times New Roman</vt:lpstr>
      <vt:lpstr>Kırpma</vt:lpstr>
      <vt:lpstr>PAYLAŞIMLI Bisiklet Sayısı Tahmininde  Makine Öğrenmesi Tekniklerinin Performans Karşılaştırması</vt:lpstr>
      <vt:lpstr>GİRİŞ</vt:lpstr>
      <vt:lpstr>GİRİŞ</vt:lpstr>
      <vt:lpstr>VERİ SETİ</vt:lpstr>
      <vt:lpstr>PowerPoint Sunusu</vt:lpstr>
      <vt:lpstr>KULLANILAN MAKİNE ÖĞRENMESİ ALGORİTMALARI</vt:lpstr>
      <vt:lpstr>VERİ SETİNİN İSTATİSTİKLERİ </vt:lpstr>
      <vt:lpstr>VERİ SETİNİN İSTATİSTİKLERİ </vt:lpstr>
      <vt:lpstr>VERİ SETİNİN İSTATİSTİKLERİ </vt:lpstr>
      <vt:lpstr>VERİ SETİNİN İSTATİSTİKLERİ </vt:lpstr>
      <vt:lpstr>VERİ SETİNİN İSTATİSTİKLERİ </vt:lpstr>
      <vt:lpstr>DEĞİŞKENLERİN KORELASYON ANALİZİ</vt:lpstr>
      <vt:lpstr>MAKİNE ÖĞRENMESİ TEKNİKLERİNİN PERFORMANS KARŞILAŞTIRMASI</vt:lpstr>
      <vt:lpstr>MAKİNE ÖĞRENMESİ TEKNİKLERİNİN PERFORMANS KARŞILAŞTIRMASI</vt:lpstr>
      <vt:lpstr>SONUÇ</vt:lpstr>
      <vt:lpstr>ÖNERİLER</vt:lpstr>
      <vt:lpstr>SON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Faruk Alperen Kılıç</dc:creator>
  <cp:lastModifiedBy>Faruk Alperen Kılıç</cp:lastModifiedBy>
  <cp:revision>7</cp:revision>
  <dcterms:created xsi:type="dcterms:W3CDTF">2025-05-03T12:50:13Z</dcterms:created>
  <dcterms:modified xsi:type="dcterms:W3CDTF">2025-05-04T12:25:48Z</dcterms:modified>
</cp:coreProperties>
</file>