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6800" cy="42799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3429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6858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10287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13716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7145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20574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24003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27432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E08"/>
    <a:srgbClr val="E6B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5F7579"/>
        </a:fontRef>
        <a:srgbClr val="5F7579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" d="100"/>
          <a:sy n="17" d="100"/>
        </p:scale>
        <p:origin x="3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5654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25654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25654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25654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25654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25654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25654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25654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25654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25500" y="14160500"/>
            <a:ext cx="28625800" cy="144907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25500" y="32550100"/>
            <a:ext cx="28625800" cy="562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825500" y="32550100"/>
            <a:ext cx="28625800" cy="562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sz="half" idx="13"/>
          </p:nvPr>
        </p:nvSpPr>
        <p:spPr>
          <a:xfrm>
            <a:off x="15608300" y="11627544"/>
            <a:ext cx="13957300" cy="195461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825500" y="6070600"/>
            <a:ext cx="13716000" cy="15379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21399500"/>
            <a:ext cx="13716000" cy="5689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>
            <a:spLocks noGrp="1"/>
          </p:cNvSpPr>
          <p:nvPr>
            <p:ph type="pic" sz="half" idx="13"/>
          </p:nvPr>
        </p:nvSpPr>
        <p:spPr>
          <a:xfrm>
            <a:off x="15608300" y="11627544"/>
            <a:ext cx="13957300" cy="195461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825500" y="6070600"/>
            <a:ext cx="13716000" cy="15379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21399500"/>
            <a:ext cx="13716000" cy="5689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sz="quarter" idx="13"/>
          </p:nvPr>
        </p:nvSpPr>
        <p:spPr>
          <a:xfrm>
            <a:off x="17500600" y="16611600"/>
            <a:ext cx="10198174" cy="15341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255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255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6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7353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25500" y="29984700"/>
            <a:ext cx="28625800" cy="551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35445700"/>
            <a:ext cx="28625800" cy="529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825500" y="29984700"/>
            <a:ext cx="28625800" cy="551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35445700"/>
            <a:ext cx="28625800" cy="529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3982700"/>
            <a:ext cx="286258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3982700"/>
            <a:ext cx="28625800" cy="25628600"/>
          </a:xfrm>
          <a:prstGeom prst="rect">
            <a:avLst/>
          </a:prstGeom>
        </p:spPr>
        <p:txBody>
          <a:bodyPr numCol="2" spcCol="1431290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117600"/>
            <a:ext cx="28625800" cy="405130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1pPr>
            <a:lvl2pPr marL="685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2pPr>
            <a:lvl3pPr marL="1066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3pPr>
            <a:lvl4pPr marL="1447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4pPr>
            <a:lvl5pPr marL="1828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25500" y="8966200"/>
            <a:ext cx="28625800" cy="142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23126700"/>
            <a:ext cx="28625800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66900" y="41008300"/>
            <a:ext cx="1104900" cy="1231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7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Quantum computation has a growing number of promising application areas such as quantum chemistry, quantum optimisation and finance. However, the first industrially relevant and scalable quantum computer seems to be at least a decade away. Therefore, one of the most pressing questions is &quot;How many physical qubits and how much time is necessary to execute a quantum algorithm on a selected hardware platform where the algorithmic output is more important than the fact a quantum computer was used to calculate it?”…"/>
          <p:cNvSpPr txBox="1"/>
          <p:nvPr/>
        </p:nvSpPr>
        <p:spPr>
          <a:xfrm>
            <a:off x="766208" y="13235543"/>
            <a:ext cx="28851958" cy="230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Quantum computation has a growing number of promising application areas such as quantum chemistry, quantum </a:t>
            </a:r>
            <a:r>
              <a:rPr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optimisation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 and finance. However, the first industrially relevant and scalable quantum computer seems to be at least a decade away. Therefore, one of the most pressing questions is "</a:t>
            </a:r>
            <a:r>
              <a:rPr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How many physical qubits and how much time is necessary to execute a quantum algorithm on a selected hardware platform where the algorithmic output is more important than the fact a quantum computer was used to calculate it?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workshop will bring together researchers to discuss new methods and directions needed to </a:t>
            </a: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develop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the tools to:</a:t>
            </a: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accurately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analyze and benchmark complex quantum algorithms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adapt error-correction techniques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refine classical control and hardware microarchitectures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enable scientifically and commercially </a:t>
            </a: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quantum applications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Research papers, tutorials, software and other demonstrations, and work-in-progress reports are within the scope of the workshop. Invited talks by leading international experts will complete the program. Contributions on </a:t>
            </a: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areas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of quantum performance analytics are welcome:</a:t>
            </a: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level quantum circuit analytics.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Fault-tolerant quantum circuit analytics.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Clifford+T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optimisation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 strategies.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Resource efficient surface code implementations.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Surface code decoders.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Practical quantitative analysis of surface code alternatives.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Noisy Intermediate Scale Quantum (NISQ) evaluation.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Initial submission for QRE2020 will consist of an extended abstract, limited to 2+epsilon-pages (including figures and references, please don't go nuts with the epsilon!). Contributions must be written in English and report on original, unpublished work, not submitted for publication </a:t>
            </a:r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elsewhere. Upon 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acceptance, researchers are invited to submit full research papers (maximum 12 pages), as well as work-in-progress or tool demonstration papers (maximum 6 pages). The best papers will be selected to appear in IEEE Transactions on Quantum Engineering.</a:t>
            </a:r>
            <a:endParaRPr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5" name="Extended Abstract Submission: 21 April 2019…"/>
          <p:cNvSpPr txBox="1"/>
          <p:nvPr/>
        </p:nvSpPr>
        <p:spPr>
          <a:xfrm>
            <a:off x="620482" y="36884549"/>
            <a:ext cx="16845677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/>
              <a:t>Extended Abstract Submission: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lang="en-US" sz="4800" dirty="0" smtClean="0"/>
              <a:t>15 March</a:t>
            </a:r>
            <a:r>
              <a:rPr sz="4800" dirty="0" smtClean="0"/>
              <a:t> </a:t>
            </a:r>
            <a:r>
              <a:rPr sz="4800" dirty="0"/>
              <a:t>April </a:t>
            </a:r>
            <a:r>
              <a:rPr sz="4800" dirty="0" smtClean="0"/>
              <a:t>20</a:t>
            </a:r>
            <a:r>
              <a:rPr lang="en-US" sz="4800" dirty="0" smtClean="0"/>
              <a:t>20</a:t>
            </a:r>
            <a:endParaRPr sz="4800"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/>
              <a:t>Notification Extended Abstract: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lang="en-US" sz="4800" dirty="0" smtClean="0"/>
              <a:t>1</a:t>
            </a:r>
            <a:r>
              <a:rPr sz="4800" dirty="0" smtClean="0"/>
              <a:t> </a:t>
            </a:r>
            <a:r>
              <a:rPr sz="4800" dirty="0"/>
              <a:t>May </a:t>
            </a:r>
            <a:r>
              <a:rPr sz="4800" dirty="0" smtClean="0"/>
              <a:t>20</a:t>
            </a:r>
            <a:r>
              <a:rPr lang="en-US" sz="4800" dirty="0" smtClean="0"/>
              <a:t>20</a:t>
            </a:r>
            <a:endParaRPr sz="4800"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/>
              <a:t>Workshop Date:</a:t>
            </a:r>
            <a:r>
              <a:rPr sz="4800" b="1" dirty="0">
                <a:solidFill>
                  <a:srgbClr val="000000"/>
                </a:solidFill>
              </a:rPr>
              <a:t> </a:t>
            </a:r>
            <a:r>
              <a:rPr lang="en-US" sz="4800" dirty="0" smtClean="0"/>
              <a:t>30 May</a:t>
            </a:r>
            <a:r>
              <a:rPr sz="4800" dirty="0" smtClean="0"/>
              <a:t> </a:t>
            </a:r>
            <a:r>
              <a:rPr lang="en-US" sz="4800" dirty="0" smtClean="0"/>
              <a:t>2020</a:t>
            </a:r>
            <a:endParaRPr sz="4800"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/>
              <a:t>Full Paper Submission:</a:t>
            </a:r>
            <a:r>
              <a:rPr sz="4800" b="1" dirty="0">
                <a:solidFill>
                  <a:srgbClr val="000000"/>
                </a:solidFill>
              </a:rPr>
              <a:t> </a:t>
            </a:r>
            <a:r>
              <a:rPr sz="4800" dirty="0"/>
              <a:t>1 August </a:t>
            </a:r>
            <a:r>
              <a:rPr sz="4800" dirty="0" smtClean="0"/>
              <a:t>2019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178" name="Alexandru Paler, Linz Institute of Technology, Linz, Austria…"/>
          <p:cNvSpPr txBox="1"/>
          <p:nvPr/>
        </p:nvSpPr>
        <p:spPr>
          <a:xfrm>
            <a:off x="17067172" y="37449289"/>
            <a:ext cx="12973050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 smtClean="0"/>
              <a:t>Alexandru Paler</a:t>
            </a:r>
          </a:p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smtClean="0"/>
              <a:t>Linz Institute of Technology, Linz, Austria</a:t>
            </a:r>
            <a:endParaRPr sz="4800" b="1" dirty="0" smtClean="0"/>
          </a:p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 smtClean="0"/>
              <a:t>Simon Devitt</a:t>
            </a:r>
            <a:endParaRPr sz="4800" dirty="0" smtClean="0"/>
          </a:p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smtClean="0"/>
              <a:t>University of Technology, Sydney, Australia</a:t>
            </a:r>
          </a:p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 smtClean="0"/>
              <a:t>Daniel Herr</a:t>
            </a:r>
            <a:endParaRPr sz="4800" dirty="0" smtClean="0"/>
          </a:p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E" sz="4800" dirty="0"/>
              <a:t>d</a:t>
            </a:r>
            <a:r>
              <a:rPr lang="en-DE" sz="4800" dirty="0" smtClean="0"/>
              <a:t>-</a:t>
            </a:r>
            <a:r>
              <a:rPr sz="4800" dirty="0" smtClean="0"/>
              <a:t>fine,</a:t>
            </a:r>
            <a:r>
              <a:rPr sz="4800" dirty="0" smtClean="0"/>
              <a:t> Zurich, Switzerland</a:t>
            </a:r>
            <a:endParaRPr sz="4800" dirty="0"/>
          </a:p>
        </p:txBody>
      </p:sp>
      <p:sp>
        <p:nvSpPr>
          <p:cNvPr id="179" name="Line"/>
          <p:cNvSpPr/>
          <p:nvPr/>
        </p:nvSpPr>
        <p:spPr>
          <a:xfrm flipV="1">
            <a:off x="236576" y="36403070"/>
            <a:ext cx="29803646" cy="194060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5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6" y="40327594"/>
            <a:ext cx="14856815" cy="2149268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28" t="35906" r="2866" b="4273"/>
          <a:stretch/>
        </p:blipFill>
        <p:spPr>
          <a:xfrm>
            <a:off x="236576" y="189279"/>
            <a:ext cx="29803646" cy="124552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4838" y="10190049"/>
            <a:ext cx="1537760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56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B88E08"/>
                </a:solidFill>
                <a:effectLst/>
                <a:uFillTx/>
                <a:latin typeface="Arial Black" panose="020B0A04020102020204" pitchFamily="34" charset="0"/>
                <a:sym typeface="Gill Sans Light"/>
              </a:rPr>
              <a:t>www.quantumresource.org</a:t>
            </a:r>
            <a:endParaRPr kumimoji="0" lang="en-US" sz="8000" b="0" i="0" u="none" strike="noStrike" cap="none" spc="0" normalizeH="0" baseline="0" dirty="0">
              <a:ln>
                <a:noFill/>
              </a:ln>
              <a:solidFill>
                <a:srgbClr val="B88E08"/>
              </a:solidFill>
              <a:effectLst/>
              <a:uFillTx/>
              <a:latin typeface="Arial Black" panose="020B0A04020102020204" pitchFamily="34" charset="0"/>
              <a:sym typeface="Gill Sans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4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4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Gill Sans Light</vt:lpstr>
      <vt:lpstr>Helvetica</vt:lpstr>
      <vt:lpstr>Lucida Grande</vt:lpstr>
      <vt:lpstr>Showroom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</dc:creator>
  <cp:lastModifiedBy>alexandru</cp:lastModifiedBy>
  <cp:revision>22</cp:revision>
  <dcterms:modified xsi:type="dcterms:W3CDTF">2020-02-15T22:16:12Z</dcterms:modified>
</cp:coreProperties>
</file>