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6800" cy="42799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3429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6858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10287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13716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7145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20574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24003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2743200" algn="ctr" defTabSz="256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4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E08"/>
    <a:srgbClr val="E6B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5F7579"/>
        </a:fontRef>
        <a:srgbClr val="5F7579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318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5654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25654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25654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25654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25654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25654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25654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25654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25654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25500" y="14160500"/>
            <a:ext cx="28625800" cy="144907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25500" y="32550100"/>
            <a:ext cx="28625800" cy="562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825500" y="32550100"/>
            <a:ext cx="28625800" cy="562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>
            <a:spLocks noGrp="1"/>
          </p:cNvSpPr>
          <p:nvPr>
            <p:ph type="pic" sz="half" idx="13"/>
          </p:nvPr>
        </p:nvSpPr>
        <p:spPr>
          <a:xfrm>
            <a:off x="15608300" y="11627544"/>
            <a:ext cx="13957300" cy="195461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825500" y="6070600"/>
            <a:ext cx="13716000" cy="15379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21399500"/>
            <a:ext cx="13716000" cy="5689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mage"/>
          <p:cNvSpPr>
            <a:spLocks noGrp="1"/>
          </p:cNvSpPr>
          <p:nvPr>
            <p:ph type="pic" sz="half" idx="13"/>
          </p:nvPr>
        </p:nvSpPr>
        <p:spPr>
          <a:xfrm>
            <a:off x="15608300" y="11627544"/>
            <a:ext cx="13957300" cy="195461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825500" y="6070600"/>
            <a:ext cx="13716000" cy="15379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21399500"/>
            <a:ext cx="13716000" cy="5689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sz="quarter" idx="13"/>
          </p:nvPr>
        </p:nvSpPr>
        <p:spPr>
          <a:xfrm>
            <a:off x="17500600" y="16611600"/>
            <a:ext cx="10198174" cy="15341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25500" y="13982700"/>
            <a:ext cx="137160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25500" y="13982700"/>
            <a:ext cx="137160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6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735300" y="13982700"/>
            <a:ext cx="137160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825500" y="29984700"/>
            <a:ext cx="28625800" cy="551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35445700"/>
            <a:ext cx="28625800" cy="529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>
            <a:spLocks noGrp="1"/>
          </p:cNvSpPr>
          <p:nvPr>
            <p:ph type="pic" sz="half" idx="13"/>
          </p:nvPr>
        </p:nvSpPr>
        <p:spPr>
          <a:xfrm>
            <a:off x="3042060" y="11290300"/>
            <a:ext cx="24185960" cy="1364336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825500" y="29984700"/>
            <a:ext cx="28625800" cy="551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5500" y="35445700"/>
            <a:ext cx="28625800" cy="529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13982700"/>
            <a:ext cx="28625800" cy="256286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13982700"/>
            <a:ext cx="28625800" cy="25628600"/>
          </a:xfrm>
          <a:prstGeom prst="rect">
            <a:avLst/>
          </a:prstGeom>
        </p:spPr>
        <p:txBody>
          <a:bodyPr numCol="2" spcCol="1431290"/>
          <a:lstStyle>
            <a:lvl1pPr marL="304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1pPr>
            <a:lvl2pPr marL="685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2pPr>
            <a:lvl3pPr marL="1066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3pPr>
            <a:lvl4pPr marL="1447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4pPr>
            <a:lvl5pPr marL="1828800" indent="-304800" algn="l">
              <a:spcBef>
                <a:spcPts val="16700"/>
              </a:spcBef>
              <a:buSzPct val="82000"/>
              <a:buChar char="•"/>
              <a:defRPr>
                <a:solidFill>
                  <a:srgbClr val="53535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1117600"/>
            <a:ext cx="28625800" cy="40513000"/>
          </a:xfrm>
          <a:prstGeom prst="rect">
            <a:avLst/>
          </a:prstGeom>
        </p:spPr>
        <p:txBody>
          <a:bodyPr anchor="ctr"/>
          <a:lstStyle>
            <a:lvl1pPr marL="304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1pPr>
            <a:lvl2pPr marL="685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2pPr>
            <a:lvl3pPr marL="1066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3pPr>
            <a:lvl4pPr marL="1447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4pPr>
            <a:lvl5pPr marL="1828800" indent="-304800" algn="l">
              <a:lnSpc>
                <a:spcPct val="120000"/>
              </a:lnSpc>
              <a:spcBef>
                <a:spcPts val="16700"/>
              </a:spcBef>
              <a:buSzPct val="82000"/>
              <a:buChar char="•"/>
              <a:defRPr sz="20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- Dar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25500" y="1117600"/>
            <a:ext cx="28625800" cy="107061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25500" y="8966200"/>
            <a:ext cx="28625800" cy="142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25500" y="23126700"/>
            <a:ext cx="28625800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566900" y="41008300"/>
            <a:ext cx="1104900" cy="1231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7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4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2565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535353"/>
        </a:buClr>
        <a:buSzTx/>
        <a:buFontTx/>
        <a:buNone/>
        <a:tabLst/>
        <a:defRPr sz="16600" b="0" i="0" u="none" strike="noStrike" cap="none" spc="0" baseline="0">
          <a:ln>
            <a:noFill/>
          </a:ln>
          <a:solidFill>
            <a:srgbClr val="525252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2565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Quantum computation has a growing number of promising application areas such as quantum chemistry, quantum optimisation and finance. However, the first industrially relevant and scalable quantum computer seems to be at least a decade away. Therefore, one of the most pressing questions is &quot;How many physical qubits and how much time is necessary to execute a quantum algorithm on a selected hardware platform where the algorithmic output is more important than the fact a quantum computer was used to calculate it?”…"/>
          <p:cNvSpPr txBox="1"/>
          <p:nvPr/>
        </p:nvSpPr>
        <p:spPr>
          <a:xfrm>
            <a:off x="766209" y="9918234"/>
            <a:ext cx="28851958" cy="24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Quantum computation has a growing number of promising application areas such as quantum chemistry, quantum </a:t>
            </a:r>
            <a:r>
              <a:rPr sz="5400" dirty="0" err="1">
                <a:latin typeface="Helvetica" panose="020B0604020202020204" pitchFamily="34" charset="0"/>
                <a:cs typeface="Helvetica" panose="020B0604020202020204" pitchFamily="34" charset="0"/>
              </a:rPr>
              <a:t>optimisation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 and finance. However, the first industrially relevant and scalable quantum computer seems to be at least a decade away. Therefore, one of the most pressing questions is "</a:t>
            </a:r>
            <a:r>
              <a:rPr sz="5400" b="1" dirty="0">
                <a:latin typeface="Helvetica" panose="020B0604020202020204" pitchFamily="34" charset="0"/>
                <a:cs typeface="Helvetica" panose="020B0604020202020204" pitchFamily="34" charset="0"/>
              </a:rPr>
              <a:t>How many physical qubits and how much time is necessary to execute a quantum algorithm on a selected hardware platform where the algorithmic output is more important than the fact a quantum computer was used to calculate it?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workshop will bring together researchers to discuss new methods and directions needed to </a:t>
            </a:r>
            <a:r>
              <a:rPr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develop 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the tools to:</a:t>
            </a: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accurately 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analyze and benchmark complex quantum algorithms</a:t>
            </a: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adapt error-correction techniques</a:t>
            </a: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refine classical control and hardware microarchitectures</a:t>
            </a: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enable scientifically and commercially </a:t>
            </a:r>
            <a:r>
              <a:rPr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relevant 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quantum applications</a:t>
            </a: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Research papers, tutorials, software and other demonstrations, and work-in-progress reports are within the scope of the workshop. Invited talks by leading international experts will complete the program. Contributions on </a:t>
            </a:r>
            <a:r>
              <a:rPr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areas 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of quantum performance analytics are welcome:</a:t>
            </a: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 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level quantum circuit analytics.</a:t>
            </a: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Fault-tolerant quantum circuit analytics.</a:t>
            </a: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 err="1">
                <a:latin typeface="Helvetica" panose="020B0604020202020204" pitchFamily="34" charset="0"/>
                <a:cs typeface="Helvetica" panose="020B0604020202020204" pitchFamily="34" charset="0"/>
              </a:rPr>
              <a:t>Clifford+T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5400" dirty="0" err="1">
                <a:latin typeface="Helvetica" panose="020B0604020202020204" pitchFamily="34" charset="0"/>
                <a:cs typeface="Helvetica" panose="020B0604020202020204" pitchFamily="34" charset="0"/>
              </a:rPr>
              <a:t>optimisation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 strategies.</a:t>
            </a: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Resource efficient surface code implementations.</a:t>
            </a: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Surface code decoders.</a:t>
            </a: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Practical quantitative analysis of surface code alternatives.</a:t>
            </a: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317500" algn="just" defTabSz="457200">
              <a:buClr>
                <a:srgbClr val="2F3138"/>
              </a:buClr>
              <a:buSzPct val="82000"/>
              <a:buFont typeface="Helvetica"/>
              <a:buChar char="•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Noisy Intermediate Scale Quantum (NISQ) evaluation.</a:t>
            </a:r>
            <a:endParaRPr sz="5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5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Upon acceptance</a:t>
            </a:r>
            <a:r>
              <a:rPr lang="en-U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an extended abstract (approx. 2 pages)</a:t>
            </a:r>
            <a:r>
              <a:rPr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researchers are invited to submit full research papers (maximum 12 pages), as well as work-in-progress or tool demonstration papers (maximum 6 pages). Accepted full papers will be published in a journal (subject to the journal being approved - IEEE Transactions on Quantum Engineering; </a:t>
            </a:r>
            <a:r>
              <a:rPr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backup </a:t>
            </a:r>
            <a:r>
              <a:rPr lang="en-US"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sz="5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BD </a:t>
            </a:r>
            <a:r>
              <a:rPr sz="5400" dirty="0">
                <a:latin typeface="Helvetica" panose="020B0604020202020204" pitchFamily="34" charset="0"/>
                <a:cs typeface="Helvetica" panose="020B0604020202020204" pitchFamily="34" charset="0"/>
              </a:rPr>
              <a:t>exists).</a:t>
            </a:r>
          </a:p>
        </p:txBody>
      </p:sp>
      <p:sp>
        <p:nvSpPr>
          <p:cNvPr id="174" name="CALL FOR PAPERS"/>
          <p:cNvSpPr txBox="1"/>
          <p:nvPr/>
        </p:nvSpPr>
        <p:spPr>
          <a:xfrm>
            <a:off x="9028554" y="8359928"/>
            <a:ext cx="12219692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defRPr>
            </a:lvl1pPr>
          </a:lstStyle>
          <a:p>
            <a:r>
              <a:rPr b="1" dirty="0"/>
              <a:t>CALL FOR PAPERS</a:t>
            </a:r>
          </a:p>
        </p:txBody>
      </p:sp>
      <p:sp>
        <p:nvSpPr>
          <p:cNvPr id="175" name="Extended Abstract Submission: 21 April 2019…"/>
          <p:cNvSpPr txBox="1"/>
          <p:nvPr/>
        </p:nvSpPr>
        <p:spPr>
          <a:xfrm>
            <a:off x="273613" y="34647621"/>
            <a:ext cx="16845677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/>
              <a:t>Extended Abstract Submission: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21 April 2019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/>
              <a:t>Notification Extended Abstract: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12 May 2019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/>
              <a:t>Workshop Date:</a:t>
            </a:r>
            <a:r>
              <a:rPr b="1" dirty="0">
                <a:solidFill>
                  <a:srgbClr val="000000"/>
                </a:solidFill>
              </a:rPr>
              <a:t> </a:t>
            </a:r>
            <a:r>
              <a:rPr dirty="0"/>
              <a:t>22 June 2019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/>
              <a:t>Full Paper Submission:</a:t>
            </a:r>
            <a:r>
              <a:rPr b="1" dirty="0">
                <a:solidFill>
                  <a:srgbClr val="000000"/>
                </a:solidFill>
              </a:rPr>
              <a:t> </a:t>
            </a:r>
            <a:r>
              <a:rPr dirty="0"/>
              <a:t>1 August 2019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/>
              <a:t>Notification of Full Paper: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(tentative) 1 November 2019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/>
              <a:t>Publication of Full Paper:</a:t>
            </a:r>
            <a:r>
              <a:rPr b="1" dirty="0">
                <a:solidFill>
                  <a:srgbClr val="000000"/>
                </a:solidFill>
              </a:rPr>
              <a:t> </a:t>
            </a:r>
            <a:r>
              <a:rPr dirty="0"/>
              <a:t>(tentative) 1 January 2020</a:t>
            </a:r>
          </a:p>
        </p:txBody>
      </p:sp>
      <p:sp>
        <p:nvSpPr>
          <p:cNvPr id="176" name="Invited Speakers: To be Confirmed"/>
          <p:cNvSpPr txBox="1"/>
          <p:nvPr/>
        </p:nvSpPr>
        <p:spPr>
          <a:xfrm>
            <a:off x="13556915" y="34463175"/>
            <a:ext cx="15463253" cy="6011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800" b="1" dirty="0"/>
              <a:t>Invited </a:t>
            </a:r>
            <a:r>
              <a:rPr sz="4800" b="1" dirty="0" smtClean="0"/>
              <a:t>Speakers</a:t>
            </a:r>
            <a:r>
              <a:rPr lang="en-US" sz="4800" dirty="0" smtClean="0"/>
              <a:t>:</a:t>
            </a:r>
            <a:endParaRPr lang="en-DE" sz="4800" dirty="0" smtClean="0"/>
          </a:p>
          <a:p>
            <a:pPr marL="685800" indent="-685800" algn="l" defTabSz="457200">
              <a:buFontTx/>
              <a:buChar char="-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E" sz="4800" b="1" dirty="0" smtClean="0"/>
              <a:t>Naomi Nickerson</a:t>
            </a:r>
            <a:r>
              <a:rPr lang="en-DE" sz="4800" dirty="0" smtClean="0"/>
              <a:t>, PsiQuantum</a:t>
            </a:r>
          </a:p>
          <a:p>
            <a:pPr marL="685800" indent="-685800" algn="l" defTabSz="457200">
              <a:buFontTx/>
              <a:buChar char="-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b="1" dirty="0"/>
              <a:t>Joseph Fitzsimons</a:t>
            </a:r>
            <a:r>
              <a:rPr lang="en-US" sz="4800" dirty="0"/>
              <a:t>, </a:t>
            </a:r>
            <a:r>
              <a:rPr lang="en-DE" sz="4800" dirty="0" smtClean="0"/>
              <a:t>Horizon Quantum</a:t>
            </a:r>
          </a:p>
          <a:p>
            <a:pPr marL="685800" indent="-685800" algn="l" defTabSz="457200">
              <a:buFontTx/>
              <a:buChar char="-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b="1" dirty="0" smtClean="0"/>
              <a:t>Michael </a:t>
            </a:r>
            <a:r>
              <a:rPr lang="en-US" sz="4800" b="1" dirty="0" err="1" smtClean="0"/>
              <a:t>Bremner</a:t>
            </a:r>
            <a:r>
              <a:rPr lang="en-US" sz="4800" dirty="0" smtClean="0"/>
              <a:t>, University of Technology </a:t>
            </a:r>
            <a:r>
              <a:rPr lang="en-US" sz="4800" dirty="0" smtClean="0"/>
              <a:t>Sydney</a:t>
            </a:r>
            <a:endParaRPr lang="en-DE" sz="4800" dirty="0" smtClean="0"/>
          </a:p>
          <a:p>
            <a:pPr marL="685800" indent="-685800" algn="l" defTabSz="457200">
              <a:buFontTx/>
              <a:buChar char="-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b="1" dirty="0" smtClean="0"/>
              <a:t>Craig </a:t>
            </a:r>
            <a:r>
              <a:rPr lang="en-US" sz="4800" b="1" dirty="0" err="1" smtClean="0"/>
              <a:t>Gidney</a:t>
            </a:r>
            <a:r>
              <a:rPr lang="en-US" sz="4800" dirty="0" smtClean="0"/>
              <a:t>, </a:t>
            </a:r>
            <a:r>
              <a:rPr lang="en-US" sz="4800" dirty="0" smtClean="0"/>
              <a:t>Google</a:t>
            </a:r>
            <a:endParaRPr lang="en-DE" sz="4800" dirty="0"/>
          </a:p>
          <a:p>
            <a:pPr marL="685800" indent="-685800" algn="l" defTabSz="457200">
              <a:buFontTx/>
              <a:buChar char="-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E" sz="4800" b="1" dirty="0" smtClean="0"/>
              <a:t>Daniel Litinski</a:t>
            </a:r>
            <a:r>
              <a:rPr lang="en-DE" sz="4800" dirty="0" smtClean="0"/>
              <a:t>, Free University, Berlin</a:t>
            </a:r>
          </a:p>
          <a:p>
            <a:pPr marL="685800" indent="-685800" algn="l" defTabSz="457200">
              <a:buFontTx/>
              <a:buChar char="-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E" sz="4800" b="1" dirty="0" smtClean="0"/>
              <a:t>Christian Gogolin</a:t>
            </a:r>
            <a:r>
              <a:rPr lang="en-DE" sz="4800" dirty="0" smtClean="0"/>
              <a:t>, Covestro</a:t>
            </a:r>
          </a:p>
          <a:p>
            <a:pPr marL="685800" indent="-685800" algn="l" defTabSz="457200">
              <a:buFontTx/>
              <a:buChar char="-"/>
              <a:defRPr sz="4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E" sz="4800" b="1" dirty="0" smtClean="0"/>
              <a:t>Scott Aaronson</a:t>
            </a:r>
            <a:r>
              <a:rPr lang="en-DE" sz="4800" dirty="0" smtClean="0"/>
              <a:t>, UT Austin</a:t>
            </a:r>
            <a:endParaRPr lang="en-US" sz="4800" dirty="0" smtClean="0"/>
          </a:p>
        </p:txBody>
      </p:sp>
      <p:sp>
        <p:nvSpPr>
          <p:cNvPr id="178" name="Alexandru Paler, Linz Institute of Technology, Linz, Austria…"/>
          <p:cNvSpPr txBox="1"/>
          <p:nvPr/>
        </p:nvSpPr>
        <p:spPr>
          <a:xfrm>
            <a:off x="15537020" y="41038015"/>
            <a:ext cx="1684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 b="1" dirty="0"/>
              <a:t>Alexandru Paler, </a:t>
            </a:r>
            <a:r>
              <a:rPr sz="3600" dirty="0"/>
              <a:t>Linz Institute of Technology, Linz, Austria</a:t>
            </a:r>
            <a:endParaRPr sz="3600" b="1" dirty="0"/>
          </a:p>
          <a:p>
            <a:pPr algn="l" defTabSz="457200">
              <a:defRPr sz="3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 b="1" dirty="0"/>
              <a:t>Simon Devitt,</a:t>
            </a:r>
            <a:r>
              <a:rPr sz="3600" dirty="0"/>
              <a:t> University of Technology, Sydney, Australia</a:t>
            </a:r>
          </a:p>
          <a:p>
            <a:pPr algn="l" defTabSz="457200">
              <a:defRPr sz="3000">
                <a:solidFill>
                  <a:srgbClr val="2F3138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 b="1" dirty="0"/>
              <a:t>Daniel Herr,</a:t>
            </a:r>
            <a:r>
              <a:rPr sz="3600" dirty="0"/>
              <a:t> RIKEN, Wako-</a:t>
            </a:r>
            <a:r>
              <a:rPr sz="3600" dirty="0" err="1"/>
              <a:t>shi</a:t>
            </a:r>
            <a:r>
              <a:rPr sz="3600" dirty="0"/>
              <a:t>, Japan</a:t>
            </a:r>
          </a:p>
        </p:txBody>
      </p:sp>
      <p:sp>
        <p:nvSpPr>
          <p:cNvPr id="179" name="Line"/>
          <p:cNvSpPr/>
          <p:nvPr/>
        </p:nvSpPr>
        <p:spPr>
          <a:xfrm flipV="1">
            <a:off x="236576" y="34288520"/>
            <a:ext cx="29803646" cy="194060"/>
          </a:xfrm>
          <a:prstGeom prst="line">
            <a:avLst/>
          </a:prstGeom>
          <a:ln w="508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5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28" t="24459" r="3366" b="28483"/>
          <a:stretch/>
        </p:blipFill>
        <p:spPr>
          <a:xfrm>
            <a:off x="706237" y="88455"/>
            <a:ext cx="29180870" cy="8156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3919" y="5021261"/>
            <a:ext cx="1537760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565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B88E08"/>
                </a:solidFill>
                <a:effectLst/>
                <a:uFillTx/>
                <a:latin typeface="Arial Black" panose="020B0A04020102020204" pitchFamily="34" charset="0"/>
                <a:sym typeface="Gill Sans Light"/>
              </a:rPr>
              <a:t>www.quantumresource.org</a:t>
            </a:r>
            <a:endParaRPr kumimoji="0" lang="en-US" sz="8000" b="0" i="0" u="none" strike="noStrike" cap="none" spc="0" normalizeH="0" baseline="0" dirty="0">
              <a:ln>
                <a:noFill/>
              </a:ln>
              <a:solidFill>
                <a:srgbClr val="B88E08"/>
              </a:solidFill>
              <a:effectLst/>
              <a:uFillTx/>
              <a:latin typeface="Arial Black" panose="020B0A04020102020204" pitchFamily="34" charset="0"/>
              <a:sym typeface="Gill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2" y="40519104"/>
            <a:ext cx="14856815" cy="2149268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4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56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4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403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Gill Sans Light</vt:lpstr>
      <vt:lpstr>Helvetica</vt:lpstr>
      <vt:lpstr>Lucida Grande</vt:lpstr>
      <vt:lpstr>Showroom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</dc:creator>
  <cp:lastModifiedBy>alexandru</cp:lastModifiedBy>
  <cp:revision>18</cp:revision>
  <dcterms:modified xsi:type="dcterms:W3CDTF">2019-03-15T10:34:35Z</dcterms:modified>
</cp:coreProperties>
</file>