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9" r:id="rId4"/>
  </p:sldMasterIdLst>
  <p:notesMasterIdLst>
    <p:notesMasterId r:id="rId16"/>
  </p:notesMasterIdLst>
  <p:handoutMasterIdLst>
    <p:handoutMasterId r:id="rId17"/>
  </p:handoutMasterIdLst>
  <p:sldIdLst>
    <p:sldId id="991" r:id="rId5"/>
    <p:sldId id="1030" r:id="rId6"/>
    <p:sldId id="1039" r:id="rId7"/>
    <p:sldId id="1046" r:id="rId8"/>
    <p:sldId id="1031" r:id="rId9"/>
    <p:sldId id="1038" r:id="rId10"/>
    <p:sldId id="1045" r:id="rId11"/>
    <p:sldId id="1047" r:id="rId12"/>
    <p:sldId id="1048" r:id="rId13"/>
    <p:sldId id="1044" r:id="rId14"/>
    <p:sldId id="1050" r:id="rId15"/>
  </p:sldIdLst>
  <p:sldSz cx="19007138" cy="10691813"/>
  <p:notesSz cx="6808788" cy="9940925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3458" userDrawn="1">
          <p15:clr>
            <a:srgbClr val="A4A3A4"/>
          </p15:clr>
        </p15:guide>
        <p15:guide id="6" pos="85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Никода Кирилл Владимирович" initials="НКВ" lastIdx="10" clrIdx="0">
    <p:extLst>
      <p:ext uri="{19B8F6BF-5375-455C-9EA6-DF929625EA0E}">
        <p15:presenceInfo xmlns:p15="http://schemas.microsoft.com/office/powerpoint/2012/main" userId="Никода Кирилл Владимирович" providerId="None"/>
      </p:ext>
    </p:extLst>
  </p:cmAuthor>
  <p:cmAuthor id="2" name="Madrugada" initials="M" lastIdx="3" clrIdx="1">
    <p:extLst>
      <p:ext uri="{19B8F6BF-5375-455C-9EA6-DF929625EA0E}">
        <p15:presenceInfo xmlns:p15="http://schemas.microsoft.com/office/powerpoint/2012/main" userId="Madrugada" providerId="None"/>
      </p:ext>
    </p:extLst>
  </p:cmAuthor>
  <p:cmAuthor id="3" name="Кондратьев Сергей" initials="КС" lastIdx="13" clrIdx="2">
    <p:extLst>
      <p:ext uri="{19B8F6BF-5375-455C-9EA6-DF929625EA0E}">
        <p15:presenceInfo xmlns:p15="http://schemas.microsoft.com/office/powerpoint/2012/main" userId="S-1-5-21-1285212691-1252903250-3497814688-1130" providerId="AD"/>
      </p:ext>
    </p:extLst>
  </p:cmAuthor>
  <p:cmAuthor id="4" name="Пугач Вадим" initials="ПВ" lastIdx="2" clrIdx="3">
    <p:extLst>
      <p:ext uri="{19B8F6BF-5375-455C-9EA6-DF929625EA0E}">
        <p15:presenceInfo xmlns:p15="http://schemas.microsoft.com/office/powerpoint/2012/main" userId="Пугач Вадим" providerId="None"/>
      </p:ext>
    </p:extLst>
  </p:cmAuthor>
  <p:cmAuthor id="5" name="Пигарев Дмитрий Александрович" initials="ПДА" lastIdx="2" clrIdx="4">
    <p:extLst>
      <p:ext uri="{19B8F6BF-5375-455C-9EA6-DF929625EA0E}">
        <p15:presenceInfo xmlns:p15="http://schemas.microsoft.com/office/powerpoint/2012/main" userId="Пигарев Дмитрий Александрович" providerId="None"/>
      </p:ext>
    </p:extLst>
  </p:cmAuthor>
  <p:cmAuthor id="6" name="Снитко Дарья Владимировна" initials="СДВ" lastIdx="10" clrIdx="5">
    <p:extLst>
      <p:ext uri="{19B8F6BF-5375-455C-9EA6-DF929625EA0E}">
        <p15:presenceInfo xmlns:p15="http://schemas.microsoft.com/office/powerpoint/2012/main" userId="Снитко Дарья Владимировн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900"/>
    <a:srgbClr val="1A4AFC"/>
    <a:srgbClr val="FFBF85"/>
    <a:srgbClr val="28055A"/>
    <a:srgbClr val="FFFFFF"/>
    <a:srgbClr val="1A49FC"/>
    <a:srgbClr val="000000"/>
    <a:srgbClr val="4027C9"/>
    <a:srgbClr val="3522A6"/>
    <a:srgbClr val="2B1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21" autoAdjust="0"/>
    <p:restoredTop sz="90549" autoAdjust="0"/>
  </p:normalViewPr>
  <p:slideViewPr>
    <p:cSldViewPr snapToGrid="0" snapToObjects="1" showGuides="1">
      <p:cViewPr varScale="1">
        <p:scale>
          <a:sx n="45" d="100"/>
          <a:sy n="45" d="100"/>
        </p:scale>
        <p:origin x="66" y="240"/>
      </p:cViewPr>
      <p:guideLst>
        <p:guide orient="horz" pos="3458"/>
        <p:guide pos="85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 snapToObjects="1" showGuides="1">
      <p:cViewPr varScale="1">
        <p:scale>
          <a:sx n="60" d="100"/>
          <a:sy n="60" d="100"/>
        </p:scale>
        <p:origin x="32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int.gazprombank.ru\dfsgpb\Users\Box126\CEP\WORK\&#1056;&#1072;&#1079;&#1086;&#1074;&#1099;&#1077;%20&#1087;&#1086;&#1088;&#1091;&#1095;&#1077;&#1085;&#1080;&#1103;\2024\2024-02%20&#1048;&#1085;&#1076;&#1077;&#1082;&#1089;%20&#1101;&#1082;&#1089;&#1087;&#1086;&#1088;&#1090;&#1085;&#1099;&#1093;%20&#1094;&#1077;&#1085;\2024-02%20&#1062;&#1069;&#1055;%20&#1048;&#1085;&#1076;&#1077;&#1082;&#1089;%20&#1101;&#1082;&#1089;&#1087;&#1086;&#1088;&#1090;&#1085;&#1099;&#1093;%20&#1094;&#1077;&#1085;_&#1073;&#1077;&#1079;%20&#1086;&#1096;&#1080;&#1073;&#1082;&#10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int.gazprombank.ru\dfsgpb\Users\Box126\CEP\WORK\&#1056;&#1072;&#1079;&#1086;&#1074;&#1099;&#1077;%20&#1087;&#1086;&#1088;&#1091;&#1095;&#1077;&#1085;&#1080;&#1103;\2024\2024-02%20&#1048;&#1085;&#1076;&#1077;&#1082;&#1089;%20&#1101;&#1082;&#1089;&#1087;&#1086;&#1088;&#1090;&#1085;&#1099;&#1093;%20&#1094;&#1077;&#1085;\2024-02%20&#1062;&#1069;&#1055;%20&#1048;&#1085;&#1076;&#1077;&#1082;&#1089;%20&#1101;&#1082;&#1089;&#1087;&#1086;&#1088;&#1090;&#1085;&#1099;&#1093;%20&#1094;&#1077;&#1085;_&#1084;&#1086;&#1076;&#1077;&#1083;&#1100;&#1082;&#1072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int.gazprombank.ru\dfsgpb\Users\Box126\CEP\WORK\&#1056;&#1072;&#1079;&#1086;&#1074;&#1099;&#1077;%20&#1087;&#1086;&#1088;&#1091;&#1095;&#1077;&#1085;&#1080;&#1103;\2024\2024-02%20&#1048;&#1085;&#1076;&#1077;&#1082;&#1089;%20&#1101;&#1082;&#1089;&#1087;&#1086;&#1088;&#1090;&#1085;&#1099;&#1093;%20&#1094;&#1077;&#1085;\2024-02%20&#1062;&#1069;&#1055;%20&#1048;&#1085;&#1076;&#1077;&#1082;&#1089;%20&#1101;&#1082;&#1089;&#1087;&#1086;&#1088;&#1090;&#1085;&#1099;&#1093;%20&#1094;&#1077;&#1085;_&#1084;&#1086;&#1076;&#1077;&#1083;&#1100;&#1082;&#1072;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int.gazprombank.ru\dfsgpb\Users\Box126\CEP\WORK\&#1056;&#1072;&#1079;&#1086;&#1074;&#1099;&#1077;%20&#1087;&#1086;&#1088;&#1091;&#1095;&#1077;&#1085;&#1080;&#1103;\2024\2024-02%20&#1048;&#1085;&#1076;&#1077;&#1082;&#1089;%20&#1101;&#1082;&#1089;&#1087;&#1086;&#1088;&#1090;&#1085;&#1099;&#1093;%20&#1094;&#1077;&#1085;\2024-02%20&#1062;&#1069;&#1055;%20&#1048;&#1085;&#1076;&#1077;&#1082;&#1089;%20&#1101;&#1082;&#1089;&#1087;&#1086;&#1088;&#1090;&#1085;&#1099;&#1093;%20&#1094;&#1077;&#1085;_&#1084;&#1086;&#1076;&#1077;&#1083;&#1100;&#1082;&#1072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int.gazprombank.ru\dfsgpb\Users\Box126\CEP\WORK\&#1056;&#1072;&#1079;&#1086;&#1074;&#1099;&#1077;%20&#1087;&#1086;&#1088;&#1091;&#1095;&#1077;&#1085;&#1080;&#1103;\2024\2024-02%20&#1048;&#1085;&#1076;&#1077;&#1082;&#1089;%20&#1101;&#1082;&#1089;&#1087;&#1086;&#1088;&#1090;&#1085;&#1099;&#1093;%20&#1094;&#1077;&#1085;\2024-02%20&#1062;&#1069;&#1055;%20&#1048;&#1085;&#1076;&#1077;&#1082;&#1089;%20&#1101;&#1082;&#1089;&#1087;&#1086;&#1088;&#1090;&#1085;&#1099;&#1093;%20&#1094;&#1077;&#1085;_&#1084;&#1086;&#1076;&#1077;&#1083;&#1100;&#1082;&#1072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int.gazprombank.ru\dfsgpb\Users\Box126\CEP\WORK\&#1056;&#1072;&#1079;&#1086;&#1074;&#1099;&#1077;%20&#1087;&#1086;&#1088;&#1091;&#1095;&#1077;&#1085;&#1080;&#1103;\2024\2024-02%20&#1048;&#1085;&#1076;&#1077;&#1082;&#1089;%20&#1101;&#1082;&#1089;&#1087;&#1086;&#1088;&#1090;&#1085;&#1099;&#1093;%20&#1094;&#1077;&#1085;\2024-02%20&#1062;&#1069;&#1055;%20&#1048;&#1085;&#1076;&#1077;&#1082;&#1089;%20&#1101;&#1082;&#1089;&#1087;&#1086;&#1088;&#1090;&#1085;&#1099;&#1093;%20&#1094;&#1077;&#1085;_&#1084;&#1086;&#1076;&#1077;&#1083;&#1100;&#1082;&#1072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int.gazprombank.ru\dfsgpb\Users\Box126\CEP\WORK\&#1056;&#1072;&#1079;&#1086;&#1074;&#1099;&#1077;%20&#1087;&#1086;&#1088;&#1091;&#1095;&#1077;&#1085;&#1080;&#1103;\2024\2024-02%20&#1048;&#1085;&#1076;&#1077;&#1082;&#1089;%20&#1101;&#1082;&#1089;&#1087;&#1086;&#1088;&#1090;&#1085;&#1099;&#1093;%20&#1094;&#1077;&#1085;\2024-02%20&#1062;&#1069;&#1055;%20&#1048;&#1085;&#1076;&#1077;&#1082;&#1089;%20&#1101;&#1082;&#1089;&#1087;&#1086;&#1088;&#1090;&#1085;&#1099;&#1093;%20&#1094;&#1077;&#1085;_&#1084;&#1086;&#1076;&#1077;&#1083;&#1100;&#1082;&#1072;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962134439666098"/>
          <c:y val="2.9187460381731031E-2"/>
          <c:w val="0.62123729395997285"/>
          <c:h val="0.94162507923653793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FBF8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A0D-412A-B3E4-ABDF583E1815}"/>
              </c:ext>
            </c:extLst>
          </c:dPt>
          <c:dPt>
            <c:idx val="1"/>
            <c:bubble3D val="0"/>
            <c:spPr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A0D-412A-B3E4-ABDF583E1815}"/>
              </c:ext>
            </c:extLst>
          </c:dPt>
          <c:val>
            <c:numRef>
              <c:f>graph!$AB$72:$AC$72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A0D-412A-B3E4-ABDF583E1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 w="25400" cap="flat" cmpd="sng" algn="ctr">
      <a:noFill/>
      <a:round/>
    </a:ln>
    <a:effectLst/>
  </c:spPr>
  <c:txPr>
    <a:bodyPr/>
    <a:lstStyle/>
    <a:p>
      <a:pPr>
        <a:defRPr>
          <a:latin typeface="Cera CY"/>
          <a:ea typeface="Cera CY"/>
          <a:cs typeface="Cera CY"/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/>
                </a:solidFill>
                <a:latin typeface="Cera CY"/>
                <a:ea typeface="Cera CY"/>
                <a:cs typeface="Cera CY"/>
              </a:defRPr>
            </a:pPr>
            <a:r>
              <a:rPr lang="ru-RU" sz="2800" dirty="0" smtClean="0">
                <a:solidFill>
                  <a:schemeClr val="tx1"/>
                </a:solidFill>
              </a:rPr>
              <a:t>ЦЦИ</a:t>
            </a:r>
            <a:r>
              <a:rPr lang="ru-RU" sz="2800" baseline="0" dirty="0" smtClean="0">
                <a:solidFill>
                  <a:schemeClr val="tx1"/>
                </a:solidFill>
              </a:rPr>
              <a:t> сырьевой индекс, 2021=100</a:t>
            </a:r>
            <a:endParaRPr lang="ru-RU" sz="2800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6151752440288079"/>
          <c:y val="5.322687585620529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/>
              </a:solidFill>
              <a:latin typeface="Cera CY"/>
              <a:ea typeface="Cera CY"/>
              <a:cs typeface="Cera CY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6.3877510146896369E-2"/>
          <c:y val="8.7225577735127971E-2"/>
          <c:w val="0.90680697888317896"/>
          <c:h val="0.79571678719783268"/>
        </c:manualLayout>
      </c:layout>
      <c:lineChart>
        <c:grouping val="standard"/>
        <c:varyColors val="0"/>
        <c:ser>
          <c:idx val="0"/>
          <c:order val="0"/>
          <c:tx>
            <c:v>Индекс экспортных цен</c:v>
          </c:tx>
          <c:spPr>
            <a:ln w="57150" cap="rnd">
              <a:solidFill>
                <a:srgbClr val="2354D6"/>
              </a:solidFill>
              <a:round/>
            </a:ln>
            <a:effectLst/>
          </c:spPr>
          <c:marker>
            <c:symbol val="none"/>
          </c:marker>
          <c:cat>
            <c:numRef>
              <c:f>Week!$E$5:$HV$5</c:f>
              <c:numCache>
                <c:formatCode>dd/mm/yy</c:formatCode>
                <c:ptCount val="226"/>
                <c:pt idx="0">
                  <c:v>43833</c:v>
                </c:pt>
                <c:pt idx="1">
                  <c:v>43840</c:v>
                </c:pt>
                <c:pt idx="2">
                  <c:v>43847</c:v>
                </c:pt>
                <c:pt idx="3">
                  <c:v>43854</c:v>
                </c:pt>
                <c:pt idx="4">
                  <c:v>43861</c:v>
                </c:pt>
                <c:pt idx="5">
                  <c:v>43868</c:v>
                </c:pt>
                <c:pt idx="6">
                  <c:v>43875</c:v>
                </c:pt>
                <c:pt idx="7">
                  <c:v>43882</c:v>
                </c:pt>
                <c:pt idx="8">
                  <c:v>43889</c:v>
                </c:pt>
                <c:pt idx="9">
                  <c:v>43896</c:v>
                </c:pt>
                <c:pt idx="10">
                  <c:v>43903</c:v>
                </c:pt>
                <c:pt idx="11">
                  <c:v>43910</c:v>
                </c:pt>
                <c:pt idx="12">
                  <c:v>43917</c:v>
                </c:pt>
                <c:pt idx="13">
                  <c:v>43924</c:v>
                </c:pt>
                <c:pt idx="14">
                  <c:v>43931</c:v>
                </c:pt>
                <c:pt idx="15">
                  <c:v>43938</c:v>
                </c:pt>
                <c:pt idx="16">
                  <c:v>43945</c:v>
                </c:pt>
                <c:pt idx="17">
                  <c:v>43952</c:v>
                </c:pt>
                <c:pt idx="18">
                  <c:v>43959</c:v>
                </c:pt>
                <c:pt idx="19">
                  <c:v>43966</c:v>
                </c:pt>
                <c:pt idx="20">
                  <c:v>43973</c:v>
                </c:pt>
                <c:pt idx="21">
                  <c:v>43980</c:v>
                </c:pt>
                <c:pt idx="22">
                  <c:v>43987</c:v>
                </c:pt>
                <c:pt idx="23">
                  <c:v>43994</c:v>
                </c:pt>
                <c:pt idx="24">
                  <c:v>44001</c:v>
                </c:pt>
                <c:pt idx="25">
                  <c:v>44008</c:v>
                </c:pt>
                <c:pt idx="26">
                  <c:v>44015</c:v>
                </c:pt>
                <c:pt idx="27">
                  <c:v>44022</c:v>
                </c:pt>
                <c:pt idx="28">
                  <c:v>44029</c:v>
                </c:pt>
                <c:pt idx="29">
                  <c:v>44036</c:v>
                </c:pt>
                <c:pt idx="30">
                  <c:v>44043</c:v>
                </c:pt>
                <c:pt idx="31">
                  <c:v>44050</c:v>
                </c:pt>
                <c:pt idx="32">
                  <c:v>44057</c:v>
                </c:pt>
                <c:pt idx="33">
                  <c:v>44064</c:v>
                </c:pt>
                <c:pt idx="34">
                  <c:v>44071</c:v>
                </c:pt>
                <c:pt idx="35">
                  <c:v>44078</c:v>
                </c:pt>
                <c:pt idx="36">
                  <c:v>44085</c:v>
                </c:pt>
                <c:pt idx="37">
                  <c:v>44092</c:v>
                </c:pt>
                <c:pt idx="38">
                  <c:v>44099</c:v>
                </c:pt>
                <c:pt idx="39">
                  <c:v>44106</c:v>
                </c:pt>
                <c:pt idx="40">
                  <c:v>44113</c:v>
                </c:pt>
                <c:pt idx="41">
                  <c:v>44120</c:v>
                </c:pt>
                <c:pt idx="42">
                  <c:v>44127</c:v>
                </c:pt>
                <c:pt idx="43">
                  <c:v>44134</c:v>
                </c:pt>
                <c:pt idx="44">
                  <c:v>44141</c:v>
                </c:pt>
                <c:pt idx="45">
                  <c:v>44148</c:v>
                </c:pt>
                <c:pt idx="46">
                  <c:v>44155</c:v>
                </c:pt>
                <c:pt idx="47">
                  <c:v>44162</c:v>
                </c:pt>
                <c:pt idx="48">
                  <c:v>44169</c:v>
                </c:pt>
                <c:pt idx="49">
                  <c:v>44176</c:v>
                </c:pt>
                <c:pt idx="50">
                  <c:v>44183</c:v>
                </c:pt>
                <c:pt idx="51">
                  <c:v>44190</c:v>
                </c:pt>
                <c:pt idx="52">
                  <c:v>44197</c:v>
                </c:pt>
                <c:pt idx="53">
                  <c:v>44204</c:v>
                </c:pt>
                <c:pt idx="54">
                  <c:v>44211</c:v>
                </c:pt>
                <c:pt idx="55">
                  <c:v>44218</c:v>
                </c:pt>
                <c:pt idx="56">
                  <c:v>44225</c:v>
                </c:pt>
                <c:pt idx="57">
                  <c:v>44232</c:v>
                </c:pt>
                <c:pt idx="58">
                  <c:v>44239</c:v>
                </c:pt>
                <c:pt idx="59">
                  <c:v>44246</c:v>
                </c:pt>
                <c:pt idx="60">
                  <c:v>44253</c:v>
                </c:pt>
                <c:pt idx="61">
                  <c:v>44260</c:v>
                </c:pt>
                <c:pt idx="62">
                  <c:v>44267</c:v>
                </c:pt>
                <c:pt idx="63">
                  <c:v>44274</c:v>
                </c:pt>
                <c:pt idx="64">
                  <c:v>44281</c:v>
                </c:pt>
                <c:pt idx="65">
                  <c:v>44288</c:v>
                </c:pt>
                <c:pt idx="66">
                  <c:v>44295</c:v>
                </c:pt>
                <c:pt idx="67">
                  <c:v>44302</c:v>
                </c:pt>
                <c:pt idx="68">
                  <c:v>44309</c:v>
                </c:pt>
                <c:pt idx="69">
                  <c:v>44316</c:v>
                </c:pt>
                <c:pt idx="70">
                  <c:v>44323</c:v>
                </c:pt>
                <c:pt idx="71">
                  <c:v>44330</c:v>
                </c:pt>
                <c:pt idx="72">
                  <c:v>44337</c:v>
                </c:pt>
                <c:pt idx="73">
                  <c:v>44344</c:v>
                </c:pt>
                <c:pt idx="74">
                  <c:v>44351</c:v>
                </c:pt>
                <c:pt idx="75">
                  <c:v>44358</c:v>
                </c:pt>
                <c:pt idx="76">
                  <c:v>44365</c:v>
                </c:pt>
                <c:pt idx="77">
                  <c:v>44372</c:v>
                </c:pt>
                <c:pt idx="78">
                  <c:v>44379</c:v>
                </c:pt>
                <c:pt idx="79">
                  <c:v>44386</c:v>
                </c:pt>
                <c:pt idx="80">
                  <c:v>44393</c:v>
                </c:pt>
                <c:pt idx="81">
                  <c:v>44400</c:v>
                </c:pt>
                <c:pt idx="82">
                  <c:v>44407</c:v>
                </c:pt>
                <c:pt idx="83">
                  <c:v>44414</c:v>
                </c:pt>
                <c:pt idx="84">
                  <c:v>44421</c:v>
                </c:pt>
                <c:pt idx="85">
                  <c:v>44428</c:v>
                </c:pt>
                <c:pt idx="86">
                  <c:v>44435</c:v>
                </c:pt>
                <c:pt idx="87">
                  <c:v>44442</c:v>
                </c:pt>
                <c:pt idx="88">
                  <c:v>44449</c:v>
                </c:pt>
                <c:pt idx="89">
                  <c:v>44456</c:v>
                </c:pt>
                <c:pt idx="90">
                  <c:v>44463</c:v>
                </c:pt>
                <c:pt idx="91">
                  <c:v>44470</c:v>
                </c:pt>
                <c:pt idx="92">
                  <c:v>44477</c:v>
                </c:pt>
                <c:pt idx="93">
                  <c:v>44484</c:v>
                </c:pt>
                <c:pt idx="94">
                  <c:v>44491</c:v>
                </c:pt>
                <c:pt idx="95">
                  <c:v>44498</c:v>
                </c:pt>
                <c:pt idx="96">
                  <c:v>44505</c:v>
                </c:pt>
                <c:pt idx="97">
                  <c:v>44512</c:v>
                </c:pt>
                <c:pt idx="98">
                  <c:v>44519</c:v>
                </c:pt>
                <c:pt idx="99">
                  <c:v>44526</c:v>
                </c:pt>
                <c:pt idx="100">
                  <c:v>44533</c:v>
                </c:pt>
                <c:pt idx="101">
                  <c:v>44540</c:v>
                </c:pt>
                <c:pt idx="102">
                  <c:v>44547</c:v>
                </c:pt>
                <c:pt idx="103">
                  <c:v>44554</c:v>
                </c:pt>
                <c:pt idx="104">
                  <c:v>44561</c:v>
                </c:pt>
                <c:pt idx="105">
                  <c:v>44568</c:v>
                </c:pt>
                <c:pt idx="106">
                  <c:v>44575</c:v>
                </c:pt>
                <c:pt idx="107">
                  <c:v>44582</c:v>
                </c:pt>
                <c:pt idx="108">
                  <c:v>44589</c:v>
                </c:pt>
                <c:pt idx="109">
                  <c:v>44596</c:v>
                </c:pt>
                <c:pt idx="110">
                  <c:v>44603</c:v>
                </c:pt>
                <c:pt idx="111">
                  <c:v>44610</c:v>
                </c:pt>
                <c:pt idx="112">
                  <c:v>44617</c:v>
                </c:pt>
                <c:pt idx="113">
                  <c:v>44624</c:v>
                </c:pt>
                <c:pt idx="114">
                  <c:v>44631</c:v>
                </c:pt>
                <c:pt idx="115">
                  <c:v>44638</c:v>
                </c:pt>
                <c:pt idx="116">
                  <c:v>44645</c:v>
                </c:pt>
                <c:pt idx="117">
                  <c:v>44652</c:v>
                </c:pt>
                <c:pt idx="118">
                  <c:v>44659</c:v>
                </c:pt>
                <c:pt idx="119">
                  <c:v>44666</c:v>
                </c:pt>
                <c:pt idx="120">
                  <c:v>44673</c:v>
                </c:pt>
                <c:pt idx="121">
                  <c:v>44680</c:v>
                </c:pt>
                <c:pt idx="122">
                  <c:v>44687</c:v>
                </c:pt>
                <c:pt idx="123">
                  <c:v>44694</c:v>
                </c:pt>
                <c:pt idx="124">
                  <c:v>44701</c:v>
                </c:pt>
                <c:pt idx="125">
                  <c:v>44708</c:v>
                </c:pt>
                <c:pt idx="126">
                  <c:v>44715</c:v>
                </c:pt>
                <c:pt idx="127">
                  <c:v>44722</c:v>
                </c:pt>
                <c:pt idx="128">
                  <c:v>44729</c:v>
                </c:pt>
                <c:pt idx="129">
                  <c:v>44736</c:v>
                </c:pt>
                <c:pt idx="130">
                  <c:v>44743</c:v>
                </c:pt>
                <c:pt idx="131">
                  <c:v>44750</c:v>
                </c:pt>
                <c:pt idx="132">
                  <c:v>44757</c:v>
                </c:pt>
                <c:pt idx="133">
                  <c:v>44764</c:v>
                </c:pt>
                <c:pt idx="134">
                  <c:v>44771</c:v>
                </c:pt>
                <c:pt idx="135">
                  <c:v>44778</c:v>
                </c:pt>
                <c:pt idx="136">
                  <c:v>44785</c:v>
                </c:pt>
                <c:pt idx="137">
                  <c:v>44792</c:v>
                </c:pt>
                <c:pt idx="138">
                  <c:v>44799</c:v>
                </c:pt>
                <c:pt idx="139">
                  <c:v>44806</c:v>
                </c:pt>
                <c:pt idx="140">
                  <c:v>44813</c:v>
                </c:pt>
                <c:pt idx="141">
                  <c:v>44820</c:v>
                </c:pt>
                <c:pt idx="142">
                  <c:v>44827</c:v>
                </c:pt>
                <c:pt idx="143">
                  <c:v>44834</c:v>
                </c:pt>
                <c:pt idx="144">
                  <c:v>44841</c:v>
                </c:pt>
                <c:pt idx="145">
                  <c:v>44848</c:v>
                </c:pt>
                <c:pt idx="146">
                  <c:v>44855</c:v>
                </c:pt>
                <c:pt idx="147">
                  <c:v>44862</c:v>
                </c:pt>
                <c:pt idx="148">
                  <c:v>44869</c:v>
                </c:pt>
                <c:pt idx="149">
                  <c:v>44876</c:v>
                </c:pt>
                <c:pt idx="150">
                  <c:v>44883</c:v>
                </c:pt>
                <c:pt idx="151">
                  <c:v>44890</c:v>
                </c:pt>
                <c:pt idx="152">
                  <c:v>44897</c:v>
                </c:pt>
                <c:pt idx="153">
                  <c:v>44904</c:v>
                </c:pt>
                <c:pt idx="154">
                  <c:v>44911</c:v>
                </c:pt>
                <c:pt idx="155">
                  <c:v>44918</c:v>
                </c:pt>
                <c:pt idx="156">
                  <c:v>44925</c:v>
                </c:pt>
                <c:pt idx="157">
                  <c:v>44932</c:v>
                </c:pt>
                <c:pt idx="158">
                  <c:v>44939</c:v>
                </c:pt>
                <c:pt idx="159">
                  <c:v>44946</c:v>
                </c:pt>
                <c:pt idx="160">
                  <c:v>44953</c:v>
                </c:pt>
                <c:pt idx="161">
                  <c:v>44960</c:v>
                </c:pt>
                <c:pt idx="162">
                  <c:v>44967</c:v>
                </c:pt>
                <c:pt idx="163">
                  <c:v>44974</c:v>
                </c:pt>
                <c:pt idx="164">
                  <c:v>44981</c:v>
                </c:pt>
                <c:pt idx="165">
                  <c:v>44988</c:v>
                </c:pt>
                <c:pt idx="166">
                  <c:v>44995</c:v>
                </c:pt>
                <c:pt idx="167">
                  <c:v>45002</c:v>
                </c:pt>
                <c:pt idx="168">
                  <c:v>45009</c:v>
                </c:pt>
                <c:pt idx="169">
                  <c:v>45016</c:v>
                </c:pt>
                <c:pt idx="170">
                  <c:v>45023</c:v>
                </c:pt>
                <c:pt idx="171">
                  <c:v>45030</c:v>
                </c:pt>
                <c:pt idx="172">
                  <c:v>45037</c:v>
                </c:pt>
                <c:pt idx="173">
                  <c:v>45044</c:v>
                </c:pt>
                <c:pt idx="174">
                  <c:v>45051</c:v>
                </c:pt>
                <c:pt idx="175">
                  <c:v>45058</c:v>
                </c:pt>
                <c:pt idx="176">
                  <c:v>45065</c:v>
                </c:pt>
                <c:pt idx="177">
                  <c:v>45072</c:v>
                </c:pt>
                <c:pt idx="178">
                  <c:v>45079</c:v>
                </c:pt>
                <c:pt idx="179">
                  <c:v>45086</c:v>
                </c:pt>
                <c:pt idx="180">
                  <c:v>45093</c:v>
                </c:pt>
                <c:pt idx="181">
                  <c:v>45100</c:v>
                </c:pt>
                <c:pt idx="182">
                  <c:v>45107</c:v>
                </c:pt>
                <c:pt idx="183">
                  <c:v>45114</c:v>
                </c:pt>
                <c:pt idx="184">
                  <c:v>45121</c:v>
                </c:pt>
                <c:pt idx="185">
                  <c:v>45128</c:v>
                </c:pt>
                <c:pt idx="186">
                  <c:v>45135</c:v>
                </c:pt>
                <c:pt idx="187">
                  <c:v>45142</c:v>
                </c:pt>
                <c:pt idx="188">
                  <c:v>45149</c:v>
                </c:pt>
                <c:pt idx="189">
                  <c:v>45156</c:v>
                </c:pt>
                <c:pt idx="190">
                  <c:v>45163</c:v>
                </c:pt>
                <c:pt idx="191">
                  <c:v>45170</c:v>
                </c:pt>
                <c:pt idx="192">
                  <c:v>45177</c:v>
                </c:pt>
                <c:pt idx="193">
                  <c:v>45184</c:v>
                </c:pt>
                <c:pt idx="194">
                  <c:v>45191</c:v>
                </c:pt>
                <c:pt idx="195">
                  <c:v>45198</c:v>
                </c:pt>
                <c:pt idx="196">
                  <c:v>45205</c:v>
                </c:pt>
                <c:pt idx="197">
                  <c:v>45212</c:v>
                </c:pt>
                <c:pt idx="198">
                  <c:v>45219</c:v>
                </c:pt>
                <c:pt idx="199">
                  <c:v>45226</c:v>
                </c:pt>
                <c:pt idx="200">
                  <c:v>45233</c:v>
                </c:pt>
                <c:pt idx="201">
                  <c:v>45240</c:v>
                </c:pt>
                <c:pt idx="202">
                  <c:v>45247</c:v>
                </c:pt>
                <c:pt idx="203">
                  <c:v>45254</c:v>
                </c:pt>
                <c:pt idx="204">
                  <c:v>45261</c:v>
                </c:pt>
                <c:pt idx="205">
                  <c:v>45268</c:v>
                </c:pt>
                <c:pt idx="206">
                  <c:v>45275</c:v>
                </c:pt>
                <c:pt idx="207">
                  <c:v>45282</c:v>
                </c:pt>
                <c:pt idx="208">
                  <c:v>45289</c:v>
                </c:pt>
                <c:pt idx="209">
                  <c:v>45296</c:v>
                </c:pt>
                <c:pt idx="210">
                  <c:v>45303</c:v>
                </c:pt>
                <c:pt idx="211">
                  <c:v>45310</c:v>
                </c:pt>
                <c:pt idx="212">
                  <c:v>45317</c:v>
                </c:pt>
                <c:pt idx="213">
                  <c:v>45324</c:v>
                </c:pt>
                <c:pt idx="214">
                  <c:v>45331</c:v>
                </c:pt>
                <c:pt idx="215">
                  <c:v>45338</c:v>
                </c:pt>
                <c:pt idx="216">
                  <c:v>45345</c:v>
                </c:pt>
                <c:pt idx="217">
                  <c:v>45352</c:v>
                </c:pt>
                <c:pt idx="218">
                  <c:v>45359</c:v>
                </c:pt>
                <c:pt idx="219">
                  <c:v>45366</c:v>
                </c:pt>
                <c:pt idx="220">
                  <c:v>45373</c:v>
                </c:pt>
                <c:pt idx="221">
                  <c:v>45380</c:v>
                </c:pt>
                <c:pt idx="222">
                  <c:v>45387</c:v>
                </c:pt>
                <c:pt idx="223">
                  <c:v>45394</c:v>
                </c:pt>
                <c:pt idx="224">
                  <c:v>45401</c:v>
                </c:pt>
                <c:pt idx="225">
                  <c:v>45408</c:v>
                </c:pt>
              </c:numCache>
            </c:numRef>
          </c:cat>
          <c:val>
            <c:numRef>
              <c:f>Week!$E$44:$HV$44</c:f>
              <c:numCache>
                <c:formatCode>0.0</c:formatCode>
                <c:ptCount val="226"/>
                <c:pt idx="0">
                  <c:v>65.589193730511965</c:v>
                </c:pt>
                <c:pt idx="1">
                  <c:v>65.64413626006926</c:v>
                </c:pt>
                <c:pt idx="2">
                  <c:v>65.680380669444133</c:v>
                </c:pt>
                <c:pt idx="3">
                  <c:v>65.822398804724585</c:v>
                </c:pt>
                <c:pt idx="4">
                  <c:v>65.787328217154794</c:v>
                </c:pt>
                <c:pt idx="5">
                  <c:v>58.527828288439601</c:v>
                </c:pt>
                <c:pt idx="6">
                  <c:v>58.495530872579835</c:v>
                </c:pt>
                <c:pt idx="7">
                  <c:v>58.446571550132454</c:v>
                </c:pt>
                <c:pt idx="8">
                  <c:v>58.363563409396939</c:v>
                </c:pt>
                <c:pt idx="9">
                  <c:v>44.446443374650379</c:v>
                </c:pt>
                <c:pt idx="10">
                  <c:v>44.484890704316399</c:v>
                </c:pt>
                <c:pt idx="11">
                  <c:v>44.522840281910902</c:v>
                </c:pt>
                <c:pt idx="12">
                  <c:v>44.560305239206862</c:v>
                </c:pt>
                <c:pt idx="13">
                  <c:v>32.186862707193285</c:v>
                </c:pt>
                <c:pt idx="14">
                  <c:v>32.195767058166162</c:v>
                </c:pt>
                <c:pt idx="15">
                  <c:v>32.257073088897876</c:v>
                </c:pt>
                <c:pt idx="16">
                  <c:v>32.248422676152011</c:v>
                </c:pt>
                <c:pt idx="17">
                  <c:v>36.501051677940367</c:v>
                </c:pt>
                <c:pt idx="18">
                  <c:v>36.501051677940367</c:v>
                </c:pt>
                <c:pt idx="19">
                  <c:v>36.481175429668518</c:v>
                </c:pt>
                <c:pt idx="20">
                  <c:v>36.46113346943504</c:v>
                </c:pt>
                <c:pt idx="21">
                  <c:v>36.440922917446407</c:v>
                </c:pt>
                <c:pt idx="22">
                  <c:v>42.644576870932923</c:v>
                </c:pt>
                <c:pt idx="23">
                  <c:v>42.473191752697183</c:v>
                </c:pt>
                <c:pt idx="24">
                  <c:v>42.396404209162689</c:v>
                </c:pt>
                <c:pt idx="25">
                  <c:v>42.370332269970369</c:v>
                </c:pt>
                <c:pt idx="26">
                  <c:v>43.930952961159242</c:v>
                </c:pt>
                <c:pt idx="27">
                  <c:v>44.051844761187461</c:v>
                </c:pt>
                <c:pt idx="28">
                  <c:v>44.103998852262201</c:v>
                </c:pt>
                <c:pt idx="29">
                  <c:v>44.116892394247479</c:v>
                </c:pt>
                <c:pt idx="30">
                  <c:v>44.091047853207883</c:v>
                </c:pt>
                <c:pt idx="31">
                  <c:v>48.111996611829326</c:v>
                </c:pt>
                <c:pt idx="32">
                  <c:v>48.053709266899588</c:v>
                </c:pt>
                <c:pt idx="33">
                  <c:v>48.053709266899588</c:v>
                </c:pt>
                <c:pt idx="34">
                  <c:v>48.140743211432309</c:v>
                </c:pt>
                <c:pt idx="35">
                  <c:v>49.26033891090551</c:v>
                </c:pt>
                <c:pt idx="36">
                  <c:v>49.356682443191815</c:v>
                </c:pt>
                <c:pt idx="37">
                  <c:v>49.450253917253242</c:v>
                </c:pt>
                <c:pt idx="38">
                  <c:v>49.50254084173644</c:v>
                </c:pt>
                <c:pt idx="39">
                  <c:v>50.311474486461201</c:v>
                </c:pt>
                <c:pt idx="40">
                  <c:v>50.387707501472079</c:v>
                </c:pt>
                <c:pt idx="41">
                  <c:v>50.449924583779151</c:v>
                </c:pt>
                <c:pt idx="42">
                  <c:v>50.523080041835868</c:v>
                </c:pt>
                <c:pt idx="43">
                  <c:v>50.449924583779151</c:v>
                </c:pt>
                <c:pt idx="44">
                  <c:v>54.079066134878808</c:v>
                </c:pt>
                <c:pt idx="45">
                  <c:v>54.104989183651377</c:v>
                </c:pt>
                <c:pt idx="46">
                  <c:v>54.039824484392391</c:v>
                </c:pt>
                <c:pt idx="47">
                  <c:v>54.039824484392391</c:v>
                </c:pt>
                <c:pt idx="48">
                  <c:v>61.988056211355882</c:v>
                </c:pt>
                <c:pt idx="49">
                  <c:v>62.002998389024896</c:v>
                </c:pt>
                <c:pt idx="50">
                  <c:v>62.062226687747639</c:v>
                </c:pt>
                <c:pt idx="51">
                  <c:v>62.091522193950482</c:v>
                </c:pt>
                <c:pt idx="52">
                  <c:v>68.357377936272073</c:v>
                </c:pt>
                <c:pt idx="53">
                  <c:v>68.357377936272073</c:v>
                </c:pt>
                <c:pt idx="54">
                  <c:v>68.717066471308058</c:v>
                </c:pt>
                <c:pt idx="55">
                  <c:v>68.842342158333892</c:v>
                </c:pt>
                <c:pt idx="56">
                  <c:v>68.755069974303808</c:v>
                </c:pt>
                <c:pt idx="57">
                  <c:v>70.577921591525566</c:v>
                </c:pt>
                <c:pt idx="58">
                  <c:v>70.537534847147441</c:v>
                </c:pt>
                <c:pt idx="59">
                  <c:v>70.537534847147441</c:v>
                </c:pt>
                <c:pt idx="60">
                  <c:v>70.604623282266829</c:v>
                </c:pt>
                <c:pt idx="61">
                  <c:v>74.580163653207535</c:v>
                </c:pt>
                <c:pt idx="62">
                  <c:v>74.565935408922115</c:v>
                </c:pt>
                <c:pt idx="63">
                  <c:v>74.479553926010482</c:v>
                </c:pt>
                <c:pt idx="64">
                  <c:v>74.178252574674616</c:v>
                </c:pt>
                <c:pt idx="65">
                  <c:v>75.470814041246939</c:v>
                </c:pt>
                <c:pt idx="66">
                  <c:v>75.38805207578352</c:v>
                </c:pt>
                <c:pt idx="67">
                  <c:v>75.437899560570401</c:v>
                </c:pt>
                <c:pt idx="68">
                  <c:v>75.694449188398806</c:v>
                </c:pt>
                <c:pt idx="69">
                  <c:v>75.832341810557679</c:v>
                </c:pt>
                <c:pt idx="70">
                  <c:v>82.471115484361363</c:v>
                </c:pt>
                <c:pt idx="71">
                  <c:v>82.584543982843911</c:v>
                </c:pt>
                <c:pt idx="72">
                  <c:v>82.471115484361363</c:v>
                </c:pt>
                <c:pt idx="73">
                  <c:v>82.405053127672645</c:v>
                </c:pt>
                <c:pt idx="74">
                  <c:v>90.018199683647879</c:v>
                </c:pt>
                <c:pt idx="75">
                  <c:v>90.018199683647879</c:v>
                </c:pt>
                <c:pt idx="76">
                  <c:v>89.870759542769633</c:v>
                </c:pt>
                <c:pt idx="77">
                  <c:v>89.680303247649775</c:v>
                </c:pt>
                <c:pt idx="78">
                  <c:v>96.240674520003992</c:v>
                </c:pt>
                <c:pt idx="79">
                  <c:v>96.000835259087438</c:v>
                </c:pt>
                <c:pt idx="80">
                  <c:v>96.111152109261965</c:v>
                </c:pt>
                <c:pt idx="81">
                  <c:v>96.325359451303825</c:v>
                </c:pt>
                <c:pt idx="82">
                  <c:v>96.490921788409338</c:v>
                </c:pt>
                <c:pt idx="83">
                  <c:v>98.238230115131302</c:v>
                </c:pt>
                <c:pt idx="84">
                  <c:v>98.565582708244477</c:v>
                </c:pt>
                <c:pt idx="85">
                  <c:v>98.767694034546821</c:v>
                </c:pt>
                <c:pt idx="86">
                  <c:v>98.785713930010701</c:v>
                </c:pt>
                <c:pt idx="87">
                  <c:v>111.61017231021005</c:v>
                </c:pt>
                <c:pt idx="88">
                  <c:v>111.63013135020327</c:v>
                </c:pt>
                <c:pt idx="89">
                  <c:v>111.70934935301872</c:v>
                </c:pt>
                <c:pt idx="90">
                  <c:v>111.66986319358158</c:v>
                </c:pt>
                <c:pt idx="91">
                  <c:v>134.41930064216129</c:v>
                </c:pt>
                <c:pt idx="92">
                  <c:v>134.58332310214138</c:v>
                </c:pt>
                <c:pt idx="93">
                  <c:v>134.62955149021161</c:v>
                </c:pt>
                <c:pt idx="94">
                  <c:v>134.67550394372802</c:v>
                </c:pt>
                <c:pt idx="95">
                  <c:v>134.76659445338043</c:v>
                </c:pt>
                <c:pt idx="96">
                  <c:v>129.13607567698281</c:v>
                </c:pt>
                <c:pt idx="97">
                  <c:v>129.26199721837654</c:v>
                </c:pt>
                <c:pt idx="98">
                  <c:v>129.32416246108818</c:v>
                </c:pt>
                <c:pt idx="99">
                  <c:v>129.44694710858388</c:v>
                </c:pt>
                <c:pt idx="100">
                  <c:v>132.57036980348246</c:v>
                </c:pt>
                <c:pt idx="101">
                  <c:v>132.37927460967643</c:v>
                </c:pt>
                <c:pt idx="102">
                  <c:v>132.35774107252027</c:v>
                </c:pt>
                <c:pt idx="103">
                  <c:v>132.44351015446131</c:v>
                </c:pt>
                <c:pt idx="104">
                  <c:v>132.40074706599933</c:v>
                </c:pt>
                <c:pt idx="105">
                  <c:v>136.34108869120612</c:v>
                </c:pt>
                <c:pt idx="106">
                  <c:v>136.3235479603533</c:v>
                </c:pt>
                <c:pt idx="107">
                  <c:v>136.3059567422066</c:v>
                </c:pt>
                <c:pt idx="108">
                  <c:v>136.27062164918311</c:v>
                </c:pt>
                <c:pt idx="109">
                  <c:v>143.39038321978509</c:v>
                </c:pt>
                <c:pt idx="110">
                  <c:v>143.3516922058011</c:v>
                </c:pt>
                <c:pt idx="111">
                  <c:v>143.27360423053383</c:v>
                </c:pt>
                <c:pt idx="112">
                  <c:v>143.332259001772</c:v>
                </c:pt>
                <c:pt idx="113">
                  <c:v>169.12822024258068</c:v>
                </c:pt>
                <c:pt idx="114">
                  <c:v>170.31175102412044</c:v>
                </c:pt>
                <c:pt idx="115">
                  <c:v>171.33617751539154</c:v>
                </c:pt>
                <c:pt idx="116">
                  <c:v>170.92584791182466</c:v>
                </c:pt>
                <c:pt idx="117">
                  <c:v>145.09868313058632</c:v>
                </c:pt>
                <c:pt idx="118">
                  <c:v>144.77968318753355</c:v>
                </c:pt>
                <c:pt idx="119">
                  <c:v>144.6974233227283</c:v>
                </c:pt>
                <c:pt idx="120">
                  <c:v>144.6974233227283</c:v>
                </c:pt>
                <c:pt idx="121">
                  <c:v>144.77968318753355</c:v>
                </c:pt>
                <c:pt idx="122">
                  <c:v>148.73347776967933</c:v>
                </c:pt>
                <c:pt idx="123">
                  <c:v>148.81479976551719</c:v>
                </c:pt>
                <c:pt idx="124">
                  <c:v>148.8951424443521</c:v>
                </c:pt>
                <c:pt idx="125">
                  <c:v>149.05298425124823</c:v>
                </c:pt>
                <c:pt idx="126">
                  <c:v>150.57136267343853</c:v>
                </c:pt>
                <c:pt idx="127">
                  <c:v>150.64784223522409</c:v>
                </c:pt>
                <c:pt idx="128">
                  <c:v>150.64784223522409</c:v>
                </c:pt>
                <c:pt idx="129">
                  <c:v>150.57136267343853</c:v>
                </c:pt>
                <c:pt idx="130">
                  <c:v>158.63747685400003</c:v>
                </c:pt>
                <c:pt idx="131">
                  <c:v>158.28871182739454</c:v>
                </c:pt>
                <c:pt idx="132">
                  <c:v>157.92191573533594</c:v>
                </c:pt>
                <c:pt idx="133">
                  <c:v>157.92191573533594</c:v>
                </c:pt>
                <c:pt idx="134">
                  <c:v>157.92191573533594</c:v>
                </c:pt>
                <c:pt idx="135">
                  <c:v>164.08398436064337</c:v>
                </c:pt>
                <c:pt idx="136">
                  <c:v>164.08398436064337</c:v>
                </c:pt>
                <c:pt idx="137">
                  <c:v>163.57064719639479</c:v>
                </c:pt>
                <c:pt idx="138">
                  <c:v>163.2444680251879</c:v>
                </c:pt>
                <c:pt idx="139">
                  <c:v>148.76169773868784</c:v>
                </c:pt>
                <c:pt idx="140">
                  <c:v>148.86386549209604</c:v>
                </c:pt>
                <c:pt idx="141">
                  <c:v>148.76169773868784</c:v>
                </c:pt>
                <c:pt idx="142">
                  <c:v>149.06362629101767</c:v>
                </c:pt>
                <c:pt idx="143">
                  <c:v>149.16131074617581</c:v>
                </c:pt>
                <c:pt idx="144">
                  <c:v>126.63046575805139</c:v>
                </c:pt>
                <c:pt idx="145">
                  <c:v>126.71220097957774</c:v>
                </c:pt>
                <c:pt idx="146">
                  <c:v>126.6633011501045</c:v>
                </c:pt>
                <c:pt idx="147">
                  <c:v>126.51402250801736</c:v>
                </c:pt>
                <c:pt idx="148">
                  <c:v>127.21909226634085</c:v>
                </c:pt>
                <c:pt idx="149">
                  <c:v>127.21909226634085</c:v>
                </c:pt>
                <c:pt idx="150">
                  <c:v>127.21909226634085</c:v>
                </c:pt>
                <c:pt idx="151">
                  <c:v>127.27084529659643</c:v>
                </c:pt>
                <c:pt idx="152">
                  <c:v>124.20153114542195</c:v>
                </c:pt>
                <c:pt idx="153">
                  <c:v>124.20153114542195</c:v>
                </c:pt>
                <c:pt idx="154">
                  <c:v>124.20153114542195</c:v>
                </c:pt>
                <c:pt idx="155">
                  <c:v>124.10069878527771</c:v>
                </c:pt>
                <c:pt idx="156">
                  <c:v>124.04958903862769</c:v>
                </c:pt>
                <c:pt idx="157">
                  <c:v>106.84612471923383</c:v>
                </c:pt>
                <c:pt idx="158">
                  <c:v>106.84612471923383</c:v>
                </c:pt>
                <c:pt idx="159">
                  <c:v>106.84612471923383</c:v>
                </c:pt>
                <c:pt idx="160">
                  <c:v>106.84612471923383</c:v>
                </c:pt>
                <c:pt idx="161">
                  <c:v>99.179833026757962</c:v>
                </c:pt>
                <c:pt idx="162">
                  <c:v>99.216099762234862</c:v>
                </c:pt>
                <c:pt idx="163">
                  <c:v>99.161615966852835</c:v>
                </c:pt>
                <c:pt idx="164">
                  <c:v>99.143342639033094</c:v>
                </c:pt>
                <c:pt idx="165">
                  <c:v>93.268058978210945</c:v>
                </c:pt>
                <c:pt idx="166">
                  <c:v>93.232940435617863</c:v>
                </c:pt>
                <c:pt idx="167">
                  <c:v>93.144161424739096</c:v>
                </c:pt>
                <c:pt idx="168">
                  <c:v>93.053941033567298</c:v>
                </c:pt>
                <c:pt idx="169">
                  <c:v>92.962230217515582</c:v>
                </c:pt>
                <c:pt idx="170">
                  <c:v>96.7390957459492</c:v>
                </c:pt>
                <c:pt idx="171">
                  <c:v>96.661868299345912</c:v>
                </c:pt>
                <c:pt idx="172">
                  <c:v>96.622863316207884</c:v>
                </c:pt>
                <c:pt idx="173">
                  <c:v>96.603261413712886</c:v>
                </c:pt>
                <c:pt idx="174">
                  <c:v>86.607338246722165</c:v>
                </c:pt>
                <c:pt idx="175">
                  <c:v>86.571752858299163</c:v>
                </c:pt>
                <c:pt idx="176">
                  <c:v>86.426906608454161</c:v>
                </c:pt>
                <c:pt idx="177">
                  <c:v>86.277873542853399</c:v>
                </c:pt>
                <c:pt idx="178">
                  <c:v>82.562782182367727</c:v>
                </c:pt>
                <c:pt idx="179">
                  <c:v>82.539484863561597</c:v>
                </c:pt>
                <c:pt idx="180">
                  <c:v>82.516076801140386</c:v>
                </c:pt>
                <c:pt idx="181">
                  <c:v>82.492556905368104</c:v>
                </c:pt>
                <c:pt idx="182">
                  <c:v>82.468924070185864</c:v>
                </c:pt>
                <c:pt idx="183">
                  <c:v>88.898654617625681</c:v>
                </c:pt>
                <c:pt idx="184">
                  <c:v>88.934184820444202</c:v>
                </c:pt>
                <c:pt idx="185">
                  <c:v>88.973229545959782</c:v>
                </c:pt>
                <c:pt idx="186">
                  <c:v>89.004539419941182</c:v>
                </c:pt>
                <c:pt idx="187">
                  <c:v>95.003086133692761</c:v>
                </c:pt>
                <c:pt idx="188">
                  <c:v>95.051664831723841</c:v>
                </c:pt>
                <c:pt idx="189">
                  <c:v>95.099830920727612</c:v>
                </c:pt>
                <c:pt idx="190">
                  <c:v>95.147591554541805</c:v>
                </c:pt>
                <c:pt idx="191">
                  <c:v>100.79732220959548</c:v>
                </c:pt>
                <c:pt idx="192">
                  <c:v>100.76887952285151</c:v>
                </c:pt>
                <c:pt idx="193">
                  <c:v>100.74030163402799</c:v>
                </c:pt>
                <c:pt idx="194">
                  <c:v>100.71158721271328</c:v>
                </c:pt>
                <c:pt idx="195">
                  <c:v>100.68273490856821</c:v>
                </c:pt>
                <c:pt idx="196">
                  <c:v>103.36215385576467</c:v>
                </c:pt>
                <c:pt idx="197">
                  <c:v>103.27102492243542</c:v>
                </c:pt>
                <c:pt idx="198">
                  <c:v>103.17852787194353</c:v>
                </c:pt>
                <c:pt idx="199">
                  <c:v>103.08461971495989</c:v>
                </c:pt>
                <c:pt idx="200">
                  <c:v>97.884781611649103</c:v>
                </c:pt>
                <c:pt idx="201">
                  <c:v>97.927421193113048</c:v>
                </c:pt>
                <c:pt idx="202">
                  <c:v>97.969751834811547</c:v>
                </c:pt>
                <c:pt idx="203">
                  <c:v>98.011778111955039</c:v>
                </c:pt>
                <c:pt idx="204">
                  <c:v>90.977093987901242</c:v>
                </c:pt>
                <c:pt idx="205">
                  <c:v>90.997297506348801</c:v>
                </c:pt>
                <c:pt idx="206">
                  <c:v>91.017426118037932</c:v>
                </c:pt>
                <c:pt idx="207">
                  <c:v>91.037480392750354</c:v>
                </c:pt>
                <c:pt idx="208">
                  <c:v>91.057460893729328</c:v>
                </c:pt>
                <c:pt idx="209">
                  <c:v>90.399253847354387</c:v>
                </c:pt>
                <c:pt idx="210">
                  <c:v>90.380236878509251</c:v>
                </c:pt>
                <c:pt idx="211">
                  <c:v>90.380236878509251</c:v>
                </c:pt>
                <c:pt idx="212">
                  <c:v>90.380236878509251</c:v>
                </c:pt>
                <c:pt idx="213">
                  <c:v>89.971307539658241</c:v>
                </c:pt>
                <c:pt idx="214">
                  <c:v>89.971307539658241</c:v>
                </c:pt>
                <c:pt idx="215">
                  <c:v>89.971307539658241</c:v>
                </c:pt>
                <c:pt idx="216">
                  <c:v>89.971307539658241</c:v>
                </c:pt>
                <c:pt idx="217">
                  <c:v>90.571822545110948</c:v>
                </c:pt>
                <c:pt idx="218">
                  <c:v>90.571822545110948</c:v>
                </c:pt>
                <c:pt idx="219">
                  <c:v>90.571822545110948</c:v>
                </c:pt>
                <c:pt idx="220">
                  <c:v>90.571822545110948</c:v>
                </c:pt>
                <c:pt idx="221">
                  <c:v>90.571822545110948</c:v>
                </c:pt>
                <c:pt idx="222">
                  <c:v>93.829013324071326</c:v>
                </c:pt>
                <c:pt idx="223">
                  <c:v>93.829013324071326</c:v>
                </c:pt>
                <c:pt idx="224">
                  <c:v>93.829013324071326</c:v>
                </c:pt>
                <c:pt idx="225">
                  <c:v>93.829013324071326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C0-4FD5-80F3-7EA6C24512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6645712"/>
        <c:axId val="446644400"/>
      </c:lineChart>
      <c:dateAx>
        <c:axId val="446645712"/>
        <c:scaling>
          <c:orientation val="minMax"/>
          <c:max val="45378"/>
        </c:scaling>
        <c:delete val="0"/>
        <c:axPos val="b"/>
        <c:numFmt formatCode="mmm\-yy" sourceLinked="0"/>
        <c:majorTickMark val="none"/>
        <c:minorTickMark val="none"/>
        <c:tickLblPos val="nextTo"/>
        <c:spPr>
          <a:noFill/>
          <a:ln w="3175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rgbClr val="000000"/>
                </a:solidFill>
                <a:latin typeface="Cera CY"/>
                <a:ea typeface="Cera CY"/>
                <a:cs typeface="Cera CY"/>
              </a:defRPr>
            </a:pPr>
            <a:endParaRPr lang="ru-RU"/>
          </a:p>
        </c:txPr>
        <c:crossAx val="446644400"/>
        <c:crosses val="autoZero"/>
        <c:auto val="1"/>
        <c:lblOffset val="100"/>
        <c:baseTimeUnit val="days"/>
      </c:dateAx>
      <c:valAx>
        <c:axId val="446644400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rgbClr val="CDCDCD"/>
              </a:solidFill>
              <a:prstDash val="dash"/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 w="317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rgbClr val="000000"/>
                </a:solidFill>
                <a:latin typeface="Cera CY"/>
                <a:ea typeface="Cera CY"/>
                <a:cs typeface="Cera CY"/>
              </a:defRPr>
            </a:pPr>
            <a:endParaRPr lang="ru-RU"/>
          </a:p>
        </c:txPr>
        <c:crossAx val="4466457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25400" cap="flat" cmpd="sng" algn="ctr">
      <a:noFill/>
      <a:round/>
    </a:ln>
    <a:effectLst/>
  </c:spPr>
  <c:txPr>
    <a:bodyPr/>
    <a:lstStyle/>
    <a:p>
      <a:pPr>
        <a:defRPr>
          <a:latin typeface="Cera CY"/>
          <a:ea typeface="Cera CY"/>
          <a:cs typeface="Cera CY"/>
        </a:defRPr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122930601416758"/>
          <c:y val="4.6224795500578633E-2"/>
          <c:w val="0.76941314593740284"/>
          <c:h val="0.81398728130805031"/>
        </c:manualLayout>
      </c:layout>
      <c:scatterChart>
        <c:scatterStyle val="lineMarker"/>
        <c:varyColors val="0"/>
        <c:ser>
          <c:idx val="1"/>
          <c:order val="0"/>
          <c:spPr>
            <a:ln w="25400">
              <a:noFill/>
            </a:ln>
          </c:spPr>
          <c:marker>
            <c:spPr>
              <a:solidFill>
                <a:srgbClr val="2354D6"/>
              </a:solidFill>
              <a:ln>
                <a:solidFill>
                  <a:srgbClr val="2354D6"/>
                </a:solidFill>
                <a:prstDash val="solid"/>
              </a:ln>
            </c:spPr>
          </c:marker>
          <c:trendline>
            <c:trendlineType val="linear"/>
            <c:dispRSqr val="0"/>
            <c:dispEq val="0"/>
          </c:trendline>
          <c:xVal>
            <c:numRef>
              <c:f>ER_Week!$DF$8:$HV$8</c:f>
              <c:numCache>
                <c:formatCode>#,##0.00</c:formatCode>
                <c:ptCount val="121"/>
                <c:pt idx="0">
                  <c:v>74.317109999999985</c:v>
                </c:pt>
                <c:pt idx="1">
                  <c:v>74.966019999999986</c:v>
                </c:pt>
                <c:pt idx="2">
                  <c:v>76.475179999999995</c:v>
                </c:pt>
                <c:pt idx="3">
                  <c:v>78.343040000000002</c:v>
                </c:pt>
                <c:pt idx="4">
                  <c:v>76.757260000000002</c:v>
                </c:pt>
                <c:pt idx="5">
                  <c:v>75.099419999999995</c:v>
                </c:pt>
                <c:pt idx="6">
                  <c:v>75.854179999999999</c:v>
                </c:pt>
                <c:pt idx="7">
                  <c:v>81.915949999999995</c:v>
                </c:pt>
                <c:pt idx="8">
                  <c:v>101.22441999999998</c:v>
                </c:pt>
                <c:pt idx="9">
                  <c:v>114.75682499999999</c:v>
                </c:pt>
                <c:pt idx="10">
                  <c:v>108.69685999999999</c:v>
                </c:pt>
                <c:pt idx="11">
                  <c:v>100.72508000000001</c:v>
                </c:pt>
                <c:pt idx="12">
                  <c:v>86.184020000000004</c:v>
                </c:pt>
                <c:pt idx="13">
                  <c:v>80.12924000000001</c:v>
                </c:pt>
                <c:pt idx="14">
                  <c:v>79.993160000000003</c:v>
                </c:pt>
                <c:pt idx="15">
                  <c:v>76.813299999999998</c:v>
                </c:pt>
                <c:pt idx="16">
                  <c:v>72.45308</c:v>
                </c:pt>
                <c:pt idx="17">
                  <c:v>67.679366666666667</c:v>
                </c:pt>
                <c:pt idx="18">
                  <c:v>66.136799999999994</c:v>
                </c:pt>
                <c:pt idx="19">
                  <c:v>62.368180000000009</c:v>
                </c:pt>
                <c:pt idx="20">
                  <c:v>59.985940000000006</c:v>
                </c:pt>
                <c:pt idx="21">
                  <c:v>61.943719999999999</c:v>
                </c:pt>
                <c:pt idx="22">
                  <c:v>59.692320000000009</c:v>
                </c:pt>
                <c:pt idx="23">
                  <c:v>56.833550000000002</c:v>
                </c:pt>
                <c:pt idx="24">
                  <c:v>54.16816</c:v>
                </c:pt>
                <c:pt idx="25">
                  <c:v>52.754380000000005</c:v>
                </c:pt>
                <c:pt idx="26">
                  <c:v>60.183539999999994</c:v>
                </c:pt>
                <c:pt idx="27">
                  <c:v>58.955979999999997</c:v>
                </c:pt>
                <c:pt idx="28">
                  <c:v>56.143539999999994</c:v>
                </c:pt>
                <c:pt idx="29">
                  <c:v>59.635119999999993</c:v>
                </c:pt>
                <c:pt idx="30">
                  <c:v>60.615020000000001</c:v>
                </c:pt>
                <c:pt idx="31">
                  <c:v>60.534839999999996</c:v>
                </c:pt>
                <c:pt idx="32">
                  <c:v>60.528739999999992</c:v>
                </c:pt>
                <c:pt idx="33">
                  <c:v>59.89958</c:v>
                </c:pt>
                <c:pt idx="34">
                  <c:v>60.315639999999995</c:v>
                </c:pt>
                <c:pt idx="35">
                  <c:v>60.841940000000001</c:v>
                </c:pt>
                <c:pt idx="36">
                  <c:v>59.999479999999991</c:v>
                </c:pt>
                <c:pt idx="37">
                  <c:v>59.796579999999992</c:v>
                </c:pt>
                <c:pt idx="38">
                  <c:v>57.466959999999993</c:v>
                </c:pt>
                <c:pt idx="39">
                  <c:v>59.452579999999998</c:v>
                </c:pt>
                <c:pt idx="40">
                  <c:v>63.260000000000005</c:v>
                </c:pt>
                <c:pt idx="41">
                  <c:v>61.550940000000004</c:v>
                </c:pt>
                <c:pt idx="42">
                  <c:v>61.36328000000001</c:v>
                </c:pt>
                <c:pt idx="43">
                  <c:v>61.690849999999998</c:v>
                </c:pt>
                <c:pt idx="44">
                  <c:v>60.947300000000006</c:v>
                </c:pt>
                <c:pt idx="45">
                  <c:v>60.364339999999991</c:v>
                </c:pt>
                <c:pt idx="46">
                  <c:v>60.553019999999989</c:v>
                </c:pt>
                <c:pt idx="47">
                  <c:v>61.125860000000003</c:v>
                </c:pt>
                <c:pt idx="48">
                  <c:v>62.597180000000002</c:v>
                </c:pt>
                <c:pt idx="49">
                  <c:v>63.649540000000002</c:v>
                </c:pt>
                <c:pt idx="50">
                  <c:v>69.336659999999995</c:v>
                </c:pt>
                <c:pt idx="51">
                  <c:v>70.404940000000011</c:v>
                </c:pt>
                <c:pt idx="52">
                  <c:v>70.404940000000011</c:v>
                </c:pt>
                <c:pt idx="53">
                  <c:v>68.856340000000003</c:v>
                </c:pt>
                <c:pt idx="54">
                  <c:v>68.667739999999995</c:v>
                </c:pt>
                <c:pt idx="55">
                  <c:v>68.960499999999996</c:v>
                </c:pt>
                <c:pt idx="56">
                  <c:v>70.13158</c:v>
                </c:pt>
                <c:pt idx="57">
                  <c:v>71.751000000000005</c:v>
                </c:pt>
                <c:pt idx="58">
                  <c:v>74.245100000000008</c:v>
                </c:pt>
                <c:pt idx="59">
                  <c:v>74.537166666666664</c:v>
                </c:pt>
                <c:pt idx="60">
                  <c:v>75.301779999999994</c:v>
                </c:pt>
                <c:pt idx="61">
                  <c:v>75.693475000000007</c:v>
                </c:pt>
                <c:pt idx="62">
                  <c:v>75.882639999999995</c:v>
                </c:pt>
                <c:pt idx="63">
                  <c:v>76.758139999999997</c:v>
                </c:pt>
                <c:pt idx="64">
                  <c:v>76.909559999999999</c:v>
                </c:pt>
                <c:pt idx="65">
                  <c:v>79.974699999999999</c:v>
                </c:pt>
                <c:pt idx="66">
                  <c:v>81.83954</c:v>
                </c:pt>
                <c:pt idx="67">
                  <c:v>81.598140000000015</c:v>
                </c:pt>
                <c:pt idx="68">
                  <c:v>81.304239999999993</c:v>
                </c:pt>
                <c:pt idx="69">
                  <c:v>78.675650000000005</c:v>
                </c:pt>
                <c:pt idx="70">
                  <c:v>76.593866666666656</c:v>
                </c:pt>
                <c:pt idx="71">
                  <c:v>79.958060000000003</c:v>
                </c:pt>
                <c:pt idx="72">
                  <c:v>80.00442000000001</c:v>
                </c:pt>
                <c:pt idx="73">
                  <c:v>80.715640000000008</c:v>
                </c:pt>
                <c:pt idx="74">
                  <c:v>81.754480000000015</c:v>
                </c:pt>
                <c:pt idx="75">
                  <c:v>83.894074999999987</c:v>
                </c:pt>
                <c:pt idx="76">
                  <c:v>84.030779999999993</c:v>
                </c:pt>
                <c:pt idx="77">
                  <c:v>86.150459999999995</c:v>
                </c:pt>
                <c:pt idx="78">
                  <c:v>90.693179999999998</c:v>
                </c:pt>
                <c:pt idx="79">
                  <c:v>90.583519999999993</c:v>
                </c:pt>
                <c:pt idx="80">
                  <c:v>90.711200000000005</c:v>
                </c:pt>
                <c:pt idx="81">
                  <c:v>90.326220000000006</c:v>
                </c:pt>
                <c:pt idx="82">
                  <c:v>92.959119999999999</c:v>
                </c:pt>
                <c:pt idx="83">
                  <c:v>97.105639999999994</c:v>
                </c:pt>
                <c:pt idx="84">
                  <c:v>96.463359999999994</c:v>
                </c:pt>
                <c:pt idx="85">
                  <c:v>94.363079999999997</c:v>
                </c:pt>
                <c:pt idx="86">
                  <c:v>95.956499999999991</c:v>
                </c:pt>
                <c:pt idx="87">
                  <c:v>97.624460000000013</c:v>
                </c:pt>
                <c:pt idx="88">
                  <c:v>95.997179999999986</c:v>
                </c:pt>
                <c:pt idx="89">
                  <c:v>96.321220000000011</c:v>
                </c:pt>
                <c:pt idx="90">
                  <c:v>96.65997999999999</c:v>
                </c:pt>
                <c:pt idx="91">
                  <c:v>99.473799999999997</c:v>
                </c:pt>
                <c:pt idx="92">
                  <c:v>99.115560000000002</c:v>
                </c:pt>
                <c:pt idx="93">
                  <c:v>97.043480000000002</c:v>
                </c:pt>
                <c:pt idx="94">
                  <c:v>93.632040000000003</c:v>
                </c:pt>
                <c:pt idx="95">
                  <c:v>92.950860000000006</c:v>
                </c:pt>
                <c:pt idx="96">
                  <c:v>92.148124999999993</c:v>
                </c:pt>
                <c:pt idx="97">
                  <c:v>90.180459999999997</c:v>
                </c:pt>
                <c:pt idx="98">
                  <c:v>88.292839999999998</c:v>
                </c:pt>
                <c:pt idx="99">
                  <c:v>88.908519999999996</c:v>
                </c:pt>
                <c:pt idx="100">
                  <c:v>91.848659999999995</c:v>
                </c:pt>
                <c:pt idx="101">
                  <c:v>90.092740000000006</c:v>
                </c:pt>
                <c:pt idx="102">
                  <c:v>90.910780000000003</c:v>
                </c:pt>
                <c:pt idx="103">
                  <c:v>91.074680000000015</c:v>
                </c:pt>
                <c:pt idx="104">
                  <c:v>90.046149999999997</c:v>
                </c:pt>
                <c:pt idx="105">
                  <c:v>89.178025000000005</c:v>
                </c:pt>
                <c:pt idx="106">
                  <c:v>88.185500000000005</c:v>
                </c:pt>
                <c:pt idx="107">
                  <c:v>88.469459999999998</c:v>
                </c:pt>
                <c:pt idx="108">
                  <c:v>89.891599999999997</c:v>
                </c:pt>
                <c:pt idx="109">
                  <c:v>91.04504</c:v>
                </c:pt>
                <c:pt idx="110">
                  <c:v>91.617199999999997</c:v>
                </c:pt>
                <c:pt idx="111">
                  <c:v>92.487449999999995</c:v>
                </c:pt>
                <c:pt idx="112">
                  <c:v>91.743940000000009</c:v>
                </c:pt>
                <c:pt idx="113">
                  <c:v>90.901075000000006</c:v>
                </c:pt>
                <c:pt idx="114">
                  <c:v>91.31156</c:v>
                </c:pt>
                <c:pt idx="115">
                  <c:v>92.291000000000011</c:v>
                </c:pt>
                <c:pt idx="116">
                  <c:v>92.514259999999993</c:v>
                </c:pt>
                <c:pt idx="117">
                  <c:v>92.385459999999995</c:v>
                </c:pt>
                <c:pt idx="118">
                  <c:v>93.141720000000007</c:v>
                </c:pt>
                <c:pt idx="119">
                  <c:v>93.904120000000006</c:v>
                </c:pt>
                <c:pt idx="120">
                  <c:v>92.495566666666662</c:v>
                </c:pt>
              </c:numCache>
            </c:numRef>
          </c:xVal>
          <c:yVal>
            <c:numRef>
              <c:f>ER_Week!$DF$11:$HV$11</c:f>
              <c:numCache>
                <c:formatCode>#\ ##0.0</c:formatCode>
                <c:ptCount val="121"/>
                <c:pt idx="0">
                  <c:v>125.89194562692906</c:v>
                </c:pt>
                <c:pt idx="1">
                  <c:v>126.05031991578126</c:v>
                </c:pt>
                <c:pt idx="2">
                  <c:v>126.09495749241763</c:v>
                </c:pt>
                <c:pt idx="3">
                  <c:v>126.13932910008106</c:v>
                </c:pt>
                <c:pt idx="4">
                  <c:v>126.22728731957736</c:v>
                </c:pt>
                <c:pt idx="5">
                  <c:v>122.06471034421567</c:v>
                </c:pt>
                <c:pt idx="6">
                  <c:v>122.18742204295673</c:v>
                </c:pt>
                <c:pt idx="7">
                  <c:v>122.2480040072742</c:v>
                </c:pt>
                <c:pt idx="8">
                  <c:v>122.36766411635362</c:v>
                </c:pt>
                <c:pt idx="9">
                  <c:v>130.93511467861387</c:v>
                </c:pt>
                <c:pt idx="10">
                  <c:v>130.74053988273715</c:v>
                </c:pt>
                <c:pt idx="11">
                  <c:v>130.71861479178861</c:v>
                </c:pt>
                <c:pt idx="12">
                  <c:v>130.80594410638278</c:v>
                </c:pt>
                <c:pt idx="13">
                  <c:v>130.76240289209909</c:v>
                </c:pt>
                <c:pt idx="14">
                  <c:v>176.14326643381102</c:v>
                </c:pt>
                <c:pt idx="15">
                  <c:v>176.11976967890277</c:v>
                </c:pt>
                <c:pt idx="16">
                  <c:v>176.09620540547604</c:v>
                </c:pt>
                <c:pt idx="17">
                  <c:v>176.0488727064492</c:v>
                </c:pt>
                <c:pt idx="18">
                  <c:v>184.95502471557538</c:v>
                </c:pt>
                <c:pt idx="19">
                  <c:v>184.90327880851672</c:v>
                </c:pt>
                <c:pt idx="20">
                  <c:v>184.79884441882234</c:v>
                </c:pt>
                <c:pt idx="21">
                  <c:v>184.87728876196667</c:v>
                </c:pt>
                <c:pt idx="22">
                  <c:v>219.56071994238457</c:v>
                </c:pt>
                <c:pt idx="23">
                  <c:v>221.15401407729851</c:v>
                </c:pt>
                <c:pt idx="24">
                  <c:v>222.53344834856881</c:v>
                </c:pt>
                <c:pt idx="25">
                  <c:v>221.98088530847895</c:v>
                </c:pt>
                <c:pt idx="26">
                  <c:v>188.82074364270568</c:v>
                </c:pt>
                <c:pt idx="27">
                  <c:v>188.39033481482085</c:v>
                </c:pt>
                <c:pt idx="28">
                  <c:v>188.27935183473929</c:v>
                </c:pt>
                <c:pt idx="29">
                  <c:v>188.27935183473929</c:v>
                </c:pt>
                <c:pt idx="30">
                  <c:v>188.39033481482085</c:v>
                </c:pt>
                <c:pt idx="31">
                  <c:v>193.06289619840589</c:v>
                </c:pt>
                <c:pt idx="32">
                  <c:v>193.17234838257161</c:v>
                </c:pt>
                <c:pt idx="33">
                  <c:v>193.28048465830281</c:v>
                </c:pt>
                <c:pt idx="34">
                  <c:v>193.49293622941303</c:v>
                </c:pt>
                <c:pt idx="35">
                  <c:v>194.82055140294719</c:v>
                </c:pt>
                <c:pt idx="36">
                  <c:v>194.92315528372484</c:v>
                </c:pt>
                <c:pt idx="37">
                  <c:v>194.92315528372484</c:v>
                </c:pt>
                <c:pt idx="38">
                  <c:v>194.82055140294719</c:v>
                </c:pt>
                <c:pt idx="39">
                  <c:v>206.1793921774613</c:v>
                </c:pt>
                <c:pt idx="40">
                  <c:v>205.70941505095965</c:v>
                </c:pt>
                <c:pt idx="41">
                  <c:v>205.21518140861261</c:v>
                </c:pt>
                <c:pt idx="42">
                  <c:v>205.21518140861261</c:v>
                </c:pt>
                <c:pt idx="43">
                  <c:v>205.21518140861261</c:v>
                </c:pt>
                <c:pt idx="44">
                  <c:v>213.84803543554494</c:v>
                </c:pt>
                <c:pt idx="45">
                  <c:v>213.84803543554494</c:v>
                </c:pt>
                <c:pt idx="46">
                  <c:v>213.15438821069603</c:v>
                </c:pt>
                <c:pt idx="47">
                  <c:v>212.71368004124315</c:v>
                </c:pt>
                <c:pt idx="48">
                  <c:v>193.77103665161894</c:v>
                </c:pt>
                <c:pt idx="49">
                  <c:v>193.90902392102717</c:v>
                </c:pt>
                <c:pt idx="50">
                  <c:v>193.77103665161894</c:v>
                </c:pt>
                <c:pt idx="51">
                  <c:v>194.17882996586749</c:v>
                </c:pt>
                <c:pt idx="52">
                  <c:v>194.31077189960604</c:v>
                </c:pt>
                <c:pt idx="53">
                  <c:v>163.85018275336114</c:v>
                </c:pt>
                <c:pt idx="54">
                  <c:v>163.95984195495382</c:v>
                </c:pt>
                <c:pt idx="55">
                  <c:v>163.89423569881052</c:v>
                </c:pt>
                <c:pt idx="56">
                  <c:v>163.69396239672065</c:v>
                </c:pt>
                <c:pt idx="57">
                  <c:v>164.94969655736108</c:v>
                </c:pt>
                <c:pt idx="58">
                  <c:v>164.94969655736108</c:v>
                </c:pt>
                <c:pt idx="59">
                  <c:v>164.94969655736108</c:v>
                </c:pt>
                <c:pt idx="60">
                  <c:v>165.01927267832212</c:v>
                </c:pt>
                <c:pt idx="61">
                  <c:v>133.39801820228749</c:v>
                </c:pt>
                <c:pt idx="62">
                  <c:v>133.39801820228749</c:v>
                </c:pt>
                <c:pt idx="63">
                  <c:v>133.39801820228749</c:v>
                </c:pt>
                <c:pt idx="64">
                  <c:v>133.28572904985396</c:v>
                </c:pt>
                <c:pt idx="65">
                  <c:v>133.22881338679494</c:v>
                </c:pt>
                <c:pt idx="66">
                  <c:v>134.54002885734712</c:v>
                </c:pt>
                <c:pt idx="67">
                  <c:v>134.54002885734712</c:v>
                </c:pt>
                <c:pt idx="68">
                  <c:v>134.54002885734712</c:v>
                </c:pt>
                <c:pt idx="69">
                  <c:v>134.54002885734712</c:v>
                </c:pt>
                <c:pt idx="70">
                  <c:v>124.95049701195308</c:v>
                </c:pt>
                <c:pt idx="71">
                  <c:v>125.00249609258944</c:v>
                </c:pt>
                <c:pt idx="72">
                  <c:v>124.92437846452691</c:v>
                </c:pt>
                <c:pt idx="73">
                  <c:v>124.89817990894629</c:v>
                </c:pt>
                <c:pt idx="74">
                  <c:v>120.1509731090061</c:v>
                </c:pt>
                <c:pt idx="75">
                  <c:v>120.09948805477021</c:v>
                </c:pt>
                <c:pt idx="76">
                  <c:v>119.96934675264369</c:v>
                </c:pt>
                <c:pt idx="77">
                  <c:v>119.83711007105434</c:v>
                </c:pt>
                <c:pt idx="78">
                  <c:v>119.70270700227046</c:v>
                </c:pt>
                <c:pt idx="79">
                  <c:v>117.36231840745695</c:v>
                </c:pt>
                <c:pt idx="80">
                  <c:v>117.25569906001338</c:v>
                </c:pt>
                <c:pt idx="81">
                  <c:v>117.20185368615724</c:v>
                </c:pt>
                <c:pt idx="82">
                  <c:v>117.1747948978437</c:v>
                </c:pt>
                <c:pt idx="83">
                  <c:v>110.63563926889368</c:v>
                </c:pt>
                <c:pt idx="84">
                  <c:v>110.58390701801099</c:v>
                </c:pt>
                <c:pt idx="85">
                  <c:v>110.37336711610256</c:v>
                </c:pt>
                <c:pt idx="86">
                  <c:v>110.15679234631243</c:v>
                </c:pt>
                <c:pt idx="87">
                  <c:v>104.40283212307104</c:v>
                </c:pt>
                <c:pt idx="88">
                  <c:v>104.36930571176983</c:v>
                </c:pt>
                <c:pt idx="89">
                  <c:v>104.33562124863163</c:v>
                </c:pt>
                <c:pt idx="90">
                  <c:v>104.30177718464908</c:v>
                </c:pt>
                <c:pt idx="91">
                  <c:v>104.2677719476745</c:v>
                </c:pt>
                <c:pt idx="92">
                  <c:v>103.11449368169571</c:v>
                </c:pt>
                <c:pt idx="93">
                  <c:v>103.16139616270671</c:v>
                </c:pt>
                <c:pt idx="94">
                  <c:v>103.21294105549933</c:v>
                </c:pt>
                <c:pt idx="95">
                  <c:v>103.2542770405184</c:v>
                </c:pt>
                <c:pt idx="96">
                  <c:v>117.24792325519893</c:v>
                </c:pt>
                <c:pt idx="97">
                  <c:v>117.31615559554662</c:v>
                </c:pt>
                <c:pt idx="98">
                  <c:v>117.38381314940113</c:v>
                </c:pt>
                <c:pt idx="99">
                  <c:v>117.45090584293574</c:v>
                </c:pt>
                <c:pt idx="100">
                  <c:v>123.89190833775514</c:v>
                </c:pt>
                <c:pt idx="101">
                  <c:v>123.85212348717822</c:v>
                </c:pt>
                <c:pt idx="102">
                  <c:v>123.8121510809258</c:v>
                </c:pt>
                <c:pt idx="103">
                  <c:v>123.77198928083445</c:v>
                </c:pt>
                <c:pt idx="104">
                  <c:v>123.73163622128054</c:v>
                </c:pt>
                <c:pt idx="105">
                  <c:v>127.19382418032119</c:v>
                </c:pt>
                <c:pt idx="106">
                  <c:v>127.06621087741422</c:v>
                </c:pt>
                <c:pt idx="107">
                  <c:v>126.93669761481776</c:v>
                </c:pt>
                <c:pt idx="108">
                  <c:v>126.80522493396229</c:v>
                </c:pt>
                <c:pt idx="109">
                  <c:v>120.59869312763185</c:v>
                </c:pt>
                <c:pt idx="110">
                  <c:v>120.6584812672623</c:v>
                </c:pt>
                <c:pt idx="111">
                  <c:v>120.71783977440587</c:v>
                </c:pt>
                <c:pt idx="112">
                  <c:v>120.77677498640399</c:v>
                </c:pt>
                <c:pt idx="113">
                  <c:v>112.58696081286723</c:v>
                </c:pt>
                <c:pt idx="114">
                  <c:v>112.61541533691785</c:v>
                </c:pt>
                <c:pt idx="115">
                  <c:v>112.64376523001661</c:v>
                </c:pt>
                <c:pt idx="116">
                  <c:v>112.67201128487301</c:v>
                </c:pt>
                <c:pt idx="117">
                  <c:v>112.70015428512413</c:v>
                </c:pt>
                <c:pt idx="118">
                  <c:v>102.00293595487526</c:v>
                </c:pt>
                <c:pt idx="119">
                  <c:v>101.9778185369924</c:v>
                </c:pt>
                <c:pt idx="120" formatCode="#,##0.00">
                  <c:v>101.9778185369924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7BE-41A0-B7FE-BA249B17881A}"/>
            </c:ext>
          </c:extLst>
        </c:ser>
        <c:ser>
          <c:idx val="0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9500"/>
              </a:solidFill>
              <a:ln w="3175">
                <a:solidFill>
                  <a:srgbClr val="FF9500"/>
                </a:solidFill>
                <a:prstDash val="solid"/>
              </a:ln>
              <a:effectLst/>
            </c:spPr>
          </c:marker>
          <c:trendline>
            <c:trendlineType val="linear"/>
            <c:dispRSqr val="0"/>
            <c:dispEq val="0"/>
          </c:trendline>
          <c:xVal>
            <c:numRef>
              <c:f>ER_Week!$BE$8:$DE$8</c:f>
              <c:numCache>
                <c:formatCode>#,##0.00</c:formatCode>
                <c:ptCount val="53"/>
                <c:pt idx="0">
                  <c:v>73.781399999999991</c:v>
                </c:pt>
                <c:pt idx="1">
                  <c:v>74.08</c:v>
                </c:pt>
                <c:pt idx="2">
                  <c:v>74.0261</c:v>
                </c:pt>
                <c:pt idx="3">
                  <c:v>73.756739999999994</c:v>
                </c:pt>
                <c:pt idx="4">
                  <c:v>75.594080000000005</c:v>
                </c:pt>
                <c:pt idx="5">
                  <c:v>75.6661</c:v>
                </c:pt>
                <c:pt idx="6">
                  <c:v>73.98554</c:v>
                </c:pt>
                <c:pt idx="7">
                  <c:v>73.622560000000007</c:v>
                </c:pt>
                <c:pt idx="8">
                  <c:v>73.912125000000003</c:v>
                </c:pt>
                <c:pt idx="9">
                  <c:v>74.070579999999993</c:v>
                </c:pt>
                <c:pt idx="10">
                  <c:v>73.827749999999995</c:v>
                </c:pt>
                <c:pt idx="11">
                  <c:v>73.418540000000007</c:v>
                </c:pt>
                <c:pt idx="12">
                  <c:v>75.610439999999997</c:v>
                </c:pt>
                <c:pt idx="13">
                  <c:v>75.809799999999996</c:v>
                </c:pt>
                <c:pt idx="14">
                  <c:v>77.005040000000008</c:v>
                </c:pt>
                <c:pt idx="15">
                  <c:v>76.596159999999998</c:v>
                </c:pt>
                <c:pt idx="16">
                  <c:v>76.119079999999997</c:v>
                </c:pt>
                <c:pt idx="17">
                  <c:v>74.778440000000003</c:v>
                </c:pt>
                <c:pt idx="18">
                  <c:v>74.708174999999997</c:v>
                </c:pt>
                <c:pt idx="19">
                  <c:v>74.137525000000011</c:v>
                </c:pt>
                <c:pt idx="20">
                  <c:v>73.682339999999996</c:v>
                </c:pt>
                <c:pt idx="21">
                  <c:v>73.488320000000002</c:v>
                </c:pt>
                <c:pt idx="22">
                  <c:v>73.314239999999998</c:v>
                </c:pt>
                <c:pt idx="23">
                  <c:v>72.343000000000004</c:v>
                </c:pt>
                <c:pt idx="24">
                  <c:v>72.147625000000005</c:v>
                </c:pt>
                <c:pt idx="25">
                  <c:v>72.705459999999988</c:v>
                </c:pt>
                <c:pt idx="26">
                  <c:v>72.759900000000002</c:v>
                </c:pt>
                <c:pt idx="27">
                  <c:v>74.06814</c:v>
                </c:pt>
                <c:pt idx="28">
                  <c:v>74.240279999999998</c:v>
                </c:pt>
                <c:pt idx="29">
                  <c:v>74.158559999999994</c:v>
                </c:pt>
                <c:pt idx="30">
                  <c:v>73.576620000000005</c:v>
                </c:pt>
                <c:pt idx="31">
                  <c:v>72.994420000000005</c:v>
                </c:pt>
                <c:pt idx="32">
                  <c:v>73.622539999999987</c:v>
                </c:pt>
                <c:pt idx="33">
                  <c:v>73.768980000000013</c:v>
                </c:pt>
                <c:pt idx="34">
                  <c:v>73.946659999999994</c:v>
                </c:pt>
                <c:pt idx="35">
                  <c:v>73.149460000000005</c:v>
                </c:pt>
                <c:pt idx="36">
                  <c:v>73.095159999999993</c:v>
                </c:pt>
                <c:pt idx="37">
                  <c:v>72.729259999999996</c:v>
                </c:pt>
                <c:pt idx="38">
                  <c:v>73.030280000000019</c:v>
                </c:pt>
                <c:pt idx="39">
                  <c:v>72.703220000000002</c:v>
                </c:pt>
                <c:pt idx="40">
                  <c:v>72.466859999999997</c:v>
                </c:pt>
                <c:pt idx="41">
                  <c:v>71.679360000000003</c:v>
                </c:pt>
                <c:pt idx="42">
                  <c:v>71.009399999999999</c:v>
                </c:pt>
                <c:pt idx="43">
                  <c:v>70.107639999999989</c:v>
                </c:pt>
                <c:pt idx="44">
                  <c:v>71.350733333333324</c:v>
                </c:pt>
                <c:pt idx="45">
                  <c:v>71.277459999999991</c:v>
                </c:pt>
                <c:pt idx="46">
                  <c:v>72.602879999999999</c:v>
                </c:pt>
                <c:pt idx="47">
                  <c:v>74.568720000000013</c:v>
                </c:pt>
                <c:pt idx="48">
                  <c:v>74.331059999999994</c:v>
                </c:pt>
                <c:pt idx="49">
                  <c:v>73.77206000000001</c:v>
                </c:pt>
                <c:pt idx="50">
                  <c:v>73.607060000000004</c:v>
                </c:pt>
                <c:pt idx="51">
                  <c:v>73.690460000000002</c:v>
                </c:pt>
                <c:pt idx="52">
                  <c:v>73.668199999999999</c:v>
                </c:pt>
              </c:numCache>
            </c:numRef>
          </c:xVal>
          <c:yVal>
            <c:numRef>
              <c:f>ER_Week!$BE$11:$DE$11</c:f>
              <c:numCache>
                <c:formatCode>#\ ##0.0</c:formatCode>
                <c:ptCount val="53"/>
                <c:pt idx="0">
                  <c:v>62.194706193544604</c:v>
                </c:pt>
                <c:pt idx="1">
                  <c:v>63.6061309347579</c:v>
                </c:pt>
                <c:pt idx="2">
                  <c:v>63.70758460484614</c:v>
                </c:pt>
                <c:pt idx="3">
                  <c:v>63.790391349365485</c:v>
                </c:pt>
                <c:pt idx="4">
                  <c:v>63.887763209716674</c:v>
                </c:pt>
                <c:pt idx="5">
                  <c:v>63.790391349365485</c:v>
                </c:pt>
                <c:pt idx="6">
                  <c:v>66.164995783816664</c:v>
                </c:pt>
                <c:pt idx="7">
                  <c:v>66.198381914168436</c:v>
                </c:pt>
                <c:pt idx="8">
                  <c:v>66.114458313299437</c:v>
                </c:pt>
                <c:pt idx="9">
                  <c:v>66.114458313299437</c:v>
                </c:pt>
                <c:pt idx="10">
                  <c:v>71.125152287683719</c:v>
                </c:pt>
                <c:pt idx="11">
                  <c:v>71.14319938109891</c:v>
                </c:pt>
                <c:pt idx="12">
                  <c:v>71.214737299038887</c:v>
                </c:pt>
                <c:pt idx="13">
                  <c:v>71.250122718513694</c:v>
                </c:pt>
                <c:pt idx="14">
                  <c:v>76.224971837104306</c:v>
                </c:pt>
                <c:pt idx="15">
                  <c:v>76.224971837104306</c:v>
                </c:pt>
                <c:pt idx="16">
                  <c:v>76.638505261569776</c:v>
                </c:pt>
                <c:pt idx="17">
                  <c:v>76.782550297949626</c:v>
                </c:pt>
                <c:pt idx="18">
                  <c:v>76.682201756917934</c:v>
                </c:pt>
                <c:pt idx="19">
                  <c:v>75.607377368601689</c:v>
                </c:pt>
                <c:pt idx="20">
                  <c:v>75.56277405192327</c:v>
                </c:pt>
                <c:pt idx="21">
                  <c:v>75.56277405192327</c:v>
                </c:pt>
                <c:pt idx="22">
                  <c:v>75.636867279358327</c:v>
                </c:pt>
                <c:pt idx="23">
                  <c:v>77.983464469092695</c:v>
                </c:pt>
                <c:pt idx="24">
                  <c:v>77.968126563170145</c:v>
                </c:pt>
                <c:pt idx="25">
                  <c:v>77.87501012795245</c:v>
                </c:pt>
                <c:pt idx="26">
                  <c:v>77.550243234234983</c:v>
                </c:pt>
                <c:pt idx="27">
                  <c:v>79.427593841868386</c:v>
                </c:pt>
                <c:pt idx="28">
                  <c:v>79.337798741270674</c:v>
                </c:pt>
                <c:pt idx="29">
                  <c:v>79.391881914178924</c:v>
                </c:pt>
                <c:pt idx="30">
                  <c:v>79.670248800982776</c:v>
                </c:pt>
                <c:pt idx="31">
                  <c:v>79.819880032822553</c:v>
                </c:pt>
                <c:pt idx="32">
                  <c:v>84.420566086729366</c:v>
                </c:pt>
                <c:pt idx="33">
                  <c:v>84.540271739373893</c:v>
                </c:pt>
                <c:pt idx="34">
                  <c:v>84.420566086729366</c:v>
                </c:pt>
                <c:pt idx="35">
                  <c:v>84.350850174442584</c:v>
                </c:pt>
                <c:pt idx="36">
                  <c:v>89.251487128042442</c:v>
                </c:pt>
                <c:pt idx="37">
                  <c:v>89.251487128042442</c:v>
                </c:pt>
                <c:pt idx="38">
                  <c:v>89.1007824588972</c:v>
                </c:pt>
                <c:pt idx="39">
                  <c:v>88.906120525949845</c:v>
                </c:pt>
                <c:pt idx="40">
                  <c:v>94.906366460268273</c:v>
                </c:pt>
                <c:pt idx="41">
                  <c:v>94.662542124449217</c:v>
                </c:pt>
                <c:pt idx="42">
                  <c:v>94.774689617505658</c:v>
                </c:pt>
                <c:pt idx="43">
                  <c:v>94.992462977797544</c:v>
                </c:pt>
                <c:pt idx="44">
                  <c:v>95.160791785859942</c:v>
                </c:pt>
                <c:pt idx="45">
                  <c:v>99.870932775022851</c:v>
                </c:pt>
                <c:pt idx="46">
                  <c:v>100.21404293383378</c:v>
                </c:pt>
                <c:pt idx="47">
                  <c:v>100.42590078257831</c:v>
                </c:pt>
                <c:pt idx="48">
                  <c:v>100.44479031294524</c:v>
                </c:pt>
                <c:pt idx="49">
                  <c:v>110.24810933624023</c:v>
                </c:pt>
                <c:pt idx="50">
                  <c:v>110.2684350154755</c:v>
                </c:pt>
                <c:pt idx="51">
                  <c:v>110.349109328867</c:v>
                </c:pt>
                <c:pt idx="52">
                  <c:v>110.30889705102369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7BE-41A0-B7FE-BA249B1788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9652408"/>
        <c:axId val="1319650768"/>
      </c:scatterChart>
      <c:valAx>
        <c:axId val="1319652408"/>
        <c:scaling>
          <c:orientation val="minMax"/>
          <c:max val="120"/>
          <c:min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2400" b="0"/>
                </a:pPr>
                <a:r>
                  <a:rPr lang="ru-RU" sz="2400" b="0"/>
                  <a:t>Курс рубля, руб.</a:t>
                </a:r>
                <a:r>
                  <a:rPr lang="en-US" sz="2400" b="0"/>
                  <a:t>/</a:t>
                </a:r>
                <a:r>
                  <a:rPr lang="ru-RU" sz="2400" b="0"/>
                  <a:t>долл.</a:t>
                </a:r>
              </a:p>
            </c:rich>
          </c:tx>
          <c:layout/>
          <c:overlay val="0"/>
        </c:title>
        <c:numFmt formatCode="#,##0" sourceLinked="0"/>
        <c:majorTickMark val="none"/>
        <c:minorTickMark val="none"/>
        <c:tickLblPos val="nextTo"/>
        <c:spPr>
          <a:noFill/>
          <a:ln w="3175" cap="flat" cmpd="sng" algn="ctr">
            <a:solidFill>
              <a:srgbClr val="000000"/>
            </a:solidFill>
            <a:round/>
          </a:ln>
          <a:effectLst/>
        </c:spPr>
        <c:txPr>
          <a:bodyPr rot="-60000000" vert="horz"/>
          <a:lstStyle/>
          <a:p>
            <a:pPr>
              <a:defRPr sz="1600" b="0">
                <a:solidFill>
                  <a:srgbClr val="000000"/>
                </a:solidFill>
                <a:latin typeface="Cera CY"/>
                <a:ea typeface="Cera CY"/>
                <a:cs typeface="Cera CY"/>
              </a:defRPr>
            </a:pPr>
            <a:endParaRPr lang="ru-RU"/>
          </a:p>
        </c:txPr>
        <c:crossAx val="1319650768"/>
        <c:crosses val="autoZero"/>
        <c:crossBetween val="midCat"/>
      </c:valAx>
      <c:valAx>
        <c:axId val="1319650768"/>
        <c:scaling>
          <c:orientation val="minMax"/>
          <c:min val="50"/>
        </c:scaling>
        <c:delete val="0"/>
        <c:axPos val="l"/>
        <c:majorGridlines>
          <c:spPr>
            <a:ln w="3175" cap="flat" cmpd="sng" algn="ctr">
              <a:solidFill>
                <a:srgbClr val="CDCDCD"/>
              </a:solidFill>
              <a:prstDash val="dash"/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2400" b="0"/>
                </a:pPr>
                <a:r>
                  <a:rPr lang="ru-RU" sz="2400" b="0"/>
                  <a:t>ЦЦИ сырьевой индекс (лаг 12</a:t>
                </a:r>
                <a:r>
                  <a:rPr lang="ru-RU" sz="2400" b="0" baseline="0"/>
                  <a:t> недель)</a:t>
                </a:r>
                <a:endParaRPr lang="ru-RU" sz="2400" b="0"/>
              </a:p>
            </c:rich>
          </c:tx>
          <c:layout/>
          <c:overlay val="0"/>
        </c:title>
        <c:numFmt formatCode="#,##0" sourceLinked="0"/>
        <c:majorTickMark val="none"/>
        <c:minorTickMark val="none"/>
        <c:tickLblPos val="nextTo"/>
        <c:spPr>
          <a:noFill/>
          <a:ln w="3175" cap="flat" cmpd="sng" algn="ctr">
            <a:solidFill>
              <a:srgbClr val="000000"/>
            </a:solidFill>
            <a:round/>
          </a:ln>
          <a:effectLst/>
        </c:spPr>
        <c:txPr>
          <a:bodyPr rot="-60000000" vert="horz"/>
          <a:lstStyle/>
          <a:p>
            <a:pPr>
              <a:defRPr sz="1600" b="0">
                <a:solidFill>
                  <a:srgbClr val="000000"/>
                </a:solidFill>
                <a:latin typeface="Cera CY"/>
                <a:ea typeface="Cera CY"/>
                <a:cs typeface="Cera CY"/>
              </a:defRPr>
            </a:pPr>
            <a:endParaRPr lang="ru-RU"/>
          </a:p>
        </c:txPr>
        <c:crossAx val="1319652408"/>
        <c:crosses val="autoZero"/>
        <c:crossBetween val="midCat"/>
      </c:valAx>
      <c:spPr>
        <a:ln w="25400">
          <a:noFill/>
        </a:ln>
      </c:spPr>
    </c:plotArea>
    <c:plotVisOnly val="1"/>
    <c:dispBlanksAs val="gap"/>
    <c:showDLblsOverMax val="0"/>
  </c:chart>
  <c:spPr>
    <a:ln w="6350">
      <a:noFill/>
    </a:ln>
  </c:spPr>
  <c:txPr>
    <a:bodyPr/>
    <a:lstStyle/>
    <a:p>
      <a:pPr>
        <a:defRPr>
          <a:latin typeface="Cera CY"/>
          <a:ea typeface="Cera CY"/>
          <a:cs typeface="Cera CY"/>
        </a:defRPr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5893634330912202E-2"/>
          <c:y val="3.9557157938009728E-2"/>
          <c:w val="0.86113329698671237"/>
          <c:h val="0.7914375133051601"/>
        </c:manualLayout>
      </c:layout>
      <c:lineChart>
        <c:grouping val="standard"/>
        <c:varyColors val="0"/>
        <c:ser>
          <c:idx val="1"/>
          <c:order val="0"/>
          <c:tx>
            <c:strRef>
              <c:f>ER_Week!$B$8</c:f>
              <c:strCache>
                <c:ptCount val="1"/>
                <c:pt idx="0">
                  <c:v>Курс рубля, руб./долл.</c:v>
                </c:pt>
              </c:strCache>
            </c:strRef>
          </c:tx>
          <c:spPr>
            <a:ln w="762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ER_Week!$T$5:$JE$5</c:f>
              <c:numCache>
                <c:formatCode>m/d/yyyy</c:formatCode>
                <c:ptCount val="246"/>
                <c:pt idx="0">
                  <c:v>43938</c:v>
                </c:pt>
                <c:pt idx="1">
                  <c:v>43945</c:v>
                </c:pt>
                <c:pt idx="2">
                  <c:v>43952</c:v>
                </c:pt>
                <c:pt idx="3">
                  <c:v>43959</c:v>
                </c:pt>
                <c:pt idx="4">
                  <c:v>43966</c:v>
                </c:pt>
                <c:pt idx="5">
                  <c:v>43973</c:v>
                </c:pt>
                <c:pt idx="6">
                  <c:v>43980</c:v>
                </c:pt>
                <c:pt idx="7">
                  <c:v>43987</c:v>
                </c:pt>
                <c:pt idx="8">
                  <c:v>43994</c:v>
                </c:pt>
                <c:pt idx="9">
                  <c:v>44001</c:v>
                </c:pt>
                <c:pt idx="10">
                  <c:v>44008</c:v>
                </c:pt>
                <c:pt idx="11">
                  <c:v>44015</c:v>
                </c:pt>
                <c:pt idx="12">
                  <c:v>44022</c:v>
                </c:pt>
                <c:pt idx="13">
                  <c:v>44029</c:v>
                </c:pt>
                <c:pt idx="14">
                  <c:v>44036</c:v>
                </c:pt>
                <c:pt idx="15">
                  <c:v>44043</c:v>
                </c:pt>
                <c:pt idx="16">
                  <c:v>44050</c:v>
                </c:pt>
                <c:pt idx="17">
                  <c:v>44057</c:v>
                </c:pt>
                <c:pt idx="18">
                  <c:v>44064</c:v>
                </c:pt>
                <c:pt idx="19">
                  <c:v>44071</c:v>
                </c:pt>
                <c:pt idx="20">
                  <c:v>44078</c:v>
                </c:pt>
                <c:pt idx="21">
                  <c:v>44085</c:v>
                </c:pt>
                <c:pt idx="22">
                  <c:v>44092</c:v>
                </c:pt>
                <c:pt idx="23">
                  <c:v>44099</c:v>
                </c:pt>
                <c:pt idx="24">
                  <c:v>44106</c:v>
                </c:pt>
                <c:pt idx="25">
                  <c:v>44113</c:v>
                </c:pt>
                <c:pt idx="26">
                  <c:v>44120</c:v>
                </c:pt>
                <c:pt idx="27">
                  <c:v>44127</c:v>
                </c:pt>
                <c:pt idx="28">
                  <c:v>44134</c:v>
                </c:pt>
                <c:pt idx="29">
                  <c:v>44141</c:v>
                </c:pt>
                <c:pt idx="30">
                  <c:v>44148</c:v>
                </c:pt>
                <c:pt idx="31">
                  <c:v>44155</c:v>
                </c:pt>
                <c:pt idx="32">
                  <c:v>44162</c:v>
                </c:pt>
                <c:pt idx="33">
                  <c:v>44169</c:v>
                </c:pt>
                <c:pt idx="34">
                  <c:v>44176</c:v>
                </c:pt>
                <c:pt idx="35">
                  <c:v>44183</c:v>
                </c:pt>
                <c:pt idx="36">
                  <c:v>44190</c:v>
                </c:pt>
                <c:pt idx="37">
                  <c:v>44197</c:v>
                </c:pt>
                <c:pt idx="38">
                  <c:v>44204</c:v>
                </c:pt>
                <c:pt idx="39">
                  <c:v>44211</c:v>
                </c:pt>
                <c:pt idx="40">
                  <c:v>44218</c:v>
                </c:pt>
                <c:pt idx="41">
                  <c:v>44225</c:v>
                </c:pt>
                <c:pt idx="42">
                  <c:v>44232</c:v>
                </c:pt>
                <c:pt idx="43">
                  <c:v>44239</c:v>
                </c:pt>
                <c:pt idx="44">
                  <c:v>44246</c:v>
                </c:pt>
                <c:pt idx="45">
                  <c:v>44253</c:v>
                </c:pt>
                <c:pt idx="46">
                  <c:v>44260</c:v>
                </c:pt>
                <c:pt idx="47">
                  <c:v>44267</c:v>
                </c:pt>
                <c:pt idx="48">
                  <c:v>44274</c:v>
                </c:pt>
                <c:pt idx="49">
                  <c:v>44281</c:v>
                </c:pt>
                <c:pt idx="50">
                  <c:v>44288</c:v>
                </c:pt>
                <c:pt idx="51">
                  <c:v>44295</c:v>
                </c:pt>
                <c:pt idx="52">
                  <c:v>44302</c:v>
                </c:pt>
                <c:pt idx="53">
                  <c:v>44309</c:v>
                </c:pt>
                <c:pt idx="54">
                  <c:v>44316</c:v>
                </c:pt>
                <c:pt idx="55">
                  <c:v>44323</c:v>
                </c:pt>
                <c:pt idx="56">
                  <c:v>44330</c:v>
                </c:pt>
                <c:pt idx="57">
                  <c:v>44337</c:v>
                </c:pt>
                <c:pt idx="58">
                  <c:v>44344</c:v>
                </c:pt>
                <c:pt idx="59">
                  <c:v>44351</c:v>
                </c:pt>
                <c:pt idx="60">
                  <c:v>44358</c:v>
                </c:pt>
                <c:pt idx="61">
                  <c:v>44365</c:v>
                </c:pt>
                <c:pt idx="62">
                  <c:v>44372</c:v>
                </c:pt>
                <c:pt idx="63">
                  <c:v>44379</c:v>
                </c:pt>
                <c:pt idx="64">
                  <c:v>44386</c:v>
                </c:pt>
                <c:pt idx="65">
                  <c:v>44393</c:v>
                </c:pt>
                <c:pt idx="66">
                  <c:v>44400</c:v>
                </c:pt>
                <c:pt idx="67">
                  <c:v>44407</c:v>
                </c:pt>
                <c:pt idx="68">
                  <c:v>44414</c:v>
                </c:pt>
                <c:pt idx="69">
                  <c:v>44421</c:v>
                </c:pt>
                <c:pt idx="70">
                  <c:v>44428</c:v>
                </c:pt>
                <c:pt idx="71">
                  <c:v>44435</c:v>
                </c:pt>
                <c:pt idx="72">
                  <c:v>44442</c:v>
                </c:pt>
                <c:pt idx="73">
                  <c:v>44449</c:v>
                </c:pt>
                <c:pt idx="74">
                  <c:v>44456</c:v>
                </c:pt>
                <c:pt idx="75">
                  <c:v>44463</c:v>
                </c:pt>
                <c:pt idx="76">
                  <c:v>44470</c:v>
                </c:pt>
                <c:pt idx="77">
                  <c:v>44477</c:v>
                </c:pt>
                <c:pt idx="78">
                  <c:v>44484</c:v>
                </c:pt>
                <c:pt idx="79">
                  <c:v>44491</c:v>
                </c:pt>
                <c:pt idx="80">
                  <c:v>44498</c:v>
                </c:pt>
                <c:pt idx="81">
                  <c:v>44505</c:v>
                </c:pt>
                <c:pt idx="82">
                  <c:v>44512</c:v>
                </c:pt>
                <c:pt idx="83">
                  <c:v>44519</c:v>
                </c:pt>
                <c:pt idx="84">
                  <c:v>44526</c:v>
                </c:pt>
                <c:pt idx="85">
                  <c:v>44533</c:v>
                </c:pt>
                <c:pt idx="86">
                  <c:v>44540</c:v>
                </c:pt>
                <c:pt idx="87">
                  <c:v>44547</c:v>
                </c:pt>
                <c:pt idx="88">
                  <c:v>44554</c:v>
                </c:pt>
                <c:pt idx="89">
                  <c:v>44561</c:v>
                </c:pt>
                <c:pt idx="90">
                  <c:v>44568</c:v>
                </c:pt>
                <c:pt idx="91">
                  <c:v>44575</c:v>
                </c:pt>
                <c:pt idx="92">
                  <c:v>44582</c:v>
                </c:pt>
                <c:pt idx="93">
                  <c:v>44589</c:v>
                </c:pt>
                <c:pt idx="94">
                  <c:v>44596</c:v>
                </c:pt>
                <c:pt idx="95">
                  <c:v>44603</c:v>
                </c:pt>
                <c:pt idx="96">
                  <c:v>44610</c:v>
                </c:pt>
                <c:pt idx="97">
                  <c:v>44617</c:v>
                </c:pt>
                <c:pt idx="98">
                  <c:v>44624</c:v>
                </c:pt>
                <c:pt idx="99">
                  <c:v>44631</c:v>
                </c:pt>
                <c:pt idx="100">
                  <c:v>44638</c:v>
                </c:pt>
                <c:pt idx="101">
                  <c:v>44645</c:v>
                </c:pt>
                <c:pt idx="102">
                  <c:v>44652</c:v>
                </c:pt>
                <c:pt idx="103">
                  <c:v>44659</c:v>
                </c:pt>
                <c:pt idx="104">
                  <c:v>44666</c:v>
                </c:pt>
                <c:pt idx="105">
                  <c:v>44673</c:v>
                </c:pt>
                <c:pt idx="106">
                  <c:v>44680</c:v>
                </c:pt>
                <c:pt idx="107">
                  <c:v>44687</c:v>
                </c:pt>
                <c:pt idx="108">
                  <c:v>44694</c:v>
                </c:pt>
                <c:pt idx="109">
                  <c:v>44701</c:v>
                </c:pt>
                <c:pt idx="110">
                  <c:v>44708</c:v>
                </c:pt>
                <c:pt idx="111">
                  <c:v>44715</c:v>
                </c:pt>
                <c:pt idx="112">
                  <c:v>44722</c:v>
                </c:pt>
                <c:pt idx="113">
                  <c:v>44729</c:v>
                </c:pt>
                <c:pt idx="114">
                  <c:v>44736</c:v>
                </c:pt>
                <c:pt idx="115">
                  <c:v>44743</c:v>
                </c:pt>
                <c:pt idx="116">
                  <c:v>44750</c:v>
                </c:pt>
                <c:pt idx="117">
                  <c:v>44757</c:v>
                </c:pt>
                <c:pt idx="118">
                  <c:v>44764</c:v>
                </c:pt>
                <c:pt idx="119">
                  <c:v>44771</c:v>
                </c:pt>
                <c:pt idx="120">
                  <c:v>44778</c:v>
                </c:pt>
                <c:pt idx="121">
                  <c:v>44785</c:v>
                </c:pt>
                <c:pt idx="122">
                  <c:v>44792</c:v>
                </c:pt>
                <c:pt idx="123">
                  <c:v>44799</c:v>
                </c:pt>
                <c:pt idx="124">
                  <c:v>44806</c:v>
                </c:pt>
                <c:pt idx="125">
                  <c:v>44813</c:v>
                </c:pt>
                <c:pt idx="126">
                  <c:v>44820</c:v>
                </c:pt>
                <c:pt idx="127">
                  <c:v>44827</c:v>
                </c:pt>
                <c:pt idx="128">
                  <c:v>44834</c:v>
                </c:pt>
                <c:pt idx="129">
                  <c:v>44841</c:v>
                </c:pt>
                <c:pt idx="130">
                  <c:v>44848</c:v>
                </c:pt>
                <c:pt idx="131">
                  <c:v>44855</c:v>
                </c:pt>
                <c:pt idx="132">
                  <c:v>44862</c:v>
                </c:pt>
                <c:pt idx="133">
                  <c:v>44869</c:v>
                </c:pt>
                <c:pt idx="134">
                  <c:v>44876</c:v>
                </c:pt>
                <c:pt idx="135">
                  <c:v>44883</c:v>
                </c:pt>
                <c:pt idx="136">
                  <c:v>44890</c:v>
                </c:pt>
                <c:pt idx="137">
                  <c:v>44897</c:v>
                </c:pt>
                <c:pt idx="138">
                  <c:v>44904</c:v>
                </c:pt>
                <c:pt idx="139">
                  <c:v>44911</c:v>
                </c:pt>
                <c:pt idx="140">
                  <c:v>44918</c:v>
                </c:pt>
                <c:pt idx="141">
                  <c:v>44925</c:v>
                </c:pt>
                <c:pt idx="142">
                  <c:v>44932</c:v>
                </c:pt>
                <c:pt idx="143">
                  <c:v>44939</c:v>
                </c:pt>
                <c:pt idx="144">
                  <c:v>44946</c:v>
                </c:pt>
                <c:pt idx="145">
                  <c:v>44953</c:v>
                </c:pt>
                <c:pt idx="146">
                  <c:v>44960</c:v>
                </c:pt>
                <c:pt idx="147">
                  <c:v>44967</c:v>
                </c:pt>
                <c:pt idx="148">
                  <c:v>44974</c:v>
                </c:pt>
                <c:pt idx="149">
                  <c:v>44981</c:v>
                </c:pt>
                <c:pt idx="150">
                  <c:v>44988</c:v>
                </c:pt>
                <c:pt idx="151">
                  <c:v>44995</c:v>
                </c:pt>
                <c:pt idx="152">
                  <c:v>45002</c:v>
                </c:pt>
                <c:pt idx="153">
                  <c:v>45009</c:v>
                </c:pt>
                <c:pt idx="154">
                  <c:v>45016</c:v>
                </c:pt>
                <c:pt idx="155">
                  <c:v>45023</c:v>
                </c:pt>
                <c:pt idx="156">
                  <c:v>45030</c:v>
                </c:pt>
                <c:pt idx="157">
                  <c:v>45037</c:v>
                </c:pt>
                <c:pt idx="158">
                  <c:v>45044</c:v>
                </c:pt>
                <c:pt idx="159">
                  <c:v>45051</c:v>
                </c:pt>
                <c:pt idx="160">
                  <c:v>45058</c:v>
                </c:pt>
                <c:pt idx="161">
                  <c:v>45065</c:v>
                </c:pt>
                <c:pt idx="162">
                  <c:v>45072</c:v>
                </c:pt>
                <c:pt idx="163">
                  <c:v>45079</c:v>
                </c:pt>
                <c:pt idx="164">
                  <c:v>45086</c:v>
                </c:pt>
                <c:pt idx="165">
                  <c:v>45093</c:v>
                </c:pt>
                <c:pt idx="166">
                  <c:v>45100</c:v>
                </c:pt>
                <c:pt idx="167">
                  <c:v>45107</c:v>
                </c:pt>
                <c:pt idx="168">
                  <c:v>45114</c:v>
                </c:pt>
                <c:pt idx="169">
                  <c:v>45121</c:v>
                </c:pt>
                <c:pt idx="170">
                  <c:v>45128</c:v>
                </c:pt>
                <c:pt idx="171">
                  <c:v>45135</c:v>
                </c:pt>
                <c:pt idx="172">
                  <c:v>45142</c:v>
                </c:pt>
                <c:pt idx="173">
                  <c:v>45149</c:v>
                </c:pt>
                <c:pt idx="174">
                  <c:v>45156</c:v>
                </c:pt>
                <c:pt idx="175">
                  <c:v>45163</c:v>
                </c:pt>
                <c:pt idx="176">
                  <c:v>45170</c:v>
                </c:pt>
                <c:pt idx="177">
                  <c:v>45177</c:v>
                </c:pt>
                <c:pt idx="178">
                  <c:v>45184</c:v>
                </c:pt>
                <c:pt idx="179">
                  <c:v>45191</c:v>
                </c:pt>
                <c:pt idx="180">
                  <c:v>45198</c:v>
                </c:pt>
                <c:pt idx="181">
                  <c:v>45205</c:v>
                </c:pt>
                <c:pt idx="182">
                  <c:v>45212</c:v>
                </c:pt>
                <c:pt idx="183">
                  <c:v>45219</c:v>
                </c:pt>
                <c:pt idx="184">
                  <c:v>45226</c:v>
                </c:pt>
                <c:pt idx="185">
                  <c:v>45233</c:v>
                </c:pt>
                <c:pt idx="186">
                  <c:v>45240</c:v>
                </c:pt>
                <c:pt idx="187">
                  <c:v>45247</c:v>
                </c:pt>
                <c:pt idx="188">
                  <c:v>45254</c:v>
                </c:pt>
                <c:pt idx="189">
                  <c:v>45261</c:v>
                </c:pt>
                <c:pt idx="190">
                  <c:v>45268</c:v>
                </c:pt>
                <c:pt idx="191">
                  <c:v>45275</c:v>
                </c:pt>
                <c:pt idx="192">
                  <c:v>45282</c:v>
                </c:pt>
                <c:pt idx="193">
                  <c:v>45289</c:v>
                </c:pt>
                <c:pt idx="194">
                  <c:v>45296</c:v>
                </c:pt>
                <c:pt idx="195">
                  <c:v>45303</c:v>
                </c:pt>
                <c:pt idx="196">
                  <c:v>45310</c:v>
                </c:pt>
                <c:pt idx="197">
                  <c:v>45317</c:v>
                </c:pt>
                <c:pt idx="198">
                  <c:v>45324</c:v>
                </c:pt>
                <c:pt idx="199">
                  <c:v>45331</c:v>
                </c:pt>
                <c:pt idx="200">
                  <c:v>45338</c:v>
                </c:pt>
                <c:pt idx="201">
                  <c:v>45345</c:v>
                </c:pt>
                <c:pt idx="202">
                  <c:v>45352</c:v>
                </c:pt>
                <c:pt idx="203">
                  <c:v>45359</c:v>
                </c:pt>
                <c:pt idx="204">
                  <c:v>45366</c:v>
                </c:pt>
                <c:pt idx="205">
                  <c:v>45373</c:v>
                </c:pt>
                <c:pt idx="206">
                  <c:v>45380</c:v>
                </c:pt>
                <c:pt idx="207">
                  <c:v>45387</c:v>
                </c:pt>
                <c:pt idx="208">
                  <c:v>45394</c:v>
                </c:pt>
                <c:pt idx="209">
                  <c:v>45401</c:v>
                </c:pt>
                <c:pt idx="210">
                  <c:v>45408</c:v>
                </c:pt>
                <c:pt idx="211">
                  <c:v>45415</c:v>
                </c:pt>
                <c:pt idx="212">
                  <c:v>45422</c:v>
                </c:pt>
                <c:pt idx="213">
                  <c:v>45429</c:v>
                </c:pt>
                <c:pt idx="214">
                  <c:v>45436</c:v>
                </c:pt>
                <c:pt idx="215">
                  <c:v>45443</c:v>
                </c:pt>
                <c:pt idx="216">
                  <c:v>45450</c:v>
                </c:pt>
                <c:pt idx="217">
                  <c:v>45457</c:v>
                </c:pt>
                <c:pt idx="218">
                  <c:v>45464</c:v>
                </c:pt>
                <c:pt idx="219">
                  <c:v>45471</c:v>
                </c:pt>
                <c:pt idx="220">
                  <c:v>45478</c:v>
                </c:pt>
                <c:pt idx="221">
                  <c:v>45485</c:v>
                </c:pt>
                <c:pt idx="222">
                  <c:v>45492</c:v>
                </c:pt>
                <c:pt idx="223">
                  <c:v>45499</c:v>
                </c:pt>
                <c:pt idx="224">
                  <c:v>45506</c:v>
                </c:pt>
                <c:pt idx="225">
                  <c:v>45513</c:v>
                </c:pt>
                <c:pt idx="226">
                  <c:v>45520</c:v>
                </c:pt>
                <c:pt idx="227">
                  <c:v>45527</c:v>
                </c:pt>
                <c:pt idx="228">
                  <c:v>45534</c:v>
                </c:pt>
                <c:pt idx="229">
                  <c:v>45541</c:v>
                </c:pt>
                <c:pt idx="230">
                  <c:v>45548</c:v>
                </c:pt>
                <c:pt idx="231">
                  <c:v>45555</c:v>
                </c:pt>
                <c:pt idx="232">
                  <c:v>45562</c:v>
                </c:pt>
                <c:pt idx="233">
                  <c:v>45569</c:v>
                </c:pt>
                <c:pt idx="234">
                  <c:v>45576</c:v>
                </c:pt>
                <c:pt idx="235">
                  <c:v>45583</c:v>
                </c:pt>
                <c:pt idx="236">
                  <c:v>45590</c:v>
                </c:pt>
                <c:pt idx="237">
                  <c:v>45597</c:v>
                </c:pt>
                <c:pt idx="238">
                  <c:v>45604</c:v>
                </c:pt>
                <c:pt idx="239">
                  <c:v>45611</c:v>
                </c:pt>
                <c:pt idx="240">
                  <c:v>45618</c:v>
                </c:pt>
                <c:pt idx="241">
                  <c:v>45625</c:v>
                </c:pt>
                <c:pt idx="242">
                  <c:v>45632</c:v>
                </c:pt>
                <c:pt idx="243">
                  <c:v>45639</c:v>
                </c:pt>
                <c:pt idx="244">
                  <c:v>45646</c:v>
                </c:pt>
                <c:pt idx="245">
                  <c:v>45653</c:v>
                </c:pt>
              </c:numCache>
            </c:numRef>
          </c:cat>
          <c:val>
            <c:numRef>
              <c:f>ER_Week!$R$8:$IJ$8</c:f>
              <c:numCache>
                <c:formatCode>#,##0.00</c:formatCode>
                <c:ptCount val="227"/>
                <c:pt idx="0">
                  <c:v>75.93119999999999</c:v>
                </c:pt>
                <c:pt idx="1">
                  <c:v>74.702133333333322</c:v>
                </c:pt>
                <c:pt idx="2">
                  <c:v>73.841999999999999</c:v>
                </c:pt>
                <c:pt idx="3">
                  <c:v>75.561760000000007</c:v>
                </c:pt>
                <c:pt idx="4">
                  <c:v>73.870575000000002</c:v>
                </c:pt>
                <c:pt idx="5">
                  <c:v>73.987099999999998</c:v>
                </c:pt>
                <c:pt idx="6">
                  <c:v>73.537475000000001</c:v>
                </c:pt>
                <c:pt idx="7">
                  <c:v>72.102819999999994</c:v>
                </c:pt>
                <c:pt idx="8">
                  <c:v>71.130740000000003</c:v>
                </c:pt>
                <c:pt idx="9">
                  <c:v>68.936560000000014</c:v>
                </c:pt>
                <c:pt idx="10">
                  <c:v>68.681749999999994</c:v>
                </c:pt>
                <c:pt idx="11">
                  <c:v>69.764020000000002</c:v>
                </c:pt>
                <c:pt idx="12">
                  <c:v>69.150620000000004</c:v>
                </c:pt>
                <c:pt idx="13">
                  <c:v>70.370720000000006</c:v>
                </c:pt>
                <c:pt idx="14">
                  <c:v>71.372100000000003</c:v>
                </c:pt>
                <c:pt idx="15">
                  <c:v>71.124020000000002</c:v>
                </c:pt>
                <c:pt idx="16">
                  <c:v>71.255619999999993</c:v>
                </c:pt>
                <c:pt idx="17">
                  <c:v>72.505759999999995</c:v>
                </c:pt>
                <c:pt idx="18">
                  <c:v>73.499420000000001</c:v>
                </c:pt>
                <c:pt idx="19">
                  <c:v>73.396940000000001</c:v>
                </c:pt>
                <c:pt idx="20">
                  <c:v>73.501979999999989</c:v>
                </c:pt>
                <c:pt idx="21">
                  <c:v>74.868499999999997</c:v>
                </c:pt>
                <c:pt idx="22">
                  <c:v>74.379580000000004</c:v>
                </c:pt>
                <c:pt idx="23">
                  <c:v>75.608760000000004</c:v>
                </c:pt>
                <c:pt idx="24">
                  <c:v>75.011400000000009</c:v>
                </c:pt>
                <c:pt idx="25">
                  <c:v>76.532240000000002</c:v>
                </c:pt>
                <c:pt idx="26">
                  <c:v>78.50188</c:v>
                </c:pt>
                <c:pt idx="27">
                  <c:v>77.935239999999993</c:v>
                </c:pt>
                <c:pt idx="28">
                  <c:v>77.499159999999989</c:v>
                </c:pt>
                <c:pt idx="29">
                  <c:v>77.256380000000007</c:v>
                </c:pt>
                <c:pt idx="30">
                  <c:v>77.730820000000023</c:v>
                </c:pt>
                <c:pt idx="31">
                  <c:v>79.054725000000005</c:v>
                </c:pt>
                <c:pt idx="32">
                  <c:v>76.79956</c:v>
                </c:pt>
                <c:pt idx="33">
                  <c:v>76.274840000000012</c:v>
                </c:pt>
                <c:pt idx="34">
                  <c:v>75.67179999999999</c:v>
                </c:pt>
                <c:pt idx="35">
                  <c:v>75.517559999999989</c:v>
                </c:pt>
                <c:pt idx="36">
                  <c:v>73.61</c:v>
                </c:pt>
                <c:pt idx="37">
                  <c:v>73.21723999999999</c:v>
                </c:pt>
                <c:pt idx="38">
                  <c:v>74.802060000000012</c:v>
                </c:pt>
                <c:pt idx="39">
                  <c:v>73.781399999999991</c:v>
                </c:pt>
                <c:pt idx="40">
                  <c:v>74.08</c:v>
                </c:pt>
                <c:pt idx="41">
                  <c:v>74.0261</c:v>
                </c:pt>
                <c:pt idx="42">
                  <c:v>73.756739999999994</c:v>
                </c:pt>
                <c:pt idx="43">
                  <c:v>75.594080000000005</c:v>
                </c:pt>
                <c:pt idx="44">
                  <c:v>75.6661</c:v>
                </c:pt>
                <c:pt idx="45">
                  <c:v>73.98554</c:v>
                </c:pt>
                <c:pt idx="46">
                  <c:v>73.622560000000007</c:v>
                </c:pt>
                <c:pt idx="47">
                  <c:v>73.912125000000003</c:v>
                </c:pt>
                <c:pt idx="48">
                  <c:v>74.070579999999993</c:v>
                </c:pt>
                <c:pt idx="49">
                  <c:v>73.827749999999995</c:v>
                </c:pt>
                <c:pt idx="50">
                  <c:v>73.418540000000007</c:v>
                </c:pt>
                <c:pt idx="51">
                  <c:v>75.610439999999997</c:v>
                </c:pt>
                <c:pt idx="52">
                  <c:v>75.809799999999996</c:v>
                </c:pt>
                <c:pt idx="53">
                  <c:v>77.005040000000008</c:v>
                </c:pt>
                <c:pt idx="54">
                  <c:v>76.596159999999998</c:v>
                </c:pt>
                <c:pt idx="55">
                  <c:v>76.119079999999997</c:v>
                </c:pt>
                <c:pt idx="56">
                  <c:v>74.778440000000003</c:v>
                </c:pt>
                <c:pt idx="57">
                  <c:v>74.708174999999997</c:v>
                </c:pt>
                <c:pt idx="58">
                  <c:v>74.137525000000011</c:v>
                </c:pt>
                <c:pt idx="59">
                  <c:v>73.682339999999996</c:v>
                </c:pt>
                <c:pt idx="60">
                  <c:v>73.488320000000002</c:v>
                </c:pt>
                <c:pt idx="61">
                  <c:v>73.314239999999998</c:v>
                </c:pt>
                <c:pt idx="62">
                  <c:v>72.343000000000004</c:v>
                </c:pt>
                <c:pt idx="63">
                  <c:v>72.147625000000005</c:v>
                </c:pt>
                <c:pt idx="64">
                  <c:v>72.705459999999988</c:v>
                </c:pt>
                <c:pt idx="65">
                  <c:v>72.759900000000002</c:v>
                </c:pt>
                <c:pt idx="66">
                  <c:v>74.06814</c:v>
                </c:pt>
                <c:pt idx="67">
                  <c:v>74.240279999999998</c:v>
                </c:pt>
                <c:pt idx="68">
                  <c:v>74.158559999999994</c:v>
                </c:pt>
                <c:pt idx="69">
                  <c:v>73.576620000000005</c:v>
                </c:pt>
                <c:pt idx="70">
                  <c:v>72.994420000000005</c:v>
                </c:pt>
                <c:pt idx="71">
                  <c:v>73.622539999999987</c:v>
                </c:pt>
                <c:pt idx="72">
                  <c:v>73.768980000000013</c:v>
                </c:pt>
                <c:pt idx="73">
                  <c:v>73.946659999999994</c:v>
                </c:pt>
                <c:pt idx="74">
                  <c:v>73.149460000000005</c:v>
                </c:pt>
                <c:pt idx="75">
                  <c:v>73.095159999999993</c:v>
                </c:pt>
                <c:pt idx="76">
                  <c:v>72.729259999999996</c:v>
                </c:pt>
                <c:pt idx="77">
                  <c:v>73.030280000000019</c:v>
                </c:pt>
                <c:pt idx="78">
                  <c:v>72.703220000000002</c:v>
                </c:pt>
                <c:pt idx="79">
                  <c:v>72.466859999999997</c:v>
                </c:pt>
                <c:pt idx="80">
                  <c:v>71.679360000000003</c:v>
                </c:pt>
                <c:pt idx="81">
                  <c:v>71.009399999999999</c:v>
                </c:pt>
                <c:pt idx="82">
                  <c:v>70.107639999999989</c:v>
                </c:pt>
                <c:pt idx="83">
                  <c:v>71.350733333333324</c:v>
                </c:pt>
                <c:pt idx="84">
                  <c:v>71.277459999999991</c:v>
                </c:pt>
                <c:pt idx="85">
                  <c:v>72.602879999999999</c:v>
                </c:pt>
                <c:pt idx="86">
                  <c:v>74.568720000000013</c:v>
                </c:pt>
                <c:pt idx="87">
                  <c:v>74.331059999999994</c:v>
                </c:pt>
                <c:pt idx="88">
                  <c:v>73.77206000000001</c:v>
                </c:pt>
                <c:pt idx="89">
                  <c:v>73.607060000000004</c:v>
                </c:pt>
                <c:pt idx="90">
                  <c:v>73.690460000000002</c:v>
                </c:pt>
                <c:pt idx="91">
                  <c:v>73.668199999999999</c:v>
                </c:pt>
                <c:pt idx="92">
                  <c:v>74.317109999999985</c:v>
                </c:pt>
                <c:pt idx="93">
                  <c:v>74.966019999999986</c:v>
                </c:pt>
                <c:pt idx="94">
                  <c:v>76.475179999999995</c:v>
                </c:pt>
                <c:pt idx="95">
                  <c:v>78.343040000000002</c:v>
                </c:pt>
                <c:pt idx="96">
                  <c:v>76.757260000000002</c:v>
                </c:pt>
                <c:pt idx="97">
                  <c:v>75.099419999999995</c:v>
                </c:pt>
                <c:pt idx="98">
                  <c:v>75.854179999999999</c:v>
                </c:pt>
                <c:pt idx="99">
                  <c:v>81.915949999999995</c:v>
                </c:pt>
                <c:pt idx="100">
                  <c:v>101.22441999999998</c:v>
                </c:pt>
                <c:pt idx="101">
                  <c:v>114.75682499999999</c:v>
                </c:pt>
                <c:pt idx="102">
                  <c:v>108.69685999999999</c:v>
                </c:pt>
                <c:pt idx="103">
                  <c:v>100.72508000000001</c:v>
                </c:pt>
                <c:pt idx="104">
                  <c:v>86.184020000000004</c:v>
                </c:pt>
                <c:pt idx="105">
                  <c:v>80.12924000000001</c:v>
                </c:pt>
                <c:pt idx="106">
                  <c:v>79.993160000000003</c:v>
                </c:pt>
                <c:pt idx="107">
                  <c:v>76.813299999999998</c:v>
                </c:pt>
                <c:pt idx="108">
                  <c:v>72.45308</c:v>
                </c:pt>
                <c:pt idx="109">
                  <c:v>67.679366666666667</c:v>
                </c:pt>
                <c:pt idx="110">
                  <c:v>66.136799999999994</c:v>
                </c:pt>
                <c:pt idx="111">
                  <c:v>62.368180000000009</c:v>
                </c:pt>
                <c:pt idx="112">
                  <c:v>59.985940000000006</c:v>
                </c:pt>
                <c:pt idx="113">
                  <c:v>61.943719999999999</c:v>
                </c:pt>
                <c:pt idx="114">
                  <c:v>59.692320000000009</c:v>
                </c:pt>
                <c:pt idx="115">
                  <c:v>56.833550000000002</c:v>
                </c:pt>
                <c:pt idx="116">
                  <c:v>54.16816</c:v>
                </c:pt>
                <c:pt idx="117">
                  <c:v>52.754380000000005</c:v>
                </c:pt>
                <c:pt idx="118">
                  <c:v>60.183539999999994</c:v>
                </c:pt>
                <c:pt idx="119">
                  <c:v>58.955979999999997</c:v>
                </c:pt>
                <c:pt idx="120">
                  <c:v>56.143539999999994</c:v>
                </c:pt>
                <c:pt idx="121">
                  <c:v>59.635119999999993</c:v>
                </c:pt>
                <c:pt idx="122">
                  <c:v>60.615020000000001</c:v>
                </c:pt>
                <c:pt idx="123">
                  <c:v>60.534839999999996</c:v>
                </c:pt>
                <c:pt idx="124">
                  <c:v>60.528739999999992</c:v>
                </c:pt>
                <c:pt idx="125">
                  <c:v>59.89958</c:v>
                </c:pt>
                <c:pt idx="126">
                  <c:v>60.315639999999995</c:v>
                </c:pt>
                <c:pt idx="127">
                  <c:v>60.841940000000001</c:v>
                </c:pt>
                <c:pt idx="128">
                  <c:v>59.999479999999991</c:v>
                </c:pt>
                <c:pt idx="129">
                  <c:v>59.796579999999992</c:v>
                </c:pt>
                <c:pt idx="130">
                  <c:v>57.466959999999993</c:v>
                </c:pt>
                <c:pt idx="131">
                  <c:v>59.452579999999998</c:v>
                </c:pt>
                <c:pt idx="132">
                  <c:v>63.260000000000005</c:v>
                </c:pt>
                <c:pt idx="133">
                  <c:v>61.550940000000004</c:v>
                </c:pt>
                <c:pt idx="134">
                  <c:v>61.36328000000001</c:v>
                </c:pt>
                <c:pt idx="135">
                  <c:v>61.690849999999998</c:v>
                </c:pt>
                <c:pt idx="136">
                  <c:v>60.947300000000006</c:v>
                </c:pt>
                <c:pt idx="137">
                  <c:v>60.364339999999991</c:v>
                </c:pt>
                <c:pt idx="138">
                  <c:v>60.553019999999989</c:v>
                </c:pt>
                <c:pt idx="139">
                  <c:v>61.125860000000003</c:v>
                </c:pt>
                <c:pt idx="140">
                  <c:v>62.597180000000002</c:v>
                </c:pt>
                <c:pt idx="141">
                  <c:v>63.649540000000002</c:v>
                </c:pt>
                <c:pt idx="142">
                  <c:v>69.336659999999995</c:v>
                </c:pt>
                <c:pt idx="143">
                  <c:v>70.404940000000011</c:v>
                </c:pt>
                <c:pt idx="144">
                  <c:v>70.404940000000011</c:v>
                </c:pt>
                <c:pt idx="145">
                  <c:v>68.856340000000003</c:v>
                </c:pt>
                <c:pt idx="146">
                  <c:v>68.667739999999995</c:v>
                </c:pt>
                <c:pt idx="147">
                  <c:v>68.960499999999996</c:v>
                </c:pt>
                <c:pt idx="148">
                  <c:v>70.13158</c:v>
                </c:pt>
                <c:pt idx="149">
                  <c:v>71.751000000000005</c:v>
                </c:pt>
                <c:pt idx="150">
                  <c:v>74.245100000000008</c:v>
                </c:pt>
                <c:pt idx="151">
                  <c:v>74.537166666666664</c:v>
                </c:pt>
                <c:pt idx="152">
                  <c:v>75.301779999999994</c:v>
                </c:pt>
                <c:pt idx="153">
                  <c:v>75.693475000000007</c:v>
                </c:pt>
                <c:pt idx="154">
                  <c:v>75.882639999999995</c:v>
                </c:pt>
                <c:pt idx="155">
                  <c:v>76.758139999999997</c:v>
                </c:pt>
                <c:pt idx="156">
                  <c:v>76.909559999999999</c:v>
                </c:pt>
                <c:pt idx="157">
                  <c:v>79.974699999999999</c:v>
                </c:pt>
                <c:pt idx="158">
                  <c:v>81.83954</c:v>
                </c:pt>
                <c:pt idx="159">
                  <c:v>81.598140000000015</c:v>
                </c:pt>
                <c:pt idx="160">
                  <c:v>81.304239999999993</c:v>
                </c:pt>
                <c:pt idx="161">
                  <c:v>78.675650000000005</c:v>
                </c:pt>
                <c:pt idx="162">
                  <c:v>76.593866666666656</c:v>
                </c:pt>
                <c:pt idx="163">
                  <c:v>79.958060000000003</c:v>
                </c:pt>
                <c:pt idx="164">
                  <c:v>80.00442000000001</c:v>
                </c:pt>
                <c:pt idx="165">
                  <c:v>80.715640000000008</c:v>
                </c:pt>
                <c:pt idx="166">
                  <c:v>81.754480000000015</c:v>
                </c:pt>
                <c:pt idx="167">
                  <c:v>83.894074999999987</c:v>
                </c:pt>
                <c:pt idx="168">
                  <c:v>84.030779999999993</c:v>
                </c:pt>
                <c:pt idx="169">
                  <c:v>86.150459999999995</c:v>
                </c:pt>
                <c:pt idx="170">
                  <c:v>90.693179999999998</c:v>
                </c:pt>
                <c:pt idx="171">
                  <c:v>90.583519999999993</c:v>
                </c:pt>
                <c:pt idx="172">
                  <c:v>90.711200000000005</c:v>
                </c:pt>
                <c:pt idx="173">
                  <c:v>90.326220000000006</c:v>
                </c:pt>
                <c:pt idx="174">
                  <c:v>92.959119999999999</c:v>
                </c:pt>
                <c:pt idx="175">
                  <c:v>97.105639999999994</c:v>
                </c:pt>
                <c:pt idx="176">
                  <c:v>96.463359999999994</c:v>
                </c:pt>
                <c:pt idx="177">
                  <c:v>94.363079999999997</c:v>
                </c:pt>
                <c:pt idx="178">
                  <c:v>95.956499999999991</c:v>
                </c:pt>
                <c:pt idx="179">
                  <c:v>97.624460000000013</c:v>
                </c:pt>
                <c:pt idx="180">
                  <c:v>95.997179999999986</c:v>
                </c:pt>
                <c:pt idx="181">
                  <c:v>96.321220000000011</c:v>
                </c:pt>
                <c:pt idx="182">
                  <c:v>96.65997999999999</c:v>
                </c:pt>
                <c:pt idx="183">
                  <c:v>99.473799999999997</c:v>
                </c:pt>
                <c:pt idx="184">
                  <c:v>99.115560000000002</c:v>
                </c:pt>
                <c:pt idx="185">
                  <c:v>97.043480000000002</c:v>
                </c:pt>
                <c:pt idx="186">
                  <c:v>93.632040000000003</c:v>
                </c:pt>
                <c:pt idx="187">
                  <c:v>92.950860000000006</c:v>
                </c:pt>
                <c:pt idx="188">
                  <c:v>92.148124999999993</c:v>
                </c:pt>
                <c:pt idx="189">
                  <c:v>90.180459999999997</c:v>
                </c:pt>
                <c:pt idx="190">
                  <c:v>88.292839999999998</c:v>
                </c:pt>
                <c:pt idx="191">
                  <c:v>88.908519999999996</c:v>
                </c:pt>
                <c:pt idx="192">
                  <c:v>91.848659999999995</c:v>
                </c:pt>
                <c:pt idx="193">
                  <c:v>90.092740000000006</c:v>
                </c:pt>
                <c:pt idx="194">
                  <c:v>90.910780000000003</c:v>
                </c:pt>
                <c:pt idx="195">
                  <c:v>91.074680000000015</c:v>
                </c:pt>
                <c:pt idx="196">
                  <c:v>90.046149999999997</c:v>
                </c:pt>
                <c:pt idx="197">
                  <c:v>89.178025000000005</c:v>
                </c:pt>
                <c:pt idx="198">
                  <c:v>88.185500000000005</c:v>
                </c:pt>
                <c:pt idx="199">
                  <c:v>88.469459999999998</c:v>
                </c:pt>
                <c:pt idx="200">
                  <c:v>89.891599999999997</c:v>
                </c:pt>
                <c:pt idx="201">
                  <c:v>91.04504</c:v>
                </c:pt>
                <c:pt idx="202">
                  <c:v>91.617199999999997</c:v>
                </c:pt>
                <c:pt idx="203">
                  <c:v>92.487449999999995</c:v>
                </c:pt>
                <c:pt idx="204">
                  <c:v>91.743940000000009</c:v>
                </c:pt>
                <c:pt idx="205">
                  <c:v>90.901075000000006</c:v>
                </c:pt>
                <c:pt idx="206">
                  <c:v>91.31156</c:v>
                </c:pt>
                <c:pt idx="207">
                  <c:v>92.291000000000011</c:v>
                </c:pt>
                <c:pt idx="208">
                  <c:v>92.514259999999993</c:v>
                </c:pt>
                <c:pt idx="209">
                  <c:v>92.385459999999995</c:v>
                </c:pt>
                <c:pt idx="210">
                  <c:v>93.141720000000007</c:v>
                </c:pt>
                <c:pt idx="211">
                  <c:v>93.904120000000006</c:v>
                </c:pt>
                <c:pt idx="212">
                  <c:v>92.495566666666662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4F-40AD-9ADA-588BDCA5472D}"/>
            </c:ext>
          </c:extLst>
        </c:ser>
        <c:ser>
          <c:idx val="0"/>
          <c:order val="2"/>
          <c:spPr>
            <a:ln w="28575" cap="rnd">
              <a:solidFill>
                <a:srgbClr val="2354D6"/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ER_Week!$T$5:$JE$5</c:f>
              <c:numCache>
                <c:formatCode>m/d/yyyy</c:formatCode>
                <c:ptCount val="246"/>
                <c:pt idx="0">
                  <c:v>43938</c:v>
                </c:pt>
                <c:pt idx="1">
                  <c:v>43945</c:v>
                </c:pt>
                <c:pt idx="2">
                  <c:v>43952</c:v>
                </c:pt>
                <c:pt idx="3">
                  <c:v>43959</c:v>
                </c:pt>
                <c:pt idx="4">
                  <c:v>43966</c:v>
                </c:pt>
                <c:pt idx="5">
                  <c:v>43973</c:v>
                </c:pt>
                <c:pt idx="6">
                  <c:v>43980</c:v>
                </c:pt>
                <c:pt idx="7">
                  <c:v>43987</c:v>
                </c:pt>
                <c:pt idx="8">
                  <c:v>43994</c:v>
                </c:pt>
                <c:pt idx="9">
                  <c:v>44001</c:v>
                </c:pt>
                <c:pt idx="10">
                  <c:v>44008</c:v>
                </c:pt>
                <c:pt idx="11">
                  <c:v>44015</c:v>
                </c:pt>
                <c:pt idx="12">
                  <c:v>44022</c:v>
                </c:pt>
                <c:pt idx="13">
                  <c:v>44029</c:v>
                </c:pt>
                <c:pt idx="14">
                  <c:v>44036</c:v>
                </c:pt>
                <c:pt idx="15">
                  <c:v>44043</c:v>
                </c:pt>
                <c:pt idx="16">
                  <c:v>44050</c:v>
                </c:pt>
                <c:pt idx="17">
                  <c:v>44057</c:v>
                </c:pt>
                <c:pt idx="18">
                  <c:v>44064</c:v>
                </c:pt>
                <c:pt idx="19">
                  <c:v>44071</c:v>
                </c:pt>
                <c:pt idx="20">
                  <c:v>44078</c:v>
                </c:pt>
                <c:pt idx="21">
                  <c:v>44085</c:v>
                </c:pt>
                <c:pt idx="22">
                  <c:v>44092</c:v>
                </c:pt>
                <c:pt idx="23">
                  <c:v>44099</c:v>
                </c:pt>
                <c:pt idx="24">
                  <c:v>44106</c:v>
                </c:pt>
                <c:pt idx="25">
                  <c:v>44113</c:v>
                </c:pt>
                <c:pt idx="26">
                  <c:v>44120</c:v>
                </c:pt>
                <c:pt idx="27">
                  <c:v>44127</c:v>
                </c:pt>
                <c:pt idx="28">
                  <c:v>44134</c:v>
                </c:pt>
                <c:pt idx="29">
                  <c:v>44141</c:v>
                </c:pt>
                <c:pt idx="30">
                  <c:v>44148</c:v>
                </c:pt>
                <c:pt idx="31">
                  <c:v>44155</c:v>
                </c:pt>
                <c:pt idx="32">
                  <c:v>44162</c:v>
                </c:pt>
                <c:pt idx="33">
                  <c:v>44169</c:v>
                </c:pt>
                <c:pt idx="34">
                  <c:v>44176</c:v>
                </c:pt>
                <c:pt idx="35">
                  <c:v>44183</c:v>
                </c:pt>
                <c:pt idx="36">
                  <c:v>44190</c:v>
                </c:pt>
                <c:pt idx="37">
                  <c:v>44197</c:v>
                </c:pt>
                <c:pt idx="38">
                  <c:v>44204</c:v>
                </c:pt>
                <c:pt idx="39">
                  <c:v>44211</c:v>
                </c:pt>
                <c:pt idx="40">
                  <c:v>44218</c:v>
                </c:pt>
                <c:pt idx="41">
                  <c:v>44225</c:v>
                </c:pt>
                <c:pt idx="42">
                  <c:v>44232</c:v>
                </c:pt>
                <c:pt idx="43">
                  <c:v>44239</c:v>
                </c:pt>
                <c:pt idx="44">
                  <c:v>44246</c:v>
                </c:pt>
                <c:pt idx="45">
                  <c:v>44253</c:v>
                </c:pt>
                <c:pt idx="46">
                  <c:v>44260</c:v>
                </c:pt>
                <c:pt idx="47">
                  <c:v>44267</c:v>
                </c:pt>
                <c:pt idx="48">
                  <c:v>44274</c:v>
                </c:pt>
                <c:pt idx="49">
                  <c:v>44281</c:v>
                </c:pt>
                <c:pt idx="50">
                  <c:v>44288</c:v>
                </c:pt>
                <c:pt idx="51">
                  <c:v>44295</c:v>
                </c:pt>
                <c:pt idx="52">
                  <c:v>44302</c:v>
                </c:pt>
                <c:pt idx="53">
                  <c:v>44309</c:v>
                </c:pt>
                <c:pt idx="54">
                  <c:v>44316</c:v>
                </c:pt>
                <c:pt idx="55">
                  <c:v>44323</c:v>
                </c:pt>
                <c:pt idx="56">
                  <c:v>44330</c:v>
                </c:pt>
                <c:pt idx="57">
                  <c:v>44337</c:v>
                </c:pt>
                <c:pt idx="58">
                  <c:v>44344</c:v>
                </c:pt>
                <c:pt idx="59">
                  <c:v>44351</c:v>
                </c:pt>
                <c:pt idx="60">
                  <c:v>44358</c:v>
                </c:pt>
                <c:pt idx="61">
                  <c:v>44365</c:v>
                </c:pt>
                <c:pt idx="62">
                  <c:v>44372</c:v>
                </c:pt>
                <c:pt idx="63">
                  <c:v>44379</c:v>
                </c:pt>
                <c:pt idx="64">
                  <c:v>44386</c:v>
                </c:pt>
                <c:pt idx="65">
                  <c:v>44393</c:v>
                </c:pt>
                <c:pt idx="66">
                  <c:v>44400</c:v>
                </c:pt>
                <c:pt idx="67">
                  <c:v>44407</c:v>
                </c:pt>
                <c:pt idx="68">
                  <c:v>44414</c:v>
                </c:pt>
                <c:pt idx="69">
                  <c:v>44421</c:v>
                </c:pt>
                <c:pt idx="70">
                  <c:v>44428</c:v>
                </c:pt>
                <c:pt idx="71">
                  <c:v>44435</c:v>
                </c:pt>
                <c:pt idx="72">
                  <c:v>44442</c:v>
                </c:pt>
                <c:pt idx="73">
                  <c:v>44449</c:v>
                </c:pt>
                <c:pt idx="74">
                  <c:v>44456</c:v>
                </c:pt>
                <c:pt idx="75">
                  <c:v>44463</c:v>
                </c:pt>
                <c:pt idx="76">
                  <c:v>44470</c:v>
                </c:pt>
                <c:pt idx="77">
                  <c:v>44477</c:v>
                </c:pt>
                <c:pt idx="78">
                  <c:v>44484</c:v>
                </c:pt>
                <c:pt idx="79">
                  <c:v>44491</c:v>
                </c:pt>
                <c:pt idx="80">
                  <c:v>44498</c:v>
                </c:pt>
                <c:pt idx="81">
                  <c:v>44505</c:v>
                </c:pt>
                <c:pt idx="82">
                  <c:v>44512</c:v>
                </c:pt>
                <c:pt idx="83">
                  <c:v>44519</c:v>
                </c:pt>
                <c:pt idx="84">
                  <c:v>44526</c:v>
                </c:pt>
                <c:pt idx="85">
                  <c:v>44533</c:v>
                </c:pt>
                <c:pt idx="86">
                  <c:v>44540</c:v>
                </c:pt>
                <c:pt idx="87">
                  <c:v>44547</c:v>
                </c:pt>
                <c:pt idx="88">
                  <c:v>44554</c:v>
                </c:pt>
                <c:pt idx="89">
                  <c:v>44561</c:v>
                </c:pt>
                <c:pt idx="90">
                  <c:v>44568</c:v>
                </c:pt>
                <c:pt idx="91">
                  <c:v>44575</c:v>
                </c:pt>
                <c:pt idx="92">
                  <c:v>44582</c:v>
                </c:pt>
                <c:pt idx="93">
                  <c:v>44589</c:v>
                </c:pt>
                <c:pt idx="94">
                  <c:v>44596</c:v>
                </c:pt>
                <c:pt idx="95">
                  <c:v>44603</c:v>
                </c:pt>
                <c:pt idx="96">
                  <c:v>44610</c:v>
                </c:pt>
                <c:pt idx="97">
                  <c:v>44617</c:v>
                </c:pt>
                <c:pt idx="98">
                  <c:v>44624</c:v>
                </c:pt>
                <c:pt idx="99">
                  <c:v>44631</c:v>
                </c:pt>
                <c:pt idx="100">
                  <c:v>44638</c:v>
                </c:pt>
                <c:pt idx="101">
                  <c:v>44645</c:v>
                </c:pt>
                <c:pt idx="102">
                  <c:v>44652</c:v>
                </c:pt>
                <c:pt idx="103">
                  <c:v>44659</c:v>
                </c:pt>
                <c:pt idx="104">
                  <c:v>44666</c:v>
                </c:pt>
                <c:pt idx="105">
                  <c:v>44673</c:v>
                </c:pt>
                <c:pt idx="106">
                  <c:v>44680</c:v>
                </c:pt>
                <c:pt idx="107">
                  <c:v>44687</c:v>
                </c:pt>
                <c:pt idx="108">
                  <c:v>44694</c:v>
                </c:pt>
                <c:pt idx="109">
                  <c:v>44701</c:v>
                </c:pt>
                <c:pt idx="110">
                  <c:v>44708</c:v>
                </c:pt>
                <c:pt idx="111">
                  <c:v>44715</c:v>
                </c:pt>
                <c:pt idx="112">
                  <c:v>44722</c:v>
                </c:pt>
                <c:pt idx="113">
                  <c:v>44729</c:v>
                </c:pt>
                <c:pt idx="114">
                  <c:v>44736</c:v>
                </c:pt>
                <c:pt idx="115">
                  <c:v>44743</c:v>
                </c:pt>
                <c:pt idx="116">
                  <c:v>44750</c:v>
                </c:pt>
                <c:pt idx="117">
                  <c:v>44757</c:v>
                </c:pt>
                <c:pt idx="118">
                  <c:v>44764</c:v>
                </c:pt>
                <c:pt idx="119">
                  <c:v>44771</c:v>
                </c:pt>
                <c:pt idx="120">
                  <c:v>44778</c:v>
                </c:pt>
                <c:pt idx="121">
                  <c:v>44785</c:v>
                </c:pt>
                <c:pt idx="122">
                  <c:v>44792</c:v>
                </c:pt>
                <c:pt idx="123">
                  <c:v>44799</c:v>
                </c:pt>
                <c:pt idx="124">
                  <c:v>44806</c:v>
                </c:pt>
                <c:pt idx="125">
                  <c:v>44813</c:v>
                </c:pt>
                <c:pt idx="126">
                  <c:v>44820</c:v>
                </c:pt>
                <c:pt idx="127">
                  <c:v>44827</c:v>
                </c:pt>
                <c:pt idx="128">
                  <c:v>44834</c:v>
                </c:pt>
                <c:pt idx="129">
                  <c:v>44841</c:v>
                </c:pt>
                <c:pt idx="130">
                  <c:v>44848</c:v>
                </c:pt>
                <c:pt idx="131">
                  <c:v>44855</c:v>
                </c:pt>
                <c:pt idx="132">
                  <c:v>44862</c:v>
                </c:pt>
                <c:pt idx="133">
                  <c:v>44869</c:v>
                </c:pt>
                <c:pt idx="134">
                  <c:v>44876</c:v>
                </c:pt>
                <c:pt idx="135">
                  <c:v>44883</c:v>
                </c:pt>
                <c:pt idx="136">
                  <c:v>44890</c:v>
                </c:pt>
                <c:pt idx="137">
                  <c:v>44897</c:v>
                </c:pt>
                <c:pt idx="138">
                  <c:v>44904</c:v>
                </c:pt>
                <c:pt idx="139">
                  <c:v>44911</c:v>
                </c:pt>
                <c:pt idx="140">
                  <c:v>44918</c:v>
                </c:pt>
                <c:pt idx="141">
                  <c:v>44925</c:v>
                </c:pt>
                <c:pt idx="142">
                  <c:v>44932</c:v>
                </c:pt>
                <c:pt idx="143">
                  <c:v>44939</c:v>
                </c:pt>
                <c:pt idx="144">
                  <c:v>44946</c:v>
                </c:pt>
                <c:pt idx="145">
                  <c:v>44953</c:v>
                </c:pt>
                <c:pt idx="146">
                  <c:v>44960</c:v>
                </c:pt>
                <c:pt idx="147">
                  <c:v>44967</c:v>
                </c:pt>
                <c:pt idx="148">
                  <c:v>44974</c:v>
                </c:pt>
                <c:pt idx="149">
                  <c:v>44981</c:v>
                </c:pt>
                <c:pt idx="150">
                  <c:v>44988</c:v>
                </c:pt>
                <c:pt idx="151">
                  <c:v>44995</c:v>
                </c:pt>
                <c:pt idx="152">
                  <c:v>45002</c:v>
                </c:pt>
                <c:pt idx="153">
                  <c:v>45009</c:v>
                </c:pt>
                <c:pt idx="154">
                  <c:v>45016</c:v>
                </c:pt>
                <c:pt idx="155">
                  <c:v>45023</c:v>
                </c:pt>
                <c:pt idx="156">
                  <c:v>45030</c:v>
                </c:pt>
                <c:pt idx="157">
                  <c:v>45037</c:v>
                </c:pt>
                <c:pt idx="158">
                  <c:v>45044</c:v>
                </c:pt>
                <c:pt idx="159">
                  <c:v>45051</c:v>
                </c:pt>
                <c:pt idx="160">
                  <c:v>45058</c:v>
                </c:pt>
                <c:pt idx="161">
                  <c:v>45065</c:v>
                </c:pt>
                <c:pt idx="162">
                  <c:v>45072</c:v>
                </c:pt>
                <c:pt idx="163">
                  <c:v>45079</c:v>
                </c:pt>
                <c:pt idx="164">
                  <c:v>45086</c:v>
                </c:pt>
                <c:pt idx="165">
                  <c:v>45093</c:v>
                </c:pt>
                <c:pt idx="166">
                  <c:v>45100</c:v>
                </c:pt>
                <c:pt idx="167">
                  <c:v>45107</c:v>
                </c:pt>
                <c:pt idx="168">
                  <c:v>45114</c:v>
                </c:pt>
                <c:pt idx="169">
                  <c:v>45121</c:v>
                </c:pt>
                <c:pt idx="170">
                  <c:v>45128</c:v>
                </c:pt>
                <c:pt idx="171">
                  <c:v>45135</c:v>
                </c:pt>
                <c:pt idx="172">
                  <c:v>45142</c:v>
                </c:pt>
                <c:pt idx="173">
                  <c:v>45149</c:v>
                </c:pt>
                <c:pt idx="174">
                  <c:v>45156</c:v>
                </c:pt>
                <c:pt idx="175">
                  <c:v>45163</c:v>
                </c:pt>
                <c:pt idx="176">
                  <c:v>45170</c:v>
                </c:pt>
                <c:pt idx="177">
                  <c:v>45177</c:v>
                </c:pt>
                <c:pt idx="178">
                  <c:v>45184</c:v>
                </c:pt>
                <c:pt idx="179">
                  <c:v>45191</c:v>
                </c:pt>
                <c:pt idx="180">
                  <c:v>45198</c:v>
                </c:pt>
                <c:pt idx="181">
                  <c:v>45205</c:v>
                </c:pt>
                <c:pt idx="182">
                  <c:v>45212</c:v>
                </c:pt>
                <c:pt idx="183">
                  <c:v>45219</c:v>
                </c:pt>
                <c:pt idx="184">
                  <c:v>45226</c:v>
                </c:pt>
                <c:pt idx="185">
                  <c:v>45233</c:v>
                </c:pt>
                <c:pt idx="186">
                  <c:v>45240</c:v>
                </c:pt>
                <c:pt idx="187">
                  <c:v>45247</c:v>
                </c:pt>
                <c:pt idx="188">
                  <c:v>45254</c:v>
                </c:pt>
                <c:pt idx="189">
                  <c:v>45261</c:v>
                </c:pt>
                <c:pt idx="190">
                  <c:v>45268</c:v>
                </c:pt>
                <c:pt idx="191">
                  <c:v>45275</c:v>
                </c:pt>
                <c:pt idx="192">
                  <c:v>45282</c:v>
                </c:pt>
                <c:pt idx="193">
                  <c:v>45289</c:v>
                </c:pt>
                <c:pt idx="194">
                  <c:v>45296</c:v>
                </c:pt>
                <c:pt idx="195">
                  <c:v>45303</c:v>
                </c:pt>
                <c:pt idx="196">
                  <c:v>45310</c:v>
                </c:pt>
                <c:pt idx="197">
                  <c:v>45317</c:v>
                </c:pt>
                <c:pt idx="198">
                  <c:v>45324</c:v>
                </c:pt>
                <c:pt idx="199">
                  <c:v>45331</c:v>
                </c:pt>
                <c:pt idx="200">
                  <c:v>45338</c:v>
                </c:pt>
                <c:pt idx="201">
                  <c:v>45345</c:v>
                </c:pt>
                <c:pt idx="202">
                  <c:v>45352</c:v>
                </c:pt>
                <c:pt idx="203">
                  <c:v>45359</c:v>
                </c:pt>
                <c:pt idx="204">
                  <c:v>45366</c:v>
                </c:pt>
                <c:pt idx="205">
                  <c:v>45373</c:v>
                </c:pt>
                <c:pt idx="206">
                  <c:v>45380</c:v>
                </c:pt>
                <c:pt idx="207">
                  <c:v>45387</c:v>
                </c:pt>
                <c:pt idx="208">
                  <c:v>45394</c:v>
                </c:pt>
                <c:pt idx="209">
                  <c:v>45401</c:v>
                </c:pt>
                <c:pt idx="210">
                  <c:v>45408</c:v>
                </c:pt>
                <c:pt idx="211">
                  <c:v>45415</c:v>
                </c:pt>
                <c:pt idx="212">
                  <c:v>45422</c:v>
                </c:pt>
                <c:pt idx="213">
                  <c:v>45429</c:v>
                </c:pt>
                <c:pt idx="214">
                  <c:v>45436</c:v>
                </c:pt>
                <c:pt idx="215">
                  <c:v>45443</c:v>
                </c:pt>
                <c:pt idx="216">
                  <c:v>45450</c:v>
                </c:pt>
                <c:pt idx="217">
                  <c:v>45457</c:v>
                </c:pt>
                <c:pt idx="218">
                  <c:v>45464</c:v>
                </c:pt>
                <c:pt idx="219">
                  <c:v>45471</c:v>
                </c:pt>
                <c:pt idx="220">
                  <c:v>45478</c:v>
                </c:pt>
                <c:pt idx="221">
                  <c:v>45485</c:v>
                </c:pt>
                <c:pt idx="222">
                  <c:v>45492</c:v>
                </c:pt>
                <c:pt idx="223">
                  <c:v>45499</c:v>
                </c:pt>
                <c:pt idx="224">
                  <c:v>45506</c:v>
                </c:pt>
                <c:pt idx="225">
                  <c:v>45513</c:v>
                </c:pt>
                <c:pt idx="226">
                  <c:v>45520</c:v>
                </c:pt>
                <c:pt idx="227">
                  <c:v>45527</c:v>
                </c:pt>
                <c:pt idx="228">
                  <c:v>45534</c:v>
                </c:pt>
                <c:pt idx="229">
                  <c:v>45541</c:v>
                </c:pt>
                <c:pt idx="230">
                  <c:v>45548</c:v>
                </c:pt>
                <c:pt idx="231">
                  <c:v>45555</c:v>
                </c:pt>
                <c:pt idx="232">
                  <c:v>45562</c:v>
                </c:pt>
                <c:pt idx="233">
                  <c:v>45569</c:v>
                </c:pt>
                <c:pt idx="234">
                  <c:v>45576</c:v>
                </c:pt>
                <c:pt idx="235">
                  <c:v>45583</c:v>
                </c:pt>
                <c:pt idx="236">
                  <c:v>45590</c:v>
                </c:pt>
                <c:pt idx="237">
                  <c:v>45597</c:v>
                </c:pt>
                <c:pt idx="238">
                  <c:v>45604</c:v>
                </c:pt>
                <c:pt idx="239">
                  <c:v>45611</c:v>
                </c:pt>
                <c:pt idx="240">
                  <c:v>45618</c:v>
                </c:pt>
                <c:pt idx="241">
                  <c:v>45625</c:v>
                </c:pt>
                <c:pt idx="242">
                  <c:v>45632</c:v>
                </c:pt>
                <c:pt idx="243">
                  <c:v>45639</c:v>
                </c:pt>
                <c:pt idx="244">
                  <c:v>45646</c:v>
                </c:pt>
                <c:pt idx="245">
                  <c:v>45653</c:v>
                </c:pt>
              </c:numCache>
            </c:numRef>
          </c:cat>
          <c:val>
            <c:numRef>
              <c:f>ER_Week!$S$9:$IX$9</c:f>
              <c:numCache>
                <c:formatCode>#,##0.00</c:formatCode>
                <c:ptCount val="240"/>
                <c:pt idx="0">
                  <c:v>74.702133333333322</c:v>
                </c:pt>
                <c:pt idx="1">
                  <c:v>73.841999999999999</c:v>
                </c:pt>
                <c:pt idx="2">
                  <c:v>75.561760000000007</c:v>
                </c:pt>
                <c:pt idx="3">
                  <c:v>73.870575000000002</c:v>
                </c:pt>
                <c:pt idx="4">
                  <c:v>73.987099999999998</c:v>
                </c:pt>
                <c:pt idx="5">
                  <c:v>73.537475000000001</c:v>
                </c:pt>
                <c:pt idx="6">
                  <c:v>72.102819999999994</c:v>
                </c:pt>
                <c:pt idx="7">
                  <c:v>71.130740000000003</c:v>
                </c:pt>
                <c:pt idx="8">
                  <c:v>68.936560000000014</c:v>
                </c:pt>
                <c:pt idx="9">
                  <c:v>68.681749999999994</c:v>
                </c:pt>
                <c:pt idx="10">
                  <c:v>69.764020000000002</c:v>
                </c:pt>
                <c:pt idx="11">
                  <c:v>69.150620000000004</c:v>
                </c:pt>
                <c:pt idx="12">
                  <c:v>70.370720000000006</c:v>
                </c:pt>
                <c:pt idx="13">
                  <c:v>71.372100000000003</c:v>
                </c:pt>
                <c:pt idx="14">
                  <c:v>71.124020000000002</c:v>
                </c:pt>
                <c:pt idx="15">
                  <c:v>71.255619999999993</c:v>
                </c:pt>
                <c:pt idx="16">
                  <c:v>72.505759999999995</c:v>
                </c:pt>
                <c:pt idx="17">
                  <c:v>73.499420000000001</c:v>
                </c:pt>
                <c:pt idx="18">
                  <c:v>73.396940000000001</c:v>
                </c:pt>
                <c:pt idx="19">
                  <c:v>73.501979999999989</c:v>
                </c:pt>
                <c:pt idx="20">
                  <c:v>74.868499999999997</c:v>
                </c:pt>
                <c:pt idx="21">
                  <c:v>74.379580000000004</c:v>
                </c:pt>
                <c:pt idx="22">
                  <c:v>75.608760000000004</c:v>
                </c:pt>
                <c:pt idx="23">
                  <c:v>75.011400000000009</c:v>
                </c:pt>
                <c:pt idx="24">
                  <c:v>76.532240000000002</c:v>
                </c:pt>
                <c:pt idx="25">
                  <c:v>78.50188</c:v>
                </c:pt>
                <c:pt idx="26">
                  <c:v>77.935239999999993</c:v>
                </c:pt>
                <c:pt idx="27">
                  <c:v>77.499159999999989</c:v>
                </c:pt>
                <c:pt idx="28">
                  <c:v>77.256380000000007</c:v>
                </c:pt>
                <c:pt idx="29">
                  <c:v>77.730820000000023</c:v>
                </c:pt>
                <c:pt idx="30">
                  <c:v>79.054725000000005</c:v>
                </c:pt>
                <c:pt idx="31">
                  <c:v>76.79956</c:v>
                </c:pt>
                <c:pt idx="32">
                  <c:v>76.274840000000012</c:v>
                </c:pt>
                <c:pt idx="33">
                  <c:v>75.67179999999999</c:v>
                </c:pt>
                <c:pt idx="34">
                  <c:v>75.517559999999989</c:v>
                </c:pt>
                <c:pt idx="35">
                  <c:v>73.61</c:v>
                </c:pt>
                <c:pt idx="36">
                  <c:v>73.21723999999999</c:v>
                </c:pt>
                <c:pt idx="37">
                  <c:v>74.802060000000012</c:v>
                </c:pt>
                <c:pt idx="38">
                  <c:v>73.781399999999991</c:v>
                </c:pt>
                <c:pt idx="39">
                  <c:v>74.08</c:v>
                </c:pt>
                <c:pt idx="40">
                  <c:v>74.0261</c:v>
                </c:pt>
                <c:pt idx="41">
                  <c:v>73.756739999999994</c:v>
                </c:pt>
                <c:pt idx="42">
                  <c:v>75.594080000000005</c:v>
                </c:pt>
                <c:pt idx="43">
                  <c:v>75.6661</c:v>
                </c:pt>
                <c:pt idx="44">
                  <c:v>73.98554</c:v>
                </c:pt>
                <c:pt idx="45">
                  <c:v>73.622560000000007</c:v>
                </c:pt>
                <c:pt idx="46">
                  <c:v>73.912125000000003</c:v>
                </c:pt>
                <c:pt idx="47">
                  <c:v>74.070579999999993</c:v>
                </c:pt>
                <c:pt idx="48">
                  <c:v>73.827749999999995</c:v>
                </c:pt>
                <c:pt idx="49">
                  <c:v>73.418540000000007</c:v>
                </c:pt>
                <c:pt idx="50">
                  <c:v>75.610439999999997</c:v>
                </c:pt>
                <c:pt idx="51">
                  <c:v>75.809799999999996</c:v>
                </c:pt>
                <c:pt idx="52">
                  <c:v>77.005040000000008</c:v>
                </c:pt>
                <c:pt idx="53">
                  <c:v>76.596159999999998</c:v>
                </c:pt>
                <c:pt idx="54">
                  <c:v>76.119079999999997</c:v>
                </c:pt>
                <c:pt idx="55">
                  <c:v>74.778440000000003</c:v>
                </c:pt>
                <c:pt idx="56">
                  <c:v>74.708174999999997</c:v>
                </c:pt>
                <c:pt idx="57">
                  <c:v>74.137525000000011</c:v>
                </c:pt>
                <c:pt idx="58">
                  <c:v>73.682339999999996</c:v>
                </c:pt>
                <c:pt idx="59">
                  <c:v>73.488320000000002</c:v>
                </c:pt>
                <c:pt idx="60">
                  <c:v>73.314239999999998</c:v>
                </c:pt>
                <c:pt idx="61">
                  <c:v>72.343000000000004</c:v>
                </c:pt>
                <c:pt idx="62">
                  <c:v>72.147625000000005</c:v>
                </c:pt>
                <c:pt idx="63">
                  <c:v>72.705459999999988</c:v>
                </c:pt>
                <c:pt idx="64">
                  <c:v>72.759900000000002</c:v>
                </c:pt>
                <c:pt idx="65">
                  <c:v>74.06814</c:v>
                </c:pt>
                <c:pt idx="66">
                  <c:v>74.240279999999998</c:v>
                </c:pt>
                <c:pt idx="67">
                  <c:v>74.158559999999994</c:v>
                </c:pt>
                <c:pt idx="68">
                  <c:v>73.576620000000005</c:v>
                </c:pt>
                <c:pt idx="69">
                  <c:v>72.994420000000005</c:v>
                </c:pt>
                <c:pt idx="70">
                  <c:v>73.622539999999987</c:v>
                </c:pt>
                <c:pt idx="71">
                  <c:v>73.768980000000013</c:v>
                </c:pt>
                <c:pt idx="72">
                  <c:v>73.946659999999994</c:v>
                </c:pt>
                <c:pt idx="73">
                  <c:v>73.149460000000005</c:v>
                </c:pt>
                <c:pt idx="74">
                  <c:v>73.095159999999993</c:v>
                </c:pt>
                <c:pt idx="75">
                  <c:v>72.729259999999996</c:v>
                </c:pt>
                <c:pt idx="76">
                  <c:v>73.030280000000019</c:v>
                </c:pt>
                <c:pt idx="77">
                  <c:v>72.703220000000002</c:v>
                </c:pt>
                <c:pt idx="78">
                  <c:v>72.466859999999997</c:v>
                </c:pt>
                <c:pt idx="79">
                  <c:v>71.679360000000003</c:v>
                </c:pt>
                <c:pt idx="80">
                  <c:v>71.009399999999999</c:v>
                </c:pt>
                <c:pt idx="81">
                  <c:v>70.107639999999989</c:v>
                </c:pt>
                <c:pt idx="82">
                  <c:v>71.350733333333324</c:v>
                </c:pt>
                <c:pt idx="83">
                  <c:v>71.277459999999991</c:v>
                </c:pt>
                <c:pt idx="84">
                  <c:v>72.602879999999999</c:v>
                </c:pt>
                <c:pt idx="85">
                  <c:v>74.568720000000013</c:v>
                </c:pt>
                <c:pt idx="86">
                  <c:v>74.331059999999994</c:v>
                </c:pt>
                <c:pt idx="87">
                  <c:v>73.77206000000001</c:v>
                </c:pt>
                <c:pt idx="88">
                  <c:v>73.607060000000004</c:v>
                </c:pt>
                <c:pt idx="89">
                  <c:v>73.690460000000002</c:v>
                </c:pt>
                <c:pt idx="90">
                  <c:v>73.668199999999999</c:v>
                </c:pt>
                <c:pt idx="91">
                  <c:v>74.317109999999985</c:v>
                </c:pt>
                <c:pt idx="92">
                  <c:v>74.966019999999986</c:v>
                </c:pt>
                <c:pt idx="93">
                  <c:v>76.475179999999995</c:v>
                </c:pt>
                <c:pt idx="94">
                  <c:v>78.343040000000002</c:v>
                </c:pt>
                <c:pt idx="95">
                  <c:v>76.757260000000002</c:v>
                </c:pt>
                <c:pt idx="96">
                  <c:v>75.099419999999995</c:v>
                </c:pt>
                <c:pt idx="97">
                  <c:v>75.854179999999999</c:v>
                </c:pt>
                <c:pt idx="98">
                  <c:v>81.915949999999995</c:v>
                </c:pt>
                <c:pt idx="99">
                  <c:v>101.22441999999998</c:v>
                </c:pt>
                <c:pt idx="100">
                  <c:v>114.75682499999999</c:v>
                </c:pt>
                <c:pt idx="101">
                  <c:v>108.69685999999999</c:v>
                </c:pt>
                <c:pt idx="102">
                  <c:v>100.72508000000001</c:v>
                </c:pt>
                <c:pt idx="103">
                  <c:v>86.184020000000004</c:v>
                </c:pt>
                <c:pt idx="104">
                  <c:v>80.12924000000001</c:v>
                </c:pt>
                <c:pt idx="105">
                  <c:v>79.993160000000003</c:v>
                </c:pt>
                <c:pt idx="106">
                  <c:v>76.813299999999998</c:v>
                </c:pt>
                <c:pt idx="107">
                  <c:v>72.45308</c:v>
                </c:pt>
                <c:pt idx="108">
                  <c:v>67.679366666666667</c:v>
                </c:pt>
                <c:pt idx="109">
                  <c:v>66.136799999999994</c:v>
                </c:pt>
                <c:pt idx="110">
                  <c:v>62.368180000000009</c:v>
                </c:pt>
                <c:pt idx="111">
                  <c:v>59.985940000000006</c:v>
                </c:pt>
                <c:pt idx="112">
                  <c:v>61.943719999999999</c:v>
                </c:pt>
                <c:pt idx="113">
                  <c:v>59.692320000000009</c:v>
                </c:pt>
                <c:pt idx="114">
                  <c:v>56.833550000000002</c:v>
                </c:pt>
                <c:pt idx="115">
                  <c:v>54.16816</c:v>
                </c:pt>
                <c:pt idx="116">
                  <c:v>52.754380000000005</c:v>
                </c:pt>
                <c:pt idx="117">
                  <c:v>60.183539999999994</c:v>
                </c:pt>
                <c:pt idx="118">
                  <c:v>58.955979999999997</c:v>
                </c:pt>
                <c:pt idx="119">
                  <c:v>56.143539999999994</c:v>
                </c:pt>
                <c:pt idx="120">
                  <c:v>59.635119999999993</c:v>
                </c:pt>
                <c:pt idx="121">
                  <c:v>60.615020000000001</c:v>
                </c:pt>
                <c:pt idx="122">
                  <c:v>60.534839999999996</c:v>
                </c:pt>
                <c:pt idx="123">
                  <c:v>60.528739999999992</c:v>
                </c:pt>
                <c:pt idx="124">
                  <c:v>59.89958</c:v>
                </c:pt>
                <c:pt idx="125">
                  <c:v>60.315639999999995</c:v>
                </c:pt>
                <c:pt idx="126">
                  <c:v>60.841940000000001</c:v>
                </c:pt>
                <c:pt idx="127">
                  <c:v>59.999479999999991</c:v>
                </c:pt>
                <c:pt idx="128">
                  <c:v>59.796579999999992</c:v>
                </c:pt>
                <c:pt idx="129">
                  <c:v>57.466959999999993</c:v>
                </c:pt>
                <c:pt idx="130">
                  <c:v>59.452579999999998</c:v>
                </c:pt>
                <c:pt idx="131">
                  <c:v>63.260000000000005</c:v>
                </c:pt>
                <c:pt idx="132">
                  <c:v>61.550940000000004</c:v>
                </c:pt>
                <c:pt idx="133">
                  <c:v>61.36328000000001</c:v>
                </c:pt>
                <c:pt idx="134">
                  <c:v>61.690849999999998</c:v>
                </c:pt>
                <c:pt idx="135">
                  <c:v>60.947300000000006</c:v>
                </c:pt>
                <c:pt idx="136">
                  <c:v>60.364339999999991</c:v>
                </c:pt>
                <c:pt idx="137">
                  <c:v>60.553019999999989</c:v>
                </c:pt>
                <c:pt idx="138">
                  <c:v>61.125860000000003</c:v>
                </c:pt>
                <c:pt idx="139">
                  <c:v>62.597180000000002</c:v>
                </c:pt>
                <c:pt idx="140">
                  <c:v>63.649540000000002</c:v>
                </c:pt>
                <c:pt idx="141">
                  <c:v>69.336659999999995</c:v>
                </c:pt>
                <c:pt idx="142">
                  <c:v>70.404940000000011</c:v>
                </c:pt>
                <c:pt idx="143">
                  <c:v>70.404940000000011</c:v>
                </c:pt>
                <c:pt idx="144">
                  <c:v>68.856340000000003</c:v>
                </c:pt>
                <c:pt idx="145">
                  <c:v>68.667739999999995</c:v>
                </c:pt>
                <c:pt idx="146">
                  <c:v>68.960499999999996</c:v>
                </c:pt>
                <c:pt idx="147">
                  <c:v>70.13158</c:v>
                </c:pt>
                <c:pt idx="148">
                  <c:v>71.751000000000005</c:v>
                </c:pt>
                <c:pt idx="149">
                  <c:v>74.245100000000008</c:v>
                </c:pt>
                <c:pt idx="150">
                  <c:v>74.537166666666664</c:v>
                </c:pt>
                <c:pt idx="151">
                  <c:v>75.301779999999994</c:v>
                </c:pt>
                <c:pt idx="152">
                  <c:v>75.693475000000007</c:v>
                </c:pt>
                <c:pt idx="153">
                  <c:v>75.882639999999995</c:v>
                </c:pt>
                <c:pt idx="154">
                  <c:v>76.758139999999997</c:v>
                </c:pt>
                <c:pt idx="155">
                  <c:v>76.909559999999999</c:v>
                </c:pt>
                <c:pt idx="156">
                  <c:v>79.974699999999999</c:v>
                </c:pt>
                <c:pt idx="157">
                  <c:v>81.83954</c:v>
                </c:pt>
                <c:pt idx="158">
                  <c:v>81.598140000000015</c:v>
                </c:pt>
                <c:pt idx="159">
                  <c:v>81.304239999999993</c:v>
                </c:pt>
                <c:pt idx="160">
                  <c:v>78.675650000000005</c:v>
                </c:pt>
                <c:pt idx="161">
                  <c:v>76.593866666666656</c:v>
                </c:pt>
                <c:pt idx="162">
                  <c:v>79.958060000000003</c:v>
                </c:pt>
                <c:pt idx="163">
                  <c:v>80.00442000000001</c:v>
                </c:pt>
                <c:pt idx="164">
                  <c:v>80.715640000000008</c:v>
                </c:pt>
                <c:pt idx="165">
                  <c:v>81.754480000000015</c:v>
                </c:pt>
                <c:pt idx="166">
                  <c:v>83.894074999999987</c:v>
                </c:pt>
                <c:pt idx="167">
                  <c:v>84.030779999999993</c:v>
                </c:pt>
                <c:pt idx="168">
                  <c:v>86.150459999999995</c:v>
                </c:pt>
                <c:pt idx="169">
                  <c:v>90.693179999999998</c:v>
                </c:pt>
                <c:pt idx="170">
                  <c:v>90.583519999999993</c:v>
                </c:pt>
                <c:pt idx="171">
                  <c:v>90.711200000000005</c:v>
                </c:pt>
                <c:pt idx="172">
                  <c:v>90.326220000000006</c:v>
                </c:pt>
                <c:pt idx="173">
                  <c:v>92.959119999999999</c:v>
                </c:pt>
                <c:pt idx="174">
                  <c:v>97.105639999999994</c:v>
                </c:pt>
                <c:pt idx="175">
                  <c:v>96.463359999999994</c:v>
                </c:pt>
                <c:pt idx="176">
                  <c:v>94.363079999999997</c:v>
                </c:pt>
                <c:pt idx="177">
                  <c:v>95.956499999999991</c:v>
                </c:pt>
                <c:pt idx="178">
                  <c:v>97.624460000000013</c:v>
                </c:pt>
                <c:pt idx="179">
                  <c:v>95.997179999999986</c:v>
                </c:pt>
                <c:pt idx="180">
                  <c:v>96.321220000000011</c:v>
                </c:pt>
                <c:pt idx="181">
                  <c:v>96.65997999999999</c:v>
                </c:pt>
                <c:pt idx="182">
                  <c:v>99.473799999999997</c:v>
                </c:pt>
                <c:pt idx="183">
                  <c:v>99.115560000000002</c:v>
                </c:pt>
                <c:pt idx="184">
                  <c:v>97.043480000000002</c:v>
                </c:pt>
                <c:pt idx="185">
                  <c:v>93.632040000000003</c:v>
                </c:pt>
                <c:pt idx="186">
                  <c:v>92.950860000000006</c:v>
                </c:pt>
                <c:pt idx="187">
                  <c:v>92.148124999999993</c:v>
                </c:pt>
                <c:pt idx="188">
                  <c:v>90.180459999999997</c:v>
                </c:pt>
                <c:pt idx="189">
                  <c:v>88.292839999999998</c:v>
                </c:pt>
                <c:pt idx="190">
                  <c:v>88.908519999999996</c:v>
                </c:pt>
                <c:pt idx="191">
                  <c:v>91.848659999999995</c:v>
                </c:pt>
                <c:pt idx="192">
                  <c:v>90.092740000000006</c:v>
                </c:pt>
                <c:pt idx="193">
                  <c:v>90.910780000000003</c:v>
                </c:pt>
                <c:pt idx="194">
                  <c:v>91.074680000000015</c:v>
                </c:pt>
                <c:pt idx="195">
                  <c:v>90.046149999999997</c:v>
                </c:pt>
                <c:pt idx="196">
                  <c:v>89.178025000000005</c:v>
                </c:pt>
                <c:pt idx="197">
                  <c:v>88.185500000000005</c:v>
                </c:pt>
                <c:pt idx="198">
                  <c:v>88.469459999999998</c:v>
                </c:pt>
                <c:pt idx="199">
                  <c:v>89.891599999999997</c:v>
                </c:pt>
                <c:pt idx="200">
                  <c:v>91.04504</c:v>
                </c:pt>
                <c:pt idx="201">
                  <c:v>91.617199999999997</c:v>
                </c:pt>
                <c:pt idx="202">
                  <c:v>92.487449999999995</c:v>
                </c:pt>
                <c:pt idx="203">
                  <c:v>91.743940000000009</c:v>
                </c:pt>
                <c:pt idx="204">
                  <c:v>90.901075000000006</c:v>
                </c:pt>
                <c:pt idx="205">
                  <c:v>91.31156</c:v>
                </c:pt>
                <c:pt idx="206">
                  <c:v>92.291000000000011</c:v>
                </c:pt>
                <c:pt idx="207">
                  <c:v>92.514259999999993</c:v>
                </c:pt>
                <c:pt idx="208">
                  <c:v>92.385459999999995</c:v>
                </c:pt>
                <c:pt idx="209">
                  <c:v>93.141720000000007</c:v>
                </c:pt>
                <c:pt idx="210">
                  <c:v>93.904120000000006</c:v>
                </c:pt>
                <c:pt idx="211">
                  <c:v>92.495566666666662</c:v>
                </c:pt>
                <c:pt idx="212" formatCode="General">
                  <c:v>93.675146625415778</c:v>
                </c:pt>
                <c:pt idx="213" formatCode="General">
                  <c:v>94.009983262197267</c:v>
                </c:pt>
                <c:pt idx="214" formatCode="General">
                  <c:v>94.716658654510454</c:v>
                </c:pt>
                <c:pt idx="215" formatCode="General">
                  <c:v>96.145719551931947</c:v>
                </c:pt>
                <c:pt idx="216" formatCode="General">
                  <c:v>96.314816557383367</c:v>
                </c:pt>
                <c:pt idx="217" formatCode="General">
                  <c:v>96.521049990068292</c:v>
                </c:pt>
                <c:pt idx="218" formatCode="General">
                  <c:v>96.549076756779655</c:v>
                </c:pt>
                <c:pt idx="219" formatCode="General">
                  <c:v>96.792511535312428</c:v>
                </c:pt>
                <c:pt idx="220" formatCode="General">
                  <c:v>96.841819382285067</c:v>
                </c:pt>
                <c:pt idx="221" formatCode="General">
                  <c:v>96.891894397564556</c:v>
                </c:pt>
                <c:pt idx="222" formatCode="General">
                  <c:v>96.949200738269937</c:v>
                </c:pt>
                <c:pt idx="223" formatCode="General">
                  <c:v>97.055079953129393</c:v>
                </c:pt>
                <c:pt idx="224" formatCode="General">
                  <c:v>97.072653740987633</c:v>
                </c:pt>
                <c:pt idx="225" formatCode="General">
                  <c:v>97.079309158793492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4F-40AD-9ADA-588BDCA54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7326808"/>
        <c:axId val="1377320576"/>
      </c:lineChart>
      <c:lineChart>
        <c:grouping val="standard"/>
        <c:varyColors val="0"/>
        <c:ser>
          <c:idx val="2"/>
          <c:order val="1"/>
          <c:tx>
            <c:strRef>
              <c:f>ER_Week!$B$10</c:f>
              <c:strCache>
                <c:ptCount val="1"/>
                <c:pt idx="0">
                  <c:v>Индекс экспортных цен (лаг 12 недель)</c:v>
                </c:pt>
              </c:strCache>
            </c:strRef>
          </c:tx>
          <c:spPr>
            <a:ln w="57150" cap="rnd">
              <a:solidFill>
                <a:srgbClr val="FF9500"/>
              </a:solidFill>
              <a:round/>
            </a:ln>
            <a:effectLst/>
          </c:spPr>
          <c:marker>
            <c:symbol val="none"/>
          </c:marker>
          <c:val>
            <c:numRef>
              <c:f>ER_Week!$S$11:$II$11</c:f>
              <c:numCache>
                <c:formatCode>#\ ##0.0</c:formatCode>
                <c:ptCount val="225"/>
                <c:pt idx="0">
                  <c:v>64.7880268281843</c:v>
                </c:pt>
                <c:pt idx="1">
                  <c:v>64.845155760390895</c:v>
                </c:pt>
                <c:pt idx="2">
                  <c:v>64.882843870492067</c:v>
                </c:pt>
                <c:pt idx="3">
                  <c:v>65.030529466476622</c:v>
                </c:pt>
                <c:pt idx="4">
                  <c:v>64.994057770328126</c:v>
                </c:pt>
                <c:pt idx="5">
                  <c:v>62.807050641879954</c:v>
                </c:pt>
                <c:pt idx="6">
                  <c:v>62.770568285396863</c:v>
                </c:pt>
                <c:pt idx="7">
                  <c:v>62.715267075952674</c:v>
                </c:pt>
                <c:pt idx="8">
                  <c:v>62.621512147256745</c:v>
                </c:pt>
                <c:pt idx="9">
                  <c:v>60.806881313059655</c:v>
                </c:pt>
                <c:pt idx="10">
                  <c:v>60.862250379948826</c:v>
                </c:pt>
                <c:pt idx="11">
                  <c:v>60.916905090162167</c:v>
                </c:pt>
                <c:pt idx="12">
                  <c:v>60.970864258750353</c:v>
                </c:pt>
                <c:pt idx="13">
                  <c:v>57.069235473986552</c:v>
                </c:pt>
                <c:pt idx="14">
                  <c:v>57.085854450066002</c:v>
                </c:pt>
                <c:pt idx="15">
                  <c:v>57.200281868555436</c:v>
                </c:pt>
                <c:pt idx="16">
                  <c:v>57.184135219720055</c:v>
                </c:pt>
                <c:pt idx="17">
                  <c:v>51.824214878486856</c:v>
                </c:pt>
                <c:pt idx="18">
                  <c:v>51.824214878486856</c:v>
                </c:pt>
                <c:pt idx="19">
                  <c:v>51.794509782030886</c:v>
                </c:pt>
                <c:pt idx="20">
                  <c:v>51.764557891129314</c:v>
                </c:pt>
                <c:pt idx="21">
                  <c:v>51.734354924174205</c:v>
                </c:pt>
                <c:pt idx="22">
                  <c:v>52.878458537190781</c:v>
                </c:pt>
                <c:pt idx="23">
                  <c:v>52.654783499214311</c:v>
                </c:pt>
                <c:pt idx="24">
                  <c:v>52.554583329143561</c:v>
                </c:pt>
                <c:pt idx="25">
                  <c:v>52.520564191300494</c:v>
                </c:pt>
                <c:pt idx="26">
                  <c:v>53.150421040461431</c:v>
                </c:pt>
                <c:pt idx="27">
                  <c:v>53.304392339667288</c:v>
                </c:pt>
                <c:pt idx="28">
                  <c:v>53.370824171389302</c:v>
                </c:pt>
                <c:pt idx="29">
                  <c:v>53.387248096092193</c:v>
                </c:pt>
                <c:pt idx="30">
                  <c:v>53.354327311674126</c:v>
                </c:pt>
                <c:pt idx="31">
                  <c:v>58.101290599668218</c:v>
                </c:pt>
                <c:pt idx="32">
                  <c:v>58.027199123746712</c:v>
                </c:pt>
                <c:pt idx="33">
                  <c:v>58.027199123746712</c:v>
                </c:pt>
                <c:pt idx="34">
                  <c:v>58.137833341594352</c:v>
                </c:pt>
                <c:pt idx="35">
                  <c:v>61.874431259941922</c:v>
                </c:pt>
                <c:pt idx="36">
                  <c:v>62.001820911961033</c:v>
                </c:pt>
                <c:pt idx="37">
                  <c:v>62.125557755183621</c:v>
                </c:pt>
                <c:pt idx="38">
                  <c:v>62.194706193544604</c:v>
                </c:pt>
                <c:pt idx="39">
                  <c:v>63.6061309347579</c:v>
                </c:pt>
                <c:pt idx="40">
                  <c:v>63.70758460484614</c:v>
                </c:pt>
                <c:pt idx="41">
                  <c:v>63.790391349365485</c:v>
                </c:pt>
                <c:pt idx="42">
                  <c:v>63.887763209716674</c:v>
                </c:pt>
                <c:pt idx="43">
                  <c:v>63.790391349365485</c:v>
                </c:pt>
                <c:pt idx="44">
                  <c:v>66.164995783816664</c:v>
                </c:pt>
                <c:pt idx="45">
                  <c:v>66.198381914168436</c:v>
                </c:pt>
                <c:pt idx="46">
                  <c:v>66.114458313299437</c:v>
                </c:pt>
                <c:pt idx="47">
                  <c:v>66.114458313299437</c:v>
                </c:pt>
                <c:pt idx="48">
                  <c:v>71.125152287683719</c:v>
                </c:pt>
                <c:pt idx="49">
                  <c:v>71.14319938109891</c:v>
                </c:pt>
                <c:pt idx="50">
                  <c:v>71.214737299038887</c:v>
                </c:pt>
                <c:pt idx="51">
                  <c:v>71.250122718513694</c:v>
                </c:pt>
                <c:pt idx="52">
                  <c:v>76.224971837104306</c:v>
                </c:pt>
                <c:pt idx="53">
                  <c:v>76.224971837104306</c:v>
                </c:pt>
                <c:pt idx="54">
                  <c:v>76.638505261569776</c:v>
                </c:pt>
                <c:pt idx="55">
                  <c:v>76.782550297949626</c:v>
                </c:pt>
                <c:pt idx="56">
                  <c:v>76.682201756917934</c:v>
                </c:pt>
                <c:pt idx="57">
                  <c:v>75.607377368601689</c:v>
                </c:pt>
                <c:pt idx="58">
                  <c:v>75.56277405192327</c:v>
                </c:pt>
                <c:pt idx="59">
                  <c:v>75.56277405192327</c:v>
                </c:pt>
                <c:pt idx="60">
                  <c:v>75.636867279358327</c:v>
                </c:pt>
                <c:pt idx="61">
                  <c:v>77.983464469092695</c:v>
                </c:pt>
                <c:pt idx="62">
                  <c:v>77.968126563170145</c:v>
                </c:pt>
                <c:pt idx="63">
                  <c:v>77.87501012795245</c:v>
                </c:pt>
                <c:pt idx="64">
                  <c:v>77.550243234234983</c:v>
                </c:pt>
                <c:pt idx="65">
                  <c:v>79.427593841868386</c:v>
                </c:pt>
                <c:pt idx="66">
                  <c:v>79.337798741270674</c:v>
                </c:pt>
                <c:pt idx="67">
                  <c:v>79.391881914178924</c:v>
                </c:pt>
                <c:pt idx="68">
                  <c:v>79.670248800982776</c:v>
                </c:pt>
                <c:pt idx="69">
                  <c:v>79.819880032822553</c:v>
                </c:pt>
                <c:pt idx="70">
                  <c:v>84.420566086729366</c:v>
                </c:pt>
                <c:pt idx="71">
                  <c:v>84.540271739373893</c:v>
                </c:pt>
                <c:pt idx="72">
                  <c:v>84.420566086729366</c:v>
                </c:pt>
                <c:pt idx="73">
                  <c:v>84.350850174442584</c:v>
                </c:pt>
                <c:pt idx="74">
                  <c:v>89.251487128042442</c:v>
                </c:pt>
                <c:pt idx="75">
                  <c:v>89.251487128042442</c:v>
                </c:pt>
                <c:pt idx="76">
                  <c:v>89.1007824588972</c:v>
                </c:pt>
                <c:pt idx="77">
                  <c:v>88.906120525949845</c:v>
                </c:pt>
                <c:pt idx="78">
                  <c:v>94.906366460268273</c:v>
                </c:pt>
                <c:pt idx="79">
                  <c:v>94.662542124449217</c:v>
                </c:pt>
                <c:pt idx="80">
                  <c:v>94.774689617505658</c:v>
                </c:pt>
                <c:pt idx="81">
                  <c:v>94.992462977797544</c:v>
                </c:pt>
                <c:pt idx="82">
                  <c:v>95.160791785859942</c:v>
                </c:pt>
                <c:pt idx="83">
                  <c:v>99.870932775022851</c:v>
                </c:pt>
                <c:pt idx="84">
                  <c:v>100.21404293383378</c:v>
                </c:pt>
                <c:pt idx="85">
                  <c:v>100.42590078257831</c:v>
                </c:pt>
                <c:pt idx="86">
                  <c:v>100.44479031294524</c:v>
                </c:pt>
                <c:pt idx="87">
                  <c:v>110.24810933624023</c:v>
                </c:pt>
                <c:pt idx="88">
                  <c:v>110.2684350154755</c:v>
                </c:pt>
                <c:pt idx="89">
                  <c:v>110.349109328867</c:v>
                </c:pt>
                <c:pt idx="90">
                  <c:v>110.30889705102369</c:v>
                </c:pt>
                <c:pt idx="91">
                  <c:v>125.89194562692906</c:v>
                </c:pt>
                <c:pt idx="92">
                  <c:v>126.05031991578126</c:v>
                </c:pt>
                <c:pt idx="93">
                  <c:v>126.09495749241763</c:v>
                </c:pt>
                <c:pt idx="94">
                  <c:v>126.13932910008106</c:v>
                </c:pt>
                <c:pt idx="95">
                  <c:v>126.22728731957736</c:v>
                </c:pt>
                <c:pt idx="96">
                  <c:v>122.06471034421567</c:v>
                </c:pt>
                <c:pt idx="97">
                  <c:v>122.18742204295673</c:v>
                </c:pt>
                <c:pt idx="98">
                  <c:v>122.2480040072742</c:v>
                </c:pt>
                <c:pt idx="99">
                  <c:v>122.36766411635362</c:v>
                </c:pt>
                <c:pt idx="100">
                  <c:v>130.93511467861387</c:v>
                </c:pt>
                <c:pt idx="101">
                  <c:v>130.74053988273715</c:v>
                </c:pt>
                <c:pt idx="102">
                  <c:v>130.71861479178861</c:v>
                </c:pt>
                <c:pt idx="103">
                  <c:v>130.80594410638278</c:v>
                </c:pt>
                <c:pt idx="104">
                  <c:v>130.76240289209909</c:v>
                </c:pt>
                <c:pt idx="105">
                  <c:v>176.14326643381102</c:v>
                </c:pt>
                <c:pt idx="106">
                  <c:v>176.11976967890277</c:v>
                </c:pt>
                <c:pt idx="107">
                  <c:v>176.09620540547604</c:v>
                </c:pt>
                <c:pt idx="108">
                  <c:v>176.0488727064492</c:v>
                </c:pt>
                <c:pt idx="109">
                  <c:v>184.95502471557538</c:v>
                </c:pt>
                <c:pt idx="110">
                  <c:v>184.90327880851672</c:v>
                </c:pt>
                <c:pt idx="111">
                  <c:v>184.79884441882234</c:v>
                </c:pt>
                <c:pt idx="112">
                  <c:v>184.87728876196667</c:v>
                </c:pt>
                <c:pt idx="113">
                  <c:v>219.56071994238457</c:v>
                </c:pt>
                <c:pt idx="114">
                  <c:v>221.15401407729851</c:v>
                </c:pt>
                <c:pt idx="115">
                  <c:v>222.53344834856881</c:v>
                </c:pt>
                <c:pt idx="116">
                  <c:v>221.98088530847895</c:v>
                </c:pt>
                <c:pt idx="117">
                  <c:v>188.82074364270568</c:v>
                </c:pt>
                <c:pt idx="118">
                  <c:v>188.39033481482085</c:v>
                </c:pt>
                <c:pt idx="119">
                  <c:v>188.27935183473929</c:v>
                </c:pt>
                <c:pt idx="120">
                  <c:v>188.27935183473929</c:v>
                </c:pt>
                <c:pt idx="121">
                  <c:v>188.39033481482085</c:v>
                </c:pt>
                <c:pt idx="122">
                  <c:v>193.06289619840589</c:v>
                </c:pt>
                <c:pt idx="123">
                  <c:v>193.17234838257161</c:v>
                </c:pt>
                <c:pt idx="124">
                  <c:v>193.28048465830281</c:v>
                </c:pt>
                <c:pt idx="125">
                  <c:v>193.49293622941303</c:v>
                </c:pt>
                <c:pt idx="126">
                  <c:v>194.82055140294719</c:v>
                </c:pt>
                <c:pt idx="127">
                  <c:v>194.92315528372484</c:v>
                </c:pt>
                <c:pt idx="128">
                  <c:v>194.92315528372484</c:v>
                </c:pt>
                <c:pt idx="129">
                  <c:v>194.82055140294719</c:v>
                </c:pt>
                <c:pt idx="130">
                  <c:v>206.1793921774613</c:v>
                </c:pt>
                <c:pt idx="131">
                  <c:v>205.70941505095965</c:v>
                </c:pt>
                <c:pt idx="132">
                  <c:v>205.21518140861261</c:v>
                </c:pt>
                <c:pt idx="133">
                  <c:v>205.21518140861261</c:v>
                </c:pt>
                <c:pt idx="134">
                  <c:v>205.21518140861261</c:v>
                </c:pt>
                <c:pt idx="135">
                  <c:v>213.84803543554494</c:v>
                </c:pt>
                <c:pt idx="136">
                  <c:v>213.84803543554494</c:v>
                </c:pt>
                <c:pt idx="137">
                  <c:v>213.15438821069603</c:v>
                </c:pt>
                <c:pt idx="138">
                  <c:v>212.71368004124315</c:v>
                </c:pt>
                <c:pt idx="139">
                  <c:v>193.77103665161894</c:v>
                </c:pt>
                <c:pt idx="140">
                  <c:v>193.90902392102717</c:v>
                </c:pt>
                <c:pt idx="141">
                  <c:v>193.77103665161894</c:v>
                </c:pt>
                <c:pt idx="142">
                  <c:v>194.17882996586749</c:v>
                </c:pt>
                <c:pt idx="143">
                  <c:v>194.31077189960604</c:v>
                </c:pt>
                <c:pt idx="144">
                  <c:v>163.85018275336114</c:v>
                </c:pt>
                <c:pt idx="145">
                  <c:v>163.95984195495382</c:v>
                </c:pt>
                <c:pt idx="146">
                  <c:v>163.89423569881052</c:v>
                </c:pt>
                <c:pt idx="147">
                  <c:v>163.69396239672065</c:v>
                </c:pt>
                <c:pt idx="148">
                  <c:v>164.94969655736108</c:v>
                </c:pt>
                <c:pt idx="149">
                  <c:v>164.94969655736108</c:v>
                </c:pt>
                <c:pt idx="150">
                  <c:v>164.94969655736108</c:v>
                </c:pt>
                <c:pt idx="151">
                  <c:v>165.01927267832212</c:v>
                </c:pt>
                <c:pt idx="152">
                  <c:v>133.39801820228749</c:v>
                </c:pt>
                <c:pt idx="153">
                  <c:v>133.39801820228749</c:v>
                </c:pt>
                <c:pt idx="154">
                  <c:v>133.39801820228749</c:v>
                </c:pt>
                <c:pt idx="155">
                  <c:v>133.28572904985396</c:v>
                </c:pt>
                <c:pt idx="156">
                  <c:v>133.22881338679494</c:v>
                </c:pt>
                <c:pt idx="157">
                  <c:v>134.54002885734712</c:v>
                </c:pt>
                <c:pt idx="158">
                  <c:v>134.54002885734712</c:v>
                </c:pt>
                <c:pt idx="159">
                  <c:v>134.54002885734712</c:v>
                </c:pt>
                <c:pt idx="160">
                  <c:v>134.54002885734712</c:v>
                </c:pt>
                <c:pt idx="161">
                  <c:v>124.95049701195308</c:v>
                </c:pt>
                <c:pt idx="162">
                  <c:v>125.00249609258944</c:v>
                </c:pt>
                <c:pt idx="163">
                  <c:v>124.92437846452691</c:v>
                </c:pt>
                <c:pt idx="164">
                  <c:v>124.89817990894629</c:v>
                </c:pt>
                <c:pt idx="165">
                  <c:v>120.1509731090061</c:v>
                </c:pt>
                <c:pt idx="166">
                  <c:v>120.09948805477021</c:v>
                </c:pt>
                <c:pt idx="167">
                  <c:v>119.96934675264369</c:v>
                </c:pt>
                <c:pt idx="168">
                  <c:v>119.83711007105434</c:v>
                </c:pt>
                <c:pt idx="169">
                  <c:v>119.70270700227046</c:v>
                </c:pt>
                <c:pt idx="170">
                  <c:v>117.36231840745695</c:v>
                </c:pt>
                <c:pt idx="171">
                  <c:v>117.25569906001338</c:v>
                </c:pt>
                <c:pt idx="172">
                  <c:v>117.20185368615724</c:v>
                </c:pt>
                <c:pt idx="173">
                  <c:v>117.1747948978437</c:v>
                </c:pt>
                <c:pt idx="174">
                  <c:v>110.63563926889368</c:v>
                </c:pt>
                <c:pt idx="175">
                  <c:v>110.58390701801099</c:v>
                </c:pt>
                <c:pt idx="176">
                  <c:v>110.37336711610256</c:v>
                </c:pt>
                <c:pt idx="177">
                  <c:v>110.15679234631243</c:v>
                </c:pt>
                <c:pt idx="178">
                  <c:v>104.40283212307104</c:v>
                </c:pt>
                <c:pt idx="179">
                  <c:v>104.36930571176983</c:v>
                </c:pt>
                <c:pt idx="180">
                  <c:v>104.33562124863163</c:v>
                </c:pt>
                <c:pt idx="181">
                  <c:v>104.30177718464908</c:v>
                </c:pt>
                <c:pt idx="182">
                  <c:v>104.2677719476745</c:v>
                </c:pt>
                <c:pt idx="183">
                  <c:v>103.11449368169571</c:v>
                </c:pt>
                <c:pt idx="184">
                  <c:v>103.16139616270671</c:v>
                </c:pt>
                <c:pt idx="185">
                  <c:v>103.21294105549933</c:v>
                </c:pt>
                <c:pt idx="186">
                  <c:v>103.2542770405184</c:v>
                </c:pt>
                <c:pt idx="187">
                  <c:v>117.24792325519893</c:v>
                </c:pt>
                <c:pt idx="188">
                  <c:v>117.31615559554662</c:v>
                </c:pt>
                <c:pt idx="189">
                  <c:v>117.38381314940113</c:v>
                </c:pt>
                <c:pt idx="190">
                  <c:v>117.45090584293574</c:v>
                </c:pt>
                <c:pt idx="191">
                  <c:v>123.89190833775514</c:v>
                </c:pt>
                <c:pt idx="192">
                  <c:v>123.85212348717822</c:v>
                </c:pt>
                <c:pt idx="193">
                  <c:v>123.8121510809258</c:v>
                </c:pt>
                <c:pt idx="194">
                  <c:v>123.77198928083445</c:v>
                </c:pt>
                <c:pt idx="195">
                  <c:v>123.73163622128054</c:v>
                </c:pt>
                <c:pt idx="196">
                  <c:v>127.19382418032119</c:v>
                </c:pt>
                <c:pt idx="197">
                  <c:v>127.06621087741422</c:v>
                </c:pt>
                <c:pt idx="198">
                  <c:v>126.93669761481776</c:v>
                </c:pt>
                <c:pt idx="199">
                  <c:v>126.80522493396229</c:v>
                </c:pt>
                <c:pt idx="200">
                  <c:v>120.59869312763185</c:v>
                </c:pt>
                <c:pt idx="201">
                  <c:v>120.6584812672623</c:v>
                </c:pt>
                <c:pt idx="202">
                  <c:v>120.71783977440587</c:v>
                </c:pt>
                <c:pt idx="203">
                  <c:v>120.77677498640399</c:v>
                </c:pt>
                <c:pt idx="204">
                  <c:v>112.58696081286723</c:v>
                </c:pt>
                <c:pt idx="205">
                  <c:v>112.61541533691785</c:v>
                </c:pt>
                <c:pt idx="206">
                  <c:v>112.64376523001661</c:v>
                </c:pt>
                <c:pt idx="207">
                  <c:v>112.67201128487301</c:v>
                </c:pt>
                <c:pt idx="208">
                  <c:v>112.70015428512413</c:v>
                </c:pt>
                <c:pt idx="209">
                  <c:v>102.00293595487526</c:v>
                </c:pt>
                <c:pt idx="210">
                  <c:v>101.9778185369924</c:v>
                </c:pt>
                <c:pt idx="211" formatCode="#,##0.00">
                  <c:v>101.9778185369924</c:v>
                </c:pt>
                <c:pt idx="212">
                  <c:v>101.9778185369924</c:v>
                </c:pt>
                <c:pt idx="213">
                  <c:v>100.26281690219329</c:v>
                </c:pt>
                <c:pt idx="214">
                  <c:v>100.26281690219329</c:v>
                </c:pt>
                <c:pt idx="215">
                  <c:v>100.26281690219329</c:v>
                </c:pt>
                <c:pt idx="216">
                  <c:v>100.26281690219329</c:v>
                </c:pt>
                <c:pt idx="217">
                  <c:v>99.433175190935174</c:v>
                </c:pt>
                <c:pt idx="218">
                  <c:v>99.433175190935174</c:v>
                </c:pt>
                <c:pt idx="219">
                  <c:v>99.433175190935174</c:v>
                </c:pt>
                <c:pt idx="220">
                  <c:v>99.433175190935174</c:v>
                </c:pt>
                <c:pt idx="221">
                  <c:v>99.433175190935174</c:v>
                </c:pt>
                <c:pt idx="222">
                  <c:v>99.747206723936316</c:v>
                </c:pt>
                <c:pt idx="223">
                  <c:v>99.747206723936316</c:v>
                </c:pt>
                <c:pt idx="224">
                  <c:v>99.747206723936316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4F-40AD-9ADA-588BDCA54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9746047"/>
        <c:axId val="549746703"/>
      </c:lineChart>
      <c:dateAx>
        <c:axId val="137732680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3175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000000"/>
                </a:solidFill>
                <a:latin typeface="Cera CY"/>
                <a:ea typeface="Cera CY"/>
                <a:cs typeface="Cera CY"/>
              </a:defRPr>
            </a:pPr>
            <a:endParaRPr lang="ru-RU"/>
          </a:p>
        </c:txPr>
        <c:crossAx val="1377320576"/>
        <c:crosses val="autoZero"/>
        <c:auto val="1"/>
        <c:lblOffset val="100"/>
        <c:baseTimeUnit val="days"/>
      </c:dateAx>
      <c:valAx>
        <c:axId val="1377320576"/>
        <c:scaling>
          <c:orientation val="minMax"/>
          <c:max val="180"/>
          <c:min val="20"/>
        </c:scaling>
        <c:delete val="0"/>
        <c:axPos val="l"/>
        <c:majorGridlines>
          <c:spPr>
            <a:ln w="3175" cap="flat" cmpd="sng" algn="ctr">
              <a:solidFill>
                <a:srgbClr val="CDCDCD"/>
              </a:solidFill>
              <a:prstDash val="dash"/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 w="317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000000"/>
                </a:solidFill>
                <a:latin typeface="Cera CY"/>
                <a:ea typeface="Cera CY"/>
                <a:cs typeface="Cera CY"/>
              </a:defRPr>
            </a:pPr>
            <a:endParaRPr lang="ru-RU"/>
          </a:p>
        </c:txPr>
        <c:crossAx val="1377326808"/>
        <c:crosses val="autoZero"/>
        <c:crossBetween val="between"/>
      </c:valAx>
      <c:valAx>
        <c:axId val="549746703"/>
        <c:scaling>
          <c:orientation val="minMax"/>
          <c:min val="20"/>
        </c:scaling>
        <c:delete val="0"/>
        <c:axPos val="r"/>
        <c:numFmt formatCode="#,##0" sourceLinked="0"/>
        <c:majorTickMark val="out"/>
        <c:minorTickMark val="none"/>
        <c:tickLblPos val="nextTo"/>
        <c:spPr>
          <a:noFill/>
          <a:ln w="317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000000"/>
                </a:solidFill>
                <a:latin typeface="Cera CY"/>
                <a:ea typeface="Cera CY"/>
                <a:cs typeface="Cera CY"/>
              </a:defRPr>
            </a:pPr>
            <a:endParaRPr lang="ru-RU"/>
          </a:p>
        </c:txPr>
        <c:crossAx val="549746047"/>
        <c:crosses val="max"/>
        <c:crossBetween val="between"/>
      </c:valAx>
      <c:catAx>
        <c:axId val="549746047"/>
        <c:scaling>
          <c:orientation val="minMax"/>
        </c:scaling>
        <c:delete val="1"/>
        <c:axPos val="b"/>
        <c:majorTickMark val="out"/>
        <c:minorTickMark val="none"/>
        <c:tickLblPos val="nextTo"/>
        <c:crossAx val="549746703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b"/>
      <c:legendEntry>
        <c:idx val="1"/>
        <c:delete val="1"/>
      </c:legendEntry>
      <c:layout>
        <c:manualLayout>
          <c:xMode val="edge"/>
          <c:yMode val="edge"/>
          <c:x val="7.0624966561957825E-2"/>
          <c:y val="0.88562543326234688"/>
          <c:w val="0.7770923184445464"/>
          <c:h val="9.71260596827972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rgbClr val="000000"/>
              </a:solidFill>
              <a:latin typeface="Cera CY"/>
              <a:ea typeface="Cera CY"/>
              <a:cs typeface="Cera CY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25400" cap="flat" cmpd="sng" algn="ctr">
      <a:noFill/>
      <a:round/>
    </a:ln>
    <a:effectLst/>
  </c:spPr>
  <c:txPr>
    <a:bodyPr/>
    <a:lstStyle/>
    <a:p>
      <a:pPr>
        <a:defRPr>
          <a:latin typeface="Cera CY"/>
          <a:ea typeface="Cera CY"/>
          <a:cs typeface="Cera CY"/>
        </a:defRPr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164345771695613E-2"/>
          <c:y val="4.2182663154839012E-2"/>
          <c:w val="0.8513519822313601"/>
          <c:h val="0.70110462829943654"/>
        </c:manualLayout>
      </c:layout>
      <c:lineChart>
        <c:grouping val="standard"/>
        <c:varyColors val="0"/>
        <c:ser>
          <c:idx val="0"/>
          <c:order val="0"/>
          <c:tx>
            <c:v>МВФ Идекс цен на нефть (среднее Brent, WTI, Dubai)</c:v>
          </c:tx>
          <c:spPr>
            <a:ln w="57150" cap="rnd">
              <a:solidFill>
                <a:srgbClr val="2354D6"/>
              </a:solidFill>
              <a:round/>
            </a:ln>
            <a:effectLst/>
          </c:spPr>
          <c:marker>
            <c:symbol val="none"/>
          </c:marker>
          <c:cat>
            <c:numRef>
              <c:f>ER_Month!$E$5:$BD$5</c:f>
              <c:numCache>
                <c:formatCode>mmm\-yy</c:formatCode>
                <c:ptCount val="52"/>
                <c:pt idx="0">
                  <c:v>43861</c:v>
                </c:pt>
                <c:pt idx="1">
                  <c:v>43890</c:v>
                </c:pt>
                <c:pt idx="2">
                  <c:v>43921</c:v>
                </c:pt>
                <c:pt idx="3">
                  <c:v>43951</c:v>
                </c:pt>
                <c:pt idx="4">
                  <c:v>43982</c:v>
                </c:pt>
                <c:pt idx="5">
                  <c:v>44012</c:v>
                </c:pt>
                <c:pt idx="6">
                  <c:v>44043</c:v>
                </c:pt>
                <c:pt idx="7">
                  <c:v>44074</c:v>
                </c:pt>
                <c:pt idx="8">
                  <c:v>44104</c:v>
                </c:pt>
                <c:pt idx="9">
                  <c:v>44135</c:v>
                </c:pt>
                <c:pt idx="10">
                  <c:v>44165</c:v>
                </c:pt>
                <c:pt idx="11">
                  <c:v>44196</c:v>
                </c:pt>
                <c:pt idx="12">
                  <c:v>44227</c:v>
                </c:pt>
                <c:pt idx="13">
                  <c:v>44255</c:v>
                </c:pt>
                <c:pt idx="14">
                  <c:v>44286</c:v>
                </c:pt>
                <c:pt idx="15">
                  <c:v>44316</c:v>
                </c:pt>
                <c:pt idx="16">
                  <c:v>44347</c:v>
                </c:pt>
                <c:pt idx="17">
                  <c:v>44377</c:v>
                </c:pt>
                <c:pt idx="18">
                  <c:v>44408</c:v>
                </c:pt>
                <c:pt idx="19">
                  <c:v>44439</c:v>
                </c:pt>
                <c:pt idx="20">
                  <c:v>44469</c:v>
                </c:pt>
                <c:pt idx="21">
                  <c:v>44500</c:v>
                </c:pt>
                <c:pt idx="22">
                  <c:v>44530</c:v>
                </c:pt>
                <c:pt idx="23">
                  <c:v>44561</c:v>
                </c:pt>
                <c:pt idx="24">
                  <c:v>44592</c:v>
                </c:pt>
                <c:pt idx="25">
                  <c:v>44620</c:v>
                </c:pt>
                <c:pt idx="26">
                  <c:v>44651</c:v>
                </c:pt>
                <c:pt idx="27">
                  <c:v>44681</c:v>
                </c:pt>
                <c:pt idx="28">
                  <c:v>44712</c:v>
                </c:pt>
                <c:pt idx="29">
                  <c:v>44742</c:v>
                </c:pt>
                <c:pt idx="30">
                  <c:v>44773</c:v>
                </c:pt>
                <c:pt idx="31">
                  <c:v>44804</c:v>
                </c:pt>
                <c:pt idx="32">
                  <c:v>44834</c:v>
                </c:pt>
                <c:pt idx="33">
                  <c:v>44865</c:v>
                </c:pt>
                <c:pt idx="34">
                  <c:v>44895</c:v>
                </c:pt>
                <c:pt idx="35">
                  <c:v>44926</c:v>
                </c:pt>
                <c:pt idx="36">
                  <c:v>44957</c:v>
                </c:pt>
                <c:pt idx="37">
                  <c:v>44985</c:v>
                </c:pt>
                <c:pt idx="38">
                  <c:v>45016</c:v>
                </c:pt>
                <c:pt idx="39">
                  <c:v>45046</c:v>
                </c:pt>
                <c:pt idx="40">
                  <c:v>45077</c:v>
                </c:pt>
                <c:pt idx="41">
                  <c:v>45107</c:v>
                </c:pt>
                <c:pt idx="42">
                  <c:v>45138</c:v>
                </c:pt>
                <c:pt idx="43">
                  <c:v>45169</c:v>
                </c:pt>
                <c:pt idx="44">
                  <c:v>45199</c:v>
                </c:pt>
                <c:pt idx="45">
                  <c:v>45230</c:v>
                </c:pt>
                <c:pt idx="46">
                  <c:v>45260</c:v>
                </c:pt>
                <c:pt idx="47">
                  <c:v>45291</c:v>
                </c:pt>
                <c:pt idx="48">
                  <c:v>45322</c:v>
                </c:pt>
                <c:pt idx="49">
                  <c:v>45351</c:v>
                </c:pt>
                <c:pt idx="50">
                  <c:v>45382</c:v>
                </c:pt>
                <c:pt idx="51">
                  <c:v>45412</c:v>
                </c:pt>
              </c:numCache>
            </c:numRef>
          </c:cat>
          <c:val>
            <c:numRef>
              <c:f>ER_Month!$E$14:$BD$14</c:f>
              <c:numCache>
                <c:formatCode>0.0</c:formatCode>
                <c:ptCount val="52"/>
                <c:pt idx="0">
                  <c:v>88.924634301701602</c:v>
                </c:pt>
                <c:pt idx="1">
                  <c:v>77.182936467982927</c:v>
                </c:pt>
                <c:pt idx="2">
                  <c:v>46.583320658574706</c:v>
                </c:pt>
                <c:pt idx="3">
                  <c:v>33.702231380374783</c:v>
                </c:pt>
                <c:pt idx="4">
                  <c:v>45.153644388634575</c:v>
                </c:pt>
                <c:pt idx="5">
                  <c:v>57.397676980718771</c:v>
                </c:pt>
                <c:pt idx="6">
                  <c:v>60.912068578815806</c:v>
                </c:pt>
                <c:pt idx="7">
                  <c:v>63.234447746423548</c:v>
                </c:pt>
                <c:pt idx="8">
                  <c:v>59.156784853542085</c:v>
                </c:pt>
                <c:pt idx="9">
                  <c:v>58.640867395318551</c:v>
                </c:pt>
                <c:pt idx="10">
                  <c:v>62.051936343025623</c:v>
                </c:pt>
                <c:pt idx="11">
                  <c:v>70.79393220555913</c:v>
                </c:pt>
                <c:pt idx="12">
                  <c:v>77.844044922189255</c:v>
                </c:pt>
                <c:pt idx="13">
                  <c:v>88.013264789469815</c:v>
                </c:pt>
                <c:pt idx="14">
                  <c:v>92.547719208012296</c:v>
                </c:pt>
                <c:pt idx="15">
                  <c:v>91.493738481874885</c:v>
                </c:pt>
                <c:pt idx="16">
                  <c:v>96.214803101706906</c:v>
                </c:pt>
                <c:pt idx="17">
                  <c:v>104.06435834819219</c:v>
                </c:pt>
                <c:pt idx="18">
                  <c:v>105.47864607082032</c:v>
                </c:pt>
                <c:pt idx="19">
                  <c:v>99.731351841551273</c:v>
                </c:pt>
                <c:pt idx="20">
                  <c:v>105.43576234655745</c:v>
                </c:pt>
                <c:pt idx="21">
                  <c:v>118.7324882651894</c:v>
                </c:pt>
                <c:pt idx="22">
                  <c:v>114.87061927340906</c:v>
                </c:pt>
                <c:pt idx="23">
                  <c:v>105.57320335102725</c:v>
                </c:pt>
                <c:pt idx="24">
                  <c:v>121.46860740113834</c:v>
                </c:pt>
                <c:pt idx="25">
                  <c:v>133.52591450579808</c:v>
                </c:pt>
                <c:pt idx="26">
                  <c:v>158.08763416698349</c:v>
                </c:pt>
                <c:pt idx="27">
                  <c:v>149.64923630029608</c:v>
                </c:pt>
                <c:pt idx="28">
                  <c:v>158.69450355237586</c:v>
                </c:pt>
                <c:pt idx="29">
                  <c:v>165.69352118219496</c:v>
                </c:pt>
                <c:pt idx="30">
                  <c:v>148.00944436776874</c:v>
                </c:pt>
                <c:pt idx="31">
                  <c:v>138.16066718227441</c:v>
                </c:pt>
                <c:pt idx="32">
                  <c:v>127.43730083851858</c:v>
                </c:pt>
                <c:pt idx="33">
                  <c:v>131.03253225222912</c:v>
                </c:pt>
                <c:pt idx="34">
                  <c:v>124.96470406354641</c:v>
                </c:pt>
                <c:pt idx="35">
                  <c:v>113.088319182362</c:v>
                </c:pt>
                <c:pt idx="36">
                  <c:v>117.08219419610786</c:v>
                </c:pt>
                <c:pt idx="37">
                  <c:v>116.45491033150783</c:v>
                </c:pt>
                <c:pt idx="38">
                  <c:v>111.13151619915031</c:v>
                </c:pt>
                <c:pt idx="39">
                  <c:v>118.44576535095979</c:v>
                </c:pt>
                <c:pt idx="40">
                  <c:v>106.96032250300433</c:v>
                </c:pt>
                <c:pt idx="41">
                  <c:v>105.90201345066023</c:v>
                </c:pt>
                <c:pt idx="42">
                  <c:v>113.84909895536337</c:v>
                </c:pt>
                <c:pt idx="43">
                  <c:v>121.61925036677681</c:v>
                </c:pt>
                <c:pt idx="44">
                  <c:v>132.44425695343628</c:v>
                </c:pt>
                <c:pt idx="45">
                  <c:v>126.69296191024189</c:v>
                </c:pt>
                <c:pt idx="46">
                  <c:v>116.68004988388783</c:v>
                </c:pt>
                <c:pt idx="47">
                  <c:v>109.32855429596945</c:v>
                </c:pt>
                <c:pt idx="48">
                  <c:v>112.00736014167055</c:v>
                </c:pt>
                <c:pt idx="49">
                  <c:v>116.47106986900337</c:v>
                </c:pt>
                <c:pt idx="50">
                  <c:v>121.781483552648</c:v>
                </c:pt>
                <c:pt idx="51">
                  <c:v>127.6493127202059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44-4251-AACC-EA8D735997E6}"/>
            </c:ext>
          </c:extLst>
        </c:ser>
        <c:ser>
          <c:idx val="1"/>
          <c:order val="1"/>
          <c:tx>
            <c:v>ЦЦИ сырьевой индекс</c:v>
          </c:tx>
          <c:spPr>
            <a:ln w="76200" cap="rnd">
              <a:solidFill>
                <a:srgbClr val="FF9500"/>
              </a:solidFill>
              <a:round/>
            </a:ln>
            <a:effectLst/>
          </c:spPr>
          <c:marker>
            <c:symbol val="none"/>
          </c:marker>
          <c:cat>
            <c:numRef>
              <c:f>ER_Month!$E$5:$BD$5</c:f>
              <c:numCache>
                <c:formatCode>mmm\-yy</c:formatCode>
                <c:ptCount val="52"/>
                <c:pt idx="0">
                  <c:v>43861</c:v>
                </c:pt>
                <c:pt idx="1">
                  <c:v>43890</c:v>
                </c:pt>
                <c:pt idx="2">
                  <c:v>43921</c:v>
                </c:pt>
                <c:pt idx="3">
                  <c:v>43951</c:v>
                </c:pt>
                <c:pt idx="4">
                  <c:v>43982</c:v>
                </c:pt>
                <c:pt idx="5">
                  <c:v>44012</c:v>
                </c:pt>
                <c:pt idx="6">
                  <c:v>44043</c:v>
                </c:pt>
                <c:pt idx="7">
                  <c:v>44074</c:v>
                </c:pt>
                <c:pt idx="8">
                  <c:v>44104</c:v>
                </c:pt>
                <c:pt idx="9">
                  <c:v>44135</c:v>
                </c:pt>
                <c:pt idx="10">
                  <c:v>44165</c:v>
                </c:pt>
                <c:pt idx="11">
                  <c:v>44196</c:v>
                </c:pt>
                <c:pt idx="12">
                  <c:v>44227</c:v>
                </c:pt>
                <c:pt idx="13">
                  <c:v>44255</c:v>
                </c:pt>
                <c:pt idx="14">
                  <c:v>44286</c:v>
                </c:pt>
                <c:pt idx="15">
                  <c:v>44316</c:v>
                </c:pt>
                <c:pt idx="16">
                  <c:v>44347</c:v>
                </c:pt>
                <c:pt idx="17">
                  <c:v>44377</c:v>
                </c:pt>
                <c:pt idx="18">
                  <c:v>44408</c:v>
                </c:pt>
                <c:pt idx="19">
                  <c:v>44439</c:v>
                </c:pt>
                <c:pt idx="20">
                  <c:v>44469</c:v>
                </c:pt>
                <c:pt idx="21">
                  <c:v>44500</c:v>
                </c:pt>
                <c:pt idx="22">
                  <c:v>44530</c:v>
                </c:pt>
                <c:pt idx="23">
                  <c:v>44561</c:v>
                </c:pt>
                <c:pt idx="24">
                  <c:v>44592</c:v>
                </c:pt>
                <c:pt idx="25">
                  <c:v>44620</c:v>
                </c:pt>
                <c:pt idx="26">
                  <c:v>44651</c:v>
                </c:pt>
                <c:pt idx="27">
                  <c:v>44681</c:v>
                </c:pt>
                <c:pt idx="28">
                  <c:v>44712</c:v>
                </c:pt>
                <c:pt idx="29">
                  <c:v>44742</c:v>
                </c:pt>
                <c:pt idx="30">
                  <c:v>44773</c:v>
                </c:pt>
                <c:pt idx="31">
                  <c:v>44804</c:v>
                </c:pt>
                <c:pt idx="32">
                  <c:v>44834</c:v>
                </c:pt>
                <c:pt idx="33">
                  <c:v>44865</c:v>
                </c:pt>
                <c:pt idx="34">
                  <c:v>44895</c:v>
                </c:pt>
                <c:pt idx="35">
                  <c:v>44926</c:v>
                </c:pt>
                <c:pt idx="36">
                  <c:v>44957</c:v>
                </c:pt>
                <c:pt idx="37">
                  <c:v>44985</c:v>
                </c:pt>
                <c:pt idx="38">
                  <c:v>45016</c:v>
                </c:pt>
                <c:pt idx="39">
                  <c:v>45046</c:v>
                </c:pt>
                <c:pt idx="40">
                  <c:v>45077</c:v>
                </c:pt>
                <c:pt idx="41">
                  <c:v>45107</c:v>
                </c:pt>
                <c:pt idx="42">
                  <c:v>45138</c:v>
                </c:pt>
                <c:pt idx="43">
                  <c:v>45169</c:v>
                </c:pt>
                <c:pt idx="44">
                  <c:v>45199</c:v>
                </c:pt>
                <c:pt idx="45">
                  <c:v>45230</c:v>
                </c:pt>
                <c:pt idx="46">
                  <c:v>45260</c:v>
                </c:pt>
                <c:pt idx="47">
                  <c:v>45291</c:v>
                </c:pt>
                <c:pt idx="48">
                  <c:v>45322</c:v>
                </c:pt>
                <c:pt idx="49">
                  <c:v>45351</c:v>
                </c:pt>
                <c:pt idx="50">
                  <c:v>45382</c:v>
                </c:pt>
                <c:pt idx="51">
                  <c:v>45412</c:v>
                </c:pt>
              </c:numCache>
            </c:numRef>
          </c:cat>
          <c:val>
            <c:numRef>
              <c:f>ER_Month!$E$7:$BD$7</c:f>
              <c:numCache>
                <c:formatCode>0.0</c:formatCode>
                <c:ptCount val="52"/>
                <c:pt idx="0">
                  <c:v>65.996908490233366</c:v>
                </c:pt>
                <c:pt idx="1">
                  <c:v>58.718074353301716</c:v>
                </c:pt>
                <c:pt idx="2">
                  <c:v>44.701255686199993</c:v>
                </c:pt>
                <c:pt idx="3">
                  <c:v>32.365130419767503</c:v>
                </c:pt>
                <c:pt idx="4">
                  <c:v>36.638918888374214</c:v>
                </c:pt>
                <c:pt idx="5">
                  <c:v>42.661516353648075</c:v>
                </c:pt>
                <c:pt idx="6">
                  <c:v>44.255087079255432</c:v>
                </c:pt>
                <c:pt idx="7">
                  <c:v>48.303494811515392</c:v>
                </c:pt>
                <c:pt idx="8">
                  <c:v>49.612774256590598</c:v>
                </c:pt>
                <c:pt idx="9">
                  <c:v>50.648760801869869</c:v>
                </c:pt>
                <c:pt idx="10">
                  <c:v>54.305760398787967</c:v>
                </c:pt>
                <c:pt idx="11">
                  <c:v>62.311487086822083</c:v>
                </c:pt>
                <c:pt idx="12">
                  <c:v>68.947798237519351</c:v>
                </c:pt>
                <c:pt idx="13">
                  <c:v>70.910608364711706</c:v>
                </c:pt>
                <c:pt idx="14">
                  <c:v>74.819207276172847</c:v>
                </c:pt>
                <c:pt idx="15">
                  <c:v>75.938723649631143</c:v>
                </c:pt>
                <c:pt idx="16">
                  <c:v>82.887963636152378</c:v>
                </c:pt>
                <c:pt idx="17">
                  <c:v>90.339662978751747</c:v>
                </c:pt>
                <c:pt idx="18">
                  <c:v>96.708425353506414</c:v>
                </c:pt>
                <c:pt idx="19">
                  <c:v>99.077154373518439</c:v>
                </c:pt>
                <c:pt idx="20">
                  <c:v>112.20263713112202</c:v>
                </c:pt>
                <c:pt idx="21">
                  <c:v>135.27597405383469</c:v>
                </c:pt>
                <c:pt idx="22">
                  <c:v>129.92730104924286</c:v>
                </c:pt>
                <c:pt idx="23">
                  <c:v>133.08025152133487</c:v>
                </c:pt>
                <c:pt idx="24">
                  <c:v>137.04135749980179</c:v>
                </c:pt>
                <c:pt idx="25">
                  <c:v>144.10580378553266</c:v>
                </c:pt>
                <c:pt idx="26">
                  <c:v>171.38414763612022</c:v>
                </c:pt>
                <c:pt idx="27">
                  <c:v>145.58888936372651</c:v>
                </c:pt>
                <c:pt idx="28">
                  <c:v>149.67352727218557</c:v>
                </c:pt>
                <c:pt idx="29">
                  <c:v>151.41739276806189</c:v>
                </c:pt>
                <c:pt idx="30">
                  <c:v>158.99235074461191</c:v>
                </c:pt>
                <c:pt idx="31">
                  <c:v>164.63259865743848</c:v>
                </c:pt>
                <c:pt idx="32">
                  <c:v>149.72306792881085</c:v>
                </c:pt>
                <c:pt idx="33">
                  <c:v>127.3095531250771</c:v>
                </c:pt>
                <c:pt idx="34">
                  <c:v>127.91438825208682</c:v>
                </c:pt>
                <c:pt idx="35">
                  <c:v>124.81713575104799</c:v>
                </c:pt>
                <c:pt idx="36">
                  <c:v>107.33956821867704</c:v>
                </c:pt>
                <c:pt idx="37">
                  <c:v>99.633301557400756</c:v>
                </c:pt>
                <c:pt idx="38">
                  <c:v>93.563526612971984</c:v>
                </c:pt>
                <c:pt idx="39">
                  <c:v>97.10339455635706</c:v>
                </c:pt>
                <c:pt idx="40">
                  <c:v>86.342992423147265</c:v>
                </c:pt>
                <c:pt idx="41">
                  <c:v>82.834464108605118</c:v>
                </c:pt>
                <c:pt idx="42">
                  <c:v>89.41031719368695</c:v>
                </c:pt>
                <c:pt idx="43">
                  <c:v>95.634589028788767</c:v>
                </c:pt>
                <c:pt idx="44">
                  <c:v>101.147714253185</c:v>
                </c:pt>
                <c:pt idx="45">
                  <c:v>103.54800316524343</c:v>
                </c:pt>
                <c:pt idx="46">
                  <c:v>98.498601098930152</c:v>
                </c:pt>
                <c:pt idx="47">
                  <c:v>91.390068470676709</c:v>
                </c:pt>
                <c:pt idx="48">
                  <c:v>90.731580960682479</c:v>
                </c:pt>
                <c:pt idx="49">
                  <c:v>90.321061950148859</c:v>
                </c:pt>
                <c:pt idx="50">
                  <c:v>90.92391139729709</c:v>
                </c:pt>
                <c:pt idx="51">
                  <c:v>94.193764177865631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44-4251-AACC-EA8D73599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4494952"/>
        <c:axId val="1304503808"/>
      </c:lineChart>
      <c:dateAx>
        <c:axId val="1304494952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3175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000000"/>
                </a:solidFill>
                <a:latin typeface="Cera CY"/>
                <a:ea typeface="Cera CY"/>
                <a:cs typeface="Cera CY"/>
              </a:defRPr>
            </a:pPr>
            <a:endParaRPr lang="ru-RU"/>
          </a:p>
        </c:txPr>
        <c:crossAx val="1304503808"/>
        <c:crosses val="autoZero"/>
        <c:auto val="1"/>
        <c:lblOffset val="100"/>
        <c:baseTimeUnit val="months"/>
      </c:dateAx>
      <c:valAx>
        <c:axId val="1304503808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rgbClr val="CDCDCD"/>
              </a:solidFill>
              <a:prstDash val="dash"/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 w="317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000000"/>
                </a:solidFill>
                <a:latin typeface="Cera CY"/>
                <a:ea typeface="Cera CY"/>
                <a:cs typeface="Cera CY"/>
              </a:defRPr>
            </a:pPr>
            <a:endParaRPr lang="ru-RU"/>
          </a:p>
        </c:txPr>
        <c:crossAx val="130449495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10127453775798916"/>
          <c:y val="0.88778598831714073"/>
          <c:w val="0.89872546224201089"/>
          <c:h val="0.106433612712207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rgbClr val="000000"/>
              </a:solidFill>
              <a:latin typeface="Cera CY"/>
              <a:ea typeface="Cera CY"/>
              <a:cs typeface="Cera CY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25400" cap="flat" cmpd="sng" algn="ctr">
      <a:noFill/>
      <a:round/>
    </a:ln>
    <a:effectLst/>
  </c:spPr>
  <c:txPr>
    <a:bodyPr/>
    <a:lstStyle/>
    <a:p>
      <a:pPr>
        <a:defRPr>
          <a:latin typeface="Cera CY"/>
          <a:ea typeface="Cera CY"/>
          <a:cs typeface="Cera CY"/>
        </a:defRPr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9119971566586251E-2"/>
          <c:y val="3.9918632483866484E-2"/>
          <c:w val="0.90088002843341375"/>
          <c:h val="0.620956531078109"/>
        </c:manualLayout>
      </c:layout>
      <c:barChart>
        <c:barDir val="col"/>
        <c:grouping val="stacked"/>
        <c:varyColors val="0"/>
        <c:ser>
          <c:idx val="0"/>
          <c:order val="0"/>
          <c:tx>
            <c:v>Пшеница</c:v>
          </c:tx>
          <c:spPr>
            <a:solidFill>
              <a:srgbClr val="2354D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solidFill>
                    <a:srgbClr val="2354D6"/>
                  </a:solidFill>
                </a14:hiddenLine>
              </a:ext>
            </a:extLst>
          </c:spPr>
          <c:invertIfNegative val="0"/>
          <c:cat>
            <c:numRef>
              <c:f>Month!$Q$5:$BC$5</c:f>
              <c:numCache>
                <c:formatCode>mmm\-yy</c:formatCode>
                <c:ptCount val="39"/>
                <c:pt idx="0">
                  <c:v>44227</c:v>
                </c:pt>
                <c:pt idx="1">
                  <c:v>44255</c:v>
                </c:pt>
                <c:pt idx="2">
                  <c:v>44286</c:v>
                </c:pt>
                <c:pt idx="3">
                  <c:v>44316</c:v>
                </c:pt>
                <c:pt idx="4">
                  <c:v>44347</c:v>
                </c:pt>
                <c:pt idx="5">
                  <c:v>44377</c:v>
                </c:pt>
                <c:pt idx="6">
                  <c:v>44408</c:v>
                </c:pt>
                <c:pt idx="7">
                  <c:v>44439</c:v>
                </c:pt>
                <c:pt idx="8">
                  <c:v>44469</c:v>
                </c:pt>
                <c:pt idx="9">
                  <c:v>44500</c:v>
                </c:pt>
                <c:pt idx="10">
                  <c:v>44530</c:v>
                </c:pt>
                <c:pt idx="11">
                  <c:v>44561</c:v>
                </c:pt>
                <c:pt idx="12">
                  <c:v>44592</c:v>
                </c:pt>
                <c:pt idx="13">
                  <c:v>44620</c:v>
                </c:pt>
                <c:pt idx="14">
                  <c:v>44651</c:v>
                </c:pt>
                <c:pt idx="15">
                  <c:v>44681</c:v>
                </c:pt>
                <c:pt idx="16">
                  <c:v>44712</c:v>
                </c:pt>
                <c:pt idx="17">
                  <c:v>44742</c:v>
                </c:pt>
                <c:pt idx="18">
                  <c:v>44773</c:v>
                </c:pt>
                <c:pt idx="19">
                  <c:v>44804</c:v>
                </c:pt>
                <c:pt idx="20">
                  <c:v>44834</c:v>
                </c:pt>
                <c:pt idx="21">
                  <c:v>44865</c:v>
                </c:pt>
                <c:pt idx="22">
                  <c:v>44895</c:v>
                </c:pt>
                <c:pt idx="23">
                  <c:v>44926</c:v>
                </c:pt>
                <c:pt idx="24">
                  <c:v>44957</c:v>
                </c:pt>
                <c:pt idx="25">
                  <c:v>44985</c:v>
                </c:pt>
                <c:pt idx="26">
                  <c:v>45016</c:v>
                </c:pt>
                <c:pt idx="27">
                  <c:v>45046</c:v>
                </c:pt>
                <c:pt idx="28">
                  <c:v>45077</c:v>
                </c:pt>
                <c:pt idx="29">
                  <c:v>45107</c:v>
                </c:pt>
                <c:pt idx="30">
                  <c:v>45138</c:v>
                </c:pt>
                <c:pt idx="31">
                  <c:v>45169</c:v>
                </c:pt>
                <c:pt idx="32">
                  <c:v>45199</c:v>
                </c:pt>
                <c:pt idx="33">
                  <c:v>45230</c:v>
                </c:pt>
                <c:pt idx="34">
                  <c:v>45260</c:v>
                </c:pt>
                <c:pt idx="35">
                  <c:v>45291</c:v>
                </c:pt>
                <c:pt idx="36">
                  <c:v>45322</c:v>
                </c:pt>
                <c:pt idx="37">
                  <c:v>45351</c:v>
                </c:pt>
                <c:pt idx="38">
                  <c:v>45382</c:v>
                </c:pt>
              </c:numCache>
            </c:numRef>
          </c:cat>
          <c:val>
            <c:numRef>
              <c:f>Month!$Q$49:$BC$49</c:f>
              <c:numCache>
                <c:formatCode>0.0</c:formatCode>
                <c:ptCount val="39"/>
                <c:pt idx="0">
                  <c:v>-8.8657832965182801E-2</c:v>
                </c:pt>
                <c:pt idx="1">
                  <c:v>-8.4363608966868703E-2</c:v>
                </c:pt>
                <c:pt idx="2">
                  <c:v>-0.27223590889308902</c:v>
                </c:pt>
                <c:pt idx="3">
                  <c:v>-0.7070260887223403</c:v>
                </c:pt>
                <c:pt idx="4">
                  <c:v>-0.3259137088720086</c:v>
                </c:pt>
                <c:pt idx="5">
                  <c:v>-0.56746380877714941</c:v>
                </c:pt>
                <c:pt idx="6">
                  <c:v>-0.94750263262790146</c:v>
                </c:pt>
                <c:pt idx="7">
                  <c:v>-3.0685808987949998E-2</c:v>
                </c:pt>
                <c:pt idx="8">
                  <c:v>0.3504265708623826</c:v>
                </c:pt>
                <c:pt idx="9">
                  <c:v>0.58982955876836407</c:v>
                </c:pt>
                <c:pt idx="10">
                  <c:v>1.0643413105820174</c:v>
                </c:pt>
                <c:pt idx="11">
                  <c:v>1.0192519585997244</c:v>
                </c:pt>
                <c:pt idx="12">
                  <c:v>0.71361226366789132</c:v>
                </c:pt>
                <c:pt idx="13">
                  <c:v>0.4559953517110702</c:v>
                </c:pt>
                <c:pt idx="14">
                  <c:v>1.9453431239614407</c:v>
                </c:pt>
                <c:pt idx="15">
                  <c:v>1.514639849283631</c:v>
                </c:pt>
                <c:pt idx="16">
                  <c:v>1.7843325539884276</c:v>
                </c:pt>
                <c:pt idx="17">
                  <c:v>2.1667326576743338</c:v>
                </c:pt>
                <c:pt idx="18">
                  <c:v>1.3536292793106179</c:v>
                </c:pt>
                <c:pt idx="19">
                  <c:v>0.81826913415034908</c:v>
                </c:pt>
                <c:pt idx="20">
                  <c:v>0.48417220145634798</c:v>
                </c:pt>
                <c:pt idx="21">
                  <c:v>0.67738488542396302</c:v>
                </c:pt>
                <c:pt idx="22">
                  <c:v>0.44794482321241963</c:v>
                </c:pt>
                <c:pt idx="23">
                  <c:v>0.46807114445904674</c:v>
                </c:pt>
                <c:pt idx="24">
                  <c:v>0.26134507308418653</c:v>
                </c:pt>
                <c:pt idx="25">
                  <c:v>0.25791909441146399</c:v>
                </c:pt>
                <c:pt idx="26">
                  <c:v>6.1267918597188262E-2</c:v>
                </c:pt>
                <c:pt idx="27">
                  <c:v>-0.11208660224257382</c:v>
                </c:pt>
                <c:pt idx="28">
                  <c:v>-0.65681721120546199</c:v>
                </c:pt>
                <c:pt idx="29">
                  <c:v>-0.73316759305470702</c:v>
                </c:pt>
                <c:pt idx="30">
                  <c:v>-0.67394710456907481</c:v>
                </c:pt>
                <c:pt idx="31">
                  <c:v>-0.51977806429655904</c:v>
                </c:pt>
                <c:pt idx="32">
                  <c:v>-0.58829763775101052</c:v>
                </c:pt>
                <c:pt idx="33">
                  <c:v>-0.80070831545980958</c:v>
                </c:pt>
                <c:pt idx="34">
                  <c:v>-0.67508909745998225</c:v>
                </c:pt>
                <c:pt idx="35">
                  <c:v>-0.67508909745998225</c:v>
                </c:pt>
                <c:pt idx="36">
                  <c:v>-1.1408345031788745</c:v>
                </c:pt>
                <c:pt idx="37">
                  <c:v>-1.5637473895519909</c:v>
                </c:pt>
                <c:pt idx="38">
                  <c:v>-2.1343728161814401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01-40CB-9D49-803C147B3AF0}"/>
            </c:ext>
          </c:extLst>
        </c:ser>
        <c:ser>
          <c:idx val="1"/>
          <c:order val="1"/>
          <c:tx>
            <c:v>Подсолнечное масло</c:v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solidFill>
                    <a:srgbClr val="FF9500"/>
                  </a:solidFill>
                </a14:hiddenLine>
              </a:ext>
            </a:extLst>
          </c:spPr>
          <c:invertIfNegative val="0"/>
          <c:cat>
            <c:numRef>
              <c:f>Month!$Q$5:$BC$5</c:f>
              <c:numCache>
                <c:formatCode>mmm\-yy</c:formatCode>
                <c:ptCount val="39"/>
                <c:pt idx="0">
                  <c:v>44227</c:v>
                </c:pt>
                <c:pt idx="1">
                  <c:v>44255</c:v>
                </c:pt>
                <c:pt idx="2">
                  <c:v>44286</c:v>
                </c:pt>
                <c:pt idx="3">
                  <c:v>44316</c:v>
                </c:pt>
                <c:pt idx="4">
                  <c:v>44347</c:v>
                </c:pt>
                <c:pt idx="5">
                  <c:v>44377</c:v>
                </c:pt>
                <c:pt idx="6">
                  <c:v>44408</c:v>
                </c:pt>
                <c:pt idx="7">
                  <c:v>44439</c:v>
                </c:pt>
                <c:pt idx="8">
                  <c:v>44469</c:v>
                </c:pt>
                <c:pt idx="9">
                  <c:v>44500</c:v>
                </c:pt>
                <c:pt idx="10">
                  <c:v>44530</c:v>
                </c:pt>
                <c:pt idx="11">
                  <c:v>44561</c:v>
                </c:pt>
                <c:pt idx="12">
                  <c:v>44592</c:v>
                </c:pt>
                <c:pt idx="13">
                  <c:v>44620</c:v>
                </c:pt>
                <c:pt idx="14">
                  <c:v>44651</c:v>
                </c:pt>
                <c:pt idx="15">
                  <c:v>44681</c:v>
                </c:pt>
                <c:pt idx="16">
                  <c:v>44712</c:v>
                </c:pt>
                <c:pt idx="17">
                  <c:v>44742</c:v>
                </c:pt>
                <c:pt idx="18">
                  <c:v>44773</c:v>
                </c:pt>
                <c:pt idx="19">
                  <c:v>44804</c:v>
                </c:pt>
                <c:pt idx="20">
                  <c:v>44834</c:v>
                </c:pt>
                <c:pt idx="21">
                  <c:v>44865</c:v>
                </c:pt>
                <c:pt idx="22">
                  <c:v>44895</c:v>
                </c:pt>
                <c:pt idx="23">
                  <c:v>44926</c:v>
                </c:pt>
                <c:pt idx="24">
                  <c:v>44957</c:v>
                </c:pt>
                <c:pt idx="25">
                  <c:v>44985</c:v>
                </c:pt>
                <c:pt idx="26">
                  <c:v>45016</c:v>
                </c:pt>
                <c:pt idx="27">
                  <c:v>45046</c:v>
                </c:pt>
                <c:pt idx="28">
                  <c:v>45077</c:v>
                </c:pt>
                <c:pt idx="29">
                  <c:v>45107</c:v>
                </c:pt>
                <c:pt idx="30">
                  <c:v>45138</c:v>
                </c:pt>
                <c:pt idx="31">
                  <c:v>45169</c:v>
                </c:pt>
                <c:pt idx="32">
                  <c:v>45199</c:v>
                </c:pt>
                <c:pt idx="33">
                  <c:v>45230</c:v>
                </c:pt>
                <c:pt idx="34">
                  <c:v>45260</c:v>
                </c:pt>
                <c:pt idx="35">
                  <c:v>45291</c:v>
                </c:pt>
                <c:pt idx="36">
                  <c:v>45322</c:v>
                </c:pt>
                <c:pt idx="37">
                  <c:v>45351</c:v>
                </c:pt>
                <c:pt idx="38">
                  <c:v>45382</c:v>
                </c:pt>
              </c:numCache>
            </c:numRef>
          </c:cat>
          <c:val>
            <c:numRef>
              <c:f>Month!$Q$50:$BC$50</c:f>
              <c:numCache>
                <c:formatCode>0.0</c:formatCode>
                <c:ptCount val="39"/>
                <c:pt idx="0">
                  <c:v>-0.24185940171322354</c:v>
                </c:pt>
                <c:pt idx="1">
                  <c:v>-7.53103124651256E-3</c:v>
                </c:pt>
                <c:pt idx="2">
                  <c:v>0.45366132473461307</c:v>
                </c:pt>
                <c:pt idx="3">
                  <c:v>0.38888112675576147</c:v>
                </c:pt>
                <c:pt idx="4">
                  <c:v>0.35235895752488561</c:v>
                </c:pt>
                <c:pt idx="5">
                  <c:v>-0.3714197976709267</c:v>
                </c:pt>
                <c:pt idx="6">
                  <c:v>-0.35435834635139379</c:v>
                </c:pt>
                <c:pt idx="7">
                  <c:v>-0.16614921148279566</c:v>
                </c:pt>
                <c:pt idx="8">
                  <c:v>-0.20880283978162847</c:v>
                </c:pt>
                <c:pt idx="9">
                  <c:v>5.5116485317397566E-2</c:v>
                </c:pt>
                <c:pt idx="10">
                  <c:v>0.11643107599696918</c:v>
                </c:pt>
                <c:pt idx="11">
                  <c:v>-1.6328342083146586E-2</c:v>
                </c:pt>
                <c:pt idx="12">
                  <c:v>2.6902905918660493E-2</c:v>
                </c:pt>
                <c:pt idx="13">
                  <c:v>0.14607014018923939</c:v>
                </c:pt>
                <c:pt idx="14">
                  <c:v>0.90320337611038748</c:v>
                </c:pt>
                <c:pt idx="15">
                  <c:v>1.119630332896751</c:v>
                </c:pt>
                <c:pt idx="16">
                  <c:v>1.1776491277638401</c:v>
                </c:pt>
                <c:pt idx="17">
                  <c:v>0.86348096468686142</c:v>
                </c:pt>
                <c:pt idx="18">
                  <c:v>0.30110791568469819</c:v>
                </c:pt>
                <c:pt idx="19">
                  <c:v>0.11838482313647844</c:v>
                </c:pt>
                <c:pt idx="20">
                  <c:v>-0.15244980020574464</c:v>
                </c:pt>
                <c:pt idx="21">
                  <c:v>-0.19939446825172996</c:v>
                </c:pt>
                <c:pt idx="22">
                  <c:v>-0.1693017323248163</c:v>
                </c:pt>
                <c:pt idx="23">
                  <c:v>-0.35948782338291108</c:v>
                </c:pt>
                <c:pt idx="24">
                  <c:v>-0.37352095610163732</c:v>
                </c:pt>
                <c:pt idx="25">
                  <c:v>-0.486654993498913</c:v>
                </c:pt>
                <c:pt idx="26">
                  <c:v>-0.66719309949288119</c:v>
                </c:pt>
                <c:pt idx="27">
                  <c:v>-0.86869077452045018</c:v>
                </c:pt>
                <c:pt idx="28">
                  <c:v>-1.0175513500431814</c:v>
                </c:pt>
                <c:pt idx="29">
                  <c:v>-1.1664119255659127</c:v>
                </c:pt>
                <c:pt idx="30">
                  <c:v>-1.0292220191641637</c:v>
                </c:pt>
                <c:pt idx="31">
                  <c:v>-0.82948965543220565</c:v>
                </c:pt>
                <c:pt idx="32">
                  <c:v>-0.96062706596328917</c:v>
                </c:pt>
                <c:pt idx="33">
                  <c:v>-1.1184589721708567</c:v>
                </c:pt>
                <c:pt idx="34">
                  <c:v>-1.1130602952985658</c:v>
                </c:pt>
                <c:pt idx="35">
                  <c:v>-1.1130602952985658</c:v>
                </c:pt>
                <c:pt idx="36">
                  <c:v>-1.702986550769825</c:v>
                </c:pt>
                <c:pt idx="37">
                  <c:v>-1.7474775726154421</c:v>
                </c:pt>
                <c:pt idx="38">
                  <c:v>-1.7771382538458531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01-40CB-9D49-803C147B3AF0}"/>
            </c:ext>
          </c:extLst>
        </c:ser>
        <c:ser>
          <c:idx val="2"/>
          <c:order val="2"/>
          <c:tx>
            <c:v>Удобрения</c:v>
          </c:tx>
          <c:spPr>
            <a:solidFill>
              <a:srgbClr val="FFC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solidFill>
                    <a:srgbClr val="82096C"/>
                  </a:solidFill>
                </a14:hiddenLine>
              </a:ext>
            </a:extLst>
          </c:spPr>
          <c:invertIfNegative val="0"/>
          <c:cat>
            <c:numRef>
              <c:f>Month!$Q$5:$BC$5</c:f>
              <c:numCache>
                <c:formatCode>mmm\-yy</c:formatCode>
                <c:ptCount val="39"/>
                <c:pt idx="0">
                  <c:v>44227</c:v>
                </c:pt>
                <c:pt idx="1">
                  <c:v>44255</c:v>
                </c:pt>
                <c:pt idx="2">
                  <c:v>44286</c:v>
                </c:pt>
                <c:pt idx="3">
                  <c:v>44316</c:v>
                </c:pt>
                <c:pt idx="4">
                  <c:v>44347</c:v>
                </c:pt>
                <c:pt idx="5">
                  <c:v>44377</c:v>
                </c:pt>
                <c:pt idx="6">
                  <c:v>44408</c:v>
                </c:pt>
                <c:pt idx="7">
                  <c:v>44439</c:v>
                </c:pt>
                <c:pt idx="8">
                  <c:v>44469</c:v>
                </c:pt>
                <c:pt idx="9">
                  <c:v>44500</c:v>
                </c:pt>
                <c:pt idx="10">
                  <c:v>44530</c:v>
                </c:pt>
                <c:pt idx="11">
                  <c:v>44561</c:v>
                </c:pt>
                <c:pt idx="12">
                  <c:v>44592</c:v>
                </c:pt>
                <c:pt idx="13">
                  <c:v>44620</c:v>
                </c:pt>
                <c:pt idx="14">
                  <c:v>44651</c:v>
                </c:pt>
                <c:pt idx="15">
                  <c:v>44681</c:v>
                </c:pt>
                <c:pt idx="16">
                  <c:v>44712</c:v>
                </c:pt>
                <c:pt idx="17">
                  <c:v>44742</c:v>
                </c:pt>
                <c:pt idx="18">
                  <c:v>44773</c:v>
                </c:pt>
                <c:pt idx="19">
                  <c:v>44804</c:v>
                </c:pt>
                <c:pt idx="20">
                  <c:v>44834</c:v>
                </c:pt>
                <c:pt idx="21">
                  <c:v>44865</c:v>
                </c:pt>
                <c:pt idx="22">
                  <c:v>44895</c:v>
                </c:pt>
                <c:pt idx="23">
                  <c:v>44926</c:v>
                </c:pt>
                <c:pt idx="24">
                  <c:v>44957</c:v>
                </c:pt>
                <c:pt idx="25">
                  <c:v>44985</c:v>
                </c:pt>
                <c:pt idx="26">
                  <c:v>45016</c:v>
                </c:pt>
                <c:pt idx="27">
                  <c:v>45046</c:v>
                </c:pt>
                <c:pt idx="28">
                  <c:v>45077</c:v>
                </c:pt>
                <c:pt idx="29">
                  <c:v>45107</c:v>
                </c:pt>
                <c:pt idx="30">
                  <c:v>45138</c:v>
                </c:pt>
                <c:pt idx="31">
                  <c:v>45169</c:v>
                </c:pt>
                <c:pt idx="32">
                  <c:v>45199</c:v>
                </c:pt>
                <c:pt idx="33">
                  <c:v>45230</c:v>
                </c:pt>
                <c:pt idx="34">
                  <c:v>45260</c:v>
                </c:pt>
                <c:pt idx="35">
                  <c:v>45291</c:v>
                </c:pt>
                <c:pt idx="36">
                  <c:v>45322</c:v>
                </c:pt>
                <c:pt idx="37">
                  <c:v>45351</c:v>
                </c:pt>
                <c:pt idx="38">
                  <c:v>45382</c:v>
                </c:pt>
              </c:numCache>
            </c:numRef>
          </c:cat>
          <c:val>
            <c:numRef>
              <c:f>Month!$Q$51:$BC$51</c:f>
              <c:numCache>
                <c:formatCode>0.0</c:formatCode>
                <c:ptCount val="39"/>
                <c:pt idx="0">
                  <c:v>-1.9337672757900179</c:v>
                </c:pt>
                <c:pt idx="1">
                  <c:v>-1.4134262753187063</c:v>
                </c:pt>
                <c:pt idx="2">
                  <c:v>-1.3133606983049924</c:v>
                </c:pt>
                <c:pt idx="3">
                  <c:v>-1.5635246408392771</c:v>
                </c:pt>
                <c:pt idx="4">
                  <c:v>-1.4634590638255631</c:v>
                </c:pt>
                <c:pt idx="5">
                  <c:v>-0.76300002472956729</c:v>
                </c:pt>
                <c:pt idx="6">
                  <c:v>-0.49282296679253967</c:v>
                </c:pt>
                <c:pt idx="7">
                  <c:v>-0.55286231300076816</c:v>
                </c:pt>
                <c:pt idx="8">
                  <c:v>-0.1025672164390565</c:v>
                </c:pt>
                <c:pt idx="9">
                  <c:v>2.278993516487331</c:v>
                </c:pt>
                <c:pt idx="10">
                  <c:v>3.4697738829505234</c:v>
                </c:pt>
                <c:pt idx="11">
                  <c:v>3.8500230756026346</c:v>
                </c:pt>
                <c:pt idx="12">
                  <c:v>2.1763909583268575</c:v>
                </c:pt>
                <c:pt idx="13">
                  <c:v>0.66860050932165205</c:v>
                </c:pt>
                <c:pt idx="14">
                  <c:v>2.4515352008460565</c:v>
                </c:pt>
                <c:pt idx="15">
                  <c:v>3.2879736981044205</c:v>
                </c:pt>
                <c:pt idx="16">
                  <c:v>1.2409005337615842</c:v>
                </c:pt>
                <c:pt idx="17">
                  <c:v>-7.9791830330567692E-2</c:v>
                </c:pt>
                <c:pt idx="18">
                  <c:v>9.6300484881719842E-2</c:v>
                </c:pt>
                <c:pt idx="19">
                  <c:v>0.54753704261320402</c:v>
                </c:pt>
                <c:pt idx="20">
                  <c:v>1.1858716852577447</c:v>
                </c:pt>
                <c:pt idx="21">
                  <c:v>1.2298947640608167</c:v>
                </c:pt>
                <c:pt idx="22">
                  <c:v>0.29440433949554257</c:v>
                </c:pt>
                <c:pt idx="23">
                  <c:v>-7.9791830330567692E-2</c:v>
                </c:pt>
                <c:pt idx="24">
                  <c:v>-0.70976939010105788</c:v>
                </c:pt>
                <c:pt idx="25">
                  <c:v>-1.9795677926447222</c:v>
                </c:pt>
                <c:pt idx="26">
                  <c:v>-2.566550073065851</c:v>
                </c:pt>
                <c:pt idx="27">
                  <c:v>-2.5905085334912026</c:v>
                </c:pt>
                <c:pt idx="28">
                  <c:v>-2.410820080301062</c:v>
                </c:pt>
                <c:pt idx="29">
                  <c:v>-2.8899892888081053</c:v>
                </c:pt>
                <c:pt idx="30">
                  <c:v>-2.3030070083869769</c:v>
                </c:pt>
                <c:pt idx="31">
                  <c:v>-1.6561285769024681</c:v>
                </c:pt>
                <c:pt idx="32">
                  <c:v>-1.4544782016557545</c:v>
                </c:pt>
                <c:pt idx="33">
                  <c:v>-1.6788618887833433</c:v>
                </c:pt>
                <c:pt idx="34">
                  <c:v>-1.9790232821805109</c:v>
                </c:pt>
                <c:pt idx="35">
                  <c:v>-2.556748884710025</c:v>
                </c:pt>
                <c:pt idx="36">
                  <c:v>-2.6006341360956902</c:v>
                </c:pt>
                <c:pt idx="37">
                  <c:v>-2.1112342906637664</c:v>
                </c:pt>
                <c:pt idx="38">
                  <c:v>-2.2539253851023995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01-40CB-9D49-803C147B3AF0}"/>
            </c:ext>
          </c:extLst>
        </c:ser>
        <c:ser>
          <c:idx val="3"/>
          <c:order val="3"/>
          <c:tx>
            <c:v>Уголь</c:v>
          </c:tx>
          <c:spPr>
            <a:solidFill>
              <a:srgbClr val="C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solidFill>
                    <a:srgbClr val="D1E5FF"/>
                  </a:solidFill>
                </a14:hiddenLine>
              </a:ext>
            </a:extLst>
          </c:spPr>
          <c:invertIfNegative val="0"/>
          <c:cat>
            <c:numRef>
              <c:f>Month!$Q$5:$BC$5</c:f>
              <c:numCache>
                <c:formatCode>mmm\-yy</c:formatCode>
                <c:ptCount val="39"/>
                <c:pt idx="0">
                  <c:v>44227</c:v>
                </c:pt>
                <c:pt idx="1">
                  <c:v>44255</c:v>
                </c:pt>
                <c:pt idx="2">
                  <c:v>44286</c:v>
                </c:pt>
                <c:pt idx="3">
                  <c:v>44316</c:v>
                </c:pt>
                <c:pt idx="4">
                  <c:v>44347</c:v>
                </c:pt>
                <c:pt idx="5">
                  <c:v>44377</c:v>
                </c:pt>
                <c:pt idx="6">
                  <c:v>44408</c:v>
                </c:pt>
                <c:pt idx="7">
                  <c:v>44439</c:v>
                </c:pt>
                <c:pt idx="8">
                  <c:v>44469</c:v>
                </c:pt>
                <c:pt idx="9">
                  <c:v>44500</c:v>
                </c:pt>
                <c:pt idx="10">
                  <c:v>44530</c:v>
                </c:pt>
                <c:pt idx="11">
                  <c:v>44561</c:v>
                </c:pt>
                <c:pt idx="12">
                  <c:v>44592</c:v>
                </c:pt>
                <c:pt idx="13">
                  <c:v>44620</c:v>
                </c:pt>
                <c:pt idx="14">
                  <c:v>44651</c:v>
                </c:pt>
                <c:pt idx="15">
                  <c:v>44681</c:v>
                </c:pt>
                <c:pt idx="16">
                  <c:v>44712</c:v>
                </c:pt>
                <c:pt idx="17">
                  <c:v>44742</c:v>
                </c:pt>
                <c:pt idx="18">
                  <c:v>44773</c:v>
                </c:pt>
                <c:pt idx="19">
                  <c:v>44804</c:v>
                </c:pt>
                <c:pt idx="20">
                  <c:v>44834</c:v>
                </c:pt>
                <c:pt idx="21">
                  <c:v>44865</c:v>
                </c:pt>
                <c:pt idx="22">
                  <c:v>44895</c:v>
                </c:pt>
                <c:pt idx="23">
                  <c:v>44926</c:v>
                </c:pt>
                <c:pt idx="24">
                  <c:v>44957</c:v>
                </c:pt>
                <c:pt idx="25">
                  <c:v>44985</c:v>
                </c:pt>
                <c:pt idx="26">
                  <c:v>45016</c:v>
                </c:pt>
                <c:pt idx="27">
                  <c:v>45046</c:v>
                </c:pt>
                <c:pt idx="28">
                  <c:v>45077</c:v>
                </c:pt>
                <c:pt idx="29">
                  <c:v>45107</c:v>
                </c:pt>
                <c:pt idx="30">
                  <c:v>45138</c:v>
                </c:pt>
                <c:pt idx="31">
                  <c:v>45169</c:v>
                </c:pt>
                <c:pt idx="32">
                  <c:v>45199</c:v>
                </c:pt>
                <c:pt idx="33">
                  <c:v>45230</c:v>
                </c:pt>
                <c:pt idx="34">
                  <c:v>45260</c:v>
                </c:pt>
                <c:pt idx="35">
                  <c:v>45291</c:v>
                </c:pt>
                <c:pt idx="36">
                  <c:v>45322</c:v>
                </c:pt>
                <c:pt idx="37">
                  <c:v>45351</c:v>
                </c:pt>
                <c:pt idx="38">
                  <c:v>45382</c:v>
                </c:pt>
              </c:numCache>
            </c:numRef>
          </c:cat>
          <c:val>
            <c:numRef>
              <c:f>Month!$Q$52:$BC$52</c:f>
              <c:numCache>
                <c:formatCode>0.0</c:formatCode>
                <c:ptCount val="39"/>
                <c:pt idx="0">
                  <c:v>-3.2914216231259936</c:v>
                </c:pt>
                <c:pt idx="1">
                  <c:v>-3.0971737896300331</c:v>
                </c:pt>
                <c:pt idx="2">
                  <c:v>-2.9676752339660593</c:v>
                </c:pt>
                <c:pt idx="3">
                  <c:v>-2.5791795669741377</c:v>
                </c:pt>
                <c:pt idx="4">
                  <c:v>-2.4496810113101652</c:v>
                </c:pt>
                <c:pt idx="5">
                  <c:v>-1.0251968990064571</c:v>
                </c:pt>
                <c:pt idx="6">
                  <c:v>0.33453793546526689</c:v>
                </c:pt>
                <c:pt idx="7">
                  <c:v>1.8237713256009631</c:v>
                </c:pt>
                <c:pt idx="8">
                  <c:v>2.7302612152487775</c:v>
                </c:pt>
                <c:pt idx="9">
                  <c:v>6.4209700516720245</c:v>
                </c:pt>
                <c:pt idx="10">
                  <c:v>2.341765548256856</c:v>
                </c:pt>
                <c:pt idx="11">
                  <c:v>1.7590220477689753</c:v>
                </c:pt>
                <c:pt idx="12">
                  <c:v>3.368045511162546</c:v>
                </c:pt>
                <c:pt idx="13">
                  <c:v>5.3503284278140724</c:v>
                </c:pt>
                <c:pt idx="14">
                  <c:v>11.076923520362921</c:v>
                </c:pt>
                <c:pt idx="15">
                  <c:v>7.8281820736284793</c:v>
                </c:pt>
                <c:pt idx="16">
                  <c:v>11.187050349065789</c:v>
                </c:pt>
                <c:pt idx="17">
                  <c:v>3.6984259972711357</c:v>
                </c:pt>
                <c:pt idx="18">
                  <c:v>1.7712064949710395</c:v>
                </c:pt>
                <c:pt idx="19">
                  <c:v>1.0553821084024335</c:v>
                </c:pt>
                <c:pt idx="20">
                  <c:v>0.2844943074823964</c:v>
                </c:pt>
                <c:pt idx="21">
                  <c:v>1.2205723514567262</c:v>
                </c:pt>
                <c:pt idx="22">
                  <c:v>0.94525527969957013</c:v>
                </c:pt>
                <c:pt idx="23">
                  <c:v>1.661079666268175</c:v>
                </c:pt>
                <c:pt idx="24">
                  <c:v>0.96076368590377537</c:v>
                </c:pt>
                <c:pt idx="25">
                  <c:v>0.36541187537953729</c:v>
                </c:pt>
                <c:pt idx="26">
                  <c:v>0.5262722216220127</c:v>
                </c:pt>
                <c:pt idx="27">
                  <c:v>8.5654751479582791E-2</c:v>
                </c:pt>
                <c:pt idx="28">
                  <c:v>-0.49134431656407151</c:v>
                </c:pt>
                <c:pt idx="29">
                  <c:v>-2.0614811744525618</c:v>
                </c:pt>
                <c:pt idx="30">
                  <c:v>-2.073720548623184</c:v>
                </c:pt>
                <c:pt idx="31">
                  <c:v>-2.1524022397200455</c:v>
                </c:pt>
                <c:pt idx="32">
                  <c:v>-1.9775540372825744</c:v>
                </c:pt>
                <c:pt idx="33">
                  <c:v>-0.89349518217025481</c:v>
                </c:pt>
                <c:pt idx="34">
                  <c:v>-1.2781612275326901</c:v>
                </c:pt>
                <c:pt idx="35">
                  <c:v>-1.5346052577743154</c:v>
                </c:pt>
                <c:pt idx="36">
                  <c:v>-2.3584407632370383</c:v>
                </c:pt>
                <c:pt idx="37">
                  <c:v>-2.3789309136169927</c:v>
                </c:pt>
                <c:pt idx="38">
                  <c:v>-2.3215584925531223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01-40CB-9D49-803C147B3AF0}"/>
            </c:ext>
          </c:extLst>
        </c:ser>
        <c:ser>
          <c:idx val="4"/>
          <c:order val="4"/>
          <c:tx>
            <c:v>Газ (Китай)</c:v>
          </c:tx>
          <c:spPr>
            <a:solidFill>
              <a:srgbClr val="44BF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solidFill>
                    <a:srgbClr val="44BF78"/>
                  </a:solidFill>
                </a14:hiddenLine>
              </a:ext>
            </a:extLst>
          </c:spPr>
          <c:invertIfNegative val="0"/>
          <c:cat>
            <c:numRef>
              <c:f>Month!$Q$5:$BC$5</c:f>
              <c:numCache>
                <c:formatCode>mmm\-yy</c:formatCode>
                <c:ptCount val="39"/>
                <c:pt idx="0">
                  <c:v>44227</c:v>
                </c:pt>
                <c:pt idx="1">
                  <c:v>44255</c:v>
                </c:pt>
                <c:pt idx="2">
                  <c:v>44286</c:v>
                </c:pt>
                <c:pt idx="3">
                  <c:v>44316</c:v>
                </c:pt>
                <c:pt idx="4">
                  <c:v>44347</c:v>
                </c:pt>
                <c:pt idx="5">
                  <c:v>44377</c:v>
                </c:pt>
                <c:pt idx="6">
                  <c:v>44408</c:v>
                </c:pt>
                <c:pt idx="7">
                  <c:v>44439</c:v>
                </c:pt>
                <c:pt idx="8">
                  <c:v>44469</c:v>
                </c:pt>
                <c:pt idx="9">
                  <c:v>44500</c:v>
                </c:pt>
                <c:pt idx="10">
                  <c:v>44530</c:v>
                </c:pt>
                <c:pt idx="11">
                  <c:v>44561</c:v>
                </c:pt>
                <c:pt idx="12">
                  <c:v>44592</c:v>
                </c:pt>
                <c:pt idx="13">
                  <c:v>44620</c:v>
                </c:pt>
                <c:pt idx="14">
                  <c:v>44651</c:v>
                </c:pt>
                <c:pt idx="15">
                  <c:v>44681</c:v>
                </c:pt>
                <c:pt idx="16">
                  <c:v>44712</c:v>
                </c:pt>
                <c:pt idx="17">
                  <c:v>44742</c:v>
                </c:pt>
                <c:pt idx="18">
                  <c:v>44773</c:v>
                </c:pt>
                <c:pt idx="19">
                  <c:v>44804</c:v>
                </c:pt>
                <c:pt idx="20">
                  <c:v>44834</c:v>
                </c:pt>
                <c:pt idx="21">
                  <c:v>44865</c:v>
                </c:pt>
                <c:pt idx="22">
                  <c:v>44895</c:v>
                </c:pt>
                <c:pt idx="23">
                  <c:v>44926</c:v>
                </c:pt>
                <c:pt idx="24">
                  <c:v>44957</c:v>
                </c:pt>
                <c:pt idx="25">
                  <c:v>44985</c:v>
                </c:pt>
                <c:pt idx="26">
                  <c:v>45016</c:v>
                </c:pt>
                <c:pt idx="27">
                  <c:v>45046</c:v>
                </c:pt>
                <c:pt idx="28">
                  <c:v>45077</c:v>
                </c:pt>
                <c:pt idx="29">
                  <c:v>45107</c:v>
                </c:pt>
                <c:pt idx="30">
                  <c:v>45138</c:v>
                </c:pt>
                <c:pt idx="31">
                  <c:v>45169</c:v>
                </c:pt>
                <c:pt idx="32">
                  <c:v>45199</c:v>
                </c:pt>
                <c:pt idx="33">
                  <c:v>45230</c:v>
                </c:pt>
                <c:pt idx="34">
                  <c:v>45260</c:v>
                </c:pt>
                <c:pt idx="35">
                  <c:v>45291</c:v>
                </c:pt>
                <c:pt idx="36">
                  <c:v>45322</c:v>
                </c:pt>
                <c:pt idx="37">
                  <c:v>45351</c:v>
                </c:pt>
                <c:pt idx="38">
                  <c:v>45382</c:v>
                </c:pt>
              </c:numCache>
            </c:numRef>
          </c:cat>
          <c:val>
            <c:numRef>
              <c:f>Month!$Q$53:$BC$53</c:f>
              <c:numCache>
                <c:formatCode>0.0</c:formatCode>
                <c:ptCount val="39"/>
                <c:pt idx="0">
                  <c:v>-4.4107048745226314E-2</c:v>
                </c:pt>
                <c:pt idx="1">
                  <c:v>-4.4107048745226314E-2</c:v>
                </c:pt>
                <c:pt idx="2">
                  <c:v>-4.4107048745226314E-2</c:v>
                </c:pt>
                <c:pt idx="3">
                  <c:v>-3.0384855802266988E-2</c:v>
                </c:pt>
                <c:pt idx="4">
                  <c:v>-3.0384855802266988E-2</c:v>
                </c:pt>
                <c:pt idx="5">
                  <c:v>-3.0384855802266988E-2</c:v>
                </c:pt>
                <c:pt idx="6">
                  <c:v>1.4702349581742078E-2</c:v>
                </c:pt>
                <c:pt idx="7">
                  <c:v>1.4702349581742078E-2</c:v>
                </c:pt>
                <c:pt idx="8">
                  <c:v>1.4702349581742078E-2</c:v>
                </c:pt>
                <c:pt idx="9">
                  <c:v>5.9789554965751182E-2</c:v>
                </c:pt>
                <c:pt idx="10">
                  <c:v>5.9789554965751182E-2</c:v>
                </c:pt>
                <c:pt idx="11">
                  <c:v>5.9789554965751182E-2</c:v>
                </c:pt>
                <c:pt idx="12">
                  <c:v>0.32031421079125721</c:v>
                </c:pt>
                <c:pt idx="13">
                  <c:v>0.32031421079125721</c:v>
                </c:pt>
                <c:pt idx="14">
                  <c:v>0.32031421079125721</c:v>
                </c:pt>
                <c:pt idx="15">
                  <c:v>0.4705305303347434</c:v>
                </c:pt>
                <c:pt idx="16">
                  <c:v>0.4705305303347434</c:v>
                </c:pt>
                <c:pt idx="17">
                  <c:v>0.4705305303347434</c:v>
                </c:pt>
                <c:pt idx="18">
                  <c:v>0.75770878828552601</c:v>
                </c:pt>
                <c:pt idx="19">
                  <c:v>0.75770878828552601</c:v>
                </c:pt>
                <c:pt idx="20">
                  <c:v>0.75770878828552601</c:v>
                </c:pt>
                <c:pt idx="21">
                  <c:v>0.87699821851123549</c:v>
                </c:pt>
                <c:pt idx="22">
                  <c:v>0.87699821851123549</c:v>
                </c:pt>
                <c:pt idx="23">
                  <c:v>0.87699821851123549</c:v>
                </c:pt>
                <c:pt idx="24">
                  <c:v>1.3492702830583068</c:v>
                </c:pt>
                <c:pt idx="25">
                  <c:v>1.3492702830583068</c:v>
                </c:pt>
                <c:pt idx="26">
                  <c:v>1.3492702830583068</c:v>
                </c:pt>
                <c:pt idx="27">
                  <c:v>1.004188369232653</c:v>
                </c:pt>
                <c:pt idx="28">
                  <c:v>1.004188369232653</c:v>
                </c:pt>
                <c:pt idx="29">
                  <c:v>1.004188369232653</c:v>
                </c:pt>
                <c:pt idx="30">
                  <c:v>0.81784413576679948</c:v>
                </c:pt>
                <c:pt idx="31">
                  <c:v>0.81784413576679948</c:v>
                </c:pt>
                <c:pt idx="32">
                  <c:v>0.81784413576679948</c:v>
                </c:pt>
                <c:pt idx="33">
                  <c:v>0.74192611472515591</c:v>
                </c:pt>
                <c:pt idx="34">
                  <c:v>0.74192611472515591</c:v>
                </c:pt>
                <c:pt idx="35">
                  <c:v>0.74192611472515591</c:v>
                </c:pt>
                <c:pt idx="36">
                  <c:v>1.24522185623072</c:v>
                </c:pt>
                <c:pt idx="37">
                  <c:v>1.24522185623072</c:v>
                </c:pt>
                <c:pt idx="38">
                  <c:v>1.24522185623072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01-40CB-9D49-803C147B3AF0}"/>
            </c:ext>
          </c:extLst>
        </c:ser>
        <c:ser>
          <c:idx val="5"/>
          <c:order val="5"/>
          <c:tx>
            <c:v>Газ (не Китай)</c:v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solidFill>
                    <a:srgbClr val="F6514C"/>
                  </a:solidFill>
                </a14:hiddenLine>
              </a:ext>
            </a:extLst>
          </c:spPr>
          <c:invertIfNegative val="0"/>
          <c:cat>
            <c:numRef>
              <c:f>Month!$Q$5:$BC$5</c:f>
              <c:numCache>
                <c:formatCode>mmm\-yy</c:formatCode>
                <c:ptCount val="39"/>
                <c:pt idx="0">
                  <c:v>44227</c:v>
                </c:pt>
                <c:pt idx="1">
                  <c:v>44255</c:v>
                </c:pt>
                <c:pt idx="2">
                  <c:v>44286</c:v>
                </c:pt>
                <c:pt idx="3">
                  <c:v>44316</c:v>
                </c:pt>
                <c:pt idx="4">
                  <c:v>44347</c:v>
                </c:pt>
                <c:pt idx="5">
                  <c:v>44377</c:v>
                </c:pt>
                <c:pt idx="6">
                  <c:v>44408</c:v>
                </c:pt>
                <c:pt idx="7">
                  <c:v>44439</c:v>
                </c:pt>
                <c:pt idx="8">
                  <c:v>44469</c:v>
                </c:pt>
                <c:pt idx="9">
                  <c:v>44500</c:v>
                </c:pt>
                <c:pt idx="10">
                  <c:v>44530</c:v>
                </c:pt>
                <c:pt idx="11">
                  <c:v>44561</c:v>
                </c:pt>
                <c:pt idx="12">
                  <c:v>44592</c:v>
                </c:pt>
                <c:pt idx="13">
                  <c:v>44620</c:v>
                </c:pt>
                <c:pt idx="14">
                  <c:v>44651</c:v>
                </c:pt>
                <c:pt idx="15">
                  <c:v>44681</c:v>
                </c:pt>
                <c:pt idx="16">
                  <c:v>44712</c:v>
                </c:pt>
                <c:pt idx="17">
                  <c:v>44742</c:v>
                </c:pt>
                <c:pt idx="18">
                  <c:v>44773</c:v>
                </c:pt>
                <c:pt idx="19">
                  <c:v>44804</c:v>
                </c:pt>
                <c:pt idx="20">
                  <c:v>44834</c:v>
                </c:pt>
                <c:pt idx="21">
                  <c:v>44865</c:v>
                </c:pt>
                <c:pt idx="22">
                  <c:v>44895</c:v>
                </c:pt>
                <c:pt idx="23">
                  <c:v>44926</c:v>
                </c:pt>
                <c:pt idx="24">
                  <c:v>44957</c:v>
                </c:pt>
                <c:pt idx="25">
                  <c:v>44985</c:v>
                </c:pt>
                <c:pt idx="26">
                  <c:v>45016</c:v>
                </c:pt>
                <c:pt idx="27">
                  <c:v>45046</c:v>
                </c:pt>
                <c:pt idx="28">
                  <c:v>45077</c:v>
                </c:pt>
                <c:pt idx="29">
                  <c:v>45107</c:v>
                </c:pt>
                <c:pt idx="30">
                  <c:v>45138</c:v>
                </c:pt>
                <c:pt idx="31">
                  <c:v>45169</c:v>
                </c:pt>
                <c:pt idx="32">
                  <c:v>45199</c:v>
                </c:pt>
                <c:pt idx="33">
                  <c:v>45230</c:v>
                </c:pt>
                <c:pt idx="34">
                  <c:v>45260</c:v>
                </c:pt>
                <c:pt idx="35">
                  <c:v>45291</c:v>
                </c:pt>
                <c:pt idx="36">
                  <c:v>45322</c:v>
                </c:pt>
                <c:pt idx="37">
                  <c:v>45351</c:v>
                </c:pt>
                <c:pt idx="38">
                  <c:v>45382</c:v>
                </c:pt>
              </c:numCache>
            </c:numRef>
          </c:cat>
          <c:val>
            <c:numRef>
              <c:f>Month!$Q$54:$BC$54</c:f>
              <c:numCache>
                <c:formatCode>0.0</c:formatCode>
                <c:ptCount val="39"/>
                <c:pt idx="0">
                  <c:v>-9.4099457756071203</c:v>
                </c:pt>
                <c:pt idx="1">
                  <c:v>-10.517265129753797</c:v>
                </c:pt>
                <c:pt idx="2">
                  <c:v>-10.620899062735537</c:v>
                </c:pt>
                <c:pt idx="3">
                  <c:v>-9.5537979454640514</c:v>
                </c:pt>
                <c:pt idx="4">
                  <c:v>-7.5893975510764555</c:v>
                </c:pt>
                <c:pt idx="5">
                  <c:v>-6.1941772725108635</c:v>
                </c:pt>
                <c:pt idx="6">
                  <c:v>-3.6469168192177932</c:v>
                </c:pt>
                <c:pt idx="7">
                  <c:v>-0.7799454842671002</c:v>
                </c:pt>
                <c:pt idx="8">
                  <c:v>6.2975223439565502</c:v>
                </c:pt>
                <c:pt idx="9">
                  <c:v>16.036620800130905</c:v>
                </c:pt>
                <c:pt idx="10">
                  <c:v>12.260881583443696</c:v>
                </c:pt>
                <c:pt idx="11">
                  <c:v>23.717320313101588</c:v>
                </c:pt>
                <c:pt idx="12">
                  <c:v>17.384665823528263</c:v>
                </c:pt>
                <c:pt idx="13">
                  <c:v>15.883885591686541</c:v>
                </c:pt>
                <c:pt idx="14">
                  <c:v>37.875950947658694</c:v>
                </c:pt>
                <c:pt idx="15">
                  <c:v>24.244710188598283</c:v>
                </c:pt>
                <c:pt idx="16">
                  <c:v>17.509372166621283</c:v>
                </c:pt>
                <c:pt idx="17">
                  <c:v>23.379777839883559</c:v>
                </c:pt>
                <c:pt idx="18">
                  <c:v>50.128271574912503</c:v>
                </c:pt>
                <c:pt idx="19">
                  <c:v>77.702420319692834</c:v>
                </c:pt>
                <c:pt idx="20">
                  <c:v>57.132784134918829</c:v>
                </c:pt>
                <c:pt idx="21">
                  <c:v>10.831284933224415</c:v>
                </c:pt>
                <c:pt idx="22">
                  <c:v>16.385767802901537</c:v>
                </c:pt>
                <c:pt idx="23">
                  <c:v>29.535883047150552</c:v>
                </c:pt>
                <c:pt idx="24">
                  <c:v>5.7221985944684377</c:v>
                </c:pt>
                <c:pt idx="25">
                  <c:v>1.4004603854217375</c:v>
                </c:pt>
                <c:pt idx="26">
                  <c:v>-2.3853052947006756</c:v>
                </c:pt>
                <c:pt idx="27">
                  <c:v>-2.6978997264190148</c:v>
                </c:pt>
                <c:pt idx="28">
                  <c:v>-7.5007677040964147</c:v>
                </c:pt>
                <c:pt idx="29">
                  <c:v>-7.6243086464676217</c:v>
                </c:pt>
                <c:pt idx="30">
                  <c:v>-8.0592096823724848</c:v>
                </c:pt>
                <c:pt idx="31">
                  <c:v>-6.8367209787372412</c:v>
                </c:pt>
                <c:pt idx="32">
                  <c:v>-5.9061755830858216</c:v>
                </c:pt>
                <c:pt idx="33">
                  <c:v>-3.2402835324477683</c:v>
                </c:pt>
                <c:pt idx="34">
                  <c:v>-2.7216249204143979</c:v>
                </c:pt>
                <c:pt idx="35">
                  <c:v>-5.7843480018498781</c:v>
                </c:pt>
                <c:pt idx="36">
                  <c:v>-4.4661713174018702</c:v>
                </c:pt>
                <c:pt idx="37">
                  <c:v>-5.9766626336027953</c:v>
                </c:pt>
                <c:pt idx="38">
                  <c:v>-5.7824566072341055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601-40CB-9D49-803C147B3AF0}"/>
            </c:ext>
          </c:extLst>
        </c:ser>
        <c:ser>
          <c:idx val="6"/>
          <c:order val="6"/>
          <c:tx>
            <c:v>Нефть (Китай)</c:v>
          </c:tx>
          <c:spPr>
            <a:solidFill>
              <a:srgbClr val="C3B0E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solidFill>
                    <a:srgbClr val="C3B0EF"/>
                  </a:solidFill>
                </a14:hiddenLine>
              </a:ext>
            </a:extLst>
          </c:spPr>
          <c:invertIfNegative val="0"/>
          <c:cat>
            <c:numRef>
              <c:f>Month!$Q$5:$BC$5</c:f>
              <c:numCache>
                <c:formatCode>mmm\-yy</c:formatCode>
                <c:ptCount val="39"/>
                <c:pt idx="0">
                  <c:v>44227</c:v>
                </c:pt>
                <c:pt idx="1">
                  <c:v>44255</c:v>
                </c:pt>
                <c:pt idx="2">
                  <c:v>44286</c:v>
                </c:pt>
                <c:pt idx="3">
                  <c:v>44316</c:v>
                </c:pt>
                <c:pt idx="4">
                  <c:v>44347</c:v>
                </c:pt>
                <c:pt idx="5">
                  <c:v>44377</c:v>
                </c:pt>
                <c:pt idx="6">
                  <c:v>44408</c:v>
                </c:pt>
                <c:pt idx="7">
                  <c:v>44439</c:v>
                </c:pt>
                <c:pt idx="8">
                  <c:v>44469</c:v>
                </c:pt>
                <c:pt idx="9">
                  <c:v>44500</c:v>
                </c:pt>
                <c:pt idx="10">
                  <c:v>44530</c:v>
                </c:pt>
                <c:pt idx="11">
                  <c:v>44561</c:v>
                </c:pt>
                <c:pt idx="12">
                  <c:v>44592</c:v>
                </c:pt>
                <c:pt idx="13">
                  <c:v>44620</c:v>
                </c:pt>
                <c:pt idx="14">
                  <c:v>44651</c:v>
                </c:pt>
                <c:pt idx="15">
                  <c:v>44681</c:v>
                </c:pt>
                <c:pt idx="16">
                  <c:v>44712</c:v>
                </c:pt>
                <c:pt idx="17">
                  <c:v>44742</c:v>
                </c:pt>
                <c:pt idx="18">
                  <c:v>44773</c:v>
                </c:pt>
                <c:pt idx="19">
                  <c:v>44804</c:v>
                </c:pt>
                <c:pt idx="20">
                  <c:v>44834</c:v>
                </c:pt>
                <c:pt idx="21">
                  <c:v>44865</c:v>
                </c:pt>
                <c:pt idx="22">
                  <c:v>44895</c:v>
                </c:pt>
                <c:pt idx="23">
                  <c:v>44926</c:v>
                </c:pt>
                <c:pt idx="24">
                  <c:v>44957</c:v>
                </c:pt>
                <c:pt idx="25">
                  <c:v>44985</c:v>
                </c:pt>
                <c:pt idx="26">
                  <c:v>45016</c:v>
                </c:pt>
                <c:pt idx="27">
                  <c:v>45046</c:v>
                </c:pt>
                <c:pt idx="28">
                  <c:v>45077</c:v>
                </c:pt>
                <c:pt idx="29">
                  <c:v>45107</c:v>
                </c:pt>
                <c:pt idx="30">
                  <c:v>45138</c:v>
                </c:pt>
                <c:pt idx="31">
                  <c:v>45169</c:v>
                </c:pt>
                <c:pt idx="32">
                  <c:v>45199</c:v>
                </c:pt>
                <c:pt idx="33">
                  <c:v>45230</c:v>
                </c:pt>
                <c:pt idx="34">
                  <c:v>45260</c:v>
                </c:pt>
                <c:pt idx="35">
                  <c:v>45291</c:v>
                </c:pt>
                <c:pt idx="36">
                  <c:v>45322</c:v>
                </c:pt>
                <c:pt idx="37">
                  <c:v>45351</c:v>
                </c:pt>
                <c:pt idx="38">
                  <c:v>45382</c:v>
                </c:pt>
              </c:numCache>
            </c:numRef>
          </c:cat>
          <c:val>
            <c:numRef>
              <c:f>Month!$Q$55:$BC$55</c:f>
              <c:numCache>
                <c:formatCode>0.0</c:formatCode>
                <c:ptCount val="39"/>
                <c:pt idx="0">
                  <c:v>-3.1613615458140263</c:v>
                </c:pt>
                <c:pt idx="1">
                  <c:v>-1.9468801230299424</c:v>
                </c:pt>
                <c:pt idx="2">
                  <c:v>-1.2341159831166872</c:v>
                </c:pt>
                <c:pt idx="3">
                  <c:v>-1.4111230245071047</c:v>
                </c:pt>
                <c:pt idx="4">
                  <c:v>-0.55716764923728068</c:v>
                </c:pt>
                <c:pt idx="5">
                  <c:v>0.56940224964553754</c:v>
                </c:pt>
                <c:pt idx="6">
                  <c:v>0.73220136798120838</c:v>
                </c:pt>
                <c:pt idx="7">
                  <c:v>-0.21528950073237954</c:v>
                </c:pt>
                <c:pt idx="8">
                  <c:v>0.84201677325854263</c:v>
                </c:pt>
                <c:pt idx="9">
                  <c:v>2.9566293212403805</c:v>
                </c:pt>
                <c:pt idx="10">
                  <c:v>2.5007917899005108</c:v>
                </c:pt>
                <c:pt idx="11">
                  <c:v>0.92489632441124536</c:v>
                </c:pt>
                <c:pt idx="12">
                  <c:v>3.0170096536135387</c:v>
                </c:pt>
                <c:pt idx="13">
                  <c:v>4.9512541510673325</c:v>
                </c:pt>
                <c:pt idx="14">
                  <c:v>5.3382730442154038</c:v>
                </c:pt>
                <c:pt idx="15">
                  <c:v>2.2761206304933279</c:v>
                </c:pt>
                <c:pt idx="16">
                  <c:v>2.8155671696982538</c:v>
                </c:pt>
                <c:pt idx="17">
                  <c:v>3.3751296250184883</c:v>
                </c:pt>
                <c:pt idx="18">
                  <c:v>1.7012587460149704</c:v>
                </c:pt>
                <c:pt idx="19">
                  <c:v>2.7725021098457598</c:v>
                </c:pt>
                <c:pt idx="20">
                  <c:v>2.7234872719873282</c:v>
                </c:pt>
                <c:pt idx="21">
                  <c:v>3.4391605692728535</c:v>
                </c:pt>
                <c:pt idx="22">
                  <c:v>2.004980747079931</c:v>
                </c:pt>
                <c:pt idx="23">
                  <c:v>-8.6791206150089076E-2</c:v>
                </c:pt>
                <c:pt idx="24">
                  <c:v>0.20395640037977664</c:v>
                </c:pt>
                <c:pt idx="25">
                  <c:v>4.3392866098323733E-2</c:v>
                </c:pt>
                <c:pt idx="26">
                  <c:v>-0.6232883764283681</c:v>
                </c:pt>
                <c:pt idx="27">
                  <c:v>0.60372683267237426</c:v>
                </c:pt>
                <c:pt idx="28">
                  <c:v>-1.0781687416376016</c:v>
                </c:pt>
                <c:pt idx="29">
                  <c:v>-1.1302997592614468</c:v>
                </c:pt>
                <c:pt idx="30">
                  <c:v>1.7374126256499574</c:v>
                </c:pt>
                <c:pt idx="31">
                  <c:v>2.631611502578882</c:v>
                </c:pt>
                <c:pt idx="32">
                  <c:v>4.0124007022257402</c:v>
                </c:pt>
                <c:pt idx="33">
                  <c:v>3.5302139610393763</c:v>
                </c:pt>
                <c:pt idx="34">
                  <c:v>2.213298439681894</c:v>
                </c:pt>
                <c:pt idx="35">
                  <c:v>0.95720670866416457</c:v>
                </c:pt>
                <c:pt idx="36">
                  <c:v>1.1947576744975676</c:v>
                </c:pt>
                <c:pt idx="37">
                  <c:v>2.1317212969408259</c:v>
                </c:pt>
                <c:pt idx="38">
                  <c:v>2.8631126941249705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601-40CB-9D49-803C147B3AF0}"/>
            </c:ext>
          </c:extLst>
        </c:ser>
        <c:ser>
          <c:idx val="7"/>
          <c:order val="7"/>
          <c:tx>
            <c:v>Нефть (не Китай)</c:v>
          </c:tx>
          <c:spPr>
            <a:solidFill>
              <a:srgbClr val="7030A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solidFill>
                    <a:srgbClr val="4478FF"/>
                  </a:solidFill>
                </a14:hiddenLine>
              </a:ext>
            </a:extLst>
          </c:spPr>
          <c:invertIfNegative val="0"/>
          <c:cat>
            <c:numRef>
              <c:f>Month!$Q$5:$BC$5</c:f>
              <c:numCache>
                <c:formatCode>mmm\-yy</c:formatCode>
                <c:ptCount val="39"/>
                <c:pt idx="0">
                  <c:v>44227</c:v>
                </c:pt>
                <c:pt idx="1">
                  <c:v>44255</c:v>
                </c:pt>
                <c:pt idx="2">
                  <c:v>44286</c:v>
                </c:pt>
                <c:pt idx="3">
                  <c:v>44316</c:v>
                </c:pt>
                <c:pt idx="4">
                  <c:v>44347</c:v>
                </c:pt>
                <c:pt idx="5">
                  <c:v>44377</c:v>
                </c:pt>
                <c:pt idx="6">
                  <c:v>44408</c:v>
                </c:pt>
                <c:pt idx="7">
                  <c:v>44439</c:v>
                </c:pt>
                <c:pt idx="8">
                  <c:v>44469</c:v>
                </c:pt>
                <c:pt idx="9">
                  <c:v>44500</c:v>
                </c:pt>
                <c:pt idx="10">
                  <c:v>44530</c:v>
                </c:pt>
                <c:pt idx="11">
                  <c:v>44561</c:v>
                </c:pt>
                <c:pt idx="12">
                  <c:v>44592</c:v>
                </c:pt>
                <c:pt idx="13">
                  <c:v>44620</c:v>
                </c:pt>
                <c:pt idx="14">
                  <c:v>44651</c:v>
                </c:pt>
                <c:pt idx="15">
                  <c:v>44681</c:v>
                </c:pt>
                <c:pt idx="16">
                  <c:v>44712</c:v>
                </c:pt>
                <c:pt idx="17">
                  <c:v>44742</c:v>
                </c:pt>
                <c:pt idx="18">
                  <c:v>44773</c:v>
                </c:pt>
                <c:pt idx="19">
                  <c:v>44804</c:v>
                </c:pt>
                <c:pt idx="20">
                  <c:v>44834</c:v>
                </c:pt>
                <c:pt idx="21">
                  <c:v>44865</c:v>
                </c:pt>
                <c:pt idx="22">
                  <c:v>44895</c:v>
                </c:pt>
                <c:pt idx="23">
                  <c:v>44926</c:v>
                </c:pt>
                <c:pt idx="24">
                  <c:v>44957</c:v>
                </c:pt>
                <c:pt idx="25">
                  <c:v>44985</c:v>
                </c:pt>
                <c:pt idx="26">
                  <c:v>45016</c:v>
                </c:pt>
                <c:pt idx="27">
                  <c:v>45046</c:v>
                </c:pt>
                <c:pt idx="28">
                  <c:v>45077</c:v>
                </c:pt>
                <c:pt idx="29">
                  <c:v>45107</c:v>
                </c:pt>
                <c:pt idx="30">
                  <c:v>45138</c:v>
                </c:pt>
                <c:pt idx="31">
                  <c:v>45169</c:v>
                </c:pt>
                <c:pt idx="32">
                  <c:v>45199</c:v>
                </c:pt>
                <c:pt idx="33">
                  <c:v>45230</c:v>
                </c:pt>
                <c:pt idx="34">
                  <c:v>45260</c:v>
                </c:pt>
                <c:pt idx="35">
                  <c:v>45291</c:v>
                </c:pt>
                <c:pt idx="36">
                  <c:v>45322</c:v>
                </c:pt>
                <c:pt idx="37">
                  <c:v>45351</c:v>
                </c:pt>
                <c:pt idx="38">
                  <c:v>45382</c:v>
                </c:pt>
              </c:numCache>
            </c:numRef>
          </c:cat>
          <c:val>
            <c:numRef>
              <c:f>Month!$Q$56:$BC$56</c:f>
              <c:numCache>
                <c:formatCode>0.0</c:formatCode>
                <c:ptCount val="39"/>
                <c:pt idx="0">
                  <c:v>-6.6738700057853633</c:v>
                </c:pt>
                <c:pt idx="1">
                  <c:v>-3.6253512734669395</c:v>
                </c:pt>
                <c:pt idx="2">
                  <c:v>-2.3206563289110029</c:v>
                </c:pt>
                <c:pt idx="3">
                  <c:v>-2.8498954260703697</c:v>
                </c:pt>
                <c:pt idx="4">
                  <c:v>-0.92458197189590419</c:v>
                </c:pt>
                <c:pt idx="5">
                  <c:v>1.0540361395464084</c:v>
                </c:pt>
                <c:pt idx="6">
                  <c:v>1.7584191105858442</c:v>
                </c:pt>
                <c:pt idx="7">
                  <c:v>-0.56541011459111556</c:v>
                </c:pt>
                <c:pt idx="8">
                  <c:v>1.5534500118059038</c:v>
                </c:pt>
                <c:pt idx="9">
                  <c:v>5.8527244521592197</c:v>
                </c:pt>
                <c:pt idx="10">
                  <c:v>4.9928695640885534</c:v>
                </c:pt>
                <c:pt idx="11">
                  <c:v>1.7482658425348212</c:v>
                </c:pt>
                <c:pt idx="12">
                  <c:v>7.8029461750427744</c:v>
                </c:pt>
                <c:pt idx="13">
                  <c:v>11.456847552798299</c:v>
                </c:pt>
                <c:pt idx="14">
                  <c:v>10.409028598239264</c:v>
                </c:pt>
                <c:pt idx="15">
                  <c:v>1.4028043480428294</c:v>
                </c:pt>
                <c:pt idx="16">
                  <c:v>5.4208717760101868</c:v>
                </c:pt>
                <c:pt idx="17">
                  <c:v>9.9946749579142224</c:v>
                </c:pt>
                <c:pt idx="18">
                  <c:v>7.1603002040807402</c:v>
                </c:pt>
                <c:pt idx="19">
                  <c:v>3.5504659786197488</c:v>
                </c:pt>
                <c:pt idx="20">
                  <c:v>-0.30418575958869021</c:v>
                </c:pt>
                <c:pt idx="21">
                  <c:v>0.55389962259108172</c:v>
                </c:pt>
                <c:pt idx="22">
                  <c:v>-0.58694998681198474</c:v>
                </c:pt>
                <c:pt idx="23">
                  <c:v>-7.5330348672387109</c:v>
                </c:pt>
                <c:pt idx="24">
                  <c:v>-7.1322760145882258</c:v>
                </c:pt>
                <c:pt idx="25">
                  <c:v>-7.2569321655687613</c:v>
                </c:pt>
                <c:pt idx="26">
                  <c:v>-8.1638342548124783</c:v>
                </c:pt>
                <c:pt idx="27">
                  <c:v>-3.9020806160145947</c:v>
                </c:pt>
                <c:pt idx="28">
                  <c:v>-5.9674843652884384</c:v>
                </c:pt>
                <c:pt idx="29">
                  <c:v>-5.2818755348954864</c:v>
                </c:pt>
                <c:pt idx="30">
                  <c:v>-1.0791563044793904</c:v>
                </c:pt>
                <c:pt idx="31">
                  <c:v>1.4384998175975403</c:v>
                </c:pt>
                <c:pt idx="32">
                  <c:v>5.0403379455803234</c:v>
                </c:pt>
                <c:pt idx="33">
                  <c:v>3.8000384060015069</c:v>
                </c:pt>
                <c:pt idx="34">
                  <c:v>0.19540352006255116</c:v>
                </c:pt>
                <c:pt idx="35">
                  <c:v>-2.596696651405253</c:v>
                </c:pt>
                <c:pt idx="36">
                  <c:v>-1.9915060063060299</c:v>
                </c:pt>
                <c:pt idx="37">
                  <c:v>-0.90330368255998494</c:v>
                </c:pt>
                <c:pt idx="38">
                  <c:v>-0.30280503946997495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601-40CB-9D49-803C147B3AF0}"/>
            </c:ext>
          </c:extLst>
        </c:ser>
        <c:ser>
          <c:idx val="8"/>
          <c:order val="8"/>
          <c:tx>
            <c:strRef>
              <c:f>Month!$B$33</c:f>
              <c:strCache>
                <c:ptCount val="1"/>
                <c:pt idx="0">
                  <c:v>Дизельное топливо</c:v>
                </c:pt>
              </c:strCache>
            </c:strRef>
          </c:tx>
          <c:spPr>
            <a:solidFill>
              <a:srgbClr val="FFA0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solidFill>
                    <a:srgbClr val="FFA066"/>
                  </a:solidFill>
                </a14:hiddenLine>
              </a:ext>
            </a:extLst>
          </c:spPr>
          <c:invertIfNegative val="0"/>
          <c:cat>
            <c:numRef>
              <c:f>Month!$Q$5:$BC$5</c:f>
              <c:numCache>
                <c:formatCode>mmm\-yy</c:formatCode>
                <c:ptCount val="39"/>
                <c:pt idx="0">
                  <c:v>44227</c:v>
                </c:pt>
                <c:pt idx="1">
                  <c:v>44255</c:v>
                </c:pt>
                <c:pt idx="2">
                  <c:v>44286</c:v>
                </c:pt>
                <c:pt idx="3">
                  <c:v>44316</c:v>
                </c:pt>
                <c:pt idx="4">
                  <c:v>44347</c:v>
                </c:pt>
                <c:pt idx="5">
                  <c:v>44377</c:v>
                </c:pt>
                <c:pt idx="6">
                  <c:v>44408</c:v>
                </c:pt>
                <c:pt idx="7">
                  <c:v>44439</c:v>
                </c:pt>
                <c:pt idx="8">
                  <c:v>44469</c:v>
                </c:pt>
                <c:pt idx="9">
                  <c:v>44500</c:v>
                </c:pt>
                <c:pt idx="10">
                  <c:v>44530</c:v>
                </c:pt>
                <c:pt idx="11">
                  <c:v>44561</c:v>
                </c:pt>
                <c:pt idx="12">
                  <c:v>44592</c:v>
                </c:pt>
                <c:pt idx="13">
                  <c:v>44620</c:v>
                </c:pt>
                <c:pt idx="14">
                  <c:v>44651</c:v>
                </c:pt>
                <c:pt idx="15">
                  <c:v>44681</c:v>
                </c:pt>
                <c:pt idx="16">
                  <c:v>44712</c:v>
                </c:pt>
                <c:pt idx="17">
                  <c:v>44742</c:v>
                </c:pt>
                <c:pt idx="18">
                  <c:v>44773</c:v>
                </c:pt>
                <c:pt idx="19">
                  <c:v>44804</c:v>
                </c:pt>
                <c:pt idx="20">
                  <c:v>44834</c:v>
                </c:pt>
                <c:pt idx="21">
                  <c:v>44865</c:v>
                </c:pt>
                <c:pt idx="22">
                  <c:v>44895</c:v>
                </c:pt>
                <c:pt idx="23">
                  <c:v>44926</c:v>
                </c:pt>
                <c:pt idx="24">
                  <c:v>44957</c:v>
                </c:pt>
                <c:pt idx="25">
                  <c:v>44985</c:v>
                </c:pt>
                <c:pt idx="26">
                  <c:v>45016</c:v>
                </c:pt>
                <c:pt idx="27">
                  <c:v>45046</c:v>
                </c:pt>
                <c:pt idx="28">
                  <c:v>45077</c:v>
                </c:pt>
                <c:pt idx="29">
                  <c:v>45107</c:v>
                </c:pt>
                <c:pt idx="30">
                  <c:v>45138</c:v>
                </c:pt>
                <c:pt idx="31">
                  <c:v>45169</c:v>
                </c:pt>
                <c:pt idx="32">
                  <c:v>45199</c:v>
                </c:pt>
                <c:pt idx="33">
                  <c:v>45230</c:v>
                </c:pt>
                <c:pt idx="34">
                  <c:v>45260</c:v>
                </c:pt>
                <c:pt idx="35">
                  <c:v>45291</c:v>
                </c:pt>
                <c:pt idx="36">
                  <c:v>45322</c:v>
                </c:pt>
                <c:pt idx="37">
                  <c:v>45351</c:v>
                </c:pt>
                <c:pt idx="38">
                  <c:v>45382</c:v>
                </c:pt>
              </c:numCache>
            </c:numRef>
          </c:cat>
          <c:val>
            <c:numRef>
              <c:f>Month!$Q$57:$BC$57</c:f>
              <c:numCache>
                <c:formatCode>0.0</c:formatCode>
                <c:ptCount val="39"/>
                <c:pt idx="0">
                  <c:v>-2.3500658867173865</c:v>
                </c:pt>
                <c:pt idx="1">
                  <c:v>-1.9403328164750031</c:v>
                </c:pt>
                <c:pt idx="2">
                  <c:v>-1.1498293010551193</c:v>
                </c:pt>
                <c:pt idx="3">
                  <c:v>-0.83329661982744829</c:v>
                </c:pt>
                <c:pt idx="4">
                  <c:v>-0.53282809729020453</c:v>
                </c:pt>
                <c:pt idx="5">
                  <c:v>-0.11865248274734452</c:v>
                </c:pt>
                <c:pt idx="6">
                  <c:v>0.40395019305200486</c:v>
                </c:pt>
                <c:pt idx="7">
                  <c:v>0.5427440853265455</c:v>
                </c:pt>
                <c:pt idx="8">
                  <c:v>0.54549502224014845</c:v>
                </c:pt>
                <c:pt idx="9">
                  <c:v>1.3227760754442701</c:v>
                </c:pt>
                <c:pt idx="10">
                  <c:v>2.2765912734625138</c:v>
                </c:pt>
                <c:pt idx="11">
                  <c:v>1.8334485545870287</c:v>
                </c:pt>
                <c:pt idx="12">
                  <c:v>1.5298396999872781</c:v>
                </c:pt>
                <c:pt idx="13">
                  <c:v>2.5300846304718805</c:v>
                </c:pt>
                <c:pt idx="14">
                  <c:v>4.1875213239468749</c:v>
                </c:pt>
                <c:pt idx="15">
                  <c:v>4.1287265955910772</c:v>
                </c:pt>
                <c:pt idx="16">
                  <c:v>7.4262671156308357</c:v>
                </c:pt>
                <c:pt idx="17">
                  <c:v>7.2771562997890946</c:v>
                </c:pt>
                <c:pt idx="18">
                  <c:v>8.7860612345358398</c:v>
                </c:pt>
                <c:pt idx="19">
                  <c:v>7.3921187787201612</c:v>
                </c:pt>
                <c:pt idx="20">
                  <c:v>6.4299500048851508</c:v>
                </c:pt>
                <c:pt idx="21">
                  <c:v>6.2596143485113318</c:v>
                </c:pt>
                <c:pt idx="22">
                  <c:v>6.5655493448088356</c:v>
                </c:pt>
                <c:pt idx="23">
                  <c:v>5.5285432321386931</c:v>
                </c:pt>
                <c:pt idx="24">
                  <c:v>3.4703784521420724</c:v>
                </c:pt>
                <c:pt idx="25">
                  <c:v>3.1660631365118777</c:v>
                </c:pt>
                <c:pt idx="26">
                  <c:v>2.4218629938676557</c:v>
                </c:pt>
                <c:pt idx="27">
                  <c:v>1.4609197298048302</c:v>
                </c:pt>
                <c:pt idx="28">
                  <c:v>0.69130360455100837</c:v>
                </c:pt>
                <c:pt idx="29">
                  <c:v>0.4219015382902303</c:v>
                </c:pt>
                <c:pt idx="30">
                  <c:v>0.46340193705222982</c:v>
                </c:pt>
                <c:pt idx="31">
                  <c:v>0.98784114441858795</c:v>
                </c:pt>
                <c:pt idx="32">
                  <c:v>1.6972653728897145</c:v>
                </c:pt>
                <c:pt idx="33">
                  <c:v>2.3920648829790121</c:v>
                </c:pt>
                <c:pt idx="34">
                  <c:v>3.1491821751366946</c:v>
                </c:pt>
                <c:pt idx="35">
                  <c:v>2.9064218161279292</c:v>
                </c:pt>
                <c:pt idx="36">
                  <c:v>2.7900708972432953</c:v>
                </c:pt>
                <c:pt idx="37">
                  <c:v>2.7900708972432953</c:v>
                </c:pt>
                <c:pt idx="38">
                  <c:v>2.7900708972432953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601-40CB-9D49-803C147B3AF0}"/>
            </c:ext>
          </c:extLst>
        </c:ser>
        <c:ser>
          <c:idx val="9"/>
          <c:order val="9"/>
          <c:tx>
            <c:strRef>
              <c:f>Month!$B$34</c:f>
              <c:strCache>
                <c:ptCount val="1"/>
                <c:pt idx="0">
                  <c:v>СПГ</c:v>
                </c:pt>
              </c:strCache>
            </c:strRef>
          </c:tx>
          <c:spPr>
            <a:solidFill>
              <a:srgbClr val="4242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>
                  <a:solidFill>
                    <a:srgbClr val="424242"/>
                  </a:solidFill>
                </a14:hiddenLine>
              </a:ext>
            </a:extLst>
          </c:spPr>
          <c:invertIfNegative val="0"/>
          <c:cat>
            <c:numRef>
              <c:f>Month!$Q$5:$BC$5</c:f>
              <c:numCache>
                <c:formatCode>mmm\-yy</c:formatCode>
                <c:ptCount val="39"/>
                <c:pt idx="0">
                  <c:v>44227</c:v>
                </c:pt>
                <c:pt idx="1">
                  <c:v>44255</c:v>
                </c:pt>
                <c:pt idx="2">
                  <c:v>44286</c:v>
                </c:pt>
                <c:pt idx="3">
                  <c:v>44316</c:v>
                </c:pt>
                <c:pt idx="4">
                  <c:v>44347</c:v>
                </c:pt>
                <c:pt idx="5">
                  <c:v>44377</c:v>
                </c:pt>
                <c:pt idx="6">
                  <c:v>44408</c:v>
                </c:pt>
                <c:pt idx="7">
                  <c:v>44439</c:v>
                </c:pt>
                <c:pt idx="8">
                  <c:v>44469</c:v>
                </c:pt>
                <c:pt idx="9">
                  <c:v>44500</c:v>
                </c:pt>
                <c:pt idx="10">
                  <c:v>44530</c:v>
                </c:pt>
                <c:pt idx="11">
                  <c:v>44561</c:v>
                </c:pt>
                <c:pt idx="12">
                  <c:v>44592</c:v>
                </c:pt>
                <c:pt idx="13">
                  <c:v>44620</c:v>
                </c:pt>
                <c:pt idx="14">
                  <c:v>44651</c:v>
                </c:pt>
                <c:pt idx="15">
                  <c:v>44681</c:v>
                </c:pt>
                <c:pt idx="16">
                  <c:v>44712</c:v>
                </c:pt>
                <c:pt idx="17">
                  <c:v>44742</c:v>
                </c:pt>
                <c:pt idx="18">
                  <c:v>44773</c:v>
                </c:pt>
                <c:pt idx="19">
                  <c:v>44804</c:v>
                </c:pt>
                <c:pt idx="20">
                  <c:v>44834</c:v>
                </c:pt>
                <c:pt idx="21">
                  <c:v>44865</c:v>
                </c:pt>
                <c:pt idx="22">
                  <c:v>44895</c:v>
                </c:pt>
                <c:pt idx="23">
                  <c:v>44926</c:v>
                </c:pt>
                <c:pt idx="24">
                  <c:v>44957</c:v>
                </c:pt>
                <c:pt idx="25">
                  <c:v>44985</c:v>
                </c:pt>
                <c:pt idx="26">
                  <c:v>45016</c:v>
                </c:pt>
                <c:pt idx="27">
                  <c:v>45046</c:v>
                </c:pt>
                <c:pt idx="28">
                  <c:v>45077</c:v>
                </c:pt>
                <c:pt idx="29">
                  <c:v>45107</c:v>
                </c:pt>
                <c:pt idx="30">
                  <c:v>45138</c:v>
                </c:pt>
                <c:pt idx="31">
                  <c:v>45169</c:v>
                </c:pt>
                <c:pt idx="32">
                  <c:v>45199</c:v>
                </c:pt>
                <c:pt idx="33">
                  <c:v>45230</c:v>
                </c:pt>
                <c:pt idx="34">
                  <c:v>45260</c:v>
                </c:pt>
                <c:pt idx="35">
                  <c:v>45291</c:v>
                </c:pt>
                <c:pt idx="36">
                  <c:v>45322</c:v>
                </c:pt>
                <c:pt idx="37">
                  <c:v>45351</c:v>
                </c:pt>
                <c:pt idx="38">
                  <c:v>45382</c:v>
                </c:pt>
              </c:numCache>
            </c:numRef>
          </c:cat>
          <c:val>
            <c:numRef>
              <c:f>Month!$Q$58:$BC$58</c:f>
              <c:numCache>
                <c:formatCode>0.0</c:formatCode>
                <c:ptCount val="39"/>
                <c:pt idx="0">
                  <c:v>-1.1486121607398196</c:v>
                </c:pt>
                <c:pt idx="1">
                  <c:v>-1.8053059509710558</c:v>
                </c:pt>
                <c:pt idx="2">
                  <c:v>-0.35525939315853677</c:v>
                </c:pt>
                <c:pt idx="3">
                  <c:v>-1.01213719258442</c:v>
                </c:pt>
                <c:pt idx="4">
                  <c:v>-0.6944980871908415</c:v>
                </c:pt>
                <c:pt idx="5">
                  <c:v>8.220390759080845E-2</c:v>
                </c:pt>
                <c:pt idx="6">
                  <c:v>0.11591287145269737</c:v>
                </c:pt>
                <c:pt idx="7">
                  <c:v>-0.48439986706737809</c:v>
                </c:pt>
                <c:pt idx="8">
                  <c:v>0.34109328051998611</c:v>
                </c:pt>
                <c:pt idx="9">
                  <c:v>1.1714690948369038</c:v>
                </c:pt>
                <c:pt idx="10">
                  <c:v>1.2230762169512752</c:v>
                </c:pt>
                <c:pt idx="11">
                  <c:v>2.5664572803603742</c:v>
                </c:pt>
                <c:pt idx="12">
                  <c:v>2.2185338812362669</c:v>
                </c:pt>
                <c:pt idx="13">
                  <c:v>3.2790151830075387</c:v>
                </c:pt>
                <c:pt idx="14">
                  <c:v>4.3597000528546443</c:v>
                </c:pt>
                <c:pt idx="15">
                  <c:v>4.5905125171792571</c:v>
                </c:pt>
                <c:pt idx="16">
                  <c:v>4.5322263414444368</c:v>
                </c:pt>
                <c:pt idx="17">
                  <c:v>4.0863922573321734</c:v>
                </c:pt>
                <c:pt idx="18">
                  <c:v>4.2013056515962459</c:v>
                </c:pt>
                <c:pt idx="19">
                  <c:v>4.2128688015714468</c:v>
                </c:pt>
                <c:pt idx="20">
                  <c:v>4.7556661957824042</c:v>
                </c:pt>
                <c:pt idx="21">
                  <c:v>4.8680075786432511</c:v>
                </c:pt>
                <c:pt idx="22">
                  <c:v>6.0966554045203036</c:v>
                </c:pt>
                <c:pt idx="23">
                  <c:v>9.9597449056882095</c:v>
                </c:pt>
                <c:pt idx="24">
                  <c:v>14.913341598368094</c:v>
                </c:pt>
                <c:pt idx="25">
                  <c:v>9.9526106803742636</c:v>
                </c:pt>
                <c:pt idx="26">
                  <c:v>12.195379365385085</c:v>
                </c:pt>
                <c:pt idx="27">
                  <c:v>10.456070851848969</c:v>
                </c:pt>
                <c:pt idx="28">
                  <c:v>10.021466828020754</c:v>
                </c:pt>
                <c:pt idx="29">
                  <c:v>6.9454947117956722</c:v>
                </c:pt>
                <c:pt idx="30">
                  <c:v>4.9333013646166224</c:v>
                </c:pt>
                <c:pt idx="31">
                  <c:v>4.6547888220193494</c:v>
                </c:pt>
                <c:pt idx="32">
                  <c:v>3.4899461036737307</c:v>
                </c:pt>
                <c:pt idx="33">
                  <c:v>3.889518145799467</c:v>
                </c:pt>
                <c:pt idx="34">
                  <c:v>2.5324345098387364</c:v>
                </c:pt>
                <c:pt idx="35">
                  <c:v>4.5897434149984315</c:v>
                </c:pt>
                <c:pt idx="36">
                  <c:v>4.0197851875521717</c:v>
                </c:pt>
                <c:pt idx="37">
                  <c:v>4.0197851875521717</c:v>
                </c:pt>
                <c:pt idx="38">
                  <c:v>4.0197851875521717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601-40CB-9D49-803C147B3A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"/>
        <c:overlap val="100"/>
        <c:axId val="221717551"/>
        <c:axId val="221715911"/>
      </c:barChart>
      <c:dateAx>
        <c:axId val="221717551"/>
        <c:scaling>
          <c:orientation val="minMax"/>
          <c:min val="44896"/>
        </c:scaling>
        <c:delete val="0"/>
        <c:axPos val="b"/>
        <c:numFmt formatCode="mmm\-yy" sourceLinked="1"/>
        <c:majorTickMark val="none"/>
        <c:minorTickMark val="none"/>
        <c:tickLblPos val="low"/>
        <c:spPr>
          <a:noFill/>
          <a:ln w="3175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000000"/>
                </a:solidFill>
                <a:latin typeface="Cera CY"/>
                <a:ea typeface="Cera CY"/>
                <a:cs typeface="Cera CY"/>
              </a:defRPr>
            </a:pPr>
            <a:endParaRPr lang="ru-RU"/>
          </a:p>
        </c:txPr>
        <c:crossAx val="221715911"/>
        <c:crosses val="autoZero"/>
        <c:auto val="1"/>
        <c:lblOffset val="100"/>
        <c:baseTimeUnit val="months"/>
      </c:dateAx>
      <c:valAx>
        <c:axId val="221715911"/>
        <c:scaling>
          <c:orientation val="minMax"/>
          <c:max val="55"/>
          <c:min val="-25"/>
        </c:scaling>
        <c:delete val="0"/>
        <c:axPos val="l"/>
        <c:majorGridlines>
          <c:spPr>
            <a:ln w="3175" cap="flat" cmpd="sng" algn="ctr">
              <a:solidFill>
                <a:srgbClr val="CDCDCD"/>
              </a:solidFill>
              <a:prstDash val="dash"/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 w="317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000000"/>
                </a:solidFill>
                <a:latin typeface="Cera CY"/>
                <a:ea typeface="Cera CY"/>
                <a:cs typeface="Cera CY"/>
              </a:defRPr>
            </a:pPr>
            <a:endParaRPr lang="ru-RU"/>
          </a:p>
        </c:txPr>
        <c:crossAx val="221717551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5.2523414477686443E-2"/>
          <c:y val="0.79472052909530078"/>
          <c:w val="0.94747660122739641"/>
          <c:h val="0.205279470904699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rgbClr val="000000"/>
              </a:solidFill>
              <a:latin typeface="Cera CY"/>
              <a:ea typeface="Cera CY"/>
              <a:cs typeface="Cera CY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25400" cap="flat" cmpd="sng" algn="ctr">
      <a:noFill/>
      <a:round/>
    </a:ln>
    <a:effectLst/>
  </c:spPr>
  <c:txPr>
    <a:bodyPr/>
    <a:lstStyle/>
    <a:p>
      <a:pPr>
        <a:defRPr>
          <a:latin typeface="Cera CY"/>
          <a:ea typeface="Cera CY"/>
          <a:cs typeface="Cera CY"/>
        </a:defRPr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rgbClr val="002060"/>
                </a:solidFill>
                <a:latin typeface="Cera CY"/>
                <a:ea typeface="Cera CY"/>
                <a:cs typeface="Cera CY"/>
              </a:defRPr>
            </a:pPr>
            <a:r>
              <a:rPr lang="ru-RU" sz="2800" dirty="0" smtClean="0">
                <a:solidFill>
                  <a:srgbClr val="002060"/>
                </a:solidFill>
              </a:rPr>
              <a:t>Индексы сырьевых цен, 2021=100</a:t>
            </a:r>
            <a:endParaRPr lang="ru-RU" sz="2800" dirty="0">
              <a:solidFill>
                <a:srgbClr val="002060"/>
              </a:solidFill>
            </a:endParaRPr>
          </a:p>
        </c:rich>
      </c:tx>
      <c:layout>
        <c:manualLayout>
          <c:xMode val="edge"/>
          <c:yMode val="edge"/>
          <c:x val="0.25797573983120098"/>
          <c:y val="8.587966541282354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rgbClr val="002060"/>
              </a:solidFill>
              <a:latin typeface="Cera CY"/>
              <a:ea typeface="Cera CY"/>
              <a:cs typeface="Cera CY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6.1669684028770329E-2"/>
          <c:y val="0.10768384704883259"/>
          <c:w val="0.93833031597122962"/>
          <c:h val="0.66377063892598809"/>
        </c:manualLayout>
      </c:layout>
      <c:lineChart>
        <c:grouping val="standard"/>
        <c:varyColors val="0"/>
        <c:ser>
          <c:idx val="0"/>
          <c:order val="0"/>
          <c:tx>
            <c:strRef>
              <c:f>ER_Month!$C$7</c:f>
              <c:strCache>
                <c:ptCount val="1"/>
                <c:pt idx="0">
                  <c:v>ЦЦИ</c:v>
                </c:pt>
              </c:strCache>
            </c:strRef>
          </c:tx>
          <c:spPr>
            <a:ln w="57150" cap="rnd">
              <a:solidFill>
                <a:srgbClr val="2354D6"/>
              </a:solidFill>
              <a:round/>
            </a:ln>
            <a:effectLst/>
          </c:spPr>
          <c:marker>
            <c:symbol val="none"/>
          </c:marker>
          <c:cat>
            <c:numRef>
              <c:f>ER_Month!$E$5:$BD$5</c:f>
              <c:numCache>
                <c:formatCode>mmm\-yy</c:formatCode>
                <c:ptCount val="52"/>
                <c:pt idx="0">
                  <c:v>43861</c:v>
                </c:pt>
                <c:pt idx="1">
                  <c:v>43890</c:v>
                </c:pt>
                <c:pt idx="2">
                  <c:v>43921</c:v>
                </c:pt>
                <c:pt idx="3">
                  <c:v>43951</c:v>
                </c:pt>
                <c:pt idx="4">
                  <c:v>43982</c:v>
                </c:pt>
                <c:pt idx="5">
                  <c:v>44012</c:v>
                </c:pt>
                <c:pt idx="6">
                  <c:v>44043</c:v>
                </c:pt>
                <c:pt idx="7">
                  <c:v>44074</c:v>
                </c:pt>
                <c:pt idx="8">
                  <c:v>44104</c:v>
                </c:pt>
                <c:pt idx="9">
                  <c:v>44135</c:v>
                </c:pt>
                <c:pt idx="10">
                  <c:v>44165</c:v>
                </c:pt>
                <c:pt idx="11">
                  <c:v>44196</c:v>
                </c:pt>
                <c:pt idx="12">
                  <c:v>44227</c:v>
                </c:pt>
                <c:pt idx="13">
                  <c:v>44255</c:v>
                </c:pt>
                <c:pt idx="14">
                  <c:v>44286</c:v>
                </c:pt>
                <c:pt idx="15">
                  <c:v>44316</c:v>
                </c:pt>
                <c:pt idx="16">
                  <c:v>44347</c:v>
                </c:pt>
                <c:pt idx="17">
                  <c:v>44377</c:v>
                </c:pt>
                <c:pt idx="18">
                  <c:v>44408</c:v>
                </c:pt>
                <c:pt idx="19">
                  <c:v>44439</c:v>
                </c:pt>
                <c:pt idx="20">
                  <c:v>44469</c:v>
                </c:pt>
                <c:pt idx="21">
                  <c:v>44500</c:v>
                </c:pt>
                <c:pt idx="22">
                  <c:v>44530</c:v>
                </c:pt>
                <c:pt idx="23">
                  <c:v>44561</c:v>
                </c:pt>
                <c:pt idx="24">
                  <c:v>44592</c:v>
                </c:pt>
                <c:pt idx="25">
                  <c:v>44620</c:v>
                </c:pt>
                <c:pt idx="26">
                  <c:v>44651</c:v>
                </c:pt>
                <c:pt idx="27">
                  <c:v>44681</c:v>
                </c:pt>
                <c:pt idx="28">
                  <c:v>44712</c:v>
                </c:pt>
                <c:pt idx="29">
                  <c:v>44742</c:v>
                </c:pt>
                <c:pt idx="30">
                  <c:v>44773</c:v>
                </c:pt>
                <c:pt idx="31">
                  <c:v>44804</c:v>
                </c:pt>
                <c:pt idx="32">
                  <c:v>44834</c:v>
                </c:pt>
                <c:pt idx="33">
                  <c:v>44865</c:v>
                </c:pt>
                <c:pt idx="34">
                  <c:v>44895</c:v>
                </c:pt>
                <c:pt idx="35">
                  <c:v>44926</c:v>
                </c:pt>
                <c:pt idx="36">
                  <c:v>44957</c:v>
                </c:pt>
                <c:pt idx="37">
                  <c:v>44985</c:v>
                </c:pt>
                <c:pt idx="38">
                  <c:v>45016</c:v>
                </c:pt>
                <c:pt idx="39">
                  <c:v>45046</c:v>
                </c:pt>
                <c:pt idx="40">
                  <c:v>45077</c:v>
                </c:pt>
                <c:pt idx="41">
                  <c:v>45107</c:v>
                </c:pt>
                <c:pt idx="42">
                  <c:v>45138</c:v>
                </c:pt>
                <c:pt idx="43">
                  <c:v>45169</c:v>
                </c:pt>
                <c:pt idx="44">
                  <c:v>45199</c:v>
                </c:pt>
                <c:pt idx="45">
                  <c:v>45230</c:v>
                </c:pt>
                <c:pt idx="46">
                  <c:v>45260</c:v>
                </c:pt>
                <c:pt idx="47">
                  <c:v>45291</c:v>
                </c:pt>
                <c:pt idx="48">
                  <c:v>45322</c:v>
                </c:pt>
                <c:pt idx="49">
                  <c:v>45351</c:v>
                </c:pt>
                <c:pt idx="50">
                  <c:v>45382</c:v>
                </c:pt>
                <c:pt idx="51">
                  <c:v>45412</c:v>
                </c:pt>
              </c:numCache>
            </c:numRef>
          </c:cat>
          <c:val>
            <c:numRef>
              <c:f>ER_Month!$E$7:$BD$7</c:f>
              <c:numCache>
                <c:formatCode>0.0</c:formatCode>
                <c:ptCount val="52"/>
                <c:pt idx="0">
                  <c:v>65.996908490233366</c:v>
                </c:pt>
                <c:pt idx="1">
                  <c:v>58.718074353301716</c:v>
                </c:pt>
                <c:pt idx="2">
                  <c:v>44.701255686199993</c:v>
                </c:pt>
                <c:pt idx="3">
                  <c:v>32.365130419767503</c:v>
                </c:pt>
                <c:pt idx="4">
                  <c:v>36.638918888374214</c:v>
                </c:pt>
                <c:pt idx="5">
                  <c:v>42.661516353648075</c:v>
                </c:pt>
                <c:pt idx="6">
                  <c:v>44.255087079255432</c:v>
                </c:pt>
                <c:pt idx="7">
                  <c:v>48.303494811515392</c:v>
                </c:pt>
                <c:pt idx="8">
                  <c:v>49.612774256590598</c:v>
                </c:pt>
                <c:pt idx="9">
                  <c:v>50.648760801869869</c:v>
                </c:pt>
                <c:pt idx="10">
                  <c:v>54.305760398787967</c:v>
                </c:pt>
                <c:pt idx="11">
                  <c:v>62.311487086822083</c:v>
                </c:pt>
                <c:pt idx="12">
                  <c:v>68.947798237519351</c:v>
                </c:pt>
                <c:pt idx="13">
                  <c:v>70.910608364711706</c:v>
                </c:pt>
                <c:pt idx="14">
                  <c:v>74.819207276172847</c:v>
                </c:pt>
                <c:pt idx="15">
                  <c:v>75.938723649631143</c:v>
                </c:pt>
                <c:pt idx="16">
                  <c:v>82.887963636152378</c:v>
                </c:pt>
                <c:pt idx="17">
                  <c:v>90.339662978751747</c:v>
                </c:pt>
                <c:pt idx="18">
                  <c:v>96.708425353506414</c:v>
                </c:pt>
                <c:pt idx="19">
                  <c:v>99.077154373518439</c:v>
                </c:pt>
                <c:pt idx="20">
                  <c:v>112.20263713112202</c:v>
                </c:pt>
                <c:pt idx="21">
                  <c:v>135.27597405383469</c:v>
                </c:pt>
                <c:pt idx="22">
                  <c:v>129.92730104924286</c:v>
                </c:pt>
                <c:pt idx="23">
                  <c:v>133.08025152133487</c:v>
                </c:pt>
                <c:pt idx="24">
                  <c:v>137.04135749980179</c:v>
                </c:pt>
                <c:pt idx="25">
                  <c:v>144.10580378553266</c:v>
                </c:pt>
                <c:pt idx="26">
                  <c:v>171.38414763612022</c:v>
                </c:pt>
                <c:pt idx="27">
                  <c:v>145.58888936372651</c:v>
                </c:pt>
                <c:pt idx="28">
                  <c:v>149.67352727218557</c:v>
                </c:pt>
                <c:pt idx="29">
                  <c:v>151.41739276806189</c:v>
                </c:pt>
                <c:pt idx="30">
                  <c:v>158.99235074461191</c:v>
                </c:pt>
                <c:pt idx="31">
                  <c:v>164.63259865743848</c:v>
                </c:pt>
                <c:pt idx="32">
                  <c:v>149.72306792881085</c:v>
                </c:pt>
                <c:pt idx="33">
                  <c:v>127.3095531250771</c:v>
                </c:pt>
                <c:pt idx="34">
                  <c:v>127.91438825208682</c:v>
                </c:pt>
                <c:pt idx="35">
                  <c:v>124.81713575104799</c:v>
                </c:pt>
                <c:pt idx="36">
                  <c:v>107.33956821867704</c:v>
                </c:pt>
                <c:pt idx="37">
                  <c:v>99.633301557400756</c:v>
                </c:pt>
                <c:pt idx="38">
                  <c:v>93.563526612971984</c:v>
                </c:pt>
                <c:pt idx="39">
                  <c:v>97.10339455635706</c:v>
                </c:pt>
                <c:pt idx="40">
                  <c:v>86.342992423147265</c:v>
                </c:pt>
                <c:pt idx="41">
                  <c:v>82.834464108605118</c:v>
                </c:pt>
                <c:pt idx="42">
                  <c:v>89.41031719368695</c:v>
                </c:pt>
                <c:pt idx="43">
                  <c:v>95.634589028788767</c:v>
                </c:pt>
                <c:pt idx="44">
                  <c:v>101.147714253185</c:v>
                </c:pt>
                <c:pt idx="45">
                  <c:v>103.54800316524343</c:v>
                </c:pt>
                <c:pt idx="46">
                  <c:v>98.498601098930152</c:v>
                </c:pt>
                <c:pt idx="47">
                  <c:v>91.390068470676709</c:v>
                </c:pt>
                <c:pt idx="48">
                  <c:v>90.731580960682479</c:v>
                </c:pt>
                <c:pt idx="49">
                  <c:v>90.321061950148859</c:v>
                </c:pt>
                <c:pt idx="50">
                  <c:v>90.92391139729709</c:v>
                </c:pt>
                <c:pt idx="51">
                  <c:v>94.193764177865631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4C-4DA4-9CA8-8F8031DB0A35}"/>
            </c:ext>
          </c:extLst>
        </c:ser>
        <c:ser>
          <c:idx val="1"/>
          <c:order val="1"/>
          <c:tx>
            <c:strRef>
              <c:f>ER_Month!$C$11</c:f>
              <c:strCache>
                <c:ptCount val="1"/>
                <c:pt idx="0">
                  <c:v>МВФ</c:v>
                </c:pt>
              </c:strCache>
            </c:strRef>
          </c:tx>
          <c:spPr>
            <a:ln w="28575" cap="rnd">
              <a:solidFill>
                <a:srgbClr val="FF9500"/>
              </a:solidFill>
              <a:round/>
            </a:ln>
            <a:effectLst/>
          </c:spPr>
          <c:marker>
            <c:symbol val="none"/>
          </c:marker>
          <c:cat>
            <c:numRef>
              <c:f>ER_Month!$E$5:$BD$5</c:f>
              <c:numCache>
                <c:formatCode>mmm\-yy</c:formatCode>
                <c:ptCount val="52"/>
                <c:pt idx="0">
                  <c:v>43861</c:v>
                </c:pt>
                <c:pt idx="1">
                  <c:v>43890</c:v>
                </c:pt>
                <c:pt idx="2">
                  <c:v>43921</c:v>
                </c:pt>
                <c:pt idx="3">
                  <c:v>43951</c:v>
                </c:pt>
                <c:pt idx="4">
                  <c:v>43982</c:v>
                </c:pt>
                <c:pt idx="5">
                  <c:v>44012</c:v>
                </c:pt>
                <c:pt idx="6">
                  <c:v>44043</c:v>
                </c:pt>
                <c:pt idx="7">
                  <c:v>44074</c:v>
                </c:pt>
                <c:pt idx="8">
                  <c:v>44104</c:v>
                </c:pt>
                <c:pt idx="9">
                  <c:v>44135</c:v>
                </c:pt>
                <c:pt idx="10">
                  <c:v>44165</c:v>
                </c:pt>
                <c:pt idx="11">
                  <c:v>44196</c:v>
                </c:pt>
                <c:pt idx="12">
                  <c:v>44227</c:v>
                </c:pt>
                <c:pt idx="13">
                  <c:v>44255</c:v>
                </c:pt>
                <c:pt idx="14">
                  <c:v>44286</c:v>
                </c:pt>
                <c:pt idx="15">
                  <c:v>44316</c:v>
                </c:pt>
                <c:pt idx="16">
                  <c:v>44347</c:v>
                </c:pt>
                <c:pt idx="17">
                  <c:v>44377</c:v>
                </c:pt>
                <c:pt idx="18">
                  <c:v>44408</c:v>
                </c:pt>
                <c:pt idx="19">
                  <c:v>44439</c:v>
                </c:pt>
                <c:pt idx="20">
                  <c:v>44469</c:v>
                </c:pt>
                <c:pt idx="21">
                  <c:v>44500</c:v>
                </c:pt>
                <c:pt idx="22">
                  <c:v>44530</c:v>
                </c:pt>
                <c:pt idx="23">
                  <c:v>44561</c:v>
                </c:pt>
                <c:pt idx="24">
                  <c:v>44592</c:v>
                </c:pt>
                <c:pt idx="25">
                  <c:v>44620</c:v>
                </c:pt>
                <c:pt idx="26">
                  <c:v>44651</c:v>
                </c:pt>
                <c:pt idx="27">
                  <c:v>44681</c:v>
                </c:pt>
                <c:pt idx="28">
                  <c:v>44712</c:v>
                </c:pt>
                <c:pt idx="29">
                  <c:v>44742</c:v>
                </c:pt>
                <c:pt idx="30">
                  <c:v>44773</c:v>
                </c:pt>
                <c:pt idx="31">
                  <c:v>44804</c:v>
                </c:pt>
                <c:pt idx="32">
                  <c:v>44834</c:v>
                </c:pt>
                <c:pt idx="33">
                  <c:v>44865</c:v>
                </c:pt>
                <c:pt idx="34">
                  <c:v>44895</c:v>
                </c:pt>
                <c:pt idx="35">
                  <c:v>44926</c:v>
                </c:pt>
                <c:pt idx="36">
                  <c:v>44957</c:v>
                </c:pt>
                <c:pt idx="37">
                  <c:v>44985</c:v>
                </c:pt>
                <c:pt idx="38">
                  <c:v>45016</c:v>
                </c:pt>
                <c:pt idx="39">
                  <c:v>45046</c:v>
                </c:pt>
                <c:pt idx="40">
                  <c:v>45077</c:v>
                </c:pt>
                <c:pt idx="41">
                  <c:v>45107</c:v>
                </c:pt>
                <c:pt idx="42">
                  <c:v>45138</c:v>
                </c:pt>
                <c:pt idx="43">
                  <c:v>45169</c:v>
                </c:pt>
                <c:pt idx="44">
                  <c:v>45199</c:v>
                </c:pt>
                <c:pt idx="45">
                  <c:v>45230</c:v>
                </c:pt>
                <c:pt idx="46">
                  <c:v>45260</c:v>
                </c:pt>
                <c:pt idx="47">
                  <c:v>45291</c:v>
                </c:pt>
                <c:pt idx="48">
                  <c:v>45322</c:v>
                </c:pt>
                <c:pt idx="49">
                  <c:v>45351</c:v>
                </c:pt>
                <c:pt idx="50">
                  <c:v>45382</c:v>
                </c:pt>
                <c:pt idx="51">
                  <c:v>45412</c:v>
                </c:pt>
              </c:numCache>
            </c:numRef>
          </c:cat>
          <c:val>
            <c:numRef>
              <c:f>ER_Month!$E$12:$BD$12</c:f>
              <c:numCache>
                <c:formatCode>0.0</c:formatCode>
                <c:ptCount val="52"/>
                <c:pt idx="0">
                  <c:v>78.073560350871091</c:v>
                </c:pt>
                <c:pt idx="1">
                  <c:v>70.555474484287117</c:v>
                </c:pt>
                <c:pt idx="2">
                  <c:v>53.827351021071536</c:v>
                </c:pt>
                <c:pt idx="3">
                  <c:v>45.832237685693507</c:v>
                </c:pt>
                <c:pt idx="4">
                  <c:v>51.094727494723003</c:v>
                </c:pt>
                <c:pt idx="5">
                  <c:v>58.269279168896837</c:v>
                </c:pt>
                <c:pt idx="6">
                  <c:v>61.129673288651965</c:v>
                </c:pt>
                <c:pt idx="7">
                  <c:v>63.988899284635714</c:v>
                </c:pt>
                <c:pt idx="8">
                  <c:v>62.638468948800075</c:v>
                </c:pt>
                <c:pt idx="9">
                  <c:v>63.388404177494287</c:v>
                </c:pt>
                <c:pt idx="10">
                  <c:v>67.065053196102454</c:v>
                </c:pt>
                <c:pt idx="11">
                  <c:v>74.18017932110682</c:v>
                </c:pt>
                <c:pt idx="12">
                  <c:v>79.721322756355065</c:v>
                </c:pt>
                <c:pt idx="13">
                  <c:v>87.606642049215694</c:v>
                </c:pt>
                <c:pt idx="14">
                  <c:v>88.154049737746277</c:v>
                </c:pt>
                <c:pt idx="15">
                  <c:v>89.262197113748698</c:v>
                </c:pt>
                <c:pt idx="16">
                  <c:v>95.25398016374352</c:v>
                </c:pt>
                <c:pt idx="17">
                  <c:v>99.844181020324058</c:v>
                </c:pt>
                <c:pt idx="18">
                  <c:v>102.87834777902276</c:v>
                </c:pt>
                <c:pt idx="19">
                  <c:v>101.32220170835926</c:v>
                </c:pt>
                <c:pt idx="20">
                  <c:v>108.07103399253842</c:v>
                </c:pt>
                <c:pt idx="21">
                  <c:v>120.24749716933431</c:v>
                </c:pt>
                <c:pt idx="22">
                  <c:v>114.54880774152475</c:v>
                </c:pt>
                <c:pt idx="23">
                  <c:v>113.08973876808712</c:v>
                </c:pt>
                <c:pt idx="24">
                  <c:v>120.72217610881366</c:v>
                </c:pt>
                <c:pt idx="25">
                  <c:v>130.2735495817569</c:v>
                </c:pt>
                <c:pt idx="26">
                  <c:v>155.71068986496175</c:v>
                </c:pt>
                <c:pt idx="27">
                  <c:v>147.07230622241775</c:v>
                </c:pt>
                <c:pt idx="28">
                  <c:v>151.86179694505469</c:v>
                </c:pt>
                <c:pt idx="29">
                  <c:v>156.56867095295536</c:v>
                </c:pt>
                <c:pt idx="30">
                  <c:v>151.7101367209153</c:v>
                </c:pt>
                <c:pt idx="31">
                  <c:v>152.55742681275035</c:v>
                </c:pt>
                <c:pt idx="32">
                  <c:v>141.99121327084708</c:v>
                </c:pt>
                <c:pt idx="33">
                  <c:v>133.48905699830382</c:v>
                </c:pt>
                <c:pt idx="34">
                  <c:v>129.20295760139661</c:v>
                </c:pt>
                <c:pt idx="35">
                  <c:v>123.89860102590823</c:v>
                </c:pt>
                <c:pt idx="36">
                  <c:v>116.82586313542231</c:v>
                </c:pt>
                <c:pt idx="37">
                  <c:v>110.91466415954547</c:v>
                </c:pt>
                <c:pt idx="38">
                  <c:v>105.29636292755326</c:v>
                </c:pt>
                <c:pt idx="39">
                  <c:v>109.66783746372715</c:v>
                </c:pt>
                <c:pt idx="40">
                  <c:v>100.16184747939849</c:v>
                </c:pt>
                <c:pt idx="41">
                  <c:v>98.415137673791051</c:v>
                </c:pt>
                <c:pt idx="42">
                  <c:v>102.48054999791449</c:v>
                </c:pt>
                <c:pt idx="43">
                  <c:v>107.38563192092371</c:v>
                </c:pt>
                <c:pt idx="44">
                  <c:v>113.95452008276294</c:v>
                </c:pt>
                <c:pt idx="45">
                  <c:v>112.05999855643698</c:v>
                </c:pt>
                <c:pt idx="46">
                  <c:v>106.35015916216837</c:v>
                </c:pt>
                <c:pt idx="47">
                  <c:v>101.38883650458459</c:v>
                </c:pt>
                <c:pt idx="48">
                  <c:v>102.2006023926489</c:v>
                </c:pt>
                <c:pt idx="49">
                  <c:v>102.82072688416339</c:v>
                </c:pt>
                <c:pt idx="50">
                  <c:v>104.9440741444519</c:v>
                </c:pt>
                <c:pt idx="51">
                  <c:v>110.45800883790784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4C-4DA4-9CA8-8F8031DB0A35}"/>
            </c:ext>
          </c:extLst>
        </c:ser>
        <c:ser>
          <c:idx val="2"/>
          <c:order val="2"/>
          <c:tx>
            <c:strRef>
              <c:f>ER_Month!$C$12</c:f>
              <c:strCache>
                <c:ptCount val="1"/>
                <c:pt idx="0">
                  <c:v>Всемирный Банк</c:v>
                </c:pt>
              </c:strCache>
            </c:strRef>
          </c:tx>
          <c:spPr>
            <a:ln w="28575" cap="rnd">
              <a:solidFill>
                <a:srgbClr val="82096C"/>
              </a:solidFill>
              <a:round/>
            </a:ln>
            <a:effectLst/>
          </c:spPr>
          <c:marker>
            <c:symbol val="none"/>
          </c:marker>
          <c:cat>
            <c:numRef>
              <c:f>ER_Month!$E$5:$BD$5</c:f>
              <c:numCache>
                <c:formatCode>mmm\-yy</c:formatCode>
                <c:ptCount val="52"/>
                <c:pt idx="0">
                  <c:v>43861</c:v>
                </c:pt>
                <c:pt idx="1">
                  <c:v>43890</c:v>
                </c:pt>
                <c:pt idx="2">
                  <c:v>43921</c:v>
                </c:pt>
                <c:pt idx="3">
                  <c:v>43951</c:v>
                </c:pt>
                <c:pt idx="4">
                  <c:v>43982</c:v>
                </c:pt>
                <c:pt idx="5">
                  <c:v>44012</c:v>
                </c:pt>
                <c:pt idx="6">
                  <c:v>44043</c:v>
                </c:pt>
                <c:pt idx="7">
                  <c:v>44074</c:v>
                </c:pt>
                <c:pt idx="8">
                  <c:v>44104</c:v>
                </c:pt>
                <c:pt idx="9">
                  <c:v>44135</c:v>
                </c:pt>
                <c:pt idx="10">
                  <c:v>44165</c:v>
                </c:pt>
                <c:pt idx="11">
                  <c:v>44196</c:v>
                </c:pt>
                <c:pt idx="12">
                  <c:v>44227</c:v>
                </c:pt>
                <c:pt idx="13">
                  <c:v>44255</c:v>
                </c:pt>
                <c:pt idx="14">
                  <c:v>44286</c:v>
                </c:pt>
                <c:pt idx="15">
                  <c:v>44316</c:v>
                </c:pt>
                <c:pt idx="16">
                  <c:v>44347</c:v>
                </c:pt>
                <c:pt idx="17">
                  <c:v>44377</c:v>
                </c:pt>
                <c:pt idx="18">
                  <c:v>44408</c:v>
                </c:pt>
                <c:pt idx="19">
                  <c:v>44439</c:v>
                </c:pt>
                <c:pt idx="20">
                  <c:v>44469</c:v>
                </c:pt>
                <c:pt idx="21">
                  <c:v>44500</c:v>
                </c:pt>
                <c:pt idx="22">
                  <c:v>44530</c:v>
                </c:pt>
                <c:pt idx="23">
                  <c:v>44561</c:v>
                </c:pt>
                <c:pt idx="24">
                  <c:v>44592</c:v>
                </c:pt>
                <c:pt idx="25">
                  <c:v>44620</c:v>
                </c:pt>
                <c:pt idx="26">
                  <c:v>44651</c:v>
                </c:pt>
                <c:pt idx="27">
                  <c:v>44681</c:v>
                </c:pt>
                <c:pt idx="28">
                  <c:v>44712</c:v>
                </c:pt>
                <c:pt idx="29">
                  <c:v>44742</c:v>
                </c:pt>
                <c:pt idx="30">
                  <c:v>44773</c:v>
                </c:pt>
                <c:pt idx="31">
                  <c:v>44804</c:v>
                </c:pt>
                <c:pt idx="32">
                  <c:v>44834</c:v>
                </c:pt>
                <c:pt idx="33">
                  <c:v>44865</c:v>
                </c:pt>
                <c:pt idx="34">
                  <c:v>44895</c:v>
                </c:pt>
                <c:pt idx="35">
                  <c:v>44926</c:v>
                </c:pt>
                <c:pt idx="36">
                  <c:v>44957</c:v>
                </c:pt>
                <c:pt idx="37">
                  <c:v>44985</c:v>
                </c:pt>
                <c:pt idx="38">
                  <c:v>45016</c:v>
                </c:pt>
                <c:pt idx="39">
                  <c:v>45046</c:v>
                </c:pt>
                <c:pt idx="40">
                  <c:v>45077</c:v>
                </c:pt>
                <c:pt idx="41">
                  <c:v>45107</c:v>
                </c:pt>
                <c:pt idx="42">
                  <c:v>45138</c:v>
                </c:pt>
                <c:pt idx="43">
                  <c:v>45169</c:v>
                </c:pt>
                <c:pt idx="44">
                  <c:v>45199</c:v>
                </c:pt>
                <c:pt idx="45">
                  <c:v>45230</c:v>
                </c:pt>
                <c:pt idx="46">
                  <c:v>45260</c:v>
                </c:pt>
                <c:pt idx="47">
                  <c:v>45291</c:v>
                </c:pt>
                <c:pt idx="48">
                  <c:v>45322</c:v>
                </c:pt>
                <c:pt idx="49">
                  <c:v>45351</c:v>
                </c:pt>
                <c:pt idx="50">
                  <c:v>45382</c:v>
                </c:pt>
                <c:pt idx="51">
                  <c:v>45412</c:v>
                </c:pt>
              </c:numCache>
            </c:numRef>
          </c:cat>
          <c:val>
            <c:numRef>
              <c:f>ER_Month!$E$11:$BD$11</c:f>
              <c:numCache>
                <c:formatCode>0.0</c:formatCode>
                <c:ptCount val="52"/>
                <c:pt idx="0">
                  <c:v>73.567740534712527</c:v>
                </c:pt>
                <c:pt idx="1">
                  <c:v>68.196774946901215</c:v>
                </c:pt>
                <c:pt idx="2">
                  <c:v>57.690813983743404</c:v>
                </c:pt>
                <c:pt idx="3">
                  <c:v>52.662028948104336</c:v>
                </c:pt>
                <c:pt idx="4">
                  <c:v>56.791097122457366</c:v>
                </c:pt>
                <c:pt idx="5">
                  <c:v>61.852840155571329</c:v>
                </c:pt>
                <c:pt idx="6">
                  <c:v>63.707340350589192</c:v>
                </c:pt>
                <c:pt idx="7">
                  <c:v>67.294204806861785</c:v>
                </c:pt>
                <c:pt idx="8">
                  <c:v>67.076597305442149</c:v>
                </c:pt>
                <c:pt idx="9">
                  <c:v>68.883487037651705</c:v>
                </c:pt>
                <c:pt idx="10">
                  <c:v>71.350799169745216</c:v>
                </c:pt>
                <c:pt idx="11">
                  <c:v>77.555958454270041</c:v>
                </c:pt>
                <c:pt idx="12">
                  <c:v>84.803757590169951</c:v>
                </c:pt>
                <c:pt idx="13">
                  <c:v>85.435547818440796</c:v>
                </c:pt>
                <c:pt idx="14">
                  <c:v>87.309058217110092</c:v>
                </c:pt>
                <c:pt idx="15">
                  <c:v>89.933172897143876</c:v>
                </c:pt>
                <c:pt idx="16">
                  <c:v>96.095887743847555</c:v>
                </c:pt>
                <c:pt idx="17">
                  <c:v>99.54347853428483</c:v>
                </c:pt>
                <c:pt idx="18">
                  <c:v>102.06026136603288</c:v>
                </c:pt>
                <c:pt idx="19">
                  <c:v>101.03965229581743</c:v>
                </c:pt>
                <c:pt idx="20">
                  <c:v>106.23618074192325</c:v>
                </c:pt>
                <c:pt idx="21">
                  <c:v>118.5769980332326</c:v>
                </c:pt>
                <c:pt idx="22">
                  <c:v>113.3674541947349</c:v>
                </c:pt>
                <c:pt idx="23">
                  <c:v>115.59855056726175</c:v>
                </c:pt>
                <c:pt idx="24">
                  <c:v>119.04048175446931</c:v>
                </c:pt>
                <c:pt idx="25">
                  <c:v>126.00997521564467</c:v>
                </c:pt>
                <c:pt idx="26">
                  <c:v>148.52159730608204</c:v>
                </c:pt>
                <c:pt idx="27">
                  <c:v>141.34088680344701</c:v>
                </c:pt>
                <c:pt idx="28">
                  <c:v>140.14717444579031</c:v>
                </c:pt>
                <c:pt idx="29">
                  <c:v>143.40783278104715</c:v>
                </c:pt>
                <c:pt idx="30">
                  <c:v>142.07222118789312</c:v>
                </c:pt>
                <c:pt idx="31">
                  <c:v>149.79514477463479</c:v>
                </c:pt>
                <c:pt idx="32">
                  <c:v>136.23468005755203</c:v>
                </c:pt>
                <c:pt idx="33">
                  <c:v>118.49328956318217</c:v>
                </c:pt>
                <c:pt idx="34">
                  <c:v>118.93652856300344</c:v>
                </c:pt>
                <c:pt idx="35">
                  <c:v>120.33974289758582</c:v>
                </c:pt>
                <c:pt idx="36">
                  <c:v>113.08767082833913</c:v>
                </c:pt>
                <c:pt idx="37">
                  <c:v>108.08766777802568</c:v>
                </c:pt>
                <c:pt idx="38">
                  <c:v>104.21086444428951</c:v>
                </c:pt>
                <c:pt idx="39">
                  <c:v>105.73680914979649</c:v>
                </c:pt>
                <c:pt idx="40">
                  <c:v>97.296767874021697</c:v>
                </c:pt>
                <c:pt idx="41">
                  <c:v>95.399029250493456</c:v>
                </c:pt>
                <c:pt idx="42">
                  <c:v>97.776622866372193</c:v>
                </c:pt>
                <c:pt idx="43">
                  <c:v>99.85876076162819</c:v>
                </c:pt>
                <c:pt idx="44">
                  <c:v>104.40085707025142</c:v>
                </c:pt>
                <c:pt idx="45">
                  <c:v>103.96880773737385</c:v>
                </c:pt>
                <c:pt idx="46">
                  <c:v>102.25296812878226</c:v>
                </c:pt>
                <c:pt idx="47">
                  <c:v>98.785532802601708</c:v>
                </c:pt>
                <c:pt idx="48">
                  <c:v>98.645550534562645</c:v>
                </c:pt>
                <c:pt idx="49">
                  <c:v>98.268100771338325</c:v>
                </c:pt>
                <c:pt idx="50">
                  <c:v>101.03972084096394</c:v>
                </c:pt>
                <c:pt idx="51">
                  <c:v>105.56917885263263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4C-4DA4-9CA8-8F8031DB0A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5042023"/>
        <c:axId val="555050879"/>
      </c:lineChart>
      <c:dateAx>
        <c:axId val="555042023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3175" cap="flat" cmpd="sng" algn="ctr">
            <a:solidFill>
              <a:srgbClr val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000000"/>
                </a:solidFill>
                <a:latin typeface="Cera CY"/>
                <a:ea typeface="Cera CY"/>
                <a:cs typeface="Cera CY"/>
              </a:defRPr>
            </a:pPr>
            <a:endParaRPr lang="ru-RU"/>
          </a:p>
        </c:txPr>
        <c:crossAx val="555050879"/>
        <c:crosses val="autoZero"/>
        <c:auto val="1"/>
        <c:lblOffset val="100"/>
        <c:baseTimeUnit val="months"/>
      </c:dateAx>
      <c:valAx>
        <c:axId val="555050879"/>
        <c:scaling>
          <c:orientation val="minMax"/>
          <c:min val="20"/>
        </c:scaling>
        <c:delete val="0"/>
        <c:axPos val="l"/>
        <c:majorGridlines>
          <c:spPr>
            <a:ln w="3175" cap="flat" cmpd="sng" algn="ctr">
              <a:solidFill>
                <a:srgbClr val="CDCDCD"/>
              </a:solidFill>
              <a:prstDash val="dash"/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 w="3175">
            <a:solidFill>
              <a:srgbClr val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rgbClr val="000000"/>
                </a:solidFill>
                <a:latin typeface="Cera CY"/>
                <a:ea typeface="Cera CY"/>
                <a:cs typeface="Cera CY"/>
              </a:defRPr>
            </a:pPr>
            <a:endParaRPr lang="ru-RU"/>
          </a:p>
        </c:txPr>
        <c:crossAx val="555042023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7.8837059558974271E-2"/>
          <c:y val="0.93063587332925168"/>
          <c:w val="0.92116289781326077"/>
          <c:h val="6.93641618497109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rgbClr val="000000"/>
              </a:solidFill>
              <a:latin typeface="Cera CY"/>
              <a:ea typeface="Cera CY"/>
              <a:cs typeface="Cera CY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25400" cap="flat" cmpd="sng" algn="ctr">
      <a:noFill/>
      <a:round/>
    </a:ln>
    <a:effectLst/>
  </c:spPr>
  <c:txPr>
    <a:bodyPr/>
    <a:lstStyle/>
    <a:p>
      <a:pPr>
        <a:defRPr>
          <a:latin typeface="Cera CY"/>
          <a:ea typeface="Cera CY"/>
          <a:cs typeface="Cera CY"/>
        </a:defRPr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0.42983</cdr:x>
      <cdr:y>0.52622</cdr:y>
    </cdr:from>
    <cdr:to>
      <cdr:x>1</cdr:x>
      <cdr:y>0.75189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3721608" y="3890910"/>
          <a:ext cx="4936617" cy="166864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ru-RU" sz="1100" dirty="0"/>
        </a:p>
      </cdr:txBody>
    </cdr:sp>
  </cdr:relSizeAnchor>
  <cdr:relSizeAnchor xmlns:cdr="http://schemas.openxmlformats.org/drawingml/2006/chartDrawing">
    <cdr:from>
      <cdr:x>0.46152</cdr:x>
      <cdr:y>0.52622</cdr:y>
    </cdr:from>
    <cdr:to>
      <cdr:x>1</cdr:x>
      <cdr:y>0.67607</cdr:y>
    </cdr:to>
    <cdr:sp macro="" textlink="">
      <cdr:nvSpPr>
        <cdr:cNvPr id="3" name="TextBox 10">
          <a:extLst xmlns:a="http://schemas.openxmlformats.org/drawingml/2006/main">
            <a:ext uri="{FF2B5EF4-FFF2-40B4-BE49-F238E27FC236}">
              <a16:creationId xmlns:a16="http://schemas.microsoft.com/office/drawing/2014/main" id="{D1A49E33-D15D-4B5B-B167-DF9E6FDBA816}"/>
            </a:ext>
          </a:extLst>
        </cdr:cNvPr>
        <cdr:cNvSpPr txBox="1"/>
      </cdr:nvSpPr>
      <cdr:spPr>
        <a:xfrm xmlns:a="http://schemas.openxmlformats.org/drawingml/2006/main">
          <a:off x="3995928" y="3890910"/>
          <a:ext cx="4662297" cy="1107996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5">
            <a:lumMod val="20000"/>
            <a:lumOff val="80000"/>
          </a:schemeClr>
        </a:solidFill>
      </cdr:spPr>
      <cdr:txBody>
        <a:bodyPr xmlns:a="http://schemas.openxmlformats.org/drawingml/2006/main" wrap="square" lIns="0" tIns="0" rIns="0" bIns="0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ru-RU" sz="2400" dirty="0" smtClean="0">
              <a:latin typeface="Cera CY" panose="00000500000000000000" pitchFamily="2" charset="-52"/>
            </a:rPr>
            <a:t>ЦЦИ сырьевой индекс: 2023-2024 гг. все еще ниже среднего уровня 2021 г.  </a:t>
          </a:r>
          <a:endParaRPr lang="ru-RU" sz="2400" dirty="0">
            <a:latin typeface="Cera CY" panose="00000500000000000000" pitchFamily="2" charset="-52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4D2E7AA-A8FE-459D-993C-81E8D45161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B444007-A436-4788-8185-71029475E5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B04CF-10EB-49D3-A456-C11D4112406E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FE91A4-FECE-4F68-A9A1-275B3AB70F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6BF8C3-BBC8-4BCD-8C15-39532F9A57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11708-EE51-427F-B6FB-429F219F17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677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51E12-4C33-B841-8182-CF3E08C6D0D9}" type="datetimeFigureOut">
              <a:rPr lang="ru-RU" smtClean="0"/>
              <a:t>17.05.2024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3736A-7173-9C43-8E8D-FA99937EA5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285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31" userDrawn="1">
          <p15:clr>
            <a:srgbClr val="F26B43"/>
          </p15:clr>
        </p15:guide>
        <p15:guide id="2" pos="2145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423863" y="1243013"/>
            <a:ext cx="5961062" cy="33543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293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5470E07-A29C-4806-930D-1CFE699FBE3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82931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663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3736A-7173-9C43-8E8D-FA99937EA50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97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Тут</a:t>
            </a:r>
            <a:r>
              <a:rPr lang="ru-RU" baseline="0" dirty="0" smtClean="0"/>
              <a:t> надо приготовиться, что такое 30-35% остатка: 20 млрд другого </a:t>
            </a:r>
            <a:r>
              <a:rPr lang="ru-RU" baseline="0" dirty="0" err="1" smtClean="0"/>
              <a:t>агро</a:t>
            </a:r>
            <a:r>
              <a:rPr lang="ru-RU" baseline="0" dirty="0" smtClean="0"/>
              <a:t>, 25 металлов, лес и </a:t>
            </a:r>
            <a:r>
              <a:rPr lang="ru-RU" baseline="0" dirty="0" err="1" smtClean="0"/>
              <a:t>тп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3736A-7173-9C43-8E8D-FA99937EA50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525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3736A-7173-9C43-8E8D-FA99937EA50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220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3736A-7173-9C43-8E8D-FA99937EA50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86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3736A-7173-9C43-8E8D-FA99937EA50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665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3736A-7173-9C43-8E8D-FA99937EA50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16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3736A-7173-9C43-8E8D-FA99937EA50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88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Заголовок в одну строк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11">
            <a:extLst>
              <a:ext uri="{FF2B5EF4-FFF2-40B4-BE49-F238E27FC236}">
                <a16:creationId xmlns:a16="http://schemas.microsoft.com/office/drawing/2014/main" id="{4B76F3EF-F326-2AB3-ACD5-BC3C1C3A7E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0468" y="2394584"/>
            <a:ext cx="9066972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200" b="1" i="0">
                <a:solidFill>
                  <a:schemeClr val="bg1"/>
                </a:solidFill>
                <a:latin typeface="Cera CY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FD075474-B366-148B-8EF3-AE99225E2D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3711" y="6214199"/>
            <a:ext cx="4573649" cy="869333"/>
          </a:xfrm>
          <a:prstGeom prst="roundRect">
            <a:avLst>
              <a:gd name="adj" fmla="val 50000"/>
            </a:avLst>
          </a:prstGeom>
          <a:ln w="28575">
            <a:solidFill>
              <a:schemeClr val="bg1"/>
            </a:solidFill>
          </a:ln>
        </p:spPr>
        <p:txBody>
          <a:bodyPr wrap="square" lIns="216000" tIns="108000" rIns="216000" bIns="108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600" b="0">
                <a:solidFill>
                  <a:schemeClr val="bg1"/>
                </a:solidFill>
                <a:latin typeface="Cera CY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33DCD14-1056-E696-6BCA-F2B3250FC5E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53390" y="893213"/>
            <a:ext cx="2353541" cy="9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335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5" pos="5987">
          <p15:clr>
            <a:srgbClr val="A4A3A4"/>
          </p15:clr>
        </p15:guide>
        <p15:guide id="6" pos="739">
          <p15:clr>
            <a:srgbClr val="FBAE40"/>
          </p15:clr>
        </p15:guide>
        <p15:guide id="7" pos="1123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ик_ Широкая графика_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098C13-25E2-8C44-BB2D-261DB69A7C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86923" y="761702"/>
            <a:ext cx="1947051" cy="745679"/>
          </a:xfrm>
          <a:prstGeom prst="rect">
            <a:avLst/>
          </a:prstGeom>
        </p:spPr>
      </p:pic>
      <p:sp>
        <p:nvSpPr>
          <p:cNvPr id="9" name="Текст 11">
            <a:extLst>
              <a:ext uri="{FF2B5EF4-FFF2-40B4-BE49-F238E27FC236}">
                <a16:creationId xmlns:a16="http://schemas.microsoft.com/office/drawing/2014/main" id="{6E64BCDE-C17F-63F9-8989-4282779C96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88661" y="859950"/>
            <a:ext cx="12423099" cy="49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000" b="1" i="0">
                <a:solidFill>
                  <a:schemeClr val="tx1"/>
                </a:solidFill>
                <a:latin typeface="Cera CY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938419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67">
          <p15:clr>
            <a:srgbClr val="FBAE40"/>
          </p15:clr>
        </p15:guide>
        <p15:guide id="2" pos="739">
          <p15:clr>
            <a:srgbClr val="FBAE40"/>
          </p15:clr>
        </p15:guide>
        <p15:guide id="3" pos="112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Титульник_ Широкая графика_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11">
            <a:extLst>
              <a:ext uri="{FF2B5EF4-FFF2-40B4-BE49-F238E27FC236}">
                <a16:creationId xmlns:a16="http://schemas.microsoft.com/office/drawing/2014/main" id="{6E64BCDE-C17F-63F9-8989-4282779C96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88661" y="859950"/>
            <a:ext cx="12423099" cy="49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000" b="0" i="0">
                <a:solidFill>
                  <a:schemeClr val="tx1"/>
                </a:solidFill>
                <a:latin typeface="Cera CY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50"/>
          <a:stretch/>
        </p:blipFill>
        <p:spPr>
          <a:xfrm>
            <a:off x="15613810" y="2170113"/>
            <a:ext cx="3393327" cy="8521700"/>
          </a:xfrm>
          <a:prstGeom prst="rect">
            <a:avLst/>
          </a:prstGeom>
        </p:spPr>
      </p:pic>
      <p:sp>
        <p:nvSpPr>
          <p:cNvPr id="3" name="Прямоугольник 2"/>
          <p:cNvSpPr/>
          <p:nvPr userDrawn="1"/>
        </p:nvSpPr>
        <p:spPr>
          <a:xfrm>
            <a:off x="15613810" y="0"/>
            <a:ext cx="3393328" cy="2170113"/>
          </a:xfrm>
          <a:prstGeom prst="rect">
            <a:avLst/>
          </a:prstGeom>
          <a:solidFill>
            <a:srgbClr val="1A4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3DCD14-1056-E696-6BCA-F2B3250FC5E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170368" y="651671"/>
            <a:ext cx="2353541" cy="9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11704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367">
          <p15:clr>
            <a:srgbClr val="FBAE40"/>
          </p15:clr>
        </p15:guide>
        <p15:guide id="2" pos="739">
          <p15:clr>
            <a:srgbClr val="FBAE40"/>
          </p15:clr>
        </p15:guide>
        <p15:guide id="3" pos="1123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ик_ Широкая графика_white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459CE47-FE7F-317B-326F-C1CE23371A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86923" y="761702"/>
            <a:ext cx="1947051" cy="745679"/>
          </a:xfrm>
          <a:prstGeom prst="rect">
            <a:avLst/>
          </a:prstGeom>
        </p:spPr>
      </p:pic>
      <p:sp>
        <p:nvSpPr>
          <p:cNvPr id="5" name="Текст 11">
            <a:extLst>
              <a:ext uri="{FF2B5EF4-FFF2-40B4-BE49-F238E27FC236}">
                <a16:creationId xmlns:a16="http://schemas.microsoft.com/office/drawing/2014/main" id="{7EFE3A1D-8AAF-20C9-2069-2ADC2DE43A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89788" y="2275638"/>
            <a:ext cx="1242309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chemeClr val="tx1"/>
                </a:solidFill>
                <a:latin typeface="Cera CY" pitchFamily="2" charset="0"/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Текст 11">
            <a:extLst>
              <a:ext uri="{FF2B5EF4-FFF2-40B4-BE49-F238E27FC236}">
                <a16:creationId xmlns:a16="http://schemas.microsoft.com/office/drawing/2014/main" id="{66E07E9B-1BFC-2AD8-C803-EECA420B40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88661" y="859950"/>
            <a:ext cx="12423099" cy="49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000" b="1" i="0">
                <a:solidFill>
                  <a:schemeClr val="tx1"/>
                </a:solidFill>
                <a:latin typeface="Cera CY" pitchFamily="2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339323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67">
          <p15:clr>
            <a:srgbClr val="FBAE40"/>
          </p15:clr>
        </p15:guide>
        <p15:guide id="2" pos="739">
          <p15:clr>
            <a:srgbClr val="FBAE40"/>
          </p15:clr>
        </p15:guide>
        <p15:guide id="3" pos="1123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741" y="569241"/>
            <a:ext cx="16393657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741" y="2846200"/>
            <a:ext cx="16393657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741" y="9909727"/>
            <a:ext cx="4276606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6115" y="9909727"/>
            <a:ext cx="6414909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3791" y="9909727"/>
            <a:ext cx="4276606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8B0AD-5B62-496D-B546-DCABAD799B7C}" type="slidenum">
              <a:rPr lang="ru-RU" smtClean="0"/>
              <a:pPr/>
              <a:t>‹#›</a:t>
            </a:fld>
            <a:endParaRPr lang="ru-RU" dirty="0"/>
          </a:p>
        </p:txBody>
      </p:sp>
      <p:graphicFrame>
        <p:nvGraphicFramePr>
          <p:cNvPr id="7" name="Объект 6" hidden="1">
            <a:extLst>
              <a:ext uri="{FF2B5EF4-FFF2-40B4-BE49-F238E27FC236}">
                <a16:creationId xmlns:a16="http://schemas.microsoft.com/office/drawing/2014/main" id="{9E004ED4-368E-F0C7-1916-E850AD70FA6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779234971"/>
              </p:ext>
            </p:extLst>
          </p:nvPr>
        </p:nvGraphicFramePr>
        <p:xfrm>
          <a:off x="3993" y="1588"/>
          <a:ext cx="3993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Слайд think-cell" r:id="rId8" imgW="353" imgH="318" progId="TCLayout.ActiveDocument.1">
                  <p:embed/>
                </p:oleObj>
              </mc:Choice>
              <mc:Fallback>
                <p:oleObj name="Слайд think-cell" r:id="rId8" imgW="353" imgH="318" progId="TCLayout.ActiveDocument.1">
                  <p:embed/>
                  <p:pic>
                    <p:nvPicPr>
                      <p:cNvPr id="6" name="Объект 5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93" y="1588"/>
                        <a:ext cx="3993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126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7" r:id="rId2"/>
    <p:sldLayoutId id="2147483710" r:id="rId3"/>
    <p:sldLayoutId id="2147483708" r:id="rId4"/>
  </p:sldLayoutIdLst>
  <p:hf hdr="0" ftr="0" dt="0"/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70" userDrawn="1">
          <p15:clr>
            <a:srgbClr val="F26B43"/>
          </p15:clr>
        </p15:guide>
        <p15:guide id="2" pos="11503" userDrawn="1">
          <p15:clr>
            <a:srgbClr val="F26B43"/>
          </p15:clr>
        </p15:guide>
        <p15:guide id="3" pos="5775" userDrawn="1">
          <p15:clr>
            <a:srgbClr val="F26B43"/>
          </p15:clr>
        </p15:guide>
        <p15:guide id="4" pos="2381" userDrawn="1">
          <p15:clr>
            <a:srgbClr val="F26B43"/>
          </p15:clr>
        </p15:guide>
        <p15:guide id="5" pos="4289" userDrawn="1">
          <p15:clr>
            <a:srgbClr val="F26B43"/>
          </p15:clr>
        </p15:guide>
        <p15:guide id="6" pos="9592" userDrawn="1">
          <p15:clr>
            <a:srgbClr val="F26B43"/>
          </p15:clr>
        </p15:guide>
        <p15:guide id="7" pos="7684" userDrawn="1">
          <p15:clr>
            <a:srgbClr val="F26B43"/>
          </p15:clr>
        </p15:guide>
        <p15:guide id="8" pos="1956" userDrawn="1">
          <p15:clr>
            <a:srgbClr val="F26B43"/>
          </p15:clr>
        </p15:guide>
        <p15:guide id="9" pos="3864" userDrawn="1">
          <p15:clr>
            <a:srgbClr val="F26B43"/>
          </p15:clr>
        </p15:guide>
        <p15:guide id="10" pos="6198" userDrawn="1">
          <p15:clr>
            <a:srgbClr val="F26B43"/>
          </p15:clr>
        </p15:guide>
        <p15:guide id="11" pos="8109" userDrawn="1">
          <p15:clr>
            <a:srgbClr val="F26B43"/>
          </p15:clr>
        </p15:guide>
        <p15:guide id="12" pos="10017" userDrawn="1">
          <p15:clr>
            <a:srgbClr val="F26B43"/>
          </p15:clr>
        </p15:guide>
        <p15:guide id="13" orient="horz" pos="256" userDrawn="1">
          <p15:clr>
            <a:srgbClr val="F26B43"/>
          </p15:clr>
        </p15:guide>
        <p15:guide id="14" orient="horz" pos="6479" userDrawn="1">
          <p15:clr>
            <a:srgbClr val="F26B43"/>
          </p15:clr>
        </p15:guide>
        <p15:guide id="15" orient="horz" pos="3368" userDrawn="1">
          <p15:clr>
            <a:srgbClr val="F26B43"/>
          </p15:clr>
        </p15:guide>
        <p15:guide id="16" orient="horz" pos="2979" userDrawn="1">
          <p15:clr>
            <a:srgbClr val="F26B43"/>
          </p15:clr>
        </p15:guide>
        <p15:guide id="17" orient="horz" pos="2201" userDrawn="1">
          <p15:clr>
            <a:srgbClr val="F26B43"/>
          </p15:clr>
        </p15:guide>
        <p15:guide id="18" orient="horz" pos="5701" userDrawn="1">
          <p15:clr>
            <a:srgbClr val="F26B43"/>
          </p15:clr>
        </p15:guide>
        <p15:guide id="19" orient="horz" pos="1812" userDrawn="1">
          <p15:clr>
            <a:srgbClr val="F26B43"/>
          </p15:clr>
        </p15:guide>
        <p15:guide id="20" orient="horz" pos="1423" userDrawn="1">
          <p15:clr>
            <a:srgbClr val="F26B43"/>
          </p15:clr>
        </p15:guide>
        <p15:guide id="21" orient="horz" pos="1034" userDrawn="1">
          <p15:clr>
            <a:srgbClr val="F26B43"/>
          </p15:clr>
        </p15:guide>
        <p15:guide id="22" orient="horz" pos="645" userDrawn="1">
          <p15:clr>
            <a:srgbClr val="F26B43"/>
          </p15:clr>
        </p15:guide>
        <p15:guide id="23" orient="horz" pos="2590" userDrawn="1">
          <p15:clr>
            <a:srgbClr val="F26B43"/>
          </p15:clr>
        </p15:guide>
        <p15:guide id="24" orient="horz" pos="3756" userDrawn="1">
          <p15:clr>
            <a:srgbClr val="F26B43"/>
          </p15:clr>
        </p15:guide>
        <p15:guide id="25" orient="horz" pos="4145" userDrawn="1">
          <p15:clr>
            <a:srgbClr val="F26B43"/>
          </p15:clr>
        </p15:guide>
        <p15:guide id="26" orient="horz" pos="4534" userDrawn="1">
          <p15:clr>
            <a:srgbClr val="F26B43"/>
          </p15:clr>
        </p15:guide>
        <p15:guide id="27" orient="horz" pos="4923" userDrawn="1">
          <p15:clr>
            <a:srgbClr val="F26B43"/>
          </p15:clr>
        </p15:guide>
        <p15:guide id="28" orient="horz" pos="5312" userDrawn="1">
          <p15:clr>
            <a:srgbClr val="F26B43"/>
          </p15:clr>
        </p15:guide>
        <p15:guide id="29" orient="horz" pos="60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8" Type="http://schemas.openxmlformats.org/officeDocument/2006/relationships/image" Target="../media/image40.png"/><Relationship Id="rId3" Type="http://schemas.openxmlformats.org/officeDocument/2006/relationships/slideLayout" Target="../slideLayouts/slideLayout2.xml"/><Relationship Id="rId7" Type="http://schemas.openxmlformats.org/officeDocument/2006/relationships/chart" Target="../charts/chart7.xml"/><Relationship Id="rId17" Type="http://schemas.openxmlformats.org/officeDocument/2006/relationships/image" Target="../media/image1813.svg"/><Relationship Id="rId2" Type="http://schemas.openxmlformats.org/officeDocument/2006/relationships/tags" Target="../tags/tag9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emf"/><Relationship Id="rId11" Type="http://schemas.openxmlformats.org/officeDocument/2006/relationships/image" Target="../media/image16630.svg"/><Relationship Id="rId5" Type="http://schemas.openxmlformats.org/officeDocument/2006/relationships/oleObject" Target="../embeddings/oleObject8.bin"/><Relationship Id="rId15" Type="http://schemas.openxmlformats.org/officeDocument/2006/relationships/image" Target="../media/image1751.svg"/><Relationship Id="rId19" Type="http://schemas.openxmlformats.org/officeDocument/2006/relationships/image" Target="../media/image1803.svg"/><Relationship Id="rId4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emf"/><Relationship Id="rId18" Type="http://schemas.openxmlformats.org/officeDocument/2006/relationships/image" Target="../media/image1663.svg"/><Relationship Id="rId26" Type="http://schemas.openxmlformats.org/officeDocument/2006/relationships/image" Target="../media/image751.sv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245.svg"/><Relationship Id="rId7" Type="http://schemas.openxmlformats.org/officeDocument/2006/relationships/image" Target="../media/image7.emf"/><Relationship Id="rId12" Type="http://schemas.openxmlformats.org/officeDocument/2006/relationships/image" Target="../media/image10.emf"/><Relationship Id="rId17" Type="http://schemas.microsoft.com/office/2007/relationships/hdphoto" Target="../media/hdphoto2.wdp"/><Relationship Id="rId25" Type="http://schemas.microsoft.com/office/2007/relationships/hdphoto" Target="../media/hdphoto4.wdp"/><Relationship Id="rId2" Type="http://schemas.openxmlformats.org/officeDocument/2006/relationships/tags" Target="../tags/tag3.xml"/><Relationship Id="rId16" Type="http://schemas.openxmlformats.org/officeDocument/2006/relationships/image" Target="../media/image14.png"/><Relationship Id="rId20" Type="http://schemas.microsoft.com/office/2007/relationships/hdphoto" Target="../media/hdphoto3.wdp"/><Relationship Id="rId29" Type="http://schemas.openxmlformats.org/officeDocument/2006/relationships/image" Target="../media/image1933.svg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image" Target="../media/image9.emf"/><Relationship Id="rId24" Type="http://schemas.openxmlformats.org/officeDocument/2006/relationships/image" Target="../media/image17.png"/><Relationship Id="rId5" Type="http://schemas.openxmlformats.org/officeDocument/2006/relationships/image" Target="../media/image1.emf"/><Relationship Id="rId15" Type="http://schemas.openxmlformats.org/officeDocument/2006/relationships/image" Target="../media/image13.emf"/><Relationship Id="rId23" Type="http://schemas.openxmlformats.org/officeDocument/2006/relationships/image" Target="../media/image687.svg"/><Relationship Id="rId28" Type="http://schemas.microsoft.com/office/2007/relationships/hdphoto" Target="../media/hdphoto5.wdp"/><Relationship Id="rId10" Type="http://schemas.openxmlformats.org/officeDocument/2006/relationships/image" Target="../media/image1709.svg"/><Relationship Id="rId19" Type="http://schemas.openxmlformats.org/officeDocument/2006/relationships/image" Target="../media/image15.png"/><Relationship Id="rId4" Type="http://schemas.openxmlformats.org/officeDocument/2006/relationships/oleObject" Target="../embeddings/oleObject2.bin"/><Relationship Id="rId9" Type="http://schemas.microsoft.com/office/2007/relationships/hdphoto" Target="../media/hdphoto1.wdp"/><Relationship Id="rId14" Type="http://schemas.openxmlformats.org/officeDocument/2006/relationships/image" Target="../media/image12.emf"/><Relationship Id="rId22" Type="http://schemas.openxmlformats.org/officeDocument/2006/relationships/image" Target="../media/image16.png"/><Relationship Id="rId27" Type="http://schemas.openxmlformats.org/officeDocument/2006/relationships/image" Target="../media/image18.png"/><Relationship Id="rId30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8" Type="http://schemas.openxmlformats.org/officeDocument/2006/relationships/image" Target="../media/image24.png"/><Relationship Id="rId26" Type="http://schemas.openxmlformats.org/officeDocument/2006/relationships/image" Target="NULL"/><Relationship Id="rId3" Type="http://schemas.openxmlformats.org/officeDocument/2006/relationships/slideLayout" Target="../slideLayouts/slideLayout2.xml"/><Relationship Id="rId21" Type="http://schemas.microsoft.com/office/2007/relationships/hdphoto" Target="../media/hdphoto7.wdp"/><Relationship Id="rId7" Type="http://schemas.openxmlformats.org/officeDocument/2006/relationships/chart" Target="../charts/chart1.xml"/><Relationship Id="rId12" Type="http://schemas.microsoft.com/office/2007/relationships/hdphoto" Target="../media/hdphoto6.wdp"/><Relationship Id="rId17" Type="http://schemas.openxmlformats.org/officeDocument/2006/relationships/image" Target="../media/image1441.svg"/><Relationship Id="rId25" Type="http://schemas.openxmlformats.org/officeDocument/2006/relationships/image" Target="../media/image27.png"/><Relationship Id="rId2" Type="http://schemas.openxmlformats.org/officeDocument/2006/relationships/tags" Target="../tags/tag4.xml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11" Type="http://schemas.openxmlformats.org/officeDocument/2006/relationships/image" Target="../media/image22.png"/><Relationship Id="rId24" Type="http://schemas.openxmlformats.org/officeDocument/2006/relationships/image" Target="../media/image721.svg"/><Relationship Id="rId5" Type="http://schemas.openxmlformats.org/officeDocument/2006/relationships/oleObject" Target="../embeddings/oleObject3.bin"/><Relationship Id="rId15" Type="http://schemas.openxmlformats.org/officeDocument/2006/relationships/image" Target="../media/image827.svg"/><Relationship Id="rId23" Type="http://schemas.openxmlformats.org/officeDocument/2006/relationships/image" Target="../media/image26.png"/><Relationship Id="rId10" Type="http://schemas.openxmlformats.org/officeDocument/2006/relationships/image" Target="NULL"/><Relationship Id="rId19" Type="http://schemas.openxmlformats.org/officeDocument/2006/relationships/image" Target="../media/image9.sv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7.png"/><Relationship Id="rId22" Type="http://schemas.openxmlformats.org/officeDocument/2006/relationships/image" Target="../media/image82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65.svg"/><Relationship Id="rId3" Type="http://schemas.openxmlformats.org/officeDocument/2006/relationships/slideLayout" Target="../slideLayouts/slideLayout2.xml"/><Relationship Id="rId7" Type="http://schemas.openxmlformats.org/officeDocument/2006/relationships/chart" Target="../charts/chart2.xml"/><Relationship Id="rId12" Type="http://schemas.openxmlformats.org/officeDocument/2006/relationships/image" Target="../media/image31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emf"/><Relationship Id="rId11" Type="http://schemas.openxmlformats.org/officeDocument/2006/relationships/image" Target="../media/image11.sv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0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microsoft.com/office/2007/relationships/hdphoto" Target="../media/hdphoto8.wdp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png"/><Relationship Id="rId5" Type="http://schemas.openxmlformats.org/officeDocument/2006/relationships/image" Target="../media/image28.e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8" Type="http://schemas.openxmlformats.org/officeDocument/2006/relationships/image" Target="../media/image6870.sv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35.png"/><Relationship Id="rId7" Type="http://schemas.openxmlformats.org/officeDocument/2006/relationships/chart" Target="../charts/chart5.xml"/><Relationship Id="rId2" Type="http://schemas.openxmlformats.org/officeDocument/2006/relationships/tags" Target="../tags/tag7.xml"/><Relationship Id="rId20" Type="http://schemas.openxmlformats.org/officeDocument/2006/relationships/image" Target="../media/image67.svg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24" Type="http://schemas.openxmlformats.org/officeDocument/2006/relationships/image" Target="../media/image2450.svg"/><Relationship Id="rId5" Type="http://schemas.openxmlformats.org/officeDocument/2006/relationships/oleObject" Target="../embeddings/oleObject6.bin"/><Relationship Id="rId23" Type="http://schemas.openxmlformats.org/officeDocument/2006/relationships/image" Target="../media/image36.png"/><Relationship Id="rId19" Type="http://schemas.openxmlformats.org/officeDocument/2006/relationships/image" Target="../media/image34.png"/><Relationship Id="rId4" Type="http://schemas.openxmlformats.org/officeDocument/2006/relationships/notesSlide" Target="../notesSlides/notesSlide6.xml"/><Relationship Id="rId22" Type="http://schemas.openxmlformats.org/officeDocument/2006/relationships/image" Target="../media/image11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slideLayout" Target="../slideLayouts/slideLayout2.xml"/><Relationship Id="rId7" Type="http://schemas.openxmlformats.org/officeDocument/2006/relationships/chart" Target="../charts/chart6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11" Type="http://schemas.openxmlformats.org/officeDocument/2006/relationships/image" Target="../media/image1747.svg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7.xml"/><Relationship Id="rId9" Type="http://schemas.microsoft.com/office/2007/relationships/hdphoto" Target="../media/hdphoto9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D1D3F6A-8E33-51FD-17F3-A2019D80BB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0468" y="2394584"/>
            <a:ext cx="9066972" cy="1107996"/>
          </a:xfrm>
        </p:spPr>
        <p:txBody>
          <a:bodyPr/>
          <a:lstStyle/>
          <a:p>
            <a:r>
              <a:rPr lang="ru-RU" dirty="0" smtClean="0"/>
              <a:t>Сырьевой индекс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19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Слайд think-cell" r:id="rId5" imgW="282" imgH="254" progId="TCLayout.ActiveDocument.1">
                  <p:embed/>
                </p:oleObj>
              </mc:Choice>
              <mc:Fallback>
                <p:oleObj name="Слайд think-cell" r:id="rId5" imgW="282" imgH="254" progId="TCLayout.ActiveDocument.1">
                  <p:embed/>
                  <p:pic>
                    <p:nvPicPr>
                      <p:cNvPr id="5" name="Объект 4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Текст 1"/>
          <p:cNvSpPr>
            <a:spLocks noGrp="1"/>
          </p:cNvSpPr>
          <p:nvPr>
            <p:ph type="body" sz="quarter" idx="16"/>
          </p:nvPr>
        </p:nvSpPr>
        <p:spPr>
          <a:xfrm>
            <a:off x="1188661" y="859950"/>
            <a:ext cx="13478315" cy="987643"/>
          </a:xfrm>
        </p:spPr>
        <p:txBody>
          <a:bodyPr/>
          <a:lstStyle/>
          <a:p>
            <a:r>
              <a:rPr lang="ru-RU" dirty="0" smtClean="0"/>
              <a:t>ЦЦИ сырьевой индекс обладает преимуществами перед своими аналогами</a:t>
            </a:r>
            <a:endParaRPr lang="ru-RU" dirty="0"/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2E403BFE-EBCB-514B-7214-CB23102E7BFD}"/>
              </a:ext>
            </a:extLst>
          </p:cNvPr>
          <p:cNvSpPr txBox="1">
            <a:spLocks/>
          </p:cNvSpPr>
          <p:nvPr/>
        </p:nvSpPr>
        <p:spPr>
          <a:xfrm>
            <a:off x="2417651" y="6163181"/>
            <a:ext cx="6744557" cy="824730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600" dirty="0" smtClean="0">
                <a:latin typeface="Cera CY" pitchFamily="2" charset="0"/>
              </a:rPr>
              <a:t>Еженедельная публикация данных без дополнительных расчетов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>
              <a:latin typeface="Cera CY" pitchFamily="2" charset="0"/>
            </a:endParaRPr>
          </a:p>
        </p:txBody>
      </p:sp>
      <p:graphicFrame>
        <p:nvGraphicFramePr>
          <p:cNvPr id="18" name="Диаграмма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784668"/>
              </p:ext>
            </p:extLst>
          </p:nvPr>
        </p:nvGraphicFramePr>
        <p:xfrm>
          <a:off x="9829800" y="2121408"/>
          <a:ext cx="8658225" cy="7394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04E5418-4FDF-CE48-938A-C4BB842673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61445">
            <a:off x="997553" y="7490774"/>
            <a:ext cx="1325708" cy="1325708"/>
          </a:xfrm>
          <a:prstGeom prst="rect">
            <a:avLst/>
          </a:prstGeom>
        </p:spPr>
      </p:pic>
      <p:sp>
        <p:nvSpPr>
          <p:cNvPr id="30" name="Текст 7">
            <a:extLst>
              <a:ext uri="{FF2B5EF4-FFF2-40B4-BE49-F238E27FC236}">
                <a16:creationId xmlns:a16="http://schemas.microsoft.com/office/drawing/2014/main" id="{2E403BFE-EBCB-514B-7214-CB23102E7BFD}"/>
              </a:ext>
            </a:extLst>
          </p:cNvPr>
          <p:cNvSpPr txBox="1">
            <a:spLocks/>
          </p:cNvSpPr>
          <p:nvPr/>
        </p:nvSpPr>
        <p:spPr>
          <a:xfrm>
            <a:off x="2417650" y="4283033"/>
            <a:ext cx="6744557" cy="1062439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600" dirty="0" smtClean="0">
                <a:latin typeface="Cera CY" pitchFamily="2" charset="0"/>
              </a:rPr>
              <a:t>Учет российской специфики: единственный индекс, где средние цены все еще ниже уровня 2021 г.</a:t>
            </a:r>
            <a:endParaRPr lang="ru-RU" sz="2600" dirty="0">
              <a:latin typeface="Cera CY" pitchFamily="2" charset="0"/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D20ED82-D739-5D44-A50A-42BFAE158F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0557" y="5932866"/>
            <a:ext cx="1143907" cy="1143907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829405B-DE87-F145-807B-489AB317F9E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13864" y="4172735"/>
            <a:ext cx="1283036" cy="1283036"/>
          </a:xfrm>
          <a:prstGeom prst="rect">
            <a:avLst/>
          </a:prstGeom>
        </p:spPr>
      </p:pic>
      <p:sp>
        <p:nvSpPr>
          <p:cNvPr id="33" name="Текст 7">
            <a:extLst>
              <a:ext uri="{FF2B5EF4-FFF2-40B4-BE49-F238E27FC236}">
                <a16:creationId xmlns:a16="http://schemas.microsoft.com/office/drawing/2014/main" id="{2E403BFE-EBCB-514B-7214-CB23102E7BFD}"/>
              </a:ext>
            </a:extLst>
          </p:cNvPr>
          <p:cNvSpPr txBox="1">
            <a:spLocks/>
          </p:cNvSpPr>
          <p:nvPr/>
        </p:nvSpPr>
        <p:spPr>
          <a:xfrm>
            <a:off x="2507944" y="7702300"/>
            <a:ext cx="6928783" cy="902655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600" dirty="0" smtClean="0">
                <a:latin typeface="Cera CY" pitchFamily="2" charset="0"/>
              </a:rPr>
              <a:t>Широта применения: опережающий индикатор для набора показателей (курс рубля, экспорт, налоги)</a:t>
            </a:r>
            <a:endParaRPr lang="ru-RU" sz="2600" dirty="0">
              <a:latin typeface="Cera CY" pitchFamily="2" charset="0"/>
            </a:endParaRP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65B594C-00A6-AC41-9B17-8A1F2448F79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3864" y="2415673"/>
            <a:ext cx="1101007" cy="1101007"/>
          </a:xfrm>
          <a:prstGeom prst="rect">
            <a:avLst/>
          </a:prstGeom>
        </p:spPr>
      </p:pic>
      <p:sp>
        <p:nvSpPr>
          <p:cNvPr id="35" name="Текст 7">
            <a:extLst>
              <a:ext uri="{FF2B5EF4-FFF2-40B4-BE49-F238E27FC236}">
                <a16:creationId xmlns:a16="http://schemas.microsoft.com/office/drawing/2014/main" id="{2E403BFE-EBCB-514B-7214-CB23102E7BFD}"/>
              </a:ext>
            </a:extLst>
          </p:cNvPr>
          <p:cNvSpPr txBox="1">
            <a:spLocks/>
          </p:cNvSpPr>
          <p:nvPr/>
        </p:nvSpPr>
        <p:spPr>
          <a:xfrm>
            <a:off x="2417651" y="2640594"/>
            <a:ext cx="6744557" cy="824730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600" dirty="0" smtClean="0">
                <a:latin typeface="Cera CY" pitchFamily="2" charset="0"/>
              </a:rPr>
              <a:t>Независимость от доступности внешних данных </a:t>
            </a:r>
            <a:endParaRPr lang="ru-RU" sz="2600" dirty="0">
              <a:latin typeface="Cera CY" pitchFamily="2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0382250" y="5357306"/>
            <a:ext cx="8105775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53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6"/>
          </p:nvPr>
        </p:nvSpPr>
        <p:spPr>
          <a:xfrm>
            <a:off x="4553653" y="4175701"/>
            <a:ext cx="12423099" cy="742767"/>
          </a:xfrm>
        </p:spPr>
        <p:txBody>
          <a:bodyPr/>
          <a:lstStyle/>
          <a:p>
            <a:r>
              <a:rPr lang="ru-RU" sz="6000" dirty="0" smtClean="0"/>
              <a:t>Спасибо за внимание!!!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03731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Объект 1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00277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Слайд think-cell" r:id="rId4" imgW="353" imgH="318" progId="TCLayout.ActiveDocument.1">
                  <p:embed/>
                </p:oleObj>
              </mc:Choice>
              <mc:Fallback>
                <p:oleObj name="Слайд think-cell" r:id="rId4" imgW="353" imgH="31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Текст 1"/>
          <p:cNvSpPr>
            <a:spLocks noGrp="1"/>
          </p:cNvSpPr>
          <p:nvPr>
            <p:ph type="body" sz="quarter" idx="16"/>
          </p:nvPr>
        </p:nvSpPr>
        <p:spPr>
          <a:xfrm>
            <a:off x="1188661" y="859950"/>
            <a:ext cx="12423099" cy="984885"/>
          </a:xfrm>
        </p:spPr>
        <p:txBody>
          <a:bodyPr/>
          <a:lstStyle/>
          <a:p>
            <a:r>
              <a:rPr lang="ru-RU" dirty="0" smtClean="0">
                <a:latin typeface="Cera CY" panose="00000500000000000000" pitchFamily="2" charset="-52"/>
              </a:rPr>
              <a:t>Одно из проявлений </a:t>
            </a:r>
            <a:r>
              <a:rPr lang="ru-RU" dirty="0" err="1" smtClean="0">
                <a:latin typeface="Cera CY" panose="00000500000000000000" pitchFamily="2" charset="-52"/>
              </a:rPr>
              <a:t>деглоб</a:t>
            </a:r>
            <a:r>
              <a:rPr lang="ru-RU" dirty="0" err="1">
                <a:latin typeface="Cera CY" panose="00000500000000000000" pitchFamily="2" charset="-52"/>
              </a:rPr>
              <a:t>а</a:t>
            </a:r>
            <a:r>
              <a:rPr lang="ru-RU" dirty="0" err="1" smtClean="0">
                <a:latin typeface="Cera CY" panose="00000500000000000000" pitchFamily="2" charset="-52"/>
              </a:rPr>
              <a:t>лизации</a:t>
            </a:r>
            <a:r>
              <a:rPr lang="ru-RU" dirty="0" smtClean="0">
                <a:latin typeface="Cera CY" panose="00000500000000000000" pitchFamily="2" charset="-52"/>
              </a:rPr>
              <a:t> – </a:t>
            </a:r>
            <a:r>
              <a:rPr lang="ru-RU" dirty="0" smtClean="0">
                <a:latin typeface="Cera CY" panose="00000500000000000000" pitchFamily="2" charset="-52"/>
              </a:rPr>
              <a:t>мировых цен больше не существует</a:t>
            </a:r>
            <a:endParaRPr lang="ru-RU" dirty="0">
              <a:latin typeface="Cera CY" panose="00000500000000000000" pitchFamily="2" charset="-52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6313D9EE-F2C8-46ED-9688-E6F070722964}"/>
              </a:ext>
            </a:extLst>
          </p:cNvPr>
          <p:cNvGrpSpPr/>
          <p:nvPr/>
        </p:nvGrpSpPr>
        <p:grpSpPr>
          <a:xfrm>
            <a:off x="486196" y="3314834"/>
            <a:ext cx="17611303" cy="3910915"/>
            <a:chOff x="486196" y="2259890"/>
            <a:chExt cx="11020004" cy="2058113"/>
          </a:xfrm>
        </p:grpSpPr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8B432236-8BC9-402B-A509-A54E249A74A2}"/>
                </a:ext>
              </a:extLst>
            </p:cNvPr>
            <p:cNvCxnSpPr>
              <a:cxnSpLocks/>
            </p:cNvCxnSpPr>
            <p:nvPr/>
          </p:nvCxnSpPr>
          <p:spPr>
            <a:xfrm>
              <a:off x="486196" y="3429001"/>
              <a:ext cx="11020004" cy="0"/>
            </a:xfrm>
            <a:prstGeom prst="line">
              <a:avLst/>
            </a:prstGeom>
            <a:ln w="19050">
              <a:solidFill>
                <a:srgbClr val="28055A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F2164AF3-8B8A-4826-91E2-22D35DA55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3252" y="2540001"/>
              <a:ext cx="0" cy="889001"/>
            </a:xfrm>
            <a:prstGeom prst="line">
              <a:avLst/>
            </a:prstGeom>
            <a:ln w="19050">
              <a:solidFill>
                <a:srgbClr val="28055A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EE1D771E-F75B-4D5A-B2E2-6D720D82F8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5644" y="3429002"/>
              <a:ext cx="0" cy="889001"/>
            </a:xfrm>
            <a:prstGeom prst="line">
              <a:avLst/>
            </a:prstGeom>
            <a:ln w="19050">
              <a:solidFill>
                <a:srgbClr val="28055A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3EA97F26-7CD5-41C1-8AFB-4A41ECBCFE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6405" y="2540001"/>
              <a:ext cx="0" cy="889001"/>
            </a:xfrm>
            <a:prstGeom prst="line">
              <a:avLst/>
            </a:prstGeom>
            <a:ln w="19050">
              <a:solidFill>
                <a:srgbClr val="28055A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C2BD0D5A-DEE3-434B-A48C-8D6E33B4ED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8468" y="2540001"/>
              <a:ext cx="0" cy="889001"/>
            </a:xfrm>
            <a:prstGeom prst="line">
              <a:avLst/>
            </a:prstGeom>
            <a:ln w="19050">
              <a:solidFill>
                <a:srgbClr val="28055A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00EE0351-9E3C-4249-A7ED-9D466E709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8985" y="3429002"/>
              <a:ext cx="0" cy="889001"/>
            </a:xfrm>
            <a:prstGeom prst="line">
              <a:avLst/>
            </a:prstGeom>
            <a:ln w="19050">
              <a:solidFill>
                <a:srgbClr val="28055A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A49E33-D15D-4B5B-B167-DF9E6FDBA816}"/>
                </a:ext>
              </a:extLst>
            </p:cNvPr>
            <p:cNvSpPr txBox="1"/>
            <p:nvPr/>
          </p:nvSpPr>
          <p:spPr>
            <a:xfrm>
              <a:off x="1472401" y="2259890"/>
              <a:ext cx="2148543" cy="16196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ru-RU" sz="2000" dirty="0" err="1" smtClean="0">
                  <a:latin typeface="Cera CY" panose="00000500000000000000" pitchFamily="2" charset="-52"/>
                </a:rPr>
                <a:t>Деглобализация</a:t>
              </a:r>
              <a:r>
                <a:rPr lang="ru-RU" sz="2000" dirty="0" smtClean="0">
                  <a:latin typeface="Cera CY" panose="00000500000000000000" pitchFamily="2" charset="-52"/>
                </a:rPr>
                <a:t> начинается</a:t>
              </a:r>
              <a:endParaRPr lang="ru-RU" sz="2000" dirty="0">
                <a:latin typeface="Cera CY" panose="00000500000000000000" pitchFamily="2" charset="-52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C6BD15-C750-4994-B9E3-A104F588B37E}"/>
                </a:ext>
              </a:extLst>
            </p:cNvPr>
            <p:cNvSpPr txBox="1"/>
            <p:nvPr/>
          </p:nvSpPr>
          <p:spPr>
            <a:xfrm>
              <a:off x="1472401" y="2514861"/>
              <a:ext cx="2389525" cy="2267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ru-RU" sz="1400" dirty="0" smtClean="0">
                  <a:latin typeface="Cera CY" panose="00000500000000000000" pitchFamily="2" charset="-52"/>
                </a:rPr>
                <a:t>Протекционизм стал ответом на финансовый кризис во многих странах</a:t>
              </a:r>
              <a:endParaRPr lang="ru-RU" sz="1400" dirty="0">
                <a:latin typeface="Cera CY" panose="00000500000000000000" pitchFamily="2" charset="-52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09BD888-82D8-4719-A7A7-6CCBECA5FDBD}"/>
              </a:ext>
            </a:extLst>
          </p:cNvPr>
          <p:cNvSpPr txBox="1"/>
          <p:nvPr/>
        </p:nvSpPr>
        <p:spPr>
          <a:xfrm>
            <a:off x="259973" y="5615433"/>
            <a:ext cx="1874716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2400" dirty="0" smtClean="0">
                <a:latin typeface="Cera CY" panose="00000500000000000000" pitchFamily="2" charset="-52"/>
              </a:rPr>
              <a:t>2007   2008    2009    2010    2011    2012    2013    2014    2015    2016    2017    2018    2019    2020    2021    2022    2023    2024 </a:t>
            </a:r>
            <a:endParaRPr lang="ru-RU" sz="2400" dirty="0">
              <a:latin typeface="Cera CY" panose="00000500000000000000" pitchFamily="2" charset="-52"/>
            </a:endParaRP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260FFB89-CB32-4475-9748-34351E0AFED5}"/>
              </a:ext>
            </a:extLst>
          </p:cNvPr>
          <p:cNvCxnSpPr>
            <a:cxnSpLocks/>
          </p:cNvCxnSpPr>
          <p:nvPr/>
        </p:nvCxnSpPr>
        <p:spPr>
          <a:xfrm flipV="1">
            <a:off x="15523261" y="3847112"/>
            <a:ext cx="0" cy="1689318"/>
          </a:xfrm>
          <a:prstGeom prst="line">
            <a:avLst/>
          </a:prstGeom>
          <a:ln w="19050">
            <a:solidFill>
              <a:srgbClr val="28055A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41CE138-25B0-E54B-A3C5-F1D713FAE4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705" y="3252410"/>
            <a:ext cx="504000" cy="504000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9B73C007-B7DD-6449-8F57-F485880EFCC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705" y="3427641"/>
            <a:ext cx="504000" cy="50400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8038F00-6C22-324D-81C6-EBA53A4E1C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3110531" y="3234624"/>
            <a:ext cx="609600" cy="609600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9B73C007-B7DD-6449-8F57-F485880EFCC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760" y="3899912"/>
            <a:ext cx="504000" cy="504000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055EAD04-3846-F24A-9B5B-2637D644185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1760" y="3693223"/>
            <a:ext cx="504000" cy="504000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54DB298-D02D-D04A-9983-929427CF7A0E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261" y="3252410"/>
            <a:ext cx="504000" cy="504000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ADECF76B-E50D-BF45-8553-EDD2C18A7D3B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261" y="3468723"/>
            <a:ext cx="504000" cy="504000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F41CE138-25B0-E54B-A3C5-F1D713FAE4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261" y="2982624"/>
            <a:ext cx="504000" cy="504000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2A0F95B6-23FB-B143-8061-EA1BB6DD04E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261" y="3202377"/>
            <a:ext cx="504000" cy="504000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A938919B-3CF3-8246-80B1-9AEAE772AFB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261" y="3720723"/>
            <a:ext cx="504000" cy="504000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365B594C-00A6-AC41-9B17-8A1F2448F79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215470" y="3146810"/>
            <a:ext cx="609600" cy="60960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309F57E9-8EB9-014F-A2D4-92B7FA81771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11311905" y="1893945"/>
            <a:ext cx="609600" cy="6096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1A49E33-D15D-4B5B-B167-DF9E6FDBA816}"/>
              </a:ext>
            </a:extLst>
          </p:cNvPr>
          <p:cNvSpPr txBox="1"/>
          <p:nvPr/>
        </p:nvSpPr>
        <p:spPr>
          <a:xfrm>
            <a:off x="11992093" y="1912127"/>
            <a:ext cx="328455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2000" dirty="0" err="1" smtClean="0">
                <a:latin typeface="Cera CY" panose="00000500000000000000" pitchFamily="2" charset="-52"/>
              </a:rPr>
              <a:t>Деглобализация</a:t>
            </a:r>
            <a:r>
              <a:rPr lang="ru-RU" sz="2000" dirty="0" smtClean="0">
                <a:latin typeface="Cera CY" panose="00000500000000000000" pitchFamily="2" charset="-52"/>
              </a:rPr>
              <a:t> нарастает</a:t>
            </a:r>
            <a:endParaRPr lang="ru-RU" sz="2000" dirty="0">
              <a:latin typeface="Cera CY" panose="00000500000000000000" pitchFamily="2" charset="-5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C6BD15-C750-4994-B9E3-A104F588B37E}"/>
              </a:ext>
            </a:extLst>
          </p:cNvPr>
          <p:cNvSpPr txBox="1"/>
          <p:nvPr/>
        </p:nvSpPr>
        <p:spPr>
          <a:xfrm>
            <a:off x="11992093" y="2325445"/>
            <a:ext cx="3818751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 smtClean="0">
                <a:latin typeface="Cera CY" panose="00000500000000000000" pitchFamily="2" charset="-52"/>
              </a:rPr>
              <a:t>Торговые ограничения между США и Китаем, Австралией и Китаем, Россией и ЕС и другими странами, пандемия увеличили фрагментацию рынков </a:t>
            </a:r>
            <a:endParaRPr lang="ru-RU" sz="1400" dirty="0">
              <a:latin typeface="Cera CY" panose="00000500000000000000" pitchFamily="2" charset="-52"/>
            </a:endParaRPr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46E871E3-C949-8949-8BEF-F2EB50F6E80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3408719" y="7279967"/>
            <a:ext cx="609600" cy="6096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1A49E33-D15D-4B5B-B167-DF9E6FDBA816}"/>
              </a:ext>
            </a:extLst>
          </p:cNvPr>
          <p:cNvSpPr txBox="1"/>
          <p:nvPr/>
        </p:nvSpPr>
        <p:spPr>
          <a:xfrm>
            <a:off x="4018319" y="7397549"/>
            <a:ext cx="303769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 smtClean="0">
                <a:latin typeface="Cera CY" panose="00000500000000000000" pitchFamily="2" charset="-52"/>
              </a:rPr>
              <a:t>WTI </a:t>
            </a:r>
            <a:r>
              <a:rPr lang="ru-RU" sz="2000" dirty="0" smtClean="0">
                <a:latin typeface="Cera CY" panose="00000500000000000000" pitchFamily="2" charset="-52"/>
              </a:rPr>
              <a:t>отрывается от </a:t>
            </a:r>
            <a:r>
              <a:rPr lang="en-US" sz="2000" dirty="0" smtClean="0">
                <a:latin typeface="Cera CY" panose="00000500000000000000" pitchFamily="2" charset="-52"/>
              </a:rPr>
              <a:t>Brent</a:t>
            </a:r>
            <a:endParaRPr lang="ru-RU" sz="2000" dirty="0">
              <a:latin typeface="Cera CY" panose="00000500000000000000" pitchFamily="2" charset="-5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C6BD15-C750-4994-B9E3-A104F588B37E}"/>
              </a:ext>
            </a:extLst>
          </p:cNvPr>
          <p:cNvSpPr txBox="1"/>
          <p:nvPr/>
        </p:nvSpPr>
        <p:spPr>
          <a:xfrm>
            <a:off x="4124046" y="7772629"/>
            <a:ext cx="3818751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 smtClean="0">
                <a:latin typeface="Cera CY" panose="00000500000000000000" pitchFamily="2" charset="-52"/>
              </a:rPr>
              <a:t>Сланцевая революция США сделала рынок нефти США менее зависимым от импорта, ценовой </a:t>
            </a:r>
            <a:r>
              <a:rPr lang="ru-RU" sz="1400" dirty="0" err="1" smtClean="0">
                <a:latin typeface="Cera CY" panose="00000500000000000000" pitchFamily="2" charset="-52"/>
              </a:rPr>
              <a:t>бенчмарк</a:t>
            </a:r>
            <a:r>
              <a:rPr lang="ru-RU" sz="1400" dirty="0" smtClean="0">
                <a:latin typeface="Cera CY" panose="00000500000000000000" pitchFamily="2" charset="-52"/>
              </a:rPr>
              <a:t> нефти США </a:t>
            </a:r>
            <a:r>
              <a:rPr lang="en-US" sz="1400" dirty="0" smtClean="0">
                <a:latin typeface="Cera CY" panose="00000500000000000000" pitchFamily="2" charset="-52"/>
              </a:rPr>
              <a:t>WTI </a:t>
            </a:r>
            <a:r>
              <a:rPr lang="ru-RU" sz="1400" dirty="0" smtClean="0">
                <a:latin typeface="Cera CY" panose="00000500000000000000" pitchFamily="2" charset="-52"/>
              </a:rPr>
              <a:t>перестал коррелировать с </a:t>
            </a:r>
            <a:r>
              <a:rPr lang="en-US" sz="1400" dirty="0" smtClean="0">
                <a:latin typeface="Cera CY" panose="00000500000000000000" pitchFamily="2" charset="-52"/>
              </a:rPr>
              <a:t>Brent </a:t>
            </a:r>
            <a:r>
              <a:rPr lang="ru-RU" sz="1400" dirty="0" smtClean="0">
                <a:latin typeface="Cera CY" panose="00000500000000000000" pitchFamily="2" charset="-52"/>
              </a:rPr>
              <a:t>и его значимость для торговли нефтью снизилась.</a:t>
            </a:r>
            <a:endParaRPr lang="ru-RU" sz="1400" dirty="0">
              <a:latin typeface="Cera CY" panose="00000500000000000000" pitchFamily="2" charset="-5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A49E33-D15D-4B5B-B167-DF9E6FDBA816}"/>
              </a:ext>
            </a:extLst>
          </p:cNvPr>
          <p:cNvSpPr txBox="1"/>
          <p:nvPr/>
        </p:nvSpPr>
        <p:spPr>
          <a:xfrm>
            <a:off x="10156690" y="6492315"/>
            <a:ext cx="326753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2000" dirty="0" smtClean="0">
                <a:latin typeface="Cera CY" panose="00000500000000000000" pitchFamily="2" charset="-52"/>
              </a:rPr>
              <a:t>Мировой угольный эталон не отражает рынок</a:t>
            </a:r>
            <a:endParaRPr lang="ru-RU" sz="2000" dirty="0">
              <a:latin typeface="Cera CY" panose="00000500000000000000" pitchFamily="2" charset="-52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C6BD15-C750-4994-B9E3-A104F588B37E}"/>
              </a:ext>
            </a:extLst>
          </p:cNvPr>
          <p:cNvSpPr txBox="1"/>
          <p:nvPr/>
        </p:nvSpPr>
        <p:spPr>
          <a:xfrm>
            <a:off x="10144065" y="7234020"/>
            <a:ext cx="3818751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 err="1" smtClean="0">
                <a:latin typeface="Cera CY" panose="00000500000000000000" pitchFamily="2" charset="-52"/>
              </a:rPr>
              <a:t>Бенчмарком</a:t>
            </a:r>
            <a:r>
              <a:rPr lang="ru-RU" sz="1400" dirty="0" smtClean="0">
                <a:latin typeface="Cera CY" panose="00000500000000000000" pitchFamily="2" charset="-52"/>
              </a:rPr>
              <a:t> угольных цен являются котировки на австралийские угли. После запрета импорта угля в Китай цены на австралийские угли полгода были ниже аналогов. Это привело к финансовым потерям производителей углей, привязанных в контрактах к австралийским котировка, в </a:t>
            </a:r>
            <a:r>
              <a:rPr lang="ru-RU" sz="1400" dirty="0" err="1" smtClean="0">
                <a:latin typeface="Cera CY" panose="00000500000000000000" pitchFamily="2" charset="-52"/>
              </a:rPr>
              <a:t>т.ч</a:t>
            </a:r>
            <a:r>
              <a:rPr lang="ru-RU" sz="1400" dirty="0" smtClean="0">
                <a:latin typeface="Cera CY" panose="00000500000000000000" pitchFamily="2" charset="-52"/>
              </a:rPr>
              <a:t>. российских.  </a:t>
            </a:r>
            <a:endParaRPr lang="ru-RU" sz="1400" dirty="0">
              <a:latin typeface="Cera CY" panose="00000500000000000000" pitchFamily="2" charset="-52"/>
            </a:endParaRPr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A4F5135-3093-AE40-8F11-EDF2E84F1F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534465" y="6498268"/>
            <a:ext cx="609600" cy="609600"/>
          </a:xfrm>
          <a:prstGeom prst="rect">
            <a:avLst/>
          </a:prstGeom>
        </p:spPr>
      </p:pic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00EE0351-9E3C-4249-A7ED-9D466E709B55}"/>
              </a:ext>
            </a:extLst>
          </p:cNvPr>
          <p:cNvCxnSpPr>
            <a:cxnSpLocks/>
          </p:cNvCxnSpPr>
          <p:nvPr/>
        </p:nvCxnSpPr>
        <p:spPr>
          <a:xfrm flipV="1">
            <a:off x="15838585" y="5544702"/>
            <a:ext cx="0" cy="741798"/>
          </a:xfrm>
          <a:prstGeom prst="line">
            <a:avLst/>
          </a:prstGeom>
          <a:ln w="19050">
            <a:solidFill>
              <a:srgbClr val="28055A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E47444DC-B0FC-314C-AB96-CF7188C5D83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4578787" y="6345124"/>
            <a:ext cx="609600" cy="609600"/>
          </a:xfrm>
          <a:prstGeom prst="rect">
            <a:avLst/>
          </a:prstGeom>
        </p:spPr>
      </p:pic>
      <p:pic>
        <p:nvPicPr>
          <p:cNvPr id="58" name="Рисунок 57"/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91"/>
          <a:stretch/>
        </p:blipFill>
        <p:spPr>
          <a:xfrm>
            <a:off x="15775261" y="8812869"/>
            <a:ext cx="537824" cy="521672"/>
          </a:xfrm>
          <a:prstGeom prst="rect">
            <a:avLst/>
          </a:prstGeom>
        </p:spPr>
      </p:pic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00EE0351-9E3C-4249-A7ED-9D466E709B55}"/>
              </a:ext>
            </a:extLst>
          </p:cNvPr>
          <p:cNvCxnSpPr>
            <a:cxnSpLocks/>
          </p:cNvCxnSpPr>
          <p:nvPr/>
        </p:nvCxnSpPr>
        <p:spPr>
          <a:xfrm flipV="1">
            <a:off x="15990985" y="5536431"/>
            <a:ext cx="0" cy="3160302"/>
          </a:xfrm>
          <a:prstGeom prst="line">
            <a:avLst/>
          </a:prstGeom>
          <a:ln w="19050">
            <a:solidFill>
              <a:srgbClr val="28055A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1A49E33-D15D-4B5B-B167-DF9E6FDBA816}"/>
              </a:ext>
            </a:extLst>
          </p:cNvPr>
          <p:cNvSpPr txBox="1"/>
          <p:nvPr/>
        </p:nvSpPr>
        <p:spPr>
          <a:xfrm>
            <a:off x="15201012" y="6345124"/>
            <a:ext cx="3267534" cy="92333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ru-RU" sz="2000" dirty="0" smtClean="0">
                <a:latin typeface="Cera CY" panose="00000500000000000000" pitchFamily="2" charset="-52"/>
              </a:rPr>
              <a:t>Цены российских экспортеров стали другими </a:t>
            </a:r>
            <a:endParaRPr lang="ru-RU" sz="2000" dirty="0">
              <a:latin typeface="Cera CY" panose="00000500000000000000" pitchFamily="2" charset="-5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C6BD15-C750-4994-B9E3-A104F588B37E}"/>
              </a:ext>
            </a:extLst>
          </p:cNvPr>
          <p:cNvSpPr txBox="1"/>
          <p:nvPr/>
        </p:nvSpPr>
        <p:spPr>
          <a:xfrm>
            <a:off x="15188387" y="7268454"/>
            <a:ext cx="3818751" cy="107721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ru-RU" sz="1400" dirty="0" smtClean="0">
                <a:latin typeface="Cera CY" panose="00000500000000000000" pitchFamily="2" charset="-52"/>
              </a:rPr>
              <a:t>Цены российских экспортеров стали учитывать не только мировую конъюнктуру, но и более длительную транспортировку на новые рынки сбыта и издержки торговых ограничений. </a:t>
            </a:r>
            <a:endParaRPr lang="ru-RU" sz="1400" dirty="0">
              <a:latin typeface="Cera CY" panose="00000500000000000000" pitchFamily="2" charset="-52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A49E33-D15D-4B5B-B167-DF9E6FDBA816}"/>
              </a:ext>
            </a:extLst>
          </p:cNvPr>
          <p:cNvSpPr txBox="1"/>
          <p:nvPr/>
        </p:nvSpPr>
        <p:spPr>
          <a:xfrm>
            <a:off x="15299089" y="9334541"/>
            <a:ext cx="3267534" cy="123110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ru-RU" sz="2000" dirty="0" smtClean="0">
                <a:latin typeface="Cera CY" panose="00000500000000000000" pitchFamily="2" charset="-52"/>
              </a:rPr>
              <a:t>Центр ценовых индексов начинает публиковать российские ценовые индикаторы</a:t>
            </a:r>
            <a:endParaRPr lang="ru-RU" sz="2000" dirty="0">
              <a:latin typeface="Cera CY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440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6"/>
          </p:nvPr>
        </p:nvSpPr>
        <p:spPr>
          <a:xfrm>
            <a:off x="1188661" y="859950"/>
            <a:ext cx="12423099" cy="984885"/>
          </a:xfrm>
        </p:spPr>
        <p:txBody>
          <a:bodyPr/>
          <a:lstStyle/>
          <a:p>
            <a:r>
              <a:rPr lang="ru-RU" dirty="0" smtClean="0"/>
              <a:t>Узнать об изменении экспортных цен в России становится проблематично</a:t>
            </a:r>
            <a:endParaRPr lang="ru-RU" dirty="0"/>
          </a:p>
        </p:txBody>
      </p:sp>
      <p:sp>
        <p:nvSpPr>
          <p:cNvPr id="3" name="Текст 1"/>
          <p:cNvSpPr txBox="1">
            <a:spLocks/>
          </p:cNvSpPr>
          <p:nvPr/>
        </p:nvSpPr>
        <p:spPr>
          <a:xfrm>
            <a:off x="1188661" y="1648070"/>
            <a:ext cx="17127914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2555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Cera CY" pitchFamily="2" charset="0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200" dirty="0"/>
          </a:p>
          <a:p>
            <a:r>
              <a:rPr lang="ru-RU" sz="2200" dirty="0" smtClean="0"/>
              <a:t>Россия входит в ТОП-5 экспортеров сырья в мире. Глобализация </a:t>
            </a:r>
            <a:r>
              <a:rPr lang="ru-RU" sz="2200" strike="sngStrike" dirty="0" smtClean="0"/>
              <a:t>и сближение цен в разных регионах мира </a:t>
            </a:r>
            <a:r>
              <a:rPr lang="ru-RU" sz="2200" dirty="0" smtClean="0"/>
              <a:t>делала нецелесообразным дублирование инфраструктуры по «добыче информации» о ценах сырьевого экспорта. С уходом из России иностранных ценовых агентств и углубления регионализации это стало необходимостью. </a:t>
            </a:r>
            <a:endParaRPr lang="ru-RU" sz="2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441" y="3790407"/>
            <a:ext cx="5258516" cy="3946790"/>
          </a:xfrm>
          <a:prstGeom prst="rect">
            <a:avLst/>
          </a:prstGeom>
        </p:spPr>
      </p:pic>
      <p:sp>
        <p:nvSpPr>
          <p:cNvPr id="6" name="Текст 7">
            <a:extLst>
              <a:ext uri="{FF2B5EF4-FFF2-40B4-BE49-F238E27FC236}">
                <a16:creationId xmlns:a16="http://schemas.microsoft.com/office/drawing/2014/main" id="{2E403BFE-EBCB-514B-7214-CB23102E7BFD}"/>
              </a:ext>
            </a:extLst>
          </p:cNvPr>
          <p:cNvSpPr txBox="1">
            <a:spLocks/>
          </p:cNvSpPr>
          <p:nvPr/>
        </p:nvSpPr>
        <p:spPr>
          <a:xfrm>
            <a:off x="6310805" y="3498121"/>
            <a:ext cx="5955508" cy="939225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3600" dirty="0" smtClean="0">
                <a:latin typeface="Cera CY" pitchFamily="2" charset="0"/>
              </a:rPr>
              <a:t>Как узнать цену экспорта?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D1ADFA82-C0CE-416A-9C87-DD51D32A07D1}"/>
              </a:ext>
            </a:extLst>
          </p:cNvPr>
          <p:cNvGrpSpPr/>
          <p:nvPr/>
        </p:nvGrpSpPr>
        <p:grpSpPr>
          <a:xfrm>
            <a:off x="3636134" y="5524901"/>
            <a:ext cx="2565648" cy="2565648"/>
            <a:chOff x="3459720" y="4133712"/>
            <a:chExt cx="612000" cy="612000"/>
          </a:xfrm>
        </p:grpSpPr>
        <p:sp>
          <p:nvSpPr>
            <p:cNvPr id="15" name="Полилиния: фигура 301">
              <a:extLst>
                <a:ext uri="{FF2B5EF4-FFF2-40B4-BE49-F238E27FC236}">
                  <a16:creationId xmlns:a16="http://schemas.microsoft.com/office/drawing/2014/main" id="{3827831A-FC4F-4337-AE95-102A6404C6E0}"/>
                </a:ext>
              </a:extLst>
            </p:cNvPr>
            <p:cNvSpPr/>
            <p:nvPr/>
          </p:nvSpPr>
          <p:spPr>
            <a:xfrm>
              <a:off x="3459720" y="4133712"/>
              <a:ext cx="612000" cy="612000"/>
            </a:xfrm>
            <a:custGeom>
              <a:avLst/>
              <a:gdLst>
                <a:gd name="connsiteX0" fmla="*/ 612000 w 612000"/>
                <a:gd name="connsiteY0" fmla="*/ 306000 h 612000"/>
                <a:gd name="connsiteX1" fmla="*/ 306000 w 612000"/>
                <a:gd name="connsiteY1" fmla="*/ 612000 h 612000"/>
                <a:gd name="connsiteX2" fmla="*/ 0 w 612000"/>
                <a:gd name="connsiteY2" fmla="*/ 306000 h 612000"/>
                <a:gd name="connsiteX3" fmla="*/ 306000 w 612000"/>
                <a:gd name="connsiteY3" fmla="*/ 0 h 612000"/>
                <a:gd name="connsiteX4" fmla="*/ 612000 w 612000"/>
                <a:gd name="connsiteY4" fmla="*/ 306000 h 6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000" h="612000">
                  <a:moveTo>
                    <a:pt x="612000" y="306000"/>
                  </a:moveTo>
                  <a:cubicBezTo>
                    <a:pt x="612000" y="474999"/>
                    <a:pt x="474999" y="612000"/>
                    <a:pt x="306000" y="612000"/>
                  </a:cubicBezTo>
                  <a:cubicBezTo>
                    <a:pt x="137001" y="612000"/>
                    <a:pt x="0" y="474999"/>
                    <a:pt x="0" y="306000"/>
                  </a:cubicBezTo>
                  <a:cubicBezTo>
                    <a:pt x="0" y="137001"/>
                    <a:pt x="137001" y="0"/>
                    <a:pt x="306000" y="0"/>
                  </a:cubicBezTo>
                  <a:cubicBezTo>
                    <a:pt x="474999" y="0"/>
                    <a:pt x="612000" y="137001"/>
                    <a:pt x="612000" y="306000"/>
                  </a:cubicBezTo>
                  <a:close/>
                </a:path>
              </a:pathLst>
            </a:custGeom>
            <a:solidFill>
              <a:srgbClr val="FF7900"/>
            </a:solidFill>
            <a:ln w="725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Полилиния: фигура 302">
              <a:extLst>
                <a:ext uri="{FF2B5EF4-FFF2-40B4-BE49-F238E27FC236}">
                  <a16:creationId xmlns:a16="http://schemas.microsoft.com/office/drawing/2014/main" id="{FD38838E-8CBB-46D4-BC65-B26C702EA950}"/>
                </a:ext>
              </a:extLst>
            </p:cNvPr>
            <p:cNvSpPr/>
            <p:nvPr/>
          </p:nvSpPr>
          <p:spPr>
            <a:xfrm>
              <a:off x="3700532" y="4250447"/>
              <a:ext cx="127953" cy="65447"/>
            </a:xfrm>
            <a:custGeom>
              <a:avLst/>
              <a:gdLst>
                <a:gd name="connsiteX0" fmla="*/ 17684 w 127953"/>
                <a:gd name="connsiteY0" fmla="*/ 65408 h 65447"/>
                <a:gd name="connsiteX1" fmla="*/ 10399 w 127953"/>
                <a:gd name="connsiteY1" fmla="*/ 60089 h 65447"/>
                <a:gd name="connsiteX2" fmla="*/ 271 w 127953"/>
                <a:gd name="connsiteY2" fmla="*/ 22422 h 65447"/>
                <a:gd name="connsiteX3" fmla="*/ 1510 w 127953"/>
                <a:gd name="connsiteY3" fmla="*/ 16010 h 65447"/>
                <a:gd name="connsiteX4" fmla="*/ 7339 w 127953"/>
                <a:gd name="connsiteY4" fmla="*/ 13169 h 65447"/>
                <a:gd name="connsiteX5" fmla="*/ 60014 w 127953"/>
                <a:gd name="connsiteY5" fmla="*/ 5300 h 65447"/>
                <a:gd name="connsiteX6" fmla="*/ 125586 w 127953"/>
                <a:gd name="connsiteY6" fmla="*/ 15063 h 65447"/>
                <a:gd name="connsiteX7" fmla="*/ 127699 w 127953"/>
                <a:gd name="connsiteY7" fmla="*/ 22349 h 65447"/>
                <a:gd name="connsiteX8" fmla="*/ 117717 w 127953"/>
                <a:gd name="connsiteY8" fmla="*/ 60016 h 65447"/>
                <a:gd name="connsiteX9" fmla="*/ 108816 w 127953"/>
                <a:gd name="connsiteY9" fmla="*/ 65205 h 65447"/>
                <a:gd name="connsiteX10" fmla="*/ 108756 w 127953"/>
                <a:gd name="connsiteY10" fmla="*/ 65189 h 65447"/>
                <a:gd name="connsiteX11" fmla="*/ 103656 w 127953"/>
                <a:gd name="connsiteY11" fmla="*/ 56300 h 65447"/>
                <a:gd name="connsiteX12" fmla="*/ 112472 w 127953"/>
                <a:gd name="connsiteY12" fmla="*/ 23078 h 65447"/>
                <a:gd name="connsiteX13" fmla="*/ 64021 w 127953"/>
                <a:gd name="connsiteY13" fmla="*/ 19362 h 65447"/>
                <a:gd name="connsiteX14" fmla="*/ 17101 w 127953"/>
                <a:gd name="connsiteY14" fmla="*/ 27595 h 65447"/>
                <a:gd name="connsiteX15" fmla="*/ 25043 w 127953"/>
                <a:gd name="connsiteY15" fmla="*/ 56300 h 65447"/>
                <a:gd name="connsiteX16" fmla="*/ 19953 w 127953"/>
                <a:gd name="connsiteY16" fmla="*/ 65259 h 65447"/>
                <a:gd name="connsiteX17" fmla="*/ 19943 w 127953"/>
                <a:gd name="connsiteY17" fmla="*/ 65262 h 65447"/>
                <a:gd name="connsiteX18" fmla="*/ 17684 w 127953"/>
                <a:gd name="connsiteY18" fmla="*/ 65408 h 6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7953" h="65447">
                  <a:moveTo>
                    <a:pt x="17684" y="65408"/>
                  </a:moveTo>
                  <a:cubicBezTo>
                    <a:pt x="14318" y="65532"/>
                    <a:pt x="11306" y="63333"/>
                    <a:pt x="10399" y="60089"/>
                  </a:cubicBezTo>
                  <a:lnTo>
                    <a:pt x="271" y="22422"/>
                  </a:lnTo>
                  <a:cubicBezTo>
                    <a:pt x="-350" y="20209"/>
                    <a:pt x="109" y="17833"/>
                    <a:pt x="1510" y="16010"/>
                  </a:cubicBezTo>
                  <a:cubicBezTo>
                    <a:pt x="2826" y="14113"/>
                    <a:pt x="5033" y="13036"/>
                    <a:pt x="7339" y="13169"/>
                  </a:cubicBezTo>
                  <a:cubicBezTo>
                    <a:pt x="25192" y="13200"/>
                    <a:pt x="42949" y="10547"/>
                    <a:pt x="60014" y="5300"/>
                  </a:cubicBezTo>
                  <a:cubicBezTo>
                    <a:pt x="82600" y="-674"/>
                    <a:pt x="102126" y="-5920"/>
                    <a:pt x="125586" y="15063"/>
                  </a:cubicBezTo>
                  <a:cubicBezTo>
                    <a:pt x="127599" y="16905"/>
                    <a:pt x="128414" y="19717"/>
                    <a:pt x="127699" y="22349"/>
                  </a:cubicBezTo>
                  <a:lnTo>
                    <a:pt x="117717" y="60016"/>
                  </a:lnTo>
                  <a:cubicBezTo>
                    <a:pt x="116692" y="63907"/>
                    <a:pt x="112707" y="66230"/>
                    <a:pt x="108816" y="65205"/>
                  </a:cubicBezTo>
                  <a:cubicBezTo>
                    <a:pt x="108796" y="65200"/>
                    <a:pt x="108775" y="65194"/>
                    <a:pt x="108756" y="65189"/>
                  </a:cubicBezTo>
                  <a:cubicBezTo>
                    <a:pt x="104907" y="64125"/>
                    <a:pt x="102633" y="60160"/>
                    <a:pt x="103656" y="56300"/>
                  </a:cubicBezTo>
                  <a:lnTo>
                    <a:pt x="112472" y="23078"/>
                  </a:lnTo>
                  <a:cubicBezTo>
                    <a:pt x="96880" y="10619"/>
                    <a:pt x="84786" y="13825"/>
                    <a:pt x="64021" y="19362"/>
                  </a:cubicBezTo>
                  <a:cubicBezTo>
                    <a:pt x="48746" y="23886"/>
                    <a:pt x="33004" y="26648"/>
                    <a:pt x="17101" y="27595"/>
                  </a:cubicBezTo>
                  <a:lnTo>
                    <a:pt x="25043" y="56300"/>
                  </a:lnTo>
                  <a:cubicBezTo>
                    <a:pt x="26111" y="60180"/>
                    <a:pt x="23833" y="64191"/>
                    <a:pt x="19953" y="65259"/>
                  </a:cubicBezTo>
                  <a:cubicBezTo>
                    <a:pt x="19949" y="65260"/>
                    <a:pt x="19947" y="65261"/>
                    <a:pt x="19943" y="65262"/>
                  </a:cubicBezTo>
                  <a:cubicBezTo>
                    <a:pt x="19199" y="65405"/>
                    <a:pt x="18441" y="65454"/>
                    <a:pt x="17684" y="65408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Полилиния: фигура 303">
              <a:extLst>
                <a:ext uri="{FF2B5EF4-FFF2-40B4-BE49-F238E27FC236}">
                  <a16:creationId xmlns:a16="http://schemas.microsoft.com/office/drawing/2014/main" id="{3D5BFDE6-B43C-473E-AE7D-92F1B9682B2B}"/>
                </a:ext>
              </a:extLst>
            </p:cNvPr>
            <p:cNvSpPr/>
            <p:nvPr/>
          </p:nvSpPr>
          <p:spPr>
            <a:xfrm>
              <a:off x="3714720" y="4344997"/>
              <a:ext cx="102000" cy="14571"/>
            </a:xfrm>
            <a:custGeom>
              <a:avLst/>
              <a:gdLst>
                <a:gd name="connsiteX0" fmla="*/ 94714 w 102000"/>
                <a:gd name="connsiteY0" fmla="*/ 14571 h 14571"/>
                <a:gd name="connsiteX1" fmla="*/ 7286 w 102000"/>
                <a:gd name="connsiteY1" fmla="*/ 14571 h 14571"/>
                <a:gd name="connsiteX2" fmla="*/ 0 w 102000"/>
                <a:gd name="connsiteY2" fmla="*/ 7286 h 14571"/>
                <a:gd name="connsiteX3" fmla="*/ 7286 w 102000"/>
                <a:gd name="connsiteY3" fmla="*/ 0 h 14571"/>
                <a:gd name="connsiteX4" fmla="*/ 94714 w 102000"/>
                <a:gd name="connsiteY4" fmla="*/ 0 h 14571"/>
                <a:gd name="connsiteX5" fmla="*/ 102000 w 102000"/>
                <a:gd name="connsiteY5" fmla="*/ 7286 h 14571"/>
                <a:gd name="connsiteX6" fmla="*/ 94714 w 102000"/>
                <a:gd name="connsiteY6" fmla="*/ 14571 h 1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000" h="14571">
                  <a:moveTo>
                    <a:pt x="94714" y="14571"/>
                  </a:moveTo>
                  <a:lnTo>
                    <a:pt x="7286" y="14571"/>
                  </a:lnTo>
                  <a:cubicBezTo>
                    <a:pt x="3262" y="14571"/>
                    <a:pt x="0" y="11310"/>
                    <a:pt x="0" y="7286"/>
                  </a:cubicBezTo>
                  <a:cubicBezTo>
                    <a:pt x="0" y="3262"/>
                    <a:pt x="3262" y="0"/>
                    <a:pt x="7286" y="0"/>
                  </a:cubicBezTo>
                  <a:lnTo>
                    <a:pt x="94714" y="0"/>
                  </a:lnTo>
                  <a:cubicBezTo>
                    <a:pt x="98738" y="0"/>
                    <a:pt x="102000" y="3262"/>
                    <a:pt x="102000" y="7286"/>
                  </a:cubicBezTo>
                  <a:cubicBezTo>
                    <a:pt x="102000" y="11310"/>
                    <a:pt x="98738" y="14571"/>
                    <a:pt x="94714" y="14571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Полилиния: фигура 304">
              <a:extLst>
                <a:ext uri="{FF2B5EF4-FFF2-40B4-BE49-F238E27FC236}">
                  <a16:creationId xmlns:a16="http://schemas.microsoft.com/office/drawing/2014/main" id="{36572D4E-157A-421F-BDF4-0E0B0B702E53}"/>
                </a:ext>
              </a:extLst>
            </p:cNvPr>
            <p:cNvSpPr/>
            <p:nvPr/>
          </p:nvSpPr>
          <p:spPr>
            <a:xfrm>
              <a:off x="3634703" y="4379748"/>
              <a:ext cx="137136" cy="249391"/>
            </a:xfrm>
            <a:custGeom>
              <a:avLst/>
              <a:gdLst>
                <a:gd name="connsiteX0" fmla="*/ 129851 w 137136"/>
                <a:gd name="connsiteY0" fmla="*/ 249392 h 249391"/>
                <a:gd name="connsiteX1" fmla="*/ 0 w 137136"/>
                <a:gd name="connsiteY1" fmla="*/ 120017 h 249391"/>
                <a:gd name="connsiteX2" fmla="*/ 26175 w 137136"/>
                <a:gd name="connsiteY2" fmla="*/ 41676 h 249391"/>
                <a:gd name="connsiteX3" fmla="*/ 55318 w 137136"/>
                <a:gd name="connsiteY3" fmla="*/ 3134 h 249391"/>
                <a:gd name="connsiteX4" fmla="*/ 65457 w 137136"/>
                <a:gd name="connsiteY4" fmla="*/ 1299 h 249391"/>
                <a:gd name="connsiteX5" fmla="*/ 67292 w 137136"/>
                <a:gd name="connsiteY5" fmla="*/ 11438 h 249391"/>
                <a:gd name="connsiteX6" fmla="*/ 66902 w 137136"/>
                <a:gd name="connsiteY6" fmla="*/ 11950 h 249391"/>
                <a:gd name="connsiteX7" fmla="*/ 37759 w 137136"/>
                <a:gd name="connsiteY7" fmla="*/ 50419 h 249391"/>
                <a:gd name="connsiteX8" fmla="*/ 60399 w 137136"/>
                <a:gd name="connsiteY8" fmla="*/ 211633 h 249391"/>
                <a:gd name="connsiteX9" fmla="*/ 129851 w 137136"/>
                <a:gd name="connsiteY9" fmla="*/ 234820 h 249391"/>
                <a:gd name="connsiteX10" fmla="*/ 137136 w 137136"/>
                <a:gd name="connsiteY10" fmla="*/ 242106 h 249391"/>
                <a:gd name="connsiteX11" fmla="*/ 129851 w 137136"/>
                <a:gd name="connsiteY11" fmla="*/ 249392 h 24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36" h="249391">
                  <a:moveTo>
                    <a:pt x="129851" y="249392"/>
                  </a:moveTo>
                  <a:cubicBezTo>
                    <a:pt x="58268" y="249523"/>
                    <a:pt x="131" y="191600"/>
                    <a:pt x="0" y="120017"/>
                  </a:cubicBezTo>
                  <a:cubicBezTo>
                    <a:pt x="-52" y="91748"/>
                    <a:pt x="9140" y="64236"/>
                    <a:pt x="26175" y="41676"/>
                  </a:cubicBezTo>
                  <a:lnTo>
                    <a:pt x="55318" y="3134"/>
                  </a:lnTo>
                  <a:cubicBezTo>
                    <a:pt x="57611" y="-172"/>
                    <a:pt x="62150" y="-994"/>
                    <a:pt x="65457" y="1299"/>
                  </a:cubicBezTo>
                  <a:cubicBezTo>
                    <a:pt x="68763" y="3592"/>
                    <a:pt x="69585" y="8132"/>
                    <a:pt x="67292" y="11438"/>
                  </a:cubicBezTo>
                  <a:cubicBezTo>
                    <a:pt x="67169" y="11614"/>
                    <a:pt x="67040" y="11786"/>
                    <a:pt x="66902" y="11950"/>
                  </a:cubicBezTo>
                  <a:lnTo>
                    <a:pt x="37759" y="50419"/>
                  </a:lnTo>
                  <a:cubicBezTo>
                    <a:pt x="-507" y="101189"/>
                    <a:pt x="9629" y="173367"/>
                    <a:pt x="60399" y="211633"/>
                  </a:cubicBezTo>
                  <a:cubicBezTo>
                    <a:pt x="80409" y="226715"/>
                    <a:pt x="104794" y="234856"/>
                    <a:pt x="129851" y="234820"/>
                  </a:cubicBezTo>
                  <a:cubicBezTo>
                    <a:pt x="133874" y="234820"/>
                    <a:pt x="137136" y="238082"/>
                    <a:pt x="137136" y="242106"/>
                  </a:cubicBezTo>
                  <a:cubicBezTo>
                    <a:pt x="137136" y="246130"/>
                    <a:pt x="133874" y="249392"/>
                    <a:pt x="129851" y="249392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Полилиния: фигура 305">
              <a:extLst>
                <a:ext uri="{FF2B5EF4-FFF2-40B4-BE49-F238E27FC236}">
                  <a16:creationId xmlns:a16="http://schemas.microsoft.com/office/drawing/2014/main" id="{C9B4B95E-3E00-4FE4-B2C4-48ED7BEDA47B}"/>
                </a:ext>
              </a:extLst>
            </p:cNvPr>
            <p:cNvSpPr/>
            <p:nvPr/>
          </p:nvSpPr>
          <p:spPr>
            <a:xfrm>
              <a:off x="3759599" y="4378794"/>
              <a:ext cx="137125" cy="250346"/>
            </a:xfrm>
            <a:custGeom>
              <a:avLst/>
              <a:gdLst>
                <a:gd name="connsiteX0" fmla="*/ 7286 w 137125"/>
                <a:gd name="connsiteY0" fmla="*/ 250346 h 250346"/>
                <a:gd name="connsiteX1" fmla="*/ 0 w 137125"/>
                <a:gd name="connsiteY1" fmla="*/ 243061 h 250346"/>
                <a:gd name="connsiteX2" fmla="*/ 7286 w 137125"/>
                <a:gd name="connsiteY2" fmla="*/ 235775 h 250346"/>
                <a:gd name="connsiteX3" fmla="*/ 122565 w 137125"/>
                <a:gd name="connsiteY3" fmla="*/ 120972 h 250346"/>
                <a:gd name="connsiteX4" fmla="*/ 99304 w 137125"/>
                <a:gd name="connsiteY4" fmla="*/ 51374 h 250346"/>
                <a:gd name="connsiteX5" fmla="*/ 69724 w 137125"/>
                <a:gd name="connsiteY5" fmla="*/ 12176 h 250346"/>
                <a:gd name="connsiteX6" fmla="*/ 70234 w 137125"/>
                <a:gd name="connsiteY6" fmla="*/ 1885 h 250346"/>
                <a:gd name="connsiteX7" fmla="*/ 80525 w 137125"/>
                <a:gd name="connsiteY7" fmla="*/ 2395 h 250346"/>
                <a:gd name="connsiteX8" fmla="*/ 81309 w 137125"/>
                <a:gd name="connsiteY8" fmla="*/ 3434 h 250346"/>
                <a:gd name="connsiteX9" fmla="*/ 110961 w 137125"/>
                <a:gd name="connsiteY9" fmla="*/ 42558 h 250346"/>
                <a:gd name="connsiteX10" fmla="*/ 85535 w 137125"/>
                <a:gd name="connsiteY10" fmla="*/ 224190 h 250346"/>
                <a:gd name="connsiteX11" fmla="*/ 7286 w 137125"/>
                <a:gd name="connsiteY11" fmla="*/ 250346 h 25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25" h="250346">
                  <a:moveTo>
                    <a:pt x="7286" y="250346"/>
                  </a:moveTo>
                  <a:cubicBezTo>
                    <a:pt x="3262" y="250346"/>
                    <a:pt x="0" y="247085"/>
                    <a:pt x="0" y="243061"/>
                  </a:cubicBezTo>
                  <a:cubicBezTo>
                    <a:pt x="0" y="239037"/>
                    <a:pt x="3262" y="235775"/>
                    <a:pt x="7286" y="235775"/>
                  </a:cubicBezTo>
                  <a:cubicBezTo>
                    <a:pt x="70822" y="235906"/>
                    <a:pt x="122434" y="184507"/>
                    <a:pt x="122565" y="120972"/>
                  </a:cubicBezTo>
                  <a:cubicBezTo>
                    <a:pt x="122617" y="95855"/>
                    <a:pt x="114448" y="71412"/>
                    <a:pt x="99304" y="51374"/>
                  </a:cubicBezTo>
                  <a:lnTo>
                    <a:pt x="69724" y="12176"/>
                  </a:lnTo>
                  <a:cubicBezTo>
                    <a:pt x="67023" y="9194"/>
                    <a:pt x="67252" y="4587"/>
                    <a:pt x="70234" y="1885"/>
                  </a:cubicBezTo>
                  <a:cubicBezTo>
                    <a:pt x="73216" y="-815"/>
                    <a:pt x="77824" y="-587"/>
                    <a:pt x="80525" y="2395"/>
                  </a:cubicBezTo>
                  <a:cubicBezTo>
                    <a:pt x="80817" y="2717"/>
                    <a:pt x="81079" y="3065"/>
                    <a:pt x="81309" y="3434"/>
                  </a:cubicBezTo>
                  <a:lnTo>
                    <a:pt x="110961" y="42558"/>
                  </a:lnTo>
                  <a:cubicBezTo>
                    <a:pt x="154097" y="99735"/>
                    <a:pt x="142713" y="181055"/>
                    <a:pt x="85535" y="224190"/>
                  </a:cubicBezTo>
                  <a:cubicBezTo>
                    <a:pt x="62994" y="241195"/>
                    <a:pt x="35521" y="250379"/>
                    <a:pt x="7286" y="250346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Полилиния: фигура 306">
              <a:extLst>
                <a:ext uri="{FF2B5EF4-FFF2-40B4-BE49-F238E27FC236}">
                  <a16:creationId xmlns:a16="http://schemas.microsoft.com/office/drawing/2014/main" id="{6D833CD0-F631-4033-8623-CF5590FC11F8}"/>
                </a:ext>
              </a:extLst>
            </p:cNvPr>
            <p:cNvSpPr/>
            <p:nvPr/>
          </p:nvSpPr>
          <p:spPr>
            <a:xfrm>
              <a:off x="3765719" y="4345820"/>
              <a:ext cx="55651" cy="87406"/>
            </a:xfrm>
            <a:custGeom>
              <a:avLst/>
              <a:gdLst>
                <a:gd name="connsiteX0" fmla="*/ 48450 w 55651"/>
                <a:gd name="connsiteY0" fmla="*/ 86970 h 87406"/>
                <a:gd name="connsiteX1" fmla="*/ 42112 w 55651"/>
                <a:gd name="connsiteY1" fmla="*/ 83327 h 87406"/>
                <a:gd name="connsiteX2" fmla="*/ 14572 w 55651"/>
                <a:gd name="connsiteY2" fmla="*/ 34804 h 87406"/>
                <a:gd name="connsiteX3" fmla="*/ 14572 w 55651"/>
                <a:gd name="connsiteY3" fmla="*/ 51051 h 87406"/>
                <a:gd name="connsiteX4" fmla="*/ 7286 w 55651"/>
                <a:gd name="connsiteY4" fmla="*/ 58337 h 87406"/>
                <a:gd name="connsiteX5" fmla="*/ 0 w 55651"/>
                <a:gd name="connsiteY5" fmla="*/ 51051 h 87406"/>
                <a:gd name="connsiteX6" fmla="*/ 0 w 55651"/>
                <a:gd name="connsiteY6" fmla="*/ 7337 h 87406"/>
                <a:gd name="connsiteX7" fmla="*/ 7235 w 55651"/>
                <a:gd name="connsiteY7" fmla="*/ 0 h 87406"/>
                <a:gd name="connsiteX8" fmla="*/ 13624 w 55651"/>
                <a:gd name="connsiteY8" fmla="*/ 3694 h 87406"/>
                <a:gd name="connsiteX9" fmla="*/ 54716 w 55651"/>
                <a:gd name="connsiteY9" fmla="*/ 76551 h 87406"/>
                <a:gd name="connsiteX10" fmla="*/ 51935 w 55651"/>
                <a:gd name="connsiteY10" fmla="*/ 86472 h 87406"/>
                <a:gd name="connsiteX11" fmla="*/ 48377 w 55651"/>
                <a:gd name="connsiteY11" fmla="*/ 87407 h 8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651" h="87406">
                  <a:moveTo>
                    <a:pt x="48450" y="86970"/>
                  </a:moveTo>
                  <a:cubicBezTo>
                    <a:pt x="45837" y="86980"/>
                    <a:pt x="43418" y="85590"/>
                    <a:pt x="42112" y="83327"/>
                  </a:cubicBezTo>
                  <a:lnTo>
                    <a:pt x="14572" y="34804"/>
                  </a:lnTo>
                  <a:lnTo>
                    <a:pt x="14572" y="51051"/>
                  </a:lnTo>
                  <a:cubicBezTo>
                    <a:pt x="14572" y="55075"/>
                    <a:pt x="11310" y="58337"/>
                    <a:pt x="7286" y="58337"/>
                  </a:cubicBezTo>
                  <a:cubicBezTo>
                    <a:pt x="3262" y="58337"/>
                    <a:pt x="0" y="55075"/>
                    <a:pt x="0" y="51051"/>
                  </a:cubicBezTo>
                  <a:lnTo>
                    <a:pt x="0" y="7337"/>
                  </a:lnTo>
                  <a:cubicBezTo>
                    <a:pt x="-28" y="3313"/>
                    <a:pt x="3211" y="29"/>
                    <a:pt x="7235" y="0"/>
                  </a:cubicBezTo>
                  <a:cubicBezTo>
                    <a:pt x="9877" y="-18"/>
                    <a:pt x="12322" y="1395"/>
                    <a:pt x="13624" y="3694"/>
                  </a:cubicBezTo>
                  <a:lnTo>
                    <a:pt x="54716" y="76551"/>
                  </a:lnTo>
                  <a:cubicBezTo>
                    <a:pt x="56687" y="80059"/>
                    <a:pt x="55442" y="84501"/>
                    <a:pt x="51935" y="86472"/>
                  </a:cubicBezTo>
                  <a:cubicBezTo>
                    <a:pt x="50849" y="87083"/>
                    <a:pt x="49624" y="87405"/>
                    <a:pt x="48377" y="87407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D5CC0679-22A1-4C13-AAB2-8B35A9BB4218}"/>
              </a:ext>
            </a:extLst>
          </p:cNvPr>
          <p:cNvGrpSpPr/>
          <p:nvPr/>
        </p:nvGrpSpPr>
        <p:grpSpPr>
          <a:xfrm>
            <a:off x="12266313" y="5662659"/>
            <a:ext cx="2556000" cy="2556000"/>
            <a:chOff x="3456110" y="4136309"/>
            <a:chExt cx="612000" cy="612000"/>
          </a:xfrm>
        </p:grpSpPr>
        <p:sp>
          <p:nvSpPr>
            <p:cNvPr id="22" name="Полилиния: фигура 148">
              <a:extLst>
                <a:ext uri="{FF2B5EF4-FFF2-40B4-BE49-F238E27FC236}">
                  <a16:creationId xmlns:a16="http://schemas.microsoft.com/office/drawing/2014/main" id="{00F63780-140C-4C75-A07D-0D17B42FDFE0}"/>
                </a:ext>
              </a:extLst>
            </p:cNvPr>
            <p:cNvSpPr/>
            <p:nvPr/>
          </p:nvSpPr>
          <p:spPr>
            <a:xfrm>
              <a:off x="3456110" y="4136309"/>
              <a:ext cx="612000" cy="612000"/>
            </a:xfrm>
            <a:custGeom>
              <a:avLst/>
              <a:gdLst>
                <a:gd name="connsiteX0" fmla="*/ 612000 w 612000"/>
                <a:gd name="connsiteY0" fmla="*/ 306000 h 612000"/>
                <a:gd name="connsiteX1" fmla="*/ 306000 w 612000"/>
                <a:gd name="connsiteY1" fmla="*/ 612000 h 612000"/>
                <a:gd name="connsiteX2" fmla="*/ 0 w 612000"/>
                <a:gd name="connsiteY2" fmla="*/ 306000 h 612000"/>
                <a:gd name="connsiteX3" fmla="*/ 306000 w 612000"/>
                <a:gd name="connsiteY3" fmla="*/ 0 h 612000"/>
                <a:gd name="connsiteX4" fmla="*/ 612000 w 612000"/>
                <a:gd name="connsiteY4" fmla="*/ 306000 h 6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000" h="612000">
                  <a:moveTo>
                    <a:pt x="612000" y="306000"/>
                  </a:moveTo>
                  <a:cubicBezTo>
                    <a:pt x="612000" y="474999"/>
                    <a:pt x="474999" y="612000"/>
                    <a:pt x="306000" y="612000"/>
                  </a:cubicBezTo>
                  <a:cubicBezTo>
                    <a:pt x="137001" y="612000"/>
                    <a:pt x="0" y="474999"/>
                    <a:pt x="0" y="306000"/>
                  </a:cubicBezTo>
                  <a:cubicBezTo>
                    <a:pt x="0" y="137001"/>
                    <a:pt x="137001" y="0"/>
                    <a:pt x="306000" y="0"/>
                  </a:cubicBezTo>
                  <a:cubicBezTo>
                    <a:pt x="474999" y="0"/>
                    <a:pt x="612000" y="137001"/>
                    <a:pt x="612000" y="306000"/>
                  </a:cubicBezTo>
                  <a:close/>
                </a:path>
              </a:pathLst>
            </a:custGeom>
            <a:solidFill>
              <a:srgbClr val="FF7900"/>
            </a:solidFill>
            <a:ln w="725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Полилиния: фигура 149">
              <a:extLst>
                <a:ext uri="{FF2B5EF4-FFF2-40B4-BE49-F238E27FC236}">
                  <a16:creationId xmlns:a16="http://schemas.microsoft.com/office/drawing/2014/main" id="{8E0044F1-9C91-4EBE-9AF1-3385F60D75A0}"/>
                </a:ext>
              </a:extLst>
            </p:cNvPr>
            <p:cNvSpPr/>
            <p:nvPr/>
          </p:nvSpPr>
          <p:spPr>
            <a:xfrm>
              <a:off x="3628202" y="4252999"/>
              <a:ext cx="268330" cy="109973"/>
            </a:xfrm>
            <a:custGeom>
              <a:avLst/>
              <a:gdLst>
                <a:gd name="connsiteX0" fmla="*/ 261335 w 268330"/>
                <a:gd name="connsiteY0" fmla="*/ 109968 h 109973"/>
                <a:gd name="connsiteX1" fmla="*/ 254049 w 268330"/>
                <a:gd name="connsiteY1" fmla="*/ 104722 h 109973"/>
                <a:gd name="connsiteX2" fmla="*/ 99473 w 268330"/>
                <a:gd name="connsiteY2" fmla="*/ 19525 h 109973"/>
                <a:gd name="connsiteX3" fmla="*/ 14276 w 268330"/>
                <a:gd name="connsiteY3" fmla="*/ 104722 h 109973"/>
                <a:gd name="connsiteX4" fmla="*/ 5315 w 268330"/>
                <a:gd name="connsiteY4" fmla="*/ 109677 h 109973"/>
                <a:gd name="connsiteX5" fmla="*/ 274 w 268330"/>
                <a:gd name="connsiteY5" fmla="*/ 100690 h 109973"/>
                <a:gd name="connsiteX6" fmla="*/ 288 w 268330"/>
                <a:gd name="connsiteY6" fmla="*/ 100642 h 109973"/>
                <a:gd name="connsiteX7" fmla="*/ 172932 w 268330"/>
                <a:gd name="connsiteY7" fmla="*/ 5537 h 109973"/>
                <a:gd name="connsiteX8" fmla="*/ 268038 w 268330"/>
                <a:gd name="connsiteY8" fmla="*/ 100642 h 109973"/>
                <a:gd name="connsiteX9" fmla="*/ 263083 w 268330"/>
                <a:gd name="connsiteY9" fmla="*/ 109677 h 109973"/>
                <a:gd name="connsiteX10" fmla="*/ 261335 w 268330"/>
                <a:gd name="connsiteY10" fmla="*/ 109968 h 109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8330" h="109973">
                  <a:moveTo>
                    <a:pt x="261335" y="109968"/>
                  </a:moveTo>
                  <a:cubicBezTo>
                    <a:pt x="257989" y="110101"/>
                    <a:pt x="254984" y="107938"/>
                    <a:pt x="254049" y="104722"/>
                  </a:cubicBezTo>
                  <a:cubicBezTo>
                    <a:pt x="234891" y="38511"/>
                    <a:pt x="165685" y="367"/>
                    <a:pt x="99473" y="19525"/>
                  </a:cubicBezTo>
                  <a:cubicBezTo>
                    <a:pt x="58339" y="31427"/>
                    <a:pt x="26179" y="63588"/>
                    <a:pt x="14276" y="104722"/>
                  </a:cubicBezTo>
                  <a:cubicBezTo>
                    <a:pt x="13149" y="108548"/>
                    <a:pt x="9154" y="110756"/>
                    <a:pt x="5315" y="109677"/>
                  </a:cubicBezTo>
                  <a:cubicBezTo>
                    <a:pt x="1441" y="108587"/>
                    <a:pt x="-815" y="104564"/>
                    <a:pt x="274" y="100690"/>
                  </a:cubicBezTo>
                  <a:cubicBezTo>
                    <a:pt x="278" y="100674"/>
                    <a:pt x="283" y="100658"/>
                    <a:pt x="288" y="100642"/>
                  </a:cubicBezTo>
                  <a:cubicBezTo>
                    <a:pt x="21700" y="26706"/>
                    <a:pt x="98995" y="-15875"/>
                    <a:pt x="172932" y="5537"/>
                  </a:cubicBezTo>
                  <a:cubicBezTo>
                    <a:pt x="218845" y="18833"/>
                    <a:pt x="254741" y="54729"/>
                    <a:pt x="268038" y="100642"/>
                  </a:cubicBezTo>
                  <a:cubicBezTo>
                    <a:pt x="269164" y="104505"/>
                    <a:pt x="266946" y="108550"/>
                    <a:pt x="263083" y="109677"/>
                  </a:cubicBezTo>
                  <a:cubicBezTo>
                    <a:pt x="262517" y="109852"/>
                    <a:pt x="261928" y="109951"/>
                    <a:pt x="261335" y="109968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Полилиния: фигура 150">
              <a:extLst>
                <a:ext uri="{FF2B5EF4-FFF2-40B4-BE49-F238E27FC236}">
                  <a16:creationId xmlns:a16="http://schemas.microsoft.com/office/drawing/2014/main" id="{5D18C99A-6C7A-49B4-9206-6CC9EECDAFF5}"/>
                </a:ext>
              </a:extLst>
            </p:cNvPr>
            <p:cNvSpPr/>
            <p:nvPr/>
          </p:nvSpPr>
          <p:spPr>
            <a:xfrm>
              <a:off x="3579967" y="4390653"/>
              <a:ext cx="72857" cy="146370"/>
            </a:xfrm>
            <a:custGeom>
              <a:avLst/>
              <a:gdLst>
                <a:gd name="connsiteX0" fmla="*/ 51000 w 72857"/>
                <a:gd name="connsiteY0" fmla="*/ 146370 h 146370"/>
                <a:gd name="connsiteX1" fmla="*/ 0 w 72857"/>
                <a:gd name="connsiteY1" fmla="*/ 95370 h 146370"/>
                <a:gd name="connsiteX2" fmla="*/ 0 w 72857"/>
                <a:gd name="connsiteY2" fmla="*/ 51000 h 146370"/>
                <a:gd name="connsiteX3" fmla="*/ 51000 w 72857"/>
                <a:gd name="connsiteY3" fmla="*/ 0 h 146370"/>
                <a:gd name="connsiteX4" fmla="*/ 72857 w 72857"/>
                <a:gd name="connsiteY4" fmla="*/ 21857 h 146370"/>
                <a:gd name="connsiteX5" fmla="*/ 72857 w 72857"/>
                <a:gd name="connsiteY5" fmla="*/ 124513 h 146370"/>
                <a:gd name="connsiteX6" fmla="*/ 51000 w 72857"/>
                <a:gd name="connsiteY6" fmla="*/ 146370 h 146370"/>
                <a:gd name="connsiteX7" fmla="*/ 51000 w 72857"/>
                <a:gd name="connsiteY7" fmla="*/ 14353 h 146370"/>
                <a:gd name="connsiteX8" fmla="*/ 14571 w 72857"/>
                <a:gd name="connsiteY8" fmla="*/ 50781 h 146370"/>
                <a:gd name="connsiteX9" fmla="*/ 14571 w 72857"/>
                <a:gd name="connsiteY9" fmla="*/ 95370 h 146370"/>
                <a:gd name="connsiteX10" fmla="*/ 51000 w 72857"/>
                <a:gd name="connsiteY10" fmla="*/ 131799 h 146370"/>
                <a:gd name="connsiteX11" fmla="*/ 58286 w 72857"/>
                <a:gd name="connsiteY11" fmla="*/ 124513 h 146370"/>
                <a:gd name="connsiteX12" fmla="*/ 58286 w 72857"/>
                <a:gd name="connsiteY12" fmla="*/ 21857 h 146370"/>
                <a:gd name="connsiteX13" fmla="*/ 51000 w 72857"/>
                <a:gd name="connsiteY13" fmla="*/ 14571 h 14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857" h="146370">
                  <a:moveTo>
                    <a:pt x="51000" y="146370"/>
                  </a:moveTo>
                  <a:cubicBezTo>
                    <a:pt x="22833" y="146370"/>
                    <a:pt x="0" y="123537"/>
                    <a:pt x="0" y="95370"/>
                  </a:cubicBezTo>
                  <a:lnTo>
                    <a:pt x="0" y="51000"/>
                  </a:lnTo>
                  <a:cubicBezTo>
                    <a:pt x="0" y="22833"/>
                    <a:pt x="22833" y="0"/>
                    <a:pt x="51000" y="0"/>
                  </a:cubicBezTo>
                  <a:cubicBezTo>
                    <a:pt x="63072" y="0"/>
                    <a:pt x="72857" y="9785"/>
                    <a:pt x="72857" y="21857"/>
                  </a:cubicBezTo>
                  <a:lnTo>
                    <a:pt x="72857" y="124513"/>
                  </a:lnTo>
                  <a:cubicBezTo>
                    <a:pt x="72857" y="136585"/>
                    <a:pt x="63072" y="146370"/>
                    <a:pt x="51000" y="146370"/>
                  </a:cubicBezTo>
                  <a:close/>
                  <a:moveTo>
                    <a:pt x="51000" y="14353"/>
                  </a:moveTo>
                  <a:cubicBezTo>
                    <a:pt x="30881" y="14353"/>
                    <a:pt x="14571" y="30663"/>
                    <a:pt x="14571" y="50781"/>
                  </a:cubicBezTo>
                  <a:lnTo>
                    <a:pt x="14571" y="95370"/>
                  </a:lnTo>
                  <a:cubicBezTo>
                    <a:pt x="14571" y="115489"/>
                    <a:pt x="30881" y="131799"/>
                    <a:pt x="51000" y="131799"/>
                  </a:cubicBezTo>
                  <a:cubicBezTo>
                    <a:pt x="55024" y="131799"/>
                    <a:pt x="58286" y="128537"/>
                    <a:pt x="58286" y="124513"/>
                  </a:cubicBezTo>
                  <a:lnTo>
                    <a:pt x="58286" y="21857"/>
                  </a:lnTo>
                  <a:cubicBezTo>
                    <a:pt x="58286" y="17833"/>
                    <a:pt x="55024" y="14571"/>
                    <a:pt x="51000" y="14571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Полилиния: фигура 151">
              <a:extLst>
                <a:ext uri="{FF2B5EF4-FFF2-40B4-BE49-F238E27FC236}">
                  <a16:creationId xmlns:a16="http://schemas.microsoft.com/office/drawing/2014/main" id="{18CE5539-4F31-40D6-8B00-44E56E4DBF69}"/>
                </a:ext>
              </a:extLst>
            </p:cNvPr>
            <p:cNvSpPr/>
            <p:nvPr/>
          </p:nvSpPr>
          <p:spPr>
            <a:xfrm>
              <a:off x="3871395" y="4390434"/>
              <a:ext cx="72857" cy="146588"/>
            </a:xfrm>
            <a:custGeom>
              <a:avLst/>
              <a:gdLst>
                <a:gd name="connsiteX0" fmla="*/ 21857 w 72857"/>
                <a:gd name="connsiteY0" fmla="*/ 146589 h 146588"/>
                <a:gd name="connsiteX1" fmla="*/ 0 w 72857"/>
                <a:gd name="connsiteY1" fmla="*/ 124731 h 146588"/>
                <a:gd name="connsiteX2" fmla="*/ 0 w 72857"/>
                <a:gd name="connsiteY2" fmla="*/ 21857 h 146588"/>
                <a:gd name="connsiteX3" fmla="*/ 21857 w 72857"/>
                <a:gd name="connsiteY3" fmla="*/ 0 h 146588"/>
                <a:gd name="connsiteX4" fmla="*/ 72857 w 72857"/>
                <a:gd name="connsiteY4" fmla="*/ 51000 h 146588"/>
                <a:gd name="connsiteX5" fmla="*/ 72857 w 72857"/>
                <a:gd name="connsiteY5" fmla="*/ 95589 h 146588"/>
                <a:gd name="connsiteX6" fmla="*/ 21857 w 72857"/>
                <a:gd name="connsiteY6" fmla="*/ 146589 h 146588"/>
                <a:gd name="connsiteX7" fmla="*/ 21857 w 72857"/>
                <a:gd name="connsiteY7" fmla="*/ 14571 h 146588"/>
                <a:gd name="connsiteX8" fmla="*/ 14571 w 72857"/>
                <a:gd name="connsiteY8" fmla="*/ 21857 h 146588"/>
                <a:gd name="connsiteX9" fmla="*/ 14571 w 72857"/>
                <a:gd name="connsiteY9" fmla="*/ 124731 h 146588"/>
                <a:gd name="connsiteX10" fmla="*/ 21857 w 72857"/>
                <a:gd name="connsiteY10" fmla="*/ 132017 h 146588"/>
                <a:gd name="connsiteX11" fmla="*/ 58286 w 72857"/>
                <a:gd name="connsiteY11" fmla="*/ 95589 h 146588"/>
                <a:gd name="connsiteX12" fmla="*/ 58286 w 72857"/>
                <a:gd name="connsiteY12" fmla="*/ 51000 h 146588"/>
                <a:gd name="connsiteX13" fmla="*/ 21857 w 72857"/>
                <a:gd name="connsiteY13" fmla="*/ 14571 h 146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857" h="146588">
                  <a:moveTo>
                    <a:pt x="21857" y="146589"/>
                  </a:moveTo>
                  <a:cubicBezTo>
                    <a:pt x="9785" y="146589"/>
                    <a:pt x="0" y="136803"/>
                    <a:pt x="0" y="124731"/>
                  </a:cubicBezTo>
                  <a:lnTo>
                    <a:pt x="0" y="21857"/>
                  </a:lnTo>
                  <a:cubicBezTo>
                    <a:pt x="0" y="9785"/>
                    <a:pt x="9785" y="0"/>
                    <a:pt x="21857" y="0"/>
                  </a:cubicBezTo>
                  <a:cubicBezTo>
                    <a:pt x="50024" y="0"/>
                    <a:pt x="72857" y="22833"/>
                    <a:pt x="72857" y="51000"/>
                  </a:cubicBezTo>
                  <a:lnTo>
                    <a:pt x="72857" y="95589"/>
                  </a:lnTo>
                  <a:cubicBezTo>
                    <a:pt x="72857" y="123755"/>
                    <a:pt x="50024" y="146589"/>
                    <a:pt x="21857" y="146589"/>
                  </a:cubicBezTo>
                  <a:close/>
                  <a:moveTo>
                    <a:pt x="21857" y="14571"/>
                  </a:moveTo>
                  <a:cubicBezTo>
                    <a:pt x="17833" y="14571"/>
                    <a:pt x="14571" y="17833"/>
                    <a:pt x="14571" y="21857"/>
                  </a:cubicBezTo>
                  <a:lnTo>
                    <a:pt x="14571" y="124731"/>
                  </a:lnTo>
                  <a:cubicBezTo>
                    <a:pt x="14571" y="128755"/>
                    <a:pt x="17833" y="132017"/>
                    <a:pt x="21857" y="132017"/>
                  </a:cubicBezTo>
                  <a:cubicBezTo>
                    <a:pt x="41976" y="132017"/>
                    <a:pt x="58286" y="115707"/>
                    <a:pt x="58286" y="95589"/>
                  </a:cubicBezTo>
                  <a:lnTo>
                    <a:pt x="58286" y="51000"/>
                  </a:lnTo>
                  <a:cubicBezTo>
                    <a:pt x="58286" y="30881"/>
                    <a:pt x="41976" y="14571"/>
                    <a:pt x="21857" y="14571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Полилиния: фигура 152">
              <a:extLst>
                <a:ext uri="{FF2B5EF4-FFF2-40B4-BE49-F238E27FC236}">
                  <a16:creationId xmlns:a16="http://schemas.microsoft.com/office/drawing/2014/main" id="{1B1CED0A-9A30-49ED-8F28-6704CD3D1568}"/>
                </a:ext>
              </a:extLst>
            </p:cNvPr>
            <p:cNvSpPr/>
            <p:nvPr/>
          </p:nvSpPr>
          <p:spPr>
            <a:xfrm>
              <a:off x="3718687" y="4573014"/>
              <a:ext cx="87355" cy="58722"/>
            </a:xfrm>
            <a:custGeom>
              <a:avLst/>
              <a:gdLst>
                <a:gd name="connsiteX0" fmla="*/ 57994 w 87355"/>
                <a:gd name="connsiteY0" fmla="*/ 58723 h 58722"/>
                <a:gd name="connsiteX1" fmla="*/ 29361 w 87355"/>
                <a:gd name="connsiteY1" fmla="*/ 58723 h 58722"/>
                <a:gd name="connsiteX2" fmla="*/ 0 w 87355"/>
                <a:gd name="connsiteY2" fmla="*/ 29361 h 58722"/>
                <a:gd name="connsiteX3" fmla="*/ 29361 w 87355"/>
                <a:gd name="connsiteY3" fmla="*/ 0 h 58722"/>
                <a:gd name="connsiteX4" fmla="*/ 57994 w 87355"/>
                <a:gd name="connsiteY4" fmla="*/ 0 h 58722"/>
                <a:gd name="connsiteX5" fmla="*/ 87356 w 87355"/>
                <a:gd name="connsiteY5" fmla="*/ 29361 h 58722"/>
                <a:gd name="connsiteX6" fmla="*/ 57994 w 87355"/>
                <a:gd name="connsiteY6" fmla="*/ 58723 h 58722"/>
                <a:gd name="connsiteX7" fmla="*/ 29507 w 87355"/>
                <a:gd name="connsiteY7" fmla="*/ 14571 h 58722"/>
                <a:gd name="connsiteX8" fmla="*/ 14717 w 87355"/>
                <a:gd name="connsiteY8" fmla="*/ 29361 h 58722"/>
                <a:gd name="connsiteX9" fmla="*/ 29507 w 87355"/>
                <a:gd name="connsiteY9" fmla="*/ 44151 h 58722"/>
                <a:gd name="connsiteX10" fmla="*/ 57994 w 87355"/>
                <a:gd name="connsiteY10" fmla="*/ 44151 h 58722"/>
                <a:gd name="connsiteX11" fmla="*/ 72784 w 87355"/>
                <a:gd name="connsiteY11" fmla="*/ 29361 h 58722"/>
                <a:gd name="connsiteX12" fmla="*/ 57994 w 87355"/>
                <a:gd name="connsiteY12" fmla="*/ 14571 h 58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355" h="58722">
                  <a:moveTo>
                    <a:pt x="57994" y="58723"/>
                  </a:moveTo>
                  <a:lnTo>
                    <a:pt x="29361" y="58723"/>
                  </a:lnTo>
                  <a:cubicBezTo>
                    <a:pt x="13146" y="58723"/>
                    <a:pt x="0" y="45577"/>
                    <a:pt x="0" y="29361"/>
                  </a:cubicBezTo>
                  <a:cubicBezTo>
                    <a:pt x="0" y="13146"/>
                    <a:pt x="13146" y="0"/>
                    <a:pt x="29361" y="0"/>
                  </a:cubicBezTo>
                  <a:lnTo>
                    <a:pt x="57994" y="0"/>
                  </a:lnTo>
                  <a:cubicBezTo>
                    <a:pt x="74210" y="0"/>
                    <a:pt x="87356" y="13146"/>
                    <a:pt x="87356" y="29361"/>
                  </a:cubicBezTo>
                  <a:cubicBezTo>
                    <a:pt x="87356" y="45577"/>
                    <a:pt x="74210" y="58723"/>
                    <a:pt x="57994" y="58723"/>
                  </a:cubicBezTo>
                  <a:close/>
                  <a:moveTo>
                    <a:pt x="29507" y="14571"/>
                  </a:moveTo>
                  <a:cubicBezTo>
                    <a:pt x="21339" y="14571"/>
                    <a:pt x="14717" y="21193"/>
                    <a:pt x="14717" y="29361"/>
                  </a:cubicBezTo>
                  <a:cubicBezTo>
                    <a:pt x="14717" y="37529"/>
                    <a:pt x="21339" y="44151"/>
                    <a:pt x="29507" y="44151"/>
                  </a:cubicBezTo>
                  <a:lnTo>
                    <a:pt x="57994" y="44151"/>
                  </a:lnTo>
                  <a:cubicBezTo>
                    <a:pt x="66162" y="44151"/>
                    <a:pt x="72784" y="37529"/>
                    <a:pt x="72784" y="29361"/>
                  </a:cubicBezTo>
                  <a:cubicBezTo>
                    <a:pt x="72784" y="21193"/>
                    <a:pt x="66162" y="14571"/>
                    <a:pt x="57994" y="14571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Полилиния: фигура 153">
              <a:extLst>
                <a:ext uri="{FF2B5EF4-FFF2-40B4-BE49-F238E27FC236}">
                  <a16:creationId xmlns:a16="http://schemas.microsoft.com/office/drawing/2014/main" id="{9E1219CC-5C26-4340-967B-AA60F655ACE6}"/>
                </a:ext>
              </a:extLst>
            </p:cNvPr>
            <p:cNvSpPr/>
            <p:nvPr/>
          </p:nvSpPr>
          <p:spPr>
            <a:xfrm>
              <a:off x="3792054" y="4523617"/>
              <a:ext cx="108484" cy="85825"/>
            </a:xfrm>
            <a:custGeom>
              <a:avLst/>
              <a:gdLst>
                <a:gd name="connsiteX0" fmla="*/ 50199 w 108484"/>
                <a:gd name="connsiteY0" fmla="*/ 85826 h 85825"/>
                <a:gd name="connsiteX1" fmla="*/ 7286 w 108484"/>
                <a:gd name="connsiteY1" fmla="*/ 85826 h 85825"/>
                <a:gd name="connsiteX2" fmla="*/ 0 w 108484"/>
                <a:gd name="connsiteY2" fmla="*/ 78540 h 85825"/>
                <a:gd name="connsiteX3" fmla="*/ 7286 w 108484"/>
                <a:gd name="connsiteY3" fmla="*/ 71254 h 85825"/>
                <a:gd name="connsiteX4" fmla="*/ 50199 w 108484"/>
                <a:gd name="connsiteY4" fmla="*/ 71254 h 85825"/>
                <a:gd name="connsiteX5" fmla="*/ 93913 w 108484"/>
                <a:gd name="connsiteY5" fmla="*/ 27540 h 85825"/>
                <a:gd name="connsiteX6" fmla="*/ 93913 w 108484"/>
                <a:gd name="connsiteY6" fmla="*/ 7286 h 85825"/>
                <a:gd name="connsiteX7" fmla="*/ 101199 w 108484"/>
                <a:gd name="connsiteY7" fmla="*/ 0 h 85825"/>
                <a:gd name="connsiteX8" fmla="*/ 108484 w 108484"/>
                <a:gd name="connsiteY8" fmla="*/ 7286 h 85825"/>
                <a:gd name="connsiteX9" fmla="*/ 108484 w 108484"/>
                <a:gd name="connsiteY9" fmla="*/ 27977 h 85825"/>
                <a:gd name="connsiteX10" fmla="*/ 50199 w 108484"/>
                <a:gd name="connsiteY10" fmla="*/ 85826 h 8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484" h="85825">
                  <a:moveTo>
                    <a:pt x="50199" y="85826"/>
                  </a:moveTo>
                  <a:lnTo>
                    <a:pt x="7286" y="85826"/>
                  </a:lnTo>
                  <a:cubicBezTo>
                    <a:pt x="3262" y="85826"/>
                    <a:pt x="0" y="82564"/>
                    <a:pt x="0" y="78540"/>
                  </a:cubicBezTo>
                  <a:cubicBezTo>
                    <a:pt x="0" y="74516"/>
                    <a:pt x="3262" y="71254"/>
                    <a:pt x="7286" y="71254"/>
                  </a:cubicBezTo>
                  <a:lnTo>
                    <a:pt x="50199" y="71254"/>
                  </a:lnTo>
                  <a:cubicBezTo>
                    <a:pt x="74341" y="71254"/>
                    <a:pt x="93913" y="51683"/>
                    <a:pt x="93913" y="27540"/>
                  </a:cubicBezTo>
                  <a:lnTo>
                    <a:pt x="93913" y="7286"/>
                  </a:lnTo>
                  <a:cubicBezTo>
                    <a:pt x="93913" y="3262"/>
                    <a:pt x="97175" y="0"/>
                    <a:pt x="101199" y="0"/>
                  </a:cubicBezTo>
                  <a:cubicBezTo>
                    <a:pt x="105222" y="0"/>
                    <a:pt x="108484" y="3262"/>
                    <a:pt x="108484" y="7286"/>
                  </a:cubicBezTo>
                  <a:lnTo>
                    <a:pt x="108484" y="27977"/>
                  </a:lnTo>
                  <a:cubicBezTo>
                    <a:pt x="108244" y="59996"/>
                    <a:pt x="82219" y="85826"/>
                    <a:pt x="50199" y="85826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Текст 7">
            <a:extLst>
              <a:ext uri="{FF2B5EF4-FFF2-40B4-BE49-F238E27FC236}">
                <a16:creationId xmlns:a16="http://schemas.microsoft.com/office/drawing/2014/main" id="{2E403BFE-EBCB-514B-7214-CB23102E7BFD}"/>
              </a:ext>
            </a:extLst>
          </p:cNvPr>
          <p:cNvSpPr txBox="1">
            <a:spLocks/>
          </p:cNvSpPr>
          <p:nvPr/>
        </p:nvSpPr>
        <p:spPr>
          <a:xfrm>
            <a:off x="2796390" y="8443900"/>
            <a:ext cx="4188056" cy="116260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3600" dirty="0" smtClean="0">
                <a:latin typeface="Cera CY" pitchFamily="2" charset="0"/>
              </a:rPr>
              <a:t>Котировки биржевых торгов</a:t>
            </a:r>
          </a:p>
        </p:txBody>
      </p:sp>
      <p:sp>
        <p:nvSpPr>
          <p:cNvPr id="29" name="Текст 7">
            <a:extLst>
              <a:ext uri="{FF2B5EF4-FFF2-40B4-BE49-F238E27FC236}">
                <a16:creationId xmlns:a16="http://schemas.microsoft.com/office/drawing/2014/main" id="{2E403BFE-EBCB-514B-7214-CB23102E7BFD}"/>
              </a:ext>
            </a:extLst>
          </p:cNvPr>
          <p:cNvSpPr txBox="1">
            <a:spLocks/>
          </p:cNvSpPr>
          <p:nvPr/>
        </p:nvSpPr>
        <p:spPr>
          <a:xfrm>
            <a:off x="11518093" y="8377018"/>
            <a:ext cx="4574973" cy="886137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3600" dirty="0" smtClean="0">
                <a:latin typeface="Cera CY" pitchFamily="2" charset="0"/>
              </a:rPr>
              <a:t>Данные ценовых агентств</a:t>
            </a:r>
          </a:p>
        </p:txBody>
      </p:sp>
    </p:spTree>
    <p:extLst>
      <p:ext uri="{BB962C8B-B14F-4D97-AF65-F5344CB8AC3E}">
        <p14:creationId xmlns:p14="http://schemas.microsoft.com/office/powerpoint/2010/main" val="270793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179141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Слайд think-cell" r:id="rId5" imgW="353" imgH="318" progId="TCLayout.ActiveDocument.1">
                  <p:embed/>
                </p:oleObj>
              </mc:Choice>
              <mc:Fallback>
                <p:oleObj name="Слайд think-cell" r:id="rId5" imgW="353" imgH="31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Диаграмма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5081923"/>
              </p:ext>
            </p:extLst>
          </p:nvPr>
        </p:nvGraphicFramePr>
        <p:xfrm>
          <a:off x="6025426" y="4084070"/>
          <a:ext cx="6501402" cy="4433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Текст 1"/>
          <p:cNvSpPr>
            <a:spLocks noGrp="1"/>
          </p:cNvSpPr>
          <p:nvPr>
            <p:ph type="body" sz="quarter" idx="16"/>
          </p:nvPr>
        </p:nvSpPr>
        <p:spPr>
          <a:xfrm>
            <a:off x="1188661" y="859950"/>
            <a:ext cx="13880651" cy="987643"/>
          </a:xfrm>
        </p:spPr>
        <p:txBody>
          <a:bodyPr/>
          <a:lstStyle/>
          <a:p>
            <a:r>
              <a:rPr lang="ru-RU" dirty="0" smtClean="0"/>
              <a:t>Центр ценовых индексов «добывает» данные о ценах</a:t>
            </a:r>
            <a:endParaRPr lang="ru-RU" dirty="0"/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2E403BFE-EBCB-514B-7214-CB23102E7BFD}"/>
              </a:ext>
            </a:extLst>
          </p:cNvPr>
          <p:cNvSpPr txBox="1">
            <a:spLocks/>
          </p:cNvSpPr>
          <p:nvPr/>
        </p:nvSpPr>
        <p:spPr>
          <a:xfrm>
            <a:off x="1188661" y="2119312"/>
            <a:ext cx="16718339" cy="781050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 smtClean="0">
                <a:latin typeface="Cera CY" pitchFamily="2" charset="0"/>
              </a:rPr>
              <a:t>Центр ценовых индексов, ЦЦИ – российское ценовое агентство. Оперативно публикуем цены на товары российского экспорта и логистику:</a:t>
            </a:r>
            <a:endParaRPr lang="ru-RU" sz="2400" dirty="0">
              <a:latin typeface="Cera CY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>
              <a:latin typeface="Cera CY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 smtClean="0">
              <a:latin typeface="Cera CY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>
              <a:latin typeface="Cera CY" pitchFamily="2" charset="0"/>
            </a:endParaRPr>
          </a:p>
        </p:txBody>
      </p:sp>
      <p:sp>
        <p:nvSpPr>
          <p:cNvPr id="12" name="Текст 7">
            <a:extLst>
              <a:ext uri="{FF2B5EF4-FFF2-40B4-BE49-F238E27FC236}">
                <a16:creationId xmlns:a16="http://schemas.microsoft.com/office/drawing/2014/main" id="{2E403BFE-EBCB-514B-7214-CB23102E7BFD}"/>
              </a:ext>
            </a:extLst>
          </p:cNvPr>
          <p:cNvSpPr txBox="1">
            <a:spLocks/>
          </p:cNvSpPr>
          <p:nvPr/>
        </p:nvSpPr>
        <p:spPr>
          <a:xfrm>
            <a:off x="1856033" y="5249989"/>
            <a:ext cx="4188056" cy="742962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3200" dirty="0" smtClean="0">
                <a:latin typeface="Cera CY" pitchFamily="2" charset="0"/>
              </a:rPr>
              <a:t>Нефть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2E403BFE-EBCB-514B-7214-CB23102E7BFD}"/>
              </a:ext>
            </a:extLst>
          </p:cNvPr>
          <p:cNvSpPr txBox="1">
            <a:spLocks/>
          </p:cNvSpPr>
          <p:nvPr/>
        </p:nvSpPr>
        <p:spPr>
          <a:xfrm>
            <a:off x="876521" y="3861010"/>
            <a:ext cx="4188056" cy="742962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3200" dirty="0" smtClean="0">
                <a:latin typeface="Cera CY" pitchFamily="2" charset="0"/>
              </a:rPr>
              <a:t>Нефтепродукты</a:t>
            </a:r>
          </a:p>
        </p:txBody>
      </p:sp>
      <p:sp>
        <p:nvSpPr>
          <p:cNvPr id="14" name="Текст 7">
            <a:extLst>
              <a:ext uri="{FF2B5EF4-FFF2-40B4-BE49-F238E27FC236}">
                <a16:creationId xmlns:a16="http://schemas.microsoft.com/office/drawing/2014/main" id="{2E403BFE-EBCB-514B-7214-CB23102E7BFD}"/>
              </a:ext>
            </a:extLst>
          </p:cNvPr>
          <p:cNvSpPr txBox="1">
            <a:spLocks/>
          </p:cNvSpPr>
          <p:nvPr/>
        </p:nvSpPr>
        <p:spPr>
          <a:xfrm>
            <a:off x="2088799" y="7001146"/>
            <a:ext cx="4188056" cy="742962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3200" dirty="0" smtClean="0">
                <a:latin typeface="Cera CY" pitchFamily="2" charset="0"/>
              </a:rPr>
              <a:t>Газ</a:t>
            </a:r>
          </a:p>
        </p:txBody>
      </p:sp>
      <p:sp>
        <p:nvSpPr>
          <p:cNvPr id="15" name="Текст 7">
            <a:extLst>
              <a:ext uri="{FF2B5EF4-FFF2-40B4-BE49-F238E27FC236}">
                <a16:creationId xmlns:a16="http://schemas.microsoft.com/office/drawing/2014/main" id="{2E403BFE-EBCB-514B-7214-CB23102E7BFD}"/>
              </a:ext>
            </a:extLst>
          </p:cNvPr>
          <p:cNvSpPr txBox="1">
            <a:spLocks/>
          </p:cNvSpPr>
          <p:nvPr/>
        </p:nvSpPr>
        <p:spPr>
          <a:xfrm>
            <a:off x="1915062" y="8335674"/>
            <a:ext cx="4188056" cy="742962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3200" dirty="0" smtClean="0">
                <a:latin typeface="Cera CY" pitchFamily="2" charset="0"/>
              </a:rPr>
              <a:t>Уголь</a:t>
            </a: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2E403BFE-EBCB-514B-7214-CB23102E7BFD}"/>
              </a:ext>
            </a:extLst>
          </p:cNvPr>
          <p:cNvSpPr txBox="1">
            <a:spLocks/>
          </p:cNvSpPr>
          <p:nvPr/>
        </p:nvSpPr>
        <p:spPr>
          <a:xfrm>
            <a:off x="12315655" y="8354104"/>
            <a:ext cx="4188056" cy="742962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3200" dirty="0" smtClean="0">
                <a:latin typeface="Cera CY" pitchFamily="2" charset="0"/>
              </a:rPr>
              <a:t>Удобрения</a:t>
            </a:r>
          </a:p>
        </p:txBody>
      </p:sp>
      <p:sp>
        <p:nvSpPr>
          <p:cNvPr id="18" name="Текст 7">
            <a:extLst>
              <a:ext uri="{FF2B5EF4-FFF2-40B4-BE49-F238E27FC236}">
                <a16:creationId xmlns:a16="http://schemas.microsoft.com/office/drawing/2014/main" id="{2E403BFE-EBCB-514B-7214-CB23102E7BFD}"/>
              </a:ext>
            </a:extLst>
          </p:cNvPr>
          <p:cNvSpPr txBox="1">
            <a:spLocks/>
          </p:cNvSpPr>
          <p:nvPr/>
        </p:nvSpPr>
        <p:spPr>
          <a:xfrm>
            <a:off x="11969250" y="6864631"/>
            <a:ext cx="4188056" cy="742962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3200" dirty="0" smtClean="0">
                <a:latin typeface="Cera CY" pitchFamily="2" charset="0"/>
              </a:rPr>
              <a:t>Метанол</a:t>
            </a:r>
          </a:p>
        </p:txBody>
      </p:sp>
      <p:sp>
        <p:nvSpPr>
          <p:cNvPr id="19" name="Текст 7">
            <a:extLst>
              <a:ext uri="{FF2B5EF4-FFF2-40B4-BE49-F238E27FC236}">
                <a16:creationId xmlns:a16="http://schemas.microsoft.com/office/drawing/2014/main" id="{2E403BFE-EBCB-514B-7214-CB23102E7BFD}"/>
              </a:ext>
            </a:extLst>
          </p:cNvPr>
          <p:cNvSpPr txBox="1">
            <a:spLocks/>
          </p:cNvSpPr>
          <p:nvPr/>
        </p:nvSpPr>
        <p:spPr>
          <a:xfrm>
            <a:off x="11969250" y="5389299"/>
            <a:ext cx="4188056" cy="742962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3200" dirty="0" smtClean="0">
                <a:latin typeface="Cera CY" pitchFamily="2" charset="0"/>
              </a:rPr>
              <a:t>Пшеница</a:t>
            </a:r>
          </a:p>
        </p:txBody>
      </p:sp>
      <p:sp>
        <p:nvSpPr>
          <p:cNvPr id="20" name="Текст 7">
            <a:extLst>
              <a:ext uri="{FF2B5EF4-FFF2-40B4-BE49-F238E27FC236}">
                <a16:creationId xmlns:a16="http://schemas.microsoft.com/office/drawing/2014/main" id="{2E403BFE-EBCB-514B-7214-CB23102E7BFD}"/>
              </a:ext>
            </a:extLst>
          </p:cNvPr>
          <p:cNvSpPr txBox="1">
            <a:spLocks/>
          </p:cNvSpPr>
          <p:nvPr/>
        </p:nvSpPr>
        <p:spPr>
          <a:xfrm>
            <a:off x="13050578" y="3854966"/>
            <a:ext cx="4188056" cy="742962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3200" dirty="0" smtClean="0">
                <a:latin typeface="Cera CY" pitchFamily="2" charset="0"/>
              </a:rPr>
              <a:t>Подсолнечное масло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46E871E3-C949-8949-8BEF-F2EB50F6E8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295" y="5057498"/>
            <a:ext cx="985993" cy="98599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A4F5135-3093-AE40-8F11-EDF2E84F1F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44414" y="7936852"/>
            <a:ext cx="1219208" cy="1219208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A281BB5-773B-D743-A61B-B2FC1063FF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1807920" y="5041601"/>
            <a:ext cx="1090728" cy="1090728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CFD5B5B-2AFC-E44E-80C4-57A56B9C6C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11663069" y="3482853"/>
            <a:ext cx="1115075" cy="111507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668BD7CE-AF5C-5835-A134-F4587B16718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760340" y="6659211"/>
            <a:ext cx="929590" cy="92959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845AE64-0DA9-C645-B6FA-DB0FE480AFD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706051" y="7997504"/>
            <a:ext cx="1219208" cy="1219208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9C90F86-C048-4948-977A-C73DCF64945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4640177" y="3485255"/>
            <a:ext cx="1152136" cy="115213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436767D2-B215-5641-8963-40374671CC8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807920" y="6677622"/>
            <a:ext cx="1066486" cy="10664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35553" y="5249989"/>
            <a:ext cx="347287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dirty="0" smtClean="0">
                <a:solidFill>
                  <a:srgbClr val="002060"/>
                </a:solidFill>
              </a:rPr>
              <a:t>65-70% </a:t>
            </a:r>
            <a:r>
              <a:rPr lang="ru-RU" sz="3600" dirty="0" smtClean="0">
                <a:solidFill>
                  <a:srgbClr val="002060"/>
                </a:solidFill>
              </a:rPr>
              <a:t>сырьевого экспорта</a:t>
            </a:r>
            <a:endParaRPr lang="ru-RU" sz="3600" dirty="0">
              <a:solidFill>
                <a:srgbClr val="002060"/>
              </a:solidFill>
            </a:endParaRPr>
          </a:p>
        </p:txBody>
      </p:sp>
      <p:sp>
        <p:nvSpPr>
          <p:cNvPr id="32" name="Правая фигурная скобка 31"/>
          <p:cNvSpPr/>
          <p:nvPr/>
        </p:nvSpPr>
        <p:spPr>
          <a:xfrm>
            <a:off x="5755288" y="3694176"/>
            <a:ext cx="663800" cy="552253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авая фигурная скобка 32"/>
          <p:cNvSpPr/>
          <p:nvPr/>
        </p:nvSpPr>
        <p:spPr>
          <a:xfrm rot="10800000">
            <a:off x="11392932" y="3538670"/>
            <a:ext cx="663800" cy="567804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69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47176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Слайд think-cell" r:id="rId5" imgW="282" imgH="254" progId="TCLayout.ActiveDocument.1">
                  <p:embed/>
                </p:oleObj>
              </mc:Choice>
              <mc:Fallback>
                <p:oleObj name="Слайд think-cell" r:id="rId5" imgW="282" imgH="25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Диаграмма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8249922"/>
              </p:ext>
            </p:extLst>
          </p:nvPr>
        </p:nvGraphicFramePr>
        <p:xfrm>
          <a:off x="9711992" y="2143125"/>
          <a:ext cx="9033207" cy="7604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Текст 1"/>
          <p:cNvSpPr>
            <a:spLocks noGrp="1"/>
          </p:cNvSpPr>
          <p:nvPr>
            <p:ph type="body" sz="quarter" idx="16"/>
          </p:nvPr>
        </p:nvSpPr>
        <p:spPr>
          <a:xfrm>
            <a:off x="1188661" y="859950"/>
            <a:ext cx="12423099" cy="987643"/>
          </a:xfrm>
        </p:spPr>
        <p:txBody>
          <a:bodyPr/>
          <a:lstStyle/>
          <a:p>
            <a:r>
              <a:rPr lang="ru-RU" dirty="0" smtClean="0"/>
              <a:t>ЦЦИ сырьевой индекс – сводный индекс цен на российское сырье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16380334" y="5359031"/>
            <a:ext cx="1340737" cy="626561"/>
          </a:xfrm>
          <a:prstGeom prst="ellipse">
            <a:avLst/>
          </a:prstGeom>
          <a:noFill/>
          <a:ln w="28575">
            <a:solidFill>
              <a:srgbClr val="28055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A49E33-D15D-4B5B-B167-DF9E6FDBA816}"/>
              </a:ext>
            </a:extLst>
          </p:cNvPr>
          <p:cNvSpPr txBox="1"/>
          <p:nvPr/>
        </p:nvSpPr>
        <p:spPr>
          <a:xfrm>
            <a:off x="13611760" y="6166049"/>
            <a:ext cx="4797429" cy="18466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2400" dirty="0" smtClean="0">
                <a:latin typeface="Cera CY" panose="00000500000000000000" pitchFamily="2" charset="-52"/>
              </a:rPr>
              <a:t>«Дно» снижения российских экспортных цен после </a:t>
            </a:r>
            <a:r>
              <a:rPr lang="ru-RU" sz="2400" dirty="0" err="1" smtClean="0">
                <a:latin typeface="Cera CY" panose="00000500000000000000" pitchFamily="2" charset="-52"/>
              </a:rPr>
              <a:t>постандемийного</a:t>
            </a:r>
            <a:r>
              <a:rPr lang="ru-RU" sz="2400" dirty="0" smtClean="0">
                <a:latin typeface="Cera CY" panose="00000500000000000000" pitchFamily="2" charset="-52"/>
              </a:rPr>
              <a:t> шока – конец июня 2023:</a:t>
            </a:r>
            <a:r>
              <a:rPr lang="en-US" sz="2400" dirty="0" smtClean="0">
                <a:latin typeface="Cera CY" panose="00000500000000000000" pitchFamily="2" charset="-52"/>
              </a:rPr>
              <a:t> </a:t>
            </a:r>
            <a:endParaRPr lang="ru-RU" sz="2400" dirty="0" smtClean="0">
              <a:latin typeface="Cera CY" panose="00000500000000000000" pitchFamily="2" charset="-52"/>
            </a:endParaRPr>
          </a:p>
          <a:p>
            <a:pPr algn="ctr"/>
            <a:r>
              <a:rPr lang="ru-RU" sz="2400" dirty="0" smtClean="0">
                <a:latin typeface="Cera CY" panose="00000500000000000000" pitchFamily="2" charset="-52"/>
              </a:rPr>
              <a:t>-</a:t>
            </a:r>
            <a:r>
              <a:rPr lang="en-US" sz="2400" dirty="0" smtClean="0">
                <a:latin typeface="Cera CY" panose="00000500000000000000" pitchFamily="2" charset="-52"/>
              </a:rPr>
              <a:t>50</a:t>
            </a:r>
            <a:r>
              <a:rPr lang="ru-RU" sz="2400" dirty="0" smtClean="0">
                <a:latin typeface="Cera CY" panose="00000500000000000000" pitchFamily="2" charset="-52"/>
              </a:rPr>
              <a:t>% к февралю 2022 года</a:t>
            </a:r>
            <a:endParaRPr lang="ru-RU" sz="2400" dirty="0">
              <a:latin typeface="Cera CY" panose="00000500000000000000" pitchFamily="2" charset="-52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DD58817-75AE-87DC-C96E-C8A63542BE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272" y="2736265"/>
            <a:ext cx="815461" cy="815461"/>
          </a:xfrm>
          <a:prstGeom prst="rect">
            <a:avLst/>
          </a:prstGeom>
        </p:spPr>
      </p:pic>
      <p:sp>
        <p:nvSpPr>
          <p:cNvPr id="14" name="Текст 21">
            <a:extLst>
              <a:ext uri="{FF2B5EF4-FFF2-40B4-BE49-F238E27FC236}">
                <a16:creationId xmlns:a16="http://schemas.microsoft.com/office/drawing/2014/main" id="{89F17F7D-17EA-DF2A-DE0D-263E0694CF14}"/>
              </a:ext>
            </a:extLst>
          </p:cNvPr>
          <p:cNvSpPr txBox="1">
            <a:spLocks/>
          </p:cNvSpPr>
          <p:nvPr/>
        </p:nvSpPr>
        <p:spPr>
          <a:xfrm>
            <a:off x="2160872" y="2736265"/>
            <a:ext cx="7526774" cy="2435225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800" dirty="0" smtClean="0">
                <a:latin typeface="Cera CY" pitchFamily="2" charset="0"/>
              </a:rPr>
              <a:t>При расчете индекса</a:t>
            </a:r>
            <a:r>
              <a:rPr lang="ru-RU" sz="2800" dirty="0" smtClean="0">
                <a:latin typeface="Cera CY" pitchFamily="2" charset="0"/>
              </a:rPr>
              <a:t> цены товаров взвешены с учетом их доли в экспорте</a:t>
            </a:r>
            <a:endParaRPr lang="ru-RU" sz="2800" dirty="0">
              <a:latin typeface="Cera CY" pitchFamily="2" charset="0"/>
            </a:endParaRPr>
          </a:p>
        </p:txBody>
      </p:sp>
      <p:sp>
        <p:nvSpPr>
          <p:cNvPr id="15" name="Текст 23">
            <a:extLst>
              <a:ext uri="{FF2B5EF4-FFF2-40B4-BE49-F238E27FC236}">
                <a16:creationId xmlns:a16="http://schemas.microsoft.com/office/drawing/2014/main" id="{6F4D61AF-2627-4216-C903-4E7388D8CD1E}"/>
              </a:ext>
            </a:extLst>
          </p:cNvPr>
          <p:cNvSpPr txBox="1">
            <a:spLocks/>
          </p:cNvSpPr>
          <p:nvPr/>
        </p:nvSpPr>
        <p:spPr>
          <a:xfrm>
            <a:off x="2293021" y="7091043"/>
            <a:ext cx="6683375" cy="1049651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800" dirty="0" smtClean="0">
                <a:latin typeface="Cera CY" pitchFamily="2" charset="0"/>
              </a:rPr>
              <a:t>Индекс рассчитывается еженедельно и оперативно (по текущим ценам)</a:t>
            </a:r>
            <a:endParaRPr lang="ru-RU" sz="2800" dirty="0">
              <a:latin typeface="Cera CY" pitchFamily="2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E954576-BD64-4119-A292-B53CF1744C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3973" y="6968619"/>
            <a:ext cx="1044089" cy="1044089"/>
          </a:xfrm>
          <a:prstGeom prst="rect">
            <a:avLst/>
          </a:prstGeom>
        </p:spPr>
      </p:pic>
      <p:sp>
        <p:nvSpPr>
          <p:cNvPr id="19" name="Текст 21">
            <a:extLst>
              <a:ext uri="{FF2B5EF4-FFF2-40B4-BE49-F238E27FC236}">
                <a16:creationId xmlns:a16="http://schemas.microsoft.com/office/drawing/2014/main" id="{89F17F7D-17EA-DF2A-DE0D-263E0694CF14}"/>
              </a:ext>
            </a:extLst>
          </p:cNvPr>
          <p:cNvSpPr txBox="1">
            <a:spLocks/>
          </p:cNvSpPr>
          <p:nvPr/>
        </p:nvSpPr>
        <p:spPr>
          <a:xfrm>
            <a:off x="2293021" y="4654153"/>
            <a:ext cx="7526774" cy="2435225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>
                <a:latin typeface="Cera CY" pitchFamily="2" charset="0"/>
              </a:rPr>
              <a:t>О</a:t>
            </a:r>
            <a:r>
              <a:rPr lang="ru-RU" sz="2800" dirty="0" smtClean="0">
                <a:latin typeface="Cera CY" pitchFamily="2" charset="0"/>
              </a:rPr>
              <a:t>тдельно учитываются цены экспорта нефти и газа в восточном и западном направлении</a:t>
            </a:r>
            <a:endParaRPr lang="ru-RU" sz="2800" dirty="0">
              <a:latin typeface="Cera CY" pitchFamily="2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98B0E19-8BEC-3647-9870-F4F234C9B0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99134" y="4623854"/>
            <a:ext cx="1361738" cy="136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8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Слайд think-cell" r:id="rId4" imgW="282" imgH="254" progId="TCLayout.ActiveDocument.1">
                  <p:embed/>
                </p:oleObj>
              </mc:Choice>
              <mc:Fallback>
                <p:oleObj name="Слайд think-cell" r:id="rId4" imgW="282" imgH="254" progId="TCLayout.ActiveDocument.1">
                  <p:embed/>
                  <p:pic>
                    <p:nvPicPr>
                      <p:cNvPr id="3" name="Объект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Текст 1"/>
          <p:cNvSpPr>
            <a:spLocks noGrp="1"/>
          </p:cNvSpPr>
          <p:nvPr>
            <p:ph type="body" sz="quarter" idx="16"/>
          </p:nvPr>
        </p:nvSpPr>
        <p:spPr>
          <a:xfrm>
            <a:off x="1188661" y="859950"/>
            <a:ext cx="13289339" cy="987643"/>
          </a:xfrm>
        </p:spPr>
        <p:txBody>
          <a:bodyPr/>
          <a:lstStyle/>
          <a:p>
            <a:r>
              <a:rPr lang="ru-RU" dirty="0" smtClean="0"/>
              <a:t>Почему аналитик рад появлению ЦЦИ сырьевого индекса?</a:t>
            </a:r>
            <a:endParaRPr lang="ru-RU" dirty="0"/>
          </a:p>
        </p:txBody>
      </p:sp>
      <p:sp>
        <p:nvSpPr>
          <p:cNvPr id="21" name="Текст 7">
            <a:extLst>
              <a:ext uri="{FF2B5EF4-FFF2-40B4-BE49-F238E27FC236}">
                <a16:creationId xmlns:a16="http://schemas.microsoft.com/office/drawing/2014/main" id="{2E403BFE-EBCB-514B-7214-CB23102E7BFD}"/>
              </a:ext>
            </a:extLst>
          </p:cNvPr>
          <p:cNvSpPr txBox="1">
            <a:spLocks/>
          </p:cNvSpPr>
          <p:nvPr/>
        </p:nvSpPr>
        <p:spPr>
          <a:xfrm>
            <a:off x="9085165" y="4237556"/>
            <a:ext cx="9243809" cy="939225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dirty="0" smtClean="0">
                <a:latin typeface="Cera CY" pitchFamily="2" charset="0"/>
              </a:rPr>
              <a:t>Высокая корреляция с курсом рубля. </a:t>
            </a:r>
            <a:r>
              <a:rPr lang="ru-RU" sz="3600" dirty="0">
                <a:latin typeface="Cera CY" pitchFamily="2" charset="0"/>
              </a:rPr>
              <a:t>Возможность «включать» и «выключать» валютные интервенции по бюджетному правилу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3600" dirty="0" smtClean="0">
                <a:latin typeface="Cera CY" pitchFamily="2" charset="0"/>
              </a:rPr>
              <a:t>  </a:t>
            </a:r>
            <a:endParaRPr lang="ru-RU" sz="3600" dirty="0">
              <a:latin typeface="Cera CY" pitchFamily="2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0000" r="90000">
                        <a14:foregroundMark x1="50000" y1="95000" x2="50000" y2="95000"/>
                        <a14:foregroundMark x1="48056" y1="21389" x2="48056" y2="213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5447" y="4434522"/>
            <a:ext cx="3183927" cy="3183927"/>
          </a:xfrm>
          <a:prstGeom prst="rect">
            <a:avLst/>
          </a:prstGeom>
        </p:spPr>
      </p:pic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69D75D7B-9922-4E27-85AC-14B25ECB39AF}"/>
              </a:ext>
            </a:extLst>
          </p:cNvPr>
          <p:cNvGrpSpPr/>
          <p:nvPr/>
        </p:nvGrpSpPr>
        <p:grpSpPr>
          <a:xfrm>
            <a:off x="7072504" y="4402280"/>
            <a:ext cx="1365929" cy="1365929"/>
            <a:chOff x="3457264" y="4143631"/>
            <a:chExt cx="612000" cy="612000"/>
          </a:xfrm>
        </p:grpSpPr>
        <p:sp>
          <p:nvSpPr>
            <p:cNvPr id="24" name="Полилиния: фигура 194">
              <a:extLst>
                <a:ext uri="{FF2B5EF4-FFF2-40B4-BE49-F238E27FC236}">
                  <a16:creationId xmlns:a16="http://schemas.microsoft.com/office/drawing/2014/main" id="{378ECC5F-E887-4AF4-A8FA-5B71947B1A24}"/>
                </a:ext>
              </a:extLst>
            </p:cNvPr>
            <p:cNvSpPr/>
            <p:nvPr/>
          </p:nvSpPr>
          <p:spPr>
            <a:xfrm>
              <a:off x="3457264" y="4143631"/>
              <a:ext cx="612000" cy="612000"/>
            </a:xfrm>
            <a:custGeom>
              <a:avLst/>
              <a:gdLst>
                <a:gd name="connsiteX0" fmla="*/ 612000 w 612000"/>
                <a:gd name="connsiteY0" fmla="*/ 306000 h 612000"/>
                <a:gd name="connsiteX1" fmla="*/ 306000 w 612000"/>
                <a:gd name="connsiteY1" fmla="*/ 612000 h 612000"/>
                <a:gd name="connsiteX2" fmla="*/ 0 w 612000"/>
                <a:gd name="connsiteY2" fmla="*/ 306000 h 612000"/>
                <a:gd name="connsiteX3" fmla="*/ 306000 w 612000"/>
                <a:gd name="connsiteY3" fmla="*/ 0 h 612000"/>
                <a:gd name="connsiteX4" fmla="*/ 612000 w 612000"/>
                <a:gd name="connsiteY4" fmla="*/ 306000 h 6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000" h="612000">
                  <a:moveTo>
                    <a:pt x="612000" y="306000"/>
                  </a:moveTo>
                  <a:cubicBezTo>
                    <a:pt x="612000" y="474999"/>
                    <a:pt x="474999" y="612000"/>
                    <a:pt x="306000" y="612000"/>
                  </a:cubicBezTo>
                  <a:cubicBezTo>
                    <a:pt x="137001" y="612000"/>
                    <a:pt x="0" y="474999"/>
                    <a:pt x="0" y="306000"/>
                  </a:cubicBezTo>
                  <a:cubicBezTo>
                    <a:pt x="0" y="137001"/>
                    <a:pt x="137001" y="0"/>
                    <a:pt x="306000" y="0"/>
                  </a:cubicBezTo>
                  <a:cubicBezTo>
                    <a:pt x="474999" y="0"/>
                    <a:pt x="612000" y="137001"/>
                    <a:pt x="612000" y="306000"/>
                  </a:cubicBezTo>
                  <a:close/>
                </a:path>
              </a:pathLst>
            </a:custGeom>
            <a:solidFill>
              <a:srgbClr val="FF7900"/>
            </a:solidFill>
            <a:ln w="725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Полилиния: фигура 195">
              <a:extLst>
                <a:ext uri="{FF2B5EF4-FFF2-40B4-BE49-F238E27FC236}">
                  <a16:creationId xmlns:a16="http://schemas.microsoft.com/office/drawing/2014/main" id="{5093F2CA-5A32-4822-807D-D0971CDD835D}"/>
                </a:ext>
              </a:extLst>
            </p:cNvPr>
            <p:cNvSpPr/>
            <p:nvPr/>
          </p:nvSpPr>
          <p:spPr>
            <a:xfrm>
              <a:off x="3595692" y="4282059"/>
              <a:ext cx="335145" cy="335142"/>
            </a:xfrm>
            <a:custGeom>
              <a:avLst/>
              <a:gdLst>
                <a:gd name="connsiteX0" fmla="*/ 167571 w 335145"/>
                <a:gd name="connsiteY0" fmla="*/ 335143 h 335142"/>
                <a:gd name="connsiteX1" fmla="*/ 0 w 335145"/>
                <a:gd name="connsiteY1" fmla="*/ 167571 h 335142"/>
                <a:gd name="connsiteX2" fmla="*/ 167571 w 335145"/>
                <a:gd name="connsiteY2" fmla="*/ 0 h 335142"/>
                <a:gd name="connsiteX3" fmla="*/ 174857 w 335145"/>
                <a:gd name="connsiteY3" fmla="*/ 7286 h 335142"/>
                <a:gd name="connsiteX4" fmla="*/ 167571 w 335145"/>
                <a:gd name="connsiteY4" fmla="*/ 14571 h 335142"/>
                <a:gd name="connsiteX5" fmla="*/ 14603 w 335145"/>
                <a:gd name="connsiteY5" fmla="*/ 167603 h 335142"/>
                <a:gd name="connsiteX6" fmla="*/ 167636 w 335145"/>
                <a:gd name="connsiteY6" fmla="*/ 320571 h 335142"/>
                <a:gd name="connsiteX7" fmla="*/ 320603 w 335145"/>
                <a:gd name="connsiteY7" fmla="*/ 167539 h 335142"/>
                <a:gd name="connsiteX8" fmla="*/ 210193 w 335145"/>
                <a:gd name="connsiteY8" fmla="*/ 20619 h 335142"/>
                <a:gd name="connsiteX9" fmla="*/ 205239 w 335145"/>
                <a:gd name="connsiteY9" fmla="*/ 11584 h 335142"/>
                <a:gd name="connsiteX10" fmla="*/ 214200 w 335145"/>
                <a:gd name="connsiteY10" fmla="*/ 6630 h 335142"/>
                <a:gd name="connsiteX11" fmla="*/ 328472 w 335145"/>
                <a:gd name="connsiteY11" fmla="*/ 214241 h 335142"/>
                <a:gd name="connsiteX12" fmla="*/ 167571 w 335145"/>
                <a:gd name="connsiteY12" fmla="*/ 335143 h 33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5145" h="335142">
                  <a:moveTo>
                    <a:pt x="167571" y="335143"/>
                  </a:moveTo>
                  <a:cubicBezTo>
                    <a:pt x="75025" y="335143"/>
                    <a:pt x="0" y="260118"/>
                    <a:pt x="0" y="167571"/>
                  </a:cubicBezTo>
                  <a:cubicBezTo>
                    <a:pt x="0" y="75025"/>
                    <a:pt x="75025" y="0"/>
                    <a:pt x="167571" y="0"/>
                  </a:cubicBezTo>
                  <a:cubicBezTo>
                    <a:pt x="171595" y="0"/>
                    <a:pt x="174857" y="3262"/>
                    <a:pt x="174857" y="7286"/>
                  </a:cubicBezTo>
                  <a:cubicBezTo>
                    <a:pt x="174857" y="11310"/>
                    <a:pt x="171595" y="14571"/>
                    <a:pt x="167571" y="14571"/>
                  </a:cubicBezTo>
                  <a:cubicBezTo>
                    <a:pt x="83072" y="14589"/>
                    <a:pt x="14586" y="83104"/>
                    <a:pt x="14603" y="167603"/>
                  </a:cubicBezTo>
                  <a:cubicBezTo>
                    <a:pt x="14621" y="252103"/>
                    <a:pt x="83136" y="320589"/>
                    <a:pt x="167636" y="320571"/>
                  </a:cubicBezTo>
                  <a:cubicBezTo>
                    <a:pt x="252135" y="320554"/>
                    <a:pt x="320621" y="252039"/>
                    <a:pt x="320603" y="167539"/>
                  </a:cubicBezTo>
                  <a:cubicBezTo>
                    <a:pt x="320589" y="99454"/>
                    <a:pt x="275587" y="39571"/>
                    <a:pt x="210193" y="20619"/>
                  </a:cubicBezTo>
                  <a:cubicBezTo>
                    <a:pt x="206330" y="19492"/>
                    <a:pt x="204112" y="15447"/>
                    <a:pt x="205239" y="11584"/>
                  </a:cubicBezTo>
                  <a:cubicBezTo>
                    <a:pt x="206366" y="7759"/>
                    <a:pt x="210360" y="5550"/>
                    <a:pt x="214200" y="6630"/>
                  </a:cubicBezTo>
                  <a:cubicBezTo>
                    <a:pt x="303086" y="32405"/>
                    <a:pt x="354247" y="125355"/>
                    <a:pt x="328472" y="214241"/>
                  </a:cubicBezTo>
                  <a:cubicBezTo>
                    <a:pt x="307707" y="285848"/>
                    <a:pt x="242129" y="335125"/>
                    <a:pt x="167571" y="335143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Полилиния: фигура 196">
              <a:extLst>
                <a:ext uri="{FF2B5EF4-FFF2-40B4-BE49-F238E27FC236}">
                  <a16:creationId xmlns:a16="http://schemas.microsoft.com/office/drawing/2014/main" id="{EB76470E-4D68-435B-9982-892E6DF7B868}"/>
                </a:ext>
              </a:extLst>
            </p:cNvPr>
            <p:cNvSpPr/>
            <p:nvPr/>
          </p:nvSpPr>
          <p:spPr>
            <a:xfrm>
              <a:off x="3734516" y="4260269"/>
              <a:ext cx="36403" cy="58218"/>
            </a:xfrm>
            <a:custGeom>
              <a:avLst/>
              <a:gdLst>
                <a:gd name="connsiteX0" fmla="*/ 7401 w 36403"/>
                <a:gd name="connsiteY0" fmla="*/ 58219 h 58218"/>
                <a:gd name="connsiteX1" fmla="*/ 2301 w 36403"/>
                <a:gd name="connsiteY1" fmla="*/ 56033 h 58218"/>
                <a:gd name="connsiteX2" fmla="*/ 2301 w 36403"/>
                <a:gd name="connsiteY2" fmla="*/ 45760 h 58218"/>
                <a:gd name="connsiteX3" fmla="*/ 18766 w 36403"/>
                <a:gd name="connsiteY3" fmla="*/ 29076 h 58218"/>
                <a:gd name="connsiteX4" fmla="*/ 2155 w 36403"/>
                <a:gd name="connsiteY4" fmla="*/ 12464 h 58218"/>
                <a:gd name="connsiteX5" fmla="*/ 2113 w 36403"/>
                <a:gd name="connsiteY5" fmla="*/ 2161 h 58218"/>
                <a:gd name="connsiteX6" fmla="*/ 2155 w 36403"/>
                <a:gd name="connsiteY6" fmla="*/ 2118 h 58218"/>
                <a:gd name="connsiteX7" fmla="*/ 12428 w 36403"/>
                <a:gd name="connsiteY7" fmla="*/ 2118 h 58218"/>
                <a:gd name="connsiteX8" fmla="*/ 34285 w 36403"/>
                <a:gd name="connsiteY8" fmla="*/ 23976 h 58218"/>
                <a:gd name="connsiteX9" fmla="*/ 34285 w 36403"/>
                <a:gd name="connsiteY9" fmla="*/ 34248 h 58218"/>
                <a:gd name="connsiteX10" fmla="*/ 12428 w 36403"/>
                <a:gd name="connsiteY10" fmla="*/ 56106 h 58218"/>
                <a:gd name="connsiteX11" fmla="*/ 7401 w 36403"/>
                <a:gd name="connsiteY11" fmla="*/ 58219 h 5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403" h="58218">
                  <a:moveTo>
                    <a:pt x="7401" y="58219"/>
                  </a:moveTo>
                  <a:cubicBezTo>
                    <a:pt x="5479" y="58191"/>
                    <a:pt x="3646" y="57405"/>
                    <a:pt x="2301" y="56033"/>
                  </a:cubicBezTo>
                  <a:cubicBezTo>
                    <a:pt x="-524" y="53191"/>
                    <a:pt x="-524" y="48601"/>
                    <a:pt x="2301" y="45760"/>
                  </a:cubicBezTo>
                  <a:lnTo>
                    <a:pt x="18766" y="29076"/>
                  </a:lnTo>
                  <a:lnTo>
                    <a:pt x="2155" y="12464"/>
                  </a:lnTo>
                  <a:cubicBezTo>
                    <a:pt x="-702" y="9631"/>
                    <a:pt x="-721" y="5017"/>
                    <a:pt x="2113" y="2161"/>
                  </a:cubicBezTo>
                  <a:cubicBezTo>
                    <a:pt x="2127" y="2147"/>
                    <a:pt x="2141" y="2132"/>
                    <a:pt x="2155" y="2118"/>
                  </a:cubicBezTo>
                  <a:cubicBezTo>
                    <a:pt x="4996" y="-706"/>
                    <a:pt x="9586" y="-706"/>
                    <a:pt x="12428" y="2118"/>
                  </a:cubicBezTo>
                  <a:lnTo>
                    <a:pt x="34285" y="23976"/>
                  </a:lnTo>
                  <a:cubicBezTo>
                    <a:pt x="37110" y="26817"/>
                    <a:pt x="37110" y="31407"/>
                    <a:pt x="34285" y="34248"/>
                  </a:cubicBezTo>
                  <a:lnTo>
                    <a:pt x="12428" y="56106"/>
                  </a:lnTo>
                  <a:cubicBezTo>
                    <a:pt x="11089" y="57434"/>
                    <a:pt x="9287" y="58192"/>
                    <a:pt x="7401" y="58219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Полилиния: фигура 197">
              <a:extLst>
                <a:ext uri="{FF2B5EF4-FFF2-40B4-BE49-F238E27FC236}">
                  <a16:creationId xmlns:a16="http://schemas.microsoft.com/office/drawing/2014/main" id="{AEDC9626-44E9-473C-BAC9-42FF04ADB196}"/>
                </a:ext>
              </a:extLst>
            </p:cNvPr>
            <p:cNvSpPr/>
            <p:nvPr/>
          </p:nvSpPr>
          <p:spPr>
            <a:xfrm>
              <a:off x="3708912" y="4355499"/>
              <a:ext cx="14571" cy="202979"/>
            </a:xfrm>
            <a:custGeom>
              <a:avLst/>
              <a:gdLst>
                <a:gd name="connsiteX0" fmla="*/ 7286 w 14571"/>
                <a:gd name="connsiteY0" fmla="*/ 202980 h 202979"/>
                <a:gd name="connsiteX1" fmla="*/ 0 w 14571"/>
                <a:gd name="connsiteY1" fmla="*/ 195694 h 202979"/>
                <a:gd name="connsiteX2" fmla="*/ 0 w 14571"/>
                <a:gd name="connsiteY2" fmla="*/ 7286 h 202979"/>
                <a:gd name="connsiteX3" fmla="*/ 7286 w 14571"/>
                <a:gd name="connsiteY3" fmla="*/ 0 h 202979"/>
                <a:gd name="connsiteX4" fmla="*/ 14571 w 14571"/>
                <a:gd name="connsiteY4" fmla="*/ 7286 h 202979"/>
                <a:gd name="connsiteX5" fmla="*/ 14571 w 14571"/>
                <a:gd name="connsiteY5" fmla="*/ 195694 h 202979"/>
                <a:gd name="connsiteX6" fmla="*/ 7286 w 14571"/>
                <a:gd name="connsiteY6" fmla="*/ 202980 h 20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71" h="202979">
                  <a:moveTo>
                    <a:pt x="7286" y="202980"/>
                  </a:moveTo>
                  <a:cubicBezTo>
                    <a:pt x="3262" y="202980"/>
                    <a:pt x="0" y="199718"/>
                    <a:pt x="0" y="195694"/>
                  </a:cubicBezTo>
                  <a:lnTo>
                    <a:pt x="0" y="7286"/>
                  </a:lnTo>
                  <a:cubicBezTo>
                    <a:pt x="0" y="3262"/>
                    <a:pt x="3262" y="0"/>
                    <a:pt x="7286" y="0"/>
                  </a:cubicBezTo>
                  <a:cubicBezTo>
                    <a:pt x="11310" y="0"/>
                    <a:pt x="14571" y="3262"/>
                    <a:pt x="14571" y="7286"/>
                  </a:cubicBezTo>
                  <a:lnTo>
                    <a:pt x="14571" y="195694"/>
                  </a:lnTo>
                  <a:cubicBezTo>
                    <a:pt x="14571" y="199718"/>
                    <a:pt x="11310" y="202980"/>
                    <a:pt x="7286" y="202980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Полилиния: фигура 198">
              <a:extLst>
                <a:ext uri="{FF2B5EF4-FFF2-40B4-BE49-F238E27FC236}">
                  <a16:creationId xmlns:a16="http://schemas.microsoft.com/office/drawing/2014/main" id="{935081AA-7188-4614-A15E-E6D067913F13}"/>
                </a:ext>
              </a:extLst>
            </p:cNvPr>
            <p:cNvSpPr/>
            <p:nvPr/>
          </p:nvSpPr>
          <p:spPr>
            <a:xfrm>
              <a:off x="3679915" y="4354916"/>
              <a:ext cx="168227" cy="116571"/>
            </a:xfrm>
            <a:custGeom>
              <a:avLst/>
              <a:gdLst>
                <a:gd name="connsiteX0" fmla="*/ 109941 w 168227"/>
                <a:gd name="connsiteY0" fmla="*/ 116571 h 116571"/>
                <a:gd name="connsiteX1" fmla="*/ 7286 w 168227"/>
                <a:gd name="connsiteY1" fmla="*/ 116571 h 116571"/>
                <a:gd name="connsiteX2" fmla="*/ 0 w 168227"/>
                <a:gd name="connsiteY2" fmla="*/ 109286 h 116571"/>
                <a:gd name="connsiteX3" fmla="*/ 7286 w 168227"/>
                <a:gd name="connsiteY3" fmla="*/ 102000 h 116571"/>
                <a:gd name="connsiteX4" fmla="*/ 109941 w 168227"/>
                <a:gd name="connsiteY4" fmla="*/ 102000 h 116571"/>
                <a:gd name="connsiteX5" fmla="*/ 153656 w 168227"/>
                <a:gd name="connsiteY5" fmla="*/ 58286 h 116571"/>
                <a:gd name="connsiteX6" fmla="*/ 109941 w 168227"/>
                <a:gd name="connsiteY6" fmla="*/ 14571 h 116571"/>
                <a:gd name="connsiteX7" fmla="*/ 36429 w 168227"/>
                <a:gd name="connsiteY7" fmla="*/ 14571 h 116571"/>
                <a:gd name="connsiteX8" fmla="*/ 29143 w 168227"/>
                <a:gd name="connsiteY8" fmla="*/ 7286 h 116571"/>
                <a:gd name="connsiteX9" fmla="*/ 36429 w 168227"/>
                <a:gd name="connsiteY9" fmla="*/ 0 h 116571"/>
                <a:gd name="connsiteX10" fmla="*/ 109941 w 168227"/>
                <a:gd name="connsiteY10" fmla="*/ 0 h 116571"/>
                <a:gd name="connsiteX11" fmla="*/ 168227 w 168227"/>
                <a:gd name="connsiteY11" fmla="*/ 58286 h 116571"/>
                <a:gd name="connsiteX12" fmla="*/ 109941 w 168227"/>
                <a:gd name="connsiteY12" fmla="*/ 116571 h 11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8227" h="116571">
                  <a:moveTo>
                    <a:pt x="109941" y="116571"/>
                  </a:moveTo>
                  <a:lnTo>
                    <a:pt x="7286" y="116571"/>
                  </a:lnTo>
                  <a:cubicBezTo>
                    <a:pt x="3262" y="116571"/>
                    <a:pt x="0" y="113310"/>
                    <a:pt x="0" y="109286"/>
                  </a:cubicBezTo>
                  <a:cubicBezTo>
                    <a:pt x="0" y="105262"/>
                    <a:pt x="3262" y="102000"/>
                    <a:pt x="7286" y="102000"/>
                  </a:cubicBezTo>
                  <a:lnTo>
                    <a:pt x="109941" y="102000"/>
                  </a:lnTo>
                  <a:cubicBezTo>
                    <a:pt x="134084" y="102000"/>
                    <a:pt x="153656" y="82428"/>
                    <a:pt x="153656" y="58286"/>
                  </a:cubicBezTo>
                  <a:cubicBezTo>
                    <a:pt x="153656" y="34143"/>
                    <a:pt x="134084" y="14571"/>
                    <a:pt x="109941" y="14571"/>
                  </a:cubicBezTo>
                  <a:lnTo>
                    <a:pt x="36429" y="14571"/>
                  </a:lnTo>
                  <a:cubicBezTo>
                    <a:pt x="32405" y="14571"/>
                    <a:pt x="29143" y="11310"/>
                    <a:pt x="29143" y="7286"/>
                  </a:cubicBezTo>
                  <a:cubicBezTo>
                    <a:pt x="29143" y="3262"/>
                    <a:pt x="32405" y="0"/>
                    <a:pt x="36429" y="0"/>
                  </a:cubicBezTo>
                  <a:lnTo>
                    <a:pt x="109941" y="0"/>
                  </a:lnTo>
                  <a:cubicBezTo>
                    <a:pt x="142132" y="0"/>
                    <a:pt x="168227" y="26095"/>
                    <a:pt x="168227" y="58286"/>
                  </a:cubicBezTo>
                  <a:cubicBezTo>
                    <a:pt x="168227" y="90476"/>
                    <a:pt x="142132" y="116571"/>
                    <a:pt x="109941" y="116571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Полилиния: фигура 199">
              <a:extLst>
                <a:ext uri="{FF2B5EF4-FFF2-40B4-BE49-F238E27FC236}">
                  <a16:creationId xmlns:a16="http://schemas.microsoft.com/office/drawing/2014/main" id="{57E4D206-23F3-4648-BE8A-B885DAA8AE96}"/>
                </a:ext>
              </a:extLst>
            </p:cNvPr>
            <p:cNvSpPr/>
            <p:nvPr/>
          </p:nvSpPr>
          <p:spPr>
            <a:xfrm>
              <a:off x="3679915" y="4500631"/>
              <a:ext cx="123857" cy="14571"/>
            </a:xfrm>
            <a:custGeom>
              <a:avLst/>
              <a:gdLst>
                <a:gd name="connsiteX0" fmla="*/ 116571 w 123857"/>
                <a:gd name="connsiteY0" fmla="*/ 14571 h 14571"/>
                <a:gd name="connsiteX1" fmla="*/ 7286 w 123857"/>
                <a:gd name="connsiteY1" fmla="*/ 14571 h 14571"/>
                <a:gd name="connsiteX2" fmla="*/ 0 w 123857"/>
                <a:gd name="connsiteY2" fmla="*/ 7286 h 14571"/>
                <a:gd name="connsiteX3" fmla="*/ 7286 w 123857"/>
                <a:gd name="connsiteY3" fmla="*/ 0 h 14571"/>
                <a:gd name="connsiteX4" fmla="*/ 116571 w 123857"/>
                <a:gd name="connsiteY4" fmla="*/ 0 h 14571"/>
                <a:gd name="connsiteX5" fmla="*/ 123857 w 123857"/>
                <a:gd name="connsiteY5" fmla="*/ 7286 h 14571"/>
                <a:gd name="connsiteX6" fmla="*/ 116571 w 123857"/>
                <a:gd name="connsiteY6" fmla="*/ 14571 h 1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57" h="14571">
                  <a:moveTo>
                    <a:pt x="116571" y="14571"/>
                  </a:moveTo>
                  <a:lnTo>
                    <a:pt x="7286" y="14571"/>
                  </a:lnTo>
                  <a:cubicBezTo>
                    <a:pt x="3262" y="14571"/>
                    <a:pt x="0" y="11310"/>
                    <a:pt x="0" y="7286"/>
                  </a:cubicBezTo>
                  <a:cubicBezTo>
                    <a:pt x="0" y="3262"/>
                    <a:pt x="3262" y="0"/>
                    <a:pt x="7286" y="0"/>
                  </a:cubicBezTo>
                  <a:lnTo>
                    <a:pt x="116571" y="0"/>
                  </a:lnTo>
                  <a:cubicBezTo>
                    <a:pt x="120595" y="0"/>
                    <a:pt x="123857" y="3262"/>
                    <a:pt x="123857" y="7286"/>
                  </a:cubicBezTo>
                  <a:cubicBezTo>
                    <a:pt x="123857" y="11310"/>
                    <a:pt x="120595" y="14571"/>
                    <a:pt x="116571" y="14571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5A982F50-69A2-4DD2-AE55-9AD042B4CD4F}"/>
              </a:ext>
            </a:extLst>
          </p:cNvPr>
          <p:cNvGrpSpPr/>
          <p:nvPr/>
        </p:nvGrpSpPr>
        <p:grpSpPr>
          <a:xfrm>
            <a:off x="7027033" y="2107919"/>
            <a:ext cx="1361254" cy="1361254"/>
            <a:chOff x="7728020" y="4143631"/>
            <a:chExt cx="612000" cy="612000"/>
          </a:xfrm>
        </p:grpSpPr>
        <p:sp>
          <p:nvSpPr>
            <p:cNvPr id="31" name="Полилиния: фигура 139">
              <a:extLst>
                <a:ext uri="{FF2B5EF4-FFF2-40B4-BE49-F238E27FC236}">
                  <a16:creationId xmlns:a16="http://schemas.microsoft.com/office/drawing/2014/main" id="{2268EBBD-E027-4E79-BF4A-6ECE4FFE695E}"/>
                </a:ext>
              </a:extLst>
            </p:cNvPr>
            <p:cNvSpPr/>
            <p:nvPr/>
          </p:nvSpPr>
          <p:spPr>
            <a:xfrm>
              <a:off x="7728020" y="4143631"/>
              <a:ext cx="612000" cy="612000"/>
            </a:xfrm>
            <a:custGeom>
              <a:avLst/>
              <a:gdLst>
                <a:gd name="connsiteX0" fmla="*/ 612000 w 612000"/>
                <a:gd name="connsiteY0" fmla="*/ 306000 h 612000"/>
                <a:gd name="connsiteX1" fmla="*/ 306000 w 612000"/>
                <a:gd name="connsiteY1" fmla="*/ 612000 h 612000"/>
                <a:gd name="connsiteX2" fmla="*/ 0 w 612000"/>
                <a:gd name="connsiteY2" fmla="*/ 306000 h 612000"/>
                <a:gd name="connsiteX3" fmla="*/ 306000 w 612000"/>
                <a:gd name="connsiteY3" fmla="*/ 0 h 612000"/>
                <a:gd name="connsiteX4" fmla="*/ 612000 w 612000"/>
                <a:gd name="connsiteY4" fmla="*/ 306000 h 6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000" h="612000">
                  <a:moveTo>
                    <a:pt x="612000" y="306000"/>
                  </a:moveTo>
                  <a:cubicBezTo>
                    <a:pt x="612000" y="474999"/>
                    <a:pt x="474999" y="612000"/>
                    <a:pt x="306000" y="612000"/>
                  </a:cubicBezTo>
                  <a:cubicBezTo>
                    <a:pt x="137001" y="612000"/>
                    <a:pt x="0" y="474999"/>
                    <a:pt x="0" y="306000"/>
                  </a:cubicBezTo>
                  <a:cubicBezTo>
                    <a:pt x="0" y="137001"/>
                    <a:pt x="137001" y="0"/>
                    <a:pt x="306000" y="0"/>
                  </a:cubicBezTo>
                  <a:cubicBezTo>
                    <a:pt x="474999" y="0"/>
                    <a:pt x="612000" y="137001"/>
                    <a:pt x="612000" y="306000"/>
                  </a:cubicBezTo>
                  <a:close/>
                </a:path>
              </a:pathLst>
            </a:custGeom>
            <a:solidFill>
              <a:srgbClr val="FF7900"/>
            </a:solidFill>
            <a:ln w="725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Полилиния: фигура 140">
              <a:extLst>
                <a:ext uri="{FF2B5EF4-FFF2-40B4-BE49-F238E27FC236}">
                  <a16:creationId xmlns:a16="http://schemas.microsoft.com/office/drawing/2014/main" id="{92424E25-CF8D-44D5-9633-7B779FF17B6E}"/>
                </a:ext>
              </a:extLst>
            </p:cNvPr>
            <p:cNvSpPr/>
            <p:nvPr/>
          </p:nvSpPr>
          <p:spPr>
            <a:xfrm>
              <a:off x="7844591" y="4562705"/>
              <a:ext cx="72857" cy="72857"/>
            </a:xfrm>
            <a:custGeom>
              <a:avLst/>
              <a:gdLst>
                <a:gd name="connsiteX0" fmla="*/ 51000 w 72857"/>
                <a:gd name="connsiteY0" fmla="*/ 72857 h 72857"/>
                <a:gd name="connsiteX1" fmla="*/ 21857 w 72857"/>
                <a:gd name="connsiteY1" fmla="*/ 72857 h 72857"/>
                <a:gd name="connsiteX2" fmla="*/ 0 w 72857"/>
                <a:gd name="connsiteY2" fmla="*/ 51000 h 72857"/>
                <a:gd name="connsiteX3" fmla="*/ 0 w 72857"/>
                <a:gd name="connsiteY3" fmla="*/ 21857 h 72857"/>
                <a:gd name="connsiteX4" fmla="*/ 21857 w 72857"/>
                <a:gd name="connsiteY4" fmla="*/ 0 h 72857"/>
                <a:gd name="connsiteX5" fmla="*/ 51000 w 72857"/>
                <a:gd name="connsiteY5" fmla="*/ 0 h 72857"/>
                <a:gd name="connsiteX6" fmla="*/ 72857 w 72857"/>
                <a:gd name="connsiteY6" fmla="*/ 21857 h 72857"/>
                <a:gd name="connsiteX7" fmla="*/ 72857 w 72857"/>
                <a:gd name="connsiteY7" fmla="*/ 51000 h 72857"/>
                <a:gd name="connsiteX8" fmla="*/ 51000 w 72857"/>
                <a:gd name="connsiteY8" fmla="*/ 72857 h 72857"/>
                <a:gd name="connsiteX9" fmla="*/ 21857 w 72857"/>
                <a:gd name="connsiteY9" fmla="*/ 14571 h 72857"/>
                <a:gd name="connsiteX10" fmla="*/ 14571 w 72857"/>
                <a:gd name="connsiteY10" fmla="*/ 21857 h 72857"/>
                <a:gd name="connsiteX11" fmla="*/ 14571 w 72857"/>
                <a:gd name="connsiteY11" fmla="*/ 51000 h 72857"/>
                <a:gd name="connsiteX12" fmla="*/ 21857 w 72857"/>
                <a:gd name="connsiteY12" fmla="*/ 58286 h 72857"/>
                <a:gd name="connsiteX13" fmla="*/ 51000 w 72857"/>
                <a:gd name="connsiteY13" fmla="*/ 58286 h 72857"/>
                <a:gd name="connsiteX14" fmla="*/ 58286 w 72857"/>
                <a:gd name="connsiteY14" fmla="*/ 51000 h 72857"/>
                <a:gd name="connsiteX15" fmla="*/ 58286 w 72857"/>
                <a:gd name="connsiteY15" fmla="*/ 21857 h 72857"/>
                <a:gd name="connsiteX16" fmla="*/ 51000 w 72857"/>
                <a:gd name="connsiteY16" fmla="*/ 14571 h 7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857" h="72857">
                  <a:moveTo>
                    <a:pt x="51000" y="72857"/>
                  </a:moveTo>
                  <a:lnTo>
                    <a:pt x="21857" y="72857"/>
                  </a:lnTo>
                  <a:cubicBezTo>
                    <a:pt x="9785" y="72857"/>
                    <a:pt x="0" y="63071"/>
                    <a:pt x="0" y="51000"/>
                  </a:cubicBezTo>
                  <a:lnTo>
                    <a:pt x="0" y="21857"/>
                  </a:lnTo>
                  <a:cubicBezTo>
                    <a:pt x="0" y="9785"/>
                    <a:pt x="9785" y="0"/>
                    <a:pt x="21857" y="0"/>
                  </a:cubicBezTo>
                  <a:lnTo>
                    <a:pt x="51000" y="0"/>
                  </a:lnTo>
                  <a:cubicBezTo>
                    <a:pt x="63072" y="0"/>
                    <a:pt x="72857" y="9785"/>
                    <a:pt x="72857" y="21857"/>
                  </a:cubicBezTo>
                  <a:lnTo>
                    <a:pt x="72857" y="51000"/>
                  </a:lnTo>
                  <a:cubicBezTo>
                    <a:pt x="72857" y="63071"/>
                    <a:pt x="63072" y="72857"/>
                    <a:pt x="51000" y="72857"/>
                  </a:cubicBezTo>
                  <a:close/>
                  <a:moveTo>
                    <a:pt x="21857" y="14571"/>
                  </a:moveTo>
                  <a:cubicBezTo>
                    <a:pt x="17833" y="14571"/>
                    <a:pt x="14571" y="17833"/>
                    <a:pt x="14571" y="21857"/>
                  </a:cubicBezTo>
                  <a:lnTo>
                    <a:pt x="14571" y="51000"/>
                  </a:lnTo>
                  <a:cubicBezTo>
                    <a:pt x="14571" y="55024"/>
                    <a:pt x="17833" y="58286"/>
                    <a:pt x="21857" y="58286"/>
                  </a:cubicBezTo>
                  <a:lnTo>
                    <a:pt x="51000" y="58286"/>
                  </a:lnTo>
                  <a:cubicBezTo>
                    <a:pt x="55024" y="58286"/>
                    <a:pt x="58286" y="55024"/>
                    <a:pt x="58286" y="51000"/>
                  </a:cubicBezTo>
                  <a:lnTo>
                    <a:pt x="58286" y="21857"/>
                  </a:lnTo>
                  <a:cubicBezTo>
                    <a:pt x="58286" y="17833"/>
                    <a:pt x="55024" y="14571"/>
                    <a:pt x="51000" y="14571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Полилиния: фигура 141">
              <a:extLst>
                <a:ext uri="{FF2B5EF4-FFF2-40B4-BE49-F238E27FC236}">
                  <a16:creationId xmlns:a16="http://schemas.microsoft.com/office/drawing/2014/main" id="{A1CD2862-F52F-497A-B928-BF2C833DAA5D}"/>
                </a:ext>
              </a:extLst>
            </p:cNvPr>
            <p:cNvSpPr/>
            <p:nvPr/>
          </p:nvSpPr>
          <p:spPr>
            <a:xfrm>
              <a:off x="7946591" y="4562705"/>
              <a:ext cx="72857" cy="72857"/>
            </a:xfrm>
            <a:custGeom>
              <a:avLst/>
              <a:gdLst>
                <a:gd name="connsiteX0" fmla="*/ 51000 w 72857"/>
                <a:gd name="connsiteY0" fmla="*/ 72857 h 72857"/>
                <a:gd name="connsiteX1" fmla="*/ 21857 w 72857"/>
                <a:gd name="connsiteY1" fmla="*/ 72857 h 72857"/>
                <a:gd name="connsiteX2" fmla="*/ 0 w 72857"/>
                <a:gd name="connsiteY2" fmla="*/ 51000 h 72857"/>
                <a:gd name="connsiteX3" fmla="*/ 0 w 72857"/>
                <a:gd name="connsiteY3" fmla="*/ 21857 h 72857"/>
                <a:gd name="connsiteX4" fmla="*/ 21857 w 72857"/>
                <a:gd name="connsiteY4" fmla="*/ 0 h 72857"/>
                <a:gd name="connsiteX5" fmla="*/ 51000 w 72857"/>
                <a:gd name="connsiteY5" fmla="*/ 0 h 72857"/>
                <a:gd name="connsiteX6" fmla="*/ 72857 w 72857"/>
                <a:gd name="connsiteY6" fmla="*/ 21857 h 72857"/>
                <a:gd name="connsiteX7" fmla="*/ 72857 w 72857"/>
                <a:gd name="connsiteY7" fmla="*/ 51000 h 72857"/>
                <a:gd name="connsiteX8" fmla="*/ 51000 w 72857"/>
                <a:gd name="connsiteY8" fmla="*/ 72857 h 72857"/>
                <a:gd name="connsiteX9" fmla="*/ 21857 w 72857"/>
                <a:gd name="connsiteY9" fmla="*/ 14571 h 72857"/>
                <a:gd name="connsiteX10" fmla="*/ 14571 w 72857"/>
                <a:gd name="connsiteY10" fmla="*/ 21857 h 72857"/>
                <a:gd name="connsiteX11" fmla="*/ 14571 w 72857"/>
                <a:gd name="connsiteY11" fmla="*/ 51000 h 72857"/>
                <a:gd name="connsiteX12" fmla="*/ 21857 w 72857"/>
                <a:gd name="connsiteY12" fmla="*/ 58286 h 72857"/>
                <a:gd name="connsiteX13" fmla="*/ 51000 w 72857"/>
                <a:gd name="connsiteY13" fmla="*/ 58286 h 72857"/>
                <a:gd name="connsiteX14" fmla="*/ 58286 w 72857"/>
                <a:gd name="connsiteY14" fmla="*/ 51000 h 72857"/>
                <a:gd name="connsiteX15" fmla="*/ 58286 w 72857"/>
                <a:gd name="connsiteY15" fmla="*/ 21857 h 72857"/>
                <a:gd name="connsiteX16" fmla="*/ 51000 w 72857"/>
                <a:gd name="connsiteY16" fmla="*/ 14571 h 7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857" h="72857">
                  <a:moveTo>
                    <a:pt x="51000" y="72857"/>
                  </a:moveTo>
                  <a:lnTo>
                    <a:pt x="21857" y="72857"/>
                  </a:lnTo>
                  <a:cubicBezTo>
                    <a:pt x="9785" y="72857"/>
                    <a:pt x="0" y="63071"/>
                    <a:pt x="0" y="51000"/>
                  </a:cubicBezTo>
                  <a:lnTo>
                    <a:pt x="0" y="21857"/>
                  </a:lnTo>
                  <a:cubicBezTo>
                    <a:pt x="0" y="9785"/>
                    <a:pt x="9785" y="0"/>
                    <a:pt x="21857" y="0"/>
                  </a:cubicBezTo>
                  <a:lnTo>
                    <a:pt x="51000" y="0"/>
                  </a:lnTo>
                  <a:cubicBezTo>
                    <a:pt x="63072" y="0"/>
                    <a:pt x="72857" y="9785"/>
                    <a:pt x="72857" y="21857"/>
                  </a:cubicBezTo>
                  <a:lnTo>
                    <a:pt x="72857" y="51000"/>
                  </a:lnTo>
                  <a:cubicBezTo>
                    <a:pt x="72857" y="63071"/>
                    <a:pt x="63072" y="72857"/>
                    <a:pt x="51000" y="72857"/>
                  </a:cubicBezTo>
                  <a:close/>
                  <a:moveTo>
                    <a:pt x="21857" y="14571"/>
                  </a:moveTo>
                  <a:cubicBezTo>
                    <a:pt x="17833" y="14571"/>
                    <a:pt x="14571" y="17833"/>
                    <a:pt x="14571" y="21857"/>
                  </a:cubicBezTo>
                  <a:lnTo>
                    <a:pt x="14571" y="51000"/>
                  </a:lnTo>
                  <a:cubicBezTo>
                    <a:pt x="14571" y="55024"/>
                    <a:pt x="17833" y="58286"/>
                    <a:pt x="21857" y="58286"/>
                  </a:cubicBezTo>
                  <a:lnTo>
                    <a:pt x="51000" y="58286"/>
                  </a:lnTo>
                  <a:cubicBezTo>
                    <a:pt x="55024" y="58286"/>
                    <a:pt x="58286" y="55024"/>
                    <a:pt x="58286" y="51000"/>
                  </a:cubicBezTo>
                  <a:lnTo>
                    <a:pt x="58286" y="21857"/>
                  </a:lnTo>
                  <a:cubicBezTo>
                    <a:pt x="58286" y="17833"/>
                    <a:pt x="55024" y="14571"/>
                    <a:pt x="51000" y="14571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Полилиния: фигура 142">
              <a:extLst>
                <a:ext uri="{FF2B5EF4-FFF2-40B4-BE49-F238E27FC236}">
                  <a16:creationId xmlns:a16="http://schemas.microsoft.com/office/drawing/2014/main" id="{263E0D4B-AC4F-4036-A3A5-48C1709AAAC3}"/>
                </a:ext>
              </a:extLst>
            </p:cNvPr>
            <p:cNvSpPr/>
            <p:nvPr/>
          </p:nvSpPr>
          <p:spPr>
            <a:xfrm>
              <a:off x="8048591" y="4562705"/>
              <a:ext cx="72857" cy="72857"/>
            </a:xfrm>
            <a:custGeom>
              <a:avLst/>
              <a:gdLst>
                <a:gd name="connsiteX0" fmla="*/ 51000 w 72857"/>
                <a:gd name="connsiteY0" fmla="*/ 72857 h 72857"/>
                <a:gd name="connsiteX1" fmla="*/ 21857 w 72857"/>
                <a:gd name="connsiteY1" fmla="*/ 72857 h 72857"/>
                <a:gd name="connsiteX2" fmla="*/ 0 w 72857"/>
                <a:gd name="connsiteY2" fmla="*/ 51000 h 72857"/>
                <a:gd name="connsiteX3" fmla="*/ 0 w 72857"/>
                <a:gd name="connsiteY3" fmla="*/ 21857 h 72857"/>
                <a:gd name="connsiteX4" fmla="*/ 21857 w 72857"/>
                <a:gd name="connsiteY4" fmla="*/ 0 h 72857"/>
                <a:gd name="connsiteX5" fmla="*/ 51000 w 72857"/>
                <a:gd name="connsiteY5" fmla="*/ 0 h 72857"/>
                <a:gd name="connsiteX6" fmla="*/ 72857 w 72857"/>
                <a:gd name="connsiteY6" fmla="*/ 21857 h 72857"/>
                <a:gd name="connsiteX7" fmla="*/ 72857 w 72857"/>
                <a:gd name="connsiteY7" fmla="*/ 51000 h 72857"/>
                <a:gd name="connsiteX8" fmla="*/ 51000 w 72857"/>
                <a:gd name="connsiteY8" fmla="*/ 72857 h 72857"/>
                <a:gd name="connsiteX9" fmla="*/ 21857 w 72857"/>
                <a:gd name="connsiteY9" fmla="*/ 14571 h 72857"/>
                <a:gd name="connsiteX10" fmla="*/ 14571 w 72857"/>
                <a:gd name="connsiteY10" fmla="*/ 21857 h 72857"/>
                <a:gd name="connsiteX11" fmla="*/ 14571 w 72857"/>
                <a:gd name="connsiteY11" fmla="*/ 51000 h 72857"/>
                <a:gd name="connsiteX12" fmla="*/ 21857 w 72857"/>
                <a:gd name="connsiteY12" fmla="*/ 58286 h 72857"/>
                <a:gd name="connsiteX13" fmla="*/ 51000 w 72857"/>
                <a:gd name="connsiteY13" fmla="*/ 58286 h 72857"/>
                <a:gd name="connsiteX14" fmla="*/ 58286 w 72857"/>
                <a:gd name="connsiteY14" fmla="*/ 51000 h 72857"/>
                <a:gd name="connsiteX15" fmla="*/ 58286 w 72857"/>
                <a:gd name="connsiteY15" fmla="*/ 21857 h 72857"/>
                <a:gd name="connsiteX16" fmla="*/ 51000 w 72857"/>
                <a:gd name="connsiteY16" fmla="*/ 14571 h 7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857" h="72857">
                  <a:moveTo>
                    <a:pt x="51000" y="72857"/>
                  </a:moveTo>
                  <a:lnTo>
                    <a:pt x="21857" y="72857"/>
                  </a:lnTo>
                  <a:cubicBezTo>
                    <a:pt x="9785" y="72857"/>
                    <a:pt x="0" y="63071"/>
                    <a:pt x="0" y="51000"/>
                  </a:cubicBezTo>
                  <a:lnTo>
                    <a:pt x="0" y="21857"/>
                  </a:lnTo>
                  <a:cubicBezTo>
                    <a:pt x="0" y="9785"/>
                    <a:pt x="9785" y="0"/>
                    <a:pt x="21857" y="0"/>
                  </a:cubicBezTo>
                  <a:lnTo>
                    <a:pt x="51000" y="0"/>
                  </a:lnTo>
                  <a:cubicBezTo>
                    <a:pt x="63072" y="0"/>
                    <a:pt x="72857" y="9785"/>
                    <a:pt x="72857" y="21857"/>
                  </a:cubicBezTo>
                  <a:lnTo>
                    <a:pt x="72857" y="51000"/>
                  </a:lnTo>
                  <a:cubicBezTo>
                    <a:pt x="72857" y="63071"/>
                    <a:pt x="63072" y="72857"/>
                    <a:pt x="51000" y="72857"/>
                  </a:cubicBezTo>
                  <a:close/>
                  <a:moveTo>
                    <a:pt x="21857" y="14571"/>
                  </a:moveTo>
                  <a:cubicBezTo>
                    <a:pt x="17833" y="14571"/>
                    <a:pt x="14571" y="17833"/>
                    <a:pt x="14571" y="21857"/>
                  </a:cubicBezTo>
                  <a:lnTo>
                    <a:pt x="14571" y="51000"/>
                  </a:lnTo>
                  <a:cubicBezTo>
                    <a:pt x="14571" y="55024"/>
                    <a:pt x="17833" y="58286"/>
                    <a:pt x="21857" y="58286"/>
                  </a:cubicBezTo>
                  <a:lnTo>
                    <a:pt x="51000" y="58286"/>
                  </a:lnTo>
                  <a:cubicBezTo>
                    <a:pt x="55024" y="58286"/>
                    <a:pt x="58286" y="55024"/>
                    <a:pt x="58286" y="51000"/>
                  </a:cubicBezTo>
                  <a:lnTo>
                    <a:pt x="58286" y="21857"/>
                  </a:lnTo>
                  <a:cubicBezTo>
                    <a:pt x="58286" y="17833"/>
                    <a:pt x="55024" y="14571"/>
                    <a:pt x="51000" y="14571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Полилиния: фигура 143">
              <a:extLst>
                <a:ext uri="{FF2B5EF4-FFF2-40B4-BE49-F238E27FC236}">
                  <a16:creationId xmlns:a16="http://schemas.microsoft.com/office/drawing/2014/main" id="{2EE068EE-AC90-42F8-973E-8D666E17855F}"/>
                </a:ext>
              </a:extLst>
            </p:cNvPr>
            <p:cNvSpPr/>
            <p:nvPr/>
          </p:nvSpPr>
          <p:spPr>
            <a:xfrm>
              <a:off x="8150591" y="4562705"/>
              <a:ext cx="72857" cy="72857"/>
            </a:xfrm>
            <a:custGeom>
              <a:avLst/>
              <a:gdLst>
                <a:gd name="connsiteX0" fmla="*/ 51000 w 72857"/>
                <a:gd name="connsiteY0" fmla="*/ 72857 h 72857"/>
                <a:gd name="connsiteX1" fmla="*/ 21857 w 72857"/>
                <a:gd name="connsiteY1" fmla="*/ 72857 h 72857"/>
                <a:gd name="connsiteX2" fmla="*/ 0 w 72857"/>
                <a:gd name="connsiteY2" fmla="*/ 51000 h 72857"/>
                <a:gd name="connsiteX3" fmla="*/ 0 w 72857"/>
                <a:gd name="connsiteY3" fmla="*/ 21857 h 72857"/>
                <a:gd name="connsiteX4" fmla="*/ 21857 w 72857"/>
                <a:gd name="connsiteY4" fmla="*/ 0 h 72857"/>
                <a:gd name="connsiteX5" fmla="*/ 51000 w 72857"/>
                <a:gd name="connsiteY5" fmla="*/ 0 h 72857"/>
                <a:gd name="connsiteX6" fmla="*/ 72857 w 72857"/>
                <a:gd name="connsiteY6" fmla="*/ 21857 h 72857"/>
                <a:gd name="connsiteX7" fmla="*/ 72857 w 72857"/>
                <a:gd name="connsiteY7" fmla="*/ 51000 h 72857"/>
                <a:gd name="connsiteX8" fmla="*/ 51000 w 72857"/>
                <a:gd name="connsiteY8" fmla="*/ 72857 h 72857"/>
                <a:gd name="connsiteX9" fmla="*/ 21857 w 72857"/>
                <a:gd name="connsiteY9" fmla="*/ 14571 h 72857"/>
                <a:gd name="connsiteX10" fmla="*/ 14571 w 72857"/>
                <a:gd name="connsiteY10" fmla="*/ 21857 h 72857"/>
                <a:gd name="connsiteX11" fmla="*/ 14571 w 72857"/>
                <a:gd name="connsiteY11" fmla="*/ 51000 h 72857"/>
                <a:gd name="connsiteX12" fmla="*/ 21857 w 72857"/>
                <a:gd name="connsiteY12" fmla="*/ 58286 h 72857"/>
                <a:gd name="connsiteX13" fmla="*/ 51000 w 72857"/>
                <a:gd name="connsiteY13" fmla="*/ 58286 h 72857"/>
                <a:gd name="connsiteX14" fmla="*/ 58286 w 72857"/>
                <a:gd name="connsiteY14" fmla="*/ 51000 h 72857"/>
                <a:gd name="connsiteX15" fmla="*/ 58286 w 72857"/>
                <a:gd name="connsiteY15" fmla="*/ 21857 h 72857"/>
                <a:gd name="connsiteX16" fmla="*/ 51000 w 72857"/>
                <a:gd name="connsiteY16" fmla="*/ 14571 h 7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857" h="72857">
                  <a:moveTo>
                    <a:pt x="51000" y="72857"/>
                  </a:moveTo>
                  <a:lnTo>
                    <a:pt x="21857" y="72857"/>
                  </a:lnTo>
                  <a:cubicBezTo>
                    <a:pt x="9785" y="72857"/>
                    <a:pt x="0" y="63071"/>
                    <a:pt x="0" y="51000"/>
                  </a:cubicBezTo>
                  <a:lnTo>
                    <a:pt x="0" y="21857"/>
                  </a:lnTo>
                  <a:cubicBezTo>
                    <a:pt x="0" y="9785"/>
                    <a:pt x="9785" y="0"/>
                    <a:pt x="21857" y="0"/>
                  </a:cubicBezTo>
                  <a:lnTo>
                    <a:pt x="51000" y="0"/>
                  </a:lnTo>
                  <a:cubicBezTo>
                    <a:pt x="63072" y="0"/>
                    <a:pt x="72857" y="9785"/>
                    <a:pt x="72857" y="21857"/>
                  </a:cubicBezTo>
                  <a:lnTo>
                    <a:pt x="72857" y="51000"/>
                  </a:lnTo>
                  <a:cubicBezTo>
                    <a:pt x="72857" y="63071"/>
                    <a:pt x="63072" y="72857"/>
                    <a:pt x="51000" y="72857"/>
                  </a:cubicBezTo>
                  <a:close/>
                  <a:moveTo>
                    <a:pt x="21857" y="14571"/>
                  </a:moveTo>
                  <a:cubicBezTo>
                    <a:pt x="17833" y="14571"/>
                    <a:pt x="14571" y="17833"/>
                    <a:pt x="14571" y="21857"/>
                  </a:cubicBezTo>
                  <a:lnTo>
                    <a:pt x="14571" y="51000"/>
                  </a:lnTo>
                  <a:cubicBezTo>
                    <a:pt x="14571" y="55024"/>
                    <a:pt x="17833" y="58286"/>
                    <a:pt x="21857" y="58286"/>
                  </a:cubicBezTo>
                  <a:lnTo>
                    <a:pt x="51000" y="58286"/>
                  </a:lnTo>
                  <a:cubicBezTo>
                    <a:pt x="55024" y="58286"/>
                    <a:pt x="58286" y="55024"/>
                    <a:pt x="58286" y="51000"/>
                  </a:cubicBezTo>
                  <a:lnTo>
                    <a:pt x="58286" y="21857"/>
                  </a:lnTo>
                  <a:cubicBezTo>
                    <a:pt x="58286" y="17833"/>
                    <a:pt x="55024" y="14571"/>
                    <a:pt x="51000" y="14571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Полилиния: фигура 144">
              <a:extLst>
                <a:ext uri="{FF2B5EF4-FFF2-40B4-BE49-F238E27FC236}">
                  <a16:creationId xmlns:a16="http://schemas.microsoft.com/office/drawing/2014/main" id="{435B6926-EDBE-4DB2-8FD2-5B8759AC6304}"/>
                </a:ext>
              </a:extLst>
            </p:cNvPr>
            <p:cNvSpPr/>
            <p:nvPr/>
          </p:nvSpPr>
          <p:spPr>
            <a:xfrm>
              <a:off x="7888305" y="4394842"/>
              <a:ext cx="87428" cy="87428"/>
            </a:xfrm>
            <a:custGeom>
              <a:avLst/>
              <a:gdLst>
                <a:gd name="connsiteX0" fmla="*/ 65571 w 87428"/>
                <a:gd name="connsiteY0" fmla="*/ 87429 h 87428"/>
                <a:gd name="connsiteX1" fmla="*/ 21857 w 87428"/>
                <a:gd name="connsiteY1" fmla="*/ 87429 h 87428"/>
                <a:gd name="connsiteX2" fmla="*/ 0 w 87428"/>
                <a:gd name="connsiteY2" fmla="*/ 65571 h 87428"/>
                <a:gd name="connsiteX3" fmla="*/ 0 w 87428"/>
                <a:gd name="connsiteY3" fmla="*/ 21857 h 87428"/>
                <a:gd name="connsiteX4" fmla="*/ 21857 w 87428"/>
                <a:gd name="connsiteY4" fmla="*/ 0 h 87428"/>
                <a:gd name="connsiteX5" fmla="*/ 65571 w 87428"/>
                <a:gd name="connsiteY5" fmla="*/ 0 h 87428"/>
                <a:gd name="connsiteX6" fmla="*/ 87429 w 87428"/>
                <a:gd name="connsiteY6" fmla="*/ 21857 h 87428"/>
                <a:gd name="connsiteX7" fmla="*/ 87429 w 87428"/>
                <a:gd name="connsiteY7" fmla="*/ 65571 h 87428"/>
                <a:gd name="connsiteX8" fmla="*/ 65571 w 87428"/>
                <a:gd name="connsiteY8" fmla="*/ 87429 h 87428"/>
                <a:gd name="connsiteX9" fmla="*/ 21857 w 87428"/>
                <a:gd name="connsiteY9" fmla="*/ 14571 h 87428"/>
                <a:gd name="connsiteX10" fmla="*/ 14571 w 87428"/>
                <a:gd name="connsiteY10" fmla="*/ 21857 h 87428"/>
                <a:gd name="connsiteX11" fmla="*/ 14571 w 87428"/>
                <a:gd name="connsiteY11" fmla="*/ 65571 h 87428"/>
                <a:gd name="connsiteX12" fmla="*/ 21857 w 87428"/>
                <a:gd name="connsiteY12" fmla="*/ 72857 h 87428"/>
                <a:gd name="connsiteX13" fmla="*/ 65571 w 87428"/>
                <a:gd name="connsiteY13" fmla="*/ 72857 h 87428"/>
                <a:gd name="connsiteX14" fmla="*/ 72857 w 87428"/>
                <a:gd name="connsiteY14" fmla="*/ 65571 h 87428"/>
                <a:gd name="connsiteX15" fmla="*/ 72857 w 87428"/>
                <a:gd name="connsiteY15" fmla="*/ 21857 h 87428"/>
                <a:gd name="connsiteX16" fmla="*/ 65571 w 87428"/>
                <a:gd name="connsiteY16" fmla="*/ 14571 h 8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28" h="87428">
                  <a:moveTo>
                    <a:pt x="65571" y="87429"/>
                  </a:moveTo>
                  <a:lnTo>
                    <a:pt x="21857" y="87429"/>
                  </a:lnTo>
                  <a:cubicBezTo>
                    <a:pt x="9785" y="87429"/>
                    <a:pt x="0" y="77643"/>
                    <a:pt x="0" y="65571"/>
                  </a:cubicBezTo>
                  <a:lnTo>
                    <a:pt x="0" y="21857"/>
                  </a:lnTo>
                  <a:cubicBezTo>
                    <a:pt x="0" y="9785"/>
                    <a:pt x="9785" y="0"/>
                    <a:pt x="21857" y="0"/>
                  </a:cubicBezTo>
                  <a:lnTo>
                    <a:pt x="65571" y="0"/>
                  </a:lnTo>
                  <a:cubicBezTo>
                    <a:pt x="77643" y="0"/>
                    <a:pt x="87429" y="9785"/>
                    <a:pt x="87429" y="21857"/>
                  </a:cubicBezTo>
                  <a:lnTo>
                    <a:pt x="87429" y="65571"/>
                  </a:lnTo>
                  <a:cubicBezTo>
                    <a:pt x="87429" y="77643"/>
                    <a:pt x="77643" y="87429"/>
                    <a:pt x="65571" y="87429"/>
                  </a:cubicBezTo>
                  <a:close/>
                  <a:moveTo>
                    <a:pt x="21857" y="14571"/>
                  </a:moveTo>
                  <a:cubicBezTo>
                    <a:pt x="17833" y="14571"/>
                    <a:pt x="14571" y="17833"/>
                    <a:pt x="14571" y="21857"/>
                  </a:cubicBezTo>
                  <a:lnTo>
                    <a:pt x="14571" y="65571"/>
                  </a:lnTo>
                  <a:cubicBezTo>
                    <a:pt x="14571" y="69595"/>
                    <a:pt x="17833" y="72857"/>
                    <a:pt x="21857" y="72857"/>
                  </a:cubicBezTo>
                  <a:lnTo>
                    <a:pt x="65571" y="72857"/>
                  </a:lnTo>
                  <a:cubicBezTo>
                    <a:pt x="69595" y="72857"/>
                    <a:pt x="72857" y="69595"/>
                    <a:pt x="72857" y="65571"/>
                  </a:cubicBezTo>
                  <a:lnTo>
                    <a:pt x="72857" y="21857"/>
                  </a:lnTo>
                  <a:cubicBezTo>
                    <a:pt x="72857" y="17833"/>
                    <a:pt x="69595" y="14571"/>
                    <a:pt x="65571" y="14571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Полилиния: фигура 145">
              <a:extLst>
                <a:ext uri="{FF2B5EF4-FFF2-40B4-BE49-F238E27FC236}">
                  <a16:creationId xmlns:a16="http://schemas.microsoft.com/office/drawing/2014/main" id="{DA9B6C7B-BC50-461E-8561-AAF393B9479E}"/>
                </a:ext>
              </a:extLst>
            </p:cNvPr>
            <p:cNvSpPr/>
            <p:nvPr/>
          </p:nvSpPr>
          <p:spPr>
            <a:xfrm>
              <a:off x="8092305" y="4394842"/>
              <a:ext cx="87428" cy="87428"/>
            </a:xfrm>
            <a:custGeom>
              <a:avLst/>
              <a:gdLst>
                <a:gd name="connsiteX0" fmla="*/ 65571 w 87428"/>
                <a:gd name="connsiteY0" fmla="*/ 87429 h 87428"/>
                <a:gd name="connsiteX1" fmla="*/ 21857 w 87428"/>
                <a:gd name="connsiteY1" fmla="*/ 87429 h 87428"/>
                <a:gd name="connsiteX2" fmla="*/ 0 w 87428"/>
                <a:gd name="connsiteY2" fmla="*/ 65571 h 87428"/>
                <a:gd name="connsiteX3" fmla="*/ 0 w 87428"/>
                <a:gd name="connsiteY3" fmla="*/ 21857 h 87428"/>
                <a:gd name="connsiteX4" fmla="*/ 21857 w 87428"/>
                <a:gd name="connsiteY4" fmla="*/ 0 h 87428"/>
                <a:gd name="connsiteX5" fmla="*/ 65571 w 87428"/>
                <a:gd name="connsiteY5" fmla="*/ 0 h 87428"/>
                <a:gd name="connsiteX6" fmla="*/ 87429 w 87428"/>
                <a:gd name="connsiteY6" fmla="*/ 21857 h 87428"/>
                <a:gd name="connsiteX7" fmla="*/ 87429 w 87428"/>
                <a:gd name="connsiteY7" fmla="*/ 65571 h 87428"/>
                <a:gd name="connsiteX8" fmla="*/ 65571 w 87428"/>
                <a:gd name="connsiteY8" fmla="*/ 87429 h 87428"/>
                <a:gd name="connsiteX9" fmla="*/ 21857 w 87428"/>
                <a:gd name="connsiteY9" fmla="*/ 14571 h 87428"/>
                <a:gd name="connsiteX10" fmla="*/ 14571 w 87428"/>
                <a:gd name="connsiteY10" fmla="*/ 21857 h 87428"/>
                <a:gd name="connsiteX11" fmla="*/ 14571 w 87428"/>
                <a:gd name="connsiteY11" fmla="*/ 65571 h 87428"/>
                <a:gd name="connsiteX12" fmla="*/ 21857 w 87428"/>
                <a:gd name="connsiteY12" fmla="*/ 72857 h 87428"/>
                <a:gd name="connsiteX13" fmla="*/ 65571 w 87428"/>
                <a:gd name="connsiteY13" fmla="*/ 72857 h 87428"/>
                <a:gd name="connsiteX14" fmla="*/ 72857 w 87428"/>
                <a:gd name="connsiteY14" fmla="*/ 65571 h 87428"/>
                <a:gd name="connsiteX15" fmla="*/ 72857 w 87428"/>
                <a:gd name="connsiteY15" fmla="*/ 21857 h 87428"/>
                <a:gd name="connsiteX16" fmla="*/ 65571 w 87428"/>
                <a:gd name="connsiteY16" fmla="*/ 14571 h 8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428" h="87428">
                  <a:moveTo>
                    <a:pt x="65571" y="87429"/>
                  </a:moveTo>
                  <a:lnTo>
                    <a:pt x="21857" y="87429"/>
                  </a:lnTo>
                  <a:cubicBezTo>
                    <a:pt x="9785" y="87429"/>
                    <a:pt x="0" y="77643"/>
                    <a:pt x="0" y="65571"/>
                  </a:cubicBezTo>
                  <a:lnTo>
                    <a:pt x="0" y="21857"/>
                  </a:lnTo>
                  <a:cubicBezTo>
                    <a:pt x="0" y="9785"/>
                    <a:pt x="9785" y="0"/>
                    <a:pt x="21857" y="0"/>
                  </a:cubicBezTo>
                  <a:lnTo>
                    <a:pt x="65571" y="0"/>
                  </a:lnTo>
                  <a:cubicBezTo>
                    <a:pt x="77643" y="0"/>
                    <a:pt x="87429" y="9785"/>
                    <a:pt x="87429" y="21857"/>
                  </a:cubicBezTo>
                  <a:lnTo>
                    <a:pt x="87429" y="65571"/>
                  </a:lnTo>
                  <a:cubicBezTo>
                    <a:pt x="87429" y="77643"/>
                    <a:pt x="77643" y="87429"/>
                    <a:pt x="65571" y="87429"/>
                  </a:cubicBezTo>
                  <a:close/>
                  <a:moveTo>
                    <a:pt x="21857" y="14571"/>
                  </a:moveTo>
                  <a:cubicBezTo>
                    <a:pt x="17833" y="14571"/>
                    <a:pt x="14571" y="17833"/>
                    <a:pt x="14571" y="21857"/>
                  </a:cubicBezTo>
                  <a:lnTo>
                    <a:pt x="14571" y="65571"/>
                  </a:lnTo>
                  <a:cubicBezTo>
                    <a:pt x="14571" y="69595"/>
                    <a:pt x="17833" y="72857"/>
                    <a:pt x="21857" y="72857"/>
                  </a:cubicBezTo>
                  <a:lnTo>
                    <a:pt x="65571" y="72857"/>
                  </a:lnTo>
                  <a:cubicBezTo>
                    <a:pt x="69595" y="72857"/>
                    <a:pt x="72857" y="69595"/>
                    <a:pt x="72857" y="65571"/>
                  </a:cubicBezTo>
                  <a:lnTo>
                    <a:pt x="72857" y="21857"/>
                  </a:lnTo>
                  <a:cubicBezTo>
                    <a:pt x="72857" y="17833"/>
                    <a:pt x="69595" y="14571"/>
                    <a:pt x="65571" y="14571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Полилиния: фигура 146">
              <a:extLst>
                <a:ext uri="{FF2B5EF4-FFF2-40B4-BE49-F238E27FC236}">
                  <a16:creationId xmlns:a16="http://schemas.microsoft.com/office/drawing/2014/main" id="{ABF56827-B6AB-4909-911A-0AD5CB635636}"/>
                </a:ext>
              </a:extLst>
            </p:cNvPr>
            <p:cNvSpPr/>
            <p:nvPr/>
          </p:nvSpPr>
          <p:spPr>
            <a:xfrm>
              <a:off x="7983020" y="4263626"/>
              <a:ext cx="102000" cy="102000"/>
            </a:xfrm>
            <a:custGeom>
              <a:avLst/>
              <a:gdLst>
                <a:gd name="connsiteX0" fmla="*/ 80653 w 102000"/>
                <a:gd name="connsiteY0" fmla="*/ 102000 h 102000"/>
                <a:gd name="connsiteX1" fmla="*/ 21857 w 102000"/>
                <a:gd name="connsiteY1" fmla="*/ 102000 h 102000"/>
                <a:gd name="connsiteX2" fmla="*/ 0 w 102000"/>
                <a:gd name="connsiteY2" fmla="*/ 80143 h 102000"/>
                <a:gd name="connsiteX3" fmla="*/ 0 w 102000"/>
                <a:gd name="connsiteY3" fmla="*/ 21857 h 102000"/>
                <a:gd name="connsiteX4" fmla="*/ 21857 w 102000"/>
                <a:gd name="connsiteY4" fmla="*/ 0 h 102000"/>
                <a:gd name="connsiteX5" fmla="*/ 80143 w 102000"/>
                <a:gd name="connsiteY5" fmla="*/ 0 h 102000"/>
                <a:gd name="connsiteX6" fmla="*/ 102000 w 102000"/>
                <a:gd name="connsiteY6" fmla="*/ 21857 h 102000"/>
                <a:gd name="connsiteX7" fmla="*/ 102000 w 102000"/>
                <a:gd name="connsiteY7" fmla="*/ 80143 h 102000"/>
                <a:gd name="connsiteX8" fmla="*/ 80653 w 102000"/>
                <a:gd name="connsiteY8" fmla="*/ 102000 h 102000"/>
                <a:gd name="connsiteX9" fmla="*/ 22367 w 102000"/>
                <a:gd name="connsiteY9" fmla="*/ 14571 h 102000"/>
                <a:gd name="connsiteX10" fmla="*/ 15081 w 102000"/>
                <a:gd name="connsiteY10" fmla="*/ 21857 h 102000"/>
                <a:gd name="connsiteX11" fmla="*/ 15081 w 102000"/>
                <a:gd name="connsiteY11" fmla="*/ 80143 h 102000"/>
                <a:gd name="connsiteX12" fmla="*/ 22367 w 102000"/>
                <a:gd name="connsiteY12" fmla="*/ 87429 h 102000"/>
                <a:gd name="connsiteX13" fmla="*/ 80653 w 102000"/>
                <a:gd name="connsiteY13" fmla="*/ 87429 h 102000"/>
                <a:gd name="connsiteX14" fmla="*/ 87939 w 102000"/>
                <a:gd name="connsiteY14" fmla="*/ 80143 h 102000"/>
                <a:gd name="connsiteX15" fmla="*/ 87939 w 102000"/>
                <a:gd name="connsiteY15" fmla="*/ 21857 h 102000"/>
                <a:gd name="connsiteX16" fmla="*/ 80653 w 102000"/>
                <a:gd name="connsiteY16" fmla="*/ 14571 h 10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2000" h="102000">
                  <a:moveTo>
                    <a:pt x="80653" y="102000"/>
                  </a:moveTo>
                  <a:lnTo>
                    <a:pt x="21857" y="102000"/>
                  </a:lnTo>
                  <a:cubicBezTo>
                    <a:pt x="9785" y="102000"/>
                    <a:pt x="0" y="92215"/>
                    <a:pt x="0" y="80143"/>
                  </a:cubicBezTo>
                  <a:lnTo>
                    <a:pt x="0" y="21857"/>
                  </a:lnTo>
                  <a:cubicBezTo>
                    <a:pt x="0" y="9785"/>
                    <a:pt x="9785" y="0"/>
                    <a:pt x="21857" y="0"/>
                  </a:cubicBezTo>
                  <a:lnTo>
                    <a:pt x="80143" y="0"/>
                  </a:lnTo>
                  <a:cubicBezTo>
                    <a:pt x="92215" y="0"/>
                    <a:pt x="102000" y="9785"/>
                    <a:pt x="102000" y="21857"/>
                  </a:cubicBezTo>
                  <a:lnTo>
                    <a:pt x="102000" y="80143"/>
                  </a:lnTo>
                  <a:cubicBezTo>
                    <a:pt x="102003" y="92018"/>
                    <a:pt x="92525" y="101723"/>
                    <a:pt x="80653" y="102000"/>
                  </a:cubicBezTo>
                  <a:close/>
                  <a:moveTo>
                    <a:pt x="22367" y="14571"/>
                  </a:moveTo>
                  <a:cubicBezTo>
                    <a:pt x="18343" y="14571"/>
                    <a:pt x="15081" y="17833"/>
                    <a:pt x="15081" y="21857"/>
                  </a:cubicBezTo>
                  <a:lnTo>
                    <a:pt x="15081" y="80143"/>
                  </a:lnTo>
                  <a:cubicBezTo>
                    <a:pt x="15081" y="84167"/>
                    <a:pt x="18343" y="87429"/>
                    <a:pt x="22367" y="87429"/>
                  </a:cubicBezTo>
                  <a:lnTo>
                    <a:pt x="80653" y="87429"/>
                  </a:lnTo>
                  <a:cubicBezTo>
                    <a:pt x="84677" y="87429"/>
                    <a:pt x="87939" y="84167"/>
                    <a:pt x="87939" y="80143"/>
                  </a:cubicBezTo>
                  <a:lnTo>
                    <a:pt x="87939" y="21857"/>
                  </a:lnTo>
                  <a:cubicBezTo>
                    <a:pt x="87939" y="17833"/>
                    <a:pt x="84677" y="14571"/>
                    <a:pt x="80653" y="14571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Полилиния: фигура 147">
              <a:extLst>
                <a:ext uri="{FF2B5EF4-FFF2-40B4-BE49-F238E27FC236}">
                  <a16:creationId xmlns:a16="http://schemas.microsoft.com/office/drawing/2014/main" id="{A584D1C3-B95D-495A-94A3-179E69CF14B0}"/>
                </a:ext>
              </a:extLst>
            </p:cNvPr>
            <p:cNvSpPr/>
            <p:nvPr/>
          </p:nvSpPr>
          <p:spPr>
            <a:xfrm>
              <a:off x="7873734" y="4511705"/>
              <a:ext cx="116571" cy="14571"/>
            </a:xfrm>
            <a:custGeom>
              <a:avLst/>
              <a:gdLst>
                <a:gd name="connsiteX0" fmla="*/ 109286 w 116571"/>
                <a:gd name="connsiteY0" fmla="*/ 14571 h 14571"/>
                <a:gd name="connsiteX1" fmla="*/ 7286 w 116571"/>
                <a:gd name="connsiteY1" fmla="*/ 14571 h 14571"/>
                <a:gd name="connsiteX2" fmla="*/ 0 w 116571"/>
                <a:gd name="connsiteY2" fmla="*/ 7286 h 14571"/>
                <a:gd name="connsiteX3" fmla="*/ 7286 w 116571"/>
                <a:gd name="connsiteY3" fmla="*/ 0 h 14571"/>
                <a:gd name="connsiteX4" fmla="*/ 109286 w 116571"/>
                <a:gd name="connsiteY4" fmla="*/ 0 h 14571"/>
                <a:gd name="connsiteX5" fmla="*/ 116571 w 116571"/>
                <a:gd name="connsiteY5" fmla="*/ 7286 h 14571"/>
                <a:gd name="connsiteX6" fmla="*/ 109286 w 116571"/>
                <a:gd name="connsiteY6" fmla="*/ 14571 h 1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71" h="14571">
                  <a:moveTo>
                    <a:pt x="109286" y="14571"/>
                  </a:moveTo>
                  <a:lnTo>
                    <a:pt x="7286" y="14571"/>
                  </a:lnTo>
                  <a:cubicBezTo>
                    <a:pt x="3262" y="14571"/>
                    <a:pt x="0" y="11310"/>
                    <a:pt x="0" y="7286"/>
                  </a:cubicBezTo>
                  <a:cubicBezTo>
                    <a:pt x="0" y="3262"/>
                    <a:pt x="3262" y="0"/>
                    <a:pt x="7286" y="0"/>
                  </a:cubicBezTo>
                  <a:lnTo>
                    <a:pt x="109286" y="0"/>
                  </a:lnTo>
                  <a:cubicBezTo>
                    <a:pt x="113310" y="0"/>
                    <a:pt x="116571" y="3262"/>
                    <a:pt x="116571" y="7286"/>
                  </a:cubicBezTo>
                  <a:cubicBezTo>
                    <a:pt x="116571" y="11310"/>
                    <a:pt x="113310" y="14571"/>
                    <a:pt x="109286" y="14571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Полилиния: фигура 148">
              <a:extLst>
                <a:ext uri="{FF2B5EF4-FFF2-40B4-BE49-F238E27FC236}">
                  <a16:creationId xmlns:a16="http://schemas.microsoft.com/office/drawing/2014/main" id="{14D7DB8A-0300-4DF3-9318-5D83DCA439AB}"/>
                </a:ext>
              </a:extLst>
            </p:cNvPr>
            <p:cNvSpPr/>
            <p:nvPr/>
          </p:nvSpPr>
          <p:spPr>
            <a:xfrm>
              <a:off x="7873734" y="4511923"/>
              <a:ext cx="14571" cy="21857"/>
            </a:xfrm>
            <a:custGeom>
              <a:avLst/>
              <a:gdLst>
                <a:gd name="connsiteX0" fmla="*/ 7286 w 14571"/>
                <a:gd name="connsiteY0" fmla="*/ 21857 h 21857"/>
                <a:gd name="connsiteX1" fmla="*/ 0 w 14571"/>
                <a:gd name="connsiteY1" fmla="*/ 14571 h 21857"/>
                <a:gd name="connsiteX2" fmla="*/ 0 w 14571"/>
                <a:gd name="connsiteY2" fmla="*/ 7286 h 21857"/>
                <a:gd name="connsiteX3" fmla="*/ 7286 w 14571"/>
                <a:gd name="connsiteY3" fmla="*/ 0 h 21857"/>
                <a:gd name="connsiteX4" fmla="*/ 14571 w 14571"/>
                <a:gd name="connsiteY4" fmla="*/ 7286 h 21857"/>
                <a:gd name="connsiteX5" fmla="*/ 14571 w 14571"/>
                <a:gd name="connsiteY5" fmla="*/ 14571 h 21857"/>
                <a:gd name="connsiteX6" fmla="*/ 7286 w 14571"/>
                <a:gd name="connsiteY6" fmla="*/ 21857 h 21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71" h="21857">
                  <a:moveTo>
                    <a:pt x="7286" y="21857"/>
                  </a:moveTo>
                  <a:cubicBezTo>
                    <a:pt x="3262" y="21857"/>
                    <a:pt x="0" y="18595"/>
                    <a:pt x="0" y="14571"/>
                  </a:cubicBezTo>
                  <a:lnTo>
                    <a:pt x="0" y="7286"/>
                  </a:lnTo>
                  <a:cubicBezTo>
                    <a:pt x="0" y="3262"/>
                    <a:pt x="3262" y="0"/>
                    <a:pt x="7286" y="0"/>
                  </a:cubicBezTo>
                  <a:cubicBezTo>
                    <a:pt x="11310" y="0"/>
                    <a:pt x="14571" y="3262"/>
                    <a:pt x="14571" y="7286"/>
                  </a:cubicBezTo>
                  <a:lnTo>
                    <a:pt x="14571" y="14571"/>
                  </a:lnTo>
                  <a:cubicBezTo>
                    <a:pt x="14571" y="18595"/>
                    <a:pt x="11310" y="21857"/>
                    <a:pt x="7286" y="21857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Полилиния: фигура 149">
              <a:extLst>
                <a:ext uri="{FF2B5EF4-FFF2-40B4-BE49-F238E27FC236}">
                  <a16:creationId xmlns:a16="http://schemas.microsoft.com/office/drawing/2014/main" id="{2DDE391C-7011-4C96-8C27-5747F4EF4E5F}"/>
                </a:ext>
              </a:extLst>
            </p:cNvPr>
            <p:cNvSpPr/>
            <p:nvPr/>
          </p:nvSpPr>
          <p:spPr>
            <a:xfrm>
              <a:off x="7975734" y="4511923"/>
              <a:ext cx="14571" cy="21857"/>
            </a:xfrm>
            <a:custGeom>
              <a:avLst/>
              <a:gdLst>
                <a:gd name="connsiteX0" fmla="*/ 7286 w 14571"/>
                <a:gd name="connsiteY0" fmla="*/ 21857 h 21857"/>
                <a:gd name="connsiteX1" fmla="*/ 0 w 14571"/>
                <a:gd name="connsiteY1" fmla="*/ 14571 h 21857"/>
                <a:gd name="connsiteX2" fmla="*/ 0 w 14571"/>
                <a:gd name="connsiteY2" fmla="*/ 7286 h 21857"/>
                <a:gd name="connsiteX3" fmla="*/ 7286 w 14571"/>
                <a:gd name="connsiteY3" fmla="*/ 0 h 21857"/>
                <a:gd name="connsiteX4" fmla="*/ 14571 w 14571"/>
                <a:gd name="connsiteY4" fmla="*/ 7286 h 21857"/>
                <a:gd name="connsiteX5" fmla="*/ 14571 w 14571"/>
                <a:gd name="connsiteY5" fmla="*/ 14571 h 21857"/>
                <a:gd name="connsiteX6" fmla="*/ 7286 w 14571"/>
                <a:gd name="connsiteY6" fmla="*/ 21857 h 21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71" h="21857">
                  <a:moveTo>
                    <a:pt x="7286" y="21857"/>
                  </a:moveTo>
                  <a:cubicBezTo>
                    <a:pt x="3262" y="21857"/>
                    <a:pt x="0" y="18595"/>
                    <a:pt x="0" y="14571"/>
                  </a:cubicBezTo>
                  <a:lnTo>
                    <a:pt x="0" y="7286"/>
                  </a:lnTo>
                  <a:cubicBezTo>
                    <a:pt x="0" y="3262"/>
                    <a:pt x="3262" y="0"/>
                    <a:pt x="7286" y="0"/>
                  </a:cubicBezTo>
                  <a:cubicBezTo>
                    <a:pt x="11310" y="0"/>
                    <a:pt x="14571" y="3262"/>
                    <a:pt x="14571" y="7286"/>
                  </a:cubicBezTo>
                  <a:lnTo>
                    <a:pt x="14571" y="14571"/>
                  </a:lnTo>
                  <a:cubicBezTo>
                    <a:pt x="14571" y="18595"/>
                    <a:pt x="11310" y="21857"/>
                    <a:pt x="7286" y="21857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Полилиния: фигура 150">
              <a:extLst>
                <a:ext uri="{FF2B5EF4-FFF2-40B4-BE49-F238E27FC236}">
                  <a16:creationId xmlns:a16="http://schemas.microsoft.com/office/drawing/2014/main" id="{F7751383-4D10-441D-B663-810F0A6FD6BD}"/>
                </a:ext>
              </a:extLst>
            </p:cNvPr>
            <p:cNvSpPr/>
            <p:nvPr/>
          </p:nvSpPr>
          <p:spPr>
            <a:xfrm>
              <a:off x="8077734" y="4511923"/>
              <a:ext cx="14571" cy="21857"/>
            </a:xfrm>
            <a:custGeom>
              <a:avLst/>
              <a:gdLst>
                <a:gd name="connsiteX0" fmla="*/ 7286 w 14571"/>
                <a:gd name="connsiteY0" fmla="*/ 21857 h 21857"/>
                <a:gd name="connsiteX1" fmla="*/ 0 w 14571"/>
                <a:gd name="connsiteY1" fmla="*/ 14571 h 21857"/>
                <a:gd name="connsiteX2" fmla="*/ 0 w 14571"/>
                <a:gd name="connsiteY2" fmla="*/ 7286 h 21857"/>
                <a:gd name="connsiteX3" fmla="*/ 7286 w 14571"/>
                <a:gd name="connsiteY3" fmla="*/ 0 h 21857"/>
                <a:gd name="connsiteX4" fmla="*/ 14571 w 14571"/>
                <a:gd name="connsiteY4" fmla="*/ 7286 h 21857"/>
                <a:gd name="connsiteX5" fmla="*/ 14571 w 14571"/>
                <a:gd name="connsiteY5" fmla="*/ 14571 h 21857"/>
                <a:gd name="connsiteX6" fmla="*/ 7286 w 14571"/>
                <a:gd name="connsiteY6" fmla="*/ 21857 h 21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71" h="21857">
                  <a:moveTo>
                    <a:pt x="7286" y="21857"/>
                  </a:moveTo>
                  <a:cubicBezTo>
                    <a:pt x="3262" y="21857"/>
                    <a:pt x="0" y="18595"/>
                    <a:pt x="0" y="14571"/>
                  </a:cubicBezTo>
                  <a:lnTo>
                    <a:pt x="0" y="7286"/>
                  </a:lnTo>
                  <a:cubicBezTo>
                    <a:pt x="0" y="3262"/>
                    <a:pt x="3262" y="0"/>
                    <a:pt x="7286" y="0"/>
                  </a:cubicBezTo>
                  <a:cubicBezTo>
                    <a:pt x="11310" y="0"/>
                    <a:pt x="14571" y="3262"/>
                    <a:pt x="14571" y="7286"/>
                  </a:cubicBezTo>
                  <a:lnTo>
                    <a:pt x="14571" y="14571"/>
                  </a:lnTo>
                  <a:cubicBezTo>
                    <a:pt x="14571" y="18595"/>
                    <a:pt x="11310" y="21857"/>
                    <a:pt x="7286" y="21857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Полилиния: фигура 151">
              <a:extLst>
                <a:ext uri="{FF2B5EF4-FFF2-40B4-BE49-F238E27FC236}">
                  <a16:creationId xmlns:a16="http://schemas.microsoft.com/office/drawing/2014/main" id="{E618DA16-5CEF-4339-A058-FB217BBF1B04}"/>
                </a:ext>
              </a:extLst>
            </p:cNvPr>
            <p:cNvSpPr/>
            <p:nvPr/>
          </p:nvSpPr>
          <p:spPr>
            <a:xfrm>
              <a:off x="8179734" y="4511923"/>
              <a:ext cx="14571" cy="21857"/>
            </a:xfrm>
            <a:custGeom>
              <a:avLst/>
              <a:gdLst>
                <a:gd name="connsiteX0" fmla="*/ 7286 w 14571"/>
                <a:gd name="connsiteY0" fmla="*/ 21857 h 21857"/>
                <a:gd name="connsiteX1" fmla="*/ 0 w 14571"/>
                <a:gd name="connsiteY1" fmla="*/ 14571 h 21857"/>
                <a:gd name="connsiteX2" fmla="*/ 0 w 14571"/>
                <a:gd name="connsiteY2" fmla="*/ 7286 h 21857"/>
                <a:gd name="connsiteX3" fmla="*/ 7286 w 14571"/>
                <a:gd name="connsiteY3" fmla="*/ 0 h 21857"/>
                <a:gd name="connsiteX4" fmla="*/ 14571 w 14571"/>
                <a:gd name="connsiteY4" fmla="*/ 7286 h 21857"/>
                <a:gd name="connsiteX5" fmla="*/ 14571 w 14571"/>
                <a:gd name="connsiteY5" fmla="*/ 14571 h 21857"/>
                <a:gd name="connsiteX6" fmla="*/ 7286 w 14571"/>
                <a:gd name="connsiteY6" fmla="*/ 21857 h 21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71" h="21857">
                  <a:moveTo>
                    <a:pt x="7286" y="21857"/>
                  </a:moveTo>
                  <a:cubicBezTo>
                    <a:pt x="3262" y="21857"/>
                    <a:pt x="0" y="18595"/>
                    <a:pt x="0" y="14571"/>
                  </a:cubicBezTo>
                  <a:lnTo>
                    <a:pt x="0" y="7286"/>
                  </a:lnTo>
                  <a:cubicBezTo>
                    <a:pt x="0" y="3262"/>
                    <a:pt x="3262" y="0"/>
                    <a:pt x="7286" y="0"/>
                  </a:cubicBezTo>
                  <a:cubicBezTo>
                    <a:pt x="11310" y="0"/>
                    <a:pt x="14571" y="3262"/>
                    <a:pt x="14571" y="7286"/>
                  </a:cubicBezTo>
                  <a:lnTo>
                    <a:pt x="14571" y="14571"/>
                  </a:lnTo>
                  <a:cubicBezTo>
                    <a:pt x="14571" y="18595"/>
                    <a:pt x="11310" y="21857"/>
                    <a:pt x="7286" y="21857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Полилиния: фигура 152">
              <a:extLst>
                <a:ext uri="{FF2B5EF4-FFF2-40B4-BE49-F238E27FC236}">
                  <a16:creationId xmlns:a16="http://schemas.microsoft.com/office/drawing/2014/main" id="{EBA66D3C-DF82-490E-85ED-A731ED8BF5B5}"/>
                </a:ext>
              </a:extLst>
            </p:cNvPr>
            <p:cNvSpPr/>
            <p:nvPr/>
          </p:nvSpPr>
          <p:spPr>
            <a:xfrm>
              <a:off x="8078244" y="4511705"/>
              <a:ext cx="116061" cy="14571"/>
            </a:xfrm>
            <a:custGeom>
              <a:avLst/>
              <a:gdLst>
                <a:gd name="connsiteX0" fmla="*/ 108776 w 116061"/>
                <a:gd name="connsiteY0" fmla="*/ 14571 h 14571"/>
                <a:gd name="connsiteX1" fmla="*/ 7286 w 116061"/>
                <a:gd name="connsiteY1" fmla="*/ 14571 h 14571"/>
                <a:gd name="connsiteX2" fmla="*/ 0 w 116061"/>
                <a:gd name="connsiteY2" fmla="*/ 7286 h 14571"/>
                <a:gd name="connsiteX3" fmla="*/ 7286 w 116061"/>
                <a:gd name="connsiteY3" fmla="*/ 0 h 14571"/>
                <a:gd name="connsiteX4" fmla="*/ 108776 w 116061"/>
                <a:gd name="connsiteY4" fmla="*/ 0 h 14571"/>
                <a:gd name="connsiteX5" fmla="*/ 116061 w 116061"/>
                <a:gd name="connsiteY5" fmla="*/ 7286 h 14571"/>
                <a:gd name="connsiteX6" fmla="*/ 108776 w 116061"/>
                <a:gd name="connsiteY6" fmla="*/ 14571 h 1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061" h="14571">
                  <a:moveTo>
                    <a:pt x="108776" y="14571"/>
                  </a:moveTo>
                  <a:lnTo>
                    <a:pt x="7286" y="14571"/>
                  </a:lnTo>
                  <a:cubicBezTo>
                    <a:pt x="3262" y="14571"/>
                    <a:pt x="0" y="11310"/>
                    <a:pt x="0" y="7286"/>
                  </a:cubicBezTo>
                  <a:cubicBezTo>
                    <a:pt x="0" y="3262"/>
                    <a:pt x="3262" y="0"/>
                    <a:pt x="7286" y="0"/>
                  </a:cubicBezTo>
                  <a:lnTo>
                    <a:pt x="108776" y="0"/>
                  </a:lnTo>
                  <a:cubicBezTo>
                    <a:pt x="112800" y="0"/>
                    <a:pt x="116061" y="3262"/>
                    <a:pt x="116061" y="7286"/>
                  </a:cubicBezTo>
                  <a:cubicBezTo>
                    <a:pt x="116061" y="11310"/>
                    <a:pt x="112800" y="14571"/>
                    <a:pt x="108776" y="14571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Полилиния: фигура 153">
              <a:extLst>
                <a:ext uri="{FF2B5EF4-FFF2-40B4-BE49-F238E27FC236}">
                  <a16:creationId xmlns:a16="http://schemas.microsoft.com/office/drawing/2014/main" id="{F922384C-D063-494B-BF6C-072052DF9327}"/>
                </a:ext>
              </a:extLst>
            </p:cNvPr>
            <p:cNvSpPr/>
            <p:nvPr/>
          </p:nvSpPr>
          <p:spPr>
            <a:xfrm>
              <a:off x="7924734" y="4473091"/>
              <a:ext cx="14571" cy="53185"/>
            </a:xfrm>
            <a:custGeom>
              <a:avLst/>
              <a:gdLst>
                <a:gd name="connsiteX0" fmla="*/ 7286 w 14571"/>
                <a:gd name="connsiteY0" fmla="*/ 53186 h 53185"/>
                <a:gd name="connsiteX1" fmla="*/ 0 w 14571"/>
                <a:gd name="connsiteY1" fmla="*/ 45900 h 53185"/>
                <a:gd name="connsiteX2" fmla="*/ 0 w 14571"/>
                <a:gd name="connsiteY2" fmla="*/ 7286 h 53185"/>
                <a:gd name="connsiteX3" fmla="*/ 7286 w 14571"/>
                <a:gd name="connsiteY3" fmla="*/ 0 h 53185"/>
                <a:gd name="connsiteX4" fmla="*/ 14571 w 14571"/>
                <a:gd name="connsiteY4" fmla="*/ 7286 h 53185"/>
                <a:gd name="connsiteX5" fmla="*/ 14571 w 14571"/>
                <a:gd name="connsiteY5" fmla="*/ 45900 h 53185"/>
                <a:gd name="connsiteX6" fmla="*/ 7286 w 14571"/>
                <a:gd name="connsiteY6" fmla="*/ 53186 h 5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71" h="53185">
                  <a:moveTo>
                    <a:pt x="7286" y="53186"/>
                  </a:moveTo>
                  <a:cubicBezTo>
                    <a:pt x="3262" y="53186"/>
                    <a:pt x="0" y="49924"/>
                    <a:pt x="0" y="45900"/>
                  </a:cubicBezTo>
                  <a:lnTo>
                    <a:pt x="0" y="7286"/>
                  </a:lnTo>
                  <a:cubicBezTo>
                    <a:pt x="0" y="3262"/>
                    <a:pt x="3262" y="0"/>
                    <a:pt x="7286" y="0"/>
                  </a:cubicBezTo>
                  <a:cubicBezTo>
                    <a:pt x="11310" y="0"/>
                    <a:pt x="14571" y="3262"/>
                    <a:pt x="14571" y="7286"/>
                  </a:cubicBezTo>
                  <a:lnTo>
                    <a:pt x="14571" y="45900"/>
                  </a:lnTo>
                  <a:cubicBezTo>
                    <a:pt x="14571" y="49924"/>
                    <a:pt x="11310" y="53186"/>
                    <a:pt x="7286" y="53186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Полилиния: фигура 154">
              <a:extLst>
                <a:ext uri="{FF2B5EF4-FFF2-40B4-BE49-F238E27FC236}">
                  <a16:creationId xmlns:a16="http://schemas.microsoft.com/office/drawing/2014/main" id="{14890E18-5A90-436B-A4B5-CD85FE5D054C}"/>
                </a:ext>
              </a:extLst>
            </p:cNvPr>
            <p:cNvSpPr/>
            <p:nvPr/>
          </p:nvSpPr>
          <p:spPr>
            <a:xfrm>
              <a:off x="8128734" y="4470103"/>
              <a:ext cx="14571" cy="52384"/>
            </a:xfrm>
            <a:custGeom>
              <a:avLst/>
              <a:gdLst>
                <a:gd name="connsiteX0" fmla="*/ 7286 w 14571"/>
                <a:gd name="connsiteY0" fmla="*/ 52384 h 52384"/>
                <a:gd name="connsiteX1" fmla="*/ 0 w 14571"/>
                <a:gd name="connsiteY1" fmla="*/ 45099 h 52384"/>
                <a:gd name="connsiteX2" fmla="*/ 0 w 14571"/>
                <a:gd name="connsiteY2" fmla="*/ 7286 h 52384"/>
                <a:gd name="connsiteX3" fmla="*/ 7286 w 14571"/>
                <a:gd name="connsiteY3" fmla="*/ 0 h 52384"/>
                <a:gd name="connsiteX4" fmla="*/ 14571 w 14571"/>
                <a:gd name="connsiteY4" fmla="*/ 7286 h 52384"/>
                <a:gd name="connsiteX5" fmla="*/ 14571 w 14571"/>
                <a:gd name="connsiteY5" fmla="*/ 45099 h 52384"/>
                <a:gd name="connsiteX6" fmla="*/ 7286 w 14571"/>
                <a:gd name="connsiteY6" fmla="*/ 52384 h 52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71" h="52384">
                  <a:moveTo>
                    <a:pt x="7286" y="52384"/>
                  </a:moveTo>
                  <a:cubicBezTo>
                    <a:pt x="3262" y="52384"/>
                    <a:pt x="0" y="49122"/>
                    <a:pt x="0" y="45099"/>
                  </a:cubicBezTo>
                  <a:lnTo>
                    <a:pt x="0" y="7286"/>
                  </a:lnTo>
                  <a:cubicBezTo>
                    <a:pt x="0" y="3262"/>
                    <a:pt x="3262" y="0"/>
                    <a:pt x="7286" y="0"/>
                  </a:cubicBezTo>
                  <a:cubicBezTo>
                    <a:pt x="11310" y="0"/>
                    <a:pt x="14571" y="3262"/>
                    <a:pt x="14571" y="7286"/>
                  </a:cubicBezTo>
                  <a:lnTo>
                    <a:pt x="14571" y="45099"/>
                  </a:lnTo>
                  <a:cubicBezTo>
                    <a:pt x="14571" y="49122"/>
                    <a:pt x="11310" y="52384"/>
                    <a:pt x="7286" y="52384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Полилиния: фигура 155">
              <a:extLst>
                <a:ext uri="{FF2B5EF4-FFF2-40B4-BE49-F238E27FC236}">
                  <a16:creationId xmlns:a16="http://schemas.microsoft.com/office/drawing/2014/main" id="{DD58EC4B-B929-4FB7-BCE8-E6CE0A9EDCAB}"/>
                </a:ext>
              </a:extLst>
            </p:cNvPr>
            <p:cNvSpPr/>
            <p:nvPr/>
          </p:nvSpPr>
          <p:spPr>
            <a:xfrm>
              <a:off x="8026734" y="4351710"/>
              <a:ext cx="14571" cy="93038"/>
            </a:xfrm>
            <a:custGeom>
              <a:avLst/>
              <a:gdLst>
                <a:gd name="connsiteX0" fmla="*/ 7286 w 14571"/>
                <a:gd name="connsiteY0" fmla="*/ 93039 h 93038"/>
                <a:gd name="connsiteX1" fmla="*/ 0 w 14571"/>
                <a:gd name="connsiteY1" fmla="*/ 85753 h 93038"/>
                <a:gd name="connsiteX2" fmla="*/ 0 w 14571"/>
                <a:gd name="connsiteY2" fmla="*/ 7286 h 93038"/>
                <a:gd name="connsiteX3" fmla="*/ 7286 w 14571"/>
                <a:gd name="connsiteY3" fmla="*/ 0 h 93038"/>
                <a:gd name="connsiteX4" fmla="*/ 14571 w 14571"/>
                <a:gd name="connsiteY4" fmla="*/ 7286 h 93038"/>
                <a:gd name="connsiteX5" fmla="*/ 14571 w 14571"/>
                <a:gd name="connsiteY5" fmla="*/ 85753 h 93038"/>
                <a:gd name="connsiteX6" fmla="*/ 7286 w 14571"/>
                <a:gd name="connsiteY6" fmla="*/ 93039 h 93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71" h="93038">
                  <a:moveTo>
                    <a:pt x="7286" y="93039"/>
                  </a:moveTo>
                  <a:cubicBezTo>
                    <a:pt x="3262" y="93039"/>
                    <a:pt x="0" y="89777"/>
                    <a:pt x="0" y="85753"/>
                  </a:cubicBezTo>
                  <a:lnTo>
                    <a:pt x="0" y="7286"/>
                  </a:lnTo>
                  <a:cubicBezTo>
                    <a:pt x="0" y="3262"/>
                    <a:pt x="3262" y="0"/>
                    <a:pt x="7286" y="0"/>
                  </a:cubicBezTo>
                  <a:cubicBezTo>
                    <a:pt x="11310" y="0"/>
                    <a:pt x="14571" y="3262"/>
                    <a:pt x="14571" y="7286"/>
                  </a:cubicBezTo>
                  <a:lnTo>
                    <a:pt x="14571" y="85753"/>
                  </a:lnTo>
                  <a:cubicBezTo>
                    <a:pt x="14571" y="89777"/>
                    <a:pt x="11310" y="93039"/>
                    <a:pt x="7286" y="93039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Полилиния: фигура 156">
              <a:extLst>
                <a:ext uri="{FF2B5EF4-FFF2-40B4-BE49-F238E27FC236}">
                  <a16:creationId xmlns:a16="http://schemas.microsoft.com/office/drawing/2014/main" id="{91CDDB43-78C4-44FA-A718-2ED567865005}"/>
                </a:ext>
              </a:extLst>
            </p:cNvPr>
            <p:cNvSpPr/>
            <p:nvPr/>
          </p:nvSpPr>
          <p:spPr>
            <a:xfrm>
              <a:off x="7962328" y="4431198"/>
              <a:ext cx="143455" cy="14571"/>
            </a:xfrm>
            <a:custGeom>
              <a:avLst/>
              <a:gdLst>
                <a:gd name="connsiteX0" fmla="*/ 136170 w 143455"/>
                <a:gd name="connsiteY0" fmla="*/ 14571 h 14571"/>
                <a:gd name="connsiteX1" fmla="*/ 7286 w 143455"/>
                <a:gd name="connsiteY1" fmla="*/ 14571 h 14571"/>
                <a:gd name="connsiteX2" fmla="*/ 0 w 143455"/>
                <a:gd name="connsiteY2" fmla="*/ 7286 h 14571"/>
                <a:gd name="connsiteX3" fmla="*/ 7286 w 143455"/>
                <a:gd name="connsiteY3" fmla="*/ 0 h 14571"/>
                <a:gd name="connsiteX4" fmla="*/ 136170 w 143455"/>
                <a:gd name="connsiteY4" fmla="*/ 0 h 14571"/>
                <a:gd name="connsiteX5" fmla="*/ 143456 w 143455"/>
                <a:gd name="connsiteY5" fmla="*/ 7286 h 14571"/>
                <a:gd name="connsiteX6" fmla="*/ 136170 w 143455"/>
                <a:gd name="connsiteY6" fmla="*/ 14571 h 1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455" h="14571">
                  <a:moveTo>
                    <a:pt x="136170" y="14571"/>
                  </a:moveTo>
                  <a:lnTo>
                    <a:pt x="7286" y="14571"/>
                  </a:lnTo>
                  <a:cubicBezTo>
                    <a:pt x="3262" y="14571"/>
                    <a:pt x="0" y="11310"/>
                    <a:pt x="0" y="7286"/>
                  </a:cubicBezTo>
                  <a:cubicBezTo>
                    <a:pt x="0" y="3262"/>
                    <a:pt x="3262" y="0"/>
                    <a:pt x="7286" y="0"/>
                  </a:cubicBezTo>
                  <a:lnTo>
                    <a:pt x="136170" y="0"/>
                  </a:lnTo>
                  <a:cubicBezTo>
                    <a:pt x="140194" y="0"/>
                    <a:pt x="143456" y="3262"/>
                    <a:pt x="143456" y="7286"/>
                  </a:cubicBezTo>
                  <a:cubicBezTo>
                    <a:pt x="143456" y="11310"/>
                    <a:pt x="140194" y="14571"/>
                    <a:pt x="136170" y="14571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Текст 7">
            <a:extLst>
              <a:ext uri="{FF2B5EF4-FFF2-40B4-BE49-F238E27FC236}">
                <a16:creationId xmlns:a16="http://schemas.microsoft.com/office/drawing/2014/main" id="{2E403BFE-EBCB-514B-7214-CB23102E7BFD}"/>
              </a:ext>
            </a:extLst>
          </p:cNvPr>
          <p:cNvSpPr txBox="1">
            <a:spLocks/>
          </p:cNvSpPr>
          <p:nvPr/>
        </p:nvSpPr>
        <p:spPr>
          <a:xfrm>
            <a:off x="9085166" y="2297003"/>
            <a:ext cx="9243809" cy="939225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600" dirty="0" smtClean="0">
                <a:latin typeface="Cera CY" pitchFamily="2" charset="0"/>
              </a:rPr>
              <a:t>Новые независимые еженедельные данные с историческим рядом</a:t>
            </a:r>
            <a:endParaRPr lang="ru-RU" sz="3600" dirty="0">
              <a:latin typeface="Cera CY" pitchFamily="2" charset="0"/>
            </a:endParaRPr>
          </a:p>
        </p:txBody>
      </p: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07E5392C-73CA-4E3A-A782-28B97E4F2555}"/>
              </a:ext>
            </a:extLst>
          </p:cNvPr>
          <p:cNvGrpSpPr/>
          <p:nvPr/>
        </p:nvGrpSpPr>
        <p:grpSpPr>
          <a:xfrm>
            <a:off x="7075186" y="7009965"/>
            <a:ext cx="1462598" cy="1462598"/>
            <a:chOff x="607200" y="4143631"/>
            <a:chExt cx="612000" cy="612000"/>
          </a:xfrm>
        </p:grpSpPr>
        <p:sp>
          <p:nvSpPr>
            <p:cNvPr id="51" name="Полилиния: фигура 223">
              <a:extLst>
                <a:ext uri="{FF2B5EF4-FFF2-40B4-BE49-F238E27FC236}">
                  <a16:creationId xmlns:a16="http://schemas.microsoft.com/office/drawing/2014/main" id="{3745AD93-8D05-456B-84C1-B17249043E61}"/>
                </a:ext>
              </a:extLst>
            </p:cNvPr>
            <p:cNvSpPr/>
            <p:nvPr/>
          </p:nvSpPr>
          <p:spPr>
            <a:xfrm>
              <a:off x="607200" y="4143631"/>
              <a:ext cx="612000" cy="612000"/>
            </a:xfrm>
            <a:custGeom>
              <a:avLst/>
              <a:gdLst>
                <a:gd name="connsiteX0" fmla="*/ 612000 w 612000"/>
                <a:gd name="connsiteY0" fmla="*/ 306000 h 612000"/>
                <a:gd name="connsiteX1" fmla="*/ 306000 w 612000"/>
                <a:gd name="connsiteY1" fmla="*/ 612000 h 612000"/>
                <a:gd name="connsiteX2" fmla="*/ 0 w 612000"/>
                <a:gd name="connsiteY2" fmla="*/ 306000 h 612000"/>
                <a:gd name="connsiteX3" fmla="*/ 306000 w 612000"/>
                <a:gd name="connsiteY3" fmla="*/ 0 h 612000"/>
                <a:gd name="connsiteX4" fmla="*/ 612000 w 612000"/>
                <a:gd name="connsiteY4" fmla="*/ 306000 h 61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000" h="612000">
                  <a:moveTo>
                    <a:pt x="612000" y="306000"/>
                  </a:moveTo>
                  <a:cubicBezTo>
                    <a:pt x="612000" y="474999"/>
                    <a:pt x="474999" y="612000"/>
                    <a:pt x="306000" y="612000"/>
                  </a:cubicBezTo>
                  <a:cubicBezTo>
                    <a:pt x="137001" y="612000"/>
                    <a:pt x="0" y="474999"/>
                    <a:pt x="0" y="306000"/>
                  </a:cubicBezTo>
                  <a:cubicBezTo>
                    <a:pt x="0" y="137001"/>
                    <a:pt x="137001" y="0"/>
                    <a:pt x="306000" y="0"/>
                  </a:cubicBezTo>
                  <a:cubicBezTo>
                    <a:pt x="474999" y="0"/>
                    <a:pt x="612000" y="137001"/>
                    <a:pt x="612000" y="306000"/>
                  </a:cubicBezTo>
                  <a:close/>
                </a:path>
              </a:pathLst>
            </a:custGeom>
            <a:solidFill>
              <a:srgbClr val="FF7900"/>
            </a:solidFill>
            <a:ln w="725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52" name="Полилиния: фигура 224">
              <a:extLst>
                <a:ext uri="{FF2B5EF4-FFF2-40B4-BE49-F238E27FC236}">
                  <a16:creationId xmlns:a16="http://schemas.microsoft.com/office/drawing/2014/main" id="{6E5283CF-7E84-4C34-8601-C642AC6C7412}"/>
                </a:ext>
              </a:extLst>
            </p:cNvPr>
            <p:cNvSpPr/>
            <p:nvPr/>
          </p:nvSpPr>
          <p:spPr>
            <a:xfrm>
              <a:off x="731057" y="4267488"/>
              <a:ext cx="364285" cy="364285"/>
            </a:xfrm>
            <a:custGeom>
              <a:avLst/>
              <a:gdLst>
                <a:gd name="connsiteX0" fmla="*/ 182143 w 364285"/>
                <a:gd name="connsiteY0" fmla="*/ 364286 h 364285"/>
                <a:gd name="connsiteX1" fmla="*/ 0 w 364285"/>
                <a:gd name="connsiteY1" fmla="*/ 182143 h 364285"/>
                <a:gd name="connsiteX2" fmla="*/ 182143 w 364285"/>
                <a:gd name="connsiteY2" fmla="*/ 0 h 364285"/>
                <a:gd name="connsiteX3" fmla="*/ 364286 w 364285"/>
                <a:gd name="connsiteY3" fmla="*/ 182143 h 364285"/>
                <a:gd name="connsiteX4" fmla="*/ 182143 w 364285"/>
                <a:gd name="connsiteY4" fmla="*/ 364286 h 364285"/>
                <a:gd name="connsiteX5" fmla="*/ 182143 w 364285"/>
                <a:gd name="connsiteY5" fmla="*/ 14571 h 364285"/>
                <a:gd name="connsiteX6" fmla="*/ 14571 w 364285"/>
                <a:gd name="connsiteY6" fmla="*/ 182143 h 364285"/>
                <a:gd name="connsiteX7" fmla="*/ 182143 w 364285"/>
                <a:gd name="connsiteY7" fmla="*/ 349714 h 364285"/>
                <a:gd name="connsiteX8" fmla="*/ 349714 w 364285"/>
                <a:gd name="connsiteY8" fmla="*/ 182143 h 364285"/>
                <a:gd name="connsiteX9" fmla="*/ 182143 w 364285"/>
                <a:gd name="connsiteY9" fmla="*/ 14571 h 36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285" h="364285">
                  <a:moveTo>
                    <a:pt x="182143" y="364286"/>
                  </a:moveTo>
                  <a:cubicBezTo>
                    <a:pt x="81548" y="364286"/>
                    <a:pt x="0" y="282737"/>
                    <a:pt x="0" y="182143"/>
                  </a:cubicBezTo>
                  <a:cubicBezTo>
                    <a:pt x="0" y="81548"/>
                    <a:pt x="81548" y="0"/>
                    <a:pt x="182143" y="0"/>
                  </a:cubicBezTo>
                  <a:cubicBezTo>
                    <a:pt x="282737" y="0"/>
                    <a:pt x="364286" y="81548"/>
                    <a:pt x="364286" y="182143"/>
                  </a:cubicBezTo>
                  <a:cubicBezTo>
                    <a:pt x="364286" y="282737"/>
                    <a:pt x="282737" y="364286"/>
                    <a:pt x="182143" y="364286"/>
                  </a:cubicBezTo>
                  <a:close/>
                  <a:moveTo>
                    <a:pt x="182143" y="14571"/>
                  </a:moveTo>
                  <a:cubicBezTo>
                    <a:pt x="89596" y="14571"/>
                    <a:pt x="14571" y="89596"/>
                    <a:pt x="14571" y="182143"/>
                  </a:cubicBezTo>
                  <a:cubicBezTo>
                    <a:pt x="14571" y="274690"/>
                    <a:pt x="89596" y="349714"/>
                    <a:pt x="182143" y="349714"/>
                  </a:cubicBezTo>
                  <a:cubicBezTo>
                    <a:pt x="274690" y="349714"/>
                    <a:pt x="349714" y="274690"/>
                    <a:pt x="349714" y="182143"/>
                  </a:cubicBezTo>
                  <a:cubicBezTo>
                    <a:pt x="349714" y="89596"/>
                    <a:pt x="274690" y="14571"/>
                    <a:pt x="182143" y="14571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Полилиния: фигура 225">
              <a:extLst>
                <a:ext uri="{FF2B5EF4-FFF2-40B4-BE49-F238E27FC236}">
                  <a16:creationId xmlns:a16="http://schemas.microsoft.com/office/drawing/2014/main" id="{CC44BFDE-F5B2-4498-9551-7C43A373F6F8}"/>
                </a:ext>
              </a:extLst>
            </p:cNvPr>
            <p:cNvSpPr/>
            <p:nvPr/>
          </p:nvSpPr>
          <p:spPr>
            <a:xfrm>
              <a:off x="818485" y="4267488"/>
              <a:ext cx="189428" cy="364285"/>
            </a:xfrm>
            <a:custGeom>
              <a:avLst/>
              <a:gdLst>
                <a:gd name="connsiteX0" fmla="*/ 94714 w 189428"/>
                <a:gd name="connsiteY0" fmla="*/ 364286 h 364285"/>
                <a:gd name="connsiteX1" fmla="*/ 0 w 189428"/>
                <a:gd name="connsiteY1" fmla="*/ 182143 h 364285"/>
                <a:gd name="connsiteX2" fmla="*/ 94714 w 189428"/>
                <a:gd name="connsiteY2" fmla="*/ 0 h 364285"/>
                <a:gd name="connsiteX3" fmla="*/ 189429 w 189428"/>
                <a:gd name="connsiteY3" fmla="*/ 182143 h 364285"/>
                <a:gd name="connsiteX4" fmla="*/ 94714 w 189428"/>
                <a:gd name="connsiteY4" fmla="*/ 364286 h 364285"/>
                <a:gd name="connsiteX5" fmla="*/ 94714 w 189428"/>
                <a:gd name="connsiteY5" fmla="*/ 14571 h 364285"/>
                <a:gd name="connsiteX6" fmla="*/ 14571 w 189428"/>
                <a:gd name="connsiteY6" fmla="*/ 182143 h 364285"/>
                <a:gd name="connsiteX7" fmla="*/ 94714 w 189428"/>
                <a:gd name="connsiteY7" fmla="*/ 349714 h 364285"/>
                <a:gd name="connsiteX8" fmla="*/ 174857 w 189428"/>
                <a:gd name="connsiteY8" fmla="*/ 182143 h 364285"/>
                <a:gd name="connsiteX9" fmla="*/ 94714 w 189428"/>
                <a:gd name="connsiteY9" fmla="*/ 14571 h 36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428" h="364285">
                  <a:moveTo>
                    <a:pt x="94714" y="364286"/>
                  </a:moveTo>
                  <a:cubicBezTo>
                    <a:pt x="41601" y="364286"/>
                    <a:pt x="0" y="284143"/>
                    <a:pt x="0" y="182143"/>
                  </a:cubicBezTo>
                  <a:cubicBezTo>
                    <a:pt x="0" y="80143"/>
                    <a:pt x="41601" y="0"/>
                    <a:pt x="94714" y="0"/>
                  </a:cubicBezTo>
                  <a:cubicBezTo>
                    <a:pt x="147827" y="0"/>
                    <a:pt x="189429" y="80143"/>
                    <a:pt x="189429" y="182143"/>
                  </a:cubicBezTo>
                  <a:cubicBezTo>
                    <a:pt x="189429" y="284143"/>
                    <a:pt x="147536" y="364286"/>
                    <a:pt x="94714" y="364286"/>
                  </a:cubicBezTo>
                  <a:close/>
                  <a:moveTo>
                    <a:pt x="94714" y="14571"/>
                  </a:moveTo>
                  <a:cubicBezTo>
                    <a:pt x="51000" y="14571"/>
                    <a:pt x="14571" y="91290"/>
                    <a:pt x="14571" y="182143"/>
                  </a:cubicBezTo>
                  <a:cubicBezTo>
                    <a:pt x="14571" y="272996"/>
                    <a:pt x="51000" y="349714"/>
                    <a:pt x="94714" y="349714"/>
                  </a:cubicBezTo>
                  <a:cubicBezTo>
                    <a:pt x="138429" y="349714"/>
                    <a:pt x="174857" y="272923"/>
                    <a:pt x="174857" y="182143"/>
                  </a:cubicBezTo>
                  <a:cubicBezTo>
                    <a:pt x="174857" y="91363"/>
                    <a:pt x="137919" y="14571"/>
                    <a:pt x="94714" y="14571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Полилиния: фигура 226">
              <a:extLst>
                <a:ext uri="{FF2B5EF4-FFF2-40B4-BE49-F238E27FC236}">
                  <a16:creationId xmlns:a16="http://schemas.microsoft.com/office/drawing/2014/main" id="{51B095E8-8B64-49CF-9E30-F876E38506AB}"/>
                </a:ext>
              </a:extLst>
            </p:cNvPr>
            <p:cNvSpPr/>
            <p:nvPr/>
          </p:nvSpPr>
          <p:spPr>
            <a:xfrm>
              <a:off x="776170" y="4326387"/>
              <a:ext cx="274395" cy="43537"/>
            </a:xfrm>
            <a:custGeom>
              <a:avLst/>
              <a:gdLst>
                <a:gd name="connsiteX0" fmla="*/ 137029 w 274395"/>
                <a:gd name="connsiteY0" fmla="*/ 43538 h 43537"/>
                <a:gd name="connsiteX1" fmla="*/ 3701 w 274395"/>
                <a:gd name="connsiteY1" fmla="*/ 13739 h 43537"/>
                <a:gd name="connsiteX2" fmla="*/ 968 w 274395"/>
                <a:gd name="connsiteY2" fmla="*/ 3721 h 43537"/>
                <a:gd name="connsiteX3" fmla="*/ 10986 w 274395"/>
                <a:gd name="connsiteY3" fmla="*/ 989 h 43537"/>
                <a:gd name="connsiteX4" fmla="*/ 137029 w 274395"/>
                <a:gd name="connsiteY4" fmla="*/ 28966 h 43537"/>
                <a:gd name="connsiteX5" fmla="*/ 263509 w 274395"/>
                <a:gd name="connsiteY5" fmla="*/ 916 h 43537"/>
                <a:gd name="connsiteX6" fmla="*/ 273415 w 274395"/>
                <a:gd name="connsiteY6" fmla="*/ 3753 h 43537"/>
                <a:gd name="connsiteX7" fmla="*/ 273418 w 274395"/>
                <a:gd name="connsiteY7" fmla="*/ 3758 h 43537"/>
                <a:gd name="connsiteX8" fmla="*/ 270752 w 274395"/>
                <a:gd name="connsiteY8" fmla="*/ 13710 h 43537"/>
                <a:gd name="connsiteX9" fmla="*/ 270285 w 274395"/>
                <a:gd name="connsiteY9" fmla="*/ 13958 h 43537"/>
                <a:gd name="connsiteX10" fmla="*/ 137029 w 274395"/>
                <a:gd name="connsiteY10" fmla="*/ 43538 h 4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4395" h="43537">
                  <a:moveTo>
                    <a:pt x="137029" y="43538"/>
                  </a:moveTo>
                  <a:cubicBezTo>
                    <a:pt x="86466" y="43538"/>
                    <a:pt x="37871" y="32682"/>
                    <a:pt x="3701" y="13739"/>
                  </a:cubicBezTo>
                  <a:cubicBezTo>
                    <a:pt x="180" y="11728"/>
                    <a:pt x="-1043" y="7242"/>
                    <a:pt x="968" y="3721"/>
                  </a:cubicBezTo>
                  <a:cubicBezTo>
                    <a:pt x="2980" y="200"/>
                    <a:pt x="7466" y="-1022"/>
                    <a:pt x="10986" y="989"/>
                  </a:cubicBezTo>
                  <a:cubicBezTo>
                    <a:pt x="42315" y="18766"/>
                    <a:pt x="88579" y="28966"/>
                    <a:pt x="137029" y="28966"/>
                  </a:cubicBezTo>
                  <a:cubicBezTo>
                    <a:pt x="185479" y="28966"/>
                    <a:pt x="231743" y="18766"/>
                    <a:pt x="263509" y="916"/>
                  </a:cubicBezTo>
                  <a:cubicBezTo>
                    <a:pt x="267027" y="-1036"/>
                    <a:pt x="271462" y="234"/>
                    <a:pt x="273415" y="3753"/>
                  </a:cubicBezTo>
                  <a:cubicBezTo>
                    <a:pt x="273416" y="3754"/>
                    <a:pt x="273417" y="3756"/>
                    <a:pt x="273418" y="3758"/>
                  </a:cubicBezTo>
                  <a:cubicBezTo>
                    <a:pt x="275430" y="7243"/>
                    <a:pt x="274236" y="11699"/>
                    <a:pt x="270752" y="13710"/>
                  </a:cubicBezTo>
                  <a:cubicBezTo>
                    <a:pt x="270599" y="13798"/>
                    <a:pt x="270444" y="13881"/>
                    <a:pt x="270285" y="13958"/>
                  </a:cubicBezTo>
                  <a:cubicBezTo>
                    <a:pt x="236115" y="32609"/>
                    <a:pt x="187446" y="43538"/>
                    <a:pt x="137029" y="43538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Полилиния: фигура 227">
              <a:extLst>
                <a:ext uri="{FF2B5EF4-FFF2-40B4-BE49-F238E27FC236}">
                  <a16:creationId xmlns:a16="http://schemas.microsoft.com/office/drawing/2014/main" id="{D4ADCC6F-5AE1-40B1-973E-857686D85AFE}"/>
                </a:ext>
              </a:extLst>
            </p:cNvPr>
            <p:cNvSpPr/>
            <p:nvPr/>
          </p:nvSpPr>
          <p:spPr>
            <a:xfrm>
              <a:off x="775239" y="4529773"/>
              <a:ext cx="275208" cy="43727"/>
            </a:xfrm>
            <a:custGeom>
              <a:avLst/>
              <a:gdLst>
                <a:gd name="connsiteX0" fmla="*/ 7328 w 275208"/>
                <a:gd name="connsiteY0" fmla="*/ 43714 h 43727"/>
                <a:gd name="connsiteX1" fmla="*/ 916 w 275208"/>
                <a:gd name="connsiteY1" fmla="*/ 39926 h 43727"/>
                <a:gd name="connsiteX2" fmla="*/ 3752 w 275208"/>
                <a:gd name="connsiteY2" fmla="*/ 30020 h 43727"/>
                <a:gd name="connsiteX3" fmla="*/ 3758 w 275208"/>
                <a:gd name="connsiteY3" fmla="*/ 30017 h 43727"/>
                <a:gd name="connsiteX4" fmla="*/ 137960 w 275208"/>
                <a:gd name="connsiteY4" fmla="*/ 0 h 43727"/>
                <a:gd name="connsiteX5" fmla="*/ 271508 w 275208"/>
                <a:gd name="connsiteY5" fmla="*/ 29871 h 43727"/>
                <a:gd name="connsiteX6" fmla="*/ 274240 w 275208"/>
                <a:gd name="connsiteY6" fmla="*/ 39889 h 43727"/>
                <a:gd name="connsiteX7" fmla="*/ 264222 w 275208"/>
                <a:gd name="connsiteY7" fmla="*/ 42621 h 43727"/>
                <a:gd name="connsiteX8" fmla="*/ 137960 w 275208"/>
                <a:gd name="connsiteY8" fmla="*/ 14571 h 43727"/>
                <a:gd name="connsiteX9" fmla="*/ 11116 w 275208"/>
                <a:gd name="connsiteY9" fmla="*/ 42840 h 43727"/>
                <a:gd name="connsiteX10" fmla="*/ 7328 w 275208"/>
                <a:gd name="connsiteY10" fmla="*/ 43714 h 4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5208" h="43727">
                  <a:moveTo>
                    <a:pt x="7328" y="43714"/>
                  </a:moveTo>
                  <a:cubicBezTo>
                    <a:pt x="4657" y="43722"/>
                    <a:pt x="2198" y="42268"/>
                    <a:pt x="916" y="39926"/>
                  </a:cubicBezTo>
                  <a:cubicBezTo>
                    <a:pt x="-1036" y="36407"/>
                    <a:pt x="233" y="31973"/>
                    <a:pt x="3752" y="30020"/>
                  </a:cubicBezTo>
                  <a:cubicBezTo>
                    <a:pt x="3754" y="30019"/>
                    <a:pt x="3756" y="30018"/>
                    <a:pt x="3758" y="30017"/>
                  </a:cubicBezTo>
                  <a:cubicBezTo>
                    <a:pt x="37928" y="10710"/>
                    <a:pt x="86960" y="0"/>
                    <a:pt x="137960" y="0"/>
                  </a:cubicBezTo>
                  <a:cubicBezTo>
                    <a:pt x="188960" y="0"/>
                    <a:pt x="237338" y="10856"/>
                    <a:pt x="271508" y="29871"/>
                  </a:cubicBezTo>
                  <a:cubicBezTo>
                    <a:pt x="275029" y="31883"/>
                    <a:pt x="276251" y="36368"/>
                    <a:pt x="274240" y="39889"/>
                  </a:cubicBezTo>
                  <a:cubicBezTo>
                    <a:pt x="272228" y="43410"/>
                    <a:pt x="267743" y="44633"/>
                    <a:pt x="264222" y="42621"/>
                  </a:cubicBezTo>
                  <a:cubicBezTo>
                    <a:pt x="232092" y="24553"/>
                    <a:pt x="185973" y="14571"/>
                    <a:pt x="137960" y="14571"/>
                  </a:cubicBezTo>
                  <a:cubicBezTo>
                    <a:pt x="89948" y="14571"/>
                    <a:pt x="43246" y="24844"/>
                    <a:pt x="11116" y="42840"/>
                  </a:cubicBezTo>
                  <a:cubicBezTo>
                    <a:pt x="9964" y="43491"/>
                    <a:pt x="8648" y="43795"/>
                    <a:pt x="7328" y="43714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Полилиния: фигура 228">
              <a:extLst>
                <a:ext uri="{FF2B5EF4-FFF2-40B4-BE49-F238E27FC236}">
                  <a16:creationId xmlns:a16="http://schemas.microsoft.com/office/drawing/2014/main" id="{B9585FF9-AB9C-40AB-BD99-3F261DEC26C0}"/>
                </a:ext>
              </a:extLst>
            </p:cNvPr>
            <p:cNvSpPr/>
            <p:nvPr/>
          </p:nvSpPr>
          <p:spPr>
            <a:xfrm>
              <a:off x="905914" y="4268435"/>
              <a:ext cx="14571" cy="363338"/>
            </a:xfrm>
            <a:custGeom>
              <a:avLst/>
              <a:gdLst>
                <a:gd name="connsiteX0" fmla="*/ 7286 w 14571"/>
                <a:gd name="connsiteY0" fmla="*/ 363339 h 363338"/>
                <a:gd name="connsiteX1" fmla="*/ 0 w 14571"/>
                <a:gd name="connsiteY1" fmla="*/ 356053 h 363338"/>
                <a:gd name="connsiteX2" fmla="*/ 0 w 14571"/>
                <a:gd name="connsiteY2" fmla="*/ 7286 h 363338"/>
                <a:gd name="connsiteX3" fmla="*/ 7286 w 14571"/>
                <a:gd name="connsiteY3" fmla="*/ 0 h 363338"/>
                <a:gd name="connsiteX4" fmla="*/ 14571 w 14571"/>
                <a:gd name="connsiteY4" fmla="*/ 7286 h 363338"/>
                <a:gd name="connsiteX5" fmla="*/ 14571 w 14571"/>
                <a:gd name="connsiteY5" fmla="*/ 356053 h 363338"/>
                <a:gd name="connsiteX6" fmla="*/ 7286 w 14571"/>
                <a:gd name="connsiteY6" fmla="*/ 363339 h 36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71" h="363338">
                  <a:moveTo>
                    <a:pt x="7286" y="363339"/>
                  </a:moveTo>
                  <a:cubicBezTo>
                    <a:pt x="3262" y="363339"/>
                    <a:pt x="0" y="360077"/>
                    <a:pt x="0" y="356053"/>
                  </a:cubicBezTo>
                  <a:lnTo>
                    <a:pt x="0" y="7286"/>
                  </a:lnTo>
                  <a:cubicBezTo>
                    <a:pt x="0" y="3262"/>
                    <a:pt x="3262" y="0"/>
                    <a:pt x="7286" y="0"/>
                  </a:cubicBezTo>
                  <a:cubicBezTo>
                    <a:pt x="11310" y="0"/>
                    <a:pt x="14571" y="3262"/>
                    <a:pt x="14571" y="7286"/>
                  </a:cubicBezTo>
                  <a:lnTo>
                    <a:pt x="14571" y="356053"/>
                  </a:lnTo>
                  <a:cubicBezTo>
                    <a:pt x="14571" y="360077"/>
                    <a:pt x="11310" y="363339"/>
                    <a:pt x="7286" y="363339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Полилиния: фигура 229">
              <a:extLst>
                <a:ext uri="{FF2B5EF4-FFF2-40B4-BE49-F238E27FC236}">
                  <a16:creationId xmlns:a16="http://schemas.microsoft.com/office/drawing/2014/main" id="{51945CD1-BE14-4627-A075-A76B75E12515}"/>
                </a:ext>
              </a:extLst>
            </p:cNvPr>
            <p:cNvSpPr/>
            <p:nvPr/>
          </p:nvSpPr>
          <p:spPr>
            <a:xfrm>
              <a:off x="732441" y="4442345"/>
              <a:ext cx="361662" cy="14571"/>
            </a:xfrm>
            <a:custGeom>
              <a:avLst/>
              <a:gdLst>
                <a:gd name="connsiteX0" fmla="*/ 354377 w 361662"/>
                <a:gd name="connsiteY0" fmla="*/ 14571 h 14571"/>
                <a:gd name="connsiteX1" fmla="*/ 7286 w 361662"/>
                <a:gd name="connsiteY1" fmla="*/ 14571 h 14571"/>
                <a:gd name="connsiteX2" fmla="*/ 0 w 361662"/>
                <a:gd name="connsiteY2" fmla="*/ 7286 h 14571"/>
                <a:gd name="connsiteX3" fmla="*/ 7286 w 361662"/>
                <a:gd name="connsiteY3" fmla="*/ 0 h 14571"/>
                <a:gd name="connsiteX4" fmla="*/ 354377 w 361662"/>
                <a:gd name="connsiteY4" fmla="*/ 0 h 14571"/>
                <a:gd name="connsiteX5" fmla="*/ 361663 w 361662"/>
                <a:gd name="connsiteY5" fmla="*/ 7286 h 14571"/>
                <a:gd name="connsiteX6" fmla="*/ 354377 w 361662"/>
                <a:gd name="connsiteY6" fmla="*/ 14571 h 1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662" h="14571">
                  <a:moveTo>
                    <a:pt x="354377" y="14571"/>
                  </a:moveTo>
                  <a:lnTo>
                    <a:pt x="7286" y="14571"/>
                  </a:lnTo>
                  <a:cubicBezTo>
                    <a:pt x="3262" y="14571"/>
                    <a:pt x="0" y="11310"/>
                    <a:pt x="0" y="7286"/>
                  </a:cubicBezTo>
                  <a:cubicBezTo>
                    <a:pt x="0" y="3262"/>
                    <a:pt x="3262" y="0"/>
                    <a:pt x="7286" y="0"/>
                  </a:cubicBezTo>
                  <a:lnTo>
                    <a:pt x="354377" y="0"/>
                  </a:lnTo>
                  <a:cubicBezTo>
                    <a:pt x="358401" y="0"/>
                    <a:pt x="361663" y="3262"/>
                    <a:pt x="361663" y="7286"/>
                  </a:cubicBezTo>
                  <a:cubicBezTo>
                    <a:pt x="361663" y="11310"/>
                    <a:pt x="358401" y="14571"/>
                    <a:pt x="354377" y="14571"/>
                  </a:cubicBezTo>
                  <a:close/>
                </a:path>
              </a:pathLst>
            </a:custGeom>
            <a:solidFill>
              <a:srgbClr val="FFFFFF"/>
            </a:solidFill>
            <a:ln w="725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8" name="Текст 7">
            <a:extLst>
              <a:ext uri="{FF2B5EF4-FFF2-40B4-BE49-F238E27FC236}">
                <a16:creationId xmlns:a16="http://schemas.microsoft.com/office/drawing/2014/main" id="{2E403BFE-EBCB-514B-7214-CB23102E7BFD}"/>
              </a:ext>
            </a:extLst>
          </p:cNvPr>
          <p:cNvSpPr txBox="1">
            <a:spLocks/>
          </p:cNvSpPr>
          <p:nvPr/>
        </p:nvSpPr>
        <p:spPr>
          <a:xfrm>
            <a:off x="9085164" y="7002297"/>
            <a:ext cx="9733188" cy="939225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600" dirty="0" smtClean="0">
                <a:latin typeface="Cera CY" pitchFamily="2" charset="0"/>
              </a:rPr>
              <a:t>Оценка сырьевого экспорта, прогноз продаж валют крупнейшими экспортерами на горизонте 2-3 </a:t>
            </a:r>
            <a:r>
              <a:rPr lang="ru-RU" sz="3600" dirty="0" smtClean="0">
                <a:latin typeface="Cera CY" pitchFamily="2" charset="0"/>
              </a:rPr>
              <a:t>месяца*</a:t>
            </a:r>
            <a:endParaRPr lang="ru-RU" sz="3600" dirty="0">
              <a:latin typeface="Cera CY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39683" y="9331751"/>
            <a:ext cx="616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i="1" dirty="0" smtClean="0"/>
              <a:t>И многое и многое другое</a:t>
            </a:r>
            <a:endParaRPr lang="ru-RU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00888" y="10146819"/>
            <a:ext cx="1160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*Статистика таможни остается закрытой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1785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6"/>
          </p:nvPr>
        </p:nvSpPr>
        <p:spPr>
          <a:xfrm>
            <a:off x="1188661" y="859950"/>
            <a:ext cx="12423099" cy="492443"/>
          </a:xfrm>
        </p:spPr>
        <p:txBody>
          <a:bodyPr/>
          <a:lstStyle/>
          <a:p>
            <a:r>
              <a:rPr lang="ru-RU" dirty="0" smtClean="0"/>
              <a:t>ЦЦИ сырьевой индекс и курс рубля</a:t>
            </a:r>
            <a:endParaRPr lang="ru-RU" dirty="0"/>
          </a:p>
        </p:txBody>
      </p:sp>
      <p:graphicFrame>
        <p:nvGraphicFramePr>
          <p:cNvPr id="3" name="Диаграмма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2788638"/>
              </p:ext>
            </p:extLst>
          </p:nvPr>
        </p:nvGraphicFramePr>
        <p:xfrm>
          <a:off x="559070" y="2502424"/>
          <a:ext cx="8475202" cy="7641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28575" y="7481578"/>
            <a:ext cx="1238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2021 г.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230672" y="4270032"/>
            <a:ext cx="1883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2022-2024 гг.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172503" y="5909178"/>
            <a:ext cx="2402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Февраль 2022 г. г.</a:t>
            </a:r>
            <a:endParaRPr lang="ru-RU" sz="2400" dirty="0"/>
          </a:p>
        </p:txBody>
      </p:sp>
      <p:sp>
        <p:nvSpPr>
          <p:cNvPr id="7" name="Овал 6"/>
          <p:cNvSpPr/>
          <p:nvPr/>
        </p:nvSpPr>
        <p:spPr>
          <a:xfrm>
            <a:off x="6071616" y="6323187"/>
            <a:ext cx="1536192" cy="69494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D1A49E33-D15D-4B5B-B167-DF9E6FDBA816}"/>
              </a:ext>
            </a:extLst>
          </p:cNvPr>
          <p:cNvSpPr txBox="1"/>
          <p:nvPr/>
        </p:nvSpPr>
        <p:spPr>
          <a:xfrm>
            <a:off x="2343320" y="2878142"/>
            <a:ext cx="3370509" cy="7532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>
                <a:latin typeface="Cera CY" panose="00000500000000000000" pitchFamily="2" charset="-52"/>
              </a:rPr>
              <a:t>Чем выше цены, тем крепче курс</a:t>
            </a:r>
            <a:endParaRPr lang="ru-RU" sz="2400" dirty="0">
              <a:latin typeface="Cera CY" panose="00000500000000000000" pitchFamily="2" charset="-52"/>
            </a:endParaRPr>
          </a:p>
        </p:txBody>
      </p:sp>
      <p:graphicFrame>
        <p:nvGraphicFramePr>
          <p:cNvPr id="13" name="Диаграмма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2621962"/>
              </p:ext>
            </p:extLst>
          </p:nvPr>
        </p:nvGraphicFramePr>
        <p:xfrm>
          <a:off x="9228072" y="2502424"/>
          <a:ext cx="9420408" cy="7769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5" name="Прямая соединительная линия 14"/>
          <p:cNvCxnSpPr/>
          <p:nvPr/>
        </p:nvCxnSpPr>
        <p:spPr>
          <a:xfrm>
            <a:off x="13611760" y="2989872"/>
            <a:ext cx="0" cy="6291072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713388" y="2833149"/>
            <a:ext cx="3276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Уход нерезидентов, усиление корреляции</a:t>
            </a:r>
            <a:endParaRPr lang="ru-RU" sz="2400" dirty="0"/>
          </a:p>
        </p:txBody>
      </p:sp>
      <p:sp>
        <p:nvSpPr>
          <p:cNvPr id="18" name="Текст 7">
            <a:extLst>
              <a:ext uri="{FF2B5EF4-FFF2-40B4-BE49-F238E27FC236}">
                <a16:creationId xmlns:a16="http://schemas.microsoft.com/office/drawing/2014/main" id="{2E403BFE-EBCB-514B-7214-CB23102E7BFD}"/>
              </a:ext>
            </a:extLst>
          </p:cNvPr>
          <p:cNvSpPr txBox="1">
            <a:spLocks/>
          </p:cNvSpPr>
          <p:nvPr/>
        </p:nvSpPr>
        <p:spPr>
          <a:xfrm>
            <a:off x="1188661" y="1422372"/>
            <a:ext cx="13767149" cy="977899"/>
          </a:xfrm>
          <a:prstGeom prst="rect">
            <a:avLst/>
          </a:prstGeom>
          <a:noFill/>
        </p:spPr>
        <p:txBody>
          <a:bodyPr vert="horz" lIns="0" tIns="0" rIns="0" bIns="0" rtlCol="0">
            <a:normAutofit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800" dirty="0" smtClean="0">
                <a:latin typeface="Cera CY" pitchFamily="2" charset="0"/>
              </a:rPr>
              <a:t>С учетом ожиданий по продажам валюты ЦБ возможно прогнозировать, что будет с курсом через 2-3 месяца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400" dirty="0">
              <a:latin typeface="Cera CY" pitchFamily="2" charset="0"/>
            </a:endParaRPr>
          </a:p>
        </p:txBody>
      </p:sp>
      <p:sp>
        <p:nvSpPr>
          <p:cNvPr id="21" name="Стрелка вправо 20"/>
          <p:cNvSpPr/>
          <p:nvPr/>
        </p:nvSpPr>
        <p:spPr>
          <a:xfrm rot="20449111">
            <a:off x="16989552" y="5598183"/>
            <a:ext cx="768096" cy="42277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10664724" y="2358593"/>
            <a:ext cx="654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Динамика курса рубля и ЦЦИ сырьевого индекса 2020-2024 гг.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2505456" y="2451562"/>
            <a:ext cx="654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Корреляция курса рубля и ЦЦИ сырьевого индекса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542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Объект 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773143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Слайд think-cell" r:id="rId5" imgW="353" imgH="318" progId="TCLayout.ActiveDocument.1">
                  <p:embed/>
                </p:oleObj>
              </mc:Choice>
              <mc:Fallback>
                <p:oleObj name="Слайд think-cell" r:id="rId5" imgW="353" imgH="31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Диаграмма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125798"/>
              </p:ext>
            </p:extLst>
          </p:nvPr>
        </p:nvGraphicFramePr>
        <p:xfrm>
          <a:off x="9951944" y="1972564"/>
          <a:ext cx="8665240" cy="8232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Текст 1"/>
          <p:cNvSpPr>
            <a:spLocks noGrp="1"/>
          </p:cNvSpPr>
          <p:nvPr>
            <p:ph type="body" sz="quarter" idx="16"/>
          </p:nvPr>
        </p:nvSpPr>
        <p:spPr>
          <a:xfrm>
            <a:off x="1188661" y="859950"/>
            <a:ext cx="12423099" cy="492443"/>
          </a:xfrm>
        </p:spPr>
        <p:txBody>
          <a:bodyPr/>
          <a:lstStyle/>
          <a:p>
            <a:r>
              <a:rPr lang="ru-RU" dirty="0" smtClean="0"/>
              <a:t>ЦЦИ сырьевой индекс ≠ индекс цен на нефть</a:t>
            </a:r>
            <a:endParaRPr lang="ru-RU" dirty="0"/>
          </a:p>
        </p:txBody>
      </p:sp>
      <p:sp>
        <p:nvSpPr>
          <p:cNvPr id="9" name="Двойная стрелка вверх/вниз 8"/>
          <p:cNvSpPr/>
          <p:nvPr/>
        </p:nvSpPr>
        <p:spPr>
          <a:xfrm>
            <a:off x="17710253" y="4336008"/>
            <a:ext cx="402336" cy="804672"/>
          </a:xfrm>
          <a:prstGeom prst="up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Текст 21">
            <a:extLst>
              <a:ext uri="{FF2B5EF4-FFF2-40B4-BE49-F238E27FC236}">
                <a16:creationId xmlns:a16="http://schemas.microsoft.com/office/drawing/2014/main" id="{89F17F7D-17EA-DF2A-DE0D-263E0694CF14}"/>
              </a:ext>
            </a:extLst>
          </p:cNvPr>
          <p:cNvSpPr txBox="1">
            <a:spLocks/>
          </p:cNvSpPr>
          <p:nvPr/>
        </p:nvSpPr>
        <p:spPr>
          <a:xfrm>
            <a:off x="2160872" y="4090695"/>
            <a:ext cx="7526774" cy="1049985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800" dirty="0" smtClean="0">
                <a:latin typeface="Cera CY" pitchFamily="2" charset="0"/>
              </a:rPr>
              <a:t>Динамика цен на российский экспорт все меньше похожа на динамику цен на нефть.</a:t>
            </a:r>
            <a:endParaRPr lang="ru-RU" sz="2800" dirty="0">
              <a:latin typeface="Cera CY" pitchFamily="2" charset="0"/>
            </a:endParaRPr>
          </a:p>
        </p:txBody>
      </p:sp>
      <p:sp>
        <p:nvSpPr>
          <p:cNvPr id="24" name="Текст 21">
            <a:extLst>
              <a:ext uri="{FF2B5EF4-FFF2-40B4-BE49-F238E27FC236}">
                <a16:creationId xmlns:a16="http://schemas.microsoft.com/office/drawing/2014/main" id="{89F17F7D-17EA-DF2A-DE0D-263E0694CF14}"/>
              </a:ext>
            </a:extLst>
          </p:cNvPr>
          <p:cNvSpPr txBox="1">
            <a:spLocks/>
          </p:cNvSpPr>
          <p:nvPr/>
        </p:nvSpPr>
        <p:spPr>
          <a:xfrm>
            <a:off x="2148026" y="5771078"/>
            <a:ext cx="7526774" cy="1049985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800" dirty="0" smtClean="0">
                <a:latin typeface="Cera CY" pitchFamily="2" charset="0"/>
              </a:rPr>
              <a:t>В условиях, когда валютные интервенции привязаны именно к ценам на нефть, это имеет особенную важность для прогноза курса рубля.</a:t>
            </a:r>
            <a:endParaRPr lang="ru-RU" sz="2800" dirty="0">
              <a:latin typeface="Cera CY" pitchFamily="2" charset="0"/>
            </a:endParaRPr>
          </a:p>
        </p:txBody>
      </p:sp>
      <p:sp>
        <p:nvSpPr>
          <p:cNvPr id="25" name="Текст 21">
            <a:extLst>
              <a:ext uri="{FF2B5EF4-FFF2-40B4-BE49-F238E27FC236}">
                <a16:creationId xmlns:a16="http://schemas.microsoft.com/office/drawing/2014/main" id="{89F17F7D-17EA-DF2A-DE0D-263E0694CF14}"/>
              </a:ext>
            </a:extLst>
          </p:cNvPr>
          <p:cNvSpPr txBox="1">
            <a:spLocks/>
          </p:cNvSpPr>
          <p:nvPr/>
        </p:nvSpPr>
        <p:spPr>
          <a:xfrm>
            <a:off x="2148026" y="2200519"/>
            <a:ext cx="7526774" cy="1049985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800" dirty="0" smtClean="0">
                <a:latin typeface="Cera CY" pitchFamily="2" charset="0"/>
              </a:rPr>
              <a:t>ЦЦИ сырьевой индекс позволяет анализировать вклад отдельных сырьевых товаров в динамику экспортной валютной выручки.</a:t>
            </a:r>
            <a:endParaRPr lang="ru-RU" sz="2800" dirty="0">
              <a:latin typeface="Cera CY" pitchFamily="2" charset="0"/>
            </a:endParaRPr>
          </a:p>
        </p:txBody>
      </p:sp>
      <p:sp>
        <p:nvSpPr>
          <p:cNvPr id="26" name="Текст 21">
            <a:extLst>
              <a:ext uri="{FF2B5EF4-FFF2-40B4-BE49-F238E27FC236}">
                <a16:creationId xmlns:a16="http://schemas.microsoft.com/office/drawing/2014/main" id="{89F17F7D-17EA-DF2A-DE0D-263E0694CF14}"/>
              </a:ext>
            </a:extLst>
          </p:cNvPr>
          <p:cNvSpPr txBox="1">
            <a:spLocks/>
          </p:cNvSpPr>
          <p:nvPr/>
        </p:nvSpPr>
        <p:spPr>
          <a:xfrm>
            <a:off x="2170831" y="7751161"/>
            <a:ext cx="7526774" cy="1049985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800" dirty="0" smtClean="0">
                <a:latin typeface="Cera CY" pitchFamily="2" charset="0"/>
              </a:rPr>
              <a:t>Отклонение налоговой цены на нефть от цены на нефть ЦЦИ позволяет оценивать эффективность налоговой нагрузки сырьевых отраслей.</a:t>
            </a:r>
            <a:endParaRPr lang="ru-RU" sz="2800" dirty="0">
              <a:latin typeface="Cera CY" pitchFamily="2" charset="0"/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6E871E3-C949-8949-8BEF-F2EB50F6E8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701476" y="2160696"/>
            <a:ext cx="1215015" cy="121501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E8CBE040-CC20-594D-B531-6EB69169C6D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863569" y="7819607"/>
            <a:ext cx="1326125" cy="132612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86261B3-2A14-C047-9F52-0A11A005F54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759801" y="3862624"/>
            <a:ext cx="1156690" cy="1156690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309F57E9-8EB9-014F-A2D4-92B7FA81771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759801" y="5796289"/>
            <a:ext cx="1217108" cy="121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Объект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Слайд think-cell" r:id="rId5" imgW="353" imgH="318" progId="TCLayout.ActiveDocument.1">
                  <p:embed/>
                </p:oleObj>
              </mc:Choice>
              <mc:Fallback>
                <p:oleObj name="Слайд think-cell" r:id="rId5" imgW="353" imgH="318" progId="TCLayout.ActiveDocument.1">
                  <p:embed/>
                  <p:pic>
                    <p:nvPicPr>
                      <p:cNvPr id="10" name="Объект 9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Текст 1"/>
          <p:cNvSpPr>
            <a:spLocks noGrp="1"/>
          </p:cNvSpPr>
          <p:nvPr>
            <p:ph type="body" sz="quarter" idx="16"/>
          </p:nvPr>
        </p:nvSpPr>
        <p:spPr>
          <a:xfrm>
            <a:off x="1188661" y="859950"/>
            <a:ext cx="12423099" cy="984885"/>
          </a:xfrm>
        </p:spPr>
        <p:txBody>
          <a:bodyPr/>
          <a:lstStyle/>
          <a:p>
            <a:r>
              <a:rPr lang="ru-RU" dirty="0" smtClean="0"/>
              <a:t>Пример из 2023 г.: все цены падают, цена на </a:t>
            </a:r>
            <a:r>
              <a:rPr lang="ru-RU" dirty="0"/>
              <a:t>нефть ― растет</a:t>
            </a:r>
          </a:p>
        </p:txBody>
      </p:sp>
      <p:sp>
        <p:nvSpPr>
          <p:cNvPr id="14" name="Текст 21">
            <a:extLst>
              <a:ext uri="{FF2B5EF4-FFF2-40B4-BE49-F238E27FC236}">
                <a16:creationId xmlns:a16="http://schemas.microsoft.com/office/drawing/2014/main" id="{89F17F7D-17EA-DF2A-DE0D-263E0694CF14}"/>
              </a:ext>
            </a:extLst>
          </p:cNvPr>
          <p:cNvSpPr txBox="1">
            <a:spLocks/>
          </p:cNvSpPr>
          <p:nvPr/>
        </p:nvSpPr>
        <p:spPr>
          <a:xfrm>
            <a:off x="874439" y="3611380"/>
            <a:ext cx="3265873" cy="1360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>
            <a:noAutofit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3200" dirty="0" smtClean="0">
                <a:latin typeface="Cera CY" pitchFamily="2" charset="0"/>
              </a:rPr>
              <a:t>Цены на сырье кроме нефти падают</a:t>
            </a:r>
            <a:endParaRPr lang="ru-RU" sz="3200" dirty="0">
              <a:latin typeface="Cera CY" pitchFamily="2" charset="0"/>
            </a:endParaRPr>
          </a:p>
        </p:txBody>
      </p:sp>
      <p:sp>
        <p:nvSpPr>
          <p:cNvPr id="15" name="Текст 21">
            <a:extLst>
              <a:ext uri="{FF2B5EF4-FFF2-40B4-BE49-F238E27FC236}">
                <a16:creationId xmlns:a16="http://schemas.microsoft.com/office/drawing/2014/main" id="{89F17F7D-17EA-DF2A-DE0D-263E0694CF14}"/>
              </a:ext>
            </a:extLst>
          </p:cNvPr>
          <p:cNvSpPr txBox="1">
            <a:spLocks/>
          </p:cNvSpPr>
          <p:nvPr/>
        </p:nvSpPr>
        <p:spPr>
          <a:xfrm>
            <a:off x="5239996" y="3653592"/>
            <a:ext cx="3364991" cy="944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0" tIns="0" rIns="0" bIns="0" rtlCol="0">
            <a:noAutofit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3200" dirty="0" smtClean="0">
                <a:latin typeface="Cera CY" pitchFamily="2" charset="0"/>
              </a:rPr>
              <a:t>Цена на нефть растет</a:t>
            </a:r>
            <a:endParaRPr lang="ru-RU" sz="3200" dirty="0">
              <a:latin typeface="Cera CY" pitchFamily="2" charset="0"/>
            </a:endParaRPr>
          </a:p>
        </p:txBody>
      </p:sp>
      <p:sp>
        <p:nvSpPr>
          <p:cNvPr id="17" name="Текст 21">
            <a:extLst>
              <a:ext uri="{FF2B5EF4-FFF2-40B4-BE49-F238E27FC236}">
                <a16:creationId xmlns:a16="http://schemas.microsoft.com/office/drawing/2014/main" id="{89F17F7D-17EA-DF2A-DE0D-263E0694CF14}"/>
              </a:ext>
            </a:extLst>
          </p:cNvPr>
          <p:cNvSpPr txBox="1">
            <a:spLocks/>
          </p:cNvSpPr>
          <p:nvPr/>
        </p:nvSpPr>
        <p:spPr>
          <a:xfrm>
            <a:off x="5239996" y="4971961"/>
            <a:ext cx="3364991" cy="1434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0" tIns="0" rIns="0" bIns="0" rtlCol="0">
            <a:noAutofit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3200" dirty="0" smtClean="0">
                <a:latin typeface="Cera CY" pitchFamily="2" charset="0"/>
              </a:rPr>
              <a:t>Интервенции Банка России увеличиваются</a:t>
            </a:r>
            <a:endParaRPr lang="ru-RU" sz="3200" dirty="0">
              <a:latin typeface="Cera CY" pitchFamily="2" charset="0"/>
            </a:endParaRPr>
          </a:p>
        </p:txBody>
      </p:sp>
      <p:sp>
        <p:nvSpPr>
          <p:cNvPr id="18" name="Текст 21">
            <a:extLst>
              <a:ext uri="{FF2B5EF4-FFF2-40B4-BE49-F238E27FC236}">
                <a16:creationId xmlns:a16="http://schemas.microsoft.com/office/drawing/2014/main" id="{89F17F7D-17EA-DF2A-DE0D-263E0694CF14}"/>
              </a:ext>
            </a:extLst>
          </p:cNvPr>
          <p:cNvSpPr txBox="1">
            <a:spLocks/>
          </p:cNvSpPr>
          <p:nvPr/>
        </p:nvSpPr>
        <p:spPr>
          <a:xfrm>
            <a:off x="3486185" y="6789558"/>
            <a:ext cx="3262087" cy="1020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0" tIns="0" rIns="0" bIns="0" rtlCol="0">
            <a:noAutofit/>
          </a:bodyPr>
          <a:lstStyle>
            <a:lvl1pPr marL="356387" indent="-356387" algn="l" defTabSz="1425550" rtl="0" eaLnBrk="1" latinLnBrk="0" hangingPunct="1">
              <a:lnSpc>
                <a:spcPct val="90000"/>
              </a:lnSpc>
              <a:spcBef>
                <a:spcPts val="1559"/>
              </a:spcBef>
              <a:buFont typeface="Arial" panose="020B0604020202020204" pitchFamily="34" charset="0"/>
              <a:buChar char="•"/>
              <a:defRPr sz="43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6916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8193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31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94712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07487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2026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3303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45811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58586" indent="-356387" algn="l" defTabSz="1425550" rtl="0" eaLnBrk="1" latinLnBrk="0" hangingPunct="1">
              <a:lnSpc>
                <a:spcPct val="90000"/>
              </a:lnSpc>
              <a:spcBef>
                <a:spcPts val="780"/>
              </a:spcBef>
              <a:buFont typeface="Arial" panose="020B0604020202020204" pitchFamily="34" charset="0"/>
              <a:buChar char="•"/>
              <a:defRPr sz="28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3200" dirty="0" smtClean="0">
                <a:latin typeface="Cera CY" pitchFamily="2" charset="0"/>
              </a:rPr>
              <a:t>Курс рубля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3200" dirty="0" smtClean="0">
                <a:latin typeface="Cera CY" pitchFamily="2" charset="0"/>
              </a:rPr>
              <a:t>ослабляется</a:t>
            </a:r>
            <a:endParaRPr lang="ru-RU" sz="3200" dirty="0">
              <a:latin typeface="Cera CY" pitchFamily="2" charset="0"/>
            </a:endParaRPr>
          </a:p>
        </p:txBody>
      </p:sp>
      <p:graphicFrame>
        <p:nvGraphicFramePr>
          <p:cNvPr id="19" name="Диаграмма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952776"/>
              </p:ext>
            </p:extLst>
          </p:nvPr>
        </p:nvGraphicFramePr>
        <p:xfrm>
          <a:off x="9912096" y="1600878"/>
          <a:ext cx="8302752" cy="8622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4136682" y="2811498"/>
            <a:ext cx="2011621" cy="433879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2051820" y="1856258"/>
            <a:ext cx="618134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Конец 2023 г. – пришлось приостановить интервенции по бюджетному правилу</a:t>
            </a:r>
            <a:endParaRPr lang="ru-RU" sz="2400" dirty="0"/>
          </a:p>
        </p:txBody>
      </p:sp>
      <p:sp>
        <p:nvSpPr>
          <p:cNvPr id="5" name="Стрелка вверх 4"/>
          <p:cNvSpPr/>
          <p:nvPr/>
        </p:nvSpPr>
        <p:spPr>
          <a:xfrm>
            <a:off x="8648679" y="3640422"/>
            <a:ext cx="377937" cy="743488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 вверх 31"/>
          <p:cNvSpPr/>
          <p:nvPr/>
        </p:nvSpPr>
        <p:spPr>
          <a:xfrm>
            <a:off x="8648679" y="4971962"/>
            <a:ext cx="445464" cy="776983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 вверх 33"/>
          <p:cNvSpPr/>
          <p:nvPr/>
        </p:nvSpPr>
        <p:spPr>
          <a:xfrm rot="10800000">
            <a:off x="4195407" y="3751468"/>
            <a:ext cx="426779" cy="748638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Соединительная линия уступом 7"/>
          <p:cNvCxnSpPr>
            <a:endCxn id="18" idx="1"/>
          </p:cNvCxnSpPr>
          <p:nvPr/>
        </p:nvCxnSpPr>
        <p:spPr>
          <a:xfrm rot="16200000" flipH="1">
            <a:off x="1851323" y="5665044"/>
            <a:ext cx="2142690" cy="11270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stCxn id="17" idx="2"/>
            <a:endCxn id="18" idx="3"/>
          </p:cNvCxnSpPr>
          <p:nvPr/>
        </p:nvCxnSpPr>
        <p:spPr>
          <a:xfrm rot="5400000">
            <a:off x="6388798" y="6766212"/>
            <a:ext cx="893168" cy="17422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5" idx="2"/>
            <a:endCxn id="17" idx="0"/>
          </p:cNvCxnSpPr>
          <p:nvPr/>
        </p:nvCxnSpPr>
        <p:spPr>
          <a:xfrm>
            <a:off x="6922492" y="4597982"/>
            <a:ext cx="0" cy="3739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6F10A00F-A32C-644A-8585-AE1F9F0BD2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173706" y="8106649"/>
            <a:ext cx="1385667" cy="138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5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93d7d1d-3ce8-4391-a1c3-849acecebca2">
      <UserInfo>
        <DisplayName>Семенова Татьяна Сергеевна</DisplayName>
        <AccountId>1009</AccountId>
        <AccountType/>
      </UserInfo>
      <UserInfo>
        <DisplayName>Патока Дмитрий Вячеславович</DisplayName>
        <AccountId>119</AccountId>
        <AccountType/>
      </UserInfo>
      <UserInfo>
        <DisplayName>Ерохин Иван Сергеевич</DisplayName>
        <AccountId>10929</AccountId>
        <AccountType/>
      </UserInfo>
      <UserInfo>
        <DisplayName>Лесько Александр Михайлович</DisplayName>
        <AccountId>92387</AccountId>
        <AccountType/>
      </UserInfo>
      <UserInfo>
        <DisplayName>Иванькова Ирина Петровна</DisplayName>
        <AccountId>14445</AccountId>
        <AccountType/>
      </UserInfo>
      <UserInfo>
        <DisplayName>Прелова Ольга Васильевна</DisplayName>
        <AccountId>6652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2C032776283D74198961046CF78D145" ma:contentTypeVersion="2" ma:contentTypeDescription="Создание документа." ma:contentTypeScope="" ma:versionID="98e8c40dcc8dcce496e09ac9114b0652">
  <xsd:schema xmlns:xsd="http://www.w3.org/2001/XMLSchema" xmlns:xs="http://www.w3.org/2001/XMLSchema" xmlns:p="http://schemas.microsoft.com/office/2006/metadata/properties" xmlns:ns2="d93d7d1d-3ce8-4391-a1c3-849acecebca2" targetNamespace="http://schemas.microsoft.com/office/2006/metadata/properties" ma:root="true" ma:fieldsID="1de86f2c903bc2ae47bb763d29f878f7" ns2:_="">
    <xsd:import namespace="d93d7d1d-3ce8-4391-a1c3-849acecebca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3d7d1d-3ce8-4391-a1c3-849acecebca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54DEF9-905A-4500-A2E7-43A2E9A0FA4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d93d7d1d-3ce8-4391-a1c3-849acecebca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188A593-B05C-4869-80B9-B8620C1F48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3d7d1d-3ce8-4391-a1c3-849acecebc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521B4C-CB18-4EC2-AB41-9C82E4084E8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33500</TotalTime>
  <Words>726</Words>
  <Application>Microsoft Office PowerPoint</Application>
  <PresentationFormat>Произвольный</PresentationFormat>
  <Paragraphs>86</Paragraphs>
  <Slides>11</Slides>
  <Notes>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Cera CY</vt:lpstr>
      <vt:lpstr>Тема Office</vt:lpstr>
      <vt:lpstr>Слайд think-cell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creator>Митюнин Никита Вячеслаович</dc:creator>
  <cp:lastModifiedBy>Меньших Дарья Александровна</cp:lastModifiedBy>
  <cp:revision>2157</cp:revision>
  <cp:lastPrinted>2023-10-11T08:35:22Z</cp:lastPrinted>
  <dcterms:created xsi:type="dcterms:W3CDTF">2020-07-15T08:39:13Z</dcterms:created>
  <dcterms:modified xsi:type="dcterms:W3CDTF">2024-05-17T12:58:26Z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0x010100F2C032776283D74198961046CF78D145</vt:lpwstr>
  </property>
  <property fmtid="{D5CDD505-2E9C-101B-9397-08002B2CF9AE}" pid="3" name="Dm1">
    <vt:lpwstr>{"CreationContext":{"DomainName":"int.gazprombank.ru","MachineName":"W-MSK00-VDIHSMY","TimeStamp":"\/Date(1675801934098)\/","UserName":"gpbu8571","UserSid":{"Sddl":"S-1-5-21-3989785535-4168274036-2173320020-150016"}},"Guid":"d384ddf9-16ff-4318-91ff-077206</vt:lpwstr>
  </property>
  <property fmtid="{D5CDD505-2E9C-101B-9397-08002B2CF9AE}" pid="4" name="Dm2">
    <vt:lpwstr>35d444","Hash":[218,57,163,238,94,107,75,13,50,85,191,239,149,96,24,144,175,216,7,9],"LastModificationContext":{"DomainName":"int.gazprombank.ru","MachineName":"W-MSK00-VDIHSMY","TimeStamp":"\/Date(1675806303456)\/","UserName":"gpbu8571","UserSid":{"Sddl"</vt:lpwstr>
  </property>
  <property fmtid="{D5CDD505-2E9C-101B-9397-08002B2CF9AE}" pid="5" name="Dm3">
    <vt:lpwstr>:"S-1-5-21-3989785535-4168274036-2173320020-150016"}},"LastModificationPath":"N:\\Users\\Box652\\Общедоступная папка АП\\Шаблон презентации\\Шаблон 3.0\\Шаблон_презентации_2023_(правки АП).pptx","Marker":{"Color":{"knownColor":0,"name":null,"state":0,"val</vt:lpwstr>
  </property>
  <property fmtid="{D5CDD505-2E9C-101B-9397-08002B2CF9AE}" pid="6" name="Dm4">
    <vt:lpwstr>ue":0},"Enabled":true,"Guid":"eee80589-c3bd-47f9-b8b9-cb5f98354da1","Icon":null,"IsShowWindowNotification":false,"Level":0,"Name":"Открытая информация","Options":[{"Application":0,"Options":{"Barcode":null,"Classifier":null,"Encryption":null,"Picture":nul</vt:lpwstr>
  </property>
  <property fmtid="{D5CDD505-2E9C-101B-9397-08002B2CF9AE}" pid="7" name="Dm5">
    <vt:lpwstr>l,"SteganographyRules":null,"Text":{"Style":null,"Text":null}},"Position":0}],"Permission":15},"ParentGuid":"1294f3b1-0405-4d78-b8b9-1de83e9e6cf9"}</vt:lpwstr>
  </property>
  <property fmtid="{D5CDD505-2E9C-101B-9397-08002B2CF9AE}" pid="8" name="Dm6">
    <vt:lpwstr/>
  </property>
</Properties>
</file>