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p:cViewPr varScale="1">
        <p:scale>
          <a:sx n="82" d="100"/>
          <a:sy n="82"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56D2B-D622-44BC-822D-2380D2AADC62}"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A8248-419C-42F9-8768-EACA99528EBB}" type="slidenum">
              <a:rPr lang="en-US" smtClean="0"/>
              <a:t>‹#›</a:t>
            </a:fld>
            <a:endParaRPr lang="en-US"/>
          </a:p>
        </p:txBody>
      </p:sp>
    </p:spTree>
    <p:extLst>
      <p:ext uri="{BB962C8B-B14F-4D97-AF65-F5344CB8AC3E}">
        <p14:creationId xmlns:p14="http://schemas.microsoft.com/office/powerpoint/2010/main" val="43098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 static void main(String[] </a:t>
            </a:r>
            <a:r>
              <a:rPr lang="en-US" dirty="0" err="1" smtClean="0"/>
              <a:t>args</a:t>
            </a:r>
            <a:r>
              <a:rPr lang="en-US" dirty="0" smtClean="0"/>
              <a:t>) {</a:t>
            </a:r>
          </a:p>
          <a:p>
            <a:r>
              <a:rPr lang="en-US" dirty="0" smtClean="0"/>
              <a:t>      double[] </a:t>
            </a:r>
            <a:r>
              <a:rPr lang="en-US" dirty="0" err="1" smtClean="0"/>
              <a:t>myList</a:t>
            </a:r>
            <a:r>
              <a:rPr lang="en-US" dirty="0" smtClean="0"/>
              <a:t> = {1.9, 2.9, 3.4, 3.5};</a:t>
            </a:r>
          </a:p>
          <a:p>
            <a:endParaRPr lang="en-US" dirty="0" smtClean="0"/>
          </a:p>
          <a:p>
            <a:r>
              <a:rPr lang="en-US" dirty="0" smtClean="0"/>
              <a:t>      // Print all the array elements</a:t>
            </a:r>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myList.length</a:t>
            </a:r>
            <a:r>
              <a:rPr lang="en-US" dirty="0" smtClean="0"/>
              <a:t>; </a:t>
            </a:r>
            <a:r>
              <a:rPr lang="en-US" dirty="0" err="1" smtClean="0"/>
              <a:t>i</a:t>
            </a:r>
            <a:r>
              <a:rPr lang="en-US" dirty="0" smtClean="0"/>
              <a:t>++) {</a:t>
            </a:r>
          </a:p>
          <a:p>
            <a:r>
              <a:rPr lang="en-US" dirty="0" smtClean="0"/>
              <a:t>         </a:t>
            </a:r>
            <a:r>
              <a:rPr lang="en-US" dirty="0" err="1" smtClean="0"/>
              <a:t>System.out.println</a:t>
            </a:r>
            <a:r>
              <a:rPr lang="en-US" dirty="0" smtClean="0"/>
              <a:t>(</a:t>
            </a:r>
            <a:r>
              <a:rPr lang="en-US" dirty="0" err="1" smtClean="0"/>
              <a:t>myList</a:t>
            </a:r>
            <a:r>
              <a:rPr lang="en-US" dirty="0" smtClean="0"/>
              <a:t>[</a:t>
            </a:r>
            <a:r>
              <a:rPr lang="en-US" dirty="0" err="1" smtClean="0"/>
              <a:t>i</a:t>
            </a:r>
            <a:r>
              <a:rPr lang="en-US" dirty="0" smtClean="0"/>
              <a:t>] + " ");</a:t>
            </a:r>
          </a:p>
          <a:p>
            <a:r>
              <a:rPr lang="en-US" dirty="0" smtClean="0"/>
              <a:t>      }</a:t>
            </a:r>
          </a:p>
          <a:p>
            <a:r>
              <a:rPr lang="en-US" dirty="0" smtClean="0"/>
              <a:t>     </a:t>
            </a:r>
          </a:p>
          <a:p>
            <a:r>
              <a:rPr lang="en-US" dirty="0" smtClean="0"/>
              <a:t>      // Summing all elements</a:t>
            </a:r>
          </a:p>
          <a:p>
            <a:r>
              <a:rPr lang="en-US" dirty="0" smtClean="0"/>
              <a:t>      double total = 0;</a:t>
            </a:r>
          </a:p>
          <a:p>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myList.length</a:t>
            </a:r>
            <a:r>
              <a:rPr lang="en-US" dirty="0" smtClean="0"/>
              <a:t>; </a:t>
            </a:r>
            <a:r>
              <a:rPr lang="en-US" dirty="0" err="1" smtClean="0"/>
              <a:t>i</a:t>
            </a:r>
            <a:r>
              <a:rPr lang="en-US" dirty="0" smtClean="0"/>
              <a:t>++) {</a:t>
            </a:r>
          </a:p>
          <a:p>
            <a:r>
              <a:rPr lang="en-US" dirty="0" smtClean="0"/>
              <a:t>         total += </a:t>
            </a:r>
            <a:r>
              <a:rPr lang="en-US" dirty="0" err="1" smtClean="0"/>
              <a:t>myList</a:t>
            </a:r>
            <a:r>
              <a:rPr lang="en-US" dirty="0" smtClean="0"/>
              <a:t>[</a:t>
            </a:r>
            <a:r>
              <a:rPr lang="en-US" dirty="0" err="1" smtClean="0"/>
              <a:t>i</a:t>
            </a:r>
            <a:r>
              <a:rPr lang="en-US" dirty="0" smtClean="0"/>
              <a:t>];</a:t>
            </a:r>
          </a:p>
          <a:p>
            <a:r>
              <a:rPr lang="en-US" dirty="0" smtClean="0"/>
              <a:t>      }</a:t>
            </a:r>
          </a:p>
          <a:p>
            <a:r>
              <a:rPr lang="en-US" dirty="0" smtClean="0"/>
              <a:t>      </a:t>
            </a:r>
            <a:r>
              <a:rPr lang="en-US" dirty="0" err="1" smtClean="0"/>
              <a:t>System.out.println</a:t>
            </a:r>
            <a:r>
              <a:rPr lang="en-US" dirty="0" smtClean="0"/>
              <a:t>("Total is " + total);</a:t>
            </a:r>
          </a:p>
          <a:p>
            <a:r>
              <a:rPr lang="en-US" dirty="0" smtClean="0"/>
              <a:t>      </a:t>
            </a:r>
          </a:p>
          <a:p>
            <a:r>
              <a:rPr lang="en-US" dirty="0" smtClean="0"/>
              <a:t>      // Finding the largest element</a:t>
            </a:r>
          </a:p>
          <a:p>
            <a:r>
              <a:rPr lang="en-US" dirty="0" smtClean="0"/>
              <a:t>      double max = </a:t>
            </a:r>
            <a:r>
              <a:rPr lang="en-US" dirty="0" err="1" smtClean="0"/>
              <a:t>myList</a:t>
            </a:r>
            <a:r>
              <a:rPr lang="en-US" dirty="0" smtClean="0"/>
              <a:t>[0];</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a:t>
            </a:r>
            <a:r>
              <a:rPr lang="en-US" dirty="0" err="1" smtClean="0"/>
              <a:t>myList.length</a:t>
            </a:r>
            <a:r>
              <a:rPr lang="en-US" dirty="0" smtClean="0"/>
              <a:t>; </a:t>
            </a:r>
            <a:r>
              <a:rPr lang="en-US" dirty="0" err="1" smtClean="0"/>
              <a:t>i</a:t>
            </a:r>
            <a:r>
              <a:rPr lang="en-US" dirty="0" smtClean="0"/>
              <a:t>++) {</a:t>
            </a:r>
          </a:p>
          <a:p>
            <a:r>
              <a:rPr lang="en-US" dirty="0" smtClean="0"/>
              <a:t>         if (</a:t>
            </a:r>
            <a:r>
              <a:rPr lang="en-US" dirty="0" err="1" smtClean="0"/>
              <a:t>myList</a:t>
            </a:r>
            <a:r>
              <a:rPr lang="en-US" dirty="0" smtClean="0"/>
              <a:t>[</a:t>
            </a:r>
            <a:r>
              <a:rPr lang="en-US" dirty="0" err="1" smtClean="0"/>
              <a:t>i</a:t>
            </a:r>
            <a:r>
              <a:rPr lang="en-US" dirty="0" smtClean="0"/>
              <a:t>] &gt; max) max = </a:t>
            </a:r>
            <a:r>
              <a:rPr lang="en-US" dirty="0" err="1" smtClean="0"/>
              <a:t>myList</a:t>
            </a:r>
            <a:r>
              <a:rPr lang="en-US" dirty="0" smtClean="0"/>
              <a:t>[</a:t>
            </a:r>
            <a:r>
              <a:rPr lang="en-US" dirty="0" err="1" smtClean="0"/>
              <a:t>i</a:t>
            </a:r>
            <a:r>
              <a:rPr lang="en-US" dirty="0" smtClean="0"/>
              <a:t>];</a:t>
            </a:r>
          </a:p>
          <a:p>
            <a:r>
              <a:rPr lang="en-US" dirty="0" smtClean="0"/>
              <a:t>      }</a:t>
            </a:r>
          </a:p>
          <a:p>
            <a:r>
              <a:rPr lang="en-US" dirty="0" smtClean="0"/>
              <a:t>      </a:t>
            </a:r>
            <a:r>
              <a:rPr lang="en-US" dirty="0" err="1" smtClean="0"/>
              <a:t>System.out.println</a:t>
            </a:r>
            <a:r>
              <a:rPr lang="en-US" dirty="0" smtClean="0"/>
              <a:t>("Max is " + max);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7</a:t>
            </a:fld>
            <a:endParaRPr lang="en-US"/>
          </a:p>
        </p:txBody>
      </p:sp>
    </p:spTree>
    <p:extLst>
      <p:ext uri="{BB962C8B-B14F-4D97-AF65-F5344CB8AC3E}">
        <p14:creationId xmlns:p14="http://schemas.microsoft.com/office/powerpoint/2010/main" val="1317646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19</a:t>
            </a:fld>
            <a:endParaRPr lang="en-US"/>
          </a:p>
        </p:txBody>
      </p:sp>
    </p:spTree>
    <p:extLst>
      <p:ext uri="{BB962C8B-B14F-4D97-AF65-F5344CB8AC3E}">
        <p14:creationId xmlns:p14="http://schemas.microsoft.com/office/powerpoint/2010/main" val="2185388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20</a:t>
            </a:fld>
            <a:endParaRPr lang="en-US"/>
          </a:p>
        </p:txBody>
      </p:sp>
    </p:spTree>
    <p:extLst>
      <p:ext uri="{BB962C8B-B14F-4D97-AF65-F5344CB8AC3E}">
        <p14:creationId xmlns:p14="http://schemas.microsoft.com/office/powerpoint/2010/main" val="63372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21</a:t>
            </a:fld>
            <a:endParaRPr lang="en-US"/>
          </a:p>
        </p:txBody>
      </p:sp>
    </p:spTree>
    <p:extLst>
      <p:ext uri="{BB962C8B-B14F-4D97-AF65-F5344CB8AC3E}">
        <p14:creationId xmlns:p14="http://schemas.microsoft.com/office/powerpoint/2010/main" val="3805296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22</a:t>
            </a:fld>
            <a:endParaRPr lang="en-US"/>
          </a:p>
        </p:txBody>
      </p:sp>
    </p:spTree>
    <p:extLst>
      <p:ext uri="{BB962C8B-B14F-4D97-AF65-F5344CB8AC3E}">
        <p14:creationId xmlns:p14="http://schemas.microsoft.com/office/powerpoint/2010/main" val="1873180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23</a:t>
            </a:fld>
            <a:endParaRPr lang="en-US"/>
          </a:p>
        </p:txBody>
      </p:sp>
    </p:spTree>
    <p:extLst>
      <p:ext uri="{BB962C8B-B14F-4D97-AF65-F5344CB8AC3E}">
        <p14:creationId xmlns:p14="http://schemas.microsoft.com/office/powerpoint/2010/main" val="3775273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24</a:t>
            </a:fld>
            <a:endParaRPr lang="en-US"/>
          </a:p>
        </p:txBody>
      </p:sp>
    </p:spTree>
    <p:extLst>
      <p:ext uri="{BB962C8B-B14F-4D97-AF65-F5344CB8AC3E}">
        <p14:creationId xmlns:p14="http://schemas.microsoft.com/office/powerpoint/2010/main" val="146316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25</a:t>
            </a:fld>
            <a:endParaRPr lang="en-US"/>
          </a:p>
        </p:txBody>
      </p:sp>
    </p:spTree>
    <p:extLst>
      <p:ext uri="{BB962C8B-B14F-4D97-AF65-F5344CB8AC3E}">
        <p14:creationId xmlns:p14="http://schemas.microsoft.com/office/powerpoint/2010/main" val="2719583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26</a:t>
            </a:fld>
            <a:endParaRPr lang="en-US"/>
          </a:p>
        </p:txBody>
      </p:sp>
    </p:spTree>
    <p:extLst>
      <p:ext uri="{BB962C8B-B14F-4D97-AF65-F5344CB8AC3E}">
        <p14:creationId xmlns:p14="http://schemas.microsoft.com/office/powerpoint/2010/main" val="3007415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package </a:t>
            </a:r>
            <a:r>
              <a:rPr lang="en-US" sz="1200" b="1" kern="1200" dirty="0" err="1" smtClean="0">
                <a:solidFill>
                  <a:schemeClr val="tx1"/>
                </a:solidFill>
                <a:latin typeface="+mn-lt"/>
                <a:ea typeface="+mn-ea"/>
                <a:cs typeface="+mn-cs"/>
              </a:rPr>
              <a:t>firstdemo</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public class Main {</a:t>
            </a:r>
          </a:p>
          <a:p>
            <a:r>
              <a:rPr lang="en-US" sz="1200" b="1" kern="1200" dirty="0" smtClean="0">
                <a:solidFill>
                  <a:schemeClr val="tx1"/>
                </a:solidFill>
                <a:latin typeface="+mn-lt"/>
                <a:ea typeface="+mn-ea"/>
                <a:cs typeface="+mn-cs"/>
              </a:rPr>
              <a:t>public static void main(String[] </a:t>
            </a:r>
            <a:r>
              <a:rPr lang="en-US" sz="1200" b="1" kern="1200" dirty="0" err="1" smtClean="0">
                <a:solidFill>
                  <a:schemeClr val="tx1"/>
                </a:solidFill>
                <a:latin typeface="+mn-lt"/>
                <a:ea typeface="+mn-ea"/>
                <a:cs typeface="+mn-cs"/>
              </a:rPr>
              <a:t>args</a:t>
            </a:r>
            <a:r>
              <a:rPr lang="en-US" sz="1200" b="1"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double </a:t>
            </a:r>
            <a:r>
              <a:rPr lang="fr-FR" sz="1200" b="1" kern="1200" dirty="0" err="1" smtClean="0">
                <a:solidFill>
                  <a:schemeClr val="tx1"/>
                </a:solidFill>
                <a:latin typeface="+mn-lt"/>
                <a:ea typeface="+mn-ea"/>
                <a:cs typeface="+mn-cs"/>
              </a:rPr>
              <a:t>list</a:t>
            </a:r>
            <a:r>
              <a:rPr lang="fr-FR" sz="1200" b="1" kern="1200" dirty="0" smtClean="0">
                <a:solidFill>
                  <a:schemeClr val="tx1"/>
                </a:solidFill>
                <a:latin typeface="+mn-lt"/>
                <a:ea typeface="+mn-ea"/>
                <a:cs typeface="+mn-cs"/>
              </a:rPr>
              <a:t>[] = {2.0, 1.3, 2.4, 5.6,3.5};</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("Before sort: ");</a:t>
            </a:r>
          </a:p>
          <a:p>
            <a:r>
              <a:rPr lang="nn-NO" sz="1200" b="1" kern="1200" dirty="0" smtClean="0">
                <a:solidFill>
                  <a:schemeClr val="tx1"/>
                </a:solidFill>
                <a:latin typeface="+mn-lt"/>
                <a:ea typeface="+mn-ea"/>
                <a:cs typeface="+mn-cs"/>
              </a:rPr>
              <a:t>for (int i = 0; i &lt; list.length; i++) {</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a:t>
            </a:r>
            <a:r>
              <a:rPr lang="en-US" sz="1200" b="1" i="1" kern="1200" dirty="0" smtClean="0">
                <a:solidFill>
                  <a:schemeClr val="tx1"/>
                </a:solidFill>
                <a:latin typeface="+mn-lt"/>
                <a:ea typeface="+mn-ea"/>
                <a:cs typeface="+mn-cs"/>
              </a:rPr>
              <a:t>(list[</a:t>
            </a:r>
            <a:r>
              <a:rPr lang="en-US" sz="1200" b="1" i="1" kern="1200" dirty="0" err="1" smtClean="0">
                <a:solidFill>
                  <a:schemeClr val="tx1"/>
                </a:solidFill>
                <a:latin typeface="+mn-lt"/>
                <a:ea typeface="+mn-ea"/>
                <a:cs typeface="+mn-cs"/>
              </a:rPr>
              <a:t>i</a:t>
            </a:r>
            <a:r>
              <a:rPr lang="en-US" sz="1200" b="1"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a:t>
            </a:r>
          </a:p>
          <a:p>
            <a:r>
              <a:rPr lang="en-US" sz="1200" i="1" kern="1200" dirty="0" err="1" smtClean="0">
                <a:solidFill>
                  <a:schemeClr val="tx1"/>
                </a:solidFill>
                <a:latin typeface="+mn-lt"/>
                <a:ea typeface="+mn-ea"/>
                <a:cs typeface="+mn-cs"/>
              </a:rPr>
              <a:t>selectionSort</a:t>
            </a:r>
            <a:r>
              <a:rPr lang="en-US" sz="1200" i="1" kern="1200" dirty="0" smtClean="0">
                <a:solidFill>
                  <a:schemeClr val="tx1"/>
                </a:solidFill>
                <a:latin typeface="+mn-lt"/>
                <a:ea typeface="+mn-ea"/>
                <a:cs typeface="+mn-cs"/>
              </a:rPr>
              <a:t>(list);</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("After sort: ");</a:t>
            </a:r>
          </a:p>
          <a:p>
            <a:r>
              <a:rPr lang="nn-NO" sz="1200" b="1" kern="1200" dirty="0" smtClean="0">
                <a:solidFill>
                  <a:schemeClr val="tx1"/>
                </a:solidFill>
                <a:latin typeface="+mn-lt"/>
                <a:ea typeface="+mn-ea"/>
                <a:cs typeface="+mn-cs"/>
              </a:rPr>
              <a:t>for (int i = 0; i &lt; list.length; i++) {</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a:t>
            </a:r>
            <a:r>
              <a:rPr lang="en-US" sz="1200" b="1" i="1" kern="1200" dirty="0" smtClean="0">
                <a:solidFill>
                  <a:schemeClr val="tx1"/>
                </a:solidFill>
                <a:latin typeface="+mn-lt"/>
                <a:ea typeface="+mn-ea"/>
                <a:cs typeface="+mn-cs"/>
              </a:rPr>
              <a:t>(list[</a:t>
            </a:r>
            <a:r>
              <a:rPr lang="en-US" sz="1200" b="1" i="1" kern="1200" dirty="0" err="1" smtClean="0">
                <a:solidFill>
                  <a:schemeClr val="tx1"/>
                </a:solidFill>
                <a:latin typeface="+mn-lt"/>
                <a:ea typeface="+mn-ea"/>
                <a:cs typeface="+mn-cs"/>
              </a:rPr>
              <a:t>i</a:t>
            </a:r>
            <a:r>
              <a:rPr lang="en-US" sz="1200" b="1"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public static void </a:t>
            </a:r>
            <a:r>
              <a:rPr lang="en-US" sz="1200" b="1" kern="1200" dirty="0" err="1" smtClean="0">
                <a:solidFill>
                  <a:schemeClr val="tx1"/>
                </a:solidFill>
                <a:latin typeface="+mn-lt"/>
                <a:ea typeface="+mn-ea"/>
                <a:cs typeface="+mn-cs"/>
              </a:rPr>
              <a:t>selectionSort</a:t>
            </a:r>
            <a:r>
              <a:rPr lang="en-US" sz="1200" b="1" kern="1200" dirty="0" smtClean="0">
                <a:solidFill>
                  <a:schemeClr val="tx1"/>
                </a:solidFill>
                <a:latin typeface="+mn-lt"/>
                <a:ea typeface="+mn-ea"/>
                <a:cs typeface="+mn-cs"/>
              </a:rPr>
              <a:t>(double[] list) {</a:t>
            </a:r>
          </a:p>
          <a:p>
            <a:r>
              <a:rPr lang="nn-NO" sz="1200" b="1" kern="1200" dirty="0" smtClean="0">
                <a:solidFill>
                  <a:schemeClr val="tx1"/>
                </a:solidFill>
                <a:latin typeface="+mn-lt"/>
                <a:ea typeface="+mn-ea"/>
                <a:cs typeface="+mn-cs"/>
              </a:rPr>
              <a:t>for (int i = 0; i &lt; list.length - 1; i++) {</a:t>
            </a:r>
          </a:p>
          <a:p>
            <a:r>
              <a:rPr lang="en-US" sz="1200" kern="1200" dirty="0" smtClean="0">
                <a:solidFill>
                  <a:schemeClr val="tx1"/>
                </a:solidFill>
                <a:latin typeface="+mn-lt"/>
                <a:ea typeface="+mn-ea"/>
                <a:cs typeface="+mn-cs"/>
              </a:rPr>
              <a:t>// Find the minimum in the list[i..list.length-1]</a:t>
            </a:r>
          </a:p>
          <a:p>
            <a:r>
              <a:rPr lang="en-US" sz="1200" b="1" kern="1200" dirty="0" smtClean="0">
                <a:solidFill>
                  <a:schemeClr val="tx1"/>
                </a:solidFill>
                <a:latin typeface="+mn-lt"/>
                <a:ea typeface="+mn-ea"/>
                <a:cs typeface="+mn-cs"/>
              </a:rPr>
              <a:t>double </a:t>
            </a:r>
            <a:r>
              <a:rPr lang="en-US" sz="1200" b="1" kern="1200" dirty="0" err="1" smtClean="0">
                <a:solidFill>
                  <a:schemeClr val="tx1"/>
                </a:solidFill>
                <a:latin typeface="+mn-lt"/>
                <a:ea typeface="+mn-ea"/>
                <a:cs typeface="+mn-cs"/>
              </a:rPr>
              <a:t>currentMin</a:t>
            </a:r>
            <a:r>
              <a:rPr lang="en-US" sz="1200" b="1" kern="1200" dirty="0" smtClean="0">
                <a:solidFill>
                  <a:schemeClr val="tx1"/>
                </a:solidFill>
                <a:latin typeface="+mn-lt"/>
                <a:ea typeface="+mn-ea"/>
                <a:cs typeface="+mn-cs"/>
              </a:rPr>
              <a:t> = list[</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a:t>
            </a: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currentMinIndex</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for (</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j = </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 + 1; j &lt; </a:t>
            </a:r>
            <a:r>
              <a:rPr lang="en-US" sz="1200" b="1" kern="1200" dirty="0" err="1" smtClean="0">
                <a:solidFill>
                  <a:schemeClr val="tx1"/>
                </a:solidFill>
                <a:latin typeface="+mn-lt"/>
                <a:ea typeface="+mn-ea"/>
                <a:cs typeface="+mn-cs"/>
              </a:rPr>
              <a:t>list.length</a:t>
            </a:r>
            <a:r>
              <a:rPr lang="en-US" sz="1200" b="1" kern="1200" dirty="0" smtClean="0">
                <a:solidFill>
                  <a:schemeClr val="tx1"/>
                </a:solidFill>
                <a:latin typeface="+mn-lt"/>
                <a:ea typeface="+mn-ea"/>
                <a:cs typeface="+mn-cs"/>
              </a:rPr>
              <a:t>; j++) {</a:t>
            </a:r>
          </a:p>
          <a:p>
            <a:r>
              <a:rPr lang="en-US" sz="1200" b="1" kern="1200" dirty="0" smtClean="0">
                <a:solidFill>
                  <a:schemeClr val="tx1"/>
                </a:solidFill>
                <a:latin typeface="+mn-lt"/>
                <a:ea typeface="+mn-ea"/>
                <a:cs typeface="+mn-cs"/>
              </a:rPr>
              <a:t>if (</a:t>
            </a:r>
            <a:r>
              <a:rPr lang="en-US" sz="1200" b="1" kern="1200" dirty="0" err="1" smtClean="0">
                <a:solidFill>
                  <a:schemeClr val="tx1"/>
                </a:solidFill>
                <a:latin typeface="+mn-lt"/>
                <a:ea typeface="+mn-ea"/>
                <a:cs typeface="+mn-cs"/>
              </a:rPr>
              <a:t>currentMin</a:t>
            </a:r>
            <a:r>
              <a:rPr lang="en-US" sz="1200" b="1" kern="1200" dirty="0" smtClean="0">
                <a:solidFill>
                  <a:schemeClr val="tx1"/>
                </a:solidFill>
                <a:latin typeface="+mn-lt"/>
                <a:ea typeface="+mn-ea"/>
                <a:cs typeface="+mn-cs"/>
              </a:rPr>
              <a:t> &gt; list[j]) {</a:t>
            </a:r>
          </a:p>
          <a:p>
            <a:r>
              <a:rPr lang="en-US" sz="1200" kern="1200" dirty="0" err="1" smtClean="0">
                <a:solidFill>
                  <a:schemeClr val="tx1"/>
                </a:solidFill>
                <a:latin typeface="+mn-lt"/>
                <a:ea typeface="+mn-ea"/>
                <a:cs typeface="+mn-cs"/>
              </a:rPr>
              <a:t>currentMin</a:t>
            </a:r>
            <a:r>
              <a:rPr lang="en-US" sz="1200" kern="1200" dirty="0" smtClean="0">
                <a:solidFill>
                  <a:schemeClr val="tx1"/>
                </a:solidFill>
                <a:latin typeface="+mn-lt"/>
                <a:ea typeface="+mn-ea"/>
                <a:cs typeface="+mn-cs"/>
              </a:rPr>
              <a:t> = list[j];</a:t>
            </a:r>
          </a:p>
          <a:p>
            <a:r>
              <a:rPr lang="en-US" sz="1200" kern="1200" dirty="0" err="1" smtClean="0">
                <a:solidFill>
                  <a:schemeClr val="tx1"/>
                </a:solidFill>
                <a:latin typeface="+mn-lt"/>
                <a:ea typeface="+mn-ea"/>
                <a:cs typeface="+mn-cs"/>
              </a:rPr>
              <a:t>currentMinIndex</a:t>
            </a:r>
            <a:r>
              <a:rPr lang="en-US" sz="1200" kern="1200" dirty="0" smtClean="0">
                <a:solidFill>
                  <a:schemeClr val="tx1"/>
                </a:solidFill>
                <a:latin typeface="+mn-lt"/>
                <a:ea typeface="+mn-ea"/>
                <a:cs typeface="+mn-cs"/>
              </a:rPr>
              <a:t> = j;</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Swap list[</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with list[</a:t>
            </a:r>
            <a:r>
              <a:rPr lang="en-US" sz="1200" kern="1200" dirty="0" err="1" smtClean="0">
                <a:solidFill>
                  <a:schemeClr val="tx1"/>
                </a:solidFill>
                <a:latin typeface="+mn-lt"/>
                <a:ea typeface="+mn-ea"/>
                <a:cs typeface="+mn-cs"/>
              </a:rPr>
              <a:t>currentMinIndex</a:t>
            </a:r>
            <a:r>
              <a:rPr lang="en-US" sz="1200" kern="1200" dirty="0" smtClean="0">
                <a:solidFill>
                  <a:schemeClr val="tx1"/>
                </a:solidFill>
                <a:latin typeface="+mn-lt"/>
                <a:ea typeface="+mn-ea"/>
                <a:cs typeface="+mn-cs"/>
              </a:rPr>
              <a:t>] if necessary</a:t>
            </a:r>
          </a:p>
          <a:p>
            <a:r>
              <a:rPr lang="en-US" sz="1200" b="1" kern="1200" dirty="0" smtClean="0">
                <a:solidFill>
                  <a:schemeClr val="tx1"/>
                </a:solidFill>
                <a:latin typeface="+mn-lt"/>
                <a:ea typeface="+mn-ea"/>
                <a:cs typeface="+mn-cs"/>
              </a:rPr>
              <a:t>if (</a:t>
            </a:r>
            <a:r>
              <a:rPr lang="en-US" sz="1200" b="1" kern="1200" dirty="0" err="1" smtClean="0">
                <a:solidFill>
                  <a:schemeClr val="tx1"/>
                </a:solidFill>
                <a:latin typeface="+mn-lt"/>
                <a:ea typeface="+mn-ea"/>
                <a:cs typeface="+mn-cs"/>
              </a:rPr>
              <a:t>currentMinIndex</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list[</a:t>
            </a:r>
            <a:r>
              <a:rPr lang="en-US" sz="1200" kern="1200" dirty="0" err="1" smtClean="0">
                <a:solidFill>
                  <a:schemeClr val="tx1"/>
                </a:solidFill>
                <a:latin typeface="+mn-lt"/>
                <a:ea typeface="+mn-ea"/>
                <a:cs typeface="+mn-cs"/>
              </a:rPr>
              <a:t>currentMinIndex</a:t>
            </a:r>
            <a:r>
              <a:rPr lang="en-US" sz="1200" kern="1200" dirty="0" smtClean="0">
                <a:solidFill>
                  <a:schemeClr val="tx1"/>
                </a:solidFill>
                <a:latin typeface="+mn-lt"/>
                <a:ea typeface="+mn-ea"/>
                <a:cs typeface="+mn-cs"/>
              </a:rPr>
              <a:t>] = list[</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list[</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currentMin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E7DA8248-419C-42F9-8768-EACA99528EBB}" type="slidenum">
              <a:rPr lang="en-US" smtClean="0"/>
              <a:t>27</a:t>
            </a:fld>
            <a:endParaRPr lang="en-US"/>
          </a:p>
        </p:txBody>
      </p:sp>
    </p:spTree>
    <p:extLst>
      <p:ext uri="{BB962C8B-B14F-4D97-AF65-F5344CB8AC3E}">
        <p14:creationId xmlns:p14="http://schemas.microsoft.com/office/powerpoint/2010/main" val="389536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28</a:t>
            </a:fld>
            <a:endParaRPr lang="en-US"/>
          </a:p>
        </p:txBody>
      </p:sp>
    </p:spTree>
    <p:extLst>
      <p:ext uri="{BB962C8B-B14F-4D97-AF65-F5344CB8AC3E}">
        <p14:creationId xmlns:p14="http://schemas.microsoft.com/office/powerpoint/2010/main" val="53626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deck = </a:t>
            </a:r>
            <a:r>
              <a:rPr lang="en-US" sz="1200" b="1" i="0" kern="1200" dirty="0" smtClean="0">
                <a:solidFill>
                  <a:schemeClr val="tx1"/>
                </a:solidFill>
                <a:effectLst/>
                <a:latin typeface="+mn-lt"/>
                <a:ea typeface="+mn-ea"/>
                <a:cs typeface="+mn-cs"/>
              </a:rPr>
              <a:t>new </a:t>
            </a:r>
            <a:r>
              <a:rPr lang="en-US" sz="1200" b="1"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52</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String[] suits = {</a:t>
            </a:r>
            <a:r>
              <a:rPr lang="en-US" sz="1200" b="1" i="0" kern="1200" dirty="0" smtClean="0">
                <a:solidFill>
                  <a:schemeClr val="tx1"/>
                </a:solidFill>
                <a:effectLst/>
                <a:latin typeface="+mn-lt"/>
                <a:ea typeface="+mn-ea"/>
                <a:cs typeface="+mn-cs"/>
              </a:rPr>
              <a:t>"Spades"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"Hearts"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"Diamonds"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"Clubs"</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String[] ranks = {</a:t>
            </a:r>
            <a:r>
              <a:rPr lang="en-US" sz="1200" b="1" i="0" kern="1200" dirty="0" smtClean="0">
                <a:solidFill>
                  <a:schemeClr val="tx1"/>
                </a:solidFill>
                <a:effectLst/>
                <a:latin typeface="+mn-lt"/>
                <a:ea typeface="+mn-ea"/>
                <a:cs typeface="+mn-cs"/>
              </a:rPr>
              <a:t>"Ace"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"7"</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"9"</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"Jack"</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"Queen"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"King"</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Initialize the cards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for </a:t>
            </a:r>
            <a:r>
              <a:rPr lang="en-US" sz="1200" b="0"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&lt; </a:t>
            </a:r>
            <a:r>
              <a:rPr lang="en-US" sz="1200" b="0" i="0" kern="1200" dirty="0" err="1" smtClean="0">
                <a:solidFill>
                  <a:schemeClr val="tx1"/>
                </a:solidFill>
                <a:effectLst/>
                <a:latin typeface="+mn-lt"/>
                <a:ea typeface="+mn-ea"/>
                <a:cs typeface="+mn-cs"/>
              </a:rPr>
              <a:t>deck.length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deck[</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Shuffle the cards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for </a:t>
            </a:r>
            <a:r>
              <a:rPr lang="en-US" sz="1200" b="0"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&lt; </a:t>
            </a:r>
            <a:r>
              <a:rPr lang="en-US" sz="1200" b="0" i="0" kern="1200" dirty="0" err="1" smtClean="0">
                <a:solidFill>
                  <a:schemeClr val="tx1"/>
                </a:solidFill>
                <a:effectLst/>
                <a:latin typeface="+mn-lt"/>
                <a:ea typeface="+mn-ea"/>
                <a:cs typeface="+mn-cs"/>
              </a:rPr>
              <a:t>deck.length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Generate an index randomly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index = (</a:t>
            </a:r>
            <a:r>
              <a:rPr lang="en-US" sz="1200" b="1"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Math.random</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deck.length</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temp = deck[</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deck[</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deck[index];</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deck[index] = temp;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Display the first four cards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for </a:t>
            </a:r>
            <a:r>
              <a:rPr lang="en-US" sz="1200" b="0"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&lt; </a:t>
            </a:r>
            <a:r>
              <a:rPr lang="en-US" sz="1200" b="1" i="0" kern="12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String suit = suits[deck[</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13</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String rank = ranks[deck[</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13</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"Card number " </a:t>
            </a:r>
            <a:r>
              <a:rPr lang="en-US" sz="1200" b="0" i="0" kern="1200" dirty="0" smtClean="0">
                <a:solidFill>
                  <a:schemeClr val="tx1"/>
                </a:solidFill>
                <a:effectLst/>
                <a:latin typeface="+mn-lt"/>
                <a:ea typeface="+mn-ea"/>
                <a:cs typeface="+mn-cs"/>
              </a:rPr>
              <a:t>+ deck[</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 "</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rank + </a:t>
            </a:r>
            <a:r>
              <a:rPr lang="en-US" sz="1200" b="1" i="0" kern="1200" dirty="0" smtClean="0">
                <a:solidFill>
                  <a:schemeClr val="tx1"/>
                </a:solidFill>
                <a:effectLst/>
                <a:latin typeface="+mn-lt"/>
                <a:ea typeface="+mn-ea"/>
                <a:cs typeface="+mn-cs"/>
              </a:rPr>
              <a:t>" of " </a:t>
            </a:r>
            <a:r>
              <a:rPr lang="en-US" sz="1200" b="0" i="0" kern="1200" dirty="0" smtClean="0">
                <a:solidFill>
                  <a:schemeClr val="tx1"/>
                </a:solidFill>
                <a:effectLst/>
                <a:latin typeface="+mn-lt"/>
                <a:ea typeface="+mn-ea"/>
                <a:cs typeface="+mn-cs"/>
              </a:rPr>
              <a:t>+ suit);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11</a:t>
            </a:fld>
            <a:endParaRPr lang="en-US"/>
          </a:p>
        </p:txBody>
      </p:sp>
    </p:spTree>
    <p:extLst>
      <p:ext uri="{BB962C8B-B14F-4D97-AF65-F5344CB8AC3E}">
        <p14:creationId xmlns:p14="http://schemas.microsoft.com/office/powerpoint/2010/main" val="466903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29</a:t>
            </a:fld>
            <a:endParaRPr lang="en-US"/>
          </a:p>
        </p:txBody>
      </p:sp>
    </p:spTree>
    <p:extLst>
      <p:ext uri="{BB962C8B-B14F-4D97-AF65-F5344CB8AC3E}">
        <p14:creationId xmlns:p14="http://schemas.microsoft.com/office/powerpoint/2010/main" val="1667765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30</a:t>
            </a:fld>
            <a:endParaRPr lang="en-US"/>
          </a:p>
        </p:txBody>
      </p:sp>
    </p:spTree>
    <p:extLst>
      <p:ext uri="{BB962C8B-B14F-4D97-AF65-F5344CB8AC3E}">
        <p14:creationId xmlns:p14="http://schemas.microsoft.com/office/powerpoint/2010/main" val="331290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31</a:t>
            </a:fld>
            <a:endParaRPr lang="en-US"/>
          </a:p>
        </p:txBody>
      </p:sp>
    </p:spTree>
    <p:extLst>
      <p:ext uri="{BB962C8B-B14F-4D97-AF65-F5344CB8AC3E}">
        <p14:creationId xmlns:p14="http://schemas.microsoft.com/office/powerpoint/2010/main" val="3717063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32</a:t>
            </a:fld>
            <a:endParaRPr lang="en-US"/>
          </a:p>
        </p:txBody>
      </p:sp>
    </p:spTree>
    <p:extLst>
      <p:ext uri="{BB962C8B-B14F-4D97-AF65-F5344CB8AC3E}">
        <p14:creationId xmlns:p14="http://schemas.microsoft.com/office/powerpoint/2010/main" val="2954704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33</a:t>
            </a:fld>
            <a:endParaRPr lang="en-US"/>
          </a:p>
        </p:txBody>
      </p:sp>
    </p:spTree>
    <p:extLst>
      <p:ext uri="{BB962C8B-B14F-4D97-AF65-F5344CB8AC3E}">
        <p14:creationId xmlns:p14="http://schemas.microsoft.com/office/powerpoint/2010/main" val="3002559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34</a:t>
            </a:fld>
            <a:endParaRPr lang="en-US"/>
          </a:p>
        </p:txBody>
      </p:sp>
    </p:spTree>
    <p:extLst>
      <p:ext uri="{BB962C8B-B14F-4D97-AF65-F5344CB8AC3E}">
        <p14:creationId xmlns:p14="http://schemas.microsoft.com/office/powerpoint/2010/main" val="1059708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35</a:t>
            </a:fld>
            <a:endParaRPr lang="en-US"/>
          </a:p>
        </p:txBody>
      </p:sp>
    </p:spTree>
    <p:extLst>
      <p:ext uri="{BB962C8B-B14F-4D97-AF65-F5344CB8AC3E}">
        <p14:creationId xmlns:p14="http://schemas.microsoft.com/office/powerpoint/2010/main" val="278640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36</a:t>
            </a:fld>
            <a:endParaRPr lang="en-US"/>
          </a:p>
        </p:txBody>
      </p:sp>
    </p:spTree>
    <p:extLst>
      <p:ext uri="{BB962C8B-B14F-4D97-AF65-F5344CB8AC3E}">
        <p14:creationId xmlns:p14="http://schemas.microsoft.com/office/powerpoint/2010/main" val="104992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37</a:t>
            </a:fld>
            <a:endParaRPr lang="en-US"/>
          </a:p>
        </p:txBody>
      </p:sp>
    </p:spTree>
    <p:extLst>
      <p:ext uri="{BB962C8B-B14F-4D97-AF65-F5344CB8AC3E}">
        <p14:creationId xmlns:p14="http://schemas.microsoft.com/office/powerpoint/2010/main" val="2428035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A8248-419C-42F9-8768-EACA99528EBB}" type="slidenum">
              <a:rPr lang="en-US" smtClean="0"/>
              <a:t>38</a:t>
            </a:fld>
            <a:endParaRPr lang="en-US"/>
          </a:p>
        </p:txBody>
      </p:sp>
    </p:spTree>
    <p:extLst>
      <p:ext uri="{BB962C8B-B14F-4D97-AF65-F5344CB8AC3E}">
        <p14:creationId xmlns:p14="http://schemas.microsoft.com/office/powerpoint/2010/main" val="165714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package </a:t>
            </a:r>
            <a:r>
              <a:rPr lang="en-US" sz="1200" b="1" kern="1200" dirty="0" err="1" smtClean="0">
                <a:solidFill>
                  <a:schemeClr val="tx1"/>
                </a:solidFill>
                <a:latin typeface="+mn-lt"/>
                <a:ea typeface="+mn-ea"/>
                <a:cs typeface="+mn-cs"/>
              </a:rPr>
              <a:t>firstdemo</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java.util.Arrays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u="sng" kern="1200" dirty="0" err="1" smtClean="0">
                <a:solidFill>
                  <a:schemeClr val="tx1"/>
                </a:solidFill>
                <a:latin typeface="+mn-lt"/>
                <a:ea typeface="+mn-ea"/>
                <a:cs typeface="+mn-cs"/>
              </a:rPr>
              <a:t>java.util.Scanner</a:t>
            </a:r>
            <a:r>
              <a:rPr lang="en-US" sz="1200" b="1" u="sng"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public class Main {</a:t>
            </a:r>
          </a:p>
          <a:p>
            <a:r>
              <a:rPr lang="en-US" sz="1200" b="1" kern="1200" dirty="0" smtClean="0">
                <a:solidFill>
                  <a:schemeClr val="tx1"/>
                </a:solidFill>
                <a:latin typeface="+mn-lt"/>
                <a:ea typeface="+mn-ea"/>
                <a:cs typeface="+mn-cs"/>
              </a:rPr>
              <a:t>public static void main(String[] </a:t>
            </a:r>
            <a:r>
              <a:rPr lang="en-US" sz="1200" b="1" kern="1200" dirty="0" err="1" smtClean="0">
                <a:solidFill>
                  <a:schemeClr val="tx1"/>
                </a:solidFill>
                <a:latin typeface="+mn-lt"/>
                <a:ea typeface="+mn-ea"/>
                <a:cs typeface="+mn-cs"/>
              </a:rPr>
              <a:t>args</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init</a:t>
            </a:r>
            <a:r>
              <a:rPr lang="en-US" sz="1200" u="sng" kern="1200" dirty="0" smtClean="0">
                <a:solidFill>
                  <a:schemeClr val="tx1"/>
                </a:solidFill>
                <a:latin typeface="+mn-lt"/>
                <a:ea typeface="+mn-ea"/>
                <a:cs typeface="+mn-cs"/>
              </a:rPr>
              <a:t> an array</a:t>
            </a: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sourceArr</a:t>
            </a:r>
            <a:r>
              <a:rPr lang="en-US" sz="1200" b="1" kern="1200" dirty="0" smtClean="0">
                <a:solidFill>
                  <a:schemeClr val="tx1"/>
                </a:solidFill>
                <a:latin typeface="+mn-lt"/>
                <a:ea typeface="+mn-ea"/>
                <a:cs typeface="+mn-cs"/>
              </a:rPr>
              <a:t>[] = {10,20,30,40,50};</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("Origin </a:t>
            </a:r>
            <a:r>
              <a:rPr lang="en-US" sz="1200" b="1" i="1" kern="1200" dirty="0" err="1" smtClean="0">
                <a:solidFill>
                  <a:schemeClr val="tx1"/>
                </a:solidFill>
                <a:latin typeface="+mn-lt"/>
                <a:ea typeface="+mn-ea"/>
                <a:cs typeface="+mn-cs"/>
              </a:rPr>
              <a:t>Arr</a:t>
            </a:r>
            <a:r>
              <a:rPr lang="en-US" sz="1200" b="1" i="1" kern="1200" dirty="0" smtClean="0">
                <a:solidFill>
                  <a:schemeClr val="tx1"/>
                </a:solidFill>
                <a:latin typeface="+mn-lt"/>
                <a:ea typeface="+mn-ea"/>
                <a:cs typeface="+mn-cs"/>
              </a:rPr>
              <a:t>: ");</a:t>
            </a:r>
          </a:p>
          <a:p>
            <a:r>
              <a:rPr lang="en-US" sz="1200" i="1" kern="1200" dirty="0" err="1" smtClean="0">
                <a:solidFill>
                  <a:schemeClr val="tx1"/>
                </a:solidFill>
                <a:latin typeface="+mn-lt"/>
                <a:ea typeface="+mn-ea"/>
                <a:cs typeface="+mn-cs"/>
              </a:rPr>
              <a:t>printArr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sourceArr</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manually copy</a:t>
            </a: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equalArr</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sourceArr</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("Equal </a:t>
            </a:r>
            <a:r>
              <a:rPr lang="en-US" sz="1200" b="1" i="1" kern="1200" dirty="0" err="1" smtClean="0">
                <a:solidFill>
                  <a:schemeClr val="tx1"/>
                </a:solidFill>
                <a:latin typeface="+mn-lt"/>
                <a:ea typeface="+mn-ea"/>
                <a:cs typeface="+mn-cs"/>
              </a:rPr>
              <a:t>Arr</a:t>
            </a:r>
            <a:r>
              <a:rPr lang="en-US" sz="1200" b="1" i="1" kern="1200" dirty="0" smtClean="0">
                <a:solidFill>
                  <a:schemeClr val="tx1"/>
                </a:solidFill>
                <a:latin typeface="+mn-lt"/>
                <a:ea typeface="+mn-ea"/>
                <a:cs typeface="+mn-cs"/>
              </a:rPr>
              <a:t>: ");</a:t>
            </a:r>
          </a:p>
          <a:p>
            <a:r>
              <a:rPr lang="en-US" sz="1200" i="1" kern="1200" dirty="0" err="1" smtClean="0">
                <a:solidFill>
                  <a:schemeClr val="tx1"/>
                </a:solidFill>
                <a:latin typeface="+mn-lt"/>
                <a:ea typeface="+mn-ea"/>
                <a:cs typeface="+mn-cs"/>
              </a:rPr>
              <a:t>printArr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equalArr</a:t>
            </a:r>
            <a:r>
              <a:rPr lang="en-US" sz="1200" i="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manualForArr</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sourceArr.length</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for (</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 = 0; </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 &lt; </a:t>
            </a:r>
            <a:r>
              <a:rPr lang="en-US" sz="1200" b="1" kern="1200" dirty="0" err="1" smtClean="0">
                <a:solidFill>
                  <a:schemeClr val="tx1"/>
                </a:solidFill>
                <a:latin typeface="+mn-lt"/>
                <a:ea typeface="+mn-ea"/>
                <a:cs typeface="+mn-cs"/>
              </a:rPr>
              <a:t>sourceArr.length</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a:t>
            </a:r>
            <a:r>
              <a:rPr lang="en-US" sz="1200" b="1"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manualForArr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sourceArr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("Manually For </a:t>
            </a:r>
            <a:r>
              <a:rPr lang="en-US" sz="1200" b="1" i="1" kern="1200" dirty="0" err="1" smtClean="0">
                <a:solidFill>
                  <a:schemeClr val="tx1"/>
                </a:solidFill>
                <a:latin typeface="+mn-lt"/>
                <a:ea typeface="+mn-ea"/>
                <a:cs typeface="+mn-cs"/>
              </a:rPr>
              <a:t>Arr</a:t>
            </a:r>
            <a:r>
              <a:rPr lang="en-US" sz="1200" b="1" i="1" kern="1200" dirty="0" smtClean="0">
                <a:solidFill>
                  <a:schemeClr val="tx1"/>
                </a:solidFill>
                <a:latin typeface="+mn-lt"/>
                <a:ea typeface="+mn-ea"/>
                <a:cs typeface="+mn-cs"/>
              </a:rPr>
              <a:t>: ");</a:t>
            </a:r>
          </a:p>
          <a:p>
            <a:r>
              <a:rPr lang="en-US" sz="1200" i="1" kern="1200" dirty="0" err="1" smtClean="0">
                <a:solidFill>
                  <a:schemeClr val="tx1"/>
                </a:solidFill>
                <a:latin typeface="+mn-lt"/>
                <a:ea typeface="+mn-ea"/>
                <a:cs typeface="+mn-cs"/>
              </a:rPr>
              <a:t>printArr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manualForArr</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copyOf</a:t>
            </a:r>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copyOfArr</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sourceArr.length</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copyOfArr</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Arrays.</a:t>
            </a:r>
            <a:r>
              <a:rPr lang="en-US" sz="1200" i="1" kern="1200" dirty="0" err="1" smtClean="0">
                <a:solidFill>
                  <a:schemeClr val="tx1"/>
                </a:solidFill>
                <a:latin typeface="+mn-lt"/>
                <a:ea typeface="+mn-ea"/>
                <a:cs typeface="+mn-cs"/>
              </a:rPr>
              <a:t>copyOf</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sourceArr</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sourceArr.length</a:t>
            </a:r>
            <a:r>
              <a:rPr lang="en-US" sz="1200" i="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("Copy of </a:t>
            </a:r>
            <a:r>
              <a:rPr lang="en-US" sz="1200" b="1" i="1" kern="1200" dirty="0" err="1" smtClean="0">
                <a:solidFill>
                  <a:schemeClr val="tx1"/>
                </a:solidFill>
                <a:latin typeface="+mn-lt"/>
                <a:ea typeface="+mn-ea"/>
                <a:cs typeface="+mn-cs"/>
              </a:rPr>
              <a:t>Arr</a:t>
            </a:r>
            <a:r>
              <a:rPr lang="en-US" sz="1200" b="1" i="1" kern="1200" dirty="0" smtClean="0">
                <a:solidFill>
                  <a:schemeClr val="tx1"/>
                </a:solidFill>
                <a:latin typeface="+mn-lt"/>
                <a:ea typeface="+mn-ea"/>
                <a:cs typeface="+mn-cs"/>
              </a:rPr>
              <a:t>: ");</a:t>
            </a:r>
          </a:p>
          <a:p>
            <a:r>
              <a:rPr lang="en-US" sz="1200" i="1" kern="1200" dirty="0" err="1" smtClean="0">
                <a:solidFill>
                  <a:schemeClr val="tx1"/>
                </a:solidFill>
                <a:latin typeface="+mn-lt"/>
                <a:ea typeface="+mn-ea"/>
                <a:cs typeface="+mn-cs"/>
              </a:rPr>
              <a:t>printArr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copyOfArr</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array copy</a:t>
            </a: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arrayCopyArr</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sourceArr.length</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i="1" kern="1200" dirty="0" err="1" smtClean="0">
                <a:solidFill>
                  <a:schemeClr val="tx1"/>
                </a:solidFill>
                <a:latin typeface="+mn-lt"/>
                <a:ea typeface="+mn-ea"/>
                <a:cs typeface="+mn-cs"/>
              </a:rPr>
              <a:t>arraycopy</a:t>
            </a:r>
            <a:r>
              <a:rPr lang="en-US" sz="1200" i="1" kern="1200" dirty="0" smtClean="0">
                <a:solidFill>
                  <a:schemeClr val="tx1"/>
                </a:solidFill>
                <a:latin typeface="+mn-lt"/>
                <a:ea typeface="+mn-ea"/>
                <a:cs typeface="+mn-cs"/>
              </a:rPr>
              <a:t>(sourceArr,0,arrayCopyArr,0,sourceArr.length);</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("Array copy </a:t>
            </a:r>
            <a:r>
              <a:rPr lang="en-US" sz="1200" b="1" i="1" kern="1200" dirty="0" err="1" smtClean="0">
                <a:solidFill>
                  <a:schemeClr val="tx1"/>
                </a:solidFill>
                <a:latin typeface="+mn-lt"/>
                <a:ea typeface="+mn-ea"/>
                <a:cs typeface="+mn-cs"/>
              </a:rPr>
              <a:t>Arr</a:t>
            </a:r>
            <a:r>
              <a:rPr lang="en-US" sz="1200" b="1" i="1" kern="1200" dirty="0" smtClean="0">
                <a:solidFill>
                  <a:schemeClr val="tx1"/>
                </a:solidFill>
                <a:latin typeface="+mn-lt"/>
                <a:ea typeface="+mn-ea"/>
                <a:cs typeface="+mn-cs"/>
              </a:rPr>
              <a:t>: ");</a:t>
            </a:r>
          </a:p>
          <a:p>
            <a:r>
              <a:rPr lang="en-US" sz="1200" i="1" kern="1200" dirty="0" err="1" smtClean="0">
                <a:solidFill>
                  <a:schemeClr val="tx1"/>
                </a:solidFill>
                <a:latin typeface="+mn-lt"/>
                <a:ea typeface="+mn-ea"/>
                <a:cs typeface="+mn-cs"/>
              </a:rPr>
              <a:t>printArr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arrayCopyArr</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clone</a:t>
            </a:r>
          </a:p>
          <a:p>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cloneArr</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int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sourceArr.length</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cloneArr</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sourceArr.clone</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("Clone </a:t>
            </a:r>
            <a:r>
              <a:rPr lang="en-US" sz="1200" b="1" i="1" kern="1200" dirty="0" err="1" smtClean="0">
                <a:solidFill>
                  <a:schemeClr val="tx1"/>
                </a:solidFill>
                <a:latin typeface="+mn-lt"/>
                <a:ea typeface="+mn-ea"/>
                <a:cs typeface="+mn-cs"/>
              </a:rPr>
              <a:t>Arr</a:t>
            </a:r>
            <a:r>
              <a:rPr lang="en-US" sz="1200" b="1" i="1" kern="1200" dirty="0" smtClean="0">
                <a:solidFill>
                  <a:schemeClr val="tx1"/>
                </a:solidFill>
                <a:latin typeface="+mn-lt"/>
                <a:ea typeface="+mn-ea"/>
                <a:cs typeface="+mn-cs"/>
              </a:rPr>
              <a:t>: ");</a:t>
            </a:r>
          </a:p>
          <a:p>
            <a:r>
              <a:rPr lang="en-US" sz="1200" i="1" kern="1200" dirty="0" err="1" smtClean="0">
                <a:solidFill>
                  <a:schemeClr val="tx1"/>
                </a:solidFill>
                <a:latin typeface="+mn-lt"/>
                <a:ea typeface="+mn-ea"/>
                <a:cs typeface="+mn-cs"/>
              </a:rPr>
              <a:t>printArr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cloneArr</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nb-NO" sz="1200" b="1" kern="1200" dirty="0" smtClean="0">
                <a:solidFill>
                  <a:schemeClr val="tx1"/>
                </a:solidFill>
                <a:latin typeface="+mn-lt"/>
                <a:ea typeface="+mn-ea"/>
                <a:cs typeface="+mn-cs"/>
              </a:rPr>
              <a:t>private static void printArr(int arr[]) {</a:t>
            </a:r>
          </a:p>
          <a:p>
            <a:r>
              <a:rPr lang="nn-NO" sz="1200" b="1" kern="1200" dirty="0" smtClean="0">
                <a:solidFill>
                  <a:schemeClr val="tx1"/>
                </a:solidFill>
                <a:latin typeface="+mn-lt"/>
                <a:ea typeface="+mn-ea"/>
                <a:cs typeface="+mn-cs"/>
              </a:rPr>
              <a:t>for (int i = 0; i &lt; arr.length; i++) {</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a:t>
            </a:r>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arr</a:t>
            </a:r>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i</a:t>
            </a:r>
            <a:r>
              <a:rPr lang="en-US" sz="1200" b="1"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E7DA8248-419C-42F9-8768-EACA99528EBB}" type="slidenum">
              <a:rPr lang="en-US" smtClean="0"/>
              <a:t>12</a:t>
            </a:fld>
            <a:endParaRPr lang="en-US"/>
          </a:p>
        </p:txBody>
      </p:sp>
    </p:spTree>
    <p:extLst>
      <p:ext uri="{BB962C8B-B14F-4D97-AF65-F5344CB8AC3E}">
        <p14:creationId xmlns:p14="http://schemas.microsoft.com/office/powerpoint/2010/main" val="290443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13</a:t>
            </a:fld>
            <a:endParaRPr lang="en-US"/>
          </a:p>
        </p:txBody>
      </p:sp>
    </p:spTree>
    <p:extLst>
      <p:ext uri="{BB962C8B-B14F-4D97-AF65-F5344CB8AC3E}">
        <p14:creationId xmlns:p14="http://schemas.microsoft.com/office/powerpoint/2010/main" val="277262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 </a:t>
            </a:r>
            <a:r>
              <a:rPr lang="en-US" dirty="0" err="1" smtClean="0"/>
              <a:t>firstdemo;import</a:t>
            </a:r>
            <a:r>
              <a:rPr lang="en-US" dirty="0" smtClean="0"/>
              <a:t> </a:t>
            </a:r>
            <a:r>
              <a:rPr lang="en-US" dirty="0" err="1" smtClean="0"/>
              <a:t>java.util.Arrays;import</a:t>
            </a:r>
            <a:r>
              <a:rPr lang="en-US" dirty="0" smtClean="0"/>
              <a:t> </a:t>
            </a:r>
            <a:r>
              <a:rPr lang="en-US" dirty="0" err="1" smtClean="0"/>
              <a:t>java.util.Scanner;public</a:t>
            </a:r>
            <a:r>
              <a:rPr lang="en-US" dirty="0" smtClean="0"/>
              <a:t> class Main {	public static void main(String[] </a:t>
            </a:r>
            <a:r>
              <a:rPr lang="en-US" dirty="0" err="1" smtClean="0"/>
              <a:t>args</a:t>
            </a:r>
            <a:r>
              <a:rPr lang="en-US" dirty="0" smtClean="0"/>
              <a:t>) {		// Declare and create an array		char[] chars = </a:t>
            </a:r>
            <a:r>
              <a:rPr lang="en-US" dirty="0" err="1" smtClean="0"/>
              <a:t>createArray</a:t>
            </a:r>
            <a:r>
              <a:rPr lang="en-US" dirty="0" smtClean="0"/>
              <a:t>();		// Display the array		</a:t>
            </a:r>
            <a:r>
              <a:rPr lang="en-US" dirty="0" err="1" smtClean="0"/>
              <a:t>System.out.println</a:t>
            </a:r>
            <a:r>
              <a:rPr lang="en-US" dirty="0" smtClean="0"/>
              <a:t>("The lowercase letters are:");		</a:t>
            </a:r>
            <a:r>
              <a:rPr lang="en-US" dirty="0" err="1" smtClean="0"/>
              <a:t>displayArray</a:t>
            </a:r>
            <a:r>
              <a:rPr lang="en-US" dirty="0" smtClean="0"/>
              <a:t>(chars);		// Count the occurrences of each letter		</a:t>
            </a:r>
            <a:r>
              <a:rPr lang="en-US" dirty="0" err="1" smtClean="0"/>
              <a:t>int</a:t>
            </a:r>
            <a:r>
              <a:rPr lang="en-US" dirty="0" smtClean="0"/>
              <a:t>[] counts = </a:t>
            </a:r>
            <a:r>
              <a:rPr lang="en-US" dirty="0" err="1" smtClean="0"/>
              <a:t>countLetters</a:t>
            </a:r>
            <a:r>
              <a:rPr lang="en-US" dirty="0" smtClean="0"/>
              <a:t>(chars);		// Display counts		</a:t>
            </a:r>
            <a:r>
              <a:rPr lang="en-US" dirty="0" err="1" smtClean="0"/>
              <a:t>System.out.println</a:t>
            </a:r>
            <a:r>
              <a:rPr lang="en-US" dirty="0" smtClean="0"/>
              <a:t>();		</a:t>
            </a:r>
            <a:r>
              <a:rPr lang="en-US" dirty="0" err="1" smtClean="0"/>
              <a:t>System.out.println</a:t>
            </a:r>
            <a:r>
              <a:rPr lang="en-US" dirty="0" smtClean="0"/>
              <a:t>("The occurrences of each letter are:");		</a:t>
            </a:r>
            <a:r>
              <a:rPr lang="en-US" dirty="0" err="1" smtClean="0"/>
              <a:t>displayCounts</a:t>
            </a:r>
            <a:r>
              <a:rPr lang="en-US" dirty="0" smtClean="0"/>
              <a:t>(counts);	}	/** Create an array of characters */	public static char[] </a:t>
            </a:r>
            <a:r>
              <a:rPr lang="en-US" dirty="0" err="1" smtClean="0"/>
              <a:t>createArray</a:t>
            </a:r>
            <a:r>
              <a:rPr lang="en-US" dirty="0" smtClean="0"/>
              <a:t>() {		// Declare an array of characters and create it		char[] chars = new char[100];		// Create lowercase letters randomly and assign		// them to the array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chars.length</a:t>
            </a:r>
            <a:r>
              <a:rPr lang="en-US" dirty="0" smtClean="0"/>
              <a:t>; </a:t>
            </a:r>
            <a:r>
              <a:rPr lang="en-US" dirty="0" err="1" smtClean="0"/>
              <a:t>i</a:t>
            </a:r>
            <a:r>
              <a:rPr lang="en-US" dirty="0" smtClean="0"/>
              <a:t>++)			chars[</a:t>
            </a:r>
            <a:r>
              <a:rPr lang="en-US" dirty="0" err="1" smtClean="0"/>
              <a:t>i</a:t>
            </a:r>
            <a:r>
              <a:rPr lang="en-US" dirty="0" smtClean="0"/>
              <a:t>] = </a:t>
            </a:r>
            <a:r>
              <a:rPr lang="en-US" dirty="0" err="1" smtClean="0"/>
              <a:t>RandomCharacter.getRandomLowerCaseLetter</a:t>
            </a:r>
            <a:r>
              <a:rPr lang="en-US" dirty="0" smtClean="0"/>
              <a:t>();		// Return the array		return chars;	}	/** Display the array of characters */	public static void </a:t>
            </a:r>
            <a:r>
              <a:rPr lang="en-US" dirty="0" err="1" smtClean="0"/>
              <a:t>displayArray</a:t>
            </a:r>
            <a:r>
              <a:rPr lang="en-US" dirty="0" smtClean="0"/>
              <a:t>(char[] chars) {		// Display the characters in the array 20 on each line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chars.length</a:t>
            </a:r>
            <a:r>
              <a:rPr lang="en-US" dirty="0" smtClean="0"/>
              <a:t>; </a:t>
            </a:r>
            <a:r>
              <a:rPr lang="en-US" dirty="0" err="1" smtClean="0"/>
              <a:t>i</a:t>
            </a:r>
            <a:r>
              <a:rPr lang="en-US" dirty="0" smtClean="0"/>
              <a:t>++) {			if ((</a:t>
            </a:r>
            <a:r>
              <a:rPr lang="en-US" dirty="0" err="1" smtClean="0"/>
              <a:t>i</a:t>
            </a:r>
            <a:r>
              <a:rPr lang="en-US" dirty="0" smtClean="0"/>
              <a:t> + 1) % 20 == 0)				</a:t>
            </a:r>
            <a:r>
              <a:rPr lang="en-US" dirty="0" err="1" smtClean="0"/>
              <a:t>System.out.println</a:t>
            </a:r>
            <a:r>
              <a:rPr lang="en-US" dirty="0" smtClean="0"/>
              <a:t>(chars[</a:t>
            </a:r>
            <a:r>
              <a:rPr lang="en-US" dirty="0" err="1" smtClean="0"/>
              <a:t>i</a:t>
            </a:r>
            <a:r>
              <a:rPr lang="en-US" dirty="0" smtClean="0"/>
              <a:t>]);			else				</a:t>
            </a:r>
            <a:r>
              <a:rPr lang="en-US" dirty="0" err="1" smtClean="0"/>
              <a:t>System.out.print</a:t>
            </a:r>
            <a:r>
              <a:rPr lang="en-US" dirty="0" smtClean="0"/>
              <a:t>(chars[</a:t>
            </a:r>
            <a:r>
              <a:rPr lang="en-US" dirty="0" err="1" smtClean="0"/>
              <a:t>i</a:t>
            </a:r>
            <a:r>
              <a:rPr lang="en-US" dirty="0" smtClean="0"/>
              <a:t>] + " ");		}	}	/** Count the occurrences of each letter */	public static </a:t>
            </a:r>
            <a:r>
              <a:rPr lang="en-US" dirty="0" err="1" smtClean="0"/>
              <a:t>int</a:t>
            </a:r>
            <a:r>
              <a:rPr lang="en-US" dirty="0" smtClean="0"/>
              <a:t>[] </a:t>
            </a:r>
            <a:r>
              <a:rPr lang="en-US" dirty="0" err="1" smtClean="0"/>
              <a:t>countLetters</a:t>
            </a:r>
            <a:r>
              <a:rPr lang="en-US" dirty="0" smtClean="0"/>
              <a:t>(char[] chars) {		// Declare and create an array of 26 </a:t>
            </a:r>
            <a:r>
              <a:rPr lang="en-US" dirty="0" err="1" smtClean="0"/>
              <a:t>int</a:t>
            </a:r>
            <a:r>
              <a:rPr lang="en-US" dirty="0" smtClean="0"/>
              <a:t>		</a:t>
            </a:r>
            <a:r>
              <a:rPr lang="en-US" dirty="0" err="1" smtClean="0"/>
              <a:t>int</a:t>
            </a:r>
            <a:r>
              <a:rPr lang="en-US" dirty="0" smtClean="0"/>
              <a:t>[] counts = new </a:t>
            </a:r>
            <a:r>
              <a:rPr lang="en-US" dirty="0" err="1" smtClean="0"/>
              <a:t>int</a:t>
            </a:r>
            <a:r>
              <a:rPr lang="en-US" dirty="0" smtClean="0"/>
              <a:t>[26];		// For each lowercase letter in the array, count it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chars.length</a:t>
            </a:r>
            <a:r>
              <a:rPr lang="en-US" dirty="0" smtClean="0"/>
              <a:t>; </a:t>
            </a:r>
            <a:r>
              <a:rPr lang="en-US" dirty="0" err="1" smtClean="0"/>
              <a:t>i</a:t>
            </a:r>
            <a:r>
              <a:rPr lang="en-US" dirty="0" smtClean="0"/>
              <a:t>++)			counts[chars[</a:t>
            </a:r>
            <a:r>
              <a:rPr lang="en-US" dirty="0" err="1" smtClean="0"/>
              <a:t>i</a:t>
            </a:r>
            <a:r>
              <a:rPr lang="en-US" dirty="0" smtClean="0"/>
              <a:t>] - 'a']++;		return counts;	}	/** Display counts */	public static void </a:t>
            </a:r>
            <a:r>
              <a:rPr lang="en-US" dirty="0" err="1" smtClean="0"/>
              <a:t>displayCounts</a:t>
            </a:r>
            <a:r>
              <a:rPr lang="en-US" dirty="0" smtClean="0"/>
              <a:t>(</a:t>
            </a:r>
            <a:r>
              <a:rPr lang="en-US" dirty="0" err="1" smtClean="0"/>
              <a:t>int</a:t>
            </a:r>
            <a:r>
              <a:rPr lang="en-US" dirty="0" smtClean="0"/>
              <a:t>[] counts) {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counts.length</a:t>
            </a:r>
            <a:r>
              <a:rPr lang="en-US" dirty="0" smtClean="0"/>
              <a:t>; </a:t>
            </a:r>
            <a:r>
              <a:rPr lang="en-US" dirty="0" err="1" smtClean="0"/>
              <a:t>i</a:t>
            </a:r>
            <a:r>
              <a:rPr lang="en-US" dirty="0" smtClean="0"/>
              <a:t>++) {			if ((</a:t>
            </a:r>
            <a:r>
              <a:rPr lang="en-US" dirty="0" err="1" smtClean="0"/>
              <a:t>i</a:t>
            </a:r>
            <a:r>
              <a:rPr lang="en-US" dirty="0" smtClean="0"/>
              <a:t> + 1) % 10 == 0)				</a:t>
            </a:r>
            <a:r>
              <a:rPr lang="en-US" dirty="0" err="1" smtClean="0"/>
              <a:t>System.out.println</a:t>
            </a:r>
            <a:r>
              <a:rPr lang="en-US" dirty="0" smtClean="0"/>
              <a:t>(counts[</a:t>
            </a:r>
            <a:r>
              <a:rPr lang="en-US" dirty="0" err="1" smtClean="0"/>
              <a:t>i</a:t>
            </a:r>
            <a:r>
              <a:rPr lang="en-US" dirty="0" smtClean="0"/>
              <a:t>] + " " + (char) (</a:t>
            </a:r>
            <a:r>
              <a:rPr lang="en-US" dirty="0" err="1" smtClean="0"/>
              <a:t>i</a:t>
            </a:r>
            <a:r>
              <a:rPr lang="en-US" dirty="0" smtClean="0"/>
              <a:t> + 'a'));			else				</a:t>
            </a:r>
            <a:r>
              <a:rPr lang="en-US" dirty="0" err="1" smtClean="0"/>
              <a:t>System.out.print</a:t>
            </a:r>
            <a:r>
              <a:rPr lang="en-US" dirty="0" smtClean="0"/>
              <a:t>(counts[</a:t>
            </a:r>
            <a:r>
              <a:rPr lang="en-US" dirty="0" err="1" smtClean="0"/>
              <a:t>i</a:t>
            </a:r>
            <a:r>
              <a:rPr lang="en-US" dirty="0" smtClean="0"/>
              <a:t>] + " " + (char) (</a:t>
            </a:r>
            <a:r>
              <a:rPr lang="en-US" dirty="0" err="1" smtClean="0"/>
              <a:t>i</a:t>
            </a:r>
            <a:r>
              <a:rPr lang="en-US" dirty="0" smtClean="0"/>
              <a:t> + 'a') + " ");		}	}}</a:t>
            </a:r>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14</a:t>
            </a:fld>
            <a:endParaRPr lang="en-US"/>
          </a:p>
        </p:txBody>
      </p:sp>
    </p:spTree>
    <p:extLst>
      <p:ext uri="{BB962C8B-B14F-4D97-AF65-F5344CB8AC3E}">
        <p14:creationId xmlns:p14="http://schemas.microsoft.com/office/powerpoint/2010/main" val="306703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15</a:t>
            </a:fld>
            <a:endParaRPr lang="en-US"/>
          </a:p>
        </p:txBody>
      </p:sp>
    </p:spTree>
    <p:extLst>
      <p:ext uri="{BB962C8B-B14F-4D97-AF65-F5344CB8AC3E}">
        <p14:creationId xmlns:p14="http://schemas.microsoft.com/office/powerpoint/2010/main" val="294454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16</a:t>
            </a:fld>
            <a:endParaRPr lang="en-US"/>
          </a:p>
        </p:txBody>
      </p:sp>
    </p:spTree>
    <p:extLst>
      <p:ext uri="{BB962C8B-B14F-4D97-AF65-F5344CB8AC3E}">
        <p14:creationId xmlns:p14="http://schemas.microsoft.com/office/powerpoint/2010/main" val="4091778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17</a:t>
            </a:fld>
            <a:endParaRPr lang="en-US"/>
          </a:p>
        </p:txBody>
      </p:sp>
    </p:spTree>
    <p:extLst>
      <p:ext uri="{BB962C8B-B14F-4D97-AF65-F5344CB8AC3E}">
        <p14:creationId xmlns:p14="http://schemas.microsoft.com/office/powerpoint/2010/main" val="2887403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DA8248-419C-42F9-8768-EACA99528EBB}" type="slidenum">
              <a:rPr lang="en-US" smtClean="0"/>
              <a:t>18</a:t>
            </a:fld>
            <a:endParaRPr lang="en-US"/>
          </a:p>
        </p:txBody>
      </p:sp>
    </p:spTree>
    <p:extLst>
      <p:ext uri="{BB962C8B-B14F-4D97-AF65-F5344CB8AC3E}">
        <p14:creationId xmlns:p14="http://schemas.microsoft.com/office/powerpoint/2010/main" val="97559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17977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37A0D-7368-4C94-96B5-89AF888E0638}"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297097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282174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775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3753921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380519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3121695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4125706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307463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141982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65123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A37A0D-7368-4C94-96B5-89AF888E0638}"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149419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A37A0D-7368-4C94-96B5-89AF888E0638}" type="datetimeFigureOut">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153417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171411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210637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A37A0D-7368-4C94-96B5-89AF888E0638}" type="datetimeFigureOut">
              <a:rPr lang="en-US" smtClean="0"/>
              <a:t>8/10/2021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171966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37A0D-7368-4C94-96B5-89AF888E0638}"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E915A-DD25-4F99-96E2-B2498E319719}" type="slidenum">
              <a:rPr lang="en-US" smtClean="0"/>
              <a:t>‹#›</a:t>
            </a:fld>
            <a:endParaRPr lang="en-US"/>
          </a:p>
        </p:txBody>
      </p:sp>
    </p:spTree>
    <p:extLst>
      <p:ext uri="{BB962C8B-B14F-4D97-AF65-F5344CB8AC3E}">
        <p14:creationId xmlns:p14="http://schemas.microsoft.com/office/powerpoint/2010/main" val="405824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A37A0D-7368-4C94-96B5-89AF888E0638}" type="datetimeFigureOut">
              <a:rPr lang="en-US" smtClean="0"/>
              <a:t>8/10/2021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6E915A-DD25-4F99-96E2-B2498E319719}" type="slidenum">
              <a:rPr lang="en-US" smtClean="0"/>
              <a:t>‹#›</a:t>
            </a:fld>
            <a:endParaRPr lang="en-US"/>
          </a:p>
        </p:txBody>
      </p:sp>
    </p:spTree>
    <p:extLst>
      <p:ext uri="{BB962C8B-B14F-4D97-AF65-F5344CB8AC3E}">
        <p14:creationId xmlns:p14="http://schemas.microsoft.com/office/powerpoint/2010/main" val="913006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 Dimensional Array</a:t>
            </a:r>
            <a:endParaRPr lang="en-US" dirty="0"/>
          </a:p>
        </p:txBody>
      </p:sp>
      <p:sp>
        <p:nvSpPr>
          <p:cNvPr id="3" name="Subtitle 2"/>
          <p:cNvSpPr>
            <a:spLocks noGrp="1"/>
          </p:cNvSpPr>
          <p:nvPr>
            <p:ph type="subTitle" idx="1"/>
          </p:nvPr>
        </p:nvSpPr>
        <p:spPr/>
        <p:txBody>
          <a:bodyPr/>
          <a:lstStyle/>
          <a:p>
            <a:r>
              <a:rPr lang="en-US" dirty="0" err="1" smtClean="0"/>
              <a:t>QuyenNV</a:t>
            </a:r>
            <a:endParaRPr lang="en-US" dirty="0"/>
          </a:p>
        </p:txBody>
      </p:sp>
    </p:spTree>
    <p:extLst>
      <p:ext uri="{BB962C8B-B14F-4D97-AF65-F5344CB8AC3E}">
        <p14:creationId xmlns:p14="http://schemas.microsoft.com/office/powerpoint/2010/main" val="3877714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Case study: Deck of Cards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139827"/>
            <a:ext cx="9798177" cy="5180513"/>
          </a:xfrm>
        </p:spPr>
      </p:pic>
    </p:spTree>
    <p:extLst>
      <p:ext uri="{BB962C8B-B14F-4D97-AF65-F5344CB8AC3E}">
        <p14:creationId xmlns:p14="http://schemas.microsoft.com/office/powerpoint/2010/main" val="2138787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Case study: Deck of Cards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0" y="1183561"/>
            <a:ext cx="9789479" cy="2772162"/>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0" y="4343320"/>
            <a:ext cx="9789479" cy="1451690"/>
          </a:xfrm>
          <a:prstGeom prst="rect">
            <a:avLst/>
          </a:prstGeom>
        </p:spPr>
      </p:pic>
    </p:spTree>
    <p:extLst>
      <p:ext uri="{BB962C8B-B14F-4D97-AF65-F5344CB8AC3E}">
        <p14:creationId xmlns:p14="http://schemas.microsoft.com/office/powerpoint/2010/main" val="68546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COPY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3313" y="1428750"/>
            <a:ext cx="9012237" cy="4612481"/>
          </a:xfrm>
        </p:spPr>
      </p:pic>
    </p:spTree>
    <p:extLst>
      <p:ext uri="{BB962C8B-B14F-4D97-AF65-F5344CB8AC3E}">
        <p14:creationId xmlns:p14="http://schemas.microsoft.com/office/powerpoint/2010/main" val="1080345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RETURN AN ARRAY FROM A METHOD</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813227"/>
            <a:ext cx="9789479" cy="3761772"/>
          </a:xfrm>
        </p:spPr>
      </p:pic>
    </p:spTree>
    <p:extLst>
      <p:ext uri="{BB962C8B-B14F-4D97-AF65-F5344CB8AC3E}">
        <p14:creationId xmlns:p14="http://schemas.microsoft.com/office/powerpoint/2010/main" val="1494904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Case study: </a:t>
            </a:r>
            <a:r>
              <a:rPr lang="en-US" b="1" dirty="0"/>
              <a:t>O</a:t>
            </a:r>
            <a:r>
              <a:rPr lang="en-US" b="1" dirty="0" smtClean="0"/>
              <a:t>ccurrences of Each </a:t>
            </a:r>
            <a:r>
              <a:rPr lang="en-US" b="1" dirty="0"/>
              <a:t>L</a:t>
            </a:r>
            <a:r>
              <a:rPr lang="en-US" b="1" dirty="0" smtClean="0"/>
              <a:t>etter</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250066"/>
            <a:ext cx="9789479" cy="4998334"/>
          </a:xfrm>
        </p:spPr>
      </p:pic>
    </p:spTree>
    <p:extLst>
      <p:ext uri="{BB962C8B-B14F-4D97-AF65-F5344CB8AC3E}">
        <p14:creationId xmlns:p14="http://schemas.microsoft.com/office/powerpoint/2010/main" val="1110526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Case study: </a:t>
            </a:r>
            <a:r>
              <a:rPr lang="en-US" b="1" dirty="0"/>
              <a:t>O</a:t>
            </a:r>
            <a:r>
              <a:rPr lang="en-US" b="1" dirty="0" smtClean="0"/>
              <a:t>ccurrences of Each </a:t>
            </a:r>
            <a:r>
              <a:rPr lang="en-US" b="1" dirty="0"/>
              <a:t>L</a:t>
            </a:r>
            <a:r>
              <a:rPr lang="en-US" b="1" dirty="0" smtClean="0"/>
              <a:t>etter</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2" y="1817225"/>
            <a:ext cx="9789478" cy="4039565"/>
          </a:xfrm>
        </p:spPr>
      </p:pic>
    </p:spTree>
    <p:extLst>
      <p:ext uri="{BB962C8B-B14F-4D97-AF65-F5344CB8AC3E}">
        <p14:creationId xmlns:p14="http://schemas.microsoft.com/office/powerpoint/2010/main" val="417507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I</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089" y="1365813"/>
            <a:ext cx="8218025" cy="4882587"/>
          </a:xfrm>
        </p:spPr>
      </p:pic>
    </p:spTree>
    <p:extLst>
      <p:ext uri="{BB962C8B-B14F-4D97-AF65-F5344CB8AC3E}">
        <p14:creationId xmlns:p14="http://schemas.microsoft.com/office/powerpoint/2010/main" val="1504745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II</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089" y="2080869"/>
            <a:ext cx="8762035" cy="3452475"/>
          </a:xfrm>
        </p:spPr>
      </p:pic>
    </p:spTree>
    <p:extLst>
      <p:ext uri="{BB962C8B-B14F-4D97-AF65-F5344CB8AC3E}">
        <p14:creationId xmlns:p14="http://schemas.microsoft.com/office/powerpoint/2010/main" val="1091798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Variable-length </a:t>
            </a:r>
            <a:r>
              <a:rPr lang="en-US" b="1" dirty="0" err="1" smtClean="0"/>
              <a:t>Agrs</a:t>
            </a:r>
            <a:r>
              <a:rPr lang="en-US" b="1" dirty="0" smtClean="0"/>
              <a:t> List</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lstStyle/>
          <a:p>
            <a:pPr marL="0" indent="0" algn="just">
              <a:buNone/>
            </a:pPr>
            <a:r>
              <a:rPr lang="en-US" dirty="0"/>
              <a:t>Java treats a variable-length parameter as an array. You can pass an array or a </a:t>
            </a:r>
            <a:r>
              <a:rPr lang="en-US" dirty="0" smtClean="0"/>
              <a:t>variable number </a:t>
            </a:r>
            <a:r>
              <a:rPr lang="en-US" dirty="0"/>
              <a:t>of arguments to a variable-length parameter. When invoking a method with a variable number of arguments, Java creates an array and passes the arguments to </a:t>
            </a:r>
            <a:r>
              <a:rPr lang="en-US" dirty="0" smtClean="0"/>
              <a:t>it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2192215"/>
            <a:ext cx="6623343" cy="4161576"/>
          </a:xfrm>
          <a:prstGeom prst="rect">
            <a:avLst/>
          </a:prstGeom>
        </p:spPr>
      </p:pic>
      <p:grpSp>
        <p:nvGrpSpPr>
          <p:cNvPr id="25" name="Group 24"/>
          <p:cNvGrpSpPr/>
          <p:nvPr/>
        </p:nvGrpSpPr>
        <p:grpSpPr>
          <a:xfrm>
            <a:off x="7408985" y="3694113"/>
            <a:ext cx="1792464" cy="2437056"/>
            <a:chOff x="7408985" y="3694113"/>
            <a:chExt cx="1792464" cy="2437056"/>
          </a:xfrm>
        </p:grpSpPr>
        <p:sp>
          <p:nvSpPr>
            <p:cNvPr id="7" name="Right Brace 6"/>
            <p:cNvSpPr/>
            <p:nvPr/>
          </p:nvSpPr>
          <p:spPr>
            <a:xfrm>
              <a:off x="7408985" y="3694113"/>
              <a:ext cx="211015" cy="2437056"/>
            </a:xfrm>
            <a:prstGeom prst="rightBrace">
              <a:avLst/>
            </a:prstGeom>
            <a:noFill/>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TextBox 10"/>
            <p:cNvSpPr txBox="1"/>
            <p:nvPr/>
          </p:nvSpPr>
          <p:spPr>
            <a:xfrm>
              <a:off x="7881472" y="4727975"/>
              <a:ext cx="1319977" cy="369332"/>
            </a:xfrm>
            <a:prstGeom prst="rect">
              <a:avLst/>
            </a:prstGeom>
            <a:noFill/>
            <a:ln w="38100">
              <a:solidFill>
                <a:srgbClr val="FF0000"/>
              </a:solidFill>
            </a:ln>
          </p:spPr>
          <p:txBody>
            <a:bodyPr wrap="none" rtlCol="0">
              <a:spAutoFit/>
            </a:bodyPr>
            <a:lstStyle/>
            <a:p>
              <a:r>
                <a:rPr lang="en-US" b="1" dirty="0" smtClean="0"/>
                <a:t>Statements</a:t>
              </a:r>
              <a:endParaRPr lang="en-US" b="1" dirty="0"/>
            </a:p>
          </p:txBody>
        </p:sp>
      </p:grpSp>
      <p:grpSp>
        <p:nvGrpSpPr>
          <p:cNvPr id="22" name="Group 21"/>
          <p:cNvGrpSpPr/>
          <p:nvPr/>
        </p:nvGrpSpPr>
        <p:grpSpPr>
          <a:xfrm>
            <a:off x="4700954" y="2232921"/>
            <a:ext cx="6213143" cy="451664"/>
            <a:chOff x="4700954" y="2232921"/>
            <a:chExt cx="6213143" cy="451664"/>
          </a:xfrm>
        </p:grpSpPr>
        <p:sp>
          <p:nvSpPr>
            <p:cNvPr id="8" name="TextBox 7"/>
            <p:cNvSpPr txBox="1"/>
            <p:nvPr/>
          </p:nvSpPr>
          <p:spPr>
            <a:xfrm>
              <a:off x="7881472" y="2232921"/>
              <a:ext cx="3032625" cy="369332"/>
            </a:xfrm>
            <a:prstGeom prst="rect">
              <a:avLst/>
            </a:prstGeom>
            <a:noFill/>
            <a:ln w="38100">
              <a:solidFill>
                <a:srgbClr val="FF0000"/>
              </a:solidFill>
            </a:ln>
          </p:spPr>
          <p:txBody>
            <a:bodyPr wrap="none" rtlCol="0">
              <a:spAutoFit/>
            </a:bodyPr>
            <a:lstStyle/>
            <a:p>
              <a:r>
                <a:rPr lang="en-US" b="1" dirty="0"/>
                <a:t>pass variable-length </a:t>
              </a:r>
              <a:r>
                <a:rPr lang="en-US" b="1" dirty="0" err="1"/>
                <a:t>arg</a:t>
              </a:r>
              <a:r>
                <a:rPr lang="en-US" b="1" dirty="0"/>
                <a:t> list</a:t>
              </a:r>
              <a:r>
                <a:rPr lang="en-US" b="1" dirty="0"/>
                <a:t> </a:t>
              </a:r>
            </a:p>
          </p:txBody>
        </p:sp>
        <p:cxnSp>
          <p:nvCxnSpPr>
            <p:cNvPr id="13" name="Straight Arrow Connector 12"/>
            <p:cNvCxnSpPr>
              <a:endCxn id="8" idx="1"/>
            </p:cNvCxnSpPr>
            <p:nvPr/>
          </p:nvCxnSpPr>
          <p:spPr>
            <a:xfrm flipV="1">
              <a:off x="4700954" y="2417587"/>
              <a:ext cx="3180518" cy="2669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158154" y="2778234"/>
            <a:ext cx="4648507" cy="369332"/>
            <a:chOff x="5158154" y="2778234"/>
            <a:chExt cx="4648507" cy="369332"/>
          </a:xfrm>
        </p:grpSpPr>
        <p:sp>
          <p:nvSpPr>
            <p:cNvPr id="9" name="TextBox 8"/>
            <p:cNvSpPr txBox="1"/>
            <p:nvPr/>
          </p:nvSpPr>
          <p:spPr>
            <a:xfrm>
              <a:off x="7898382" y="2778234"/>
              <a:ext cx="1908279" cy="369332"/>
            </a:xfrm>
            <a:prstGeom prst="rect">
              <a:avLst/>
            </a:prstGeom>
            <a:noFill/>
            <a:ln w="38100">
              <a:solidFill>
                <a:srgbClr val="FF0000"/>
              </a:solidFill>
            </a:ln>
          </p:spPr>
          <p:txBody>
            <a:bodyPr wrap="none" rtlCol="0">
              <a:spAutoFit/>
            </a:bodyPr>
            <a:lstStyle/>
            <a:p>
              <a:r>
                <a:rPr lang="en-US" b="1" dirty="0"/>
                <a:t>pass an array </a:t>
              </a:r>
              <a:r>
                <a:rPr lang="en-US" b="1" dirty="0" err="1"/>
                <a:t>arg</a:t>
              </a:r>
              <a:endParaRPr lang="en-US" b="1" dirty="0"/>
            </a:p>
          </p:txBody>
        </p:sp>
        <p:cxnSp>
          <p:nvCxnSpPr>
            <p:cNvPr id="16" name="Straight Arrow Connector 15"/>
            <p:cNvCxnSpPr>
              <a:endCxn id="9" idx="1"/>
            </p:cNvCxnSpPr>
            <p:nvPr/>
          </p:nvCxnSpPr>
          <p:spPr>
            <a:xfrm>
              <a:off x="5158154" y="2930769"/>
              <a:ext cx="2740228" cy="321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482862" y="3353780"/>
            <a:ext cx="4431236" cy="646331"/>
            <a:chOff x="6482862" y="3353780"/>
            <a:chExt cx="4431236" cy="646331"/>
          </a:xfrm>
        </p:grpSpPr>
        <p:sp>
          <p:nvSpPr>
            <p:cNvPr id="10" name="TextBox 9"/>
            <p:cNvSpPr txBox="1"/>
            <p:nvPr/>
          </p:nvSpPr>
          <p:spPr>
            <a:xfrm>
              <a:off x="7881472" y="3353780"/>
              <a:ext cx="3032626" cy="646331"/>
            </a:xfrm>
            <a:prstGeom prst="rect">
              <a:avLst/>
            </a:prstGeom>
            <a:noFill/>
            <a:ln w="38100">
              <a:solidFill>
                <a:srgbClr val="FF0000"/>
              </a:solidFill>
            </a:ln>
          </p:spPr>
          <p:txBody>
            <a:bodyPr wrap="square" rtlCol="0">
              <a:spAutoFit/>
            </a:bodyPr>
            <a:lstStyle/>
            <a:p>
              <a:r>
                <a:rPr lang="en-US" b="1" dirty="0"/>
                <a:t>a variable-length </a:t>
              </a:r>
              <a:r>
                <a:rPr lang="en-US" b="1" dirty="0" err="1"/>
                <a:t>arg</a:t>
              </a:r>
              <a:endParaRPr lang="en-US" b="1" dirty="0"/>
            </a:p>
            <a:p>
              <a:r>
                <a:rPr lang="en-US" b="1" dirty="0"/>
                <a:t>parameter</a:t>
              </a:r>
            </a:p>
          </p:txBody>
        </p:sp>
        <p:cxnSp>
          <p:nvCxnSpPr>
            <p:cNvPr id="19" name="Straight Arrow Connector 18"/>
            <p:cNvCxnSpPr>
              <a:endCxn id="10" idx="1"/>
            </p:cNvCxnSpPr>
            <p:nvPr/>
          </p:nvCxnSpPr>
          <p:spPr>
            <a:xfrm>
              <a:off x="6482862" y="3528646"/>
              <a:ext cx="1398610" cy="148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007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randombar(horizontal)">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SEARCHING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lstStyle/>
          <a:p>
            <a:pPr marL="0" indent="0" algn="just">
              <a:buNone/>
            </a:pPr>
            <a:r>
              <a:rPr lang="en-US" dirty="0"/>
              <a:t>Searching is the process of looking for a specific element in an array—for example, discovering whether a certain score is included in a list of scores. Searching is a common task </a:t>
            </a:r>
            <a:r>
              <a:rPr lang="en-US" dirty="0" smtClean="0"/>
              <a:t>in computer </a:t>
            </a:r>
            <a:r>
              <a:rPr lang="en-US" dirty="0"/>
              <a:t>programming. Many algorithms and data structures are devoted to searching. </a:t>
            </a:r>
            <a:r>
              <a:rPr lang="en-US" dirty="0" smtClean="0"/>
              <a:t>This section </a:t>
            </a:r>
            <a:r>
              <a:rPr lang="en-US" dirty="0"/>
              <a:t>discusses two commonly used approaches, </a:t>
            </a:r>
            <a:r>
              <a:rPr lang="en-US" b="1" i="1" dirty="0"/>
              <a:t>linear search and binary </a:t>
            </a:r>
            <a:r>
              <a:rPr lang="en-US" b="1" i="1" dirty="0" smtClean="0"/>
              <a:t>search</a:t>
            </a:r>
            <a:r>
              <a:rPr lang="en-US" dirty="0" smtClean="0"/>
              <a:t>.</a:t>
            </a:r>
            <a:endParaRPr lang="en-US" dirty="0"/>
          </a:p>
        </p:txBody>
      </p:sp>
      <p:grpSp>
        <p:nvGrpSpPr>
          <p:cNvPr id="14" name="Group 13"/>
          <p:cNvGrpSpPr/>
          <p:nvPr/>
        </p:nvGrpSpPr>
        <p:grpSpPr>
          <a:xfrm>
            <a:off x="646111" y="2951838"/>
            <a:ext cx="9789479" cy="2862808"/>
            <a:chOff x="646111" y="2951838"/>
            <a:chExt cx="9789479" cy="286280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2" y="2951838"/>
              <a:ext cx="9789478" cy="2862808"/>
            </a:xfrm>
            <a:prstGeom prst="rect">
              <a:avLst/>
            </a:prstGeom>
          </p:spPr>
        </p:pic>
        <p:sp>
          <p:nvSpPr>
            <p:cNvPr id="12" name="Rectangle 11"/>
            <p:cNvSpPr/>
            <p:nvPr/>
          </p:nvSpPr>
          <p:spPr>
            <a:xfrm>
              <a:off x="646111" y="3001108"/>
              <a:ext cx="1745397" cy="3399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457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7180"/>
            <a:ext cx="9800909" cy="720090"/>
          </a:xfrm>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646111" y="1017270"/>
            <a:ext cx="9800909" cy="5231129"/>
          </a:xfrm>
        </p:spPr>
        <p:txBody>
          <a:bodyPr>
            <a:normAutofit fontScale="92500" lnSpcReduction="20000"/>
          </a:bodyPr>
          <a:lstStyle/>
          <a:p>
            <a:pPr marL="0" indent="0">
              <a:buNone/>
            </a:pPr>
            <a:r>
              <a:rPr lang="en-US" sz="2400" dirty="0"/>
              <a:t>Suppose you have wanted to arrange the marks of your classmates in ascending </a:t>
            </a:r>
            <a:r>
              <a:rPr lang="en-US" sz="2400" dirty="0" smtClean="0"/>
              <a:t>order.</a:t>
            </a:r>
          </a:p>
          <a:p>
            <a:pPr marL="0" indent="0">
              <a:buNone/>
            </a:pPr>
            <a:r>
              <a:rPr lang="en-US" sz="2400" dirty="0" smtClean="0"/>
              <a:t>Let </a:t>
            </a:r>
            <a:r>
              <a:rPr lang="en-US" sz="2400" dirty="0"/>
              <a:t>there are 60 students in your class. To get this goal, you have two </a:t>
            </a:r>
            <a:r>
              <a:rPr lang="en-US" sz="2400" dirty="0" smtClean="0"/>
              <a:t>options</a:t>
            </a:r>
          </a:p>
          <a:p>
            <a:pPr marL="0" indent="0">
              <a:buNone/>
            </a:pPr>
            <a:r>
              <a:rPr lang="en-US" sz="2400" b="1" dirty="0" smtClean="0"/>
              <a:t>1</a:t>
            </a:r>
            <a:r>
              <a:rPr lang="en-US" sz="2400" b="1" dirty="0"/>
              <a:t>)</a:t>
            </a:r>
            <a:r>
              <a:rPr lang="en-US" sz="2400" dirty="0"/>
              <a:t> Construct 60 variable and use them to short, the marks in the ascending </a:t>
            </a:r>
            <a:r>
              <a:rPr lang="en-US" sz="2400" dirty="0" smtClean="0"/>
              <a:t>order.</a:t>
            </a:r>
          </a:p>
          <a:p>
            <a:pPr marL="0" indent="0" algn="just">
              <a:buNone/>
            </a:pPr>
            <a:r>
              <a:rPr lang="en-US" sz="2400" b="1" dirty="0" smtClean="0"/>
              <a:t>2</a:t>
            </a:r>
            <a:r>
              <a:rPr lang="en-US" sz="2400" b="1" dirty="0"/>
              <a:t>)</a:t>
            </a:r>
            <a:r>
              <a:rPr lang="en-US" sz="2400" dirty="0"/>
              <a:t> Create an array of 60 items and use them. To access the different marks we have to only change the index. </a:t>
            </a:r>
            <a:r>
              <a:rPr lang="en-US" sz="2400" dirty="0" smtClean="0"/>
              <a:t>Of course</a:t>
            </a:r>
            <a:r>
              <a:rPr lang="en-US" sz="2400" dirty="0"/>
              <a:t>, the second approach is more convenient than the first approach. Now, we will see the concept of an array in </a:t>
            </a:r>
            <a:r>
              <a:rPr lang="en-US" sz="2400" dirty="0" smtClean="0"/>
              <a:t>C</a:t>
            </a:r>
          </a:p>
          <a:p>
            <a:pPr marL="0" indent="0" algn="just">
              <a:buNone/>
            </a:pPr>
            <a:r>
              <a:rPr lang="en-US" sz="2400" dirty="0" smtClean="0"/>
              <a:t>An </a:t>
            </a:r>
            <a:r>
              <a:rPr lang="en-US" sz="2400" dirty="0"/>
              <a:t>array is an important part of almost all programming languages. It provides a powerful feature and can be used </a:t>
            </a:r>
            <a:r>
              <a:rPr lang="en-US" sz="2400" dirty="0" smtClean="0"/>
              <a:t>as such </a:t>
            </a:r>
            <a:r>
              <a:rPr lang="en-US" sz="2400" dirty="0"/>
              <a:t>or can be used to form complex data structure like stacks and </a:t>
            </a:r>
            <a:r>
              <a:rPr lang="en-US" sz="2400" dirty="0" smtClean="0"/>
              <a:t>queues. An </a:t>
            </a:r>
            <a:r>
              <a:rPr lang="en-US" sz="2400" dirty="0"/>
              <a:t>array can be defined as an infinite collection of homogeneous or same type </a:t>
            </a:r>
            <a:r>
              <a:rPr lang="en-US" sz="2400" dirty="0" smtClean="0"/>
              <a:t>elements. This </a:t>
            </a:r>
            <a:r>
              <a:rPr lang="en-US" sz="2400" dirty="0"/>
              <a:t>means that an array can store all integers, all floating point numbers, all characters (array of character or strings) or any other complex data type, but all of the same </a:t>
            </a:r>
            <a:r>
              <a:rPr lang="en-US" sz="2400" dirty="0" smtClean="0"/>
              <a:t>type.</a:t>
            </a:r>
            <a:endParaRPr lang="en-US" sz="2400" dirty="0"/>
          </a:p>
        </p:txBody>
      </p:sp>
    </p:spTree>
    <p:extLst>
      <p:ext uri="{BB962C8B-B14F-4D97-AF65-F5344CB8AC3E}">
        <p14:creationId xmlns:p14="http://schemas.microsoft.com/office/powerpoint/2010/main" val="2753178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SEARCHING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normAutofit/>
          </a:bodyPr>
          <a:lstStyle/>
          <a:p>
            <a:pPr marL="0" indent="0" algn="just">
              <a:buNone/>
            </a:pPr>
            <a:r>
              <a:rPr lang="en-US" sz="2400" dirty="0"/>
              <a:t>Binary search is the other common search approach for a list of values. For binary search </a:t>
            </a:r>
            <a:r>
              <a:rPr lang="en-US" sz="2400" dirty="0" smtClean="0"/>
              <a:t>to work</a:t>
            </a:r>
            <a:r>
              <a:rPr lang="en-US" sz="2400" dirty="0"/>
              <a:t>, the elements in the array must already be ordered. Assume that the array is in </a:t>
            </a:r>
            <a:r>
              <a:rPr lang="en-US" sz="2400" dirty="0" smtClean="0"/>
              <a:t>ascending order</a:t>
            </a:r>
            <a:r>
              <a:rPr lang="en-US" sz="2400" dirty="0"/>
              <a:t>. The binary search first compares the key with the element in the middle of the array.</a:t>
            </a:r>
          </a:p>
          <a:p>
            <a:pPr marL="0" indent="0" algn="just">
              <a:buNone/>
            </a:pPr>
            <a:r>
              <a:rPr lang="en-US" sz="2400" dirty="0"/>
              <a:t>Consider the following three </a:t>
            </a:r>
            <a:r>
              <a:rPr lang="en-US" sz="2400" dirty="0" smtClean="0"/>
              <a:t>cases:</a:t>
            </a:r>
          </a:p>
          <a:p>
            <a:pPr algn="just">
              <a:buFont typeface="Wingdings" panose="05000000000000000000" pitchFamily="2" charset="2"/>
              <a:buChar char="v"/>
            </a:pPr>
            <a:r>
              <a:rPr lang="en-US" sz="2400" dirty="0" smtClean="0"/>
              <a:t>If </a:t>
            </a:r>
            <a:r>
              <a:rPr lang="en-US" sz="2400" dirty="0"/>
              <a:t>the key is less than the middle element, you need to continue to search for the </a:t>
            </a:r>
            <a:r>
              <a:rPr lang="en-US" sz="2400" dirty="0" smtClean="0"/>
              <a:t>key only </a:t>
            </a:r>
            <a:r>
              <a:rPr lang="en-US" sz="2400" dirty="0"/>
              <a:t>in the first half of the </a:t>
            </a:r>
            <a:r>
              <a:rPr lang="en-US" sz="2400" dirty="0" smtClean="0"/>
              <a:t>array.</a:t>
            </a:r>
          </a:p>
          <a:p>
            <a:pPr algn="just">
              <a:buFont typeface="Wingdings" panose="05000000000000000000" pitchFamily="2" charset="2"/>
              <a:buChar char="v"/>
            </a:pPr>
            <a:r>
              <a:rPr lang="en-US" sz="2400" dirty="0" smtClean="0"/>
              <a:t>If </a:t>
            </a:r>
            <a:r>
              <a:rPr lang="en-US" sz="2400" dirty="0"/>
              <a:t>the key is equal to the middle element, the search ends with a </a:t>
            </a:r>
            <a:r>
              <a:rPr lang="en-US" sz="2400" dirty="0" smtClean="0"/>
              <a:t>match.</a:t>
            </a:r>
          </a:p>
          <a:p>
            <a:pPr algn="just">
              <a:buFont typeface="Wingdings" panose="05000000000000000000" pitchFamily="2" charset="2"/>
              <a:buChar char="v"/>
            </a:pPr>
            <a:r>
              <a:rPr lang="en-US" sz="2400" dirty="0" smtClean="0"/>
              <a:t>If </a:t>
            </a:r>
            <a:r>
              <a:rPr lang="en-US" sz="2400" dirty="0"/>
              <a:t>the key is greater than the middle element, you need to continue to search for </a:t>
            </a:r>
            <a:r>
              <a:rPr lang="en-US" sz="2400" dirty="0" smtClean="0"/>
              <a:t>the key </a:t>
            </a:r>
            <a:r>
              <a:rPr lang="en-US" sz="2400" dirty="0"/>
              <a:t>only in the second half of the array.</a:t>
            </a:r>
          </a:p>
        </p:txBody>
      </p:sp>
    </p:spTree>
    <p:extLst>
      <p:ext uri="{BB962C8B-B14F-4D97-AF65-F5344CB8AC3E}">
        <p14:creationId xmlns:p14="http://schemas.microsoft.com/office/powerpoint/2010/main" val="3801225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SEARCHING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180697"/>
            <a:ext cx="9789479" cy="5285410"/>
          </a:xfrm>
        </p:spPr>
      </p:pic>
    </p:spTree>
    <p:extLst>
      <p:ext uri="{BB962C8B-B14F-4D97-AF65-F5344CB8AC3E}">
        <p14:creationId xmlns:p14="http://schemas.microsoft.com/office/powerpoint/2010/main" val="2336404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SEARCHING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242646"/>
            <a:ext cx="9789479" cy="5005754"/>
          </a:xfrm>
        </p:spPr>
      </p:pic>
    </p:spTree>
    <p:extLst>
      <p:ext uri="{BB962C8B-B14F-4D97-AF65-F5344CB8AC3E}">
        <p14:creationId xmlns:p14="http://schemas.microsoft.com/office/powerpoint/2010/main" val="1500798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SEARCHING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301261"/>
            <a:ext cx="9789479" cy="5005754"/>
          </a:xfrm>
        </p:spPr>
      </p:pic>
      <p:sp>
        <p:nvSpPr>
          <p:cNvPr id="7" name="Rectangle 6"/>
          <p:cNvSpPr/>
          <p:nvPr/>
        </p:nvSpPr>
        <p:spPr>
          <a:xfrm>
            <a:off x="646111" y="1301261"/>
            <a:ext cx="2190874" cy="3399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637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SORTING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lstStyle/>
          <a:p>
            <a:pPr marL="0" indent="0" algn="just">
              <a:buNone/>
            </a:pPr>
            <a:r>
              <a:rPr lang="en-US" dirty="0"/>
              <a:t>Sorting, like searching, is a common task in computer programming. Many </a:t>
            </a:r>
            <a:r>
              <a:rPr lang="en-US" dirty="0" smtClean="0"/>
              <a:t>different algorithms </a:t>
            </a:r>
            <a:r>
              <a:rPr lang="en-US" dirty="0"/>
              <a:t>have been developed for sorting. This section introduces an intuitive sorting algorithm: </a:t>
            </a:r>
            <a:r>
              <a:rPr lang="en-US" dirty="0" smtClean="0"/>
              <a:t>Selection </a:t>
            </a:r>
            <a:r>
              <a:rPr lang="en-US" dirty="0"/>
              <a:t>sort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099" y="2203937"/>
            <a:ext cx="7229977" cy="4131415"/>
          </a:xfrm>
          <a:prstGeom prst="rect">
            <a:avLst/>
          </a:prstGeom>
        </p:spPr>
      </p:pic>
    </p:spTree>
    <p:extLst>
      <p:ext uri="{BB962C8B-B14F-4D97-AF65-F5344CB8AC3E}">
        <p14:creationId xmlns:p14="http://schemas.microsoft.com/office/powerpoint/2010/main" val="82747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SORTING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209370"/>
            <a:ext cx="9789479" cy="5121091"/>
          </a:xfrm>
        </p:spPr>
      </p:pic>
    </p:spTree>
    <p:extLst>
      <p:ext uri="{BB962C8B-B14F-4D97-AF65-F5344CB8AC3E}">
        <p14:creationId xmlns:p14="http://schemas.microsoft.com/office/powerpoint/2010/main" val="3498149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SORTING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139827"/>
            <a:ext cx="9789479" cy="5108573"/>
          </a:xfrm>
        </p:spPr>
      </p:pic>
      <p:sp>
        <p:nvSpPr>
          <p:cNvPr id="7" name="Rectangle 6"/>
          <p:cNvSpPr/>
          <p:nvPr/>
        </p:nvSpPr>
        <p:spPr>
          <a:xfrm>
            <a:off x="646111" y="5685692"/>
            <a:ext cx="9789479" cy="5861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6110" y="4794738"/>
            <a:ext cx="9789479" cy="7268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6109" y="4067908"/>
            <a:ext cx="9789479" cy="7787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6109" y="3346122"/>
            <a:ext cx="9789479" cy="7787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6109" y="2572967"/>
            <a:ext cx="9789479" cy="7787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6109" y="1834413"/>
            <a:ext cx="9789479" cy="7787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08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0" nodeType="clickEffect">
                                  <p:stCondLst>
                                    <p:cond delay="0"/>
                                  </p:stCondLst>
                                  <p:childTnLst>
                                    <p:animEffect transition="out" filter="randombar(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xit" presetSubtype="10" fill="hold" grpId="0" nodeType="clickEffect">
                                  <p:stCondLst>
                                    <p:cond delay="0"/>
                                  </p:stCondLst>
                                  <p:childTnLst>
                                    <p:animEffect transition="out" filter="randombar(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4" presetClass="exit" presetSubtype="10" fill="hold" grpId="0" nodeType="clickEffect">
                                  <p:stCondLst>
                                    <p:cond delay="0"/>
                                  </p:stCondLst>
                                  <p:childTnLst>
                                    <p:animEffect transition="out" filter="randombar(horizontal)">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SORTING ARRAYS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139827"/>
            <a:ext cx="9789479" cy="5108573"/>
          </a:xfrm>
        </p:spPr>
      </p:pic>
    </p:spTree>
    <p:extLst>
      <p:ext uri="{BB962C8B-B14F-4D97-AF65-F5344CB8AC3E}">
        <p14:creationId xmlns:p14="http://schemas.microsoft.com/office/powerpoint/2010/main" val="2873447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ARRAYS CLASS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15781" b="3442"/>
          <a:stretch/>
        </p:blipFill>
        <p:spPr>
          <a:xfrm>
            <a:off x="646111" y="1139827"/>
            <a:ext cx="9789479" cy="5073404"/>
          </a:xfrm>
        </p:spPr>
      </p:pic>
    </p:spTree>
    <p:extLst>
      <p:ext uri="{BB962C8B-B14F-4D97-AF65-F5344CB8AC3E}">
        <p14:creationId xmlns:p14="http://schemas.microsoft.com/office/powerpoint/2010/main" val="3562172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I + II + III</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269631" y="1139828"/>
            <a:ext cx="10879015" cy="5108572"/>
          </a:xfrm>
        </p:spPr>
        <p:txBody>
          <a:bodyPr>
            <a:noAutofit/>
          </a:bodyPr>
          <a:lstStyle/>
          <a:p>
            <a:pPr marL="514350" indent="-514350" algn="just">
              <a:buFont typeface="+mj-lt"/>
              <a:buAutoNum type="romanUcPeriod"/>
            </a:pPr>
            <a:r>
              <a:rPr lang="en-US" sz="2200" dirty="0"/>
              <a:t>(Sort students) Write a program that prompts the user to enter the number </a:t>
            </a:r>
            <a:r>
              <a:rPr lang="en-US" sz="2200" dirty="0" smtClean="0"/>
              <a:t>of students</a:t>
            </a:r>
            <a:r>
              <a:rPr lang="en-US" sz="2200" dirty="0"/>
              <a:t>, the students’ names, and their scores, and prints student names </a:t>
            </a:r>
            <a:r>
              <a:rPr lang="en-US" sz="2200" dirty="0" smtClean="0"/>
              <a:t>in decreasing </a:t>
            </a:r>
            <a:r>
              <a:rPr lang="en-US" sz="2200" dirty="0"/>
              <a:t>order of their scores</a:t>
            </a:r>
            <a:r>
              <a:rPr lang="en-US" sz="2200" dirty="0" smtClean="0"/>
              <a:t>.</a:t>
            </a:r>
          </a:p>
          <a:p>
            <a:pPr marL="514350" indent="-514350" algn="just">
              <a:buFont typeface="+mj-lt"/>
              <a:buAutoNum type="romanUcPeriod"/>
            </a:pPr>
            <a:r>
              <a:rPr lang="en-US" sz="2200" dirty="0"/>
              <a:t>(Bubble sort) Write a sort method that uses the bubble-sort algorithm. </a:t>
            </a:r>
            <a:r>
              <a:rPr lang="en-US" sz="2200" dirty="0" smtClean="0"/>
              <a:t>The </a:t>
            </a:r>
            <a:r>
              <a:rPr lang="en-US" sz="2200" dirty="0" err="1" smtClean="0"/>
              <a:t>Bubblesort</a:t>
            </a:r>
            <a:r>
              <a:rPr lang="en-US" sz="2200" dirty="0" smtClean="0"/>
              <a:t> </a:t>
            </a:r>
            <a:r>
              <a:rPr lang="en-US" sz="2200" dirty="0"/>
              <a:t>algorithm makes several passes through the array. On each </a:t>
            </a:r>
            <a:r>
              <a:rPr lang="en-US" sz="2200" dirty="0" smtClean="0"/>
              <a:t>pass, successive neighboring </a:t>
            </a:r>
            <a:r>
              <a:rPr lang="en-US" sz="2200" dirty="0"/>
              <a:t>pairs are compared. If a pair is not in order, its values </a:t>
            </a:r>
            <a:r>
              <a:rPr lang="en-US" sz="2200" dirty="0" smtClean="0"/>
              <a:t>are swapped; otherwise</a:t>
            </a:r>
            <a:r>
              <a:rPr lang="en-US" sz="2200" dirty="0"/>
              <a:t>, the values remain unchanged. The technique is called a </a:t>
            </a:r>
            <a:r>
              <a:rPr lang="en-US" sz="2200" dirty="0" smtClean="0"/>
              <a:t>bubble sort or sinking </a:t>
            </a:r>
            <a:r>
              <a:rPr lang="en-US" sz="2200" dirty="0"/>
              <a:t>sort because the smaller values gradually “bubble” their way to the </a:t>
            </a:r>
            <a:r>
              <a:rPr lang="en-US" sz="2200" dirty="0" smtClean="0"/>
              <a:t>top and </a:t>
            </a:r>
            <a:r>
              <a:rPr lang="en-US" sz="2200" dirty="0"/>
              <a:t>the larger values “sink” to the bottom. Write a test program that reads in </a:t>
            </a:r>
            <a:r>
              <a:rPr lang="en-US" sz="2200" dirty="0" smtClean="0"/>
              <a:t>ten double numbers</a:t>
            </a:r>
            <a:r>
              <a:rPr lang="en-US" sz="2200" dirty="0"/>
              <a:t>, invokes the method, and displays the sorted numbers</a:t>
            </a:r>
            <a:r>
              <a:rPr lang="en-US" sz="2200" dirty="0" smtClean="0"/>
              <a:t>.</a:t>
            </a:r>
          </a:p>
          <a:p>
            <a:pPr marL="514350" indent="-514350" algn="just">
              <a:buFont typeface="+mj-lt"/>
              <a:buAutoNum type="romanUcPeriod"/>
            </a:pPr>
            <a:r>
              <a:rPr lang="en-US" sz="2200" dirty="0"/>
              <a:t>(Sorted?) Write the following method that returns true if the list is already </a:t>
            </a:r>
            <a:r>
              <a:rPr lang="en-US" sz="2200" dirty="0" smtClean="0"/>
              <a:t>sorted in </a:t>
            </a:r>
            <a:r>
              <a:rPr lang="en-US" sz="2200" dirty="0"/>
              <a:t>increasing </a:t>
            </a:r>
            <a:r>
              <a:rPr lang="en-US" sz="2200" dirty="0" smtClean="0"/>
              <a:t>order. Write </a:t>
            </a:r>
            <a:r>
              <a:rPr lang="en-US" sz="2200" dirty="0"/>
              <a:t>a test program that prompts the user to enter a list and displays </a:t>
            </a:r>
            <a:r>
              <a:rPr lang="en-US" sz="2200" dirty="0" smtClean="0"/>
              <a:t>whether the </a:t>
            </a:r>
            <a:r>
              <a:rPr lang="en-US" sz="2200" dirty="0"/>
              <a:t>list is sorted or not. </a:t>
            </a:r>
            <a:r>
              <a:rPr lang="en-US" sz="2200" dirty="0" smtClean="0"/>
              <a:t>Note </a:t>
            </a:r>
            <a:r>
              <a:rPr lang="en-US" sz="2200" dirty="0"/>
              <a:t>that the first number in </a:t>
            </a:r>
            <a:r>
              <a:rPr lang="en-US" sz="2200" dirty="0" smtClean="0"/>
              <a:t>the input </a:t>
            </a:r>
            <a:r>
              <a:rPr lang="en-US" sz="2200" dirty="0"/>
              <a:t>indicates the number of the elements in the list. This number is not </a:t>
            </a:r>
            <a:r>
              <a:rPr lang="en-US" sz="2200" dirty="0" smtClean="0"/>
              <a:t>part of </a:t>
            </a:r>
            <a:r>
              <a:rPr lang="en-US" sz="2200" dirty="0"/>
              <a:t>the list.</a:t>
            </a:r>
          </a:p>
        </p:txBody>
      </p:sp>
    </p:spTree>
    <p:extLst>
      <p:ext uri="{BB962C8B-B14F-4D97-AF65-F5344CB8AC3E}">
        <p14:creationId xmlns:p14="http://schemas.microsoft.com/office/powerpoint/2010/main" val="152039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7180"/>
            <a:ext cx="9800909" cy="720090"/>
          </a:xfrm>
        </p:spPr>
        <p:txBody>
          <a:bodyPr/>
          <a:lstStyle/>
          <a:p>
            <a:pPr algn="ctr"/>
            <a:r>
              <a:rPr lang="en-US" b="1" dirty="0" smtClean="0"/>
              <a:t>DEFINE AN ARRAY</a:t>
            </a:r>
            <a:endParaRPr lang="en-US" b="1" dirty="0"/>
          </a:p>
        </p:txBody>
      </p:sp>
      <p:sp>
        <p:nvSpPr>
          <p:cNvPr id="3" name="Content Placeholder 2"/>
          <p:cNvSpPr>
            <a:spLocks noGrp="1"/>
          </p:cNvSpPr>
          <p:nvPr>
            <p:ph idx="1"/>
          </p:nvPr>
        </p:nvSpPr>
        <p:spPr>
          <a:xfrm>
            <a:off x="646111" y="1017270"/>
            <a:ext cx="9800909" cy="5231129"/>
          </a:xfrm>
        </p:spPr>
        <p:txBody>
          <a:bodyPr>
            <a:noAutofit/>
          </a:bodyPr>
          <a:lstStyle/>
          <a:p>
            <a:pPr algn="just">
              <a:buFont typeface="Wingdings" panose="05000000000000000000" pitchFamily="2" charset="2"/>
              <a:buChar char="Ø"/>
            </a:pPr>
            <a:r>
              <a:rPr lang="en-US" sz="1800" dirty="0"/>
              <a:t>Declaring an array variable, creating an array, and assigning the reference of the array </a:t>
            </a:r>
            <a:r>
              <a:rPr lang="en-US" sz="1800" dirty="0" smtClean="0"/>
              <a:t>to</a:t>
            </a:r>
            <a:r>
              <a:rPr lang="en-US" sz="1800" dirty="0"/>
              <a:t> </a:t>
            </a:r>
            <a:r>
              <a:rPr lang="en-US" sz="1800" dirty="0" smtClean="0"/>
              <a:t>the </a:t>
            </a:r>
            <a:r>
              <a:rPr lang="en-US" sz="1800" dirty="0"/>
              <a:t>variable can be combined in one statement </a:t>
            </a:r>
            <a:r>
              <a:rPr lang="en-US" sz="1800" dirty="0" smtClean="0"/>
              <a:t>as:</a:t>
            </a:r>
            <a:endParaRPr lang="en-US" sz="1800" dirty="0"/>
          </a:p>
          <a:p>
            <a:pPr marL="0" indent="0" algn="ctr">
              <a:buNone/>
            </a:pPr>
            <a:r>
              <a:rPr lang="en-US" sz="1800" dirty="0" err="1" smtClean="0"/>
              <a:t>elementType</a:t>
            </a:r>
            <a:r>
              <a:rPr lang="en-US" sz="1800" dirty="0"/>
              <a:t>[] </a:t>
            </a:r>
            <a:r>
              <a:rPr lang="en-US" sz="1800" dirty="0" err="1"/>
              <a:t>arrayRefVar</a:t>
            </a:r>
            <a:r>
              <a:rPr lang="en-US" sz="1800" dirty="0"/>
              <a:t> = </a:t>
            </a:r>
            <a:r>
              <a:rPr lang="en-US" sz="1800" b="1" dirty="0"/>
              <a:t>new </a:t>
            </a:r>
            <a:r>
              <a:rPr lang="en-US" sz="1800" dirty="0" err="1"/>
              <a:t>elementType</a:t>
            </a:r>
            <a:r>
              <a:rPr lang="en-US" sz="1800" dirty="0"/>
              <a:t>[</a:t>
            </a:r>
            <a:r>
              <a:rPr lang="en-US" sz="1800" dirty="0" err="1"/>
              <a:t>arraySize</a:t>
            </a:r>
            <a:r>
              <a:rPr lang="en-US" sz="1800" dirty="0" smtClean="0"/>
              <a:t>];</a:t>
            </a:r>
          </a:p>
          <a:p>
            <a:pPr marL="0" indent="0">
              <a:buNone/>
            </a:pPr>
            <a:r>
              <a:rPr lang="en-US" sz="1800" dirty="0" smtClean="0"/>
              <a:t>Or</a:t>
            </a:r>
            <a:endParaRPr lang="en-US" sz="1800" dirty="0"/>
          </a:p>
          <a:p>
            <a:pPr marL="0" indent="0" algn="ctr">
              <a:buNone/>
            </a:pPr>
            <a:r>
              <a:rPr lang="en-US" sz="1800" dirty="0" err="1" smtClean="0"/>
              <a:t>elementType</a:t>
            </a:r>
            <a:r>
              <a:rPr lang="en-US" sz="1800" dirty="0" smtClean="0"/>
              <a:t> </a:t>
            </a:r>
            <a:r>
              <a:rPr lang="en-US" sz="1800" dirty="0" err="1"/>
              <a:t>arrayRefVar</a:t>
            </a:r>
            <a:r>
              <a:rPr lang="en-US" sz="1800" dirty="0"/>
              <a:t>[] = </a:t>
            </a:r>
            <a:r>
              <a:rPr lang="en-US" sz="1800" b="1" dirty="0"/>
              <a:t>new </a:t>
            </a:r>
            <a:r>
              <a:rPr lang="en-US" sz="1800" dirty="0" err="1"/>
              <a:t>elementType</a:t>
            </a:r>
            <a:r>
              <a:rPr lang="en-US" sz="1800" dirty="0"/>
              <a:t>[</a:t>
            </a:r>
            <a:r>
              <a:rPr lang="en-US" sz="1800" dirty="0" err="1"/>
              <a:t>arraySize</a:t>
            </a:r>
            <a:r>
              <a:rPr lang="en-US" sz="1800" dirty="0" smtClean="0"/>
              <a:t>];</a:t>
            </a:r>
          </a:p>
          <a:p>
            <a:pPr>
              <a:buFont typeface="Wingdings" panose="05000000000000000000" pitchFamily="2" charset="2"/>
              <a:buChar char="Ø"/>
            </a:pPr>
            <a:r>
              <a:rPr lang="en-US" sz="1800" dirty="0" smtClean="0"/>
              <a:t>Here </a:t>
            </a:r>
            <a:r>
              <a:rPr lang="en-US" sz="1800" dirty="0"/>
              <a:t>is an example of such a </a:t>
            </a:r>
            <a:r>
              <a:rPr lang="en-US" sz="1800" dirty="0" smtClean="0"/>
              <a:t>statement:</a:t>
            </a:r>
          </a:p>
          <a:p>
            <a:pPr marL="0" indent="0" algn="ctr">
              <a:buNone/>
            </a:pPr>
            <a:r>
              <a:rPr lang="en-US" sz="1800" b="1" dirty="0" smtClean="0"/>
              <a:t>double</a:t>
            </a:r>
            <a:r>
              <a:rPr lang="en-US" sz="1800" dirty="0"/>
              <a:t>[] </a:t>
            </a:r>
            <a:r>
              <a:rPr lang="en-US" sz="1800" dirty="0" err="1"/>
              <a:t>myList</a:t>
            </a:r>
            <a:r>
              <a:rPr lang="en-US" sz="1800" dirty="0"/>
              <a:t> = </a:t>
            </a:r>
            <a:r>
              <a:rPr lang="en-US" sz="1800" b="1" dirty="0"/>
              <a:t>new double</a:t>
            </a:r>
            <a:r>
              <a:rPr lang="en-US" sz="1800" dirty="0"/>
              <a:t>[</a:t>
            </a:r>
            <a:r>
              <a:rPr lang="en-US" sz="1800" b="1" dirty="0"/>
              <a:t>10</a:t>
            </a:r>
            <a:r>
              <a:rPr lang="en-US" sz="1800" dirty="0" smtClean="0"/>
              <a:t>];</a:t>
            </a:r>
          </a:p>
          <a:p>
            <a:pPr marL="0" indent="0" algn="just">
              <a:buNone/>
            </a:pPr>
            <a:r>
              <a:rPr lang="en-US" sz="1800" dirty="0" smtClean="0"/>
              <a:t>This </a:t>
            </a:r>
            <a:r>
              <a:rPr lang="en-US" sz="1800" dirty="0"/>
              <a:t>statement declares an array variable, </a:t>
            </a:r>
            <a:r>
              <a:rPr lang="en-US" sz="1800" b="1" dirty="0" err="1"/>
              <a:t>myList</a:t>
            </a:r>
            <a:r>
              <a:rPr lang="en-US" sz="1800" dirty="0"/>
              <a:t>, creates an array of ten elements </a:t>
            </a:r>
            <a:r>
              <a:rPr lang="en-US" sz="1800" dirty="0" smtClean="0"/>
              <a:t>of </a:t>
            </a:r>
            <a:r>
              <a:rPr lang="en-US" sz="1800" b="1" dirty="0" smtClean="0"/>
              <a:t>double </a:t>
            </a:r>
            <a:r>
              <a:rPr lang="en-US" sz="1800" dirty="0"/>
              <a:t>type, and assigns its reference to </a:t>
            </a:r>
            <a:r>
              <a:rPr lang="en-US" sz="1800" b="1" dirty="0" err="1"/>
              <a:t>myList</a:t>
            </a:r>
            <a:r>
              <a:rPr lang="en-US" sz="1800" dirty="0"/>
              <a:t>. To assign values to the elements, </a:t>
            </a:r>
            <a:r>
              <a:rPr lang="en-US" sz="1800" dirty="0" smtClean="0"/>
              <a:t>use the syntax:</a:t>
            </a:r>
          </a:p>
          <a:p>
            <a:pPr marL="0" indent="0" algn="ctr">
              <a:buNone/>
            </a:pPr>
            <a:r>
              <a:rPr lang="en-US" sz="1800" dirty="0" err="1" smtClean="0"/>
              <a:t>arrayRefVar</a:t>
            </a:r>
            <a:r>
              <a:rPr lang="en-US" sz="1800" dirty="0" smtClean="0"/>
              <a:t>[index</a:t>
            </a:r>
            <a:r>
              <a:rPr lang="en-US" sz="1800" dirty="0"/>
              <a:t>] = </a:t>
            </a:r>
            <a:r>
              <a:rPr lang="en-US" sz="1800" dirty="0" smtClean="0"/>
              <a:t>value;</a:t>
            </a:r>
          </a:p>
          <a:p>
            <a:pPr>
              <a:buFont typeface="Wingdings" panose="05000000000000000000" pitchFamily="2" charset="2"/>
              <a:buChar char="v"/>
            </a:pPr>
            <a:r>
              <a:rPr lang="en-US" sz="1800" dirty="0" smtClean="0"/>
              <a:t>For </a:t>
            </a:r>
            <a:r>
              <a:rPr lang="en-US" sz="1800" dirty="0"/>
              <a:t>example, the following code initializes the </a:t>
            </a:r>
            <a:r>
              <a:rPr lang="en-US" sz="1800" dirty="0" smtClean="0"/>
              <a:t>array.</a:t>
            </a:r>
          </a:p>
          <a:p>
            <a:pPr marL="0" indent="0">
              <a:buNone/>
            </a:pPr>
            <a:r>
              <a:rPr lang="en-US" sz="1800" dirty="0" err="1" smtClean="0"/>
              <a:t>myList</a:t>
            </a:r>
            <a:r>
              <a:rPr lang="en-US" sz="1800" dirty="0" smtClean="0"/>
              <a:t>[</a:t>
            </a:r>
            <a:r>
              <a:rPr lang="en-US" sz="1800" b="1" dirty="0" smtClean="0"/>
              <a:t>0</a:t>
            </a:r>
            <a:r>
              <a:rPr lang="en-US" sz="1800" dirty="0"/>
              <a:t>] = </a:t>
            </a:r>
            <a:r>
              <a:rPr lang="en-US" sz="1800" b="1" dirty="0" smtClean="0"/>
              <a:t>5.6</a:t>
            </a:r>
            <a:r>
              <a:rPr lang="en-US" sz="1800" dirty="0" smtClean="0"/>
              <a:t>; </a:t>
            </a:r>
          </a:p>
          <a:p>
            <a:pPr marL="0" indent="0">
              <a:buNone/>
            </a:pPr>
            <a:r>
              <a:rPr lang="en-US" sz="1800" dirty="0" err="1" smtClean="0"/>
              <a:t>myList</a:t>
            </a:r>
            <a:r>
              <a:rPr lang="en-US" sz="1800" dirty="0" smtClean="0"/>
              <a:t>[</a:t>
            </a:r>
            <a:r>
              <a:rPr lang="en-US" sz="1800" b="1" dirty="0" smtClean="0"/>
              <a:t>1</a:t>
            </a:r>
            <a:r>
              <a:rPr lang="en-US" sz="1800" dirty="0"/>
              <a:t>] = </a:t>
            </a:r>
            <a:r>
              <a:rPr lang="en-US" sz="1800" b="1" dirty="0" smtClean="0"/>
              <a:t>4.5</a:t>
            </a:r>
            <a:r>
              <a:rPr lang="en-US" sz="1800" dirty="0" smtClean="0"/>
              <a:t>;</a:t>
            </a:r>
          </a:p>
          <a:p>
            <a:pPr marL="0" indent="0">
              <a:buNone/>
            </a:pPr>
            <a:r>
              <a:rPr lang="en-US" sz="1800" dirty="0" err="1" smtClean="0"/>
              <a:t>myList</a:t>
            </a:r>
            <a:r>
              <a:rPr lang="en-US" sz="1800" dirty="0" smtClean="0"/>
              <a:t>[</a:t>
            </a:r>
            <a:r>
              <a:rPr lang="en-US" sz="1800" b="1" dirty="0" smtClean="0"/>
              <a:t>2</a:t>
            </a:r>
            <a:r>
              <a:rPr lang="en-US" sz="1800" dirty="0"/>
              <a:t>] = </a:t>
            </a:r>
            <a:r>
              <a:rPr lang="en-US" sz="1800" b="1" dirty="0" smtClean="0"/>
              <a:t>3.3</a:t>
            </a:r>
            <a:r>
              <a:rPr lang="en-US" sz="1800" dirty="0" smtClean="0"/>
              <a:t>;</a:t>
            </a:r>
          </a:p>
        </p:txBody>
      </p:sp>
    </p:spTree>
    <p:extLst>
      <p:ext uri="{BB962C8B-B14F-4D97-AF65-F5344CB8AC3E}">
        <p14:creationId xmlns:p14="http://schemas.microsoft.com/office/powerpoint/2010/main" val="2417459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IV</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2667" y="1287180"/>
            <a:ext cx="9212923" cy="4937432"/>
          </a:xfrm>
        </p:spPr>
      </p:pic>
      <p:sp>
        <p:nvSpPr>
          <p:cNvPr id="7" name="Rectangle 6"/>
          <p:cNvSpPr/>
          <p:nvPr/>
        </p:nvSpPr>
        <p:spPr>
          <a:xfrm>
            <a:off x="1304728" y="1301262"/>
            <a:ext cx="1063334" cy="398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85382" y="1287180"/>
            <a:ext cx="1160585" cy="5600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0070C0"/>
                </a:solidFill>
              </a:rPr>
              <a:t>***</a:t>
            </a:r>
            <a:endParaRPr lang="en-US" sz="3600" b="1" dirty="0">
              <a:solidFill>
                <a:srgbClr val="0070C0"/>
              </a:solidFill>
            </a:endParaRPr>
          </a:p>
        </p:txBody>
      </p:sp>
    </p:spTree>
    <p:extLst>
      <p:ext uri="{BB962C8B-B14F-4D97-AF65-F5344CB8AC3E}">
        <p14:creationId xmlns:p14="http://schemas.microsoft.com/office/powerpoint/2010/main" val="3811476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IV</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noAutofit/>
          </a:bodyPr>
          <a:lstStyle/>
          <a:p>
            <a:pPr algn="just">
              <a:buFont typeface="Wingdings" panose="05000000000000000000" pitchFamily="2" charset="2"/>
              <a:buChar char="Ø"/>
            </a:pPr>
            <a:r>
              <a:rPr lang="en-US" sz="2200" dirty="0"/>
              <a:t>Balls are dropped from the opening of the board. Every time a ball hits a nail, it has a 50% chance of falling to the left or to the right. The piles of balls are accumulated in the slots at the bottom of the board.</a:t>
            </a:r>
          </a:p>
          <a:p>
            <a:pPr algn="just">
              <a:buFont typeface="Wingdings" panose="05000000000000000000" pitchFamily="2" charset="2"/>
              <a:buChar char="Ø"/>
            </a:pPr>
            <a:r>
              <a:rPr lang="en-US" sz="2200" dirty="0"/>
              <a:t>Write a program that simulates the bean machine. Your program should prompt the user to enter the number of the balls and the number of the slots in the machine. Simulate the falling of each ball by printing its path. For example, the path for the ball in Figure 7.13b is LLRRLLR and the path for the ball in Figure 7.13c is RLRRLRR.</a:t>
            </a:r>
          </a:p>
          <a:p>
            <a:pPr algn="just">
              <a:buFont typeface="Wingdings" panose="05000000000000000000" pitchFamily="2" charset="2"/>
              <a:buChar char="Ø"/>
            </a:pPr>
            <a:r>
              <a:rPr lang="en-US" sz="2200" dirty="0"/>
              <a:t>Display the final buildup of the balls in the slots in a histogram. Here is a sample run of the program.</a:t>
            </a:r>
          </a:p>
          <a:p>
            <a:pPr algn="just">
              <a:buFont typeface="Wingdings" panose="05000000000000000000" pitchFamily="2" charset="2"/>
              <a:buChar char="ü"/>
            </a:pPr>
            <a:r>
              <a:rPr lang="en-US" sz="2200" dirty="0"/>
              <a:t>(Hint: Create an array named slots. Each element in slots stores the number of balls in a slot. Each ball falls into a slot via a path. The number of </a:t>
            </a:r>
            <a:r>
              <a:rPr lang="en-US" sz="2200" dirty="0" err="1"/>
              <a:t>Rs</a:t>
            </a:r>
            <a:r>
              <a:rPr lang="en-US" sz="2200" dirty="0"/>
              <a:t> in a path is the position of the slot where the ball falls. For example, for the path LRLRLRR, the ball falls into slots[4], and for the path is RRLLLLL, the ball falls into slots[2</a:t>
            </a:r>
            <a:r>
              <a:rPr lang="en-US" sz="2200" dirty="0" smtClean="0"/>
              <a:t>].)</a:t>
            </a:r>
            <a:endParaRPr lang="en-US" sz="2200" dirty="0"/>
          </a:p>
        </p:txBody>
      </p:sp>
    </p:spTree>
    <p:extLst>
      <p:ext uri="{BB962C8B-B14F-4D97-AF65-F5344CB8AC3E}">
        <p14:creationId xmlns:p14="http://schemas.microsoft.com/office/powerpoint/2010/main" val="176100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IV</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641230"/>
            <a:ext cx="9789479" cy="3716215"/>
          </a:xfrm>
        </p:spPr>
      </p:pic>
    </p:spTree>
    <p:extLst>
      <p:ext uri="{BB962C8B-B14F-4D97-AF65-F5344CB8AC3E}">
        <p14:creationId xmlns:p14="http://schemas.microsoft.com/office/powerpoint/2010/main" val="3146232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IV</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641230"/>
            <a:ext cx="9789479" cy="3716215"/>
          </a:xfrm>
        </p:spPr>
      </p:pic>
    </p:spTree>
    <p:extLst>
      <p:ext uri="{BB962C8B-B14F-4D97-AF65-F5344CB8AC3E}">
        <p14:creationId xmlns:p14="http://schemas.microsoft.com/office/powerpoint/2010/main" val="3299666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V</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2" y="1364739"/>
            <a:ext cx="9789478" cy="4658747"/>
          </a:xfrm>
        </p:spPr>
      </p:pic>
    </p:spTree>
    <p:extLst>
      <p:ext uri="{BB962C8B-B14F-4D97-AF65-F5344CB8AC3E}">
        <p14:creationId xmlns:p14="http://schemas.microsoft.com/office/powerpoint/2010/main" val="607737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VI</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lstStyle/>
          <a:p>
            <a:pPr marL="0" indent="0" algn="just">
              <a:buNone/>
            </a:pPr>
            <a:r>
              <a:rPr lang="en-US" dirty="0"/>
              <a:t>(</a:t>
            </a:r>
            <a:r>
              <a:rPr lang="en-US" i="1" dirty="0"/>
              <a:t>Merge two sorted lists</a:t>
            </a:r>
            <a:r>
              <a:rPr lang="en-US" dirty="0"/>
              <a:t>) Write the following method that merges two sorted </a:t>
            </a:r>
            <a:r>
              <a:rPr lang="en-US" dirty="0" smtClean="0"/>
              <a:t>lists into </a:t>
            </a:r>
            <a:r>
              <a:rPr lang="en-US" dirty="0"/>
              <a:t>a new sorted </a:t>
            </a:r>
            <a:r>
              <a:rPr lang="en-US" dirty="0" smtClean="0"/>
              <a:t>list.</a:t>
            </a:r>
          </a:p>
          <a:p>
            <a:pPr marL="0" indent="0" algn="ctr">
              <a:buNone/>
            </a:pPr>
            <a:r>
              <a:rPr lang="en-US" b="1" dirty="0" smtClean="0"/>
              <a:t>public </a:t>
            </a:r>
            <a:r>
              <a:rPr lang="en-US" b="1" dirty="0"/>
              <a:t>static </a:t>
            </a:r>
            <a:r>
              <a:rPr lang="en-US" b="1" dirty="0" err="1"/>
              <a:t>int</a:t>
            </a:r>
            <a:r>
              <a:rPr lang="en-US" dirty="0"/>
              <a:t>[] merge(</a:t>
            </a:r>
            <a:r>
              <a:rPr lang="en-US" b="1" dirty="0" err="1"/>
              <a:t>int</a:t>
            </a:r>
            <a:r>
              <a:rPr lang="en-US" dirty="0"/>
              <a:t>[] list1, </a:t>
            </a:r>
            <a:r>
              <a:rPr lang="en-US" b="1" dirty="0" err="1"/>
              <a:t>int</a:t>
            </a:r>
            <a:r>
              <a:rPr lang="en-US" dirty="0"/>
              <a:t>[] list2)</a:t>
            </a:r>
            <a:r>
              <a:rPr lang="en-US" dirty="0"/>
              <a:t> </a:t>
            </a:r>
          </a:p>
          <a:p>
            <a:pPr marL="0" indent="0" algn="just">
              <a:buNone/>
            </a:pPr>
            <a:r>
              <a:rPr lang="en-US" dirty="0" smtClean="0"/>
              <a:t>Implement </a:t>
            </a:r>
            <a:r>
              <a:rPr lang="en-US" dirty="0"/>
              <a:t>the method in a way that takes at most </a:t>
            </a:r>
            <a:r>
              <a:rPr lang="en-US" b="1" dirty="0"/>
              <a:t>list1.length </a:t>
            </a:r>
            <a:r>
              <a:rPr lang="en-US" dirty="0"/>
              <a:t>+ </a:t>
            </a:r>
            <a:r>
              <a:rPr lang="en-US" b="1" dirty="0" smtClean="0"/>
              <a:t>list2.length </a:t>
            </a:r>
            <a:r>
              <a:rPr lang="en-US" dirty="0" smtClean="0"/>
              <a:t>comparisons</a:t>
            </a:r>
            <a:r>
              <a:rPr lang="en-US" dirty="0"/>
              <a:t>. Write a test program that prompts the user to enter </a:t>
            </a:r>
            <a:r>
              <a:rPr lang="en-US" dirty="0" smtClean="0"/>
              <a:t>two sorted </a:t>
            </a:r>
            <a:r>
              <a:rPr lang="en-US" dirty="0"/>
              <a:t>lists and displays the merged list. Here is a sample run. Note that the </a:t>
            </a:r>
            <a:r>
              <a:rPr lang="en-US" dirty="0" smtClean="0"/>
              <a:t>first number </a:t>
            </a:r>
            <a:r>
              <a:rPr lang="en-US" dirty="0"/>
              <a:t>in the input indicates the number of the elements in the list. This </a:t>
            </a:r>
            <a:r>
              <a:rPr lang="en-US" dirty="0" smtClean="0"/>
              <a:t>number is </a:t>
            </a:r>
            <a:r>
              <a:rPr lang="en-US" dirty="0"/>
              <a:t>not part of the list.</a:t>
            </a:r>
            <a:r>
              <a:rPr lang="en-US" dirty="0"/>
              <a:t> </a:t>
            </a:r>
            <a:br>
              <a:rPr lang="en-US" dirty="0"/>
            </a:br>
            <a:r>
              <a:rPr lang="en-US" dirty="0"/>
              <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3955723"/>
            <a:ext cx="9789479" cy="1507230"/>
          </a:xfrm>
          <a:prstGeom prst="rect">
            <a:avLst/>
          </a:prstGeom>
        </p:spPr>
      </p:pic>
    </p:spTree>
    <p:extLst>
      <p:ext uri="{BB962C8B-B14F-4D97-AF65-F5344CB8AC3E}">
        <p14:creationId xmlns:p14="http://schemas.microsoft.com/office/powerpoint/2010/main" val="16171445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VII</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lstStyle/>
          <a:p>
            <a:pPr marL="0" indent="0" algn="just">
              <a:buNone/>
            </a:pPr>
            <a:r>
              <a:rPr lang="en-US" dirty="0"/>
              <a:t>(</a:t>
            </a:r>
            <a:r>
              <a:rPr lang="en-US" i="1" dirty="0"/>
              <a:t>Game: hangman</a:t>
            </a:r>
            <a:r>
              <a:rPr lang="en-US" dirty="0"/>
              <a:t>) Write a hangman game that randomly generates a word </a:t>
            </a:r>
            <a:r>
              <a:rPr lang="en-US" dirty="0" smtClean="0"/>
              <a:t>and prompts </a:t>
            </a:r>
            <a:r>
              <a:rPr lang="en-US" dirty="0"/>
              <a:t>the user to guess one letter at a time, as shown in the sample run. </a:t>
            </a:r>
            <a:r>
              <a:rPr lang="en-US" dirty="0" smtClean="0"/>
              <a:t>Each letter </a:t>
            </a:r>
            <a:r>
              <a:rPr lang="en-US" dirty="0"/>
              <a:t>in the word is displayed as an asterisk. When the user makes a </a:t>
            </a:r>
            <a:r>
              <a:rPr lang="en-US" dirty="0" smtClean="0"/>
              <a:t>correct guess</a:t>
            </a:r>
            <a:r>
              <a:rPr lang="en-US" dirty="0"/>
              <a:t>, the actual letter is then displayed. When the user finishes a word, display</a:t>
            </a:r>
            <a:r>
              <a:rPr lang="en-US" dirty="0"/>
              <a:t> </a:t>
            </a:r>
            <a:r>
              <a:rPr lang="en-US" dirty="0" smtClean="0"/>
              <a:t>the </a:t>
            </a:r>
            <a:r>
              <a:rPr lang="en-US" dirty="0"/>
              <a:t>number of misses and ask the user whether to continue to play with </a:t>
            </a:r>
            <a:r>
              <a:rPr lang="en-US" dirty="0" smtClean="0"/>
              <a:t>another word</a:t>
            </a:r>
            <a:r>
              <a:rPr lang="en-US" dirty="0"/>
              <a:t>. Declare an array to store words, as follows</a:t>
            </a:r>
            <a:r>
              <a:rPr lang="en-US" dirty="0" smtClean="0"/>
              <a:t>: String</a:t>
            </a:r>
            <a:r>
              <a:rPr lang="en-US" dirty="0"/>
              <a:t>[] words = {</a:t>
            </a:r>
            <a:r>
              <a:rPr lang="en-US" b="1" dirty="0"/>
              <a:t>"write"</a:t>
            </a:r>
            <a:r>
              <a:rPr lang="en-US" dirty="0"/>
              <a:t>, </a:t>
            </a:r>
            <a:r>
              <a:rPr lang="en-US" b="1" dirty="0"/>
              <a:t>"that"</a:t>
            </a:r>
            <a:r>
              <a:rPr lang="en-US" dirty="0"/>
              <a:t>, ...};</a:t>
            </a:r>
            <a:r>
              <a:rPr lang="en-US" dirty="0"/>
              <a:t> </a:t>
            </a:r>
            <a:br>
              <a:rPr lang="en-US" dirty="0"/>
            </a:b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580" y="3059723"/>
            <a:ext cx="7944959" cy="3411415"/>
          </a:xfrm>
          <a:prstGeom prst="rect">
            <a:avLst/>
          </a:prstGeom>
        </p:spPr>
      </p:pic>
    </p:spTree>
    <p:extLst>
      <p:ext uri="{BB962C8B-B14F-4D97-AF65-F5344CB8AC3E}">
        <p14:creationId xmlns:p14="http://schemas.microsoft.com/office/powerpoint/2010/main" val="2864142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VIII + IX</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1139827"/>
            <a:ext cx="9789479" cy="214263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2" y="3282462"/>
            <a:ext cx="9789478" cy="3217519"/>
          </a:xfrm>
          <a:prstGeom prst="rect">
            <a:avLst/>
          </a:prstGeom>
        </p:spPr>
      </p:pic>
    </p:spTree>
    <p:extLst>
      <p:ext uri="{BB962C8B-B14F-4D97-AF65-F5344CB8AC3E}">
        <p14:creationId xmlns:p14="http://schemas.microsoft.com/office/powerpoint/2010/main" val="3209369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EXERCISE	 X</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lstStyle/>
          <a:p>
            <a:pPr marL="0" indent="0">
              <a:buNone/>
            </a:pPr>
            <a:r>
              <a:rPr lang="en-US" dirty="0"/>
              <a:t>Write a Java program to find the common elements between two </a:t>
            </a:r>
            <a:r>
              <a:rPr lang="en-US" dirty="0" smtClean="0"/>
              <a:t>arrays, using override methods for String, integer then do these tasks:</a:t>
            </a:r>
          </a:p>
          <a:p>
            <a:pPr>
              <a:buFont typeface="Wingdings" panose="05000000000000000000" pitchFamily="2" charset="2"/>
              <a:buChar char="q"/>
            </a:pPr>
            <a:r>
              <a:rPr lang="en-US" dirty="0" smtClean="0"/>
              <a:t>If they’re integers:</a:t>
            </a:r>
          </a:p>
          <a:p>
            <a:pPr lvl="1">
              <a:buFont typeface="Wingdings" panose="05000000000000000000" pitchFamily="2" charset="2"/>
              <a:buChar char="v"/>
            </a:pPr>
            <a:r>
              <a:rPr lang="en-US" dirty="0" smtClean="0"/>
              <a:t>Remove duplicated elements from two arrays then sort them</a:t>
            </a:r>
          </a:p>
          <a:p>
            <a:pPr lvl="1">
              <a:buFont typeface="Wingdings" panose="05000000000000000000" pitchFamily="2" charset="2"/>
              <a:buChar char="v"/>
            </a:pPr>
            <a:r>
              <a:rPr lang="en-US" dirty="0"/>
              <a:t>F</a:t>
            </a:r>
            <a:r>
              <a:rPr lang="en-US" dirty="0" smtClean="0"/>
              <a:t>ind out the second largest element and the second smallest one after merging two sorted array.</a:t>
            </a:r>
          </a:p>
          <a:p>
            <a:pPr lvl="1">
              <a:buFont typeface="Wingdings" panose="05000000000000000000" pitchFamily="2" charset="2"/>
              <a:buChar char="v"/>
            </a:pPr>
            <a:r>
              <a:rPr lang="en-US" dirty="0"/>
              <a:t>C</a:t>
            </a:r>
            <a:r>
              <a:rPr lang="en-US" dirty="0" smtClean="0"/>
              <a:t>ompute </a:t>
            </a:r>
            <a:r>
              <a:rPr lang="en-US" dirty="0"/>
              <a:t>the average value of </a:t>
            </a:r>
            <a:r>
              <a:rPr lang="en-US" dirty="0" smtClean="0"/>
              <a:t>merged </a:t>
            </a:r>
            <a:r>
              <a:rPr lang="en-US" dirty="0"/>
              <a:t>array </a:t>
            </a:r>
            <a:r>
              <a:rPr lang="en-US" dirty="0" smtClean="0"/>
              <a:t>except </a:t>
            </a:r>
            <a:r>
              <a:rPr lang="en-US" dirty="0"/>
              <a:t>the </a:t>
            </a:r>
            <a:r>
              <a:rPr lang="en-US" dirty="0" smtClean="0"/>
              <a:t>second largest </a:t>
            </a:r>
            <a:r>
              <a:rPr lang="en-US" dirty="0"/>
              <a:t>and smallest </a:t>
            </a:r>
            <a:r>
              <a:rPr lang="en-US" dirty="0" smtClean="0"/>
              <a:t>values</a:t>
            </a:r>
          </a:p>
          <a:p>
            <a:pPr lvl="1">
              <a:buFont typeface="Wingdings" panose="05000000000000000000" pitchFamily="2" charset="2"/>
              <a:buChar char="v"/>
            </a:pPr>
            <a:r>
              <a:rPr lang="en-US" dirty="0" smtClean="0"/>
              <a:t>Split the merged array into two small arrays: the even and odd ones</a:t>
            </a:r>
          </a:p>
          <a:p>
            <a:pPr>
              <a:buFont typeface="Wingdings" panose="05000000000000000000" pitchFamily="2" charset="2"/>
              <a:buChar char="q"/>
            </a:pPr>
            <a:r>
              <a:rPr lang="en-US" dirty="0" smtClean="0"/>
              <a:t>If they’re strings:</a:t>
            </a:r>
          </a:p>
          <a:p>
            <a:pPr lvl="1">
              <a:buFont typeface="Wingdings" panose="05000000000000000000" pitchFamily="2" charset="2"/>
              <a:buChar char="v"/>
            </a:pPr>
            <a:r>
              <a:rPr lang="en-US" dirty="0"/>
              <a:t>Remove duplicated elements from two </a:t>
            </a:r>
            <a:r>
              <a:rPr lang="en-US" dirty="0" smtClean="0"/>
              <a:t>arrays</a:t>
            </a:r>
          </a:p>
          <a:p>
            <a:pPr lvl="1">
              <a:buFont typeface="Wingdings" panose="05000000000000000000" pitchFamily="2" charset="2"/>
              <a:buChar char="v"/>
            </a:pPr>
            <a:r>
              <a:rPr lang="en-US" dirty="0" smtClean="0"/>
              <a:t>Merge two arrays without duplicated ones</a:t>
            </a:r>
          </a:p>
          <a:p>
            <a:pPr lvl="1">
              <a:buFont typeface="Wingdings" panose="05000000000000000000" pitchFamily="2" charset="2"/>
              <a:buChar char="v"/>
            </a:pPr>
            <a:r>
              <a:rPr lang="en-US" dirty="0" smtClean="0"/>
              <a:t>Sort the merged array in ascending order and descending order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52494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7180"/>
            <a:ext cx="9800909" cy="720090"/>
          </a:xfrm>
        </p:spPr>
        <p:txBody>
          <a:bodyPr/>
          <a:lstStyle/>
          <a:p>
            <a:pPr algn="ctr"/>
            <a:r>
              <a:rPr lang="en-US" b="1" dirty="0" smtClean="0"/>
              <a:t>DEFINE AN ARRAY</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870" y="1331050"/>
            <a:ext cx="8778239" cy="4920367"/>
          </a:xfrm>
        </p:spPr>
      </p:pic>
    </p:spTree>
    <p:extLst>
      <p:ext uri="{BB962C8B-B14F-4D97-AF65-F5344CB8AC3E}">
        <p14:creationId xmlns:p14="http://schemas.microsoft.com/office/powerpoint/2010/main" val="3911908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7180"/>
            <a:ext cx="9800909" cy="720090"/>
          </a:xfrm>
        </p:spPr>
        <p:txBody>
          <a:bodyPr/>
          <a:lstStyle/>
          <a:p>
            <a:pPr algn="ctr"/>
            <a:r>
              <a:rPr lang="en-US" b="1" dirty="0" smtClean="0"/>
              <a:t>ARRAY LENGTH</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585" y="1109996"/>
            <a:ext cx="8823960" cy="5184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292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7180"/>
            <a:ext cx="9800909" cy="720090"/>
          </a:xfrm>
        </p:spPr>
        <p:txBody>
          <a:bodyPr/>
          <a:lstStyle/>
          <a:p>
            <a:pPr algn="ctr"/>
            <a:r>
              <a:rPr lang="en-US" b="1" dirty="0" smtClean="0"/>
              <a:t>ARRAY SIZE IN BYTE</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8" name="AutoShape 2" descr="size in bytes"/>
          <p:cNvSpPr>
            <a:spLocks noChangeAspect="1" noChangeArrowheads="1"/>
          </p:cNvSpPr>
          <p:nvPr/>
        </p:nvSpPr>
        <p:spPr bwMode="auto">
          <a:xfrm>
            <a:off x="646111" y="1131570"/>
            <a:ext cx="6109019" cy="1266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altLang="en-US" sz="2200" dirty="0"/>
              <a:t>T</a:t>
            </a:r>
            <a:r>
              <a:rPr lang="en-US" altLang="en-US" sz="2200" dirty="0" smtClean="0"/>
              <a:t>he </a:t>
            </a:r>
            <a:r>
              <a:rPr lang="en-US" altLang="en-US" sz="2200" dirty="0"/>
              <a:t>total size of an array in bytes can be computed as</a:t>
            </a:r>
            <a:r>
              <a:rPr lang="en-US" altLang="en-US" sz="2200" dirty="0" smtClean="0"/>
              <a:t>: </a:t>
            </a:r>
          </a:p>
          <a:p>
            <a:pPr lvl="0" algn="ctr" eaLnBrk="0" fontAlgn="base" hangingPunct="0">
              <a:spcBef>
                <a:spcPct val="0"/>
              </a:spcBef>
              <a:spcAft>
                <a:spcPct val="0"/>
              </a:spcAft>
            </a:pPr>
            <a:r>
              <a:rPr lang="en-US" altLang="en-US" sz="2200" b="1" dirty="0" smtClean="0"/>
              <a:t>Size in bytes = Size of array * size of base type</a:t>
            </a:r>
          </a:p>
          <a:p>
            <a:pPr algn="just" eaLnBrk="0" fontAlgn="base" hangingPunct="0">
              <a:spcBef>
                <a:spcPct val="0"/>
              </a:spcBef>
              <a:spcAft>
                <a:spcPct val="0"/>
              </a:spcAft>
            </a:pPr>
            <a:r>
              <a:rPr lang="en-US" altLang="en-US" sz="2200" dirty="0"/>
              <a:t>T</a:t>
            </a:r>
            <a:r>
              <a:rPr lang="en-US" altLang="en-US" sz="2200" dirty="0" smtClean="0"/>
              <a:t>herefore</a:t>
            </a:r>
            <a:r>
              <a:rPr lang="en-US" altLang="en-US" sz="2200" dirty="0"/>
              <a:t>, what is the meaning of the size of an array? size of the array means the number of </a:t>
            </a:r>
            <a:r>
              <a:rPr lang="en-US" altLang="en-US" sz="2200" dirty="0" smtClean="0"/>
              <a:t>elements that </a:t>
            </a:r>
            <a:r>
              <a:rPr lang="en-US" altLang="en-US" sz="2200" dirty="0"/>
              <a:t>array can store base types means and type of </a:t>
            </a:r>
            <a:r>
              <a:rPr lang="en-US" altLang="en-US" sz="2200" dirty="0" smtClean="0"/>
              <a:t>elements that </a:t>
            </a:r>
            <a:r>
              <a:rPr lang="en-US" altLang="en-US" sz="2200" dirty="0"/>
              <a:t>array stores such as float, </a:t>
            </a:r>
            <a:r>
              <a:rPr lang="en-US" altLang="en-US" sz="2200" dirty="0" smtClean="0"/>
              <a:t>integer, character.</a:t>
            </a:r>
          </a:p>
          <a:p>
            <a:pPr algn="just" eaLnBrk="0" fontAlgn="base" hangingPunct="0">
              <a:spcBef>
                <a:spcPct val="0"/>
              </a:spcBef>
              <a:spcAft>
                <a:spcPct val="0"/>
              </a:spcAft>
            </a:pPr>
            <a:r>
              <a:rPr lang="en-US" altLang="en-US" sz="2200" dirty="0" smtClean="0"/>
              <a:t>To understand, </a:t>
            </a:r>
            <a:r>
              <a:rPr lang="en-US" altLang="en-US" sz="2200" dirty="0"/>
              <a:t>suppose that if the declaration of an array looks like as </a:t>
            </a:r>
            <a:r>
              <a:rPr lang="en-US" altLang="en-US" sz="2200" dirty="0" smtClean="0"/>
              <a:t>following:</a:t>
            </a:r>
          </a:p>
          <a:p>
            <a:pPr algn="just" eaLnBrk="0" fontAlgn="base" hangingPunct="0">
              <a:spcBef>
                <a:spcPct val="0"/>
              </a:spcBef>
              <a:spcAft>
                <a:spcPct val="0"/>
              </a:spcAft>
            </a:pPr>
            <a:r>
              <a:rPr lang="en-US" altLang="en-US" sz="2200" b="1" dirty="0" smtClean="0"/>
              <a:t>float </a:t>
            </a:r>
            <a:r>
              <a:rPr lang="en-US" altLang="en-US" sz="2200" b="1" dirty="0"/>
              <a:t>a[10</a:t>
            </a:r>
            <a:r>
              <a:rPr lang="en-US" altLang="en-US" sz="2200" b="1" dirty="0" smtClean="0"/>
              <a:t>];</a:t>
            </a:r>
            <a:endParaRPr lang="en-US" altLang="en-US" sz="2200" dirty="0" smtClean="0"/>
          </a:p>
          <a:p>
            <a:pPr algn="just" eaLnBrk="0" fontAlgn="base" hangingPunct="0">
              <a:spcBef>
                <a:spcPct val="0"/>
              </a:spcBef>
              <a:spcAft>
                <a:spcPct val="0"/>
              </a:spcAft>
            </a:pPr>
            <a:r>
              <a:rPr lang="en-US" altLang="en-US" sz="2200" dirty="0" smtClean="0"/>
              <a:t>Furthermore</a:t>
            </a:r>
            <a:r>
              <a:rPr lang="en-US" altLang="en-US" sz="2200" dirty="0"/>
              <a:t>, </a:t>
            </a:r>
            <a:r>
              <a:rPr lang="en-US" sz="2200" dirty="0"/>
              <a:t>total memory in a byte that array would occupy will be given </a:t>
            </a:r>
            <a:r>
              <a:rPr lang="en-US" sz="2200" dirty="0" smtClean="0"/>
              <a:t>by</a:t>
            </a:r>
            <a:r>
              <a:rPr lang="en-US" altLang="en-US" sz="2200" dirty="0" smtClean="0"/>
              <a:t>:</a:t>
            </a:r>
          </a:p>
          <a:p>
            <a:pPr eaLnBrk="0" fontAlgn="base" hangingPunct="0">
              <a:spcBef>
                <a:spcPct val="0"/>
              </a:spcBef>
              <a:spcAft>
                <a:spcPct val="0"/>
              </a:spcAft>
            </a:pPr>
            <a:r>
              <a:rPr lang="en-US" altLang="en-US" sz="2200" dirty="0"/>
              <a:t>	</a:t>
            </a:r>
            <a:r>
              <a:rPr lang="en-US" altLang="en-US" sz="2200" b="1" dirty="0" smtClean="0"/>
              <a:t>size </a:t>
            </a:r>
            <a:r>
              <a:rPr lang="en-US" altLang="en-US" sz="2200" b="1" dirty="0"/>
              <a:t>of array = 10 x (size of </a:t>
            </a:r>
            <a:r>
              <a:rPr lang="en-US" altLang="en-US" sz="2200" b="1" dirty="0" smtClean="0"/>
              <a:t>float)</a:t>
            </a:r>
          </a:p>
          <a:p>
            <a:pPr eaLnBrk="0" fontAlgn="base" hangingPunct="0">
              <a:spcBef>
                <a:spcPct val="0"/>
              </a:spcBef>
              <a:spcAft>
                <a:spcPct val="0"/>
              </a:spcAft>
            </a:pPr>
            <a:r>
              <a:rPr lang="en-US" altLang="en-US" sz="2200" b="1" dirty="0"/>
              <a:t>	</a:t>
            </a:r>
            <a:r>
              <a:rPr lang="en-US" altLang="en-US" sz="2200" b="1" dirty="0" smtClean="0"/>
              <a:t>	</a:t>
            </a:r>
            <a:r>
              <a:rPr lang="en-US" altLang="en-US" sz="2200" b="1" dirty="0"/>
              <a:t> </a:t>
            </a:r>
            <a:r>
              <a:rPr lang="en-US" altLang="en-US" sz="2200" b="1" dirty="0" smtClean="0"/>
              <a:t>        = </a:t>
            </a:r>
            <a:r>
              <a:rPr lang="en-US" altLang="en-US" sz="2200" b="1" dirty="0"/>
              <a:t>10 x </a:t>
            </a:r>
            <a:r>
              <a:rPr lang="en-US" altLang="en-US" sz="2200" b="1" dirty="0" smtClean="0"/>
              <a:t>4</a:t>
            </a:r>
          </a:p>
          <a:p>
            <a:pPr eaLnBrk="0" fontAlgn="base" hangingPunct="0">
              <a:spcBef>
                <a:spcPct val="0"/>
              </a:spcBef>
              <a:spcAft>
                <a:spcPct val="0"/>
              </a:spcAft>
            </a:pPr>
            <a:r>
              <a:rPr lang="en-US" altLang="en-US" sz="2200" b="1" dirty="0"/>
              <a:t>	</a:t>
            </a:r>
            <a:r>
              <a:rPr lang="en-US" altLang="en-US" sz="2200" b="1" dirty="0" smtClean="0"/>
              <a:t>	</a:t>
            </a:r>
            <a:r>
              <a:rPr lang="en-US" altLang="en-US" sz="2200" b="1" dirty="0"/>
              <a:t> </a:t>
            </a:r>
            <a:r>
              <a:rPr lang="en-US" altLang="en-US" sz="2200" b="1" dirty="0" smtClean="0"/>
              <a:t>        = 40</a:t>
            </a:r>
            <a:endParaRPr lang="en-US" altLang="en-US" sz="22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160" y="1131570"/>
            <a:ext cx="4491990" cy="2954655"/>
          </a:xfrm>
          <a:prstGeom prst="rect">
            <a:avLst/>
          </a:prstGeom>
        </p:spPr>
      </p:pic>
    </p:spTree>
    <p:extLst>
      <p:ext uri="{BB962C8B-B14F-4D97-AF65-F5344CB8AC3E}">
        <p14:creationId xmlns:p14="http://schemas.microsoft.com/office/powerpoint/2010/main" val="816813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7180"/>
            <a:ext cx="9800909" cy="720090"/>
          </a:xfrm>
        </p:spPr>
        <p:txBody>
          <a:bodyPr/>
          <a:lstStyle/>
          <a:p>
            <a:pPr algn="ctr"/>
            <a:r>
              <a:rPr lang="en-US" b="1" dirty="0" smtClean="0"/>
              <a:t>ARRAY 	INITIALIZERS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017271"/>
            <a:ext cx="9800909" cy="5394960"/>
          </a:xfrm>
          <a:prstGeom prst="rect">
            <a:avLst/>
          </a:prstGeom>
        </p:spPr>
      </p:pic>
    </p:spTree>
    <p:extLst>
      <p:ext uri="{BB962C8B-B14F-4D97-AF65-F5344CB8AC3E}">
        <p14:creationId xmlns:p14="http://schemas.microsoft.com/office/powerpoint/2010/main" val="252363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FOREACH LOOPS</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48740"/>
            <a:ext cx="9789479" cy="4816597"/>
          </a:xfrm>
        </p:spPr>
      </p:pic>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Tree>
    <p:extLst>
      <p:ext uri="{BB962C8B-B14F-4D97-AF65-F5344CB8AC3E}">
        <p14:creationId xmlns:p14="http://schemas.microsoft.com/office/powerpoint/2010/main" val="3843211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9479" cy="687109"/>
          </a:xfrm>
        </p:spPr>
        <p:txBody>
          <a:bodyPr/>
          <a:lstStyle/>
          <a:p>
            <a:pPr algn="ctr"/>
            <a:r>
              <a:rPr lang="en-US" b="1" dirty="0" smtClean="0"/>
              <a:t>Case study: Analyze Numbers</a:t>
            </a:r>
            <a:endParaRPr lang="en-US" b="1" dirty="0"/>
          </a:p>
        </p:txBody>
      </p:sp>
      <p:sp>
        <p:nvSpPr>
          <p:cNvPr id="6" name="Rectangle 1"/>
          <p:cNvSpPr>
            <a:spLocks noChangeArrowheads="1"/>
          </p:cNvSpPr>
          <p:nvPr/>
        </p:nvSpPr>
        <p:spPr bwMode="auto">
          <a:xfrm>
            <a:off x="1103313" y="3432503"/>
            <a:ext cx="65"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737373"/>
              </a:solidFill>
              <a:effectLst/>
              <a:latin typeface="NonBreakingSpaceOverride"/>
            </a:endParaRPr>
          </a:p>
        </p:txBody>
      </p:sp>
      <p:sp>
        <p:nvSpPr>
          <p:cNvPr id="3" name="Content Placeholder 2"/>
          <p:cNvSpPr>
            <a:spLocks noGrp="1"/>
          </p:cNvSpPr>
          <p:nvPr>
            <p:ph idx="1"/>
          </p:nvPr>
        </p:nvSpPr>
        <p:spPr>
          <a:xfrm>
            <a:off x="646111" y="1139828"/>
            <a:ext cx="9789479" cy="5108572"/>
          </a:xfrm>
        </p:spPr>
        <p:txBody>
          <a:bodyPr/>
          <a:lstStyle/>
          <a:p>
            <a:pPr marL="0" indent="0" algn="just">
              <a:buNone/>
            </a:pPr>
            <a:r>
              <a:rPr lang="en-US" dirty="0"/>
              <a:t>Now you </a:t>
            </a:r>
            <a:r>
              <a:rPr lang="en-US" dirty="0" smtClean="0"/>
              <a:t>may </a:t>
            </a:r>
            <a:r>
              <a:rPr lang="en-US" dirty="0"/>
              <a:t>write a program using arrays to solve </a:t>
            </a:r>
            <a:r>
              <a:rPr lang="en-US" dirty="0" smtClean="0"/>
              <a:t>some problems. For examples, the </a:t>
            </a:r>
            <a:r>
              <a:rPr lang="en-US" dirty="0"/>
              <a:t>problem is to read </a:t>
            </a:r>
            <a:r>
              <a:rPr lang="en-US" dirty="0" smtClean="0"/>
              <a:t>10 </a:t>
            </a:r>
            <a:r>
              <a:rPr lang="en-US" dirty="0"/>
              <a:t>numbers, get the average of these numbers, and find the</a:t>
            </a:r>
            <a:br>
              <a:rPr lang="en-US" dirty="0"/>
            </a:br>
            <a:r>
              <a:rPr lang="en-US" dirty="0"/>
              <a:t>number of the items greater than the average. To be flexible for handling any number of input, </a:t>
            </a:r>
            <a:r>
              <a:rPr lang="en-US" dirty="0" smtClean="0"/>
              <a:t>we will </a:t>
            </a:r>
            <a:r>
              <a:rPr lang="en-US" dirty="0"/>
              <a:t>let the user enter the number of </a:t>
            </a:r>
            <a:r>
              <a:rPr lang="en-US" dirty="0" smtClean="0"/>
              <a:t>input.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833580"/>
            <a:ext cx="9789479" cy="1829860"/>
          </a:xfrm>
          <a:prstGeom prst="rect">
            <a:avLst/>
          </a:prstGeom>
        </p:spPr>
      </p:pic>
    </p:spTree>
    <p:extLst>
      <p:ext uri="{BB962C8B-B14F-4D97-AF65-F5344CB8AC3E}">
        <p14:creationId xmlns:p14="http://schemas.microsoft.com/office/powerpoint/2010/main" val="4072063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702</TotalTime>
  <Words>1998</Words>
  <Application>Microsoft Office PowerPoint</Application>
  <PresentationFormat>Widescreen</PresentationFormat>
  <Paragraphs>238</Paragraphs>
  <Slides>38</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Gothic</vt:lpstr>
      <vt:lpstr>NonBreakingSpaceOverride</vt:lpstr>
      <vt:lpstr>Wingdings</vt:lpstr>
      <vt:lpstr>Wingdings 3</vt:lpstr>
      <vt:lpstr>Ion</vt:lpstr>
      <vt:lpstr>Single Dimensional Array</vt:lpstr>
      <vt:lpstr>INTRODUCTION</vt:lpstr>
      <vt:lpstr>DEFINE AN ARRAY</vt:lpstr>
      <vt:lpstr>DEFINE AN ARRAY</vt:lpstr>
      <vt:lpstr>ARRAY LENGTH</vt:lpstr>
      <vt:lpstr>ARRAY SIZE IN BYTE</vt:lpstr>
      <vt:lpstr>ARRAY  INITIALIZERS</vt:lpstr>
      <vt:lpstr>FOREACH LOOPS</vt:lpstr>
      <vt:lpstr>Case study: Analyze Numbers</vt:lpstr>
      <vt:lpstr>Case study: Deck of Cards</vt:lpstr>
      <vt:lpstr>Case study: Deck of Cards</vt:lpstr>
      <vt:lpstr>COPY ARRAYS</vt:lpstr>
      <vt:lpstr>RETURN AN ARRAY FROM A METHOD</vt:lpstr>
      <vt:lpstr>Case study: Occurrences of Each Letter</vt:lpstr>
      <vt:lpstr>Case study: Occurrences of Each Letter</vt:lpstr>
      <vt:lpstr>Exercise I</vt:lpstr>
      <vt:lpstr>Exercise II</vt:lpstr>
      <vt:lpstr>Variable-length Agrs List</vt:lpstr>
      <vt:lpstr>SEARCHING ARRAYS</vt:lpstr>
      <vt:lpstr>SEARCHING ARRAYS</vt:lpstr>
      <vt:lpstr>SEARCHING ARRAYS</vt:lpstr>
      <vt:lpstr>SEARCHING ARRAYS</vt:lpstr>
      <vt:lpstr>SEARCHING ARRAYS</vt:lpstr>
      <vt:lpstr>SORTING ARRAYS</vt:lpstr>
      <vt:lpstr>SORTING ARRAYS</vt:lpstr>
      <vt:lpstr>SORTING ARRAYS</vt:lpstr>
      <vt:lpstr>SORTING ARRAYS</vt:lpstr>
      <vt:lpstr>ARRAYS CLASS</vt:lpstr>
      <vt:lpstr>EXERCISE  I + II + III</vt:lpstr>
      <vt:lpstr>EXERCISE  IV</vt:lpstr>
      <vt:lpstr>EXERCISE  IV</vt:lpstr>
      <vt:lpstr>EXERCISE  IV</vt:lpstr>
      <vt:lpstr>EXERCISE  IV</vt:lpstr>
      <vt:lpstr>EXERCISE  V</vt:lpstr>
      <vt:lpstr>EXERCISE  VI</vt:lpstr>
      <vt:lpstr>EXERCISE  VII</vt:lpstr>
      <vt:lpstr>EXERCISE  VIII + IX</vt:lpstr>
      <vt:lpstr>EXERCISE  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Doctor</dc:creator>
  <cp:lastModifiedBy>The Doctor</cp:lastModifiedBy>
  <cp:revision>40</cp:revision>
  <dcterms:created xsi:type="dcterms:W3CDTF">2021-08-08T14:34:53Z</dcterms:created>
  <dcterms:modified xsi:type="dcterms:W3CDTF">2021-08-10T17:05:17Z</dcterms:modified>
</cp:coreProperties>
</file>