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01" autoAdjust="0"/>
  </p:normalViewPr>
  <p:slideViewPr>
    <p:cSldViewPr snapToGrid="0">
      <p:cViewPr varScale="1">
        <p:scale>
          <a:sx n="84" d="100"/>
          <a:sy n="84" d="100"/>
        </p:scale>
        <p:origin x="7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6BB71-7143-47B9-89A5-F04F4192FD31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8F7CA-75BE-46D0-9B07-6F4E709795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3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invoke a method with an argument, the value of the argument is passed to 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parameter. This is referred to as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pass-by-value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8F7CA-75BE-46D0-9B07-6F4E709795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09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8F7CA-75BE-46D0-9B07-6F4E709795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6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8F7CA-75BE-46D0-9B07-6F4E709795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59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8F7CA-75BE-46D0-9B07-6F4E709795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70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8F7CA-75BE-46D0-9B07-6F4E709795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1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8F7CA-75BE-46D0-9B07-6F4E709795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70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8F7CA-75BE-46D0-9B07-6F4E709795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3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firstdemo;import</a:t>
            </a:r>
            <a:r>
              <a:rPr lang="en-US" dirty="0" smtClean="0"/>
              <a:t> </a:t>
            </a:r>
            <a:r>
              <a:rPr lang="en-US" dirty="0" err="1" smtClean="0"/>
              <a:t>java.util.Date;import</a:t>
            </a:r>
            <a:r>
              <a:rPr lang="en-US" dirty="0" smtClean="0"/>
              <a:t> </a:t>
            </a:r>
            <a:r>
              <a:rPr lang="en-US" dirty="0" err="1" smtClean="0"/>
              <a:t>java.util.Scanner;public</a:t>
            </a:r>
            <a:r>
              <a:rPr lang="en-US" dirty="0" smtClean="0"/>
              <a:t> class Main {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		// Declare and initialize variables		</a:t>
            </a:r>
            <a:r>
              <a:rPr lang="en-US" dirty="0" err="1" smtClean="0"/>
              <a:t>int</a:t>
            </a:r>
            <a:r>
              <a:rPr lang="en-US" dirty="0" smtClean="0"/>
              <a:t> num1 = 1; </a:t>
            </a:r>
            <a:r>
              <a:rPr lang="en-US" dirty="0" err="1" smtClean="0"/>
              <a:t>int</a:t>
            </a:r>
            <a:r>
              <a:rPr lang="en-US" dirty="0" smtClean="0"/>
              <a:t> num2 = 2;		</a:t>
            </a:r>
            <a:r>
              <a:rPr lang="en-US" dirty="0" err="1" smtClean="0"/>
              <a:t>System.out.println</a:t>
            </a:r>
            <a:r>
              <a:rPr lang="en-US" dirty="0" smtClean="0"/>
              <a:t>("Before invoking the swap method, num1 is " + num1 + " and num2 is " + num2);		// Invoke the swap method to attempt to swap two variables		swap(num1, num2);		</a:t>
            </a:r>
            <a:r>
              <a:rPr lang="en-US" dirty="0" err="1" smtClean="0"/>
              <a:t>System.out.println</a:t>
            </a:r>
            <a:r>
              <a:rPr lang="en-US" dirty="0" smtClean="0"/>
              <a:t>("After invoking the swap method, num1 is " + num1 + " and num2 is " + num2);		}		/** Swap two variables */		public static void swap(</a:t>
            </a:r>
            <a:r>
              <a:rPr lang="en-US" dirty="0" err="1" smtClean="0"/>
              <a:t>int</a:t>
            </a:r>
            <a:r>
              <a:rPr lang="en-US" dirty="0" smtClean="0"/>
              <a:t> n1, </a:t>
            </a:r>
            <a:r>
              <a:rPr lang="en-US" dirty="0" err="1" smtClean="0"/>
              <a:t>int</a:t>
            </a:r>
            <a:r>
              <a:rPr lang="en-US" dirty="0" smtClean="0"/>
              <a:t> n2) {		</a:t>
            </a:r>
            <a:r>
              <a:rPr lang="en-US" dirty="0" err="1" smtClean="0"/>
              <a:t>System.out.println</a:t>
            </a:r>
            <a:r>
              <a:rPr lang="en-US" dirty="0" smtClean="0"/>
              <a:t>("\</a:t>
            </a:r>
            <a:r>
              <a:rPr lang="en-US" dirty="0" err="1" smtClean="0"/>
              <a:t>tInside</a:t>
            </a:r>
            <a:r>
              <a:rPr lang="en-US" dirty="0" smtClean="0"/>
              <a:t> the swap method");		</a:t>
            </a:r>
            <a:r>
              <a:rPr lang="en-US" dirty="0" err="1" smtClean="0"/>
              <a:t>System.out.println</a:t>
            </a:r>
            <a:r>
              <a:rPr lang="en-US" dirty="0" smtClean="0"/>
              <a:t>("\t\</a:t>
            </a:r>
            <a:r>
              <a:rPr lang="en-US" dirty="0" err="1" smtClean="0"/>
              <a:t>tBefore</a:t>
            </a:r>
            <a:r>
              <a:rPr lang="en-US" dirty="0" smtClean="0"/>
              <a:t> swapping, n1 is " + n1 + " and n2 is " + n2);		// Swap n1 with n2		</a:t>
            </a:r>
            <a:r>
              <a:rPr lang="en-US" dirty="0" err="1" smtClean="0"/>
              <a:t>int</a:t>
            </a:r>
            <a:r>
              <a:rPr lang="en-US" dirty="0" smtClean="0"/>
              <a:t> temp = n1; n1 = n2; n2 = temp;		</a:t>
            </a:r>
            <a:r>
              <a:rPr lang="en-US" dirty="0" err="1" smtClean="0"/>
              <a:t>System.out.println</a:t>
            </a:r>
            <a:r>
              <a:rPr lang="en-US" dirty="0" smtClean="0"/>
              <a:t>("\t\</a:t>
            </a:r>
            <a:r>
              <a:rPr lang="en-US" dirty="0" err="1" smtClean="0"/>
              <a:t>tAfter</a:t>
            </a:r>
            <a:r>
              <a:rPr lang="en-US" dirty="0" smtClean="0"/>
              <a:t> swapping, n1 is " + n1 + " and n2 is " + n2);	}}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8F7CA-75BE-46D0-9B07-6F4E709795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77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firstdemo;import</a:t>
            </a:r>
            <a:r>
              <a:rPr lang="en-US" dirty="0" smtClean="0"/>
              <a:t> </a:t>
            </a:r>
            <a:r>
              <a:rPr lang="en-US" dirty="0" err="1" smtClean="0"/>
              <a:t>java.util.Date;import</a:t>
            </a:r>
            <a:r>
              <a:rPr lang="en-US" dirty="0" smtClean="0"/>
              <a:t> </a:t>
            </a:r>
            <a:r>
              <a:rPr lang="en-US" dirty="0" err="1" smtClean="0"/>
              <a:t>java.util.Scanner;public</a:t>
            </a:r>
            <a:r>
              <a:rPr lang="en-US" dirty="0" smtClean="0"/>
              <a:t> class Main {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		</a:t>
            </a:r>
            <a:r>
              <a:rPr lang="en-US" dirty="0" smtClean="0"/>
              <a:t> {</a:t>
            </a:r>
            <a:r>
              <a:rPr lang="en-US" dirty="0" smtClean="0"/>
              <a:t>		return max(max(num1, num2), num3);	</a:t>
            </a:r>
            <a:r>
              <a:rPr lang="en-US" dirty="0" smtClean="0"/>
              <a:t>}} // Invoke the max method with </a:t>
            </a:r>
            <a:r>
              <a:rPr lang="en-US" dirty="0" err="1" smtClean="0"/>
              <a:t>int</a:t>
            </a:r>
            <a:r>
              <a:rPr lang="en-US" dirty="0" smtClean="0"/>
              <a:t> parameters		</a:t>
            </a:r>
            <a:r>
              <a:rPr lang="en-US" dirty="0" err="1" smtClean="0"/>
              <a:t>System.out.println</a:t>
            </a:r>
            <a:r>
              <a:rPr lang="en-US" dirty="0" smtClean="0"/>
              <a:t>("The maximum of 3 and 4 is " + max(3, 4));		// Invoke the max method with the double parameters		</a:t>
            </a:r>
            <a:r>
              <a:rPr lang="en-US" dirty="0" err="1" smtClean="0"/>
              <a:t>System.out.println</a:t>
            </a:r>
            <a:r>
              <a:rPr lang="en-US" dirty="0" smtClean="0"/>
              <a:t>("The maximum of 3.0 and 5.4 is " + max(3.0, 5.4));		// Invoke the max method with three double parameters		</a:t>
            </a:r>
            <a:r>
              <a:rPr lang="en-US" dirty="0" err="1" smtClean="0"/>
              <a:t>System.out.println</a:t>
            </a:r>
            <a:r>
              <a:rPr lang="en-US" dirty="0" smtClean="0"/>
              <a:t>("The maximum of 3.0, 5.4, and 10.14 is " + max(3.0, 5.4, 10.14));	}	/** Return the max of two </a:t>
            </a:r>
            <a:r>
              <a:rPr lang="en-US" dirty="0" err="1" smtClean="0"/>
              <a:t>int</a:t>
            </a:r>
            <a:r>
              <a:rPr lang="en-US" dirty="0" smtClean="0"/>
              <a:t> values */	public static </a:t>
            </a:r>
            <a:r>
              <a:rPr lang="en-US" dirty="0" err="1" smtClean="0"/>
              <a:t>int</a:t>
            </a:r>
            <a:r>
              <a:rPr lang="en-US" dirty="0" smtClean="0"/>
              <a:t> max(</a:t>
            </a:r>
            <a:r>
              <a:rPr lang="en-US" dirty="0" err="1" smtClean="0"/>
              <a:t>int</a:t>
            </a:r>
            <a:r>
              <a:rPr lang="en-US" dirty="0" smtClean="0"/>
              <a:t> num1, </a:t>
            </a:r>
            <a:r>
              <a:rPr lang="en-US" dirty="0" err="1" smtClean="0"/>
              <a:t>int</a:t>
            </a:r>
            <a:r>
              <a:rPr lang="en-US" dirty="0" smtClean="0"/>
              <a:t> num2) {		if (num1 &gt; num2)			return num1;		else			return num2;	}	/** Find the max of two double values */	public static double max(double num1, double num2) {		if (num1 &gt; num2)			return num1;		else			return num2;	}	/** Return the max of three double values */	public static double max(double num1, double num2, double num3)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8F7CA-75BE-46D0-9B07-6F4E709795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8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8F7CA-75BE-46D0-9B07-6F4E709795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3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8F7CA-75BE-46D0-9B07-6F4E709795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82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8F7CA-75BE-46D0-9B07-6F4E709795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firstdemo;import</a:t>
            </a:r>
            <a:r>
              <a:rPr lang="en-US" dirty="0" smtClean="0"/>
              <a:t> </a:t>
            </a:r>
            <a:r>
              <a:rPr lang="en-US" dirty="0" err="1" smtClean="0"/>
              <a:t>java.util.Date;import</a:t>
            </a:r>
            <a:r>
              <a:rPr lang="en-US" dirty="0" smtClean="0"/>
              <a:t> </a:t>
            </a:r>
            <a:r>
              <a:rPr lang="en-US" dirty="0" err="1" smtClean="0"/>
              <a:t>java.util.Scanner;public</a:t>
            </a:r>
            <a:r>
              <a:rPr lang="en-US" dirty="0" smtClean="0"/>
              <a:t> class Main {	/** Generate a random character between ch1 and ch2 */	public static char </a:t>
            </a:r>
            <a:r>
              <a:rPr lang="en-US" dirty="0" err="1" smtClean="0"/>
              <a:t>getRandomCharacter</a:t>
            </a:r>
            <a:r>
              <a:rPr lang="en-US" dirty="0" smtClean="0"/>
              <a:t>(char ch1, char ch2) {		return (char) (ch1 + </a:t>
            </a:r>
            <a:r>
              <a:rPr lang="en-US" dirty="0" err="1" smtClean="0"/>
              <a:t>Math.random</a:t>
            </a:r>
            <a:r>
              <a:rPr lang="en-US" dirty="0" smtClean="0"/>
              <a:t>() * (ch2 - ch1 + 1));	}	/** Generate a random lowercase letter */	public static char </a:t>
            </a:r>
            <a:r>
              <a:rPr lang="en-US" dirty="0" err="1" smtClean="0"/>
              <a:t>getRandomLowerCaseLetter</a:t>
            </a:r>
            <a:r>
              <a:rPr lang="en-US" dirty="0" smtClean="0"/>
              <a:t>() {		return </a:t>
            </a:r>
            <a:r>
              <a:rPr lang="en-US" dirty="0" err="1" smtClean="0"/>
              <a:t>getRandomCharacter</a:t>
            </a:r>
            <a:r>
              <a:rPr lang="en-US" dirty="0" smtClean="0"/>
              <a:t>('a', 'z');	}	/** Generate a random uppercase letter */	public static char </a:t>
            </a:r>
            <a:r>
              <a:rPr lang="en-US" dirty="0" err="1" smtClean="0"/>
              <a:t>getRandomUpperCaseLetter</a:t>
            </a:r>
            <a:r>
              <a:rPr lang="en-US" dirty="0" smtClean="0"/>
              <a:t>() {		return </a:t>
            </a:r>
            <a:r>
              <a:rPr lang="en-US" dirty="0" err="1" smtClean="0"/>
              <a:t>getRandomCharacter</a:t>
            </a:r>
            <a:r>
              <a:rPr lang="en-US" dirty="0" smtClean="0"/>
              <a:t>('A', 'Z');	}	/** Generate a random digit character */	public static char </a:t>
            </a:r>
            <a:r>
              <a:rPr lang="en-US" dirty="0" err="1" smtClean="0"/>
              <a:t>getRandomDigitCharacter</a:t>
            </a:r>
            <a:r>
              <a:rPr lang="en-US" dirty="0" smtClean="0"/>
              <a:t>() {		return </a:t>
            </a:r>
            <a:r>
              <a:rPr lang="en-US" dirty="0" err="1" smtClean="0"/>
              <a:t>getRandomCharacter</a:t>
            </a:r>
            <a:r>
              <a:rPr lang="en-US" dirty="0" smtClean="0"/>
              <a:t>('0', '9');	}	/** Generate a random character */	public static char </a:t>
            </a:r>
            <a:r>
              <a:rPr lang="en-US" dirty="0" err="1" smtClean="0"/>
              <a:t>getRandomCharacter</a:t>
            </a:r>
            <a:r>
              <a:rPr lang="en-US" dirty="0" smtClean="0"/>
              <a:t>() {		return </a:t>
            </a:r>
            <a:r>
              <a:rPr lang="en-US" dirty="0" err="1" smtClean="0"/>
              <a:t>getRandomCharacter</a:t>
            </a:r>
            <a:r>
              <a:rPr lang="en-US" dirty="0" smtClean="0"/>
              <a:t>('\u0000', '\</a:t>
            </a:r>
            <a:r>
              <a:rPr lang="en-US" dirty="0" err="1" smtClean="0"/>
              <a:t>uFFFF</a:t>
            </a:r>
            <a:r>
              <a:rPr lang="en-US" dirty="0" smtClean="0"/>
              <a:t>');	}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		final </a:t>
            </a:r>
            <a:r>
              <a:rPr lang="en-US" dirty="0" err="1" smtClean="0"/>
              <a:t>int</a:t>
            </a:r>
            <a:r>
              <a:rPr lang="en-US" dirty="0" smtClean="0"/>
              <a:t> NUMBER_OF_CHARS = 175;		final </a:t>
            </a:r>
            <a:r>
              <a:rPr lang="en-US" dirty="0" err="1" smtClean="0"/>
              <a:t>int</a:t>
            </a:r>
            <a:r>
              <a:rPr lang="en-US" dirty="0" smtClean="0"/>
              <a:t> CHARS_PER_LINE = 25;		// Print random characters between 'a' and 'z', 25 chars per line		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NUMBER_OF_CHARS; </a:t>
            </a:r>
            <a:r>
              <a:rPr lang="en-US" dirty="0" err="1" smtClean="0"/>
              <a:t>i</a:t>
            </a:r>
            <a:r>
              <a:rPr lang="en-US" dirty="0" smtClean="0"/>
              <a:t>++) {			char </a:t>
            </a:r>
            <a:r>
              <a:rPr lang="en-US" dirty="0" err="1" smtClean="0"/>
              <a:t>ch</a:t>
            </a:r>
            <a:r>
              <a:rPr lang="en-US" dirty="0" smtClean="0"/>
              <a:t> = </a:t>
            </a:r>
            <a:r>
              <a:rPr lang="en-US" dirty="0" err="1" smtClean="0"/>
              <a:t>getRandomLowerCaseLetter</a:t>
            </a:r>
            <a:r>
              <a:rPr lang="en-US" dirty="0" smtClean="0"/>
              <a:t>();			if ((</a:t>
            </a:r>
            <a:r>
              <a:rPr lang="en-US" dirty="0" err="1" smtClean="0"/>
              <a:t>i</a:t>
            </a:r>
            <a:r>
              <a:rPr lang="en-US" dirty="0" smtClean="0"/>
              <a:t> + 1) % CHARS_PER_LINE == 0)				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			else				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ch</a:t>
            </a:r>
            <a:r>
              <a:rPr lang="en-US" dirty="0" smtClean="0"/>
              <a:t>);		}	}}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8F7CA-75BE-46D0-9B07-6F4E709795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51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8F7CA-75BE-46D0-9B07-6F4E709795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91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8F7CA-75BE-46D0-9B07-6F4E709795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50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EA2-11DA-4B40-B6A7-09CE04156C4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C0A3-0437-46F2-88D3-46530DB5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6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EA2-11DA-4B40-B6A7-09CE04156C4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C0A3-0437-46F2-88D3-46530DB5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EA2-11DA-4B40-B6A7-09CE04156C4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C0A3-0437-46F2-88D3-46530DB5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25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EA2-11DA-4B40-B6A7-09CE04156C4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C0A3-0437-46F2-88D3-46530DB5A0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0976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EA2-11DA-4B40-B6A7-09CE04156C4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C0A3-0437-46F2-88D3-46530DB5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40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EA2-11DA-4B40-B6A7-09CE04156C4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C0A3-0437-46F2-88D3-46530DB5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07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EA2-11DA-4B40-B6A7-09CE04156C4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C0A3-0437-46F2-88D3-46530DB5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49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EA2-11DA-4B40-B6A7-09CE04156C4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C0A3-0437-46F2-88D3-46530DB5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14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EA2-11DA-4B40-B6A7-09CE04156C4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C0A3-0437-46F2-88D3-46530DB5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6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EA2-11DA-4B40-B6A7-09CE04156C4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C0A3-0437-46F2-88D3-46530DB5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2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EA2-11DA-4B40-B6A7-09CE04156C4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C0A3-0437-46F2-88D3-46530DB5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6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EA2-11DA-4B40-B6A7-09CE04156C4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C0A3-0437-46F2-88D3-46530DB5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3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EA2-11DA-4B40-B6A7-09CE04156C4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C0A3-0437-46F2-88D3-46530DB5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23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EA2-11DA-4B40-B6A7-09CE04156C4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C0A3-0437-46F2-88D3-46530DB5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EA2-11DA-4B40-B6A7-09CE04156C4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C0A3-0437-46F2-88D3-46530DB5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3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EA2-11DA-4B40-B6A7-09CE04156C4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C0A3-0437-46F2-88D3-46530DB5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7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9EEA2-11DA-4B40-B6A7-09CE04156C4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FC0A3-0437-46F2-88D3-46530DB5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3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509EEA2-11DA-4B40-B6A7-09CE04156C44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FC0A3-0437-46F2-88D3-46530DB5A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86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QuyenNV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5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PASS ARGS BY VALUES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1234440"/>
            <a:ext cx="9800908" cy="5013960"/>
          </a:xfrm>
        </p:spPr>
      </p:pic>
    </p:spTree>
    <p:extLst>
      <p:ext uri="{BB962C8B-B14F-4D97-AF65-F5344CB8AC3E}">
        <p14:creationId xmlns:p14="http://schemas.microsoft.com/office/powerpoint/2010/main" val="386254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PASS ARGS BY VALUES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1467854"/>
            <a:ext cx="9800908" cy="4355430"/>
          </a:xfrm>
        </p:spPr>
      </p:pic>
    </p:spTree>
    <p:extLst>
      <p:ext uri="{BB962C8B-B14F-4D97-AF65-F5344CB8AC3E}">
        <p14:creationId xmlns:p14="http://schemas.microsoft.com/office/powerpoint/2010/main" val="81358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OVERLOADING METHOD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4430"/>
            <a:ext cx="9800909" cy="5093969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Overloading methods enables you to define the methods with the same name as </a:t>
            </a:r>
            <a:r>
              <a:rPr lang="en-US" i="1" dirty="0" smtClean="0"/>
              <a:t>long as </a:t>
            </a:r>
            <a:r>
              <a:rPr lang="en-US" i="1" dirty="0"/>
              <a:t>their signatures are different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max </a:t>
            </a:r>
            <a:r>
              <a:rPr lang="en-US" dirty="0"/>
              <a:t>method that was used earlier works only with the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data type. But what if </a:t>
            </a:r>
            <a:r>
              <a:rPr lang="en-US" dirty="0" smtClean="0"/>
              <a:t>you need </a:t>
            </a:r>
            <a:r>
              <a:rPr lang="en-US" dirty="0"/>
              <a:t>to determine which of two floating-point numbers has the maximum </a:t>
            </a:r>
            <a:r>
              <a:rPr lang="en-US" dirty="0" smtClean="0"/>
              <a:t>value? The </a:t>
            </a:r>
            <a:r>
              <a:rPr lang="en-US" dirty="0"/>
              <a:t>solution is to create another method with the same name but </a:t>
            </a:r>
            <a:r>
              <a:rPr lang="en-US" dirty="0" smtClean="0"/>
              <a:t>different parameters</a:t>
            </a:r>
            <a:r>
              <a:rPr lang="en-US" dirty="0"/>
              <a:t>, as shown in </a:t>
            </a:r>
            <a:r>
              <a:rPr lang="en-US" dirty="0" smtClean="0"/>
              <a:t>the following </a:t>
            </a:r>
            <a:r>
              <a:rPr lang="en-US" dirty="0"/>
              <a:t>code: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64" y="3368993"/>
            <a:ext cx="8668411" cy="20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VARIABLES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4430"/>
            <a:ext cx="9800909" cy="5093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The scope of a variable is the part of the program where the variable can </a:t>
            </a:r>
            <a:r>
              <a:rPr lang="en-US" sz="2400" i="1" dirty="0" smtClean="0"/>
              <a:t>be referenced.</a:t>
            </a:r>
            <a:endParaRPr lang="en-US" sz="2400" i="1" dirty="0"/>
          </a:p>
          <a:p>
            <a:pPr marL="0" indent="0" algn="just">
              <a:buNone/>
            </a:pPr>
            <a:r>
              <a:rPr lang="en-US" sz="2400" dirty="0" smtClean="0"/>
              <a:t>A </a:t>
            </a:r>
            <a:r>
              <a:rPr lang="en-US" sz="2400" dirty="0"/>
              <a:t>variable defined inside a method is referred to as a </a:t>
            </a:r>
            <a:r>
              <a:rPr lang="en-US" sz="2400" i="1" dirty="0"/>
              <a:t>local variable. </a:t>
            </a:r>
            <a:r>
              <a:rPr lang="en-US" sz="2400" dirty="0" smtClean="0"/>
              <a:t>The scope </a:t>
            </a:r>
            <a:r>
              <a:rPr lang="en-US" sz="2400" dirty="0"/>
              <a:t>of </a:t>
            </a:r>
            <a:r>
              <a:rPr lang="en-US" sz="2400" dirty="0" smtClean="0"/>
              <a:t>a local </a:t>
            </a:r>
            <a:r>
              <a:rPr lang="en-US" sz="2400" dirty="0"/>
              <a:t>variable starts from its declaration and continues to the end of the </a:t>
            </a:r>
            <a:r>
              <a:rPr lang="en-US" sz="2400" dirty="0" smtClean="0"/>
              <a:t>block that </a:t>
            </a:r>
            <a:r>
              <a:rPr lang="en-US" sz="2400" dirty="0"/>
              <a:t>contains the variable. A local variable must be declared and assigned a value </a:t>
            </a:r>
            <a:r>
              <a:rPr lang="en-US" sz="2400" dirty="0" smtClean="0"/>
              <a:t>before it </a:t>
            </a:r>
            <a:r>
              <a:rPr lang="en-US" sz="2400" dirty="0"/>
              <a:t>can be </a:t>
            </a:r>
            <a:r>
              <a:rPr lang="en-US" sz="2400" dirty="0" smtClean="0"/>
              <a:t>used.</a:t>
            </a:r>
          </a:p>
          <a:p>
            <a:pPr marL="0" indent="0" algn="just">
              <a:buNone/>
            </a:pPr>
            <a:r>
              <a:rPr lang="en-US" sz="2400" dirty="0" smtClean="0"/>
              <a:t>A </a:t>
            </a:r>
            <a:r>
              <a:rPr lang="en-US" sz="2400" dirty="0"/>
              <a:t>parameter is actually a local variable. The scope of a method parameter covers </a:t>
            </a:r>
            <a:r>
              <a:rPr lang="en-US" sz="2400" dirty="0" smtClean="0"/>
              <a:t>the entire </a:t>
            </a:r>
            <a:r>
              <a:rPr lang="en-US" sz="2400" dirty="0"/>
              <a:t>method. A variable declared in the initial-action part of a </a:t>
            </a:r>
            <a:r>
              <a:rPr lang="en-US" sz="2400" b="1" dirty="0"/>
              <a:t>for</a:t>
            </a:r>
            <a:r>
              <a:rPr lang="en-US" sz="2400" dirty="0"/>
              <a:t>-loop header </a:t>
            </a:r>
            <a:r>
              <a:rPr lang="en-US" sz="2400" dirty="0" smtClean="0"/>
              <a:t>has its</a:t>
            </a:r>
            <a:r>
              <a:rPr lang="en-US" sz="2400" dirty="0"/>
              <a:t> </a:t>
            </a:r>
            <a:r>
              <a:rPr lang="en-US" sz="2400" dirty="0" smtClean="0"/>
              <a:t>scope </a:t>
            </a:r>
            <a:r>
              <a:rPr lang="en-US" sz="2400" dirty="0"/>
              <a:t>in the entire loop. However, a variable declared inside a </a:t>
            </a:r>
            <a:r>
              <a:rPr lang="en-US" sz="2400" b="1" dirty="0"/>
              <a:t>for</a:t>
            </a:r>
            <a:r>
              <a:rPr lang="en-US" sz="2400" dirty="0"/>
              <a:t>-loop body </a:t>
            </a:r>
            <a:r>
              <a:rPr lang="en-US" sz="2400" dirty="0" smtClean="0"/>
              <a:t>has its scope limited </a:t>
            </a:r>
            <a:r>
              <a:rPr lang="en-US" sz="2400" dirty="0"/>
              <a:t>in the loop body from its declaration to the end of the block that contains the </a:t>
            </a:r>
            <a:r>
              <a:rPr lang="en-US" sz="2400" dirty="0" smtClean="0"/>
              <a:t>variable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VARIABLES SCOPE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10" y="1597921"/>
            <a:ext cx="7840768" cy="4219949"/>
          </a:xfrm>
        </p:spPr>
      </p:pic>
    </p:spTree>
    <p:extLst>
      <p:ext uri="{BB962C8B-B14F-4D97-AF65-F5344CB8AC3E}">
        <p14:creationId xmlns:p14="http://schemas.microsoft.com/office/powerpoint/2010/main" val="225477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VARIABLES SCOPE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10" y="1634490"/>
            <a:ext cx="9566909" cy="4491990"/>
          </a:xfrm>
        </p:spPr>
      </p:pic>
    </p:spTree>
    <p:extLst>
      <p:ext uri="{BB962C8B-B14F-4D97-AF65-F5344CB8AC3E}">
        <p14:creationId xmlns:p14="http://schemas.microsoft.com/office/powerpoint/2010/main" val="237579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Case study: Generate random char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4430"/>
            <a:ext cx="9800909" cy="50939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Computer programs process numerical data and characters. You have seen </a:t>
            </a:r>
            <a:r>
              <a:rPr lang="en-US" dirty="0" smtClean="0"/>
              <a:t>many examples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involve numerical data. It is also important to understand characters and how to </a:t>
            </a:r>
            <a:r>
              <a:rPr lang="en-US" dirty="0" smtClean="0"/>
              <a:t>process them</a:t>
            </a:r>
            <a:r>
              <a:rPr lang="en-US" dirty="0"/>
              <a:t>. This section presents an example of generating random </a:t>
            </a:r>
            <a:r>
              <a:rPr lang="en-US" dirty="0" smtClean="0"/>
              <a:t>characters.</a:t>
            </a:r>
          </a:p>
          <a:p>
            <a:pPr marL="0" indent="0" algn="just">
              <a:buNone/>
            </a:pPr>
            <a:r>
              <a:rPr lang="en-US" dirty="0" smtClean="0"/>
              <a:t>As </a:t>
            </a:r>
            <a:r>
              <a:rPr lang="en-US" dirty="0"/>
              <a:t>introduced </a:t>
            </a:r>
            <a:r>
              <a:rPr lang="en-US" dirty="0" smtClean="0"/>
              <a:t>before, </a:t>
            </a:r>
            <a:r>
              <a:rPr lang="en-US" dirty="0"/>
              <a:t>every character has a unique Unicode between </a:t>
            </a:r>
            <a:r>
              <a:rPr lang="en-US" b="1" dirty="0"/>
              <a:t>0 </a:t>
            </a:r>
            <a:r>
              <a:rPr lang="en-US" dirty="0"/>
              <a:t>and </a:t>
            </a:r>
            <a:r>
              <a:rPr lang="en-US" b="1" dirty="0"/>
              <a:t>FFFF </a:t>
            </a: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hexadecimal (</a:t>
            </a:r>
            <a:r>
              <a:rPr lang="en-US" b="1" dirty="0"/>
              <a:t>65535 </a:t>
            </a:r>
            <a:r>
              <a:rPr lang="en-US" dirty="0"/>
              <a:t>in decimal). To generate a random character is to generate a random </a:t>
            </a:r>
            <a:r>
              <a:rPr lang="en-US" dirty="0" smtClean="0"/>
              <a:t>integer between </a:t>
            </a:r>
            <a:r>
              <a:rPr lang="en-US" b="1" dirty="0"/>
              <a:t>0 </a:t>
            </a:r>
            <a:r>
              <a:rPr lang="en-US" dirty="0"/>
              <a:t>and </a:t>
            </a:r>
            <a:r>
              <a:rPr lang="en-US" b="1" dirty="0"/>
              <a:t>65535 </a:t>
            </a:r>
            <a:r>
              <a:rPr lang="en-US" dirty="0"/>
              <a:t>using the following expression (note that since </a:t>
            </a:r>
            <a:r>
              <a:rPr lang="en-US" b="1" dirty="0"/>
              <a:t>0 &lt;= </a:t>
            </a:r>
            <a:r>
              <a:rPr lang="en-US" b="1" dirty="0" err="1"/>
              <a:t>Math.random</a:t>
            </a:r>
            <a:r>
              <a:rPr lang="en-US" b="1" dirty="0"/>
              <a:t>() </a:t>
            </a:r>
            <a:r>
              <a:rPr lang="en-US" b="1" dirty="0" smtClean="0"/>
              <a:t>&lt; 1.0</a:t>
            </a:r>
            <a:r>
              <a:rPr lang="en-US" dirty="0"/>
              <a:t>, you have to add </a:t>
            </a:r>
            <a:r>
              <a:rPr lang="en-US" b="1" dirty="0"/>
              <a:t>1 </a:t>
            </a:r>
            <a:r>
              <a:rPr lang="en-US" dirty="0"/>
              <a:t>to </a:t>
            </a:r>
            <a:r>
              <a:rPr lang="en-US" b="1" dirty="0"/>
              <a:t>65535</a:t>
            </a:r>
            <a:r>
              <a:rPr lang="en-US" dirty="0" smtClean="0"/>
              <a:t>):</a:t>
            </a:r>
          </a:p>
          <a:p>
            <a:pPr marL="0" indent="0" algn="ctr">
              <a:buNone/>
            </a:pPr>
            <a:r>
              <a:rPr lang="en-US" dirty="0" smtClean="0"/>
              <a:t>(</a:t>
            </a:r>
            <a:r>
              <a:rPr lang="en-US" b="1" dirty="0" err="1"/>
              <a:t>int</a:t>
            </a:r>
            <a:r>
              <a:rPr lang="en-US" dirty="0"/>
              <a:t>)(</a:t>
            </a:r>
            <a:r>
              <a:rPr lang="en-US" dirty="0" err="1"/>
              <a:t>Math.random</a:t>
            </a:r>
            <a:r>
              <a:rPr lang="en-US" dirty="0"/>
              <a:t>() * (</a:t>
            </a:r>
            <a:r>
              <a:rPr lang="en-US" b="1" dirty="0"/>
              <a:t>65535 </a:t>
            </a:r>
            <a:r>
              <a:rPr lang="en-US" dirty="0"/>
              <a:t>+ </a:t>
            </a:r>
            <a:r>
              <a:rPr lang="en-US" b="1" dirty="0"/>
              <a:t>1</a:t>
            </a:r>
            <a:r>
              <a:rPr lang="en-US" dirty="0" smtClean="0"/>
              <a:t>))</a:t>
            </a:r>
          </a:p>
          <a:p>
            <a:pPr marL="0" indent="0" algn="just">
              <a:buNone/>
            </a:pPr>
            <a:r>
              <a:rPr lang="en-US" dirty="0" smtClean="0"/>
              <a:t>Now </a:t>
            </a:r>
            <a:r>
              <a:rPr lang="en-US" dirty="0"/>
              <a:t>let’s consider how to generate a random lowercase letter. The </a:t>
            </a:r>
            <a:r>
              <a:rPr lang="en-US" dirty="0" err="1"/>
              <a:t>Unicodes</a:t>
            </a:r>
            <a:r>
              <a:rPr lang="en-US" dirty="0"/>
              <a:t> </a:t>
            </a:r>
            <a:r>
              <a:rPr lang="en-US" dirty="0" smtClean="0"/>
              <a:t>for lowercase</a:t>
            </a:r>
            <a:r>
              <a:rPr lang="en-US" dirty="0"/>
              <a:t> </a:t>
            </a:r>
            <a:r>
              <a:rPr lang="en-US" dirty="0" smtClean="0"/>
              <a:t>letters </a:t>
            </a:r>
            <a:r>
              <a:rPr lang="en-US" dirty="0"/>
              <a:t>are consecutive integers starting from the Unicode for </a:t>
            </a:r>
            <a:r>
              <a:rPr lang="en-US" b="1" dirty="0"/>
              <a:t>a</a:t>
            </a:r>
            <a:r>
              <a:rPr lang="en-US" dirty="0"/>
              <a:t>, then that for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. . . , and </a:t>
            </a:r>
            <a:r>
              <a:rPr lang="en-US" b="1" dirty="0" smtClean="0"/>
              <a:t>z</a:t>
            </a:r>
          </a:p>
          <a:p>
            <a:pPr marL="0" indent="0" algn="just">
              <a:buNone/>
            </a:pPr>
            <a:r>
              <a:rPr lang="en-US" dirty="0"/>
              <a:t>The Unicode for </a:t>
            </a:r>
            <a:r>
              <a:rPr lang="en-US" b="1" dirty="0"/>
              <a:t>a </a:t>
            </a:r>
            <a:r>
              <a:rPr lang="en-US" dirty="0" smtClean="0"/>
              <a:t>is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(</a:t>
            </a:r>
            <a:r>
              <a:rPr lang="en-US" b="1" dirty="0" err="1" smtClean="0"/>
              <a:t>int</a:t>
            </a:r>
            <a:r>
              <a:rPr lang="en-US" dirty="0"/>
              <a:t>)</a:t>
            </a:r>
            <a:r>
              <a:rPr lang="en-US" b="1" dirty="0"/>
              <a:t>'a'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46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Exercise I + II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44" y="1154431"/>
            <a:ext cx="9679576" cy="275463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44" y="4080511"/>
            <a:ext cx="9677466" cy="22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1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Exercise III + IV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25" y="3703320"/>
            <a:ext cx="8833280" cy="254888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54430"/>
            <a:ext cx="980090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3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Exercise V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4430"/>
            <a:ext cx="9800909" cy="5093970"/>
          </a:xfrm>
        </p:spPr>
      </p:pic>
    </p:spTree>
    <p:extLst>
      <p:ext uri="{BB962C8B-B14F-4D97-AF65-F5344CB8AC3E}">
        <p14:creationId xmlns:p14="http://schemas.microsoft.com/office/powerpoint/2010/main" val="225357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WHY METHODS?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4430"/>
            <a:ext cx="9800909" cy="509396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Methods is </a:t>
            </a:r>
            <a:r>
              <a:rPr lang="en-US" dirty="0"/>
              <a:t>a collection of statements grouped together to perform an operation </a:t>
            </a:r>
            <a:br>
              <a:rPr lang="en-US" dirty="0"/>
            </a:br>
            <a:r>
              <a:rPr lang="en-US" dirty="0" smtClean="0"/>
              <a:t>which can </a:t>
            </a:r>
            <a:r>
              <a:rPr lang="en-US" dirty="0"/>
              <a:t>be used to define reusable code and organize and simplify </a:t>
            </a:r>
            <a:r>
              <a:rPr lang="en-US" dirty="0" smtClean="0"/>
              <a:t>coding.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Suppose </a:t>
            </a:r>
            <a:r>
              <a:rPr lang="en-US" dirty="0"/>
              <a:t>that you need to find the sum of integers from </a:t>
            </a:r>
            <a:r>
              <a:rPr lang="en-US" b="1" dirty="0"/>
              <a:t>1 </a:t>
            </a:r>
            <a:r>
              <a:rPr lang="en-US" dirty="0"/>
              <a:t>to </a:t>
            </a:r>
            <a:r>
              <a:rPr lang="en-US" b="1" dirty="0"/>
              <a:t>10</a:t>
            </a:r>
            <a:r>
              <a:rPr lang="en-US" dirty="0"/>
              <a:t>, from </a:t>
            </a:r>
            <a:r>
              <a:rPr lang="en-US" b="1" dirty="0"/>
              <a:t>20 </a:t>
            </a:r>
            <a:r>
              <a:rPr lang="en-US" dirty="0"/>
              <a:t>to </a:t>
            </a:r>
            <a:r>
              <a:rPr lang="en-US" b="1" dirty="0"/>
              <a:t>37</a:t>
            </a:r>
            <a:r>
              <a:rPr lang="en-US" dirty="0"/>
              <a:t>, and from </a:t>
            </a:r>
            <a:r>
              <a:rPr lang="en-US" b="1" dirty="0" smtClean="0"/>
              <a:t>35 </a:t>
            </a:r>
            <a:r>
              <a:rPr lang="en-US" dirty="0" smtClean="0"/>
              <a:t>to </a:t>
            </a:r>
            <a:r>
              <a:rPr lang="en-US" b="1" dirty="0"/>
              <a:t>49</a:t>
            </a:r>
            <a:r>
              <a:rPr lang="en-US" dirty="0"/>
              <a:t>, respectively. You may write the code as </a:t>
            </a:r>
            <a:r>
              <a:rPr lang="en-US" dirty="0" smtClean="0"/>
              <a:t>follows: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1" y="2642918"/>
            <a:ext cx="8035290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5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Exercise VI + VII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66" y="1154430"/>
            <a:ext cx="9680753" cy="24003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65" y="3720325"/>
            <a:ext cx="9680753" cy="249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1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Exercise VIII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4430"/>
            <a:ext cx="9800909" cy="5177790"/>
          </a:xfrm>
        </p:spPr>
      </p:pic>
    </p:spTree>
    <p:extLst>
      <p:ext uri="{BB962C8B-B14F-4D97-AF65-F5344CB8AC3E}">
        <p14:creationId xmlns:p14="http://schemas.microsoft.com/office/powerpoint/2010/main" val="16730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Exercise VIII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51366"/>
            <a:ext cx="9800909" cy="4983917"/>
          </a:xfrm>
        </p:spPr>
      </p:pic>
    </p:spTree>
    <p:extLst>
      <p:ext uri="{BB962C8B-B14F-4D97-AF65-F5344CB8AC3E}">
        <p14:creationId xmlns:p14="http://schemas.microsoft.com/office/powerpoint/2010/main" val="25313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Exercise VIII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51366"/>
            <a:ext cx="9800909" cy="4983917"/>
          </a:xfrm>
        </p:spPr>
      </p:pic>
    </p:spTree>
    <p:extLst>
      <p:ext uri="{BB962C8B-B14F-4D97-AF65-F5344CB8AC3E}">
        <p14:creationId xmlns:p14="http://schemas.microsoft.com/office/powerpoint/2010/main" val="16126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Exercise VIII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70641"/>
            <a:ext cx="9800909" cy="3390986"/>
          </a:xfrm>
        </p:spPr>
      </p:pic>
    </p:spTree>
    <p:extLst>
      <p:ext uri="{BB962C8B-B14F-4D97-AF65-F5344CB8AC3E}">
        <p14:creationId xmlns:p14="http://schemas.microsoft.com/office/powerpoint/2010/main" val="20377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WHY METHODS?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4430"/>
            <a:ext cx="9800909" cy="5093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may have observed that computing these sums from </a:t>
            </a:r>
            <a:r>
              <a:rPr lang="en-US" b="1" dirty="0"/>
              <a:t>1 </a:t>
            </a:r>
            <a:r>
              <a:rPr lang="en-US" dirty="0"/>
              <a:t>to </a:t>
            </a:r>
            <a:r>
              <a:rPr lang="en-US" b="1" dirty="0"/>
              <a:t>10</a:t>
            </a:r>
            <a:r>
              <a:rPr lang="en-US" dirty="0"/>
              <a:t>, from </a:t>
            </a:r>
            <a:r>
              <a:rPr lang="en-US" b="1" dirty="0"/>
              <a:t>20 </a:t>
            </a:r>
            <a:r>
              <a:rPr lang="en-US" dirty="0"/>
              <a:t>to </a:t>
            </a:r>
            <a:r>
              <a:rPr lang="en-US" b="1" dirty="0"/>
              <a:t>37</a:t>
            </a:r>
            <a:r>
              <a:rPr lang="en-US" dirty="0"/>
              <a:t>, and </a:t>
            </a:r>
            <a:r>
              <a:rPr lang="en-US" dirty="0" smtClean="0"/>
              <a:t>from </a:t>
            </a:r>
            <a:r>
              <a:rPr lang="en-US" b="1" dirty="0" smtClean="0"/>
              <a:t>35 </a:t>
            </a:r>
            <a:r>
              <a:rPr lang="en-US" dirty="0"/>
              <a:t>to </a:t>
            </a:r>
            <a:r>
              <a:rPr lang="en-US" b="1" dirty="0"/>
              <a:t>49 </a:t>
            </a:r>
            <a:r>
              <a:rPr lang="en-US" dirty="0"/>
              <a:t>are very similar except that the starting and ending integers </a:t>
            </a:r>
            <a:r>
              <a:rPr lang="en-US" dirty="0" smtClean="0"/>
              <a:t>are different. Wouldn’t</a:t>
            </a:r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be nice if we could write the common code once and reuse </a:t>
            </a:r>
            <a:r>
              <a:rPr lang="en-US" dirty="0" smtClean="0"/>
              <a:t>it? We </a:t>
            </a:r>
            <a:r>
              <a:rPr lang="en-US" dirty="0"/>
              <a:t>can do so by defining </a:t>
            </a:r>
            <a:r>
              <a:rPr lang="en-US" dirty="0" smtClean="0"/>
              <a:t>a method </a:t>
            </a:r>
            <a:r>
              <a:rPr lang="en-US" dirty="0"/>
              <a:t>and invoking </a:t>
            </a:r>
            <a:r>
              <a:rPr lang="en-US" dirty="0" smtClean="0"/>
              <a:t>it. The </a:t>
            </a:r>
            <a:r>
              <a:rPr lang="en-US" dirty="0"/>
              <a:t>preceding code can be simplified as follows: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17" y="2832489"/>
            <a:ext cx="8392696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0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HOW TO DEFINE A METHODS?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154430"/>
            <a:ext cx="9800909" cy="5093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syntax for defining a method is as </a:t>
            </a:r>
            <a:r>
              <a:rPr lang="en-US" dirty="0" smtClean="0"/>
              <a:t>follows:</a:t>
            </a:r>
          </a:p>
          <a:p>
            <a:pPr marL="400050" lvl="1" indent="0">
              <a:buNone/>
            </a:pPr>
            <a:r>
              <a:rPr lang="en-US" sz="2000" dirty="0" smtClean="0"/>
              <a:t>modifier </a:t>
            </a:r>
            <a:r>
              <a:rPr lang="en-US" sz="2000" dirty="0" err="1" smtClean="0"/>
              <a:t>returnValueType</a:t>
            </a:r>
            <a:r>
              <a:rPr lang="en-US" sz="2000" dirty="0" smtClean="0"/>
              <a:t> </a:t>
            </a:r>
            <a:r>
              <a:rPr lang="en-US" sz="2000" dirty="0" err="1" smtClean="0"/>
              <a:t>methodName</a:t>
            </a:r>
            <a:r>
              <a:rPr lang="en-US" sz="2000" dirty="0" smtClean="0"/>
              <a:t>(list of parameters) {</a:t>
            </a:r>
            <a:br>
              <a:rPr lang="en-US" sz="2000" dirty="0" smtClean="0"/>
            </a:br>
            <a:r>
              <a:rPr lang="en-US" sz="2000" dirty="0" smtClean="0"/>
              <a:t>		// Method body;</a:t>
            </a:r>
            <a:br>
              <a:rPr lang="en-US" sz="2000" dirty="0" smtClean="0"/>
            </a:br>
            <a:r>
              <a:rPr lang="en-US" sz="2000" dirty="0" smtClean="0"/>
              <a:t>}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652437"/>
            <a:ext cx="9800909" cy="379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4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HOW TO CALL A METHODS?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065" y="1257300"/>
            <a:ext cx="8001000" cy="5154930"/>
          </a:xfrm>
        </p:spPr>
      </p:pic>
    </p:spTree>
    <p:extLst>
      <p:ext uri="{BB962C8B-B14F-4D97-AF65-F5344CB8AC3E}">
        <p14:creationId xmlns:p14="http://schemas.microsoft.com/office/powerpoint/2010/main" val="288275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HOW TO CALL A METHODS?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63" y="1742332"/>
            <a:ext cx="9089004" cy="4338427"/>
          </a:xfrm>
        </p:spPr>
      </p:pic>
    </p:spTree>
    <p:extLst>
      <p:ext uri="{BB962C8B-B14F-4D97-AF65-F5344CB8AC3E}">
        <p14:creationId xmlns:p14="http://schemas.microsoft.com/office/powerpoint/2010/main" val="134349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HOW TO CALL A METHODS?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634490"/>
            <a:ext cx="9624059" cy="4251960"/>
          </a:xfrm>
        </p:spPr>
      </p:pic>
    </p:spTree>
    <p:extLst>
      <p:ext uri="{BB962C8B-B14F-4D97-AF65-F5344CB8AC3E}">
        <p14:creationId xmlns:p14="http://schemas.microsoft.com/office/powerpoint/2010/main" val="17671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HOW TO CALL A METHODS?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703070"/>
            <a:ext cx="9624059" cy="3726180"/>
          </a:xfrm>
        </p:spPr>
      </p:pic>
    </p:spTree>
    <p:extLst>
      <p:ext uri="{BB962C8B-B14F-4D97-AF65-F5344CB8AC3E}">
        <p14:creationId xmlns:p14="http://schemas.microsoft.com/office/powerpoint/2010/main" val="33473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800909" cy="701712"/>
          </a:xfrm>
        </p:spPr>
        <p:txBody>
          <a:bodyPr/>
          <a:lstStyle/>
          <a:p>
            <a:pPr algn="ctr"/>
            <a:r>
              <a:rPr lang="en-US" b="1" dirty="0" smtClean="0"/>
              <a:t>PASS ARGS BY VALUES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" y="1508760"/>
            <a:ext cx="8892540" cy="4739640"/>
          </a:xfrm>
        </p:spPr>
      </p:pic>
    </p:spTree>
    <p:extLst>
      <p:ext uri="{BB962C8B-B14F-4D97-AF65-F5344CB8AC3E}">
        <p14:creationId xmlns:p14="http://schemas.microsoft.com/office/powerpoint/2010/main" val="36466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390</TotalTime>
  <Words>519</Words>
  <Application>Microsoft Office PowerPoint</Application>
  <PresentationFormat>Widescreen</PresentationFormat>
  <Paragraphs>60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Wingdings</vt:lpstr>
      <vt:lpstr>Wingdings 3</vt:lpstr>
      <vt:lpstr>Ion</vt:lpstr>
      <vt:lpstr>Methods</vt:lpstr>
      <vt:lpstr>WHY METHODS?</vt:lpstr>
      <vt:lpstr>WHY METHODS?</vt:lpstr>
      <vt:lpstr>HOW TO DEFINE A METHODS?</vt:lpstr>
      <vt:lpstr>HOW TO CALL A METHODS?</vt:lpstr>
      <vt:lpstr>HOW TO CALL A METHODS?</vt:lpstr>
      <vt:lpstr>HOW TO CALL A METHODS?</vt:lpstr>
      <vt:lpstr>HOW TO CALL A METHODS?</vt:lpstr>
      <vt:lpstr>PASS ARGS BY VALUES</vt:lpstr>
      <vt:lpstr>PASS ARGS BY VALUES</vt:lpstr>
      <vt:lpstr>PASS ARGS BY VALUES</vt:lpstr>
      <vt:lpstr>OVERLOADING METHOD</vt:lpstr>
      <vt:lpstr>VARIABLES SCOPE</vt:lpstr>
      <vt:lpstr>VARIABLES SCOPE</vt:lpstr>
      <vt:lpstr>VARIABLES SCOPE</vt:lpstr>
      <vt:lpstr>Case study: Generate random char</vt:lpstr>
      <vt:lpstr>Exercise I + II</vt:lpstr>
      <vt:lpstr>Exercise III + IV</vt:lpstr>
      <vt:lpstr>Exercise V</vt:lpstr>
      <vt:lpstr>Exercise VI + VII</vt:lpstr>
      <vt:lpstr>Exercise VIII</vt:lpstr>
      <vt:lpstr>Exercise VIII</vt:lpstr>
      <vt:lpstr>Exercise VIII</vt:lpstr>
      <vt:lpstr>Exercise VIII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creator>The Doctor</dc:creator>
  <cp:lastModifiedBy>The Doctor</cp:lastModifiedBy>
  <cp:revision>16</cp:revision>
  <dcterms:created xsi:type="dcterms:W3CDTF">2021-08-03T11:50:01Z</dcterms:created>
  <dcterms:modified xsi:type="dcterms:W3CDTF">2021-08-04T03:06:00Z</dcterms:modified>
</cp:coreProperties>
</file>